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notesSlides/notesSlide34.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notesSlides/notesSlide35.xml" ContentType="application/vnd.openxmlformats-officedocument.presentationml.notesSlid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theme/themeOverride6.xml" ContentType="application/vnd.openxmlformats-officedocument.themeOverride+xml"/>
  <Override PartName="/ppt/notesSlides/notesSlide36.xml" ContentType="application/vnd.openxmlformats-officedocument.presentationml.notesSlide+xml"/>
  <Override PartName="/ppt/charts/chart10.xml" ContentType="application/vnd.openxmlformats-officedocument.drawingml.chart+xml"/>
  <Override PartName="/ppt/theme/themeOverride7.xml" ContentType="application/vnd.openxmlformats-officedocument.themeOverride+xml"/>
  <Override PartName="/ppt/charts/chart11.xml" ContentType="application/vnd.openxmlformats-officedocument.drawingml.chart+xml"/>
  <Override PartName="/ppt/theme/themeOverride8.xml" ContentType="application/vnd.openxmlformats-officedocument.themeOverride+xml"/>
  <Override PartName="/ppt/notesSlides/notesSlide37.xml" ContentType="application/vnd.openxmlformats-officedocument.presentationml.notesSlide+xml"/>
  <Override PartName="/ppt/charts/chart12.xml" ContentType="application/vnd.openxmlformats-officedocument.drawingml.chart+xml"/>
  <Override PartName="/ppt/theme/themeOverride9.xml" ContentType="application/vnd.openxmlformats-officedocument.themeOverride+xml"/>
  <Override PartName="/ppt/charts/chart13.xml" ContentType="application/vnd.openxmlformats-officedocument.drawingml.chart+xml"/>
  <Override PartName="/ppt/theme/themeOverride10.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4.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15.xml" ContentType="application/vnd.openxmlformats-officedocument.drawingml.chart+xml"/>
  <Override PartName="/ppt/theme/themeOverride11.xml" ContentType="application/vnd.openxmlformats-officedocument.themeOverr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64" r:id="rId2"/>
    <p:sldMasterId id="2147483676" r:id="rId3"/>
  </p:sldMasterIdLst>
  <p:notesMasterIdLst>
    <p:notesMasterId r:id="rId82"/>
  </p:notesMasterIdLst>
  <p:handoutMasterIdLst>
    <p:handoutMasterId r:id="rId83"/>
  </p:handoutMasterIdLst>
  <p:sldIdLst>
    <p:sldId id="1387" r:id="rId4"/>
    <p:sldId id="1335" r:id="rId5"/>
    <p:sldId id="1115" r:id="rId6"/>
    <p:sldId id="1298" r:id="rId7"/>
    <p:sldId id="1396" r:id="rId8"/>
    <p:sldId id="1337" r:id="rId9"/>
    <p:sldId id="1393" r:id="rId10"/>
    <p:sldId id="1280" r:id="rId11"/>
    <p:sldId id="1394" r:id="rId12"/>
    <p:sldId id="1395" r:id="rId13"/>
    <p:sldId id="1348" r:id="rId14"/>
    <p:sldId id="1373" r:id="rId15"/>
    <p:sldId id="1374" r:id="rId16"/>
    <p:sldId id="1334" r:id="rId17"/>
    <p:sldId id="1375" r:id="rId18"/>
    <p:sldId id="1221" r:id="rId19"/>
    <p:sldId id="1384" r:id="rId20"/>
    <p:sldId id="1122" r:id="rId21"/>
    <p:sldId id="1353" r:id="rId22"/>
    <p:sldId id="1385" r:id="rId23"/>
    <p:sldId id="1132" r:id="rId24"/>
    <p:sldId id="1223" r:id="rId25"/>
    <p:sldId id="1377" r:id="rId26"/>
    <p:sldId id="1224" r:id="rId27"/>
    <p:sldId id="1378" r:id="rId28"/>
    <p:sldId id="1386" r:id="rId29"/>
    <p:sldId id="1379" r:id="rId30"/>
    <p:sldId id="1380" r:id="rId31"/>
    <p:sldId id="1318" r:id="rId32"/>
    <p:sldId id="1321" r:id="rId33"/>
    <p:sldId id="1361" r:id="rId34"/>
    <p:sldId id="1383" r:id="rId35"/>
    <p:sldId id="1355" r:id="rId36"/>
    <p:sldId id="1365" r:id="rId37"/>
    <p:sldId id="1363" r:id="rId38"/>
    <p:sldId id="1367" r:id="rId39"/>
    <p:sldId id="1368" r:id="rId40"/>
    <p:sldId id="1364" r:id="rId41"/>
    <p:sldId id="1362" r:id="rId42"/>
    <p:sldId id="1369" r:id="rId43"/>
    <p:sldId id="1382" r:id="rId44"/>
    <p:sldId id="1354" r:id="rId45"/>
    <p:sldId id="1381" r:id="rId46"/>
    <p:sldId id="1222" r:id="rId47"/>
    <p:sldId id="1116" r:id="rId48"/>
    <p:sldId id="1302" r:id="rId49"/>
    <p:sldId id="1163" r:id="rId50"/>
    <p:sldId id="1229" r:id="rId51"/>
    <p:sldId id="1350" r:id="rId52"/>
    <p:sldId id="1124" r:id="rId53"/>
    <p:sldId id="1126" r:id="rId54"/>
    <p:sldId id="1125" r:id="rId55"/>
    <p:sldId id="1336" r:id="rId56"/>
    <p:sldId id="1127" r:id="rId57"/>
    <p:sldId id="1227" r:id="rId58"/>
    <p:sldId id="1308" r:id="rId59"/>
    <p:sldId id="1391" r:id="rId60"/>
    <p:sldId id="1390" r:id="rId61"/>
    <p:sldId id="1357" r:id="rId62"/>
    <p:sldId id="1169" r:id="rId63"/>
    <p:sldId id="1392" r:id="rId64"/>
    <p:sldId id="1314" r:id="rId65"/>
    <p:sldId id="1309" r:id="rId66"/>
    <p:sldId id="1156" r:id="rId67"/>
    <p:sldId id="1312" r:id="rId68"/>
    <p:sldId id="1349" r:id="rId69"/>
    <p:sldId id="1320" r:id="rId70"/>
    <p:sldId id="1323" r:id="rId71"/>
    <p:sldId id="1324" r:id="rId72"/>
    <p:sldId id="1325" r:id="rId73"/>
    <p:sldId id="1326" r:id="rId74"/>
    <p:sldId id="1328" r:id="rId75"/>
    <p:sldId id="1250" r:id="rId76"/>
    <p:sldId id="1313" r:id="rId77"/>
    <p:sldId id="1134" r:id="rId78"/>
    <p:sldId id="1158" r:id="rId79"/>
    <p:sldId id="1360" r:id="rId80"/>
    <p:sldId id="1359"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600"/>
    <a:srgbClr val="1901FF"/>
    <a:srgbClr val="D8D8D8"/>
    <a:srgbClr val="1E497D"/>
    <a:srgbClr val="A6A6A6"/>
    <a:srgbClr val="22497D"/>
    <a:srgbClr val="811800"/>
    <a:srgbClr val="E2F0D9"/>
    <a:srgbClr val="C5E0B4"/>
    <a:srgbClr val="FDE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94"/>
    <p:restoredTop sz="76777"/>
  </p:normalViewPr>
  <p:slideViewPr>
    <p:cSldViewPr snapToGrid="0" snapToObjects="1">
      <p:cViewPr varScale="1">
        <p:scale>
          <a:sx n="108" d="100"/>
          <a:sy n="108" d="100"/>
        </p:scale>
        <p:origin x="2104"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46" d="100"/>
        <a:sy n="46" d="100"/>
      </p:scale>
      <p:origin x="0" y="0"/>
    </p:cViewPr>
  </p:sorterViewPr>
  <p:notesViewPr>
    <p:cSldViewPr snapToGrid="0" snapToObjects="1">
      <p:cViewPr varScale="1">
        <p:scale>
          <a:sx n="120" d="100"/>
          <a:sy n="120" d="100"/>
        </p:scale>
        <p:origin x="3896"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oleObject" Target="Macintosh%20HD:Users:amiraliboroumand:cmu:SAFARI:Paper:PIM-HTAP:PIM-HTAP-Motivation-Result.xlsx" TargetMode="External"/><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2" Type="http://schemas.openxmlformats.org/officeDocument/2006/relationships/oleObject" Target="Macintosh%20HD:Users:amiraliboroumand:cmu:SAFARI:Paper:PIM-HTAP:PIM-HTAP-Motivation-Result.xlsx" TargetMode="External"/><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2" Type="http://schemas.openxmlformats.org/officeDocument/2006/relationships/oleObject" Target="Macintosh%20HD:Users:amiraliboroumand:cmu:SAFARI:Paper:PIM-HTAP:PIM-HTAP-Motivation-Result.xlsx" TargetMode="External"/><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2" Type="http://schemas.openxmlformats.org/officeDocument/2006/relationships/oleObject" Target="Macintosh%20HD:Users:amiraliboroumand:cmu:SAFARI:Paper:PIM-HTAP:PIM-HTAP-Motivation-Result.xlsx" TargetMode="External"/><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oleObject" Target="Macintosh%20HD:Users:amiraliboroumand:cmu:SAFARI:Paper:PIM-HTAP:PIM-HTAP-Motivation-Result.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Macintosh%20HD:Users:amiraliboroumand:cmu:SAFARI:Paper:PIM-HTAP:PIM-HTAP-Motivation-Result.xlsx"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amiraliboroumand:cmu:SAFARI:Paper:PIM-HTAP:PIM-HTAP-Motivation-Result.xlsx"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amiraliboroumand:cmu:SAFARI:Paper:PIM-HTAP:PIM-HTAP-Motivation-Result.xlsx"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oleObject" Target="Macintosh%20HD:Users:amiraliboroumand:cmu:SAFARI:Paper:PIM-HTAP:PIM-HTAP-Motivation-Result.xlsx" TargetMode="External"/><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oleObject" Target="Macintosh%20HD:Users:amiraliboroumand:cmu:SAFARI:Paper:PIM-HTAP:PIM-HTAP-Motivation-Result.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33145542447327919"/>
          <c:y val="0.18200901291195701"/>
          <c:w val="0.64447037557338005"/>
          <c:h val="0.54579530434639834"/>
        </c:manualLayout>
      </c:layout>
      <c:barChart>
        <c:barDir val="col"/>
        <c:grouping val="clustered"/>
        <c:varyColors val="0"/>
        <c:ser>
          <c:idx val="0"/>
          <c:order val="0"/>
          <c:tx>
            <c:strRef>
              <c:f>Snapshot!$C$171</c:f>
              <c:strCache>
                <c:ptCount val="1"/>
                <c:pt idx="0">
                  <c:v>Zero-Cost-Snapshot</c:v>
                </c:pt>
              </c:strCache>
            </c:strRef>
          </c:tx>
          <c:spPr>
            <a:pattFill prst="wdDnDiag">
              <a:fgClr>
                <a:schemeClr val="tx1"/>
              </a:fgClr>
              <a:bgClr>
                <a:schemeClr val="tx2"/>
              </a:bgClr>
            </a:pattFill>
            <a:ln>
              <a:solidFill>
                <a:schemeClr val="tx1"/>
              </a:solidFill>
            </a:ln>
          </c:spPr>
          <c:invertIfNegative val="0"/>
          <c:cat>
            <c:numRef>
              <c:f>Snapshot!$I$170:$K$170</c:f>
              <c:numCache>
                <c:formatCode>General</c:formatCode>
                <c:ptCount val="3"/>
                <c:pt idx="0">
                  <c:v>128</c:v>
                </c:pt>
                <c:pt idx="1">
                  <c:v>256</c:v>
                </c:pt>
                <c:pt idx="2">
                  <c:v>512</c:v>
                </c:pt>
              </c:numCache>
            </c:numRef>
          </c:cat>
          <c:val>
            <c:numRef>
              <c:f>Snapshot!$I$171:$K$171</c:f>
              <c:numCache>
                <c:formatCode>General</c:formatCode>
                <c:ptCount val="3"/>
                <c:pt idx="0">
                  <c:v>1</c:v>
                </c:pt>
                <c:pt idx="1">
                  <c:v>1</c:v>
                </c:pt>
                <c:pt idx="2">
                  <c:v>1</c:v>
                </c:pt>
              </c:numCache>
            </c:numRef>
          </c:val>
          <c:extLst>
            <c:ext xmlns:c16="http://schemas.microsoft.com/office/drawing/2014/chart" uri="{C3380CC4-5D6E-409C-BE32-E72D297353CC}">
              <c16:uniqueId val="{00000000-DEF9-3F41-ADAC-9B5592C54D17}"/>
            </c:ext>
          </c:extLst>
        </c:ser>
        <c:ser>
          <c:idx val="1"/>
          <c:order val="1"/>
          <c:tx>
            <c:strRef>
              <c:f>Snapshot!$C$172</c:f>
              <c:strCache>
                <c:ptCount val="1"/>
                <c:pt idx="0">
                  <c:v>Snapshot</c:v>
                </c:pt>
              </c:strCache>
            </c:strRef>
          </c:tx>
          <c:spPr>
            <a:pattFill prst="wdUpDiag">
              <a:fgClr>
                <a:schemeClr val="bg1"/>
              </a:fgClr>
              <a:bgClr>
                <a:srgbClr val="800000"/>
              </a:bgClr>
            </a:pattFill>
            <a:ln>
              <a:solidFill>
                <a:srgbClr val="000000"/>
              </a:solidFill>
            </a:ln>
          </c:spPr>
          <c:invertIfNegative val="0"/>
          <c:cat>
            <c:numRef>
              <c:f>Snapshot!$I$170:$K$170</c:f>
              <c:numCache>
                <c:formatCode>General</c:formatCode>
                <c:ptCount val="3"/>
                <c:pt idx="0">
                  <c:v>128</c:v>
                </c:pt>
                <c:pt idx="1">
                  <c:v>256</c:v>
                </c:pt>
                <c:pt idx="2">
                  <c:v>512</c:v>
                </c:pt>
              </c:numCache>
            </c:numRef>
          </c:cat>
          <c:val>
            <c:numRef>
              <c:f>Snapshot!$I$172:$K$172</c:f>
              <c:numCache>
                <c:formatCode>General</c:formatCode>
                <c:ptCount val="3"/>
                <c:pt idx="0">
                  <c:v>0.56515208871982503</c:v>
                </c:pt>
                <c:pt idx="1">
                  <c:v>0.409140305312716</c:v>
                </c:pt>
                <c:pt idx="2">
                  <c:v>0.25369934414218298</c:v>
                </c:pt>
              </c:numCache>
            </c:numRef>
          </c:val>
          <c:extLst>
            <c:ext xmlns:c16="http://schemas.microsoft.com/office/drawing/2014/chart" uri="{C3380CC4-5D6E-409C-BE32-E72D297353CC}">
              <c16:uniqueId val="{00000001-DEF9-3F41-ADAC-9B5592C54D17}"/>
            </c:ext>
          </c:extLst>
        </c:ser>
        <c:dLbls>
          <c:showLegendKey val="0"/>
          <c:showVal val="0"/>
          <c:showCatName val="0"/>
          <c:showSerName val="0"/>
          <c:showPercent val="0"/>
          <c:showBubbleSize val="0"/>
        </c:dLbls>
        <c:gapWidth val="150"/>
        <c:axId val="1794122616"/>
        <c:axId val="1794132904"/>
      </c:barChart>
      <c:catAx>
        <c:axId val="1794122616"/>
        <c:scaling>
          <c:orientation val="minMax"/>
        </c:scaling>
        <c:delete val="0"/>
        <c:axPos val="b"/>
        <c:title>
          <c:tx>
            <c:rich>
              <a:bodyPr/>
              <a:lstStyle/>
              <a:p>
                <a:pPr>
                  <a:defRPr sz="2000"/>
                </a:pPr>
                <a:r>
                  <a:rPr lang="en-US" sz="1800" dirty="0"/>
                  <a:t>Number of Analytical Queries</a:t>
                </a:r>
              </a:p>
            </c:rich>
          </c:tx>
          <c:layout>
            <c:manualLayout>
              <c:xMode val="edge"/>
              <c:yMode val="edge"/>
              <c:x val="0.30747542417116897"/>
              <c:y val="0.86901349966923802"/>
            </c:manualLayout>
          </c:layout>
          <c:overlay val="0"/>
        </c:title>
        <c:numFmt formatCode="General" sourceLinked="1"/>
        <c:majorTickMark val="out"/>
        <c:minorTickMark val="none"/>
        <c:tickLblPos val="nextTo"/>
        <c:txPr>
          <a:bodyPr/>
          <a:lstStyle/>
          <a:p>
            <a:pPr>
              <a:defRPr sz="1800" b="0"/>
            </a:pPr>
            <a:endParaRPr lang="en-US"/>
          </a:p>
        </c:txPr>
        <c:crossAx val="1794132904"/>
        <c:crosses val="autoZero"/>
        <c:auto val="1"/>
        <c:lblAlgn val="ctr"/>
        <c:lblOffset val="100"/>
        <c:noMultiLvlLbl val="0"/>
      </c:catAx>
      <c:valAx>
        <c:axId val="1794132904"/>
        <c:scaling>
          <c:orientation val="minMax"/>
          <c:max val="1"/>
        </c:scaling>
        <c:delete val="0"/>
        <c:axPos val="l"/>
        <c:majorGridlines/>
        <c:title>
          <c:tx>
            <c:rich>
              <a:bodyPr rot="-5400000" vert="horz"/>
              <a:lstStyle/>
              <a:p>
                <a:pPr>
                  <a:defRPr sz="2000"/>
                </a:pPr>
                <a:r>
                  <a:rPr lang="en-US" sz="1800" dirty="0"/>
                  <a:t>Normalized </a:t>
                </a:r>
              </a:p>
              <a:p>
                <a:pPr>
                  <a:defRPr sz="2000"/>
                </a:pPr>
                <a:r>
                  <a:rPr lang="en-US" sz="1800" dirty="0"/>
                  <a:t>Transactional Throughput</a:t>
                </a:r>
              </a:p>
            </c:rich>
          </c:tx>
          <c:layout>
            <c:manualLayout>
              <c:xMode val="edge"/>
              <c:yMode val="edge"/>
              <c:x val="5.3371760077474489E-2"/>
              <c:y val="8.1591701870890043E-2"/>
            </c:manualLayout>
          </c:layout>
          <c:overlay val="0"/>
        </c:title>
        <c:numFmt formatCode="General" sourceLinked="1"/>
        <c:majorTickMark val="out"/>
        <c:minorTickMark val="none"/>
        <c:tickLblPos val="nextTo"/>
        <c:txPr>
          <a:bodyPr/>
          <a:lstStyle/>
          <a:p>
            <a:pPr>
              <a:defRPr sz="1800" b="0">
                <a:latin typeface="+mj-lt"/>
                <a:cs typeface="Arial" panose="020B0604020202020204" pitchFamily="34" charset="0"/>
              </a:defRPr>
            </a:pPr>
            <a:endParaRPr lang="en-US"/>
          </a:p>
        </c:txPr>
        <c:crossAx val="1794122616"/>
        <c:crosses val="autoZero"/>
        <c:crossBetween val="between"/>
        <c:majorUnit val="0.2"/>
      </c:valAx>
    </c:plotArea>
    <c:legend>
      <c:legendPos val="t"/>
      <c:layout>
        <c:manualLayout>
          <c:xMode val="edge"/>
          <c:yMode val="edge"/>
          <c:x val="0.20350968971344299"/>
          <c:y val="0"/>
          <c:w val="0.7964903601657578"/>
          <c:h val="0.14891586468358101"/>
        </c:manualLayout>
      </c:layout>
      <c:overlay val="0"/>
      <c:txPr>
        <a:bodyPr/>
        <a:lstStyle/>
        <a:p>
          <a:pPr>
            <a:defRPr sz="1600" b="1"/>
          </a:pPr>
          <a:endParaRPr lang="en-US"/>
        </a:p>
      </c:tx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767194623332101"/>
          <c:y val="0.27785956429545799"/>
          <c:w val="0.73958595715377695"/>
          <c:h val="0.498518044726106"/>
        </c:manualLayout>
      </c:layout>
      <c:barChart>
        <c:barDir val="col"/>
        <c:grouping val="clustered"/>
        <c:varyColors val="0"/>
        <c:ser>
          <c:idx val="1"/>
          <c:order val="0"/>
          <c:tx>
            <c:strRef>
              <c:f>'End-to-End'!$B$59</c:f>
              <c:strCache>
                <c:ptCount val="1"/>
                <c:pt idx="0">
                  <c:v>SI-MVCC</c:v>
                </c:pt>
              </c:strCache>
            </c:strRef>
          </c:tx>
          <c:spPr>
            <a:pattFill prst="wdUpDiag">
              <a:fgClr>
                <a:schemeClr val="bg1"/>
              </a:fgClr>
              <a:bgClr>
                <a:srgbClr val="800000"/>
              </a:bgClr>
            </a:pattFill>
            <a:ln>
              <a:solidFill>
                <a:srgbClr val="000000"/>
              </a:solidFill>
            </a:ln>
          </c:spPr>
          <c:invertIfNegative val="0"/>
          <c:cat>
            <c:strRef>
              <c:f>'End-to-End'!$C$57:$E$57</c:f>
              <c:strCache>
                <c:ptCount val="3"/>
                <c:pt idx="0">
                  <c:v>8M</c:v>
                </c:pt>
                <c:pt idx="1">
                  <c:v>16M</c:v>
                </c:pt>
                <c:pt idx="2">
                  <c:v>32M</c:v>
                </c:pt>
              </c:strCache>
            </c:strRef>
          </c:cat>
          <c:val>
            <c:numRef>
              <c:f>'End-to-End'!$C$59:$E$59</c:f>
              <c:numCache>
                <c:formatCode>General</c:formatCode>
                <c:ptCount val="3"/>
                <c:pt idx="0">
                  <c:v>0.78208411034327996</c:v>
                </c:pt>
                <c:pt idx="1">
                  <c:v>0.81443958063893296</c:v>
                </c:pt>
                <c:pt idx="2">
                  <c:v>0.80203794531340999</c:v>
                </c:pt>
              </c:numCache>
            </c:numRef>
          </c:val>
          <c:extLst>
            <c:ext xmlns:c16="http://schemas.microsoft.com/office/drawing/2014/chart" uri="{C3380CC4-5D6E-409C-BE32-E72D297353CC}">
              <c16:uniqueId val="{00000000-5551-A94D-A1F9-A9482EB6A989}"/>
            </c:ext>
          </c:extLst>
        </c:ser>
        <c:ser>
          <c:idx val="2"/>
          <c:order val="1"/>
          <c:tx>
            <c:strRef>
              <c:f>'End-to-End'!$B$60</c:f>
              <c:strCache>
                <c:ptCount val="1"/>
                <c:pt idx="0">
                  <c:v>MI+SW</c:v>
                </c:pt>
              </c:strCache>
            </c:strRef>
          </c:tx>
          <c:spPr>
            <a:solidFill>
              <a:schemeClr val="bg1">
                <a:lumMod val="75000"/>
              </a:schemeClr>
            </a:solidFill>
            <a:ln>
              <a:solidFill>
                <a:srgbClr val="000000"/>
              </a:solidFill>
            </a:ln>
          </c:spPr>
          <c:invertIfNegative val="0"/>
          <c:cat>
            <c:strRef>
              <c:f>'End-to-End'!$C$57:$E$57</c:f>
              <c:strCache>
                <c:ptCount val="3"/>
                <c:pt idx="0">
                  <c:v>8M</c:v>
                </c:pt>
                <c:pt idx="1">
                  <c:v>16M</c:v>
                </c:pt>
                <c:pt idx="2">
                  <c:v>32M</c:v>
                </c:pt>
              </c:strCache>
            </c:strRef>
          </c:cat>
          <c:val>
            <c:numRef>
              <c:f>'End-to-End'!$C$60:$E$60</c:f>
              <c:numCache>
                <c:formatCode>General</c:formatCode>
                <c:ptCount val="3"/>
                <c:pt idx="0">
                  <c:v>0.48246884034328003</c:v>
                </c:pt>
                <c:pt idx="1">
                  <c:v>0.47343928063893298</c:v>
                </c:pt>
                <c:pt idx="2">
                  <c:v>0.46310585341412502</c:v>
                </c:pt>
              </c:numCache>
            </c:numRef>
          </c:val>
          <c:extLst>
            <c:ext xmlns:c16="http://schemas.microsoft.com/office/drawing/2014/chart" uri="{C3380CC4-5D6E-409C-BE32-E72D297353CC}">
              <c16:uniqueId val="{00000001-5551-A94D-A1F9-A9482EB6A989}"/>
            </c:ext>
          </c:extLst>
        </c:ser>
        <c:ser>
          <c:idx val="3"/>
          <c:order val="2"/>
          <c:tx>
            <c:strRef>
              <c:f>'End-to-End'!$B$61</c:f>
              <c:strCache>
                <c:ptCount val="1"/>
                <c:pt idx="0">
                  <c:v>MI+SW+HB</c:v>
                </c:pt>
              </c:strCache>
            </c:strRef>
          </c:tx>
          <c:spPr>
            <a:pattFill prst="lgCheck">
              <a:fgClr>
                <a:schemeClr val="accent3">
                  <a:lumMod val="75000"/>
                </a:schemeClr>
              </a:fgClr>
              <a:bgClr>
                <a:prstClr val="white"/>
              </a:bgClr>
            </a:pattFill>
            <a:ln>
              <a:solidFill>
                <a:schemeClr val="tx1"/>
              </a:solidFill>
            </a:ln>
          </c:spPr>
          <c:invertIfNegative val="0"/>
          <c:cat>
            <c:strRef>
              <c:f>'End-to-End'!$C$57:$E$57</c:f>
              <c:strCache>
                <c:ptCount val="3"/>
                <c:pt idx="0">
                  <c:v>8M</c:v>
                </c:pt>
                <c:pt idx="1">
                  <c:v>16M</c:v>
                </c:pt>
                <c:pt idx="2">
                  <c:v>32M</c:v>
                </c:pt>
              </c:strCache>
            </c:strRef>
          </c:cat>
          <c:val>
            <c:numRef>
              <c:f>'End-to-End'!$C$61:$E$61</c:f>
              <c:numCache>
                <c:formatCode>General</c:formatCode>
                <c:ptCount val="3"/>
                <c:pt idx="0">
                  <c:v>0.60343000000000002</c:v>
                </c:pt>
                <c:pt idx="1">
                  <c:v>0.615313</c:v>
                </c:pt>
                <c:pt idx="2">
                  <c:v>0.60456829999999995</c:v>
                </c:pt>
              </c:numCache>
            </c:numRef>
          </c:val>
          <c:extLst>
            <c:ext xmlns:c16="http://schemas.microsoft.com/office/drawing/2014/chart" uri="{C3380CC4-5D6E-409C-BE32-E72D297353CC}">
              <c16:uniqueId val="{00000002-5551-A94D-A1F9-A9482EB6A989}"/>
            </c:ext>
          </c:extLst>
        </c:ser>
        <c:ser>
          <c:idx val="5"/>
          <c:order val="3"/>
          <c:tx>
            <c:strRef>
              <c:f>'End-to-End'!$B$63</c:f>
              <c:strCache>
                <c:ptCount val="1"/>
                <c:pt idx="0">
                  <c:v>Polynesia</c:v>
                </c:pt>
              </c:strCache>
            </c:strRef>
          </c:tx>
          <c:spPr>
            <a:pattFill prst="dkHorz">
              <a:fgClr>
                <a:schemeClr val="accent6">
                  <a:lumMod val="60000"/>
                  <a:lumOff val="40000"/>
                </a:schemeClr>
              </a:fgClr>
              <a:bgClr>
                <a:schemeClr val="tx1"/>
              </a:bgClr>
            </a:pattFill>
            <a:ln>
              <a:solidFill>
                <a:schemeClr val="tx1"/>
              </a:solidFill>
            </a:ln>
          </c:spPr>
          <c:invertIfNegative val="0"/>
          <c:cat>
            <c:strRef>
              <c:f>'End-to-End'!$C$57:$E$57</c:f>
              <c:strCache>
                <c:ptCount val="3"/>
                <c:pt idx="0">
                  <c:v>8M</c:v>
                </c:pt>
                <c:pt idx="1">
                  <c:v>16M</c:v>
                </c:pt>
                <c:pt idx="2">
                  <c:v>32M</c:v>
                </c:pt>
              </c:strCache>
            </c:strRef>
          </c:cat>
          <c:val>
            <c:numRef>
              <c:f>'End-to-End'!$C$63:$E$63</c:f>
              <c:numCache>
                <c:formatCode>General</c:formatCode>
                <c:ptCount val="3"/>
                <c:pt idx="0">
                  <c:v>0.92208411034327997</c:v>
                </c:pt>
                <c:pt idx="1">
                  <c:v>0.914439770638933</c:v>
                </c:pt>
                <c:pt idx="2">
                  <c:v>0.91310551341412505</c:v>
                </c:pt>
              </c:numCache>
            </c:numRef>
          </c:val>
          <c:extLst>
            <c:ext xmlns:c16="http://schemas.microsoft.com/office/drawing/2014/chart" uri="{C3380CC4-5D6E-409C-BE32-E72D297353CC}">
              <c16:uniqueId val="{00000003-5551-A94D-A1F9-A9482EB6A989}"/>
            </c:ext>
          </c:extLst>
        </c:ser>
        <c:ser>
          <c:idx val="6"/>
          <c:order val="4"/>
          <c:tx>
            <c:strRef>
              <c:f>'End-to-End'!$B$64</c:f>
              <c:strCache>
                <c:ptCount val="1"/>
                <c:pt idx="0">
                  <c:v>Ideal-Txn</c:v>
                </c:pt>
              </c:strCache>
            </c:strRef>
          </c:tx>
          <c:spPr>
            <a:solidFill>
              <a:schemeClr val="accent2"/>
            </a:solidFill>
            <a:ln>
              <a:solidFill>
                <a:schemeClr val="tx1"/>
              </a:solidFill>
            </a:ln>
          </c:spPr>
          <c:invertIfNegative val="0"/>
          <c:cat>
            <c:strRef>
              <c:f>'End-to-End'!$C$57:$E$57</c:f>
              <c:strCache>
                <c:ptCount val="3"/>
                <c:pt idx="0">
                  <c:v>8M</c:v>
                </c:pt>
                <c:pt idx="1">
                  <c:v>16M</c:v>
                </c:pt>
                <c:pt idx="2">
                  <c:v>32M</c:v>
                </c:pt>
              </c:strCache>
            </c:strRef>
          </c:cat>
          <c:val>
            <c:numRef>
              <c:f>'End-to-End'!$C$64:$E$64</c:f>
              <c:numCache>
                <c:formatCode>General</c:formatCode>
                <c:ptCount val="3"/>
                <c:pt idx="0">
                  <c:v>1</c:v>
                </c:pt>
                <c:pt idx="1">
                  <c:v>1</c:v>
                </c:pt>
                <c:pt idx="2">
                  <c:v>1</c:v>
                </c:pt>
              </c:numCache>
            </c:numRef>
          </c:val>
          <c:extLst>
            <c:ext xmlns:c16="http://schemas.microsoft.com/office/drawing/2014/chart" uri="{C3380CC4-5D6E-409C-BE32-E72D297353CC}">
              <c16:uniqueId val="{00000004-5551-A94D-A1F9-A9482EB6A989}"/>
            </c:ext>
          </c:extLst>
        </c:ser>
        <c:dLbls>
          <c:showLegendKey val="0"/>
          <c:showVal val="0"/>
          <c:showCatName val="0"/>
          <c:showSerName val="0"/>
          <c:showPercent val="0"/>
          <c:showBubbleSize val="0"/>
        </c:dLbls>
        <c:gapWidth val="150"/>
        <c:axId val="1822348808"/>
        <c:axId val="1822354552"/>
      </c:barChart>
      <c:catAx>
        <c:axId val="1822348808"/>
        <c:scaling>
          <c:orientation val="minMax"/>
        </c:scaling>
        <c:delete val="0"/>
        <c:axPos val="b"/>
        <c:title>
          <c:tx>
            <c:rich>
              <a:bodyPr/>
              <a:lstStyle/>
              <a:p>
                <a:pPr>
                  <a:defRPr sz="2000">
                    <a:latin typeface="Gill Sans MT" panose="020B0502020104020203" pitchFamily="34" charset="77"/>
                  </a:defRPr>
                </a:pPr>
                <a:r>
                  <a:rPr lang="en-US" sz="2000">
                    <a:latin typeface="Gill Sans MT" panose="020B0502020104020203" pitchFamily="34" charset="77"/>
                  </a:rPr>
                  <a:t>Number of Transactions</a:t>
                </a:r>
              </a:p>
            </c:rich>
          </c:tx>
          <c:layout>
            <c:manualLayout>
              <c:xMode val="edge"/>
              <c:yMode val="edge"/>
              <c:x val="0.386790436909555"/>
              <c:y val="0.879462323592623"/>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2354552"/>
        <c:crosses val="autoZero"/>
        <c:auto val="1"/>
        <c:lblAlgn val="ctr"/>
        <c:lblOffset val="100"/>
        <c:noMultiLvlLbl val="0"/>
      </c:catAx>
      <c:valAx>
        <c:axId val="1822354552"/>
        <c:scaling>
          <c:orientation val="minMax"/>
          <c:max val="1"/>
        </c:scaling>
        <c:delete val="0"/>
        <c:axPos val="l"/>
        <c:majorGridlines/>
        <c:title>
          <c:tx>
            <c:rich>
              <a:bodyPr rot="-5400000" vert="horz"/>
              <a:lstStyle/>
              <a:p>
                <a:pPr>
                  <a:defRPr>
                    <a:latin typeface="Gill Sans MT" panose="020B0502020104020203" pitchFamily="34" charset="77"/>
                  </a:defRPr>
                </a:pPr>
                <a:r>
                  <a:rPr lang="en-US" sz="2000" dirty="0">
                    <a:latin typeface="Gill Sans MT" panose="020B0502020104020203" pitchFamily="34" charset="77"/>
                  </a:rPr>
                  <a:t>Normal.  Transactional </a:t>
                </a:r>
                <a:r>
                  <a:rPr lang="en-US" sz="2000" baseline="0" dirty="0">
                    <a:latin typeface="Gill Sans MT" panose="020B0502020104020203" pitchFamily="34" charset="77"/>
                  </a:rPr>
                  <a:t>Throughput</a:t>
                </a:r>
                <a:endParaRPr lang="en-US" sz="2000" dirty="0">
                  <a:latin typeface="Gill Sans MT" panose="020B0502020104020203" pitchFamily="34" charset="77"/>
                </a:endParaRPr>
              </a:p>
            </c:rich>
          </c:tx>
          <c:layout>
            <c:manualLayout>
              <c:xMode val="edge"/>
              <c:yMode val="edge"/>
              <c:x val="1.23726154342439E-3"/>
              <c:y val="0.210526515714266"/>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2348808"/>
        <c:crosses val="autoZero"/>
        <c:crossBetween val="between"/>
        <c:majorUnit val="0.2"/>
      </c:valAx>
      <c:spPr>
        <a:ln>
          <a:solidFill>
            <a:schemeClr val="tx1"/>
          </a:solidFill>
        </a:ln>
      </c:spPr>
    </c:plotArea>
    <c:legend>
      <c:legendPos val="t"/>
      <c:layout>
        <c:manualLayout>
          <c:xMode val="edge"/>
          <c:yMode val="edge"/>
          <c:x val="9.8483878413394097E-4"/>
          <c:y val="0"/>
          <c:w val="0.99901516121586598"/>
          <c:h val="0.233155447657379"/>
        </c:manualLayout>
      </c:layout>
      <c:overlay val="0"/>
      <c:txPr>
        <a:bodyPr/>
        <a:lstStyle/>
        <a:p>
          <a:pPr algn="ctr">
            <a:defRPr sz="1800" b="1">
              <a:latin typeface="Gill Sans MT" panose="020B0502020104020203" pitchFamily="34" charset="77"/>
            </a:defRPr>
          </a:pPr>
          <a:endParaRPr lang="en-US"/>
        </a:p>
      </c:txPr>
    </c:legend>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8117063199703601"/>
          <c:y val="0.272499358463554"/>
          <c:w val="0.71608716304421005"/>
          <c:h val="0.498518044726106"/>
        </c:manualLayout>
      </c:layout>
      <c:barChart>
        <c:barDir val="col"/>
        <c:grouping val="clustered"/>
        <c:varyColors val="0"/>
        <c:ser>
          <c:idx val="1"/>
          <c:order val="0"/>
          <c:tx>
            <c:strRef>
              <c:f>'End-to-End'!$B$83</c:f>
              <c:strCache>
                <c:ptCount val="1"/>
                <c:pt idx="0">
                  <c:v>SI-MVCC</c:v>
                </c:pt>
              </c:strCache>
            </c:strRef>
          </c:tx>
          <c:spPr>
            <a:pattFill prst="wdUpDiag">
              <a:fgClr>
                <a:schemeClr val="bg1"/>
              </a:fgClr>
              <a:bgClr>
                <a:srgbClr val="800000"/>
              </a:bgClr>
            </a:pattFill>
            <a:ln>
              <a:solidFill>
                <a:srgbClr val="000000"/>
              </a:solidFill>
            </a:ln>
          </c:spPr>
          <c:invertIfNegative val="0"/>
          <c:cat>
            <c:strRef>
              <c:f>'End-to-End'!$C$81:$E$81</c:f>
              <c:strCache>
                <c:ptCount val="3"/>
                <c:pt idx="0">
                  <c:v>8M</c:v>
                </c:pt>
                <c:pt idx="1">
                  <c:v>16M</c:v>
                </c:pt>
                <c:pt idx="2">
                  <c:v>32M</c:v>
                </c:pt>
              </c:strCache>
            </c:strRef>
          </c:cat>
          <c:val>
            <c:numRef>
              <c:f>'End-to-End'!$C$83:$E$83</c:f>
              <c:numCache>
                <c:formatCode>General</c:formatCode>
                <c:ptCount val="3"/>
                <c:pt idx="0">
                  <c:v>0.36799999999999999</c:v>
                </c:pt>
                <c:pt idx="1">
                  <c:v>0.32300000000000001</c:v>
                </c:pt>
                <c:pt idx="2">
                  <c:v>0.35</c:v>
                </c:pt>
              </c:numCache>
            </c:numRef>
          </c:val>
          <c:extLst>
            <c:ext xmlns:c16="http://schemas.microsoft.com/office/drawing/2014/chart" uri="{C3380CC4-5D6E-409C-BE32-E72D297353CC}">
              <c16:uniqueId val="{00000000-131B-B448-A11A-32F3393E5B46}"/>
            </c:ext>
          </c:extLst>
        </c:ser>
        <c:ser>
          <c:idx val="2"/>
          <c:order val="1"/>
          <c:tx>
            <c:strRef>
              <c:f>'End-to-End'!$B$84</c:f>
              <c:strCache>
                <c:ptCount val="1"/>
                <c:pt idx="0">
                  <c:v>MI+SW</c:v>
                </c:pt>
              </c:strCache>
            </c:strRef>
          </c:tx>
          <c:spPr>
            <a:solidFill>
              <a:schemeClr val="bg1">
                <a:lumMod val="75000"/>
              </a:schemeClr>
            </a:solidFill>
            <a:ln>
              <a:solidFill>
                <a:srgbClr val="000000"/>
              </a:solidFill>
            </a:ln>
          </c:spPr>
          <c:invertIfNegative val="0"/>
          <c:cat>
            <c:strRef>
              <c:f>'End-to-End'!$C$81:$E$81</c:f>
              <c:strCache>
                <c:ptCount val="3"/>
                <c:pt idx="0">
                  <c:v>8M</c:v>
                </c:pt>
                <c:pt idx="1">
                  <c:v>16M</c:v>
                </c:pt>
                <c:pt idx="2">
                  <c:v>32M</c:v>
                </c:pt>
              </c:strCache>
            </c:strRef>
          </c:cat>
          <c:val>
            <c:numRef>
              <c:f>'End-to-End'!$C$84:$E$84</c:f>
              <c:numCache>
                <c:formatCode>General</c:formatCode>
                <c:ptCount val="3"/>
                <c:pt idx="0">
                  <c:v>0.65</c:v>
                </c:pt>
                <c:pt idx="1">
                  <c:v>0.63</c:v>
                </c:pt>
                <c:pt idx="2">
                  <c:v>0.62</c:v>
                </c:pt>
              </c:numCache>
            </c:numRef>
          </c:val>
          <c:extLst>
            <c:ext xmlns:c16="http://schemas.microsoft.com/office/drawing/2014/chart" uri="{C3380CC4-5D6E-409C-BE32-E72D297353CC}">
              <c16:uniqueId val="{00000001-131B-B448-A11A-32F3393E5B46}"/>
            </c:ext>
          </c:extLst>
        </c:ser>
        <c:ser>
          <c:idx val="3"/>
          <c:order val="2"/>
          <c:tx>
            <c:strRef>
              <c:f>'End-to-End'!$B$85</c:f>
              <c:strCache>
                <c:ptCount val="1"/>
                <c:pt idx="0">
                  <c:v>MI+SW+HB</c:v>
                </c:pt>
              </c:strCache>
            </c:strRef>
          </c:tx>
          <c:spPr>
            <a:pattFill prst="lgCheck">
              <a:fgClr>
                <a:schemeClr val="accent3">
                  <a:lumMod val="75000"/>
                </a:schemeClr>
              </a:fgClr>
              <a:bgClr>
                <a:prstClr val="white"/>
              </a:bgClr>
            </a:pattFill>
            <a:ln>
              <a:solidFill>
                <a:schemeClr val="tx1"/>
              </a:solidFill>
            </a:ln>
          </c:spPr>
          <c:invertIfNegative val="0"/>
          <c:cat>
            <c:strRef>
              <c:f>'End-to-End'!$C$81:$E$81</c:f>
              <c:strCache>
                <c:ptCount val="3"/>
                <c:pt idx="0">
                  <c:v>8M</c:v>
                </c:pt>
                <c:pt idx="1">
                  <c:v>16M</c:v>
                </c:pt>
                <c:pt idx="2">
                  <c:v>32M</c:v>
                </c:pt>
              </c:strCache>
            </c:strRef>
          </c:cat>
          <c:val>
            <c:numRef>
              <c:f>'End-to-End'!$C$85:$E$85</c:f>
              <c:numCache>
                <c:formatCode>General</c:formatCode>
                <c:ptCount val="3"/>
                <c:pt idx="0">
                  <c:v>1.05</c:v>
                </c:pt>
                <c:pt idx="1">
                  <c:v>1.08</c:v>
                </c:pt>
                <c:pt idx="2">
                  <c:v>1.04</c:v>
                </c:pt>
              </c:numCache>
            </c:numRef>
          </c:val>
          <c:extLst>
            <c:ext xmlns:c16="http://schemas.microsoft.com/office/drawing/2014/chart" uri="{C3380CC4-5D6E-409C-BE32-E72D297353CC}">
              <c16:uniqueId val="{00000002-131B-B448-A11A-32F3393E5B46}"/>
            </c:ext>
          </c:extLst>
        </c:ser>
        <c:ser>
          <c:idx val="5"/>
          <c:order val="3"/>
          <c:tx>
            <c:strRef>
              <c:f>'End-to-End'!$B$87</c:f>
              <c:strCache>
                <c:ptCount val="1"/>
                <c:pt idx="0">
                  <c:v>Polynesia</c:v>
                </c:pt>
              </c:strCache>
            </c:strRef>
          </c:tx>
          <c:spPr>
            <a:pattFill prst="dkHorz">
              <a:fgClr>
                <a:schemeClr val="accent6">
                  <a:lumMod val="60000"/>
                  <a:lumOff val="40000"/>
                </a:schemeClr>
              </a:fgClr>
              <a:bgClr>
                <a:schemeClr val="tx1"/>
              </a:bgClr>
            </a:pattFill>
            <a:ln>
              <a:solidFill>
                <a:srgbClr val="000000"/>
              </a:solidFill>
            </a:ln>
          </c:spPr>
          <c:invertIfNegative val="0"/>
          <c:cat>
            <c:strRef>
              <c:f>'End-to-End'!$C$81:$E$81</c:f>
              <c:strCache>
                <c:ptCount val="3"/>
                <c:pt idx="0">
                  <c:v>8M</c:v>
                </c:pt>
                <c:pt idx="1">
                  <c:v>16M</c:v>
                </c:pt>
                <c:pt idx="2">
                  <c:v>32M</c:v>
                </c:pt>
              </c:strCache>
            </c:strRef>
          </c:cat>
          <c:val>
            <c:numRef>
              <c:f>'End-to-End'!$C$87:$E$87</c:f>
              <c:numCache>
                <c:formatCode>General</c:formatCode>
                <c:ptCount val="3"/>
                <c:pt idx="0">
                  <c:v>1.72</c:v>
                </c:pt>
                <c:pt idx="1">
                  <c:v>1.74</c:v>
                </c:pt>
                <c:pt idx="2">
                  <c:v>1.78</c:v>
                </c:pt>
              </c:numCache>
            </c:numRef>
          </c:val>
          <c:extLst>
            <c:ext xmlns:c16="http://schemas.microsoft.com/office/drawing/2014/chart" uri="{C3380CC4-5D6E-409C-BE32-E72D297353CC}">
              <c16:uniqueId val="{00000003-131B-B448-A11A-32F3393E5B46}"/>
            </c:ext>
          </c:extLst>
        </c:ser>
        <c:dLbls>
          <c:showLegendKey val="0"/>
          <c:showVal val="0"/>
          <c:showCatName val="0"/>
          <c:showSerName val="0"/>
          <c:showPercent val="0"/>
          <c:showBubbleSize val="0"/>
        </c:dLbls>
        <c:gapWidth val="150"/>
        <c:axId val="1826999224"/>
        <c:axId val="1827004632"/>
      </c:barChart>
      <c:catAx>
        <c:axId val="1826999224"/>
        <c:scaling>
          <c:orientation val="minMax"/>
        </c:scaling>
        <c:delete val="0"/>
        <c:axPos val="b"/>
        <c:title>
          <c:tx>
            <c:rich>
              <a:bodyPr/>
              <a:lstStyle/>
              <a:p>
                <a:pPr>
                  <a:defRPr sz="2000">
                    <a:latin typeface="Gill Sans MT" panose="020B0502020104020203" pitchFamily="34" charset="77"/>
                  </a:defRPr>
                </a:pPr>
                <a:r>
                  <a:rPr lang="en-US" sz="2000">
                    <a:latin typeface="Gill Sans MT" panose="020B0502020104020203" pitchFamily="34" charset="77"/>
                  </a:rPr>
                  <a:t>Number of Transactions</a:t>
                </a:r>
              </a:p>
            </c:rich>
          </c:tx>
          <c:layout>
            <c:manualLayout>
              <c:xMode val="edge"/>
              <c:yMode val="edge"/>
              <c:x val="0.31976793178429702"/>
              <c:y val="0.87223272373841398"/>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7004632"/>
        <c:crosses val="autoZero"/>
        <c:auto val="1"/>
        <c:lblAlgn val="ctr"/>
        <c:lblOffset val="100"/>
        <c:noMultiLvlLbl val="0"/>
      </c:catAx>
      <c:valAx>
        <c:axId val="1827004632"/>
        <c:scaling>
          <c:orientation val="minMax"/>
          <c:max val="2"/>
        </c:scaling>
        <c:delete val="0"/>
        <c:axPos val="l"/>
        <c:majorGridlines/>
        <c:title>
          <c:tx>
            <c:rich>
              <a:bodyPr rot="-5400000" vert="horz"/>
              <a:lstStyle/>
              <a:p>
                <a:pPr>
                  <a:defRPr>
                    <a:latin typeface="Gill Sans MT" panose="020B0502020104020203" pitchFamily="34" charset="77"/>
                  </a:defRPr>
                </a:pPr>
                <a:r>
                  <a:rPr lang="en-US" sz="2000" dirty="0">
                    <a:latin typeface="Gill Sans MT" panose="020B0502020104020203" pitchFamily="34" charset="77"/>
                  </a:rPr>
                  <a:t>Normal.</a:t>
                </a:r>
                <a:r>
                  <a:rPr lang="en-US" sz="2000" baseline="0" dirty="0">
                    <a:latin typeface="Gill Sans MT" panose="020B0502020104020203" pitchFamily="34" charset="77"/>
                  </a:rPr>
                  <a:t> </a:t>
                </a:r>
                <a:r>
                  <a:rPr lang="en-US" sz="2000" dirty="0">
                    <a:latin typeface="Gill Sans MT" panose="020B0502020104020203" pitchFamily="34" charset="77"/>
                  </a:rPr>
                  <a:t>Analytical</a:t>
                </a:r>
                <a:r>
                  <a:rPr lang="en-US" sz="2000" baseline="0" dirty="0">
                    <a:latin typeface="Gill Sans MT" panose="020B0502020104020203" pitchFamily="34" charset="77"/>
                  </a:rPr>
                  <a:t> </a:t>
                </a:r>
              </a:p>
              <a:p>
                <a:pPr>
                  <a:defRPr>
                    <a:latin typeface="Gill Sans MT" panose="020B0502020104020203" pitchFamily="34" charset="77"/>
                  </a:defRPr>
                </a:pPr>
                <a:r>
                  <a:rPr lang="en-US" sz="2000" baseline="0" dirty="0">
                    <a:latin typeface="Gill Sans MT" panose="020B0502020104020203" pitchFamily="34" charset="77"/>
                  </a:rPr>
                  <a:t>Throughput</a:t>
                </a:r>
                <a:endParaRPr lang="en-US" sz="2000" dirty="0">
                  <a:latin typeface="Gill Sans MT" panose="020B0502020104020203" pitchFamily="34" charset="77"/>
                </a:endParaRPr>
              </a:p>
            </c:rich>
          </c:tx>
          <c:layout>
            <c:manualLayout>
              <c:xMode val="edge"/>
              <c:yMode val="edge"/>
              <c:x val="1.35222351241871E-2"/>
              <c:y val="0.24804795653759401"/>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6999224"/>
        <c:crosses val="autoZero"/>
        <c:crossBetween val="between"/>
        <c:majorUnit val="0.5"/>
      </c:valAx>
      <c:spPr>
        <a:ln>
          <a:solidFill>
            <a:schemeClr val="tx1"/>
          </a:solidFill>
        </a:ln>
      </c:spPr>
    </c:plotArea>
    <c:legend>
      <c:legendPos val="t"/>
      <c:layout>
        <c:manualLayout>
          <c:xMode val="edge"/>
          <c:yMode val="edge"/>
          <c:x val="0"/>
          <c:y val="0"/>
          <c:w val="1"/>
          <c:h val="0.183394954342914"/>
        </c:manualLayout>
      </c:layout>
      <c:overlay val="0"/>
      <c:txPr>
        <a:bodyPr/>
        <a:lstStyle/>
        <a:p>
          <a:pPr>
            <a:defRPr sz="1800" b="1">
              <a:latin typeface="Gill Sans MT" panose="020B0502020104020203" pitchFamily="34" charset="77"/>
            </a:defRPr>
          </a:pPr>
          <a:endParaRPr lang="en-US"/>
        </a:p>
      </c:txPr>
    </c:legend>
    <c:plotVisOnly val="1"/>
    <c:dispBlanksAs val="gap"/>
    <c:showDLblsOverMax val="0"/>
  </c:chart>
  <c:spPr>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767194623332101"/>
          <c:y val="0.27785956429545799"/>
          <c:w val="0.73958595715377695"/>
          <c:h val="0.498518044726106"/>
        </c:manualLayout>
      </c:layout>
      <c:barChart>
        <c:barDir val="col"/>
        <c:grouping val="clustered"/>
        <c:varyColors val="0"/>
        <c:ser>
          <c:idx val="1"/>
          <c:order val="0"/>
          <c:tx>
            <c:strRef>
              <c:f>'End-to-End'!$B$59</c:f>
              <c:strCache>
                <c:ptCount val="1"/>
                <c:pt idx="0">
                  <c:v>SI-MVCC</c:v>
                </c:pt>
              </c:strCache>
            </c:strRef>
          </c:tx>
          <c:spPr>
            <a:pattFill prst="wdUpDiag">
              <a:fgClr>
                <a:schemeClr val="bg1"/>
              </a:fgClr>
              <a:bgClr>
                <a:srgbClr val="800000"/>
              </a:bgClr>
            </a:pattFill>
            <a:ln>
              <a:solidFill>
                <a:srgbClr val="000000"/>
              </a:solidFill>
            </a:ln>
          </c:spPr>
          <c:invertIfNegative val="0"/>
          <c:cat>
            <c:strRef>
              <c:f>'End-to-End'!$C$57:$E$57</c:f>
              <c:strCache>
                <c:ptCount val="3"/>
                <c:pt idx="0">
                  <c:v>8M</c:v>
                </c:pt>
                <c:pt idx="1">
                  <c:v>16M</c:v>
                </c:pt>
                <c:pt idx="2">
                  <c:v>32M</c:v>
                </c:pt>
              </c:strCache>
            </c:strRef>
          </c:cat>
          <c:val>
            <c:numRef>
              <c:f>'End-to-End'!$C$59:$E$59</c:f>
              <c:numCache>
                <c:formatCode>General</c:formatCode>
                <c:ptCount val="3"/>
                <c:pt idx="0">
                  <c:v>0.78208411034327996</c:v>
                </c:pt>
                <c:pt idx="1">
                  <c:v>0.81443958063893296</c:v>
                </c:pt>
                <c:pt idx="2">
                  <c:v>0.80203794531340999</c:v>
                </c:pt>
              </c:numCache>
            </c:numRef>
          </c:val>
          <c:extLst>
            <c:ext xmlns:c16="http://schemas.microsoft.com/office/drawing/2014/chart" uri="{C3380CC4-5D6E-409C-BE32-E72D297353CC}">
              <c16:uniqueId val="{00000000-5421-E945-9A3B-ACECC04F2157}"/>
            </c:ext>
          </c:extLst>
        </c:ser>
        <c:ser>
          <c:idx val="2"/>
          <c:order val="1"/>
          <c:tx>
            <c:strRef>
              <c:f>'End-to-End'!$B$60</c:f>
              <c:strCache>
                <c:ptCount val="1"/>
                <c:pt idx="0">
                  <c:v>MI+SW</c:v>
                </c:pt>
              </c:strCache>
            </c:strRef>
          </c:tx>
          <c:spPr>
            <a:solidFill>
              <a:schemeClr val="bg1">
                <a:lumMod val="75000"/>
              </a:schemeClr>
            </a:solidFill>
            <a:ln>
              <a:solidFill>
                <a:srgbClr val="000000"/>
              </a:solidFill>
            </a:ln>
          </c:spPr>
          <c:invertIfNegative val="0"/>
          <c:cat>
            <c:strRef>
              <c:f>'End-to-End'!$C$57:$E$57</c:f>
              <c:strCache>
                <c:ptCount val="3"/>
                <c:pt idx="0">
                  <c:v>8M</c:v>
                </c:pt>
                <c:pt idx="1">
                  <c:v>16M</c:v>
                </c:pt>
                <c:pt idx="2">
                  <c:v>32M</c:v>
                </c:pt>
              </c:strCache>
            </c:strRef>
          </c:cat>
          <c:val>
            <c:numRef>
              <c:f>'End-to-End'!$C$60:$E$60</c:f>
              <c:numCache>
                <c:formatCode>General</c:formatCode>
                <c:ptCount val="3"/>
                <c:pt idx="0">
                  <c:v>0.48246884034328003</c:v>
                </c:pt>
                <c:pt idx="1">
                  <c:v>0.47343928063893298</c:v>
                </c:pt>
                <c:pt idx="2">
                  <c:v>0.46310585341412502</c:v>
                </c:pt>
              </c:numCache>
            </c:numRef>
          </c:val>
          <c:extLst>
            <c:ext xmlns:c16="http://schemas.microsoft.com/office/drawing/2014/chart" uri="{C3380CC4-5D6E-409C-BE32-E72D297353CC}">
              <c16:uniqueId val="{00000001-5421-E945-9A3B-ACECC04F2157}"/>
            </c:ext>
          </c:extLst>
        </c:ser>
        <c:ser>
          <c:idx val="3"/>
          <c:order val="2"/>
          <c:tx>
            <c:strRef>
              <c:f>'End-to-End'!$B$61</c:f>
              <c:strCache>
                <c:ptCount val="1"/>
                <c:pt idx="0">
                  <c:v>MI+SW+HB</c:v>
                </c:pt>
              </c:strCache>
            </c:strRef>
          </c:tx>
          <c:spPr>
            <a:pattFill prst="lgCheck">
              <a:fgClr>
                <a:schemeClr val="accent3">
                  <a:lumMod val="75000"/>
                </a:schemeClr>
              </a:fgClr>
              <a:bgClr>
                <a:prstClr val="white"/>
              </a:bgClr>
            </a:pattFill>
            <a:ln>
              <a:solidFill>
                <a:schemeClr val="tx1"/>
              </a:solidFill>
            </a:ln>
          </c:spPr>
          <c:invertIfNegative val="0"/>
          <c:cat>
            <c:strRef>
              <c:f>'End-to-End'!$C$57:$E$57</c:f>
              <c:strCache>
                <c:ptCount val="3"/>
                <c:pt idx="0">
                  <c:v>8M</c:v>
                </c:pt>
                <c:pt idx="1">
                  <c:v>16M</c:v>
                </c:pt>
                <c:pt idx="2">
                  <c:v>32M</c:v>
                </c:pt>
              </c:strCache>
            </c:strRef>
          </c:cat>
          <c:val>
            <c:numRef>
              <c:f>'End-to-End'!$C$61:$E$61</c:f>
              <c:numCache>
                <c:formatCode>General</c:formatCode>
                <c:ptCount val="3"/>
                <c:pt idx="0">
                  <c:v>0.60343000000000002</c:v>
                </c:pt>
                <c:pt idx="1">
                  <c:v>0.615313</c:v>
                </c:pt>
                <c:pt idx="2">
                  <c:v>0.60456829999999995</c:v>
                </c:pt>
              </c:numCache>
            </c:numRef>
          </c:val>
          <c:extLst>
            <c:ext xmlns:c16="http://schemas.microsoft.com/office/drawing/2014/chart" uri="{C3380CC4-5D6E-409C-BE32-E72D297353CC}">
              <c16:uniqueId val="{00000002-5421-E945-9A3B-ACECC04F2157}"/>
            </c:ext>
          </c:extLst>
        </c:ser>
        <c:ser>
          <c:idx val="5"/>
          <c:order val="3"/>
          <c:tx>
            <c:strRef>
              <c:f>'End-to-End'!$B$63</c:f>
              <c:strCache>
                <c:ptCount val="1"/>
                <c:pt idx="0">
                  <c:v>Polynesia</c:v>
                </c:pt>
              </c:strCache>
            </c:strRef>
          </c:tx>
          <c:spPr>
            <a:pattFill prst="dkHorz">
              <a:fgClr>
                <a:schemeClr val="accent6">
                  <a:lumMod val="60000"/>
                  <a:lumOff val="40000"/>
                </a:schemeClr>
              </a:fgClr>
              <a:bgClr>
                <a:schemeClr val="tx1"/>
              </a:bgClr>
            </a:pattFill>
            <a:ln>
              <a:solidFill>
                <a:schemeClr val="tx1"/>
              </a:solidFill>
            </a:ln>
          </c:spPr>
          <c:invertIfNegative val="0"/>
          <c:cat>
            <c:strRef>
              <c:f>'End-to-End'!$C$57:$E$57</c:f>
              <c:strCache>
                <c:ptCount val="3"/>
                <c:pt idx="0">
                  <c:v>8M</c:v>
                </c:pt>
                <c:pt idx="1">
                  <c:v>16M</c:v>
                </c:pt>
                <c:pt idx="2">
                  <c:v>32M</c:v>
                </c:pt>
              </c:strCache>
            </c:strRef>
          </c:cat>
          <c:val>
            <c:numRef>
              <c:f>'End-to-End'!$C$63:$E$63</c:f>
              <c:numCache>
                <c:formatCode>General</c:formatCode>
                <c:ptCount val="3"/>
                <c:pt idx="0">
                  <c:v>0.92208411034327997</c:v>
                </c:pt>
                <c:pt idx="1">
                  <c:v>0.914439770638933</c:v>
                </c:pt>
                <c:pt idx="2">
                  <c:v>0.91310551341412505</c:v>
                </c:pt>
              </c:numCache>
            </c:numRef>
          </c:val>
          <c:extLst>
            <c:ext xmlns:c16="http://schemas.microsoft.com/office/drawing/2014/chart" uri="{C3380CC4-5D6E-409C-BE32-E72D297353CC}">
              <c16:uniqueId val="{00000003-5421-E945-9A3B-ACECC04F2157}"/>
            </c:ext>
          </c:extLst>
        </c:ser>
        <c:ser>
          <c:idx val="6"/>
          <c:order val="4"/>
          <c:tx>
            <c:strRef>
              <c:f>'End-to-End'!$B$64</c:f>
              <c:strCache>
                <c:ptCount val="1"/>
                <c:pt idx="0">
                  <c:v>Ideal-Txn</c:v>
                </c:pt>
              </c:strCache>
            </c:strRef>
          </c:tx>
          <c:spPr>
            <a:solidFill>
              <a:schemeClr val="accent2"/>
            </a:solidFill>
            <a:ln>
              <a:solidFill>
                <a:schemeClr val="tx1"/>
              </a:solidFill>
            </a:ln>
          </c:spPr>
          <c:invertIfNegative val="0"/>
          <c:cat>
            <c:strRef>
              <c:f>'End-to-End'!$C$57:$E$57</c:f>
              <c:strCache>
                <c:ptCount val="3"/>
                <c:pt idx="0">
                  <c:v>8M</c:v>
                </c:pt>
                <c:pt idx="1">
                  <c:v>16M</c:v>
                </c:pt>
                <c:pt idx="2">
                  <c:v>32M</c:v>
                </c:pt>
              </c:strCache>
            </c:strRef>
          </c:cat>
          <c:val>
            <c:numRef>
              <c:f>'End-to-End'!$C$64:$E$64</c:f>
              <c:numCache>
                <c:formatCode>General</c:formatCode>
                <c:ptCount val="3"/>
                <c:pt idx="0">
                  <c:v>1</c:v>
                </c:pt>
                <c:pt idx="1">
                  <c:v>1</c:v>
                </c:pt>
                <c:pt idx="2">
                  <c:v>1</c:v>
                </c:pt>
              </c:numCache>
            </c:numRef>
          </c:val>
          <c:extLst>
            <c:ext xmlns:c16="http://schemas.microsoft.com/office/drawing/2014/chart" uri="{C3380CC4-5D6E-409C-BE32-E72D297353CC}">
              <c16:uniqueId val="{00000004-5421-E945-9A3B-ACECC04F2157}"/>
            </c:ext>
          </c:extLst>
        </c:ser>
        <c:dLbls>
          <c:showLegendKey val="0"/>
          <c:showVal val="0"/>
          <c:showCatName val="0"/>
          <c:showSerName val="0"/>
          <c:showPercent val="0"/>
          <c:showBubbleSize val="0"/>
        </c:dLbls>
        <c:gapWidth val="150"/>
        <c:axId val="1822348808"/>
        <c:axId val="1822354552"/>
      </c:barChart>
      <c:catAx>
        <c:axId val="1822348808"/>
        <c:scaling>
          <c:orientation val="minMax"/>
        </c:scaling>
        <c:delete val="0"/>
        <c:axPos val="b"/>
        <c:title>
          <c:tx>
            <c:rich>
              <a:bodyPr/>
              <a:lstStyle/>
              <a:p>
                <a:pPr>
                  <a:defRPr sz="2000">
                    <a:latin typeface="Gill Sans MT" panose="020B0502020104020203" pitchFamily="34" charset="77"/>
                  </a:defRPr>
                </a:pPr>
                <a:r>
                  <a:rPr lang="en-US" sz="2000">
                    <a:latin typeface="Gill Sans MT" panose="020B0502020104020203" pitchFamily="34" charset="77"/>
                  </a:rPr>
                  <a:t>Number of Transactions</a:t>
                </a:r>
              </a:p>
            </c:rich>
          </c:tx>
          <c:layout>
            <c:manualLayout>
              <c:xMode val="edge"/>
              <c:yMode val="edge"/>
              <c:x val="0.386790436909555"/>
              <c:y val="0.879462323592623"/>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2354552"/>
        <c:crosses val="autoZero"/>
        <c:auto val="1"/>
        <c:lblAlgn val="ctr"/>
        <c:lblOffset val="100"/>
        <c:noMultiLvlLbl val="0"/>
      </c:catAx>
      <c:valAx>
        <c:axId val="1822354552"/>
        <c:scaling>
          <c:orientation val="minMax"/>
          <c:max val="1"/>
        </c:scaling>
        <c:delete val="0"/>
        <c:axPos val="l"/>
        <c:majorGridlines/>
        <c:title>
          <c:tx>
            <c:rich>
              <a:bodyPr rot="-5400000" vert="horz"/>
              <a:lstStyle/>
              <a:p>
                <a:pPr>
                  <a:defRPr>
                    <a:latin typeface="Gill Sans MT" panose="020B0502020104020203" pitchFamily="34" charset="77"/>
                  </a:defRPr>
                </a:pPr>
                <a:r>
                  <a:rPr lang="en-US" sz="2000" dirty="0">
                    <a:latin typeface="Gill Sans MT" panose="020B0502020104020203" pitchFamily="34" charset="77"/>
                  </a:rPr>
                  <a:t>Normal.  Transactional </a:t>
                </a:r>
                <a:r>
                  <a:rPr lang="en-US" sz="2000" baseline="0" dirty="0">
                    <a:latin typeface="Gill Sans MT" panose="020B0502020104020203" pitchFamily="34" charset="77"/>
                  </a:rPr>
                  <a:t>Throughput</a:t>
                </a:r>
                <a:endParaRPr lang="en-US" sz="2000" dirty="0">
                  <a:latin typeface="Gill Sans MT" panose="020B0502020104020203" pitchFamily="34" charset="77"/>
                </a:endParaRPr>
              </a:p>
            </c:rich>
          </c:tx>
          <c:layout>
            <c:manualLayout>
              <c:xMode val="edge"/>
              <c:yMode val="edge"/>
              <c:x val="1.23726154342439E-3"/>
              <c:y val="0.210526515714266"/>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2348808"/>
        <c:crosses val="autoZero"/>
        <c:crossBetween val="between"/>
        <c:majorUnit val="0.2"/>
      </c:valAx>
      <c:spPr>
        <a:ln>
          <a:solidFill>
            <a:schemeClr val="tx1"/>
          </a:solidFill>
        </a:ln>
      </c:spPr>
    </c:plotArea>
    <c:legend>
      <c:legendPos val="t"/>
      <c:layout>
        <c:manualLayout>
          <c:xMode val="edge"/>
          <c:yMode val="edge"/>
          <c:x val="9.8483878413394097E-4"/>
          <c:y val="0"/>
          <c:w val="0.99901516121586598"/>
          <c:h val="0.233155447657379"/>
        </c:manualLayout>
      </c:layout>
      <c:overlay val="0"/>
      <c:txPr>
        <a:bodyPr/>
        <a:lstStyle/>
        <a:p>
          <a:pPr algn="ctr">
            <a:defRPr sz="1800" b="1">
              <a:latin typeface="Gill Sans MT" panose="020B0502020104020203" pitchFamily="34" charset="77"/>
            </a:defRPr>
          </a:pPr>
          <a:endParaRPr lang="en-US"/>
        </a:p>
      </c:txPr>
    </c:legend>
    <c:plotVisOnly val="1"/>
    <c:dispBlanksAs val="gap"/>
    <c:showDLblsOverMax val="0"/>
  </c:chart>
  <c:spPr>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8117063199703601"/>
          <c:y val="0.272499358463554"/>
          <c:w val="0.71608716304421005"/>
          <c:h val="0.498518044726106"/>
        </c:manualLayout>
      </c:layout>
      <c:barChart>
        <c:barDir val="col"/>
        <c:grouping val="clustered"/>
        <c:varyColors val="0"/>
        <c:ser>
          <c:idx val="1"/>
          <c:order val="0"/>
          <c:tx>
            <c:strRef>
              <c:f>'End-to-End'!$B$83</c:f>
              <c:strCache>
                <c:ptCount val="1"/>
                <c:pt idx="0">
                  <c:v>SI-MVCC</c:v>
                </c:pt>
              </c:strCache>
            </c:strRef>
          </c:tx>
          <c:spPr>
            <a:pattFill prst="wdUpDiag">
              <a:fgClr>
                <a:schemeClr val="bg1"/>
              </a:fgClr>
              <a:bgClr>
                <a:srgbClr val="800000"/>
              </a:bgClr>
            </a:pattFill>
            <a:ln>
              <a:solidFill>
                <a:srgbClr val="000000"/>
              </a:solidFill>
            </a:ln>
          </c:spPr>
          <c:invertIfNegative val="0"/>
          <c:cat>
            <c:strRef>
              <c:f>'End-to-End'!$C$81:$E$81</c:f>
              <c:strCache>
                <c:ptCount val="3"/>
                <c:pt idx="0">
                  <c:v>8M</c:v>
                </c:pt>
                <c:pt idx="1">
                  <c:v>16M</c:v>
                </c:pt>
                <c:pt idx="2">
                  <c:v>32M</c:v>
                </c:pt>
              </c:strCache>
            </c:strRef>
          </c:cat>
          <c:val>
            <c:numRef>
              <c:f>'End-to-End'!$C$83:$E$83</c:f>
              <c:numCache>
                <c:formatCode>General</c:formatCode>
                <c:ptCount val="3"/>
                <c:pt idx="0">
                  <c:v>0.36799999999999999</c:v>
                </c:pt>
                <c:pt idx="1">
                  <c:v>0.32300000000000001</c:v>
                </c:pt>
                <c:pt idx="2">
                  <c:v>0.35</c:v>
                </c:pt>
              </c:numCache>
            </c:numRef>
          </c:val>
          <c:extLst>
            <c:ext xmlns:c16="http://schemas.microsoft.com/office/drawing/2014/chart" uri="{C3380CC4-5D6E-409C-BE32-E72D297353CC}">
              <c16:uniqueId val="{00000000-EDFF-0E48-A288-7750C93D8354}"/>
            </c:ext>
          </c:extLst>
        </c:ser>
        <c:ser>
          <c:idx val="2"/>
          <c:order val="1"/>
          <c:tx>
            <c:strRef>
              <c:f>'End-to-End'!$B$84</c:f>
              <c:strCache>
                <c:ptCount val="1"/>
                <c:pt idx="0">
                  <c:v>MI+SW</c:v>
                </c:pt>
              </c:strCache>
            </c:strRef>
          </c:tx>
          <c:spPr>
            <a:solidFill>
              <a:schemeClr val="bg1">
                <a:lumMod val="75000"/>
              </a:schemeClr>
            </a:solidFill>
            <a:ln>
              <a:solidFill>
                <a:srgbClr val="000000"/>
              </a:solidFill>
            </a:ln>
          </c:spPr>
          <c:invertIfNegative val="0"/>
          <c:cat>
            <c:strRef>
              <c:f>'End-to-End'!$C$81:$E$81</c:f>
              <c:strCache>
                <c:ptCount val="3"/>
                <c:pt idx="0">
                  <c:v>8M</c:v>
                </c:pt>
                <c:pt idx="1">
                  <c:v>16M</c:v>
                </c:pt>
                <c:pt idx="2">
                  <c:v>32M</c:v>
                </c:pt>
              </c:strCache>
            </c:strRef>
          </c:cat>
          <c:val>
            <c:numRef>
              <c:f>'End-to-End'!$C$84:$E$84</c:f>
              <c:numCache>
                <c:formatCode>General</c:formatCode>
                <c:ptCount val="3"/>
                <c:pt idx="0">
                  <c:v>0.65</c:v>
                </c:pt>
                <c:pt idx="1">
                  <c:v>0.63</c:v>
                </c:pt>
                <c:pt idx="2">
                  <c:v>0.62</c:v>
                </c:pt>
              </c:numCache>
            </c:numRef>
          </c:val>
          <c:extLst>
            <c:ext xmlns:c16="http://schemas.microsoft.com/office/drawing/2014/chart" uri="{C3380CC4-5D6E-409C-BE32-E72D297353CC}">
              <c16:uniqueId val="{00000001-EDFF-0E48-A288-7750C93D8354}"/>
            </c:ext>
          </c:extLst>
        </c:ser>
        <c:ser>
          <c:idx val="3"/>
          <c:order val="2"/>
          <c:tx>
            <c:strRef>
              <c:f>'End-to-End'!$B$85</c:f>
              <c:strCache>
                <c:ptCount val="1"/>
                <c:pt idx="0">
                  <c:v>MI+SW+HB</c:v>
                </c:pt>
              </c:strCache>
            </c:strRef>
          </c:tx>
          <c:spPr>
            <a:pattFill prst="lgCheck">
              <a:fgClr>
                <a:schemeClr val="accent3">
                  <a:lumMod val="75000"/>
                </a:schemeClr>
              </a:fgClr>
              <a:bgClr>
                <a:prstClr val="white"/>
              </a:bgClr>
            </a:pattFill>
            <a:ln>
              <a:solidFill>
                <a:schemeClr val="tx1"/>
              </a:solidFill>
            </a:ln>
          </c:spPr>
          <c:invertIfNegative val="0"/>
          <c:cat>
            <c:strRef>
              <c:f>'End-to-End'!$C$81:$E$81</c:f>
              <c:strCache>
                <c:ptCount val="3"/>
                <c:pt idx="0">
                  <c:v>8M</c:v>
                </c:pt>
                <c:pt idx="1">
                  <c:v>16M</c:v>
                </c:pt>
                <c:pt idx="2">
                  <c:v>32M</c:v>
                </c:pt>
              </c:strCache>
            </c:strRef>
          </c:cat>
          <c:val>
            <c:numRef>
              <c:f>'End-to-End'!$C$85:$E$85</c:f>
              <c:numCache>
                <c:formatCode>General</c:formatCode>
                <c:ptCount val="3"/>
                <c:pt idx="0">
                  <c:v>1.05</c:v>
                </c:pt>
                <c:pt idx="1">
                  <c:v>1.08</c:v>
                </c:pt>
                <c:pt idx="2">
                  <c:v>1.04</c:v>
                </c:pt>
              </c:numCache>
            </c:numRef>
          </c:val>
          <c:extLst>
            <c:ext xmlns:c16="http://schemas.microsoft.com/office/drawing/2014/chart" uri="{C3380CC4-5D6E-409C-BE32-E72D297353CC}">
              <c16:uniqueId val="{00000002-EDFF-0E48-A288-7750C93D8354}"/>
            </c:ext>
          </c:extLst>
        </c:ser>
        <c:ser>
          <c:idx val="5"/>
          <c:order val="3"/>
          <c:tx>
            <c:strRef>
              <c:f>'End-to-End'!$B$87</c:f>
              <c:strCache>
                <c:ptCount val="1"/>
                <c:pt idx="0">
                  <c:v>Polynesia</c:v>
                </c:pt>
              </c:strCache>
            </c:strRef>
          </c:tx>
          <c:spPr>
            <a:pattFill prst="dkHorz">
              <a:fgClr>
                <a:schemeClr val="accent6">
                  <a:lumMod val="60000"/>
                  <a:lumOff val="40000"/>
                </a:schemeClr>
              </a:fgClr>
              <a:bgClr>
                <a:schemeClr val="tx1"/>
              </a:bgClr>
            </a:pattFill>
            <a:ln>
              <a:solidFill>
                <a:srgbClr val="000000"/>
              </a:solidFill>
            </a:ln>
          </c:spPr>
          <c:invertIfNegative val="0"/>
          <c:cat>
            <c:strRef>
              <c:f>'End-to-End'!$C$81:$E$81</c:f>
              <c:strCache>
                <c:ptCount val="3"/>
                <c:pt idx="0">
                  <c:v>8M</c:v>
                </c:pt>
                <c:pt idx="1">
                  <c:v>16M</c:v>
                </c:pt>
                <c:pt idx="2">
                  <c:v>32M</c:v>
                </c:pt>
              </c:strCache>
            </c:strRef>
          </c:cat>
          <c:val>
            <c:numRef>
              <c:f>'End-to-End'!$C$87:$E$87</c:f>
              <c:numCache>
                <c:formatCode>General</c:formatCode>
                <c:ptCount val="3"/>
                <c:pt idx="0">
                  <c:v>1.72</c:v>
                </c:pt>
                <c:pt idx="1">
                  <c:v>1.74</c:v>
                </c:pt>
                <c:pt idx="2">
                  <c:v>1.78</c:v>
                </c:pt>
              </c:numCache>
            </c:numRef>
          </c:val>
          <c:extLst>
            <c:ext xmlns:c16="http://schemas.microsoft.com/office/drawing/2014/chart" uri="{C3380CC4-5D6E-409C-BE32-E72D297353CC}">
              <c16:uniqueId val="{00000003-EDFF-0E48-A288-7750C93D8354}"/>
            </c:ext>
          </c:extLst>
        </c:ser>
        <c:dLbls>
          <c:showLegendKey val="0"/>
          <c:showVal val="0"/>
          <c:showCatName val="0"/>
          <c:showSerName val="0"/>
          <c:showPercent val="0"/>
          <c:showBubbleSize val="0"/>
        </c:dLbls>
        <c:gapWidth val="150"/>
        <c:axId val="1826999224"/>
        <c:axId val="1827004632"/>
      </c:barChart>
      <c:catAx>
        <c:axId val="1826999224"/>
        <c:scaling>
          <c:orientation val="minMax"/>
        </c:scaling>
        <c:delete val="0"/>
        <c:axPos val="b"/>
        <c:title>
          <c:tx>
            <c:rich>
              <a:bodyPr/>
              <a:lstStyle/>
              <a:p>
                <a:pPr>
                  <a:defRPr sz="2000">
                    <a:latin typeface="Gill Sans MT" panose="020B0502020104020203" pitchFamily="34" charset="77"/>
                  </a:defRPr>
                </a:pPr>
                <a:r>
                  <a:rPr lang="en-US" sz="2000">
                    <a:latin typeface="Gill Sans MT" panose="020B0502020104020203" pitchFamily="34" charset="77"/>
                  </a:rPr>
                  <a:t>Number of Transactions</a:t>
                </a:r>
              </a:p>
            </c:rich>
          </c:tx>
          <c:layout>
            <c:manualLayout>
              <c:xMode val="edge"/>
              <c:yMode val="edge"/>
              <c:x val="0.31976793178429702"/>
              <c:y val="0.87223272373841398"/>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7004632"/>
        <c:crosses val="autoZero"/>
        <c:auto val="1"/>
        <c:lblAlgn val="ctr"/>
        <c:lblOffset val="100"/>
        <c:noMultiLvlLbl val="0"/>
      </c:catAx>
      <c:valAx>
        <c:axId val="1827004632"/>
        <c:scaling>
          <c:orientation val="minMax"/>
          <c:max val="2"/>
        </c:scaling>
        <c:delete val="0"/>
        <c:axPos val="l"/>
        <c:majorGridlines/>
        <c:title>
          <c:tx>
            <c:rich>
              <a:bodyPr rot="-5400000" vert="horz"/>
              <a:lstStyle/>
              <a:p>
                <a:pPr>
                  <a:defRPr>
                    <a:latin typeface="Gill Sans MT" panose="020B0502020104020203" pitchFamily="34" charset="77"/>
                  </a:defRPr>
                </a:pPr>
                <a:r>
                  <a:rPr lang="en-US" sz="2000" dirty="0">
                    <a:latin typeface="Gill Sans MT" panose="020B0502020104020203" pitchFamily="34" charset="77"/>
                  </a:rPr>
                  <a:t>Normal.</a:t>
                </a:r>
                <a:r>
                  <a:rPr lang="en-US" sz="2000" baseline="0" dirty="0">
                    <a:latin typeface="Gill Sans MT" panose="020B0502020104020203" pitchFamily="34" charset="77"/>
                  </a:rPr>
                  <a:t> </a:t>
                </a:r>
                <a:r>
                  <a:rPr lang="en-US" sz="2000" dirty="0">
                    <a:latin typeface="Gill Sans MT" panose="020B0502020104020203" pitchFamily="34" charset="77"/>
                  </a:rPr>
                  <a:t>Analytical</a:t>
                </a:r>
                <a:r>
                  <a:rPr lang="en-US" sz="2000" baseline="0" dirty="0">
                    <a:latin typeface="Gill Sans MT" panose="020B0502020104020203" pitchFamily="34" charset="77"/>
                  </a:rPr>
                  <a:t> </a:t>
                </a:r>
              </a:p>
              <a:p>
                <a:pPr>
                  <a:defRPr>
                    <a:latin typeface="Gill Sans MT" panose="020B0502020104020203" pitchFamily="34" charset="77"/>
                  </a:defRPr>
                </a:pPr>
                <a:r>
                  <a:rPr lang="en-US" sz="2000" baseline="0" dirty="0">
                    <a:latin typeface="Gill Sans MT" panose="020B0502020104020203" pitchFamily="34" charset="77"/>
                  </a:rPr>
                  <a:t>Throughput</a:t>
                </a:r>
                <a:endParaRPr lang="en-US" sz="2000" dirty="0">
                  <a:latin typeface="Gill Sans MT" panose="020B0502020104020203" pitchFamily="34" charset="77"/>
                </a:endParaRPr>
              </a:p>
            </c:rich>
          </c:tx>
          <c:layout>
            <c:manualLayout>
              <c:xMode val="edge"/>
              <c:yMode val="edge"/>
              <c:x val="1.35222351241871E-2"/>
              <c:y val="0.24804795653759401"/>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6999224"/>
        <c:crosses val="autoZero"/>
        <c:crossBetween val="between"/>
        <c:majorUnit val="0.5"/>
      </c:valAx>
      <c:spPr>
        <a:ln>
          <a:solidFill>
            <a:schemeClr val="tx1"/>
          </a:solidFill>
        </a:ln>
      </c:spPr>
    </c:plotArea>
    <c:legend>
      <c:legendPos val="t"/>
      <c:layout>
        <c:manualLayout>
          <c:xMode val="edge"/>
          <c:yMode val="edge"/>
          <c:x val="0"/>
          <c:y val="0"/>
          <c:w val="1"/>
          <c:h val="0.183394954342914"/>
        </c:manualLayout>
      </c:layout>
      <c:overlay val="0"/>
      <c:txPr>
        <a:bodyPr/>
        <a:lstStyle/>
        <a:p>
          <a:pPr>
            <a:defRPr sz="1800" b="1">
              <a:latin typeface="Gill Sans MT" panose="020B0502020104020203" pitchFamily="34" charset="77"/>
            </a:defRPr>
          </a:pPr>
          <a:endParaRPr lang="en-US"/>
        </a:p>
      </c:txPr>
    </c:legend>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3287095962319801"/>
          <c:y val="0.18200901291195701"/>
          <c:w val="0.74305486642936702"/>
          <c:h val="0.55677025411528602"/>
        </c:manualLayout>
      </c:layout>
      <c:barChart>
        <c:barDir val="col"/>
        <c:grouping val="clustered"/>
        <c:varyColors val="0"/>
        <c:ser>
          <c:idx val="0"/>
          <c:order val="0"/>
          <c:tx>
            <c:strRef>
              <c:f>Snapshot!$C$171</c:f>
              <c:strCache>
                <c:ptCount val="1"/>
                <c:pt idx="0">
                  <c:v>Zero-Cost-Snapshot</c:v>
                </c:pt>
              </c:strCache>
            </c:strRef>
          </c:tx>
          <c:spPr>
            <a:pattFill prst="wdDnDiag">
              <a:fgClr>
                <a:schemeClr val="tx1"/>
              </a:fgClr>
              <a:bgClr>
                <a:schemeClr val="tx2"/>
              </a:bgClr>
            </a:pattFill>
            <a:ln>
              <a:solidFill>
                <a:schemeClr val="tx1"/>
              </a:solidFill>
            </a:ln>
          </c:spPr>
          <c:invertIfNegative val="0"/>
          <c:cat>
            <c:numRef>
              <c:f>Snapshot!$I$170:$K$170</c:f>
              <c:numCache>
                <c:formatCode>General</c:formatCode>
                <c:ptCount val="3"/>
                <c:pt idx="0">
                  <c:v>128</c:v>
                </c:pt>
                <c:pt idx="1">
                  <c:v>256</c:v>
                </c:pt>
                <c:pt idx="2">
                  <c:v>512</c:v>
                </c:pt>
              </c:numCache>
            </c:numRef>
          </c:cat>
          <c:val>
            <c:numRef>
              <c:f>Snapshot!$I$171:$K$171</c:f>
              <c:numCache>
                <c:formatCode>General</c:formatCode>
                <c:ptCount val="3"/>
                <c:pt idx="0">
                  <c:v>1</c:v>
                </c:pt>
                <c:pt idx="1">
                  <c:v>1</c:v>
                </c:pt>
                <c:pt idx="2">
                  <c:v>1</c:v>
                </c:pt>
              </c:numCache>
            </c:numRef>
          </c:val>
          <c:extLst>
            <c:ext xmlns:c16="http://schemas.microsoft.com/office/drawing/2014/chart" uri="{C3380CC4-5D6E-409C-BE32-E72D297353CC}">
              <c16:uniqueId val="{00000000-6E5F-FF43-A27F-D53AA9216A3D}"/>
            </c:ext>
          </c:extLst>
        </c:ser>
        <c:ser>
          <c:idx val="1"/>
          <c:order val="1"/>
          <c:tx>
            <c:strRef>
              <c:f>Snapshot!$C$172</c:f>
              <c:strCache>
                <c:ptCount val="1"/>
                <c:pt idx="0">
                  <c:v>Snapshot</c:v>
                </c:pt>
              </c:strCache>
            </c:strRef>
          </c:tx>
          <c:spPr>
            <a:pattFill prst="wdUpDiag">
              <a:fgClr>
                <a:schemeClr val="bg1"/>
              </a:fgClr>
              <a:bgClr>
                <a:srgbClr val="800000"/>
              </a:bgClr>
            </a:pattFill>
            <a:ln>
              <a:solidFill>
                <a:srgbClr val="000000"/>
              </a:solidFill>
            </a:ln>
          </c:spPr>
          <c:invertIfNegative val="0"/>
          <c:cat>
            <c:numRef>
              <c:f>Snapshot!$I$170:$K$170</c:f>
              <c:numCache>
                <c:formatCode>General</c:formatCode>
                <c:ptCount val="3"/>
                <c:pt idx="0">
                  <c:v>128</c:v>
                </c:pt>
                <c:pt idx="1">
                  <c:v>256</c:v>
                </c:pt>
                <c:pt idx="2">
                  <c:v>512</c:v>
                </c:pt>
              </c:numCache>
            </c:numRef>
          </c:cat>
          <c:val>
            <c:numRef>
              <c:f>Snapshot!$I$172:$K$172</c:f>
              <c:numCache>
                <c:formatCode>General</c:formatCode>
                <c:ptCount val="3"/>
                <c:pt idx="0">
                  <c:v>0.56515208871982503</c:v>
                </c:pt>
                <c:pt idx="1">
                  <c:v>0.409140305312716</c:v>
                </c:pt>
                <c:pt idx="2">
                  <c:v>0.25369934414218298</c:v>
                </c:pt>
              </c:numCache>
            </c:numRef>
          </c:val>
          <c:extLst>
            <c:ext xmlns:c16="http://schemas.microsoft.com/office/drawing/2014/chart" uri="{C3380CC4-5D6E-409C-BE32-E72D297353CC}">
              <c16:uniqueId val="{00000001-6E5F-FF43-A27F-D53AA9216A3D}"/>
            </c:ext>
          </c:extLst>
        </c:ser>
        <c:dLbls>
          <c:showLegendKey val="0"/>
          <c:showVal val="0"/>
          <c:showCatName val="0"/>
          <c:showSerName val="0"/>
          <c:showPercent val="0"/>
          <c:showBubbleSize val="0"/>
        </c:dLbls>
        <c:gapWidth val="150"/>
        <c:axId val="1794122616"/>
        <c:axId val="1794132904"/>
      </c:barChart>
      <c:catAx>
        <c:axId val="1794122616"/>
        <c:scaling>
          <c:orientation val="minMax"/>
        </c:scaling>
        <c:delete val="0"/>
        <c:axPos val="b"/>
        <c:title>
          <c:tx>
            <c:rich>
              <a:bodyPr/>
              <a:lstStyle/>
              <a:p>
                <a:pPr>
                  <a:defRPr sz="2000"/>
                </a:pPr>
                <a:r>
                  <a:rPr lang="en-US" sz="2000"/>
                  <a:t>Number of Analytical Queries</a:t>
                </a:r>
              </a:p>
            </c:rich>
          </c:tx>
          <c:overlay val="0"/>
        </c:title>
        <c:numFmt formatCode="General" sourceLinked="1"/>
        <c:majorTickMark val="out"/>
        <c:minorTickMark val="none"/>
        <c:tickLblPos val="nextTo"/>
        <c:txPr>
          <a:bodyPr/>
          <a:lstStyle/>
          <a:p>
            <a:pPr>
              <a:defRPr sz="1800" b="0"/>
            </a:pPr>
            <a:endParaRPr lang="en-US"/>
          </a:p>
        </c:txPr>
        <c:crossAx val="1794132904"/>
        <c:crosses val="autoZero"/>
        <c:auto val="1"/>
        <c:lblAlgn val="ctr"/>
        <c:lblOffset val="100"/>
        <c:noMultiLvlLbl val="0"/>
      </c:catAx>
      <c:valAx>
        <c:axId val="1794132904"/>
        <c:scaling>
          <c:orientation val="minMax"/>
          <c:max val="1"/>
        </c:scaling>
        <c:delete val="0"/>
        <c:axPos val="l"/>
        <c:majorGridlines/>
        <c:title>
          <c:tx>
            <c:rich>
              <a:bodyPr rot="-5400000" vert="horz"/>
              <a:lstStyle/>
              <a:p>
                <a:pPr>
                  <a:defRPr sz="2000"/>
                </a:pPr>
                <a:r>
                  <a:rPr lang="en-US" sz="2000"/>
                  <a:t>Normalized Txn Throughput</a:t>
                </a:r>
              </a:p>
            </c:rich>
          </c:tx>
          <c:layout>
            <c:manualLayout>
              <c:xMode val="edge"/>
              <c:yMode val="edge"/>
              <c:x val="1.07407407407407E-2"/>
              <c:y val="0.19134149897929401"/>
            </c:manualLayout>
          </c:layout>
          <c:overlay val="0"/>
        </c:title>
        <c:numFmt formatCode="General" sourceLinked="1"/>
        <c:majorTickMark val="out"/>
        <c:minorTickMark val="none"/>
        <c:tickLblPos val="nextTo"/>
        <c:txPr>
          <a:bodyPr/>
          <a:lstStyle/>
          <a:p>
            <a:pPr>
              <a:defRPr sz="1800" b="0"/>
            </a:pPr>
            <a:endParaRPr lang="en-US"/>
          </a:p>
        </c:txPr>
        <c:crossAx val="1794122616"/>
        <c:crosses val="autoZero"/>
        <c:crossBetween val="between"/>
        <c:majorUnit val="0.2"/>
      </c:valAx>
    </c:plotArea>
    <c:legend>
      <c:legendPos val="t"/>
      <c:layout>
        <c:manualLayout>
          <c:xMode val="edge"/>
          <c:yMode val="edge"/>
          <c:x val="0.20350968971344299"/>
          <c:y val="0"/>
          <c:w val="0.734095746593319"/>
          <c:h val="0.14891586468358101"/>
        </c:manualLayout>
      </c:layout>
      <c:overlay val="0"/>
      <c:txPr>
        <a:bodyPr/>
        <a:lstStyle/>
        <a:p>
          <a:pPr>
            <a:defRPr sz="2000" b="1"/>
          </a:pPr>
          <a:endParaRPr lang="en-US"/>
        </a:p>
      </c:txPr>
    </c:legend>
    <c:plotVisOnly val="1"/>
    <c:dispBlanksAs val="gap"/>
    <c:showDLblsOverMax val="0"/>
  </c:chart>
  <c:spPr>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4770778652668"/>
          <c:y val="0.167812728766047"/>
          <c:w val="0.73115514727325703"/>
          <c:h val="0.56556620898578203"/>
        </c:manualLayout>
      </c:layout>
      <c:barChart>
        <c:barDir val="col"/>
        <c:grouping val="clustered"/>
        <c:varyColors val="0"/>
        <c:ser>
          <c:idx val="0"/>
          <c:order val="0"/>
          <c:tx>
            <c:strRef>
              <c:f>MVCC!$C$192</c:f>
              <c:strCache>
                <c:ptCount val="1"/>
                <c:pt idx="0">
                  <c:v>Zero-Cost-MVCC</c:v>
                </c:pt>
              </c:strCache>
            </c:strRef>
          </c:tx>
          <c:spPr>
            <a:pattFill prst="wdDnDiag">
              <a:fgClr>
                <a:schemeClr val="tx1"/>
              </a:fgClr>
              <a:bgClr>
                <a:schemeClr val="tx2"/>
              </a:bgClr>
            </a:pattFill>
            <a:ln>
              <a:solidFill>
                <a:schemeClr val="tx1"/>
              </a:solidFill>
            </a:ln>
          </c:spPr>
          <c:invertIfNegative val="0"/>
          <c:cat>
            <c:strRef>
              <c:f>MVCC!$J$191:$L$191</c:f>
              <c:strCache>
                <c:ptCount val="3"/>
                <c:pt idx="0">
                  <c:v>2M</c:v>
                </c:pt>
                <c:pt idx="1">
                  <c:v>4M</c:v>
                </c:pt>
                <c:pt idx="2">
                  <c:v>8M</c:v>
                </c:pt>
              </c:strCache>
            </c:strRef>
          </c:cat>
          <c:val>
            <c:numRef>
              <c:f>MVCC!$J$192:$L$192</c:f>
              <c:numCache>
                <c:formatCode>General</c:formatCode>
                <c:ptCount val="3"/>
                <c:pt idx="0">
                  <c:v>1</c:v>
                </c:pt>
                <c:pt idx="1">
                  <c:v>1</c:v>
                </c:pt>
                <c:pt idx="2">
                  <c:v>1</c:v>
                </c:pt>
              </c:numCache>
            </c:numRef>
          </c:val>
          <c:extLst>
            <c:ext xmlns:c16="http://schemas.microsoft.com/office/drawing/2014/chart" uri="{C3380CC4-5D6E-409C-BE32-E72D297353CC}">
              <c16:uniqueId val="{00000000-4956-864F-827E-B28D07EAB597}"/>
            </c:ext>
          </c:extLst>
        </c:ser>
        <c:ser>
          <c:idx val="1"/>
          <c:order val="1"/>
          <c:tx>
            <c:strRef>
              <c:f>MVCC!$C$193</c:f>
              <c:strCache>
                <c:ptCount val="1"/>
                <c:pt idx="0">
                  <c:v>MVCC</c:v>
                </c:pt>
              </c:strCache>
            </c:strRef>
          </c:tx>
          <c:spPr>
            <a:pattFill prst="wdUpDiag">
              <a:fgClr>
                <a:schemeClr val="bg1"/>
              </a:fgClr>
              <a:bgClr>
                <a:srgbClr val="800000"/>
              </a:bgClr>
            </a:pattFill>
            <a:ln>
              <a:solidFill>
                <a:srgbClr val="000000"/>
              </a:solidFill>
            </a:ln>
          </c:spPr>
          <c:invertIfNegative val="0"/>
          <c:cat>
            <c:strRef>
              <c:f>MVCC!$J$191:$L$191</c:f>
              <c:strCache>
                <c:ptCount val="3"/>
                <c:pt idx="0">
                  <c:v>2M</c:v>
                </c:pt>
                <c:pt idx="1">
                  <c:v>4M</c:v>
                </c:pt>
                <c:pt idx="2">
                  <c:v>8M</c:v>
                </c:pt>
              </c:strCache>
            </c:strRef>
          </c:cat>
          <c:val>
            <c:numRef>
              <c:f>MVCC!$J$193:$L$193</c:f>
              <c:numCache>
                <c:formatCode>General</c:formatCode>
                <c:ptCount val="3"/>
                <c:pt idx="0">
                  <c:v>0.50143705829112795</c:v>
                </c:pt>
                <c:pt idx="1">
                  <c:v>0.56025196591049498</c:v>
                </c:pt>
                <c:pt idx="2">
                  <c:v>0.66470515446908496</c:v>
                </c:pt>
              </c:numCache>
            </c:numRef>
          </c:val>
          <c:extLst>
            <c:ext xmlns:c16="http://schemas.microsoft.com/office/drawing/2014/chart" uri="{C3380CC4-5D6E-409C-BE32-E72D297353CC}">
              <c16:uniqueId val="{00000001-4956-864F-827E-B28D07EAB597}"/>
            </c:ext>
          </c:extLst>
        </c:ser>
        <c:dLbls>
          <c:showLegendKey val="0"/>
          <c:showVal val="0"/>
          <c:showCatName val="0"/>
          <c:showSerName val="0"/>
          <c:showPercent val="0"/>
          <c:showBubbleSize val="0"/>
        </c:dLbls>
        <c:gapWidth val="150"/>
        <c:axId val="1794332792"/>
        <c:axId val="1794355304"/>
      </c:barChart>
      <c:catAx>
        <c:axId val="1794332792"/>
        <c:scaling>
          <c:orientation val="minMax"/>
        </c:scaling>
        <c:delete val="0"/>
        <c:axPos val="b"/>
        <c:title>
          <c:tx>
            <c:rich>
              <a:bodyPr/>
              <a:lstStyle/>
              <a:p>
                <a:pPr>
                  <a:defRPr sz="2000"/>
                </a:pPr>
                <a:r>
                  <a:rPr lang="en-US" sz="2000"/>
                  <a:t>Number of Transactions</a:t>
                </a:r>
              </a:p>
            </c:rich>
          </c:tx>
          <c:overlay val="0"/>
        </c:title>
        <c:numFmt formatCode="General" sourceLinked="0"/>
        <c:majorTickMark val="out"/>
        <c:minorTickMark val="none"/>
        <c:tickLblPos val="nextTo"/>
        <c:txPr>
          <a:bodyPr/>
          <a:lstStyle/>
          <a:p>
            <a:pPr>
              <a:defRPr sz="1800" b="0"/>
            </a:pPr>
            <a:endParaRPr lang="en-US"/>
          </a:p>
        </c:txPr>
        <c:crossAx val="1794355304"/>
        <c:crosses val="autoZero"/>
        <c:auto val="1"/>
        <c:lblAlgn val="ctr"/>
        <c:lblOffset val="100"/>
        <c:noMultiLvlLbl val="0"/>
      </c:catAx>
      <c:valAx>
        <c:axId val="1794355304"/>
        <c:scaling>
          <c:orientation val="minMax"/>
          <c:max val="1"/>
        </c:scaling>
        <c:delete val="0"/>
        <c:axPos val="l"/>
        <c:majorGridlines/>
        <c:title>
          <c:tx>
            <c:rich>
              <a:bodyPr rot="-5400000" vert="horz"/>
              <a:lstStyle/>
              <a:p>
                <a:pPr>
                  <a:defRPr sz="2000"/>
                </a:pPr>
                <a:r>
                  <a:rPr lang="en-US" sz="2000"/>
                  <a:t>Normalized Analytical Throughput</a:t>
                </a:r>
                <a:br>
                  <a:rPr lang="en-US" sz="2000"/>
                </a:br>
                <a:endParaRPr lang="en-US" sz="2000"/>
              </a:p>
            </c:rich>
          </c:tx>
          <c:layout>
            <c:manualLayout>
              <c:xMode val="edge"/>
              <c:yMode val="edge"/>
              <c:x val="2.5708489870138801E-3"/>
              <c:y val="0.19606552157170801"/>
            </c:manualLayout>
          </c:layout>
          <c:overlay val="0"/>
        </c:title>
        <c:numFmt formatCode="General" sourceLinked="1"/>
        <c:majorTickMark val="out"/>
        <c:minorTickMark val="none"/>
        <c:tickLblPos val="nextTo"/>
        <c:txPr>
          <a:bodyPr/>
          <a:lstStyle/>
          <a:p>
            <a:pPr>
              <a:defRPr sz="1800" b="0"/>
            </a:pPr>
            <a:endParaRPr lang="en-US"/>
          </a:p>
        </c:txPr>
        <c:crossAx val="1794332792"/>
        <c:crosses val="autoZero"/>
        <c:crossBetween val="between"/>
        <c:majorUnit val="0.2"/>
      </c:valAx>
    </c:plotArea>
    <c:legend>
      <c:legendPos val="t"/>
      <c:layout>
        <c:manualLayout>
          <c:xMode val="edge"/>
          <c:yMode val="edge"/>
          <c:x val="0.28510297742330298"/>
          <c:y val="0"/>
          <c:w val="0.66131370021389302"/>
          <c:h val="0.14891586468358101"/>
        </c:manualLayout>
      </c:layout>
      <c:overlay val="0"/>
      <c:txPr>
        <a:bodyPr/>
        <a:lstStyle/>
        <a:p>
          <a:pPr>
            <a:defRPr sz="2000" b="1"/>
          </a:pPr>
          <a:endParaRPr lang="en-US"/>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30338854397969817"/>
          <c:y val="0.167812728766047"/>
          <c:w val="0.67253746586573881"/>
          <c:h val="0.54910378840220142"/>
        </c:manualLayout>
      </c:layout>
      <c:barChart>
        <c:barDir val="col"/>
        <c:grouping val="clustered"/>
        <c:varyColors val="0"/>
        <c:ser>
          <c:idx val="0"/>
          <c:order val="0"/>
          <c:tx>
            <c:strRef>
              <c:f>MVCC!$C$192</c:f>
              <c:strCache>
                <c:ptCount val="1"/>
                <c:pt idx="0">
                  <c:v>Zero-Cost-MVCC</c:v>
                </c:pt>
              </c:strCache>
            </c:strRef>
          </c:tx>
          <c:spPr>
            <a:pattFill prst="wdDnDiag">
              <a:fgClr>
                <a:schemeClr val="tx1"/>
              </a:fgClr>
              <a:bgClr>
                <a:schemeClr val="tx2"/>
              </a:bgClr>
            </a:pattFill>
            <a:ln>
              <a:solidFill>
                <a:schemeClr val="tx1"/>
              </a:solidFill>
            </a:ln>
          </c:spPr>
          <c:invertIfNegative val="0"/>
          <c:cat>
            <c:strRef>
              <c:f>MVCC!$J$191:$L$191</c:f>
              <c:strCache>
                <c:ptCount val="3"/>
                <c:pt idx="0">
                  <c:v>2M</c:v>
                </c:pt>
                <c:pt idx="1">
                  <c:v>4M</c:v>
                </c:pt>
                <c:pt idx="2">
                  <c:v>8M</c:v>
                </c:pt>
              </c:strCache>
            </c:strRef>
          </c:cat>
          <c:val>
            <c:numRef>
              <c:f>MVCC!$J$192:$L$192</c:f>
              <c:numCache>
                <c:formatCode>General</c:formatCode>
                <c:ptCount val="3"/>
                <c:pt idx="0">
                  <c:v>1</c:v>
                </c:pt>
                <c:pt idx="1">
                  <c:v>1</c:v>
                </c:pt>
                <c:pt idx="2">
                  <c:v>1</c:v>
                </c:pt>
              </c:numCache>
            </c:numRef>
          </c:val>
          <c:extLst>
            <c:ext xmlns:c16="http://schemas.microsoft.com/office/drawing/2014/chart" uri="{C3380CC4-5D6E-409C-BE32-E72D297353CC}">
              <c16:uniqueId val="{00000000-1979-C24E-A00A-838448A13A73}"/>
            </c:ext>
          </c:extLst>
        </c:ser>
        <c:ser>
          <c:idx val="1"/>
          <c:order val="1"/>
          <c:tx>
            <c:strRef>
              <c:f>MVCC!$C$193</c:f>
              <c:strCache>
                <c:ptCount val="1"/>
                <c:pt idx="0">
                  <c:v>MVCC</c:v>
                </c:pt>
              </c:strCache>
            </c:strRef>
          </c:tx>
          <c:spPr>
            <a:pattFill prst="wdUpDiag">
              <a:fgClr>
                <a:schemeClr val="bg1"/>
              </a:fgClr>
              <a:bgClr>
                <a:srgbClr val="800000"/>
              </a:bgClr>
            </a:pattFill>
            <a:ln>
              <a:solidFill>
                <a:srgbClr val="000000"/>
              </a:solidFill>
            </a:ln>
          </c:spPr>
          <c:invertIfNegative val="0"/>
          <c:cat>
            <c:strRef>
              <c:f>MVCC!$J$191:$L$191</c:f>
              <c:strCache>
                <c:ptCount val="3"/>
                <c:pt idx="0">
                  <c:v>2M</c:v>
                </c:pt>
                <c:pt idx="1">
                  <c:v>4M</c:v>
                </c:pt>
                <c:pt idx="2">
                  <c:v>8M</c:v>
                </c:pt>
              </c:strCache>
            </c:strRef>
          </c:cat>
          <c:val>
            <c:numRef>
              <c:f>MVCC!$J$193:$L$193</c:f>
              <c:numCache>
                <c:formatCode>General</c:formatCode>
                <c:ptCount val="3"/>
                <c:pt idx="0">
                  <c:v>0.50143705829112828</c:v>
                </c:pt>
                <c:pt idx="1">
                  <c:v>0.56025196591049453</c:v>
                </c:pt>
                <c:pt idx="2">
                  <c:v>0.66470515446908551</c:v>
                </c:pt>
              </c:numCache>
            </c:numRef>
          </c:val>
          <c:extLst>
            <c:ext xmlns:c16="http://schemas.microsoft.com/office/drawing/2014/chart" uri="{C3380CC4-5D6E-409C-BE32-E72D297353CC}">
              <c16:uniqueId val="{00000001-1979-C24E-A00A-838448A13A73}"/>
            </c:ext>
          </c:extLst>
        </c:ser>
        <c:dLbls>
          <c:showLegendKey val="0"/>
          <c:showVal val="0"/>
          <c:showCatName val="0"/>
          <c:showSerName val="0"/>
          <c:showPercent val="0"/>
          <c:showBubbleSize val="0"/>
        </c:dLbls>
        <c:gapWidth val="150"/>
        <c:axId val="1794332792"/>
        <c:axId val="1794355304"/>
      </c:barChart>
      <c:catAx>
        <c:axId val="1794332792"/>
        <c:scaling>
          <c:orientation val="minMax"/>
        </c:scaling>
        <c:delete val="0"/>
        <c:axPos val="b"/>
        <c:title>
          <c:tx>
            <c:rich>
              <a:bodyPr/>
              <a:lstStyle/>
              <a:p>
                <a:pPr>
                  <a:defRPr sz="1800">
                    <a:latin typeface="+mn-lt"/>
                  </a:defRPr>
                </a:pPr>
                <a:r>
                  <a:rPr lang="en-US" sz="1800" dirty="0">
                    <a:latin typeface="Gill Sans MT" panose="020B0502020104020203" pitchFamily="34" charset="77"/>
                  </a:rPr>
                  <a:t>Number of Transactions</a:t>
                </a:r>
              </a:p>
            </c:rich>
          </c:tx>
          <c:overlay val="0"/>
        </c:title>
        <c:numFmt formatCode="General" sourceLinked="0"/>
        <c:majorTickMark val="out"/>
        <c:minorTickMark val="none"/>
        <c:tickLblPos val="nextTo"/>
        <c:txPr>
          <a:bodyPr/>
          <a:lstStyle/>
          <a:p>
            <a:pPr>
              <a:defRPr sz="1800" b="0">
                <a:latin typeface="+mn-lt"/>
              </a:defRPr>
            </a:pPr>
            <a:endParaRPr lang="en-US"/>
          </a:p>
        </c:txPr>
        <c:crossAx val="1794355304"/>
        <c:crosses val="autoZero"/>
        <c:auto val="1"/>
        <c:lblAlgn val="ctr"/>
        <c:lblOffset val="100"/>
        <c:noMultiLvlLbl val="0"/>
      </c:catAx>
      <c:valAx>
        <c:axId val="1794355304"/>
        <c:scaling>
          <c:orientation val="minMax"/>
          <c:max val="1"/>
        </c:scaling>
        <c:delete val="0"/>
        <c:axPos val="l"/>
        <c:majorGridlines/>
        <c:title>
          <c:tx>
            <c:rich>
              <a:bodyPr rot="-5400000" vert="horz"/>
              <a:lstStyle/>
              <a:p>
                <a:pPr>
                  <a:defRPr sz="1800"/>
                </a:pPr>
                <a:r>
                  <a:rPr lang="en-US" sz="1800" dirty="0">
                    <a:latin typeface="Gill Sans MT" panose="020B0502020104020203" pitchFamily="34" charset="77"/>
                  </a:rPr>
                  <a:t>Normalized  Analytical Throughput</a:t>
                </a:r>
              </a:p>
            </c:rich>
          </c:tx>
          <c:layout>
            <c:manualLayout>
              <c:xMode val="edge"/>
              <c:yMode val="edge"/>
              <c:x val="2.5708489870138801E-3"/>
              <c:y val="0.19606552157170801"/>
            </c:manualLayout>
          </c:layout>
          <c:overlay val="0"/>
        </c:title>
        <c:numFmt formatCode="General" sourceLinked="1"/>
        <c:majorTickMark val="out"/>
        <c:minorTickMark val="none"/>
        <c:tickLblPos val="nextTo"/>
        <c:txPr>
          <a:bodyPr/>
          <a:lstStyle/>
          <a:p>
            <a:pPr>
              <a:defRPr sz="1800" b="0" i="0">
                <a:latin typeface="+mn-lt"/>
                <a:cs typeface="Arial" panose="020B0604020202020204" pitchFamily="34" charset="0"/>
              </a:defRPr>
            </a:pPr>
            <a:endParaRPr lang="en-US"/>
          </a:p>
        </c:txPr>
        <c:crossAx val="1794332792"/>
        <c:crosses val="autoZero"/>
        <c:crossBetween val="between"/>
        <c:majorUnit val="0.2"/>
      </c:valAx>
    </c:plotArea>
    <c:legend>
      <c:legendPos val="t"/>
      <c:layout>
        <c:manualLayout>
          <c:xMode val="edge"/>
          <c:yMode val="edge"/>
          <c:x val="0.19451178985211703"/>
          <c:y val="0"/>
          <c:w val="0.7918714302737957"/>
          <c:h val="0.14891586468358101"/>
        </c:manualLayout>
      </c:layout>
      <c:overlay val="0"/>
      <c:txPr>
        <a:bodyPr/>
        <a:lstStyle/>
        <a:p>
          <a:pPr>
            <a:defRPr sz="1600" b="1">
              <a:latin typeface="+mn-lt"/>
            </a:defRPr>
          </a:pPr>
          <a:endParaRPr lang="en-US"/>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8254577576019901"/>
          <c:y val="0.16415881113452399"/>
          <c:w val="0.79813773092627904"/>
          <c:h val="0.45843998373442801"/>
        </c:manualLayout>
      </c:layout>
      <c:barChart>
        <c:barDir val="col"/>
        <c:grouping val="clustered"/>
        <c:varyColors val="0"/>
        <c:ser>
          <c:idx val="0"/>
          <c:order val="0"/>
          <c:tx>
            <c:strRef>
              <c:f>'Multiple-instance-update-ship'!$E$191</c:f>
              <c:strCache>
                <c:ptCount val="1"/>
                <c:pt idx="0">
                  <c:v>Zero-Cost-Update-Propagation</c:v>
                </c:pt>
              </c:strCache>
            </c:strRef>
          </c:tx>
          <c:spPr>
            <a:pattFill prst="wdDnDiag">
              <a:fgClr>
                <a:schemeClr val="tx1"/>
              </a:fgClr>
              <a:bgClr>
                <a:schemeClr val="tx2"/>
              </a:bgClr>
            </a:pattFill>
            <a:ln>
              <a:solidFill>
                <a:schemeClr val="tx1"/>
              </a:solidFill>
            </a:ln>
          </c:spPr>
          <c:invertIfNegative val="0"/>
          <c:cat>
            <c:multiLvlStrRef>
              <c:f>'Multiple-instance-update-ship'!$C$192:$D$200</c:f>
              <c:multiLvlStrCache>
                <c:ptCount val="9"/>
                <c:lvl>
                  <c:pt idx="0">
                    <c:v>8M</c:v>
                  </c:pt>
                  <c:pt idx="1">
                    <c:v>16M</c:v>
                  </c:pt>
                  <c:pt idx="2">
                    <c:v>32M</c:v>
                  </c:pt>
                  <c:pt idx="3">
                    <c:v>8M</c:v>
                  </c:pt>
                  <c:pt idx="4">
                    <c:v>16M</c:v>
                  </c:pt>
                  <c:pt idx="5">
                    <c:v>32M</c:v>
                  </c:pt>
                  <c:pt idx="6">
                    <c:v>8M</c:v>
                  </c:pt>
                  <c:pt idx="7">
                    <c:v>16M</c:v>
                  </c:pt>
                  <c:pt idx="8">
                    <c:v>32M</c:v>
                  </c:pt>
                </c:lvl>
                <c:lvl>
                  <c:pt idx="0">
                    <c:v>Update/Read: 50%/50%</c:v>
                  </c:pt>
                  <c:pt idx="3">
                    <c:v>Update/Read: 80%/20%</c:v>
                  </c:pt>
                  <c:pt idx="6">
                    <c:v>Update/Read: 100%/0%</c:v>
                  </c:pt>
                </c:lvl>
              </c:multiLvlStrCache>
            </c:multiLvlStrRef>
          </c:cat>
          <c:val>
            <c:numRef>
              <c:f>'Multiple-instance-update-ship'!$E$192:$E$200</c:f>
              <c:numCache>
                <c:formatCode>General</c:formatCode>
                <c:ptCount val="9"/>
                <c:pt idx="0">
                  <c:v>1.3301100000000001E-12</c:v>
                </c:pt>
                <c:pt idx="1">
                  <c:v>1.4242500000000001E-12</c:v>
                </c:pt>
                <c:pt idx="2">
                  <c:v>1.60082E-12</c:v>
                </c:pt>
                <c:pt idx="3">
                  <c:v>1.1639800000000001E-12</c:v>
                </c:pt>
                <c:pt idx="4">
                  <c:v>1.2651200000000002E-12</c:v>
                </c:pt>
                <c:pt idx="5">
                  <c:v>1.3930100000000001E-12</c:v>
                </c:pt>
                <c:pt idx="6">
                  <c:v>1.0813100000000002E-12</c:v>
                </c:pt>
                <c:pt idx="7">
                  <c:v>1.1688400000000001E-12</c:v>
                </c:pt>
                <c:pt idx="8">
                  <c:v>1.2859E-12</c:v>
                </c:pt>
              </c:numCache>
            </c:numRef>
          </c:val>
          <c:extLst>
            <c:ext xmlns:c16="http://schemas.microsoft.com/office/drawing/2014/chart" uri="{C3380CC4-5D6E-409C-BE32-E72D297353CC}">
              <c16:uniqueId val="{00000000-5B4F-AF4C-B864-C70914C69406}"/>
            </c:ext>
          </c:extLst>
        </c:ser>
        <c:ser>
          <c:idx val="1"/>
          <c:order val="1"/>
          <c:tx>
            <c:strRef>
              <c:f>'Multiple-instance-update-ship'!$F$191</c:f>
              <c:strCache>
                <c:ptCount val="1"/>
                <c:pt idx="0">
                  <c:v>Update-Gathering&amp;Shipping</c:v>
                </c:pt>
              </c:strCache>
            </c:strRef>
          </c:tx>
          <c:spPr>
            <a:pattFill prst="wdUpDiag">
              <a:fgClr>
                <a:srgbClr val="800000"/>
              </a:fgClr>
              <a:bgClr>
                <a:schemeClr val="bg1"/>
              </a:bgClr>
            </a:pattFill>
            <a:ln>
              <a:solidFill>
                <a:srgbClr val="000000"/>
              </a:solidFill>
            </a:ln>
          </c:spPr>
          <c:invertIfNegative val="0"/>
          <c:cat>
            <c:multiLvlStrRef>
              <c:f>'Multiple-instance-update-ship'!$C$192:$D$200</c:f>
              <c:multiLvlStrCache>
                <c:ptCount val="9"/>
                <c:lvl>
                  <c:pt idx="0">
                    <c:v>8M</c:v>
                  </c:pt>
                  <c:pt idx="1">
                    <c:v>16M</c:v>
                  </c:pt>
                  <c:pt idx="2">
                    <c:v>32M</c:v>
                  </c:pt>
                  <c:pt idx="3">
                    <c:v>8M</c:v>
                  </c:pt>
                  <c:pt idx="4">
                    <c:v>16M</c:v>
                  </c:pt>
                  <c:pt idx="5">
                    <c:v>32M</c:v>
                  </c:pt>
                  <c:pt idx="6">
                    <c:v>8M</c:v>
                  </c:pt>
                  <c:pt idx="7">
                    <c:v>16M</c:v>
                  </c:pt>
                  <c:pt idx="8">
                    <c:v>32M</c:v>
                  </c:pt>
                </c:lvl>
                <c:lvl>
                  <c:pt idx="0">
                    <c:v>Update/Read: 50%/50%</c:v>
                  </c:pt>
                  <c:pt idx="3">
                    <c:v>Update/Read: 80%/20%</c:v>
                  </c:pt>
                  <c:pt idx="6">
                    <c:v>Update/Read: 100%/0%</c:v>
                  </c:pt>
                </c:lvl>
              </c:multiLvlStrCache>
            </c:multiLvlStrRef>
          </c:cat>
          <c:val>
            <c:numRef>
              <c:f>'Multiple-instance-update-ship'!$F$192:$F$200</c:f>
              <c:numCache>
                <c:formatCode>General</c:formatCode>
                <c:ptCount val="9"/>
                <c:pt idx="0">
                  <c:v>1.18841E-12</c:v>
                </c:pt>
                <c:pt idx="1">
                  <c:v>1.2742500000000001E-12</c:v>
                </c:pt>
                <c:pt idx="2">
                  <c:v>1.4239900000000001E-12</c:v>
                </c:pt>
                <c:pt idx="3">
                  <c:v>1.0173500000000001E-12</c:v>
                </c:pt>
                <c:pt idx="4">
                  <c:v>1.11933E-12</c:v>
                </c:pt>
                <c:pt idx="5">
                  <c:v>1.11695E-12</c:v>
                </c:pt>
                <c:pt idx="6">
                  <c:v>9.2877499999999995E-13</c:v>
                </c:pt>
                <c:pt idx="7">
                  <c:v>1.02652E-12</c:v>
                </c:pt>
                <c:pt idx="8">
                  <c:v>1.01353E-12</c:v>
                </c:pt>
              </c:numCache>
            </c:numRef>
          </c:val>
          <c:extLst>
            <c:ext xmlns:c16="http://schemas.microsoft.com/office/drawing/2014/chart" uri="{C3380CC4-5D6E-409C-BE32-E72D297353CC}">
              <c16:uniqueId val="{00000001-5B4F-AF4C-B864-C70914C69406}"/>
            </c:ext>
          </c:extLst>
        </c:ser>
        <c:ser>
          <c:idx val="2"/>
          <c:order val="2"/>
          <c:tx>
            <c:strRef>
              <c:f>'Multiple-instance-update-ship'!$G$191</c:f>
              <c:strCache>
                <c:ptCount val="1"/>
                <c:pt idx="0">
                  <c:v>Update-Propagation</c:v>
                </c:pt>
              </c:strCache>
            </c:strRef>
          </c:tx>
          <c:spPr>
            <a:pattFill prst="lgCheck">
              <a:fgClr>
                <a:schemeClr val="bg1"/>
              </a:fgClr>
              <a:bgClr>
                <a:schemeClr val="accent3">
                  <a:lumMod val="50000"/>
                </a:schemeClr>
              </a:bgClr>
            </a:pattFill>
            <a:ln>
              <a:solidFill>
                <a:srgbClr val="000000"/>
              </a:solidFill>
            </a:ln>
          </c:spPr>
          <c:invertIfNegative val="0"/>
          <c:cat>
            <c:multiLvlStrRef>
              <c:f>'Multiple-instance-update-ship'!$C$192:$D$200</c:f>
              <c:multiLvlStrCache>
                <c:ptCount val="9"/>
                <c:lvl>
                  <c:pt idx="0">
                    <c:v>8M</c:v>
                  </c:pt>
                  <c:pt idx="1">
                    <c:v>16M</c:v>
                  </c:pt>
                  <c:pt idx="2">
                    <c:v>32M</c:v>
                  </c:pt>
                  <c:pt idx="3">
                    <c:v>8M</c:v>
                  </c:pt>
                  <c:pt idx="4">
                    <c:v>16M</c:v>
                  </c:pt>
                  <c:pt idx="5">
                    <c:v>32M</c:v>
                  </c:pt>
                  <c:pt idx="6">
                    <c:v>8M</c:v>
                  </c:pt>
                  <c:pt idx="7">
                    <c:v>16M</c:v>
                  </c:pt>
                  <c:pt idx="8">
                    <c:v>32M</c:v>
                  </c:pt>
                </c:lvl>
                <c:lvl>
                  <c:pt idx="0">
                    <c:v>Update/Read: 50%/50%</c:v>
                  </c:pt>
                  <c:pt idx="3">
                    <c:v>Update/Read: 80%/20%</c:v>
                  </c:pt>
                  <c:pt idx="6">
                    <c:v>Update/Read: 100%/0%</c:v>
                  </c:pt>
                </c:lvl>
              </c:multiLvlStrCache>
            </c:multiLvlStrRef>
          </c:cat>
          <c:val>
            <c:numRef>
              <c:f>'Multiple-instance-update-ship'!$G$192:$G$200</c:f>
              <c:numCache>
                <c:formatCode>General</c:formatCode>
                <c:ptCount val="9"/>
                <c:pt idx="0">
                  <c:v>7.7423700000000003E-13</c:v>
                </c:pt>
                <c:pt idx="1">
                  <c:v>8.7511600000000002E-13</c:v>
                </c:pt>
                <c:pt idx="2">
                  <c:v>9.3344700000000011E-13</c:v>
                </c:pt>
                <c:pt idx="3">
                  <c:v>5.8547000000000013E-13</c:v>
                </c:pt>
                <c:pt idx="4">
                  <c:v>5.8967500000000001E-13</c:v>
                </c:pt>
                <c:pt idx="5">
                  <c:v>6.5798600000000012E-13</c:v>
                </c:pt>
                <c:pt idx="6">
                  <c:v>4.8005500000000002E-13</c:v>
                </c:pt>
                <c:pt idx="7">
                  <c:v>5.4713200000000006E-13</c:v>
                </c:pt>
                <c:pt idx="8">
                  <c:v>5.2650000000000003E-13</c:v>
                </c:pt>
              </c:numCache>
            </c:numRef>
          </c:val>
          <c:extLst>
            <c:ext xmlns:c16="http://schemas.microsoft.com/office/drawing/2014/chart" uri="{C3380CC4-5D6E-409C-BE32-E72D297353CC}">
              <c16:uniqueId val="{00000002-5B4F-AF4C-B864-C70914C69406}"/>
            </c:ext>
          </c:extLst>
        </c:ser>
        <c:dLbls>
          <c:showLegendKey val="0"/>
          <c:showVal val="0"/>
          <c:showCatName val="0"/>
          <c:showSerName val="0"/>
          <c:showPercent val="0"/>
          <c:showBubbleSize val="0"/>
        </c:dLbls>
        <c:gapWidth val="150"/>
        <c:axId val="1792774424"/>
        <c:axId val="1792777432"/>
      </c:barChart>
      <c:catAx>
        <c:axId val="1792774424"/>
        <c:scaling>
          <c:orientation val="minMax"/>
        </c:scaling>
        <c:delete val="0"/>
        <c:axPos val="b"/>
        <c:numFmt formatCode="General" sourceLinked="0"/>
        <c:majorTickMark val="out"/>
        <c:minorTickMark val="none"/>
        <c:tickLblPos val="nextTo"/>
        <c:txPr>
          <a:bodyPr/>
          <a:lstStyle/>
          <a:p>
            <a:pPr>
              <a:defRPr sz="1800" b="0"/>
            </a:pPr>
            <a:endParaRPr lang="en-US"/>
          </a:p>
        </c:txPr>
        <c:crossAx val="1792777432"/>
        <c:crosses val="autoZero"/>
        <c:auto val="1"/>
        <c:lblAlgn val="ctr"/>
        <c:lblOffset val="100"/>
        <c:noMultiLvlLbl val="0"/>
      </c:catAx>
      <c:valAx>
        <c:axId val="1792777432"/>
        <c:scaling>
          <c:orientation val="minMax"/>
        </c:scaling>
        <c:delete val="0"/>
        <c:axPos val="l"/>
        <c:majorGridlines/>
        <c:title>
          <c:tx>
            <c:rich>
              <a:bodyPr rot="-5400000" vert="horz"/>
              <a:lstStyle/>
              <a:p>
                <a:pPr>
                  <a:defRPr sz="2000"/>
                </a:pPr>
                <a:r>
                  <a:rPr lang="en-US" sz="2000" dirty="0" err="1"/>
                  <a:t>Txn</a:t>
                </a:r>
                <a:r>
                  <a:rPr lang="en-US" sz="2000" dirty="0"/>
                  <a:t> </a:t>
                </a:r>
                <a:r>
                  <a:rPr lang="en-US" sz="2000" baseline="0" dirty="0"/>
                  <a:t>Throughput (</a:t>
                </a:r>
                <a:r>
                  <a:rPr lang="en-US" sz="2000" baseline="0" dirty="0" err="1"/>
                  <a:t>Txn</a:t>
                </a:r>
                <a:r>
                  <a:rPr lang="en-US" sz="2000" baseline="0" dirty="0"/>
                  <a:t>/s)</a:t>
                </a:r>
                <a:endParaRPr lang="en-US" sz="2000" dirty="0"/>
              </a:p>
            </c:rich>
          </c:tx>
          <c:layout>
            <c:manualLayout>
              <c:xMode val="edge"/>
              <c:yMode val="edge"/>
              <c:x val="1.65162808775077E-2"/>
              <c:y val="8.3845027531795902E-2"/>
            </c:manualLayout>
          </c:layout>
          <c:overlay val="0"/>
        </c:title>
        <c:numFmt formatCode="General" sourceLinked="1"/>
        <c:majorTickMark val="out"/>
        <c:minorTickMark val="none"/>
        <c:tickLblPos val="nextTo"/>
        <c:txPr>
          <a:bodyPr/>
          <a:lstStyle/>
          <a:p>
            <a:pPr>
              <a:defRPr sz="1800"/>
            </a:pPr>
            <a:endParaRPr lang="en-US"/>
          </a:p>
        </c:txPr>
        <c:crossAx val="1792774424"/>
        <c:crosses val="autoZero"/>
        <c:crossBetween val="between"/>
      </c:valAx>
      <c:spPr>
        <a:ln>
          <a:solidFill>
            <a:schemeClr val="tx1"/>
          </a:solidFill>
        </a:ln>
      </c:spPr>
    </c:plotArea>
    <c:legend>
      <c:legendPos val="t"/>
      <c:layout>
        <c:manualLayout>
          <c:xMode val="edge"/>
          <c:yMode val="edge"/>
          <c:x val="0.11581553973518099"/>
          <c:y val="4.4440290660996704E-3"/>
          <c:w val="0.88418446026481901"/>
          <c:h val="0.13104589671098199"/>
        </c:manualLayout>
      </c:layout>
      <c:overlay val="0"/>
      <c:txPr>
        <a:bodyPr/>
        <a:lstStyle/>
        <a:p>
          <a:pPr>
            <a:defRPr sz="1400" b="1"/>
          </a:pPr>
          <a:endParaRPr lang="en-US"/>
        </a:p>
      </c:tx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767194623332101"/>
          <c:y val="0.27785956429545799"/>
          <c:w val="0.73958595715377695"/>
          <c:h val="0.498518044726106"/>
        </c:manualLayout>
      </c:layout>
      <c:barChart>
        <c:barDir val="col"/>
        <c:grouping val="clustered"/>
        <c:varyColors val="0"/>
        <c:ser>
          <c:idx val="1"/>
          <c:order val="0"/>
          <c:tx>
            <c:strRef>
              <c:f>'End-to-End'!$B$59</c:f>
              <c:strCache>
                <c:ptCount val="1"/>
                <c:pt idx="0">
                  <c:v>SI-MVCC</c:v>
                </c:pt>
              </c:strCache>
            </c:strRef>
          </c:tx>
          <c:spPr>
            <a:pattFill prst="wdUpDiag">
              <a:fgClr>
                <a:schemeClr val="bg1"/>
              </a:fgClr>
              <a:bgClr>
                <a:srgbClr val="800000"/>
              </a:bgClr>
            </a:pattFill>
            <a:ln>
              <a:solidFill>
                <a:srgbClr val="000000"/>
              </a:solidFill>
            </a:ln>
          </c:spPr>
          <c:invertIfNegative val="0"/>
          <c:cat>
            <c:strRef>
              <c:f>'End-to-End'!$C$57:$E$57</c:f>
              <c:strCache>
                <c:ptCount val="3"/>
                <c:pt idx="0">
                  <c:v>8M</c:v>
                </c:pt>
                <c:pt idx="1">
                  <c:v>16M</c:v>
                </c:pt>
                <c:pt idx="2">
                  <c:v>32M</c:v>
                </c:pt>
              </c:strCache>
            </c:strRef>
          </c:cat>
          <c:val>
            <c:numRef>
              <c:f>'End-to-End'!$C$59:$E$59</c:f>
              <c:numCache>
                <c:formatCode>General</c:formatCode>
                <c:ptCount val="3"/>
                <c:pt idx="0">
                  <c:v>0.78208411034327996</c:v>
                </c:pt>
                <c:pt idx="1">
                  <c:v>0.81443958063893296</c:v>
                </c:pt>
                <c:pt idx="2">
                  <c:v>0.80203794531340999</c:v>
                </c:pt>
              </c:numCache>
            </c:numRef>
          </c:val>
          <c:extLst>
            <c:ext xmlns:c16="http://schemas.microsoft.com/office/drawing/2014/chart" uri="{C3380CC4-5D6E-409C-BE32-E72D297353CC}">
              <c16:uniqueId val="{00000000-7092-1041-AAA8-C36AF8BDC03A}"/>
            </c:ext>
          </c:extLst>
        </c:ser>
        <c:ser>
          <c:idx val="2"/>
          <c:order val="1"/>
          <c:tx>
            <c:strRef>
              <c:f>'End-to-End'!$B$60</c:f>
              <c:strCache>
                <c:ptCount val="1"/>
                <c:pt idx="0">
                  <c:v>MI+SW</c:v>
                </c:pt>
              </c:strCache>
            </c:strRef>
          </c:tx>
          <c:spPr>
            <a:solidFill>
              <a:schemeClr val="bg1">
                <a:lumMod val="75000"/>
              </a:schemeClr>
            </a:solidFill>
            <a:ln>
              <a:solidFill>
                <a:srgbClr val="000000"/>
              </a:solidFill>
            </a:ln>
          </c:spPr>
          <c:invertIfNegative val="0"/>
          <c:cat>
            <c:strRef>
              <c:f>'End-to-End'!$C$57:$E$57</c:f>
              <c:strCache>
                <c:ptCount val="3"/>
                <c:pt idx="0">
                  <c:v>8M</c:v>
                </c:pt>
                <c:pt idx="1">
                  <c:v>16M</c:v>
                </c:pt>
                <c:pt idx="2">
                  <c:v>32M</c:v>
                </c:pt>
              </c:strCache>
            </c:strRef>
          </c:cat>
          <c:val>
            <c:numRef>
              <c:f>'End-to-End'!$C$60:$E$60</c:f>
              <c:numCache>
                <c:formatCode>General</c:formatCode>
                <c:ptCount val="3"/>
                <c:pt idx="0">
                  <c:v>0.48246884034328003</c:v>
                </c:pt>
                <c:pt idx="1">
                  <c:v>0.47343928063893298</c:v>
                </c:pt>
                <c:pt idx="2">
                  <c:v>0.46310585341412502</c:v>
                </c:pt>
              </c:numCache>
            </c:numRef>
          </c:val>
          <c:extLst>
            <c:ext xmlns:c16="http://schemas.microsoft.com/office/drawing/2014/chart" uri="{C3380CC4-5D6E-409C-BE32-E72D297353CC}">
              <c16:uniqueId val="{00000001-7092-1041-AAA8-C36AF8BDC03A}"/>
            </c:ext>
          </c:extLst>
        </c:ser>
        <c:ser>
          <c:idx val="3"/>
          <c:order val="2"/>
          <c:tx>
            <c:strRef>
              <c:f>'End-to-End'!$B$61</c:f>
              <c:strCache>
                <c:ptCount val="1"/>
                <c:pt idx="0">
                  <c:v>MI+SW+HB</c:v>
                </c:pt>
              </c:strCache>
            </c:strRef>
          </c:tx>
          <c:spPr>
            <a:pattFill prst="lgCheck">
              <a:fgClr>
                <a:schemeClr val="accent3">
                  <a:lumMod val="75000"/>
                </a:schemeClr>
              </a:fgClr>
              <a:bgClr>
                <a:prstClr val="white"/>
              </a:bgClr>
            </a:pattFill>
            <a:ln>
              <a:solidFill>
                <a:schemeClr val="tx1"/>
              </a:solidFill>
            </a:ln>
          </c:spPr>
          <c:invertIfNegative val="0"/>
          <c:cat>
            <c:strRef>
              <c:f>'End-to-End'!$C$57:$E$57</c:f>
              <c:strCache>
                <c:ptCount val="3"/>
                <c:pt idx="0">
                  <c:v>8M</c:v>
                </c:pt>
                <c:pt idx="1">
                  <c:v>16M</c:v>
                </c:pt>
                <c:pt idx="2">
                  <c:v>32M</c:v>
                </c:pt>
              </c:strCache>
            </c:strRef>
          </c:cat>
          <c:val>
            <c:numRef>
              <c:f>'End-to-End'!$C$61:$E$61</c:f>
              <c:numCache>
                <c:formatCode>General</c:formatCode>
                <c:ptCount val="3"/>
                <c:pt idx="0">
                  <c:v>0.60343000000000002</c:v>
                </c:pt>
                <c:pt idx="1">
                  <c:v>0.615313</c:v>
                </c:pt>
                <c:pt idx="2">
                  <c:v>0.60456829999999995</c:v>
                </c:pt>
              </c:numCache>
            </c:numRef>
          </c:val>
          <c:extLst>
            <c:ext xmlns:c16="http://schemas.microsoft.com/office/drawing/2014/chart" uri="{C3380CC4-5D6E-409C-BE32-E72D297353CC}">
              <c16:uniqueId val="{00000002-7092-1041-AAA8-C36AF8BDC03A}"/>
            </c:ext>
          </c:extLst>
        </c:ser>
        <c:ser>
          <c:idx val="5"/>
          <c:order val="3"/>
          <c:tx>
            <c:strRef>
              <c:f>'End-to-End'!$B$63</c:f>
              <c:strCache>
                <c:ptCount val="1"/>
                <c:pt idx="0">
                  <c:v>Polynesia</c:v>
                </c:pt>
              </c:strCache>
            </c:strRef>
          </c:tx>
          <c:spPr>
            <a:pattFill prst="dkHorz">
              <a:fgClr>
                <a:schemeClr val="accent6">
                  <a:lumMod val="60000"/>
                  <a:lumOff val="40000"/>
                </a:schemeClr>
              </a:fgClr>
              <a:bgClr>
                <a:schemeClr val="tx1"/>
              </a:bgClr>
            </a:pattFill>
            <a:ln>
              <a:solidFill>
                <a:schemeClr val="tx1"/>
              </a:solidFill>
            </a:ln>
          </c:spPr>
          <c:invertIfNegative val="0"/>
          <c:cat>
            <c:strRef>
              <c:f>'End-to-End'!$C$57:$E$57</c:f>
              <c:strCache>
                <c:ptCount val="3"/>
                <c:pt idx="0">
                  <c:v>8M</c:v>
                </c:pt>
                <c:pt idx="1">
                  <c:v>16M</c:v>
                </c:pt>
                <c:pt idx="2">
                  <c:v>32M</c:v>
                </c:pt>
              </c:strCache>
            </c:strRef>
          </c:cat>
          <c:val>
            <c:numRef>
              <c:f>'End-to-End'!$C$63:$E$63</c:f>
              <c:numCache>
                <c:formatCode>General</c:formatCode>
                <c:ptCount val="3"/>
                <c:pt idx="0">
                  <c:v>0.92208411034327997</c:v>
                </c:pt>
                <c:pt idx="1">
                  <c:v>0.914439770638933</c:v>
                </c:pt>
                <c:pt idx="2">
                  <c:v>0.91310551341412505</c:v>
                </c:pt>
              </c:numCache>
            </c:numRef>
          </c:val>
          <c:extLst>
            <c:ext xmlns:c16="http://schemas.microsoft.com/office/drawing/2014/chart" uri="{C3380CC4-5D6E-409C-BE32-E72D297353CC}">
              <c16:uniqueId val="{00000003-7092-1041-AAA8-C36AF8BDC03A}"/>
            </c:ext>
          </c:extLst>
        </c:ser>
        <c:ser>
          <c:idx val="6"/>
          <c:order val="4"/>
          <c:tx>
            <c:strRef>
              <c:f>'End-to-End'!$B$64</c:f>
              <c:strCache>
                <c:ptCount val="1"/>
                <c:pt idx="0">
                  <c:v>Ideal-Txn</c:v>
                </c:pt>
              </c:strCache>
            </c:strRef>
          </c:tx>
          <c:spPr>
            <a:solidFill>
              <a:schemeClr val="accent2"/>
            </a:solidFill>
            <a:ln>
              <a:solidFill>
                <a:schemeClr val="tx1"/>
              </a:solidFill>
            </a:ln>
          </c:spPr>
          <c:invertIfNegative val="0"/>
          <c:cat>
            <c:strRef>
              <c:f>'End-to-End'!$C$57:$E$57</c:f>
              <c:strCache>
                <c:ptCount val="3"/>
                <c:pt idx="0">
                  <c:v>8M</c:v>
                </c:pt>
                <c:pt idx="1">
                  <c:v>16M</c:v>
                </c:pt>
                <c:pt idx="2">
                  <c:v>32M</c:v>
                </c:pt>
              </c:strCache>
            </c:strRef>
          </c:cat>
          <c:val>
            <c:numRef>
              <c:f>'End-to-End'!$C$64:$E$64</c:f>
              <c:numCache>
                <c:formatCode>General</c:formatCode>
                <c:ptCount val="3"/>
                <c:pt idx="0">
                  <c:v>1</c:v>
                </c:pt>
                <c:pt idx="1">
                  <c:v>1</c:v>
                </c:pt>
                <c:pt idx="2">
                  <c:v>1</c:v>
                </c:pt>
              </c:numCache>
            </c:numRef>
          </c:val>
          <c:extLst>
            <c:ext xmlns:c16="http://schemas.microsoft.com/office/drawing/2014/chart" uri="{C3380CC4-5D6E-409C-BE32-E72D297353CC}">
              <c16:uniqueId val="{00000004-7092-1041-AAA8-C36AF8BDC03A}"/>
            </c:ext>
          </c:extLst>
        </c:ser>
        <c:dLbls>
          <c:showLegendKey val="0"/>
          <c:showVal val="0"/>
          <c:showCatName val="0"/>
          <c:showSerName val="0"/>
          <c:showPercent val="0"/>
          <c:showBubbleSize val="0"/>
        </c:dLbls>
        <c:gapWidth val="150"/>
        <c:axId val="1822348808"/>
        <c:axId val="1822354552"/>
      </c:barChart>
      <c:catAx>
        <c:axId val="1822348808"/>
        <c:scaling>
          <c:orientation val="minMax"/>
        </c:scaling>
        <c:delete val="0"/>
        <c:axPos val="b"/>
        <c:title>
          <c:tx>
            <c:rich>
              <a:bodyPr/>
              <a:lstStyle/>
              <a:p>
                <a:pPr>
                  <a:defRPr sz="2000">
                    <a:latin typeface="Gill Sans MT" panose="020B0502020104020203" pitchFamily="34" charset="77"/>
                  </a:defRPr>
                </a:pPr>
                <a:r>
                  <a:rPr lang="en-US" sz="2000">
                    <a:latin typeface="Gill Sans MT" panose="020B0502020104020203" pitchFamily="34" charset="77"/>
                  </a:rPr>
                  <a:t>Number of Transactions</a:t>
                </a:r>
              </a:p>
            </c:rich>
          </c:tx>
          <c:layout>
            <c:manualLayout>
              <c:xMode val="edge"/>
              <c:yMode val="edge"/>
              <c:x val="0.386790436909555"/>
              <c:y val="0.879462323592623"/>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2354552"/>
        <c:crosses val="autoZero"/>
        <c:auto val="1"/>
        <c:lblAlgn val="ctr"/>
        <c:lblOffset val="100"/>
        <c:noMultiLvlLbl val="0"/>
      </c:catAx>
      <c:valAx>
        <c:axId val="1822354552"/>
        <c:scaling>
          <c:orientation val="minMax"/>
          <c:max val="1"/>
        </c:scaling>
        <c:delete val="0"/>
        <c:axPos val="l"/>
        <c:majorGridlines/>
        <c:title>
          <c:tx>
            <c:rich>
              <a:bodyPr rot="-5400000" vert="horz"/>
              <a:lstStyle/>
              <a:p>
                <a:pPr>
                  <a:defRPr>
                    <a:latin typeface="Gill Sans MT" panose="020B0502020104020203" pitchFamily="34" charset="77"/>
                  </a:defRPr>
                </a:pPr>
                <a:r>
                  <a:rPr lang="en-US" sz="2000" dirty="0">
                    <a:latin typeface="Gill Sans MT" panose="020B0502020104020203" pitchFamily="34" charset="77"/>
                  </a:rPr>
                  <a:t>Normal.  Transactional </a:t>
                </a:r>
                <a:r>
                  <a:rPr lang="en-US" sz="2000" baseline="0" dirty="0">
                    <a:latin typeface="Gill Sans MT" panose="020B0502020104020203" pitchFamily="34" charset="77"/>
                  </a:rPr>
                  <a:t>Throughput</a:t>
                </a:r>
                <a:endParaRPr lang="en-US" sz="2000" dirty="0">
                  <a:latin typeface="Gill Sans MT" panose="020B0502020104020203" pitchFamily="34" charset="77"/>
                </a:endParaRPr>
              </a:p>
            </c:rich>
          </c:tx>
          <c:layout>
            <c:manualLayout>
              <c:xMode val="edge"/>
              <c:yMode val="edge"/>
              <c:x val="1.23726154342439E-3"/>
              <c:y val="0.210526515714266"/>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2348808"/>
        <c:crosses val="autoZero"/>
        <c:crossBetween val="between"/>
        <c:majorUnit val="0.2"/>
      </c:valAx>
      <c:spPr>
        <a:ln>
          <a:solidFill>
            <a:schemeClr val="tx1"/>
          </a:solidFill>
        </a:ln>
      </c:spPr>
    </c:plotArea>
    <c:legend>
      <c:legendPos val="t"/>
      <c:layout>
        <c:manualLayout>
          <c:xMode val="edge"/>
          <c:yMode val="edge"/>
          <c:x val="9.8483878413394097E-4"/>
          <c:y val="0"/>
          <c:w val="0.99901516121586598"/>
          <c:h val="0.233155447657379"/>
        </c:manualLayout>
      </c:layout>
      <c:overlay val="0"/>
      <c:txPr>
        <a:bodyPr/>
        <a:lstStyle/>
        <a:p>
          <a:pPr algn="ctr">
            <a:defRPr sz="1800" b="1">
              <a:latin typeface="Gill Sans MT" panose="020B0502020104020203" pitchFamily="34" charset="77"/>
            </a:defRPr>
          </a:pPr>
          <a:endParaRPr lang="en-US"/>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8117063199703601"/>
          <c:y val="0.272499358463554"/>
          <c:w val="0.71608716304421005"/>
          <c:h val="0.498518044726106"/>
        </c:manualLayout>
      </c:layout>
      <c:barChart>
        <c:barDir val="col"/>
        <c:grouping val="clustered"/>
        <c:varyColors val="0"/>
        <c:ser>
          <c:idx val="1"/>
          <c:order val="0"/>
          <c:tx>
            <c:strRef>
              <c:f>'End-to-End'!$B$83</c:f>
              <c:strCache>
                <c:ptCount val="1"/>
                <c:pt idx="0">
                  <c:v>SI-MVCC</c:v>
                </c:pt>
              </c:strCache>
            </c:strRef>
          </c:tx>
          <c:spPr>
            <a:pattFill prst="wdUpDiag">
              <a:fgClr>
                <a:schemeClr val="bg1"/>
              </a:fgClr>
              <a:bgClr>
                <a:srgbClr val="800000"/>
              </a:bgClr>
            </a:pattFill>
            <a:ln>
              <a:solidFill>
                <a:srgbClr val="000000"/>
              </a:solidFill>
            </a:ln>
          </c:spPr>
          <c:invertIfNegative val="0"/>
          <c:cat>
            <c:strRef>
              <c:f>'End-to-End'!$C$81:$E$81</c:f>
              <c:strCache>
                <c:ptCount val="3"/>
                <c:pt idx="0">
                  <c:v>8M</c:v>
                </c:pt>
                <c:pt idx="1">
                  <c:v>16M</c:v>
                </c:pt>
                <c:pt idx="2">
                  <c:v>32M</c:v>
                </c:pt>
              </c:strCache>
            </c:strRef>
          </c:cat>
          <c:val>
            <c:numRef>
              <c:f>'End-to-End'!$C$83:$E$83</c:f>
              <c:numCache>
                <c:formatCode>General</c:formatCode>
                <c:ptCount val="3"/>
                <c:pt idx="0">
                  <c:v>0.36799999999999999</c:v>
                </c:pt>
                <c:pt idx="1">
                  <c:v>0.32300000000000001</c:v>
                </c:pt>
                <c:pt idx="2">
                  <c:v>0.35</c:v>
                </c:pt>
              </c:numCache>
            </c:numRef>
          </c:val>
          <c:extLst>
            <c:ext xmlns:c16="http://schemas.microsoft.com/office/drawing/2014/chart" uri="{C3380CC4-5D6E-409C-BE32-E72D297353CC}">
              <c16:uniqueId val="{00000000-95DE-2E4C-9327-E0516778056D}"/>
            </c:ext>
          </c:extLst>
        </c:ser>
        <c:ser>
          <c:idx val="2"/>
          <c:order val="1"/>
          <c:tx>
            <c:strRef>
              <c:f>'End-to-End'!$B$84</c:f>
              <c:strCache>
                <c:ptCount val="1"/>
                <c:pt idx="0">
                  <c:v>MI+SW</c:v>
                </c:pt>
              </c:strCache>
            </c:strRef>
          </c:tx>
          <c:spPr>
            <a:solidFill>
              <a:schemeClr val="bg1">
                <a:lumMod val="75000"/>
              </a:schemeClr>
            </a:solidFill>
            <a:ln>
              <a:solidFill>
                <a:srgbClr val="000000"/>
              </a:solidFill>
            </a:ln>
          </c:spPr>
          <c:invertIfNegative val="0"/>
          <c:cat>
            <c:strRef>
              <c:f>'End-to-End'!$C$81:$E$81</c:f>
              <c:strCache>
                <c:ptCount val="3"/>
                <c:pt idx="0">
                  <c:v>8M</c:v>
                </c:pt>
                <c:pt idx="1">
                  <c:v>16M</c:v>
                </c:pt>
                <c:pt idx="2">
                  <c:v>32M</c:v>
                </c:pt>
              </c:strCache>
            </c:strRef>
          </c:cat>
          <c:val>
            <c:numRef>
              <c:f>'End-to-End'!$C$84:$E$84</c:f>
              <c:numCache>
                <c:formatCode>General</c:formatCode>
                <c:ptCount val="3"/>
                <c:pt idx="0">
                  <c:v>0.65</c:v>
                </c:pt>
                <c:pt idx="1">
                  <c:v>0.63</c:v>
                </c:pt>
                <c:pt idx="2">
                  <c:v>0.62</c:v>
                </c:pt>
              </c:numCache>
            </c:numRef>
          </c:val>
          <c:extLst>
            <c:ext xmlns:c16="http://schemas.microsoft.com/office/drawing/2014/chart" uri="{C3380CC4-5D6E-409C-BE32-E72D297353CC}">
              <c16:uniqueId val="{00000001-95DE-2E4C-9327-E0516778056D}"/>
            </c:ext>
          </c:extLst>
        </c:ser>
        <c:ser>
          <c:idx val="3"/>
          <c:order val="2"/>
          <c:tx>
            <c:strRef>
              <c:f>'End-to-End'!$B$85</c:f>
              <c:strCache>
                <c:ptCount val="1"/>
                <c:pt idx="0">
                  <c:v>MI+SW+HB</c:v>
                </c:pt>
              </c:strCache>
            </c:strRef>
          </c:tx>
          <c:spPr>
            <a:pattFill prst="lgCheck">
              <a:fgClr>
                <a:schemeClr val="accent3">
                  <a:lumMod val="75000"/>
                </a:schemeClr>
              </a:fgClr>
              <a:bgClr>
                <a:prstClr val="white"/>
              </a:bgClr>
            </a:pattFill>
            <a:ln>
              <a:solidFill>
                <a:schemeClr val="tx1"/>
              </a:solidFill>
            </a:ln>
          </c:spPr>
          <c:invertIfNegative val="0"/>
          <c:cat>
            <c:strRef>
              <c:f>'End-to-End'!$C$81:$E$81</c:f>
              <c:strCache>
                <c:ptCount val="3"/>
                <c:pt idx="0">
                  <c:v>8M</c:v>
                </c:pt>
                <c:pt idx="1">
                  <c:v>16M</c:v>
                </c:pt>
                <c:pt idx="2">
                  <c:v>32M</c:v>
                </c:pt>
              </c:strCache>
            </c:strRef>
          </c:cat>
          <c:val>
            <c:numRef>
              <c:f>'End-to-End'!$C$85:$E$85</c:f>
              <c:numCache>
                <c:formatCode>General</c:formatCode>
                <c:ptCount val="3"/>
                <c:pt idx="0">
                  <c:v>1.05</c:v>
                </c:pt>
                <c:pt idx="1">
                  <c:v>1.08</c:v>
                </c:pt>
                <c:pt idx="2">
                  <c:v>1.04</c:v>
                </c:pt>
              </c:numCache>
            </c:numRef>
          </c:val>
          <c:extLst>
            <c:ext xmlns:c16="http://schemas.microsoft.com/office/drawing/2014/chart" uri="{C3380CC4-5D6E-409C-BE32-E72D297353CC}">
              <c16:uniqueId val="{00000002-95DE-2E4C-9327-E0516778056D}"/>
            </c:ext>
          </c:extLst>
        </c:ser>
        <c:ser>
          <c:idx val="5"/>
          <c:order val="3"/>
          <c:tx>
            <c:strRef>
              <c:f>'End-to-End'!$B$87</c:f>
              <c:strCache>
                <c:ptCount val="1"/>
                <c:pt idx="0">
                  <c:v>Polynesia</c:v>
                </c:pt>
              </c:strCache>
            </c:strRef>
          </c:tx>
          <c:spPr>
            <a:pattFill prst="dkHorz">
              <a:fgClr>
                <a:schemeClr val="accent6">
                  <a:lumMod val="60000"/>
                  <a:lumOff val="40000"/>
                </a:schemeClr>
              </a:fgClr>
              <a:bgClr>
                <a:schemeClr val="tx1"/>
              </a:bgClr>
            </a:pattFill>
            <a:ln>
              <a:solidFill>
                <a:srgbClr val="000000"/>
              </a:solidFill>
            </a:ln>
          </c:spPr>
          <c:invertIfNegative val="0"/>
          <c:cat>
            <c:strRef>
              <c:f>'End-to-End'!$C$81:$E$81</c:f>
              <c:strCache>
                <c:ptCount val="3"/>
                <c:pt idx="0">
                  <c:v>8M</c:v>
                </c:pt>
                <c:pt idx="1">
                  <c:v>16M</c:v>
                </c:pt>
                <c:pt idx="2">
                  <c:v>32M</c:v>
                </c:pt>
              </c:strCache>
            </c:strRef>
          </c:cat>
          <c:val>
            <c:numRef>
              <c:f>'End-to-End'!$C$87:$E$87</c:f>
              <c:numCache>
                <c:formatCode>General</c:formatCode>
                <c:ptCount val="3"/>
                <c:pt idx="0">
                  <c:v>1.72</c:v>
                </c:pt>
                <c:pt idx="1">
                  <c:v>1.74</c:v>
                </c:pt>
                <c:pt idx="2">
                  <c:v>1.78</c:v>
                </c:pt>
              </c:numCache>
            </c:numRef>
          </c:val>
          <c:extLst>
            <c:ext xmlns:c16="http://schemas.microsoft.com/office/drawing/2014/chart" uri="{C3380CC4-5D6E-409C-BE32-E72D297353CC}">
              <c16:uniqueId val="{00000003-95DE-2E4C-9327-E0516778056D}"/>
            </c:ext>
          </c:extLst>
        </c:ser>
        <c:dLbls>
          <c:showLegendKey val="0"/>
          <c:showVal val="0"/>
          <c:showCatName val="0"/>
          <c:showSerName val="0"/>
          <c:showPercent val="0"/>
          <c:showBubbleSize val="0"/>
        </c:dLbls>
        <c:gapWidth val="150"/>
        <c:axId val="1826999224"/>
        <c:axId val="1827004632"/>
      </c:barChart>
      <c:catAx>
        <c:axId val="1826999224"/>
        <c:scaling>
          <c:orientation val="minMax"/>
        </c:scaling>
        <c:delete val="0"/>
        <c:axPos val="b"/>
        <c:title>
          <c:tx>
            <c:rich>
              <a:bodyPr/>
              <a:lstStyle/>
              <a:p>
                <a:pPr>
                  <a:defRPr sz="2000">
                    <a:latin typeface="Gill Sans MT" panose="020B0502020104020203" pitchFamily="34" charset="77"/>
                  </a:defRPr>
                </a:pPr>
                <a:r>
                  <a:rPr lang="en-US" sz="2000">
                    <a:latin typeface="Gill Sans MT" panose="020B0502020104020203" pitchFamily="34" charset="77"/>
                  </a:rPr>
                  <a:t>Number of Transactions</a:t>
                </a:r>
              </a:p>
            </c:rich>
          </c:tx>
          <c:layout>
            <c:manualLayout>
              <c:xMode val="edge"/>
              <c:yMode val="edge"/>
              <c:x val="0.31976793178429702"/>
              <c:y val="0.87223272373841398"/>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7004632"/>
        <c:crosses val="autoZero"/>
        <c:auto val="1"/>
        <c:lblAlgn val="ctr"/>
        <c:lblOffset val="100"/>
        <c:noMultiLvlLbl val="0"/>
      </c:catAx>
      <c:valAx>
        <c:axId val="1827004632"/>
        <c:scaling>
          <c:orientation val="minMax"/>
          <c:max val="2"/>
        </c:scaling>
        <c:delete val="0"/>
        <c:axPos val="l"/>
        <c:majorGridlines/>
        <c:title>
          <c:tx>
            <c:rich>
              <a:bodyPr rot="-5400000" vert="horz"/>
              <a:lstStyle/>
              <a:p>
                <a:pPr>
                  <a:defRPr>
                    <a:latin typeface="Gill Sans MT" panose="020B0502020104020203" pitchFamily="34" charset="77"/>
                  </a:defRPr>
                </a:pPr>
                <a:r>
                  <a:rPr lang="en-US" sz="2000" dirty="0">
                    <a:latin typeface="Gill Sans MT" panose="020B0502020104020203" pitchFamily="34" charset="77"/>
                  </a:rPr>
                  <a:t>Normal.</a:t>
                </a:r>
                <a:r>
                  <a:rPr lang="en-US" sz="2000" baseline="0" dirty="0">
                    <a:latin typeface="Gill Sans MT" panose="020B0502020104020203" pitchFamily="34" charset="77"/>
                  </a:rPr>
                  <a:t> </a:t>
                </a:r>
                <a:r>
                  <a:rPr lang="en-US" sz="2000" dirty="0">
                    <a:latin typeface="Gill Sans MT" panose="020B0502020104020203" pitchFamily="34" charset="77"/>
                  </a:rPr>
                  <a:t>Analytical</a:t>
                </a:r>
                <a:r>
                  <a:rPr lang="en-US" sz="2000" baseline="0" dirty="0">
                    <a:latin typeface="Gill Sans MT" panose="020B0502020104020203" pitchFamily="34" charset="77"/>
                  </a:rPr>
                  <a:t> </a:t>
                </a:r>
              </a:p>
              <a:p>
                <a:pPr>
                  <a:defRPr>
                    <a:latin typeface="Gill Sans MT" panose="020B0502020104020203" pitchFamily="34" charset="77"/>
                  </a:defRPr>
                </a:pPr>
                <a:r>
                  <a:rPr lang="en-US" sz="2000" baseline="0" dirty="0">
                    <a:latin typeface="Gill Sans MT" panose="020B0502020104020203" pitchFamily="34" charset="77"/>
                  </a:rPr>
                  <a:t>Throughput</a:t>
                </a:r>
                <a:endParaRPr lang="en-US" sz="2000" dirty="0">
                  <a:latin typeface="Gill Sans MT" panose="020B0502020104020203" pitchFamily="34" charset="77"/>
                </a:endParaRPr>
              </a:p>
            </c:rich>
          </c:tx>
          <c:layout>
            <c:manualLayout>
              <c:xMode val="edge"/>
              <c:yMode val="edge"/>
              <c:x val="1.35222351241871E-2"/>
              <c:y val="0.24804795653759401"/>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6999224"/>
        <c:crosses val="autoZero"/>
        <c:crossBetween val="between"/>
        <c:majorUnit val="0.5"/>
      </c:valAx>
      <c:spPr>
        <a:ln>
          <a:solidFill>
            <a:schemeClr val="tx1"/>
          </a:solidFill>
        </a:ln>
      </c:spPr>
    </c:plotArea>
    <c:legend>
      <c:legendPos val="t"/>
      <c:layout>
        <c:manualLayout>
          <c:xMode val="edge"/>
          <c:yMode val="edge"/>
          <c:x val="0"/>
          <c:y val="0"/>
          <c:w val="1"/>
          <c:h val="0.183394954342914"/>
        </c:manualLayout>
      </c:layout>
      <c:overlay val="0"/>
      <c:txPr>
        <a:bodyPr/>
        <a:lstStyle/>
        <a:p>
          <a:pPr>
            <a:defRPr sz="1800" b="1">
              <a:latin typeface="Gill Sans MT" panose="020B0502020104020203" pitchFamily="34" charset="77"/>
            </a:defRPr>
          </a:pPr>
          <a:endParaRPr lang="en-US"/>
        </a:p>
      </c:txPr>
    </c:legend>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767194623332101"/>
          <c:y val="0.27785956429545799"/>
          <c:w val="0.73958595715377695"/>
          <c:h val="0.498518044726106"/>
        </c:manualLayout>
      </c:layout>
      <c:barChart>
        <c:barDir val="col"/>
        <c:grouping val="clustered"/>
        <c:varyColors val="0"/>
        <c:ser>
          <c:idx val="1"/>
          <c:order val="0"/>
          <c:tx>
            <c:strRef>
              <c:f>'End-to-End'!$B$59</c:f>
              <c:strCache>
                <c:ptCount val="1"/>
                <c:pt idx="0">
                  <c:v>SI-MVCC</c:v>
                </c:pt>
              </c:strCache>
            </c:strRef>
          </c:tx>
          <c:spPr>
            <a:pattFill prst="wdUpDiag">
              <a:fgClr>
                <a:schemeClr val="bg1"/>
              </a:fgClr>
              <a:bgClr>
                <a:srgbClr val="800000"/>
              </a:bgClr>
            </a:pattFill>
            <a:ln>
              <a:solidFill>
                <a:srgbClr val="000000"/>
              </a:solidFill>
            </a:ln>
          </c:spPr>
          <c:invertIfNegative val="0"/>
          <c:cat>
            <c:strRef>
              <c:f>'End-to-End'!$C$57:$E$57</c:f>
              <c:strCache>
                <c:ptCount val="3"/>
                <c:pt idx="0">
                  <c:v>8M</c:v>
                </c:pt>
                <c:pt idx="1">
                  <c:v>16M</c:v>
                </c:pt>
                <c:pt idx="2">
                  <c:v>32M</c:v>
                </c:pt>
              </c:strCache>
            </c:strRef>
          </c:cat>
          <c:val>
            <c:numRef>
              <c:f>'End-to-End'!$C$59:$E$59</c:f>
              <c:numCache>
                <c:formatCode>General</c:formatCode>
                <c:ptCount val="3"/>
                <c:pt idx="0">
                  <c:v>0.78208411034327996</c:v>
                </c:pt>
                <c:pt idx="1">
                  <c:v>0.81443958063893296</c:v>
                </c:pt>
                <c:pt idx="2">
                  <c:v>0.80203794531340999</c:v>
                </c:pt>
              </c:numCache>
            </c:numRef>
          </c:val>
          <c:extLst>
            <c:ext xmlns:c16="http://schemas.microsoft.com/office/drawing/2014/chart" uri="{C3380CC4-5D6E-409C-BE32-E72D297353CC}">
              <c16:uniqueId val="{00000000-33DB-144E-831A-B1D49BF6CA94}"/>
            </c:ext>
          </c:extLst>
        </c:ser>
        <c:ser>
          <c:idx val="2"/>
          <c:order val="1"/>
          <c:tx>
            <c:strRef>
              <c:f>'End-to-End'!$B$60</c:f>
              <c:strCache>
                <c:ptCount val="1"/>
                <c:pt idx="0">
                  <c:v>MI+SW</c:v>
                </c:pt>
              </c:strCache>
            </c:strRef>
          </c:tx>
          <c:spPr>
            <a:solidFill>
              <a:schemeClr val="bg1">
                <a:lumMod val="75000"/>
              </a:schemeClr>
            </a:solidFill>
            <a:ln>
              <a:solidFill>
                <a:srgbClr val="000000"/>
              </a:solidFill>
            </a:ln>
          </c:spPr>
          <c:invertIfNegative val="0"/>
          <c:cat>
            <c:strRef>
              <c:f>'End-to-End'!$C$57:$E$57</c:f>
              <c:strCache>
                <c:ptCount val="3"/>
                <c:pt idx="0">
                  <c:v>8M</c:v>
                </c:pt>
                <c:pt idx="1">
                  <c:v>16M</c:v>
                </c:pt>
                <c:pt idx="2">
                  <c:v>32M</c:v>
                </c:pt>
              </c:strCache>
            </c:strRef>
          </c:cat>
          <c:val>
            <c:numRef>
              <c:f>'End-to-End'!$C$60:$E$60</c:f>
              <c:numCache>
                <c:formatCode>General</c:formatCode>
                <c:ptCount val="3"/>
                <c:pt idx="0">
                  <c:v>0.48246884034328003</c:v>
                </c:pt>
                <c:pt idx="1">
                  <c:v>0.47343928063893298</c:v>
                </c:pt>
                <c:pt idx="2">
                  <c:v>0.46310585341412502</c:v>
                </c:pt>
              </c:numCache>
            </c:numRef>
          </c:val>
          <c:extLst>
            <c:ext xmlns:c16="http://schemas.microsoft.com/office/drawing/2014/chart" uri="{C3380CC4-5D6E-409C-BE32-E72D297353CC}">
              <c16:uniqueId val="{00000001-33DB-144E-831A-B1D49BF6CA94}"/>
            </c:ext>
          </c:extLst>
        </c:ser>
        <c:ser>
          <c:idx val="3"/>
          <c:order val="2"/>
          <c:tx>
            <c:strRef>
              <c:f>'End-to-End'!$B$61</c:f>
              <c:strCache>
                <c:ptCount val="1"/>
                <c:pt idx="0">
                  <c:v>MI+SW+HB</c:v>
                </c:pt>
              </c:strCache>
            </c:strRef>
          </c:tx>
          <c:spPr>
            <a:pattFill prst="lgCheck">
              <a:fgClr>
                <a:schemeClr val="accent3">
                  <a:lumMod val="75000"/>
                </a:schemeClr>
              </a:fgClr>
              <a:bgClr>
                <a:prstClr val="white"/>
              </a:bgClr>
            </a:pattFill>
            <a:ln>
              <a:solidFill>
                <a:schemeClr val="tx1"/>
              </a:solidFill>
            </a:ln>
          </c:spPr>
          <c:invertIfNegative val="0"/>
          <c:cat>
            <c:strRef>
              <c:f>'End-to-End'!$C$57:$E$57</c:f>
              <c:strCache>
                <c:ptCount val="3"/>
                <c:pt idx="0">
                  <c:v>8M</c:v>
                </c:pt>
                <c:pt idx="1">
                  <c:v>16M</c:v>
                </c:pt>
                <c:pt idx="2">
                  <c:v>32M</c:v>
                </c:pt>
              </c:strCache>
            </c:strRef>
          </c:cat>
          <c:val>
            <c:numRef>
              <c:f>'End-to-End'!$C$61:$E$61</c:f>
              <c:numCache>
                <c:formatCode>General</c:formatCode>
                <c:ptCount val="3"/>
                <c:pt idx="0">
                  <c:v>0.60343000000000002</c:v>
                </c:pt>
                <c:pt idx="1">
                  <c:v>0.615313</c:v>
                </c:pt>
                <c:pt idx="2">
                  <c:v>0.60456829999999995</c:v>
                </c:pt>
              </c:numCache>
            </c:numRef>
          </c:val>
          <c:extLst>
            <c:ext xmlns:c16="http://schemas.microsoft.com/office/drawing/2014/chart" uri="{C3380CC4-5D6E-409C-BE32-E72D297353CC}">
              <c16:uniqueId val="{00000002-33DB-144E-831A-B1D49BF6CA94}"/>
            </c:ext>
          </c:extLst>
        </c:ser>
        <c:ser>
          <c:idx val="5"/>
          <c:order val="3"/>
          <c:tx>
            <c:strRef>
              <c:f>'End-to-End'!$B$63</c:f>
              <c:strCache>
                <c:ptCount val="1"/>
                <c:pt idx="0">
                  <c:v>Polynesia</c:v>
                </c:pt>
              </c:strCache>
            </c:strRef>
          </c:tx>
          <c:spPr>
            <a:pattFill prst="dkHorz">
              <a:fgClr>
                <a:schemeClr val="accent6">
                  <a:lumMod val="60000"/>
                  <a:lumOff val="40000"/>
                </a:schemeClr>
              </a:fgClr>
              <a:bgClr>
                <a:schemeClr val="tx1"/>
              </a:bgClr>
            </a:pattFill>
            <a:ln>
              <a:solidFill>
                <a:schemeClr val="tx1"/>
              </a:solidFill>
            </a:ln>
          </c:spPr>
          <c:invertIfNegative val="0"/>
          <c:cat>
            <c:strRef>
              <c:f>'End-to-End'!$C$57:$E$57</c:f>
              <c:strCache>
                <c:ptCount val="3"/>
                <c:pt idx="0">
                  <c:v>8M</c:v>
                </c:pt>
                <c:pt idx="1">
                  <c:v>16M</c:v>
                </c:pt>
                <c:pt idx="2">
                  <c:v>32M</c:v>
                </c:pt>
              </c:strCache>
            </c:strRef>
          </c:cat>
          <c:val>
            <c:numRef>
              <c:f>'End-to-End'!$C$63:$E$63</c:f>
              <c:numCache>
                <c:formatCode>General</c:formatCode>
                <c:ptCount val="3"/>
                <c:pt idx="0">
                  <c:v>0.92208411034327997</c:v>
                </c:pt>
                <c:pt idx="1">
                  <c:v>0.914439770638933</c:v>
                </c:pt>
                <c:pt idx="2">
                  <c:v>0.91310551341412505</c:v>
                </c:pt>
              </c:numCache>
            </c:numRef>
          </c:val>
          <c:extLst>
            <c:ext xmlns:c16="http://schemas.microsoft.com/office/drawing/2014/chart" uri="{C3380CC4-5D6E-409C-BE32-E72D297353CC}">
              <c16:uniqueId val="{00000003-33DB-144E-831A-B1D49BF6CA94}"/>
            </c:ext>
          </c:extLst>
        </c:ser>
        <c:ser>
          <c:idx val="6"/>
          <c:order val="4"/>
          <c:tx>
            <c:strRef>
              <c:f>'End-to-End'!$B$64</c:f>
              <c:strCache>
                <c:ptCount val="1"/>
                <c:pt idx="0">
                  <c:v>Ideal-Txn</c:v>
                </c:pt>
              </c:strCache>
            </c:strRef>
          </c:tx>
          <c:spPr>
            <a:solidFill>
              <a:schemeClr val="accent2"/>
            </a:solidFill>
            <a:ln>
              <a:solidFill>
                <a:schemeClr val="tx1"/>
              </a:solidFill>
            </a:ln>
          </c:spPr>
          <c:invertIfNegative val="0"/>
          <c:cat>
            <c:strRef>
              <c:f>'End-to-End'!$C$57:$E$57</c:f>
              <c:strCache>
                <c:ptCount val="3"/>
                <c:pt idx="0">
                  <c:v>8M</c:v>
                </c:pt>
                <c:pt idx="1">
                  <c:v>16M</c:v>
                </c:pt>
                <c:pt idx="2">
                  <c:v>32M</c:v>
                </c:pt>
              </c:strCache>
            </c:strRef>
          </c:cat>
          <c:val>
            <c:numRef>
              <c:f>'End-to-End'!$C$64:$E$64</c:f>
              <c:numCache>
                <c:formatCode>General</c:formatCode>
                <c:ptCount val="3"/>
                <c:pt idx="0">
                  <c:v>1</c:v>
                </c:pt>
                <c:pt idx="1">
                  <c:v>1</c:v>
                </c:pt>
                <c:pt idx="2">
                  <c:v>1</c:v>
                </c:pt>
              </c:numCache>
            </c:numRef>
          </c:val>
          <c:extLst>
            <c:ext xmlns:c16="http://schemas.microsoft.com/office/drawing/2014/chart" uri="{C3380CC4-5D6E-409C-BE32-E72D297353CC}">
              <c16:uniqueId val="{00000004-33DB-144E-831A-B1D49BF6CA94}"/>
            </c:ext>
          </c:extLst>
        </c:ser>
        <c:dLbls>
          <c:showLegendKey val="0"/>
          <c:showVal val="0"/>
          <c:showCatName val="0"/>
          <c:showSerName val="0"/>
          <c:showPercent val="0"/>
          <c:showBubbleSize val="0"/>
        </c:dLbls>
        <c:gapWidth val="150"/>
        <c:axId val="1822348808"/>
        <c:axId val="1822354552"/>
      </c:barChart>
      <c:catAx>
        <c:axId val="1822348808"/>
        <c:scaling>
          <c:orientation val="minMax"/>
        </c:scaling>
        <c:delete val="0"/>
        <c:axPos val="b"/>
        <c:title>
          <c:tx>
            <c:rich>
              <a:bodyPr/>
              <a:lstStyle/>
              <a:p>
                <a:pPr>
                  <a:defRPr sz="2000">
                    <a:latin typeface="Gill Sans MT" panose="020B0502020104020203" pitchFamily="34" charset="77"/>
                  </a:defRPr>
                </a:pPr>
                <a:r>
                  <a:rPr lang="en-US" sz="2000">
                    <a:latin typeface="Gill Sans MT" panose="020B0502020104020203" pitchFamily="34" charset="77"/>
                  </a:rPr>
                  <a:t>Number of Transactions</a:t>
                </a:r>
              </a:p>
            </c:rich>
          </c:tx>
          <c:layout>
            <c:manualLayout>
              <c:xMode val="edge"/>
              <c:yMode val="edge"/>
              <c:x val="0.386790436909555"/>
              <c:y val="0.879462323592623"/>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2354552"/>
        <c:crosses val="autoZero"/>
        <c:auto val="1"/>
        <c:lblAlgn val="ctr"/>
        <c:lblOffset val="100"/>
        <c:noMultiLvlLbl val="0"/>
      </c:catAx>
      <c:valAx>
        <c:axId val="1822354552"/>
        <c:scaling>
          <c:orientation val="minMax"/>
          <c:max val="1"/>
        </c:scaling>
        <c:delete val="0"/>
        <c:axPos val="l"/>
        <c:majorGridlines/>
        <c:title>
          <c:tx>
            <c:rich>
              <a:bodyPr rot="-5400000" vert="horz"/>
              <a:lstStyle/>
              <a:p>
                <a:pPr>
                  <a:defRPr>
                    <a:latin typeface="Gill Sans MT" panose="020B0502020104020203" pitchFamily="34" charset="77"/>
                  </a:defRPr>
                </a:pPr>
                <a:r>
                  <a:rPr lang="en-US" sz="2000" dirty="0">
                    <a:latin typeface="Gill Sans MT" panose="020B0502020104020203" pitchFamily="34" charset="77"/>
                  </a:rPr>
                  <a:t>Normal.  Transactional </a:t>
                </a:r>
                <a:r>
                  <a:rPr lang="en-US" sz="2000" baseline="0" dirty="0">
                    <a:latin typeface="Gill Sans MT" panose="020B0502020104020203" pitchFamily="34" charset="77"/>
                  </a:rPr>
                  <a:t>Throughput</a:t>
                </a:r>
                <a:endParaRPr lang="en-US" sz="2000" dirty="0">
                  <a:latin typeface="Gill Sans MT" panose="020B0502020104020203" pitchFamily="34" charset="77"/>
                </a:endParaRPr>
              </a:p>
            </c:rich>
          </c:tx>
          <c:layout>
            <c:manualLayout>
              <c:xMode val="edge"/>
              <c:yMode val="edge"/>
              <c:x val="1.23726154342439E-3"/>
              <c:y val="0.210526515714266"/>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2348808"/>
        <c:crosses val="autoZero"/>
        <c:crossBetween val="between"/>
        <c:majorUnit val="0.2"/>
      </c:valAx>
      <c:spPr>
        <a:ln>
          <a:solidFill>
            <a:schemeClr val="tx1"/>
          </a:solidFill>
        </a:ln>
      </c:spPr>
    </c:plotArea>
    <c:legend>
      <c:legendPos val="t"/>
      <c:layout>
        <c:manualLayout>
          <c:xMode val="edge"/>
          <c:yMode val="edge"/>
          <c:x val="9.8483878413394097E-4"/>
          <c:y val="0"/>
          <c:w val="0.99901516121586598"/>
          <c:h val="0.233155447657379"/>
        </c:manualLayout>
      </c:layout>
      <c:overlay val="0"/>
      <c:txPr>
        <a:bodyPr/>
        <a:lstStyle/>
        <a:p>
          <a:pPr algn="ctr">
            <a:defRPr sz="1800" b="1">
              <a:latin typeface="Gill Sans MT" panose="020B0502020104020203" pitchFamily="34" charset="77"/>
            </a:defRPr>
          </a:pPr>
          <a:endParaRPr lang="en-US"/>
        </a:p>
      </c:txPr>
    </c:legend>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8117063199703601"/>
          <c:y val="0.272499358463554"/>
          <c:w val="0.71608716304421005"/>
          <c:h val="0.498518044726106"/>
        </c:manualLayout>
      </c:layout>
      <c:barChart>
        <c:barDir val="col"/>
        <c:grouping val="clustered"/>
        <c:varyColors val="0"/>
        <c:ser>
          <c:idx val="1"/>
          <c:order val="0"/>
          <c:tx>
            <c:strRef>
              <c:f>'End-to-End'!$B$83</c:f>
              <c:strCache>
                <c:ptCount val="1"/>
                <c:pt idx="0">
                  <c:v>SI-MVCC</c:v>
                </c:pt>
              </c:strCache>
            </c:strRef>
          </c:tx>
          <c:spPr>
            <a:pattFill prst="wdUpDiag">
              <a:fgClr>
                <a:schemeClr val="bg1"/>
              </a:fgClr>
              <a:bgClr>
                <a:srgbClr val="800000"/>
              </a:bgClr>
            </a:pattFill>
            <a:ln>
              <a:solidFill>
                <a:srgbClr val="000000"/>
              </a:solidFill>
            </a:ln>
          </c:spPr>
          <c:invertIfNegative val="0"/>
          <c:cat>
            <c:strRef>
              <c:f>'End-to-End'!$C$81:$E$81</c:f>
              <c:strCache>
                <c:ptCount val="3"/>
                <c:pt idx="0">
                  <c:v>8M</c:v>
                </c:pt>
                <c:pt idx="1">
                  <c:v>16M</c:v>
                </c:pt>
                <c:pt idx="2">
                  <c:v>32M</c:v>
                </c:pt>
              </c:strCache>
            </c:strRef>
          </c:cat>
          <c:val>
            <c:numRef>
              <c:f>'End-to-End'!$C$83:$E$83</c:f>
              <c:numCache>
                <c:formatCode>General</c:formatCode>
                <c:ptCount val="3"/>
                <c:pt idx="0">
                  <c:v>0.36799999999999999</c:v>
                </c:pt>
                <c:pt idx="1">
                  <c:v>0.32300000000000001</c:v>
                </c:pt>
                <c:pt idx="2">
                  <c:v>0.35</c:v>
                </c:pt>
              </c:numCache>
            </c:numRef>
          </c:val>
          <c:extLst>
            <c:ext xmlns:c16="http://schemas.microsoft.com/office/drawing/2014/chart" uri="{C3380CC4-5D6E-409C-BE32-E72D297353CC}">
              <c16:uniqueId val="{00000000-D5B2-B642-8EF9-DBEE1BE87081}"/>
            </c:ext>
          </c:extLst>
        </c:ser>
        <c:ser>
          <c:idx val="2"/>
          <c:order val="1"/>
          <c:tx>
            <c:strRef>
              <c:f>'End-to-End'!$B$84</c:f>
              <c:strCache>
                <c:ptCount val="1"/>
                <c:pt idx="0">
                  <c:v>MI+SW</c:v>
                </c:pt>
              </c:strCache>
            </c:strRef>
          </c:tx>
          <c:spPr>
            <a:solidFill>
              <a:schemeClr val="bg1">
                <a:lumMod val="75000"/>
              </a:schemeClr>
            </a:solidFill>
            <a:ln>
              <a:solidFill>
                <a:srgbClr val="000000"/>
              </a:solidFill>
            </a:ln>
          </c:spPr>
          <c:invertIfNegative val="0"/>
          <c:cat>
            <c:strRef>
              <c:f>'End-to-End'!$C$81:$E$81</c:f>
              <c:strCache>
                <c:ptCount val="3"/>
                <c:pt idx="0">
                  <c:v>8M</c:v>
                </c:pt>
                <c:pt idx="1">
                  <c:v>16M</c:v>
                </c:pt>
                <c:pt idx="2">
                  <c:v>32M</c:v>
                </c:pt>
              </c:strCache>
            </c:strRef>
          </c:cat>
          <c:val>
            <c:numRef>
              <c:f>'End-to-End'!$C$84:$E$84</c:f>
              <c:numCache>
                <c:formatCode>General</c:formatCode>
                <c:ptCount val="3"/>
                <c:pt idx="0">
                  <c:v>0.65</c:v>
                </c:pt>
                <c:pt idx="1">
                  <c:v>0.63</c:v>
                </c:pt>
                <c:pt idx="2">
                  <c:v>0.62</c:v>
                </c:pt>
              </c:numCache>
            </c:numRef>
          </c:val>
          <c:extLst>
            <c:ext xmlns:c16="http://schemas.microsoft.com/office/drawing/2014/chart" uri="{C3380CC4-5D6E-409C-BE32-E72D297353CC}">
              <c16:uniqueId val="{00000001-D5B2-B642-8EF9-DBEE1BE87081}"/>
            </c:ext>
          </c:extLst>
        </c:ser>
        <c:ser>
          <c:idx val="3"/>
          <c:order val="2"/>
          <c:tx>
            <c:strRef>
              <c:f>'End-to-End'!$B$85</c:f>
              <c:strCache>
                <c:ptCount val="1"/>
                <c:pt idx="0">
                  <c:v>MI+SW+HB</c:v>
                </c:pt>
              </c:strCache>
            </c:strRef>
          </c:tx>
          <c:spPr>
            <a:pattFill prst="lgCheck">
              <a:fgClr>
                <a:schemeClr val="accent3">
                  <a:lumMod val="75000"/>
                </a:schemeClr>
              </a:fgClr>
              <a:bgClr>
                <a:prstClr val="white"/>
              </a:bgClr>
            </a:pattFill>
            <a:ln>
              <a:solidFill>
                <a:schemeClr val="tx1"/>
              </a:solidFill>
            </a:ln>
          </c:spPr>
          <c:invertIfNegative val="0"/>
          <c:cat>
            <c:strRef>
              <c:f>'End-to-End'!$C$81:$E$81</c:f>
              <c:strCache>
                <c:ptCount val="3"/>
                <c:pt idx="0">
                  <c:v>8M</c:v>
                </c:pt>
                <c:pt idx="1">
                  <c:v>16M</c:v>
                </c:pt>
                <c:pt idx="2">
                  <c:v>32M</c:v>
                </c:pt>
              </c:strCache>
            </c:strRef>
          </c:cat>
          <c:val>
            <c:numRef>
              <c:f>'End-to-End'!$C$85:$E$85</c:f>
              <c:numCache>
                <c:formatCode>General</c:formatCode>
                <c:ptCount val="3"/>
                <c:pt idx="0">
                  <c:v>1.05</c:v>
                </c:pt>
                <c:pt idx="1">
                  <c:v>1.08</c:v>
                </c:pt>
                <c:pt idx="2">
                  <c:v>1.04</c:v>
                </c:pt>
              </c:numCache>
            </c:numRef>
          </c:val>
          <c:extLst>
            <c:ext xmlns:c16="http://schemas.microsoft.com/office/drawing/2014/chart" uri="{C3380CC4-5D6E-409C-BE32-E72D297353CC}">
              <c16:uniqueId val="{00000002-D5B2-B642-8EF9-DBEE1BE87081}"/>
            </c:ext>
          </c:extLst>
        </c:ser>
        <c:ser>
          <c:idx val="5"/>
          <c:order val="3"/>
          <c:tx>
            <c:strRef>
              <c:f>'End-to-End'!$B$87</c:f>
              <c:strCache>
                <c:ptCount val="1"/>
                <c:pt idx="0">
                  <c:v>Polynesia</c:v>
                </c:pt>
              </c:strCache>
            </c:strRef>
          </c:tx>
          <c:spPr>
            <a:pattFill prst="dkHorz">
              <a:fgClr>
                <a:schemeClr val="accent6">
                  <a:lumMod val="60000"/>
                  <a:lumOff val="40000"/>
                </a:schemeClr>
              </a:fgClr>
              <a:bgClr>
                <a:schemeClr val="tx1"/>
              </a:bgClr>
            </a:pattFill>
            <a:ln>
              <a:solidFill>
                <a:srgbClr val="000000"/>
              </a:solidFill>
            </a:ln>
          </c:spPr>
          <c:invertIfNegative val="0"/>
          <c:cat>
            <c:strRef>
              <c:f>'End-to-End'!$C$81:$E$81</c:f>
              <c:strCache>
                <c:ptCount val="3"/>
                <c:pt idx="0">
                  <c:v>8M</c:v>
                </c:pt>
                <c:pt idx="1">
                  <c:v>16M</c:v>
                </c:pt>
                <c:pt idx="2">
                  <c:v>32M</c:v>
                </c:pt>
              </c:strCache>
            </c:strRef>
          </c:cat>
          <c:val>
            <c:numRef>
              <c:f>'End-to-End'!$C$87:$E$87</c:f>
              <c:numCache>
                <c:formatCode>General</c:formatCode>
                <c:ptCount val="3"/>
                <c:pt idx="0">
                  <c:v>1.72</c:v>
                </c:pt>
                <c:pt idx="1">
                  <c:v>1.74</c:v>
                </c:pt>
                <c:pt idx="2">
                  <c:v>1.78</c:v>
                </c:pt>
              </c:numCache>
            </c:numRef>
          </c:val>
          <c:extLst>
            <c:ext xmlns:c16="http://schemas.microsoft.com/office/drawing/2014/chart" uri="{C3380CC4-5D6E-409C-BE32-E72D297353CC}">
              <c16:uniqueId val="{00000003-D5B2-B642-8EF9-DBEE1BE87081}"/>
            </c:ext>
          </c:extLst>
        </c:ser>
        <c:dLbls>
          <c:showLegendKey val="0"/>
          <c:showVal val="0"/>
          <c:showCatName val="0"/>
          <c:showSerName val="0"/>
          <c:showPercent val="0"/>
          <c:showBubbleSize val="0"/>
        </c:dLbls>
        <c:gapWidth val="150"/>
        <c:axId val="1826999224"/>
        <c:axId val="1827004632"/>
      </c:barChart>
      <c:catAx>
        <c:axId val="1826999224"/>
        <c:scaling>
          <c:orientation val="minMax"/>
        </c:scaling>
        <c:delete val="0"/>
        <c:axPos val="b"/>
        <c:title>
          <c:tx>
            <c:rich>
              <a:bodyPr/>
              <a:lstStyle/>
              <a:p>
                <a:pPr>
                  <a:defRPr sz="2000">
                    <a:latin typeface="Gill Sans MT" panose="020B0502020104020203" pitchFamily="34" charset="77"/>
                  </a:defRPr>
                </a:pPr>
                <a:r>
                  <a:rPr lang="en-US" sz="2000">
                    <a:latin typeface="Gill Sans MT" panose="020B0502020104020203" pitchFamily="34" charset="77"/>
                  </a:rPr>
                  <a:t>Number of Transactions</a:t>
                </a:r>
              </a:p>
            </c:rich>
          </c:tx>
          <c:layout>
            <c:manualLayout>
              <c:xMode val="edge"/>
              <c:yMode val="edge"/>
              <c:x val="0.31976793178429702"/>
              <c:y val="0.87223272373841398"/>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7004632"/>
        <c:crosses val="autoZero"/>
        <c:auto val="1"/>
        <c:lblAlgn val="ctr"/>
        <c:lblOffset val="100"/>
        <c:noMultiLvlLbl val="0"/>
      </c:catAx>
      <c:valAx>
        <c:axId val="1827004632"/>
        <c:scaling>
          <c:orientation val="minMax"/>
          <c:max val="2"/>
        </c:scaling>
        <c:delete val="0"/>
        <c:axPos val="l"/>
        <c:majorGridlines/>
        <c:title>
          <c:tx>
            <c:rich>
              <a:bodyPr rot="-5400000" vert="horz"/>
              <a:lstStyle/>
              <a:p>
                <a:pPr>
                  <a:defRPr>
                    <a:latin typeface="Gill Sans MT" panose="020B0502020104020203" pitchFamily="34" charset="77"/>
                  </a:defRPr>
                </a:pPr>
                <a:r>
                  <a:rPr lang="en-US" sz="2000" dirty="0">
                    <a:latin typeface="Gill Sans MT" panose="020B0502020104020203" pitchFamily="34" charset="77"/>
                  </a:rPr>
                  <a:t>Normal.</a:t>
                </a:r>
                <a:r>
                  <a:rPr lang="en-US" sz="2000" baseline="0" dirty="0">
                    <a:latin typeface="Gill Sans MT" panose="020B0502020104020203" pitchFamily="34" charset="77"/>
                  </a:rPr>
                  <a:t> </a:t>
                </a:r>
                <a:r>
                  <a:rPr lang="en-US" sz="2000" dirty="0">
                    <a:latin typeface="Gill Sans MT" panose="020B0502020104020203" pitchFamily="34" charset="77"/>
                  </a:rPr>
                  <a:t>Analytical</a:t>
                </a:r>
                <a:r>
                  <a:rPr lang="en-US" sz="2000" baseline="0" dirty="0">
                    <a:latin typeface="Gill Sans MT" panose="020B0502020104020203" pitchFamily="34" charset="77"/>
                  </a:rPr>
                  <a:t> </a:t>
                </a:r>
              </a:p>
              <a:p>
                <a:pPr>
                  <a:defRPr>
                    <a:latin typeface="Gill Sans MT" panose="020B0502020104020203" pitchFamily="34" charset="77"/>
                  </a:defRPr>
                </a:pPr>
                <a:r>
                  <a:rPr lang="en-US" sz="2000" baseline="0" dirty="0">
                    <a:latin typeface="Gill Sans MT" panose="020B0502020104020203" pitchFamily="34" charset="77"/>
                  </a:rPr>
                  <a:t>Throughput</a:t>
                </a:r>
                <a:endParaRPr lang="en-US" sz="2000" dirty="0">
                  <a:latin typeface="Gill Sans MT" panose="020B0502020104020203" pitchFamily="34" charset="77"/>
                </a:endParaRPr>
              </a:p>
            </c:rich>
          </c:tx>
          <c:layout>
            <c:manualLayout>
              <c:xMode val="edge"/>
              <c:yMode val="edge"/>
              <c:x val="1.35222351241871E-2"/>
              <c:y val="0.24804795653759401"/>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6999224"/>
        <c:crosses val="autoZero"/>
        <c:crossBetween val="between"/>
        <c:majorUnit val="0.5"/>
      </c:valAx>
      <c:spPr>
        <a:ln>
          <a:solidFill>
            <a:schemeClr val="tx1"/>
          </a:solidFill>
        </a:ln>
      </c:spPr>
    </c:plotArea>
    <c:legend>
      <c:legendPos val="t"/>
      <c:layout>
        <c:manualLayout>
          <c:xMode val="edge"/>
          <c:yMode val="edge"/>
          <c:x val="0"/>
          <c:y val="0"/>
          <c:w val="1"/>
          <c:h val="0.183394954342914"/>
        </c:manualLayout>
      </c:layout>
      <c:overlay val="0"/>
      <c:txPr>
        <a:bodyPr/>
        <a:lstStyle/>
        <a:p>
          <a:pPr>
            <a:defRPr sz="1800" b="1">
              <a:latin typeface="Gill Sans MT" panose="020B0502020104020203" pitchFamily="34" charset="77"/>
            </a:defRPr>
          </a:pPr>
          <a:endParaRPr lang="en-US"/>
        </a:p>
      </c:txPr>
    </c:legend>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767194623332101"/>
          <c:y val="0.27785956429545799"/>
          <c:w val="0.73958595715377695"/>
          <c:h val="0.498518044726106"/>
        </c:manualLayout>
      </c:layout>
      <c:barChart>
        <c:barDir val="col"/>
        <c:grouping val="clustered"/>
        <c:varyColors val="0"/>
        <c:ser>
          <c:idx val="1"/>
          <c:order val="0"/>
          <c:tx>
            <c:strRef>
              <c:f>'End-to-End'!$B$59</c:f>
              <c:strCache>
                <c:ptCount val="1"/>
                <c:pt idx="0">
                  <c:v>SI-MVCC</c:v>
                </c:pt>
              </c:strCache>
            </c:strRef>
          </c:tx>
          <c:spPr>
            <a:pattFill prst="wdUpDiag">
              <a:fgClr>
                <a:schemeClr val="bg1"/>
              </a:fgClr>
              <a:bgClr>
                <a:srgbClr val="800000"/>
              </a:bgClr>
            </a:pattFill>
            <a:ln>
              <a:solidFill>
                <a:srgbClr val="000000"/>
              </a:solidFill>
            </a:ln>
          </c:spPr>
          <c:invertIfNegative val="0"/>
          <c:cat>
            <c:strRef>
              <c:f>'End-to-End'!$C$57:$E$57</c:f>
              <c:strCache>
                <c:ptCount val="3"/>
                <c:pt idx="0">
                  <c:v>8M</c:v>
                </c:pt>
                <c:pt idx="1">
                  <c:v>16M</c:v>
                </c:pt>
                <c:pt idx="2">
                  <c:v>32M</c:v>
                </c:pt>
              </c:strCache>
            </c:strRef>
          </c:cat>
          <c:val>
            <c:numRef>
              <c:f>'End-to-End'!$C$59:$E$59</c:f>
              <c:numCache>
                <c:formatCode>General</c:formatCode>
                <c:ptCount val="3"/>
                <c:pt idx="0">
                  <c:v>0.78208411034327996</c:v>
                </c:pt>
                <c:pt idx="1">
                  <c:v>0.81443958063893296</c:v>
                </c:pt>
                <c:pt idx="2">
                  <c:v>0.80203794531340999</c:v>
                </c:pt>
              </c:numCache>
            </c:numRef>
          </c:val>
          <c:extLst>
            <c:ext xmlns:c16="http://schemas.microsoft.com/office/drawing/2014/chart" uri="{C3380CC4-5D6E-409C-BE32-E72D297353CC}">
              <c16:uniqueId val="{00000000-295C-1E41-9E1F-607DFB92D67B}"/>
            </c:ext>
          </c:extLst>
        </c:ser>
        <c:ser>
          <c:idx val="2"/>
          <c:order val="1"/>
          <c:tx>
            <c:strRef>
              <c:f>'End-to-End'!$B$60</c:f>
              <c:strCache>
                <c:ptCount val="1"/>
                <c:pt idx="0">
                  <c:v>MI+SW</c:v>
                </c:pt>
              </c:strCache>
            </c:strRef>
          </c:tx>
          <c:spPr>
            <a:solidFill>
              <a:schemeClr val="bg1">
                <a:lumMod val="75000"/>
              </a:schemeClr>
            </a:solidFill>
            <a:ln>
              <a:solidFill>
                <a:srgbClr val="000000"/>
              </a:solidFill>
            </a:ln>
          </c:spPr>
          <c:invertIfNegative val="0"/>
          <c:cat>
            <c:strRef>
              <c:f>'End-to-End'!$C$57:$E$57</c:f>
              <c:strCache>
                <c:ptCount val="3"/>
                <c:pt idx="0">
                  <c:v>8M</c:v>
                </c:pt>
                <c:pt idx="1">
                  <c:v>16M</c:v>
                </c:pt>
                <c:pt idx="2">
                  <c:v>32M</c:v>
                </c:pt>
              </c:strCache>
            </c:strRef>
          </c:cat>
          <c:val>
            <c:numRef>
              <c:f>'End-to-End'!$C$60:$E$60</c:f>
              <c:numCache>
                <c:formatCode>General</c:formatCode>
                <c:ptCount val="3"/>
                <c:pt idx="0">
                  <c:v>0.48246884034328003</c:v>
                </c:pt>
                <c:pt idx="1">
                  <c:v>0.47343928063893298</c:v>
                </c:pt>
                <c:pt idx="2">
                  <c:v>0.46310585341412502</c:v>
                </c:pt>
              </c:numCache>
            </c:numRef>
          </c:val>
          <c:extLst>
            <c:ext xmlns:c16="http://schemas.microsoft.com/office/drawing/2014/chart" uri="{C3380CC4-5D6E-409C-BE32-E72D297353CC}">
              <c16:uniqueId val="{00000001-295C-1E41-9E1F-607DFB92D67B}"/>
            </c:ext>
          </c:extLst>
        </c:ser>
        <c:ser>
          <c:idx val="3"/>
          <c:order val="2"/>
          <c:tx>
            <c:strRef>
              <c:f>'End-to-End'!$B$61</c:f>
              <c:strCache>
                <c:ptCount val="1"/>
                <c:pt idx="0">
                  <c:v>MI+SW+HB</c:v>
                </c:pt>
              </c:strCache>
            </c:strRef>
          </c:tx>
          <c:spPr>
            <a:pattFill prst="lgCheck">
              <a:fgClr>
                <a:schemeClr val="accent3">
                  <a:lumMod val="75000"/>
                </a:schemeClr>
              </a:fgClr>
              <a:bgClr>
                <a:prstClr val="white"/>
              </a:bgClr>
            </a:pattFill>
            <a:ln>
              <a:solidFill>
                <a:schemeClr val="tx1"/>
              </a:solidFill>
            </a:ln>
          </c:spPr>
          <c:invertIfNegative val="0"/>
          <c:cat>
            <c:strRef>
              <c:f>'End-to-End'!$C$57:$E$57</c:f>
              <c:strCache>
                <c:ptCount val="3"/>
                <c:pt idx="0">
                  <c:v>8M</c:v>
                </c:pt>
                <c:pt idx="1">
                  <c:v>16M</c:v>
                </c:pt>
                <c:pt idx="2">
                  <c:v>32M</c:v>
                </c:pt>
              </c:strCache>
            </c:strRef>
          </c:cat>
          <c:val>
            <c:numRef>
              <c:f>'End-to-End'!$C$61:$E$61</c:f>
              <c:numCache>
                <c:formatCode>General</c:formatCode>
                <c:ptCount val="3"/>
                <c:pt idx="0">
                  <c:v>0.60343000000000002</c:v>
                </c:pt>
                <c:pt idx="1">
                  <c:v>0.615313</c:v>
                </c:pt>
                <c:pt idx="2">
                  <c:v>0.60456829999999995</c:v>
                </c:pt>
              </c:numCache>
            </c:numRef>
          </c:val>
          <c:extLst>
            <c:ext xmlns:c16="http://schemas.microsoft.com/office/drawing/2014/chart" uri="{C3380CC4-5D6E-409C-BE32-E72D297353CC}">
              <c16:uniqueId val="{00000002-295C-1E41-9E1F-607DFB92D67B}"/>
            </c:ext>
          </c:extLst>
        </c:ser>
        <c:ser>
          <c:idx val="5"/>
          <c:order val="3"/>
          <c:tx>
            <c:strRef>
              <c:f>'End-to-End'!$B$63</c:f>
              <c:strCache>
                <c:ptCount val="1"/>
                <c:pt idx="0">
                  <c:v>Polynesia</c:v>
                </c:pt>
              </c:strCache>
            </c:strRef>
          </c:tx>
          <c:spPr>
            <a:pattFill prst="dkHorz">
              <a:fgClr>
                <a:schemeClr val="accent6">
                  <a:lumMod val="60000"/>
                  <a:lumOff val="40000"/>
                </a:schemeClr>
              </a:fgClr>
              <a:bgClr>
                <a:schemeClr val="tx1"/>
              </a:bgClr>
            </a:pattFill>
            <a:ln>
              <a:solidFill>
                <a:schemeClr val="tx1"/>
              </a:solidFill>
            </a:ln>
          </c:spPr>
          <c:invertIfNegative val="0"/>
          <c:cat>
            <c:strRef>
              <c:f>'End-to-End'!$C$57:$E$57</c:f>
              <c:strCache>
                <c:ptCount val="3"/>
                <c:pt idx="0">
                  <c:v>8M</c:v>
                </c:pt>
                <c:pt idx="1">
                  <c:v>16M</c:v>
                </c:pt>
                <c:pt idx="2">
                  <c:v>32M</c:v>
                </c:pt>
              </c:strCache>
            </c:strRef>
          </c:cat>
          <c:val>
            <c:numRef>
              <c:f>'End-to-End'!$C$63:$E$63</c:f>
              <c:numCache>
                <c:formatCode>General</c:formatCode>
                <c:ptCount val="3"/>
                <c:pt idx="0">
                  <c:v>0.92208411034327997</c:v>
                </c:pt>
                <c:pt idx="1">
                  <c:v>0.914439770638933</c:v>
                </c:pt>
                <c:pt idx="2">
                  <c:v>0.91310551341412505</c:v>
                </c:pt>
              </c:numCache>
            </c:numRef>
          </c:val>
          <c:extLst>
            <c:ext xmlns:c16="http://schemas.microsoft.com/office/drawing/2014/chart" uri="{C3380CC4-5D6E-409C-BE32-E72D297353CC}">
              <c16:uniqueId val="{00000003-295C-1E41-9E1F-607DFB92D67B}"/>
            </c:ext>
          </c:extLst>
        </c:ser>
        <c:ser>
          <c:idx val="6"/>
          <c:order val="4"/>
          <c:tx>
            <c:strRef>
              <c:f>'End-to-End'!$B$64</c:f>
              <c:strCache>
                <c:ptCount val="1"/>
                <c:pt idx="0">
                  <c:v>Ideal-Txn</c:v>
                </c:pt>
              </c:strCache>
            </c:strRef>
          </c:tx>
          <c:spPr>
            <a:solidFill>
              <a:schemeClr val="accent2"/>
            </a:solidFill>
            <a:ln>
              <a:solidFill>
                <a:schemeClr val="tx1"/>
              </a:solidFill>
            </a:ln>
          </c:spPr>
          <c:invertIfNegative val="0"/>
          <c:cat>
            <c:strRef>
              <c:f>'End-to-End'!$C$57:$E$57</c:f>
              <c:strCache>
                <c:ptCount val="3"/>
                <c:pt idx="0">
                  <c:v>8M</c:v>
                </c:pt>
                <c:pt idx="1">
                  <c:v>16M</c:v>
                </c:pt>
                <c:pt idx="2">
                  <c:v>32M</c:v>
                </c:pt>
              </c:strCache>
            </c:strRef>
          </c:cat>
          <c:val>
            <c:numRef>
              <c:f>'End-to-End'!$C$64:$E$64</c:f>
              <c:numCache>
                <c:formatCode>General</c:formatCode>
                <c:ptCount val="3"/>
                <c:pt idx="0">
                  <c:v>1</c:v>
                </c:pt>
                <c:pt idx="1">
                  <c:v>1</c:v>
                </c:pt>
                <c:pt idx="2">
                  <c:v>1</c:v>
                </c:pt>
              </c:numCache>
            </c:numRef>
          </c:val>
          <c:extLst>
            <c:ext xmlns:c16="http://schemas.microsoft.com/office/drawing/2014/chart" uri="{C3380CC4-5D6E-409C-BE32-E72D297353CC}">
              <c16:uniqueId val="{00000004-295C-1E41-9E1F-607DFB92D67B}"/>
            </c:ext>
          </c:extLst>
        </c:ser>
        <c:dLbls>
          <c:showLegendKey val="0"/>
          <c:showVal val="0"/>
          <c:showCatName val="0"/>
          <c:showSerName val="0"/>
          <c:showPercent val="0"/>
          <c:showBubbleSize val="0"/>
        </c:dLbls>
        <c:gapWidth val="150"/>
        <c:axId val="1822348808"/>
        <c:axId val="1822354552"/>
      </c:barChart>
      <c:catAx>
        <c:axId val="1822348808"/>
        <c:scaling>
          <c:orientation val="minMax"/>
        </c:scaling>
        <c:delete val="0"/>
        <c:axPos val="b"/>
        <c:title>
          <c:tx>
            <c:rich>
              <a:bodyPr/>
              <a:lstStyle/>
              <a:p>
                <a:pPr>
                  <a:defRPr sz="2000">
                    <a:latin typeface="Gill Sans MT" panose="020B0502020104020203" pitchFamily="34" charset="77"/>
                  </a:defRPr>
                </a:pPr>
                <a:r>
                  <a:rPr lang="en-US" sz="2000">
                    <a:latin typeface="Gill Sans MT" panose="020B0502020104020203" pitchFamily="34" charset="77"/>
                  </a:rPr>
                  <a:t>Number of Transactions</a:t>
                </a:r>
              </a:p>
            </c:rich>
          </c:tx>
          <c:layout>
            <c:manualLayout>
              <c:xMode val="edge"/>
              <c:yMode val="edge"/>
              <c:x val="0.386790436909555"/>
              <c:y val="0.879462323592623"/>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2354552"/>
        <c:crosses val="autoZero"/>
        <c:auto val="1"/>
        <c:lblAlgn val="ctr"/>
        <c:lblOffset val="100"/>
        <c:noMultiLvlLbl val="0"/>
      </c:catAx>
      <c:valAx>
        <c:axId val="1822354552"/>
        <c:scaling>
          <c:orientation val="minMax"/>
          <c:max val="1"/>
        </c:scaling>
        <c:delete val="0"/>
        <c:axPos val="l"/>
        <c:majorGridlines/>
        <c:title>
          <c:tx>
            <c:rich>
              <a:bodyPr rot="-5400000" vert="horz"/>
              <a:lstStyle/>
              <a:p>
                <a:pPr>
                  <a:defRPr>
                    <a:latin typeface="Gill Sans MT" panose="020B0502020104020203" pitchFamily="34" charset="77"/>
                  </a:defRPr>
                </a:pPr>
                <a:r>
                  <a:rPr lang="en-US" sz="2000" dirty="0">
                    <a:latin typeface="Gill Sans MT" panose="020B0502020104020203" pitchFamily="34" charset="77"/>
                  </a:rPr>
                  <a:t>Normal.  Transactional </a:t>
                </a:r>
                <a:r>
                  <a:rPr lang="en-US" sz="2000" baseline="0" dirty="0">
                    <a:latin typeface="Gill Sans MT" panose="020B0502020104020203" pitchFamily="34" charset="77"/>
                  </a:rPr>
                  <a:t>Throughput</a:t>
                </a:r>
                <a:endParaRPr lang="en-US" sz="2000" dirty="0">
                  <a:latin typeface="Gill Sans MT" panose="020B0502020104020203" pitchFamily="34" charset="77"/>
                </a:endParaRPr>
              </a:p>
            </c:rich>
          </c:tx>
          <c:layout>
            <c:manualLayout>
              <c:xMode val="edge"/>
              <c:yMode val="edge"/>
              <c:x val="1.23726154342439E-3"/>
              <c:y val="0.210526515714266"/>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2348808"/>
        <c:crosses val="autoZero"/>
        <c:crossBetween val="between"/>
        <c:majorUnit val="0.2"/>
      </c:valAx>
      <c:spPr>
        <a:ln>
          <a:solidFill>
            <a:schemeClr val="tx1"/>
          </a:solidFill>
        </a:ln>
      </c:spPr>
    </c:plotArea>
    <c:legend>
      <c:legendPos val="t"/>
      <c:layout>
        <c:manualLayout>
          <c:xMode val="edge"/>
          <c:yMode val="edge"/>
          <c:x val="9.8483878413394097E-4"/>
          <c:y val="0"/>
          <c:w val="0.99901516121586598"/>
          <c:h val="0.233155447657379"/>
        </c:manualLayout>
      </c:layout>
      <c:overlay val="0"/>
      <c:txPr>
        <a:bodyPr/>
        <a:lstStyle/>
        <a:p>
          <a:pPr algn="ctr">
            <a:defRPr sz="1800" b="1">
              <a:latin typeface="Gill Sans MT" panose="020B0502020104020203" pitchFamily="34" charset="77"/>
            </a:defRPr>
          </a:pPr>
          <a:endParaRPr lang="en-US"/>
        </a:p>
      </c:txPr>
    </c:legend>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8117063199703601"/>
          <c:y val="0.272499358463554"/>
          <c:w val="0.71608716304421005"/>
          <c:h val="0.498518044726106"/>
        </c:manualLayout>
      </c:layout>
      <c:barChart>
        <c:barDir val="col"/>
        <c:grouping val="clustered"/>
        <c:varyColors val="0"/>
        <c:ser>
          <c:idx val="1"/>
          <c:order val="0"/>
          <c:tx>
            <c:strRef>
              <c:f>'End-to-End'!$B$83</c:f>
              <c:strCache>
                <c:ptCount val="1"/>
                <c:pt idx="0">
                  <c:v>SI-MVCC</c:v>
                </c:pt>
              </c:strCache>
            </c:strRef>
          </c:tx>
          <c:spPr>
            <a:pattFill prst="wdUpDiag">
              <a:fgClr>
                <a:schemeClr val="bg1"/>
              </a:fgClr>
              <a:bgClr>
                <a:srgbClr val="800000"/>
              </a:bgClr>
            </a:pattFill>
            <a:ln>
              <a:solidFill>
                <a:srgbClr val="000000"/>
              </a:solidFill>
            </a:ln>
          </c:spPr>
          <c:invertIfNegative val="0"/>
          <c:cat>
            <c:strRef>
              <c:f>'End-to-End'!$C$81:$E$81</c:f>
              <c:strCache>
                <c:ptCount val="3"/>
                <c:pt idx="0">
                  <c:v>8M</c:v>
                </c:pt>
                <c:pt idx="1">
                  <c:v>16M</c:v>
                </c:pt>
                <c:pt idx="2">
                  <c:v>32M</c:v>
                </c:pt>
              </c:strCache>
            </c:strRef>
          </c:cat>
          <c:val>
            <c:numRef>
              <c:f>'End-to-End'!$C$83:$E$83</c:f>
              <c:numCache>
                <c:formatCode>General</c:formatCode>
                <c:ptCount val="3"/>
                <c:pt idx="0">
                  <c:v>0.36799999999999999</c:v>
                </c:pt>
                <c:pt idx="1">
                  <c:v>0.32300000000000001</c:v>
                </c:pt>
                <c:pt idx="2">
                  <c:v>0.35</c:v>
                </c:pt>
              </c:numCache>
            </c:numRef>
          </c:val>
          <c:extLst>
            <c:ext xmlns:c16="http://schemas.microsoft.com/office/drawing/2014/chart" uri="{C3380CC4-5D6E-409C-BE32-E72D297353CC}">
              <c16:uniqueId val="{00000000-DB84-0A40-8C60-6837BB07742B}"/>
            </c:ext>
          </c:extLst>
        </c:ser>
        <c:ser>
          <c:idx val="2"/>
          <c:order val="1"/>
          <c:tx>
            <c:strRef>
              <c:f>'End-to-End'!$B$84</c:f>
              <c:strCache>
                <c:ptCount val="1"/>
                <c:pt idx="0">
                  <c:v>MI+SW</c:v>
                </c:pt>
              </c:strCache>
            </c:strRef>
          </c:tx>
          <c:spPr>
            <a:solidFill>
              <a:schemeClr val="bg1">
                <a:lumMod val="75000"/>
              </a:schemeClr>
            </a:solidFill>
            <a:ln>
              <a:solidFill>
                <a:srgbClr val="000000"/>
              </a:solidFill>
            </a:ln>
          </c:spPr>
          <c:invertIfNegative val="0"/>
          <c:cat>
            <c:strRef>
              <c:f>'End-to-End'!$C$81:$E$81</c:f>
              <c:strCache>
                <c:ptCount val="3"/>
                <c:pt idx="0">
                  <c:v>8M</c:v>
                </c:pt>
                <c:pt idx="1">
                  <c:v>16M</c:v>
                </c:pt>
                <c:pt idx="2">
                  <c:v>32M</c:v>
                </c:pt>
              </c:strCache>
            </c:strRef>
          </c:cat>
          <c:val>
            <c:numRef>
              <c:f>'End-to-End'!$C$84:$E$84</c:f>
              <c:numCache>
                <c:formatCode>General</c:formatCode>
                <c:ptCount val="3"/>
                <c:pt idx="0">
                  <c:v>0.65</c:v>
                </c:pt>
                <c:pt idx="1">
                  <c:v>0.63</c:v>
                </c:pt>
                <c:pt idx="2">
                  <c:v>0.62</c:v>
                </c:pt>
              </c:numCache>
            </c:numRef>
          </c:val>
          <c:extLst>
            <c:ext xmlns:c16="http://schemas.microsoft.com/office/drawing/2014/chart" uri="{C3380CC4-5D6E-409C-BE32-E72D297353CC}">
              <c16:uniqueId val="{00000001-DB84-0A40-8C60-6837BB07742B}"/>
            </c:ext>
          </c:extLst>
        </c:ser>
        <c:ser>
          <c:idx val="3"/>
          <c:order val="2"/>
          <c:tx>
            <c:strRef>
              <c:f>'End-to-End'!$B$85</c:f>
              <c:strCache>
                <c:ptCount val="1"/>
                <c:pt idx="0">
                  <c:v>MI+SW+HB</c:v>
                </c:pt>
              </c:strCache>
            </c:strRef>
          </c:tx>
          <c:spPr>
            <a:pattFill prst="lgCheck">
              <a:fgClr>
                <a:schemeClr val="accent3">
                  <a:lumMod val="75000"/>
                </a:schemeClr>
              </a:fgClr>
              <a:bgClr>
                <a:prstClr val="white"/>
              </a:bgClr>
            </a:pattFill>
            <a:ln>
              <a:solidFill>
                <a:schemeClr val="tx1"/>
              </a:solidFill>
            </a:ln>
          </c:spPr>
          <c:invertIfNegative val="0"/>
          <c:cat>
            <c:strRef>
              <c:f>'End-to-End'!$C$81:$E$81</c:f>
              <c:strCache>
                <c:ptCount val="3"/>
                <c:pt idx="0">
                  <c:v>8M</c:v>
                </c:pt>
                <c:pt idx="1">
                  <c:v>16M</c:v>
                </c:pt>
                <c:pt idx="2">
                  <c:v>32M</c:v>
                </c:pt>
              </c:strCache>
            </c:strRef>
          </c:cat>
          <c:val>
            <c:numRef>
              <c:f>'End-to-End'!$C$85:$E$85</c:f>
              <c:numCache>
                <c:formatCode>General</c:formatCode>
                <c:ptCount val="3"/>
                <c:pt idx="0">
                  <c:v>1.05</c:v>
                </c:pt>
                <c:pt idx="1">
                  <c:v>1.08</c:v>
                </c:pt>
                <c:pt idx="2">
                  <c:v>1.04</c:v>
                </c:pt>
              </c:numCache>
            </c:numRef>
          </c:val>
          <c:extLst>
            <c:ext xmlns:c16="http://schemas.microsoft.com/office/drawing/2014/chart" uri="{C3380CC4-5D6E-409C-BE32-E72D297353CC}">
              <c16:uniqueId val="{00000002-DB84-0A40-8C60-6837BB07742B}"/>
            </c:ext>
          </c:extLst>
        </c:ser>
        <c:ser>
          <c:idx val="5"/>
          <c:order val="3"/>
          <c:tx>
            <c:strRef>
              <c:f>'End-to-End'!$B$87</c:f>
              <c:strCache>
                <c:ptCount val="1"/>
                <c:pt idx="0">
                  <c:v>Polynesia</c:v>
                </c:pt>
              </c:strCache>
            </c:strRef>
          </c:tx>
          <c:spPr>
            <a:pattFill prst="dkHorz">
              <a:fgClr>
                <a:schemeClr val="accent6">
                  <a:lumMod val="60000"/>
                  <a:lumOff val="40000"/>
                </a:schemeClr>
              </a:fgClr>
              <a:bgClr>
                <a:schemeClr val="tx1"/>
              </a:bgClr>
            </a:pattFill>
            <a:ln>
              <a:solidFill>
                <a:srgbClr val="000000"/>
              </a:solidFill>
            </a:ln>
          </c:spPr>
          <c:invertIfNegative val="0"/>
          <c:cat>
            <c:strRef>
              <c:f>'End-to-End'!$C$81:$E$81</c:f>
              <c:strCache>
                <c:ptCount val="3"/>
                <c:pt idx="0">
                  <c:v>8M</c:v>
                </c:pt>
                <c:pt idx="1">
                  <c:v>16M</c:v>
                </c:pt>
                <c:pt idx="2">
                  <c:v>32M</c:v>
                </c:pt>
              </c:strCache>
            </c:strRef>
          </c:cat>
          <c:val>
            <c:numRef>
              <c:f>'End-to-End'!$C$87:$E$87</c:f>
              <c:numCache>
                <c:formatCode>General</c:formatCode>
                <c:ptCount val="3"/>
                <c:pt idx="0">
                  <c:v>1.72</c:v>
                </c:pt>
                <c:pt idx="1">
                  <c:v>1.74</c:v>
                </c:pt>
                <c:pt idx="2">
                  <c:v>1.78</c:v>
                </c:pt>
              </c:numCache>
            </c:numRef>
          </c:val>
          <c:extLst>
            <c:ext xmlns:c16="http://schemas.microsoft.com/office/drawing/2014/chart" uri="{C3380CC4-5D6E-409C-BE32-E72D297353CC}">
              <c16:uniqueId val="{00000003-DB84-0A40-8C60-6837BB07742B}"/>
            </c:ext>
          </c:extLst>
        </c:ser>
        <c:dLbls>
          <c:showLegendKey val="0"/>
          <c:showVal val="0"/>
          <c:showCatName val="0"/>
          <c:showSerName val="0"/>
          <c:showPercent val="0"/>
          <c:showBubbleSize val="0"/>
        </c:dLbls>
        <c:gapWidth val="150"/>
        <c:axId val="1826999224"/>
        <c:axId val="1827004632"/>
      </c:barChart>
      <c:catAx>
        <c:axId val="1826999224"/>
        <c:scaling>
          <c:orientation val="minMax"/>
        </c:scaling>
        <c:delete val="0"/>
        <c:axPos val="b"/>
        <c:title>
          <c:tx>
            <c:rich>
              <a:bodyPr/>
              <a:lstStyle/>
              <a:p>
                <a:pPr>
                  <a:defRPr sz="2000">
                    <a:latin typeface="Gill Sans MT" panose="020B0502020104020203" pitchFamily="34" charset="77"/>
                  </a:defRPr>
                </a:pPr>
                <a:r>
                  <a:rPr lang="en-US" sz="2000">
                    <a:latin typeface="Gill Sans MT" panose="020B0502020104020203" pitchFamily="34" charset="77"/>
                  </a:rPr>
                  <a:t>Number of Transactions</a:t>
                </a:r>
              </a:p>
            </c:rich>
          </c:tx>
          <c:layout>
            <c:manualLayout>
              <c:xMode val="edge"/>
              <c:yMode val="edge"/>
              <c:x val="0.31976793178429702"/>
              <c:y val="0.87223272373841398"/>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7004632"/>
        <c:crosses val="autoZero"/>
        <c:auto val="1"/>
        <c:lblAlgn val="ctr"/>
        <c:lblOffset val="100"/>
        <c:noMultiLvlLbl val="0"/>
      </c:catAx>
      <c:valAx>
        <c:axId val="1827004632"/>
        <c:scaling>
          <c:orientation val="minMax"/>
          <c:max val="2"/>
        </c:scaling>
        <c:delete val="0"/>
        <c:axPos val="l"/>
        <c:majorGridlines/>
        <c:title>
          <c:tx>
            <c:rich>
              <a:bodyPr rot="-5400000" vert="horz"/>
              <a:lstStyle/>
              <a:p>
                <a:pPr>
                  <a:defRPr>
                    <a:latin typeface="Gill Sans MT" panose="020B0502020104020203" pitchFamily="34" charset="77"/>
                  </a:defRPr>
                </a:pPr>
                <a:r>
                  <a:rPr lang="en-US" sz="2000" dirty="0">
                    <a:latin typeface="Gill Sans MT" panose="020B0502020104020203" pitchFamily="34" charset="77"/>
                  </a:rPr>
                  <a:t>Normal.</a:t>
                </a:r>
                <a:r>
                  <a:rPr lang="en-US" sz="2000" baseline="0" dirty="0">
                    <a:latin typeface="Gill Sans MT" panose="020B0502020104020203" pitchFamily="34" charset="77"/>
                  </a:rPr>
                  <a:t> </a:t>
                </a:r>
                <a:r>
                  <a:rPr lang="en-US" sz="2000" dirty="0">
                    <a:latin typeface="Gill Sans MT" panose="020B0502020104020203" pitchFamily="34" charset="77"/>
                  </a:rPr>
                  <a:t>Analytical</a:t>
                </a:r>
                <a:r>
                  <a:rPr lang="en-US" sz="2000" baseline="0" dirty="0">
                    <a:latin typeface="Gill Sans MT" panose="020B0502020104020203" pitchFamily="34" charset="77"/>
                  </a:rPr>
                  <a:t> </a:t>
                </a:r>
              </a:p>
              <a:p>
                <a:pPr>
                  <a:defRPr>
                    <a:latin typeface="Gill Sans MT" panose="020B0502020104020203" pitchFamily="34" charset="77"/>
                  </a:defRPr>
                </a:pPr>
                <a:r>
                  <a:rPr lang="en-US" sz="2000" baseline="0" dirty="0">
                    <a:latin typeface="Gill Sans MT" panose="020B0502020104020203" pitchFamily="34" charset="77"/>
                  </a:rPr>
                  <a:t>Throughput</a:t>
                </a:r>
                <a:endParaRPr lang="en-US" sz="2000" dirty="0">
                  <a:latin typeface="Gill Sans MT" panose="020B0502020104020203" pitchFamily="34" charset="77"/>
                </a:endParaRPr>
              </a:p>
            </c:rich>
          </c:tx>
          <c:layout>
            <c:manualLayout>
              <c:xMode val="edge"/>
              <c:yMode val="edge"/>
              <c:x val="1.35222351241871E-2"/>
              <c:y val="0.24804795653759401"/>
            </c:manualLayout>
          </c:layout>
          <c:overlay val="0"/>
        </c:title>
        <c:numFmt formatCode="General" sourceLinked="1"/>
        <c:majorTickMark val="out"/>
        <c:minorTickMark val="none"/>
        <c:tickLblPos val="nextTo"/>
        <c:txPr>
          <a:bodyPr/>
          <a:lstStyle/>
          <a:p>
            <a:pPr>
              <a:defRPr sz="1800">
                <a:latin typeface="Gill Sans MT" panose="020B0502020104020203" pitchFamily="34" charset="77"/>
              </a:defRPr>
            </a:pPr>
            <a:endParaRPr lang="en-US"/>
          </a:p>
        </c:txPr>
        <c:crossAx val="1826999224"/>
        <c:crosses val="autoZero"/>
        <c:crossBetween val="between"/>
        <c:majorUnit val="0.5"/>
      </c:valAx>
      <c:spPr>
        <a:ln>
          <a:solidFill>
            <a:schemeClr val="tx1"/>
          </a:solidFill>
        </a:ln>
      </c:spPr>
    </c:plotArea>
    <c:legend>
      <c:legendPos val="t"/>
      <c:layout>
        <c:manualLayout>
          <c:xMode val="edge"/>
          <c:yMode val="edge"/>
          <c:x val="0"/>
          <c:y val="0"/>
          <c:w val="1"/>
          <c:h val="0.183394954342914"/>
        </c:manualLayout>
      </c:layout>
      <c:overlay val="0"/>
      <c:txPr>
        <a:bodyPr/>
        <a:lstStyle/>
        <a:p>
          <a:pPr>
            <a:defRPr sz="1800" b="1">
              <a:latin typeface="Gill Sans MT" panose="020B0502020104020203" pitchFamily="34" charset="77"/>
            </a:defRPr>
          </a:pPr>
          <a:endParaRPr lang="en-US"/>
        </a:p>
      </c:txPr>
    </c:legend>
    <c:plotVisOnly val="1"/>
    <c:dispBlanksAs val="gap"/>
    <c:showDLblsOverMax val="0"/>
  </c:chart>
  <c:spPr>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81E529-26FC-0E65-2CED-76D5CACD5F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046592C-406E-C3B8-EF0E-817297C59F2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CA78FD-6BE1-4846-BC2A-8406970FEAA8}" type="datetimeFigureOut">
              <a:rPr lang="en-US" smtClean="0"/>
              <a:t>5/8/22</a:t>
            </a:fld>
            <a:endParaRPr lang="en-US"/>
          </a:p>
        </p:txBody>
      </p:sp>
      <p:sp>
        <p:nvSpPr>
          <p:cNvPr id="4" name="Footer Placeholder 3">
            <a:extLst>
              <a:ext uri="{FF2B5EF4-FFF2-40B4-BE49-F238E27FC236}">
                <a16:creationId xmlns:a16="http://schemas.microsoft.com/office/drawing/2014/main" id="{6A07E294-6830-079B-B0C5-2383B6A069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8B762B3-D541-5926-24DB-19F9B062B7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397208-0749-8B42-A84B-93B6F9F3DFA0}" type="slidenum">
              <a:rPr lang="en-US" smtClean="0"/>
              <a:t>‹#›</a:t>
            </a:fld>
            <a:endParaRPr lang="en-US"/>
          </a:p>
        </p:txBody>
      </p:sp>
    </p:spTree>
    <p:extLst>
      <p:ext uri="{BB962C8B-B14F-4D97-AF65-F5344CB8AC3E}">
        <p14:creationId xmlns:p14="http://schemas.microsoft.com/office/powerpoint/2010/main" val="2208856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DDF30-BC80-6C40-9352-0A79CA7A0A04}" type="datetimeFigureOut">
              <a:rPr lang="en-US" smtClean="0"/>
              <a:t>5/7/22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F155A-3E34-6345-A372-944A02B4DA37}" type="slidenum">
              <a:rPr lang="en-US" smtClean="0"/>
              <a:t>‹#›</a:t>
            </a:fld>
            <a:endParaRPr lang="en-US"/>
          </a:p>
        </p:txBody>
      </p:sp>
    </p:spTree>
    <p:extLst>
      <p:ext uri="{BB962C8B-B14F-4D97-AF65-F5344CB8AC3E}">
        <p14:creationId xmlns:p14="http://schemas.microsoft.com/office/powerpoint/2010/main" val="1778282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I’m Geraldo, a PhD student at the SAFARI research group and today I will talk about our work called ”Polynesia: Enabling High-Performance and Energy-Efficient Hybrid Transactional/Analytical Databases with Hardware/Software Co-Design.” </a:t>
            </a:r>
          </a:p>
          <a:p>
            <a:endParaRPr lang="en-US" dirty="0"/>
          </a:p>
          <a:p>
            <a:r>
              <a:rPr lang="en-US" dirty="0"/>
              <a:t>This work was led by Amirali Boroumand, whom is now at Google. </a:t>
            </a:r>
          </a:p>
          <a:p>
            <a:endParaRPr lang="en-US" dirty="0"/>
          </a:p>
          <a:p>
            <a:r>
              <a:rPr lang="en-US" dirty="0"/>
              <a:t>[NEXT] </a:t>
            </a:r>
          </a:p>
        </p:txBody>
      </p:sp>
      <p:sp>
        <p:nvSpPr>
          <p:cNvPr id="4" name="Slide Number Placeholder 3"/>
          <p:cNvSpPr>
            <a:spLocks noGrp="1"/>
          </p:cNvSpPr>
          <p:nvPr>
            <p:ph type="sldNum" sz="quarter" idx="5"/>
          </p:nvPr>
        </p:nvSpPr>
        <p:spPr/>
        <p:txBody>
          <a:bodyPr/>
          <a:lstStyle/>
          <a:p>
            <a:fld id="{31AF155A-3E34-6345-A372-944A02B4DA37}" type="slidenum">
              <a:rPr lang="en-US" smtClean="0"/>
              <a:t>1</a:t>
            </a:fld>
            <a:endParaRPr lang="en-US"/>
          </a:p>
        </p:txBody>
      </p:sp>
    </p:spTree>
    <p:extLst>
      <p:ext uri="{BB962C8B-B14F-4D97-AF65-F5344CB8AC3E}">
        <p14:creationId xmlns:p14="http://schemas.microsoft.com/office/powerpoint/2010/main" val="2108084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listening.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F155A-3E34-6345-A372-944A02B4DA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913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start, I will give a brief summary of this talk</a:t>
            </a:r>
          </a:p>
          <a:p>
            <a:endParaRPr lang="en-US" dirty="0"/>
          </a:p>
          <a:p>
            <a:r>
              <a:rPr lang="en-US" dirty="0"/>
              <a:t>[CLICK] Many applications today need to perform real-time data analysis, meaning that they need to execute data analysis with the most-recent version of the data. </a:t>
            </a:r>
            <a:br>
              <a:rPr lang="en-US" dirty="0"/>
            </a:br>
            <a:r>
              <a:rPr lang="en-US" dirty="0"/>
              <a:t>Such applications often use an Hybrid Transactional/Analytical Processing system, or HTAP. </a:t>
            </a:r>
          </a:p>
          <a:p>
            <a:r>
              <a:rPr lang="en-US" dirty="0"/>
              <a:t>An ideal HTAP system should provide three properties: </a:t>
            </a:r>
          </a:p>
          <a:p>
            <a:r>
              <a:rPr lang="en-US" dirty="0"/>
              <a:t>first, high data freshness and data consistency, </a:t>
            </a:r>
          </a:p>
          <a:p>
            <a:r>
              <a:rPr lang="en-US" dirty="0"/>
              <a:t>second, it should allow for workload-specific optimizations, </a:t>
            </a:r>
          </a:p>
          <a:p>
            <a:r>
              <a:rPr lang="en-US" dirty="0"/>
              <a:t>and third, it should provide performance isolation to transactional and analytical workloads.</a:t>
            </a:r>
          </a:p>
          <a:p>
            <a:endParaRPr lang="en-US" dirty="0"/>
          </a:p>
          <a:p>
            <a:r>
              <a:rPr lang="en-US" dirty="0"/>
              <a:t>[CLICK] We extensively analyze state-of-the-art HTAP systems, and we observe that they fail to achieve all three HTAP properties </a:t>
            </a:r>
          </a:p>
          <a:p>
            <a:endParaRPr lang="en-US" dirty="0"/>
          </a:p>
          <a:p>
            <a:r>
              <a:rPr lang="en-US" dirty="0"/>
              <a:t>[CLICK] Our Key Idea to solve such an issue is to divide the HTAP system into processing islands, one for transactional and another for analytical workloads. Each island has a set of optimized hardware resources and algorithms.</a:t>
            </a:r>
          </a:p>
          <a:p>
            <a:endParaRPr lang="en-US" dirty="0"/>
          </a:p>
          <a:p>
            <a:r>
              <a:rPr lang="en-US" dirty="0"/>
              <a:t>[CLICK] By enabling processing island, we can perform workload-specific optimizations to transactional and analytical workloads while providing performance isolation </a:t>
            </a:r>
          </a:p>
          <a:p>
            <a:endParaRPr lang="en-US" dirty="0"/>
          </a:p>
          <a:p>
            <a:r>
              <a:rPr lang="en-US" dirty="0"/>
              <a:t>[CLICK] We leverage our key idea to implement Polynesia, a novel hardware/software co-designed HTAP system that implements custom algorithms and hardware to reduce the cost of maintaining data freshness and consistency in HTAP systems, and exploit processing-in-memory (or PIM) to alleviate the data movement caused by analytical workloads.</a:t>
            </a:r>
          </a:p>
          <a:p>
            <a:endParaRPr lang="en-US" dirty="0"/>
          </a:p>
          <a:p>
            <a:r>
              <a:rPr lang="en-US" dirty="0"/>
              <a:t>[CLICK] We extensively evaluate Polynesia against three state-of-the-art HTAP systems, and  we observe that </a:t>
            </a:r>
          </a:p>
          <a:p>
            <a:r>
              <a:rPr lang="en-US" dirty="0"/>
              <a:t>[CLICK] It increases transactional and analytical throughput by 1.7x and 3.7x on average  and</a:t>
            </a:r>
          </a:p>
          <a:p>
            <a:r>
              <a:rPr lang="en-US" dirty="0"/>
              <a:t>[CLICK] Reduces energy consumption by 48%</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8153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outline for this talk …</a:t>
            </a:r>
          </a:p>
          <a:p>
            <a:endParaRPr lang="en-US" dirty="0"/>
          </a:p>
          <a:p>
            <a:r>
              <a:rPr lang="en-US" dirty="0"/>
              <a:t>[NEXT]</a:t>
            </a:r>
          </a:p>
        </p:txBody>
      </p:sp>
      <p:sp>
        <p:nvSpPr>
          <p:cNvPr id="4" name="Slide Number Placeholder 3"/>
          <p:cNvSpPr>
            <a:spLocks noGrp="1"/>
          </p:cNvSpPr>
          <p:nvPr>
            <p:ph type="sldNum" sz="quarter" idx="5"/>
          </p:nvPr>
        </p:nvSpPr>
        <p:spPr/>
        <p:txBody>
          <a:bodyPr/>
          <a:lstStyle/>
          <a:p>
            <a:fld id="{31AF155A-3E34-6345-A372-944A02B4DA37}" type="slidenum">
              <a:rPr lang="en-US" smtClean="0"/>
              <a:t>12</a:t>
            </a:fld>
            <a:endParaRPr lang="en-US"/>
          </a:p>
        </p:txBody>
      </p:sp>
    </p:spTree>
    <p:extLst>
      <p:ext uri="{BB962C8B-B14F-4D97-AF65-F5344CB8AC3E}">
        <p14:creationId xmlns:p14="http://schemas.microsoft.com/office/powerpoint/2010/main" val="943856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introduction to HTAP systems</a:t>
            </a:r>
          </a:p>
          <a:p>
            <a:endParaRPr lang="en-US" dirty="0"/>
          </a:p>
          <a:p>
            <a:r>
              <a:rPr lang="en-US" dirty="0"/>
              <a:t>[NEXT]</a:t>
            </a:r>
          </a:p>
        </p:txBody>
      </p:sp>
      <p:sp>
        <p:nvSpPr>
          <p:cNvPr id="4" name="Slide Number Placeholder 3"/>
          <p:cNvSpPr>
            <a:spLocks noGrp="1"/>
          </p:cNvSpPr>
          <p:nvPr>
            <p:ph type="sldNum" sz="quarter" idx="5"/>
          </p:nvPr>
        </p:nvSpPr>
        <p:spPr/>
        <p:txBody>
          <a:bodyPr/>
          <a:lstStyle/>
          <a:p>
            <a:fld id="{31AF155A-3E34-6345-A372-944A02B4DA37}" type="slidenum">
              <a:rPr lang="en-US" smtClean="0"/>
              <a:t>13</a:t>
            </a:fld>
            <a:endParaRPr lang="en-US"/>
          </a:p>
        </p:txBody>
      </p:sp>
    </p:spTree>
    <p:extLst>
      <p:ext uri="{BB962C8B-B14F-4D97-AF65-F5344CB8AC3E}">
        <p14:creationId xmlns:p14="http://schemas.microsoft.com/office/powerpoint/2010/main" val="1135011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 Recently,</a:t>
            </a:r>
            <a:r>
              <a:rPr lang="en-US" sz="1200" kern="1200" baseline="0" dirty="0">
                <a:solidFill>
                  <a:schemeClr val="tx1"/>
                </a:solidFill>
                <a:effectLst/>
                <a:latin typeface="+mn-lt"/>
                <a:ea typeface="+mn-ea"/>
                <a:cs typeface="+mn-cs"/>
              </a:rPr>
              <a:t> in many different application domains, there has been an explosive interest in performing data analytic on the most recent version of data or real-time analysis</a:t>
            </a:r>
          </a:p>
          <a:p>
            <a:endParaRPr lang="en-US" sz="1200" kern="1200" baseline="0" dirty="0">
              <a:solidFill>
                <a:schemeClr val="tx1"/>
              </a:solidFill>
              <a:effectLst/>
              <a:latin typeface="+mn-lt"/>
              <a:ea typeface="+mn-ea"/>
              <a:cs typeface="+mn-cs"/>
            </a:endParaRPr>
          </a:p>
          <a:p>
            <a:r>
              <a:rPr lang="en-US" sz="1200" kern="1200" dirty="0">
                <a:solidFill>
                  <a:schemeClr val="tx1"/>
                </a:solidFill>
                <a:latin typeface="+mn-lt"/>
                <a:ea typeface="+mn-ea"/>
                <a:cs typeface="+mn-cs"/>
              </a:rPr>
              <a:t>[CLICK] Self driving cars are a major example of these application.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Self driving cars ingest a large volume of data from various sensors, and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typically have some form of learning model that is applied to the ingested data to make in-the-field decisions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Therefore, for these applications, it is critical to performance data analytics with the most recent version of the data, since the value of data diminishes over time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[NEXT]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5505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lumMod val="65000"/>
                    <a:lumOff val="35000"/>
                  </a:prstClr>
                </a:solidFill>
              </a:rPr>
              <a:t>[CLICK] We study two</a:t>
            </a:r>
            <a:r>
              <a:rPr lang="en-US" sz="1200" baseline="0" dirty="0">
                <a:solidFill>
                  <a:prstClr val="black">
                    <a:lumMod val="65000"/>
                    <a:lumOff val="35000"/>
                  </a:prstClr>
                </a:solidFill>
              </a:rPr>
              <a:t> major types of HTAP systems: </a:t>
            </a:r>
          </a:p>
          <a:p>
            <a:endParaRPr lang="en-US" sz="1200" baseline="0" dirty="0">
              <a:solidFill>
                <a:prstClr val="black">
                  <a:lumMod val="65000"/>
                  <a:lumOff val="35000"/>
                </a:prstClr>
              </a:solidFill>
            </a:endParaRPr>
          </a:p>
          <a:p>
            <a:r>
              <a:rPr lang="en-US" sz="1200" baseline="0" dirty="0">
                <a:solidFill>
                  <a:prstClr val="black">
                    <a:lumMod val="65000"/>
                    <a:lumOff val="35000"/>
                  </a:prstClr>
                </a:solidFill>
              </a:rPr>
              <a:t>[CLICK] Single instance design where both analytics and transactional work on a single copy of data (or replica)</a:t>
            </a:r>
          </a:p>
          <a:p>
            <a:endParaRPr lang="en-US" sz="1200" baseline="0" dirty="0">
              <a:solidFill>
                <a:prstClr val="black">
                  <a:lumMod val="65000"/>
                  <a:lumOff val="35000"/>
                </a:prstClr>
              </a:solidFill>
            </a:endParaRPr>
          </a:p>
          <a:p>
            <a:r>
              <a:rPr lang="en-US" sz="1200" baseline="0" dirty="0">
                <a:solidFill>
                  <a:prstClr val="black">
                    <a:lumMod val="65000"/>
                    <a:lumOff val="35000"/>
                  </a:prstClr>
                </a:solidFill>
              </a:rPr>
              <a:t>[CLICK] and multiple instance where each workload works on a different copy of data. </a:t>
            </a:r>
          </a:p>
          <a:p>
            <a:endParaRPr lang="en-US" sz="1200" baseline="0" dirty="0">
              <a:solidFill>
                <a:prstClr val="black">
                  <a:lumMod val="65000"/>
                  <a:lumOff val="35000"/>
                </a:prstClr>
              </a:solidFill>
            </a:endParaRPr>
          </a:p>
          <a:p>
            <a:r>
              <a:rPr lang="en-US" sz="1200" baseline="0" dirty="0">
                <a:solidFill>
                  <a:prstClr val="black">
                    <a:lumMod val="65000"/>
                    <a:lumOff val="35000"/>
                  </a:prstClr>
                </a:solidFill>
              </a:rPr>
              <a:t>[CLICK] From our analyses, we find that neither type can meet all of the desired properties. </a:t>
            </a:r>
          </a:p>
          <a:p>
            <a:r>
              <a:rPr lang="en-US" sz="1200" baseline="0" dirty="0">
                <a:solidFill>
                  <a:prstClr val="black">
                    <a:lumMod val="65000"/>
                    <a:lumOff val="35000"/>
                  </a:prstClr>
                </a:solidFill>
              </a:rPr>
              <a:t>Specifically, we observe two key problems: </a:t>
            </a:r>
          </a:p>
          <a:p>
            <a:endParaRPr lang="en-US" sz="1200" baseline="0" dirty="0">
              <a:solidFill>
                <a:prstClr val="black">
                  <a:lumMod val="65000"/>
                  <a:lumOff val="35000"/>
                </a:prstClr>
              </a:solidFill>
            </a:endParaRPr>
          </a:p>
          <a:p>
            <a:r>
              <a:rPr lang="en-US" sz="1200" baseline="0" dirty="0">
                <a:solidFill>
                  <a:prstClr val="black">
                    <a:lumMod val="65000"/>
                    <a:lumOff val="35000"/>
                  </a:prstClr>
                </a:solidFill>
              </a:rPr>
              <a:t>[CLICK] First, the data freshness and consistency mechanisms they apply are costly to implement and cause a drastic reduction in both transactional and analytical throughput </a:t>
            </a:r>
          </a:p>
          <a:p>
            <a:endParaRPr lang="en-US" sz="1200" baseline="0" dirty="0">
              <a:solidFill>
                <a:prstClr val="black">
                  <a:lumMod val="65000"/>
                  <a:lumOff val="35000"/>
                </a:prstClr>
              </a:solidFill>
            </a:endParaRPr>
          </a:p>
          <a:p>
            <a:r>
              <a:rPr lang="en-US" sz="1200" baseline="0" dirty="0">
                <a:solidFill>
                  <a:prstClr val="black">
                    <a:lumMod val="65000"/>
                    <a:lumOff val="35000"/>
                  </a:prstClr>
                </a:solidFill>
              </a:rPr>
              <a:t>[CLICK] Second, the HTAP system fails to provide performance isolation because of the high resource contention  </a:t>
            </a:r>
          </a:p>
          <a:p>
            <a:endParaRPr lang="en-US" sz="1200" baseline="0" dirty="0">
              <a:solidFill>
                <a:prstClr val="black">
                  <a:lumMod val="65000"/>
                  <a:lumOff val="35000"/>
                </a:prstClr>
              </a:solidFill>
            </a:endParaRPr>
          </a:p>
          <a:p>
            <a:r>
              <a:rPr lang="en-US" sz="1200" baseline="0" dirty="0">
                <a:solidFill>
                  <a:prstClr val="black">
                    <a:lumMod val="65000"/>
                    <a:lumOff val="35000"/>
                  </a:prstClr>
                </a:solidFill>
              </a:rPr>
              <a:t>Next,  we show our analysis of the limitations of state-of-the-art HTAP systems </a:t>
            </a:r>
          </a:p>
          <a:p>
            <a:endParaRPr lang="en-US" sz="1200" baseline="0" dirty="0">
              <a:solidFill>
                <a:prstClr val="black">
                  <a:lumMod val="65000"/>
                  <a:lumOff val="35000"/>
                </a:prstClr>
              </a:solidFill>
            </a:endParaRPr>
          </a:p>
          <a:p>
            <a:r>
              <a:rPr lang="en-US" sz="1200" baseline="0" dirty="0">
                <a:solidFill>
                  <a:prstClr val="black">
                    <a:lumMod val="65000"/>
                    <a:lumOff val="35000"/>
                  </a:prstClr>
                </a:solidFill>
              </a:rPr>
              <a:t>[NEXT]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lumMod val="65000"/>
                    <a:lumOff val="35000"/>
                  </a:prstClr>
                </a:solidFill>
              </a:rPr>
              <a:t>We start with the single-instance HTAP system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7700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lumMod val="65000"/>
                    <a:lumOff val="35000"/>
                  </a:prstClr>
                </a:solidFill>
              </a:rPr>
              <a:t>[CLICK] One of the major problem with Single instance design</a:t>
            </a:r>
            <a:r>
              <a:rPr lang="en-US" sz="1200" baseline="0" dirty="0">
                <a:solidFill>
                  <a:prstClr val="black">
                    <a:lumMod val="65000"/>
                    <a:lumOff val="35000"/>
                  </a:prstClr>
                </a:solidFill>
              </a:rPr>
              <a:t> is high cost of consistency. </a:t>
            </a:r>
          </a:p>
          <a:p>
            <a:endParaRPr lang="en-US" sz="1200" baseline="0" dirty="0">
              <a:solidFill>
                <a:prstClr val="black">
                  <a:lumMod val="65000"/>
                  <a:lumOff val="35000"/>
                </a:prstClr>
              </a:solidFill>
            </a:endParaRPr>
          </a:p>
          <a:p>
            <a:r>
              <a:rPr lang="en-US" sz="1200" baseline="0" dirty="0">
                <a:solidFill>
                  <a:prstClr val="black">
                    <a:lumMod val="65000"/>
                    <a:lumOff val="35000"/>
                  </a:prstClr>
                </a:solidFill>
              </a:rPr>
              <a:t>[CLICK] There are two major mechanisms two maintain data consistency in single-instance HTAP systems.</a:t>
            </a:r>
          </a:p>
          <a:p>
            <a:endParaRPr lang="en-US" sz="1200" baseline="0" dirty="0">
              <a:solidFill>
                <a:prstClr val="black">
                  <a:lumMod val="65000"/>
                  <a:lumOff val="35000"/>
                </a:prstClr>
              </a:solidFill>
            </a:endParaRPr>
          </a:p>
          <a:p>
            <a:r>
              <a:rPr lang="en-US" sz="1200" baseline="0" dirty="0">
                <a:solidFill>
                  <a:prstClr val="black">
                    <a:lumMod val="65000"/>
                    <a:lumOff val="35000"/>
                  </a:prstClr>
                </a:solidFill>
              </a:rPr>
              <a:t>[CLICK] The first consistency mechanism is called Snapshotting. </a:t>
            </a:r>
          </a:p>
          <a:p>
            <a:endParaRPr lang="en-US" sz="1200" baseline="0" dirty="0">
              <a:solidFill>
                <a:prstClr val="black">
                  <a:lumMod val="65000"/>
                  <a:lumOff val="35000"/>
                </a:prstClr>
              </a:solidFill>
            </a:endParaRPr>
          </a:p>
          <a:p>
            <a:r>
              <a:rPr lang="en-US" sz="1200" baseline="0" dirty="0">
                <a:solidFill>
                  <a:prstClr val="black">
                    <a:lumMod val="65000"/>
                    <a:lumOff val="35000"/>
                  </a:prstClr>
                </a:solidFill>
              </a:rPr>
              <a:t>[CLICK] During snapshotting, when a transactional update happens, </a:t>
            </a:r>
          </a:p>
          <a:p>
            <a:endParaRPr lang="en-US" sz="1200" baseline="0" dirty="0">
              <a:solidFill>
                <a:prstClr val="black">
                  <a:lumMod val="65000"/>
                  <a:lumOff val="35000"/>
                </a:prstClr>
              </a:solidFill>
            </a:endParaRPr>
          </a:p>
          <a:p>
            <a:r>
              <a:rPr lang="en-US" sz="1200" baseline="0" dirty="0">
                <a:solidFill>
                  <a:prstClr val="black">
                    <a:lumMod val="65000"/>
                    <a:lumOff val="35000"/>
                  </a:prstClr>
                </a:solidFill>
              </a:rPr>
              <a:t>[CLICK] the HTAP systems creates a copy of the transactional data to the analytical replica. </a:t>
            </a:r>
          </a:p>
          <a:p>
            <a:r>
              <a:rPr lang="en-US" sz="1200" baseline="0" dirty="0">
                <a:solidFill>
                  <a:prstClr val="black">
                    <a:lumMod val="65000"/>
                    <a:lumOff val="35000"/>
                  </a:prstClr>
                </a:solidFill>
              </a:rPr>
              <a:t>Snapshotting happens every time transactional workloads update a row (or tuple) in a column. </a:t>
            </a:r>
          </a:p>
          <a:p>
            <a:endParaRPr lang="en-US" sz="1200" baseline="0" dirty="0">
              <a:solidFill>
                <a:prstClr val="black">
                  <a:lumMod val="65000"/>
                  <a:lumOff val="35000"/>
                </a:prstClr>
              </a:solidFill>
            </a:endParaRPr>
          </a:p>
          <a:p>
            <a:r>
              <a:rPr lang="en-US" sz="1200" baseline="0" dirty="0">
                <a:solidFill>
                  <a:prstClr val="black">
                    <a:lumMod val="65000"/>
                    <a:lumOff val="35000"/>
                  </a:prstClr>
                </a:solidFill>
              </a:rPr>
              <a:t>[CLICK] The second consistency mechanism is called Multi-Version Concurrency Control (MVCC). </a:t>
            </a:r>
          </a:p>
          <a:p>
            <a:endParaRPr lang="en-US" sz="1200" baseline="0" dirty="0">
              <a:solidFill>
                <a:prstClr val="black">
                  <a:lumMod val="65000"/>
                  <a:lumOff val="35000"/>
                </a:prst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prstClr val="black">
                    <a:lumMod val="65000"/>
                    <a:lumOff val="35000"/>
                  </a:prstClr>
                </a:solidFill>
              </a:rPr>
              <a:t>[CLICK] I</a:t>
            </a:r>
            <a:r>
              <a:rPr lang="en-US" sz="1200" kern="1200" dirty="0">
                <a:solidFill>
                  <a:schemeClr val="tx1"/>
                </a:solidFill>
                <a:effectLst/>
                <a:latin typeface="+mn-lt"/>
                <a:ea typeface="+mn-ea"/>
                <a:cs typeface="+mn-cs"/>
              </a:rPr>
              <a:t>n MVCC, instead of replacing the old data in a tuple when updates happen as in the snapshotting approach,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the system creates a new timestamped version of the data that is chained together with old versions of the data, forming a pointer-based </a:t>
            </a:r>
            <a:r>
              <a:rPr lang="en-US" sz="1200" i="1" kern="1200" dirty="0">
                <a:solidFill>
                  <a:schemeClr val="tx1"/>
                </a:solidFill>
                <a:effectLst/>
                <a:latin typeface="+mn-lt"/>
                <a:ea typeface="+mn-ea"/>
                <a:cs typeface="+mn-cs"/>
              </a:rPr>
              <a:t>version chain</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execution, instead of reading a separate snapshot, an analytical query can simply use a timestamp to read the most up-to-date version of the data at the time the query starts.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We evaluate the impact of snapshotting and MVCC on the throughput of transactional and analytical workloads. </a:t>
            </a:r>
          </a:p>
          <a:p>
            <a:endParaRPr lang="en-US" dirty="0"/>
          </a:p>
          <a:p>
            <a:r>
              <a:rPr lang="en-US" dirty="0"/>
              <a:t>[CLICK] This plot shows the impact of snapshotting on the throughput of transactional workloads for varying number of analytical queries.</a:t>
            </a:r>
          </a:p>
          <a:p>
            <a:r>
              <a:rPr lang="en-US" dirty="0"/>
              <a:t>We compare the snapshotting-based system against an </a:t>
            </a:r>
            <a:r>
              <a:rPr lang="en-US" dirty="0" err="1"/>
              <a:t>hypotetical</a:t>
            </a:r>
            <a:r>
              <a:rPr lang="en-US" dirty="0"/>
              <a:t> system where snapshotting has zero cost. </a:t>
            </a:r>
          </a:p>
          <a:p>
            <a:endParaRPr lang="en-US" dirty="0"/>
          </a:p>
          <a:p>
            <a:r>
              <a:rPr lang="en-US" dirty="0"/>
              <a:t>[CLICK] We observe that transactional throughput reduces by up to 75% when increasing the number of analytical queries.</a:t>
            </a:r>
          </a:p>
          <a:p>
            <a:endParaRPr lang="en-US" dirty="0"/>
          </a:p>
          <a:p>
            <a:r>
              <a:rPr lang="en-US" dirty="0"/>
              <a:t>[CLICK] The main source or throughput loss comes from the cost of executing </a:t>
            </a:r>
            <a:r>
              <a:rPr lang="en-US" dirty="0" err="1"/>
              <a:t>memcpy</a:t>
            </a:r>
            <a:r>
              <a:rPr lang="en-US" dirty="0"/>
              <a:t> operations during frequent snapshotting, which generates a large amount of data movement </a:t>
            </a:r>
          </a:p>
          <a:p>
            <a:endParaRPr lang="en-US" dirty="0"/>
          </a:p>
          <a:p>
            <a:r>
              <a:rPr lang="en-US" dirty="0"/>
              <a:t>[CLICK] Next, we evaluate the impact of MVCC on the analytical throughput, for varying number of transactions. We normalize the analytical throughput to a system where executing MVCC leads to zero cost.</a:t>
            </a:r>
          </a:p>
          <a:p>
            <a:endParaRPr lang="en-US" dirty="0"/>
          </a:p>
          <a:p>
            <a:r>
              <a:rPr lang="en-US" dirty="0"/>
              <a:t>[CLICK] We observe an analytical throughput loss of up to 42% when employing MVCC.</a:t>
            </a:r>
          </a:p>
          <a:p>
            <a:endParaRPr lang="en-US" dirty="0"/>
          </a:p>
          <a:p>
            <a:r>
              <a:rPr lang="en-US" dirty="0"/>
              <a:t>[CLICK] Such throughput loss comes from the fact that MVCC requires traversing long version data chains, which lead to expensive time-stamp comparison operations and a large number of random memory access. </a:t>
            </a:r>
          </a:p>
          <a:p>
            <a:endParaRPr lang="en-US" dirty="0"/>
          </a:p>
          <a:p>
            <a:r>
              <a:rPr lang="en-US" dirty="0"/>
              <a:t>[NEXT]  </a:t>
            </a:r>
          </a:p>
        </p:txBody>
      </p:sp>
      <p:sp>
        <p:nvSpPr>
          <p:cNvPr id="4" name="Slide Number Placeholder 3"/>
          <p:cNvSpPr>
            <a:spLocks noGrp="1"/>
          </p:cNvSpPr>
          <p:nvPr>
            <p:ph type="sldNum" sz="quarter" idx="5"/>
          </p:nvPr>
        </p:nvSpPr>
        <p:spPr/>
        <p:txBody>
          <a:bodyPr/>
          <a:lstStyle/>
          <a:p>
            <a:fld id="{31AF155A-3E34-6345-A372-944A02B4DA37}" type="slidenum">
              <a:rPr lang="en-US" smtClean="0"/>
              <a:t>19</a:t>
            </a:fld>
            <a:endParaRPr lang="en-US"/>
          </a:p>
        </p:txBody>
      </p:sp>
    </p:spTree>
    <p:extLst>
      <p:ext uri="{BB962C8B-B14F-4D97-AF65-F5344CB8AC3E}">
        <p14:creationId xmlns:p14="http://schemas.microsoft.com/office/powerpoint/2010/main" val="2095359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lumMod val="65000"/>
                    <a:lumOff val="35000"/>
                  </a:prstClr>
                </a:solidFill>
              </a:rPr>
              <a:t>Next, we study the drawbacks of multiple-instance HTAP systems </a:t>
            </a:r>
          </a:p>
          <a:p>
            <a:endParaRPr lang="en-US" sz="1200" dirty="0">
              <a:solidFill>
                <a:prstClr val="black">
                  <a:lumMod val="65000"/>
                  <a:lumOff val="35000"/>
                </a:prstClr>
              </a:solidFill>
            </a:endParaRPr>
          </a:p>
          <a:p>
            <a:r>
              <a:rPr lang="en-US" sz="1200" dirty="0">
                <a:solidFill>
                  <a:prstClr val="black">
                    <a:lumMod val="65000"/>
                    <a:lumOff val="35000"/>
                  </a:prstClr>
                </a:solidFill>
              </a:rPr>
              <a:t>[NEXT]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0292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Traditionally,  database management systems use two separate systems to performance transactions and analytics over some data. This creates an issue since data migration between transactional and analytical DBMS can take hours to days, depending on the data volume</a:t>
            </a:r>
          </a:p>
          <a:p>
            <a:endParaRPr lang="en-US" dirty="0"/>
          </a:p>
          <a:p>
            <a:r>
              <a:rPr lang="en-US" dirty="0"/>
              <a:t>[CLICK] To solve this issue and support real time analysis, prior works have proposed an hybrid transactional and analytical processing system. As the name indicate, such a system has the ability to perform both transactions and analytics concurrently</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6998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 major challenge faced by multiple-instance HTAP systems is how to keep analytical replicas up-to date </a:t>
            </a:r>
          </a:p>
          <a:p>
            <a:endParaRPr lang="en-US" dirty="0"/>
          </a:p>
          <a:p>
            <a:r>
              <a:rPr lang="en-US" dirty="0"/>
              <a:t>[CLICK] In order to maintain data freshness, multiple-instance HTAP systems perform an operation called update propagation, which is divided into two main steps.</a:t>
            </a:r>
          </a:p>
          <a:p>
            <a:endParaRPr lang="en-US" dirty="0"/>
          </a:p>
          <a:p>
            <a:r>
              <a:rPr lang="en-US" dirty="0"/>
              <a:t>[CLICK] First, the system needs to perform  update gathering and shipping, which collect updates from transactional threads and send them to the analytical replica</a:t>
            </a:r>
          </a:p>
          <a:p>
            <a:endParaRPr lang="en-US" dirty="0"/>
          </a:p>
          <a:p>
            <a:r>
              <a:rPr lang="en-US" dirty="0"/>
              <a:t>[CLICK] Second, the system needs to perform necessary format conversions between transactional data and analytical data. </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We evaluate the cost of the update propagation in a multiple-instance HTAP system.</a:t>
            </a:r>
          </a:p>
          <a:p>
            <a:endParaRPr lang="en-US" dirty="0"/>
          </a:p>
          <a:p>
            <a:r>
              <a:rPr lang="en-US" dirty="0"/>
              <a:t>[CLCIK] In this plot, we evaluate the transactional throughout for varying number of transactions and update/read ratios. We compare the transactional throughput of a system where update propagation has zero cost, with a system that performs only update-gathering and shipping and the entire update propagation process.</a:t>
            </a:r>
          </a:p>
          <a:p>
            <a:endParaRPr lang="en-US" dirty="0"/>
          </a:p>
          <a:p>
            <a:r>
              <a:rPr lang="en-US" dirty="0"/>
              <a:t>[CLICK] We observe from the figure that transactional throughput reduces by up to 21.2% during the update gathering and shipping processing</a:t>
            </a:r>
          </a:p>
          <a:p>
            <a:endParaRPr lang="en-US" dirty="0"/>
          </a:p>
          <a:p>
            <a:r>
              <a:rPr lang="en-US" dirty="0"/>
              <a:t>[CLICK] and further reduces to 64.2% during the update application process </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give an overview of our proposal, called Polynesia </a:t>
            </a:r>
          </a:p>
        </p:txBody>
      </p:sp>
      <p:sp>
        <p:nvSpPr>
          <p:cNvPr id="4" name="Slide Number Placeholder 3"/>
          <p:cNvSpPr>
            <a:spLocks noGrp="1"/>
          </p:cNvSpPr>
          <p:nvPr>
            <p:ph type="sldNum" sz="quarter" idx="5"/>
          </p:nvPr>
        </p:nvSpPr>
        <p:spPr/>
        <p:txBody>
          <a:bodyPr/>
          <a:lstStyle/>
          <a:p>
            <a:fld id="{31AF155A-3E34-6345-A372-944A02B4DA37}" type="slidenum">
              <a:rPr lang="en-US" smtClean="0"/>
              <a:t>23</a:t>
            </a:fld>
            <a:endParaRPr lang="en-US"/>
          </a:p>
        </p:txBody>
      </p:sp>
    </p:spTree>
    <p:extLst>
      <p:ext uri="{BB962C8B-B14F-4D97-AF65-F5344CB8AC3E}">
        <p14:creationId xmlns:p14="http://schemas.microsoft.com/office/powerpoint/2010/main" val="2032955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The key idea behind our mechanism is to partition the computing resources in two types of isolated and tailored </a:t>
            </a:r>
            <a:r>
              <a:rPr lang="en-US" sz="1200" kern="1200" dirty="0">
                <a:solidFill>
                  <a:schemeClr val="tx1"/>
                </a:solidFill>
                <a:effectLst/>
                <a:latin typeface="+mn-lt"/>
                <a:ea typeface="+mn-ea"/>
                <a:cs typeface="+mn-cs"/>
              </a:rPr>
              <a:t>processing island, where each island is dedicated to either transactional or analytical workloads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By isolating transactional workloads using transactional islands from analytical workloads using analytical island, we can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Apply workload-specific optimizations to each island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avoid high resource contention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and design efficient data freshness and consistency mechanisms while mitigating data movement overheads </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our data freshness mechanism, which implements the update propagation process </a:t>
            </a:r>
          </a:p>
          <a:p>
            <a:endParaRPr lang="en-US" dirty="0"/>
          </a:p>
          <a:p>
            <a:r>
              <a:rPr lang="en-US" dirty="0"/>
              <a:t>[NEXT] </a:t>
            </a:r>
          </a:p>
        </p:txBody>
      </p:sp>
      <p:sp>
        <p:nvSpPr>
          <p:cNvPr id="4" name="Slide Number Placeholder 3"/>
          <p:cNvSpPr>
            <a:spLocks noGrp="1"/>
          </p:cNvSpPr>
          <p:nvPr>
            <p:ph type="sldNum" sz="quarter" idx="5"/>
          </p:nvPr>
        </p:nvSpPr>
        <p:spPr/>
        <p:txBody>
          <a:bodyPr/>
          <a:lstStyle/>
          <a:p>
            <a:fld id="{31AF155A-3E34-6345-A372-944A02B4DA37}" type="slidenum">
              <a:rPr lang="en-US" smtClean="0"/>
              <a:t>25</a:t>
            </a:fld>
            <a:endParaRPr lang="en-US"/>
          </a:p>
        </p:txBody>
      </p:sp>
    </p:spTree>
    <p:extLst>
      <p:ext uri="{BB962C8B-B14F-4D97-AF65-F5344CB8AC3E}">
        <p14:creationId xmlns:p14="http://schemas.microsoft.com/office/powerpoint/2010/main" val="255857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to maintain data freshness, the HTAP system needs to first gather transactional updates and ship them to   the analytical replica and second, it needs to apply data format conversions prior to apply the updates to the analytical replica </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4934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describe our consistency mechanism </a:t>
            </a:r>
          </a:p>
          <a:p>
            <a:endParaRPr lang="en-US" dirty="0"/>
          </a:p>
          <a:p>
            <a:r>
              <a:rPr lang="en-US" dirty="0"/>
              <a:t>[NEXT] </a:t>
            </a:r>
          </a:p>
        </p:txBody>
      </p:sp>
      <p:sp>
        <p:nvSpPr>
          <p:cNvPr id="4" name="Slide Number Placeholder 3"/>
          <p:cNvSpPr>
            <a:spLocks noGrp="1"/>
          </p:cNvSpPr>
          <p:nvPr>
            <p:ph type="sldNum" sz="quarter" idx="5"/>
          </p:nvPr>
        </p:nvSpPr>
        <p:spPr/>
        <p:txBody>
          <a:bodyPr/>
          <a:lstStyle/>
          <a:p>
            <a:fld id="{31AF155A-3E34-6345-A372-944A02B4DA37}" type="slidenum">
              <a:rPr lang="en-US" smtClean="0"/>
              <a:t>27</a:t>
            </a:fld>
            <a:endParaRPr lang="en-US"/>
          </a:p>
        </p:txBody>
      </p:sp>
    </p:spTree>
    <p:extLst>
      <p:ext uri="{BB962C8B-B14F-4D97-AF65-F5344CB8AC3E}">
        <p14:creationId xmlns:p14="http://schemas.microsoft.com/office/powerpoint/2010/main" val="1966221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describe our analytical engine </a:t>
            </a:r>
          </a:p>
          <a:p>
            <a:endParaRPr lang="en-US" dirty="0"/>
          </a:p>
          <a:p>
            <a:r>
              <a:rPr lang="en-US" dirty="0"/>
              <a:t>[NEXT] </a:t>
            </a:r>
          </a:p>
        </p:txBody>
      </p:sp>
      <p:sp>
        <p:nvSpPr>
          <p:cNvPr id="4" name="Slide Number Placeholder 3"/>
          <p:cNvSpPr>
            <a:spLocks noGrp="1"/>
          </p:cNvSpPr>
          <p:nvPr>
            <p:ph type="sldNum" sz="quarter" idx="5"/>
          </p:nvPr>
        </p:nvSpPr>
        <p:spPr/>
        <p:txBody>
          <a:bodyPr/>
          <a:lstStyle/>
          <a:p>
            <a:fld id="{31AF155A-3E34-6345-A372-944A02B4DA37}" type="slidenum">
              <a:rPr lang="en-US" smtClean="0"/>
              <a:t>28</a:t>
            </a:fld>
            <a:endParaRPr lang="en-US"/>
          </a:p>
        </p:txBody>
      </p:sp>
    </p:spTree>
    <p:extLst>
      <p:ext uri="{BB962C8B-B14F-4D97-AF65-F5344CB8AC3E}">
        <p14:creationId xmlns:p14="http://schemas.microsoft.com/office/powerpoint/2010/main" val="3691293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lumMod val="65000"/>
                    <a:lumOff val="35000"/>
                  </a:prstClr>
                </a:solidFill>
              </a:rPr>
              <a:t>[CLICK] Efficiently executing analytical queries depends on three main design decisions </a:t>
            </a:r>
          </a:p>
          <a:p>
            <a:endParaRPr lang="en-US" sz="1200" dirty="0">
              <a:solidFill>
                <a:prstClr val="black">
                  <a:lumMod val="65000"/>
                  <a:lumOff val="35000"/>
                </a:prstClr>
              </a:solidFill>
            </a:endParaRPr>
          </a:p>
          <a:p>
            <a:r>
              <a:rPr lang="en-US" dirty="0"/>
              <a:t>[CLICK] How to do data layout and data placement</a:t>
            </a:r>
          </a:p>
          <a:p>
            <a:endParaRPr lang="en-US" dirty="0"/>
          </a:p>
          <a:p>
            <a:r>
              <a:rPr lang="en-US" dirty="0"/>
              <a:t>[CLICK] How to do task scheduling</a:t>
            </a:r>
          </a:p>
          <a:p>
            <a:endParaRPr lang="en-US" dirty="0"/>
          </a:p>
          <a:p>
            <a:r>
              <a:rPr lang="en-US" dirty="0"/>
              <a:t>[CLICK] and how physical operators, as scan and merge, are execution </a:t>
            </a:r>
          </a:p>
          <a:p>
            <a:endParaRPr lang="en-US" dirty="0"/>
          </a:p>
          <a:p>
            <a:r>
              <a:rPr lang="en-US" dirty="0"/>
              <a:t>[CLICK] As prior works have shown, the execution of physical operations of analytical queries can be accelerated by using processing-in-memory techniques </a:t>
            </a:r>
          </a:p>
          <a:p>
            <a:endParaRPr lang="en-US" dirty="0"/>
          </a:p>
          <a:p>
            <a:r>
              <a:rPr lang="en-US" dirty="0"/>
              <a:t>[CLICK] However, PIM performance is going to be sub--optimal without proper data placement and task scheduling mechanisms that avoid PIM constraints </a:t>
            </a:r>
          </a:p>
          <a:p>
            <a:endParaRPr lang="en-US" dirty="0"/>
          </a:p>
          <a:p>
            <a:r>
              <a:rPr lang="en-US" dirty="0"/>
              <a:t>[CLICK] We design novel data layout and task scheduling policies for our analytical engine. We start by describe our data placement</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main problem related to data placement is how to partition analytical data across different vaults of our 3D-stacked memory, since that impacts the bandwidth available for our analytical engine and the area/power available for our PIM cores </a:t>
            </a:r>
          </a:p>
          <a:p>
            <a:endParaRPr lang="en-US" dirty="0"/>
          </a:p>
          <a:p>
            <a:r>
              <a:rPr lang="en-US" dirty="0"/>
              <a:t>[CLICK] Assume, for example, we want to partition four different analytical columns into four vaults in our 3D-stacked memory. There are three main approaches to do so </a:t>
            </a:r>
          </a:p>
          <a:p>
            <a:endParaRPr lang="en-US" dirty="0"/>
          </a:p>
          <a:p>
            <a:r>
              <a:rPr lang="en-US" dirty="0"/>
              <a:t>[CLICK] First, we can locally partition each column to each vault, thus a column will be entire contained within a single vault </a:t>
            </a:r>
          </a:p>
          <a:p>
            <a:endParaRPr lang="en-US" dirty="0"/>
          </a:p>
          <a:p>
            <a:r>
              <a:rPr lang="en-US" dirty="0"/>
              <a:t>[CLICK] however, since each vault has a fixed area and power budged and contributes to a fraction of the total memory bandwidth, this approach limits the area/power/bandwidth available to the analytical engine inside a vault </a:t>
            </a:r>
          </a:p>
          <a:p>
            <a:endParaRPr lang="en-US" dirty="0"/>
          </a:p>
          <a:p>
            <a:r>
              <a:rPr lang="en-US" dirty="0"/>
              <a:t>[CLICK] Second, we can distribute all the columns across all the vaults </a:t>
            </a:r>
          </a:p>
          <a:p>
            <a:endParaRPr lang="en-US" dirty="0"/>
          </a:p>
          <a:p>
            <a:r>
              <a:rPr lang="en-US" dirty="0"/>
              <a:t>[CLICK] however, this approach can lead to inter-vault communication, which increases memory access latency and reduces memory bandwidth </a:t>
            </a:r>
          </a:p>
          <a:p>
            <a:endParaRPr lang="en-US" dirty="0"/>
          </a:p>
          <a:p>
            <a:r>
              <a:rPr lang="en-US" dirty="0"/>
              <a:t>[CLICK] Third, we propose a Hybrid approach. This hybrid approach creates groups of vaults, called vault groups, and place the columns across a single vault group </a:t>
            </a:r>
          </a:p>
          <a:p>
            <a:endParaRPr lang="en-US" dirty="0"/>
          </a:p>
          <a:p>
            <a:r>
              <a:rPr lang="en-US" dirty="0"/>
              <a:t>[CLICK] this approaches increases the available bandwidth/area/power compared to the local approach, and reduces inter-vault communication overheads compared to the second approach.</a:t>
            </a:r>
          </a:p>
          <a:p>
            <a:endParaRPr lang="en-US" dirty="0"/>
          </a:p>
          <a:p>
            <a:r>
              <a:rPr lang="en-US" dirty="0"/>
              <a:t>[NEXT]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Tx/>
              <a:buNone/>
            </a:pPr>
            <a:r>
              <a:rPr lang="en-US" dirty="0"/>
              <a:t>[CLICK] In order to allow for real-time data analysis, an HTAP system should provide three properties.</a:t>
            </a:r>
          </a:p>
          <a:p>
            <a:pPr marL="0" indent="0" algn="l">
              <a:buFontTx/>
              <a:buNone/>
            </a:pPr>
            <a:endParaRPr lang="en-US" dirty="0"/>
          </a:p>
          <a:p>
            <a:pPr marL="0" indent="0" algn="l">
              <a:buFontTx/>
              <a:buNone/>
            </a:pPr>
            <a:r>
              <a:rPr lang="en-US" dirty="0"/>
              <a:t>[CLICK] First, an HTAP system needs to provide workload-specific optimizations, meaning that both transactional and analytical workloads must benefit from their own specific optimizations</a:t>
            </a:r>
          </a:p>
          <a:p>
            <a:pPr marL="0" indent="0" algn="l">
              <a:buFontTx/>
              <a:buNone/>
            </a:pPr>
            <a:endParaRPr lang="en-US" dirty="0"/>
          </a:p>
          <a:p>
            <a:pPr marL="0" indent="0" algn="l">
              <a:buFontTx/>
              <a:buNone/>
            </a:pPr>
            <a:r>
              <a:rPr lang="en-US" dirty="0"/>
              <a:t>[CLICK] Second, the HTAP system needs to guarantee that analytical workloads access the up-to-date version of the data, while ensuring a consistency view of data in the entire system </a:t>
            </a:r>
          </a:p>
          <a:p>
            <a:pPr marL="0" indent="0" algn="l">
              <a:buFontTx/>
              <a:buNone/>
            </a:pPr>
            <a:endParaRPr lang="en-US" dirty="0"/>
          </a:p>
          <a:p>
            <a:pPr marL="0" indent="0" algn="l">
              <a:buFontTx/>
              <a:buNone/>
            </a:pPr>
            <a:r>
              <a:rPr lang="en-US" dirty="0"/>
              <a:t>[CLICK] Third, the latency and throughput of transactional and analytical workloads should be as if they are run in a isolation.</a:t>
            </a:r>
          </a:p>
          <a:p>
            <a:pPr marL="0" indent="0" algn="l">
              <a:buFontTx/>
              <a:buNone/>
            </a:pPr>
            <a:endParaRPr lang="en-US" dirty="0"/>
          </a:p>
          <a:p>
            <a:pPr marL="0" indent="0" algn="l">
              <a:buFontTx/>
              <a:buNone/>
            </a:pPr>
            <a:r>
              <a:rPr lang="en-US" dirty="0"/>
              <a:t>[CLICK] However, it is challenging to achieve all three desired HTAP properties </a:t>
            </a:r>
          </a:p>
          <a:p>
            <a:pPr marL="0" indent="0" algn="l">
              <a:buFontTx/>
              <a:buNone/>
            </a:pPr>
            <a:endParaRPr lang="en-US" dirty="0"/>
          </a:p>
          <a:p>
            <a:pPr marL="0" indent="0" algn="l">
              <a:buFontTx/>
              <a:buNone/>
            </a:pPr>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7103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lumMod val="65000"/>
                    <a:lumOff val="35000"/>
                  </a:prstClr>
                </a:solidFill>
              </a:rPr>
              <a:t>[CLICK] We invite you to check our paper for more details on our analytical engine design  including our task scheduling heuristics and how we execute physical operators inside our analytical engines </a:t>
            </a:r>
          </a:p>
          <a:p>
            <a:endParaRPr lang="en-US" sz="1200" dirty="0">
              <a:solidFill>
                <a:prstClr val="black">
                  <a:lumMod val="65000"/>
                  <a:lumOff val="35000"/>
                </a:prstClr>
              </a:solidFill>
            </a:endParaRPr>
          </a:p>
          <a:p>
            <a:r>
              <a:rPr lang="en-US" sz="1200" dirty="0">
                <a:solidFill>
                  <a:prstClr val="black">
                    <a:lumMod val="65000"/>
                    <a:lumOff val="35000"/>
                  </a:prstClr>
                </a:solidFill>
              </a:rPr>
              <a:t>[Next]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8265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evaluate the performance benefits of Polynesia</a:t>
            </a:r>
          </a:p>
          <a:p>
            <a:endParaRPr lang="en-US" dirty="0"/>
          </a:p>
          <a:p>
            <a:r>
              <a:rPr lang="en-US" dirty="0"/>
              <a:t>[NEXT]</a:t>
            </a:r>
          </a:p>
        </p:txBody>
      </p:sp>
      <p:sp>
        <p:nvSpPr>
          <p:cNvPr id="4" name="Slide Number Placeholder 3"/>
          <p:cNvSpPr>
            <a:spLocks noGrp="1"/>
          </p:cNvSpPr>
          <p:nvPr>
            <p:ph type="sldNum" sz="quarter" idx="5"/>
          </p:nvPr>
        </p:nvSpPr>
        <p:spPr/>
        <p:txBody>
          <a:bodyPr/>
          <a:lstStyle/>
          <a:p>
            <a:fld id="{31AF155A-3E34-6345-A372-944A02B4DA37}" type="slidenum">
              <a:rPr lang="en-US" smtClean="0"/>
              <a:t>32</a:t>
            </a:fld>
            <a:endParaRPr lang="en-US"/>
          </a:p>
        </p:txBody>
      </p:sp>
    </p:spTree>
    <p:extLst>
      <p:ext uri="{BB962C8B-B14F-4D97-AF65-F5344CB8AC3E}">
        <p14:creationId xmlns:p14="http://schemas.microsoft.com/office/powerpoint/2010/main" val="4103865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In order to implement Polynesia, we adapt previous transactional and analytical engines with our new consistency and data freshness algorithms</a:t>
            </a:r>
          </a:p>
          <a:p>
            <a:endParaRPr lang="en-US" dirty="0"/>
          </a:p>
          <a:p>
            <a:r>
              <a:rPr lang="en-US" dirty="0"/>
              <a:t>[CLICK] We then use the gem5 architectural simulator to simulate the hardware components of Polynesia.</a:t>
            </a:r>
          </a:p>
          <a:p>
            <a:endParaRPr lang="en-US" dirty="0"/>
          </a:p>
          <a:p>
            <a:r>
              <a:rPr lang="en-US" dirty="0"/>
              <a:t>[CLICK] We compare Polynesia against a single-instance-snapshot-based system, a single-instance-</a:t>
            </a:r>
            <a:r>
              <a:rPr lang="en-US" dirty="0" err="1"/>
              <a:t>mvcc</a:t>
            </a:r>
            <a:r>
              <a:rPr lang="en-US" dirty="0"/>
              <a:t>-based system, a multiple-instance system with Polynesia’s new algorithm and with high main memory bandwidth, and an ideal system where transactional workloads are run in isolation </a:t>
            </a:r>
          </a:p>
          <a:p>
            <a:endParaRPr lang="en-US" dirty="0"/>
          </a:p>
          <a:p>
            <a:r>
              <a:rPr lang="en-US" dirty="0"/>
              <a:t>[NEXT] </a:t>
            </a:r>
          </a:p>
        </p:txBody>
      </p:sp>
      <p:sp>
        <p:nvSpPr>
          <p:cNvPr id="4" name="Slide Number Placeholder 3"/>
          <p:cNvSpPr>
            <a:spLocks noGrp="1"/>
          </p:cNvSpPr>
          <p:nvPr>
            <p:ph type="sldNum" sz="quarter" idx="5"/>
          </p:nvPr>
        </p:nvSpPr>
        <p:spPr/>
        <p:txBody>
          <a:bodyPr/>
          <a:lstStyle/>
          <a:p>
            <a:fld id="{31AF155A-3E34-6345-A372-944A02B4DA37}" type="slidenum">
              <a:rPr lang="en-US" smtClean="0"/>
              <a:t>33</a:t>
            </a:fld>
            <a:endParaRPr lang="en-US"/>
          </a:p>
        </p:txBody>
      </p:sp>
    </p:spTree>
    <p:extLst>
      <p:ext uri="{BB962C8B-B14F-4D97-AF65-F5344CB8AC3E}">
        <p14:creationId xmlns:p14="http://schemas.microsoft.com/office/powerpoint/2010/main" val="15749077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Second, both multiple-instance systems fall short of Ideal, due to their lack of performance isolation and overheads related to update propagation</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1041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Third, Polynesia can provide 91.6% the transactional throughput of the ideal system due to its custom PIM logic for data freshness and consistency and reduction on resource contention and data movement </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56712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Even though the multiple-instance system with high bandwidth memory is the best software-only baseline system, it still provides low analytical throughput compared to the ideal system due to high resource contention </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094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Polynesia improves analytical throughput compared to the multiple-instance system with high memory bandwidth by 63.8%, which is due to a reduction on data movement supported by our custom hardware units. </a:t>
            </a:r>
          </a:p>
          <a:p>
            <a:endParaRPr lang="en-US" dirty="0"/>
          </a:p>
          <a:p>
            <a:r>
              <a:rPr lang="en-US" dirty="0"/>
              <a:t>[NEXT]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76076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To conclude, Polynesia provides high throughput for analytical and transactional workloads, while achieving all three desired properties of a HTAP system </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21255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invite you to check our paper for more evaluations, including</a:t>
            </a:r>
          </a:p>
          <a:p>
            <a:endParaRPr lang="en-US" dirty="0"/>
          </a:p>
          <a:p>
            <a:r>
              <a:rPr lang="en-US" dirty="0"/>
              <a:t>[CLICK] real workload analysis </a:t>
            </a:r>
          </a:p>
          <a:p>
            <a:endParaRPr lang="en-US" dirty="0"/>
          </a:p>
          <a:p>
            <a:r>
              <a:rPr lang="en-US" dirty="0"/>
              <a:t>[CLICK] the effect of our update propagation </a:t>
            </a:r>
          </a:p>
          <a:p>
            <a:endParaRPr lang="en-US" dirty="0"/>
          </a:p>
          <a:p>
            <a:r>
              <a:rPr lang="en-US" dirty="0"/>
              <a:t>[CLICK] and consistency mechanisms </a:t>
            </a:r>
          </a:p>
          <a:p>
            <a:endParaRPr lang="en-US" dirty="0"/>
          </a:p>
          <a:p>
            <a:r>
              <a:rPr lang="en-US" dirty="0"/>
              <a:t>[CLICK] The effect of our analytical engine </a:t>
            </a:r>
          </a:p>
          <a:p>
            <a:endParaRPr lang="en-US" dirty="0"/>
          </a:p>
          <a:p>
            <a:r>
              <a:rPr lang="en-US" dirty="0"/>
              <a:t>[CLICK] How Polynesia performs with large dataset sizes </a:t>
            </a:r>
          </a:p>
          <a:p>
            <a:endParaRPr lang="en-US" dirty="0"/>
          </a:p>
          <a:p>
            <a:r>
              <a:rPr lang="en-US" dirty="0"/>
              <a:t>[CLICK] and the energy</a:t>
            </a:r>
          </a:p>
          <a:p>
            <a:endParaRPr lang="en-US" dirty="0"/>
          </a:p>
          <a:p>
            <a:r>
              <a:rPr lang="en-US" dirty="0"/>
              <a:t>[CLICK] and area consumed by Polynesia </a:t>
            </a:r>
          </a:p>
        </p:txBody>
      </p:sp>
      <p:sp>
        <p:nvSpPr>
          <p:cNvPr id="4" name="Slide Number Placeholder 3"/>
          <p:cNvSpPr>
            <a:spLocks noGrp="1"/>
          </p:cNvSpPr>
          <p:nvPr>
            <p:ph type="sldNum" sz="quarter" idx="5"/>
          </p:nvPr>
        </p:nvSpPr>
        <p:spPr/>
        <p:txBody>
          <a:bodyPr/>
          <a:lstStyle/>
          <a:p>
            <a:fld id="{31AF155A-3E34-6345-A372-944A02B4DA37}" type="slidenum">
              <a:rPr lang="en-US" smtClean="0"/>
              <a:t>39</a:t>
            </a:fld>
            <a:endParaRPr lang="en-US"/>
          </a:p>
        </p:txBody>
      </p:sp>
    </p:spTree>
    <p:extLst>
      <p:ext uri="{BB962C8B-B14F-4D97-AF65-F5344CB8AC3E}">
        <p14:creationId xmlns:p14="http://schemas.microsoft.com/office/powerpoint/2010/main" val="37788235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that, please, check our paper </a:t>
            </a:r>
          </a:p>
        </p:txBody>
      </p:sp>
      <p:sp>
        <p:nvSpPr>
          <p:cNvPr id="4" name="Slide Number Placeholder 3"/>
          <p:cNvSpPr>
            <a:spLocks noGrp="1"/>
          </p:cNvSpPr>
          <p:nvPr>
            <p:ph type="sldNum" sz="quarter" idx="5"/>
          </p:nvPr>
        </p:nvSpPr>
        <p:spPr/>
        <p:txBody>
          <a:bodyPr/>
          <a:lstStyle/>
          <a:p>
            <a:fld id="{31AF155A-3E34-6345-A372-944A02B4DA37}" type="slidenum">
              <a:rPr lang="en-US" smtClean="0"/>
              <a:t>40</a:t>
            </a:fld>
            <a:endParaRPr lang="en-US"/>
          </a:p>
        </p:txBody>
      </p:sp>
    </p:spTree>
    <p:extLst>
      <p:ext uri="{BB962C8B-B14F-4D97-AF65-F5344CB8AC3E}">
        <p14:creationId xmlns:p14="http://schemas.microsoft.com/office/powerpoint/2010/main" val="123852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We extensively analyzed state-of-the-art HTAP systems and we identify three major limitations of state-of-the-art HTAP systems </a:t>
            </a:r>
          </a:p>
          <a:p>
            <a:endParaRPr lang="en-US" dirty="0"/>
          </a:p>
          <a:p>
            <a:r>
              <a:rPr lang="en-US" dirty="0"/>
              <a:t>[CLICK] First, they do do meet all of the desired HTAP properties, failing to provide high data freshens and consistency, performance isolation, and workload specific optimizations. </a:t>
            </a:r>
          </a:p>
          <a:p>
            <a:endParaRPr lang="en-US" dirty="0"/>
          </a:p>
          <a:p>
            <a:r>
              <a:rPr lang="en-US" dirty="0"/>
              <a:t>[CLICK] Second, data freshness and consistency mechanisms suffer from data movement overheads and are data-intensive, leading to a reduction in transactional and analytical throughput.</a:t>
            </a:r>
          </a:p>
          <a:p>
            <a:endParaRPr lang="en-US" dirty="0"/>
          </a:p>
          <a:p>
            <a:r>
              <a:rPr lang="en-US" dirty="0"/>
              <a:t>[CLICK] Third, the system fails to provide performance isolation due to high resource contention at shared hardware resources in the system, particularly main memory.  </a:t>
            </a:r>
          </a:p>
          <a:p>
            <a:endParaRPr lang="en-US" dirty="0"/>
          </a:p>
          <a:p>
            <a:r>
              <a:rPr lang="en-US" dirty="0"/>
              <a:t>[CLICK] Based on that, our goal in this work is to </a:t>
            </a:r>
          </a:p>
          <a:p>
            <a:endParaRPr lang="en-US" dirty="0"/>
          </a:p>
          <a:p>
            <a:r>
              <a:rPr lang="en-US" dirty="0"/>
              <a:t>[CLICK] take advantage of custom algorithms and hardware to address such limitations of HTAP systems </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will conclude this talk </a:t>
            </a:r>
          </a:p>
          <a:p>
            <a:endParaRPr lang="en-US" dirty="0"/>
          </a:p>
          <a:p>
            <a:r>
              <a:rPr lang="en-US" dirty="0"/>
              <a:t>[NEXT] </a:t>
            </a:r>
          </a:p>
        </p:txBody>
      </p:sp>
      <p:sp>
        <p:nvSpPr>
          <p:cNvPr id="4" name="Slide Number Placeholder 3"/>
          <p:cNvSpPr>
            <a:spLocks noGrp="1"/>
          </p:cNvSpPr>
          <p:nvPr>
            <p:ph type="sldNum" sz="quarter" idx="5"/>
          </p:nvPr>
        </p:nvSpPr>
        <p:spPr/>
        <p:txBody>
          <a:bodyPr/>
          <a:lstStyle/>
          <a:p>
            <a:fld id="{31AF155A-3E34-6345-A372-944A02B4DA37}" type="slidenum">
              <a:rPr lang="en-US" smtClean="0"/>
              <a:t>41</a:t>
            </a:fld>
            <a:endParaRPr lang="en-US"/>
          </a:p>
        </p:txBody>
      </p:sp>
    </p:spTree>
    <p:extLst>
      <p:ext uri="{BB962C8B-B14F-4D97-AF65-F5344CB8AC3E}">
        <p14:creationId xmlns:p14="http://schemas.microsoft.com/office/powerpoint/2010/main" val="11118097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[CLICK] Many applications today need to perform real-time data analysis, meaning that they need to execute data analysis with the most-recent version of the data. Such applications often use an Hybrid Transactional/Analytical Processing system. Or HTAP. An ideal HTAP system should provide three properties: first, high data freshness and data consistency, second, it should allow for workload-specific optimizations, and third, it should provide performance isolation to transactional and analytical workloads.</a:t>
            </a:r>
          </a:p>
          <a:p>
            <a:endParaRPr lang="en-US" dirty="0"/>
          </a:p>
          <a:p>
            <a:r>
              <a:rPr lang="en-US" dirty="0"/>
              <a:t>[CLICK] We extensively analyze state-of-the-art HTAP systems, and we observe that they fail to meet all three HTAP properties </a:t>
            </a:r>
          </a:p>
          <a:p>
            <a:endParaRPr lang="en-US" dirty="0"/>
          </a:p>
          <a:p>
            <a:r>
              <a:rPr lang="en-US" dirty="0"/>
              <a:t>[CLICK] Our Key Idea to solve such an issue is to divide the HTAP system into processing islands, one for transactional and another for analytical workloads. Each island has a set of optimized hardware resources and algorithms.</a:t>
            </a:r>
          </a:p>
          <a:p>
            <a:endParaRPr lang="en-US" dirty="0"/>
          </a:p>
          <a:p>
            <a:r>
              <a:rPr lang="en-US" dirty="0"/>
              <a:t>[CLICK] By enabling processing island, we can perform workload-specific optimizations to transactional and analytical workloads while providing performance isolation </a:t>
            </a:r>
          </a:p>
          <a:p>
            <a:endParaRPr lang="en-US" dirty="0"/>
          </a:p>
          <a:p>
            <a:r>
              <a:rPr lang="en-US" dirty="0"/>
              <a:t>[CLICK] We leverage our key idea to implement Polynesia, a novel hardware/software co-designed HTAP system that implements custom algorithms and hardware to reduce the cost of maintaining data freshness and consistency in HTAP systems, and exploit processing-in-memory (or PIM) to alleviate the data movement caused by analytical workloads.</a:t>
            </a:r>
          </a:p>
          <a:p>
            <a:endParaRPr lang="en-US" dirty="0"/>
          </a:p>
          <a:p>
            <a:r>
              <a:rPr lang="en-US" dirty="0"/>
              <a:t>[CLICK] We extensively evaluate Polynesia against three state-of-the-art HTAP systems, and  we observe that </a:t>
            </a:r>
          </a:p>
          <a:p>
            <a:r>
              <a:rPr lang="en-US" dirty="0"/>
              <a:t>[CLICK] It increases transactional and analytical throughput by 1.7x and 3.7x on average  and</a:t>
            </a:r>
          </a:p>
          <a:p>
            <a:r>
              <a:rPr lang="en-US" dirty="0"/>
              <a:t>[CLICK] Reduces energy consumption by 48%</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43232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listening. </a:t>
            </a:r>
          </a:p>
        </p:txBody>
      </p:sp>
      <p:sp>
        <p:nvSpPr>
          <p:cNvPr id="4" name="Slide Number Placeholder 3"/>
          <p:cNvSpPr>
            <a:spLocks noGrp="1"/>
          </p:cNvSpPr>
          <p:nvPr>
            <p:ph type="sldNum" sz="quarter" idx="5"/>
          </p:nvPr>
        </p:nvSpPr>
        <p:spPr/>
        <p:txBody>
          <a:bodyPr/>
          <a:lstStyle/>
          <a:p>
            <a:fld id="{31AF155A-3E34-6345-A372-944A02B4DA37}" type="slidenum">
              <a:rPr lang="en-US" smtClean="0"/>
              <a:t>43</a:t>
            </a:fld>
            <a:endParaRPr lang="en-US"/>
          </a:p>
        </p:txBody>
      </p:sp>
    </p:spTree>
    <p:extLst>
      <p:ext uri="{BB962C8B-B14F-4D97-AF65-F5344CB8AC3E}">
        <p14:creationId xmlns:p14="http://schemas.microsoft.com/office/powerpoint/2010/main" val="25199139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mn-lt"/>
                <a:ea typeface="+mn-ea"/>
                <a:cs typeface="+mn-cs"/>
              </a:rPr>
              <a:t>[CLICK] Next, we describe the overall idea behind how the update application process works. Its main goal is to perform format conversions and apply updates to the analytical replica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[CLICK] Transactional and Analytical workloads benefits from different data layout due to their respective computation patterns. In our relational database, the transactional workloads store data using a row-wide format, where each row represent an entry in the  database and each column represent different features in the database. On the other hand, the analytical workloads store data in a compressed column-wide format, where each column stores several entries for a given feature in the database.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[CLICK] In order to apply transactional updates to the analytical replica, the system needs to first convert the data from the row-wide to the column-wide version, and reconstruct and recompress the column dictionary used for compression.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71033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For each thread in the transactional engine, Polynesia stores an ordered update log for the queries performed by the thread. The first stage is to scan the per-thread update logs, and merge them into a single final log, where all updates are sorted by the commit ID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second stage is to find the location of the corresponding column (in the analytical replica) associated with each update log entry. We observe that this stage is one of the major bottlenecks of update shipping, because the fields in each tuple in the transactional island are distributed across different columns in the analytical island. Since the column size is typically very large, finding the location of each update is a very time-consuming process.  To overcome this, we maintain a hash index of data on the (</a:t>
            </a:r>
            <a:r>
              <a:rPr lang="en-US" sz="1200" kern="1200" dirty="0" err="1">
                <a:solidFill>
                  <a:schemeClr val="tx1"/>
                </a:solidFill>
                <a:latin typeface="+mn-lt"/>
                <a:ea typeface="+mn-ea"/>
                <a:cs typeface="+mn-cs"/>
              </a:rPr>
              <a:t>column,row</a:t>
            </a:r>
            <a:r>
              <a:rPr lang="en-US" sz="1200" kern="1200" dirty="0">
                <a:solidFill>
                  <a:schemeClr val="tx1"/>
                </a:solidFill>
                <a:latin typeface="+mn-lt"/>
                <a:ea typeface="+mn-ea"/>
                <a:cs typeface="+mn-cs"/>
              </a:rPr>
              <a:t>) key, and use that to find the corresponding column for each update in the final log.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final stage is to ship these buffers to each column in the analytical replica.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lumMod val="65000"/>
                    <a:lumOff val="35000"/>
                  </a:prstClr>
                </a:solidFill>
              </a:rPr>
              <a:t>One of the major problem with Single </a:t>
            </a:r>
            <a:r>
              <a:rPr lang="en-US" sz="1200" dirty="0" err="1">
                <a:solidFill>
                  <a:prstClr val="black">
                    <a:lumMod val="65000"/>
                    <a:lumOff val="35000"/>
                  </a:prstClr>
                </a:solidFill>
              </a:rPr>
              <a:t>insance</a:t>
            </a:r>
            <a:r>
              <a:rPr lang="en-US" sz="1200" dirty="0">
                <a:solidFill>
                  <a:prstClr val="black">
                    <a:lumMod val="65000"/>
                    <a:lumOff val="35000"/>
                  </a:prstClr>
                </a:solidFill>
              </a:rPr>
              <a:t> design</a:t>
            </a:r>
            <a:r>
              <a:rPr lang="en-US" sz="1200" baseline="0" dirty="0">
                <a:solidFill>
                  <a:prstClr val="black">
                    <a:lumMod val="65000"/>
                    <a:lumOff val="35000"/>
                  </a:prstClr>
                </a:solidFill>
              </a:rPr>
              <a:t> is high cost of </a:t>
            </a:r>
            <a:r>
              <a:rPr lang="en-US" sz="1200" baseline="0" dirty="0" err="1">
                <a:solidFill>
                  <a:prstClr val="black">
                    <a:lumMod val="65000"/>
                    <a:lumOff val="35000"/>
                  </a:prstClr>
                </a:solidFill>
              </a:rPr>
              <a:t>consistnecy</a:t>
            </a:r>
            <a:r>
              <a:rPr lang="en-US" sz="1200" baseline="0" dirty="0">
                <a:solidFill>
                  <a:prstClr val="black">
                    <a:lumMod val="65000"/>
                    <a:lumOff val="35000"/>
                  </a:prstClr>
                </a:solidFill>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71105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Important thing to mention:</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While this concept mapped the mixed workload to the processing system in a very natural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way, the engineers faced a severe problem: the creation of snapshots turned out to be very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expensive [5]. To snapshot, </a:t>
            </a:r>
            <a:r>
              <a:rPr lang="en-US" sz="1200" kern="1200" dirty="0" err="1">
                <a:solidFill>
                  <a:schemeClr val="tx1"/>
                </a:solidFill>
                <a:effectLst/>
                <a:latin typeface="+mn-lt"/>
                <a:ea typeface="+mn-ea"/>
                <a:cs typeface="+mn-cs"/>
              </a:rPr>
              <a:t>HyPer</a:t>
            </a:r>
            <a:r>
              <a:rPr lang="en-US" sz="1200" kern="1200" dirty="0">
                <a:solidFill>
                  <a:schemeClr val="tx1"/>
                </a:solidFill>
                <a:effectLst/>
                <a:latin typeface="+mn-lt"/>
                <a:ea typeface="+mn-ea"/>
                <a:cs typeface="+mn-cs"/>
              </a:rPr>
              <a:t> utilized the fork system call. This system call creates a child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process that shares its virtual memory with the one of the parent process. Both processes perform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copy-on-write to keep changes locally, thus implementing a form of (virtual) snapshotting. While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principle is cheaper than physical snapshotting, forking processes is still costly. Thus,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engineers were forced to move away from heterogeneous processing to a homogeneous model,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fully relying on MVCC in their current version.” </a:t>
            </a:r>
            <a:r>
              <a:rPr lang="en-US" sz="1200" kern="1200" dirty="0">
                <a:solidFill>
                  <a:schemeClr val="tx1"/>
                </a:solidFill>
                <a:effectLst/>
                <a:latin typeface="+mn-lt"/>
                <a:ea typeface="+mn-ea"/>
                <a:cs typeface="+mn-cs"/>
                <a:sym typeface="Wingdings"/>
              </a:rPr>
              <a:t> [1]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 </a:t>
            </a:r>
            <a:r>
              <a:rPr lang="en-US" sz="1200" kern="1200" dirty="0">
                <a:solidFill>
                  <a:schemeClr val="tx1"/>
                </a:solidFill>
                <a:effectLst/>
                <a:latin typeface="+mn-lt"/>
                <a:ea typeface="+mn-ea"/>
                <a:cs typeface="+mn-cs"/>
              </a:rPr>
              <a:t>Accelerating Analytical Processing in MVCC using Fine-Granular High-Frequency Virtual Snapshotting</a:t>
            </a:r>
            <a:r>
              <a:rPr lang="en-US" dirty="0">
                <a:effectLst/>
              </a:rPr>
              <a:t> </a:t>
            </a:r>
            <a:r>
              <a:rPr lang="en-US" sz="1200" kern="1200" dirty="0">
                <a:solidFill>
                  <a:schemeClr val="tx1"/>
                </a:solidFill>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Important thing to note:</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these snapshot/fork-based approach all suck, cause they don’t allow workload-specific optimizations. They are good at data freshness and performance isolation (just logical contention though). </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Slide 1: Shipping update logs </a:t>
            </a:r>
            <a:r>
              <a:rPr lang="mr-IN" sz="1200" kern="1200" dirty="0">
                <a:solidFill>
                  <a:schemeClr val="tx1"/>
                </a:solidFill>
                <a:latin typeface="+mn-lt"/>
                <a:ea typeface="+mn-ea"/>
                <a:cs typeface="+mn-cs"/>
              </a:rPr>
              <a: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BatchDB</a:t>
            </a:r>
            <a:r>
              <a:rPr lang="en-US" sz="1200" kern="1200" dirty="0">
                <a:solidFill>
                  <a:schemeClr val="tx1"/>
                </a:solidFill>
                <a:latin typeface="+mn-lt"/>
                <a:ea typeface="+mn-ea"/>
                <a:cs typeface="+mn-cs"/>
              </a:rPr>
              <a:t> oracle-</a:t>
            </a:r>
            <a:r>
              <a:rPr lang="en-US" sz="1200" kern="1200" baseline="0" dirty="0">
                <a:solidFill>
                  <a:schemeClr val="tx1"/>
                </a:solidFill>
                <a:latin typeface="+mn-lt"/>
                <a:ea typeface="+mn-ea"/>
                <a:cs typeface="+mn-cs"/>
              </a:rPr>
              <a:t> dual </a:t>
            </a:r>
            <a:r>
              <a:rPr lang="en-US" sz="1200" kern="1200" dirty="0">
                <a:solidFill>
                  <a:schemeClr val="tx1"/>
                </a:solidFill>
                <a:latin typeface="+mn-lt"/>
                <a:ea typeface="+mn-ea"/>
                <a:cs typeface="+mn-cs"/>
              </a:rPr>
              <a:t>in-memory </a:t>
            </a:r>
            <a:r>
              <a:rPr lang="mr-IN" sz="1200" kern="1200" dirty="0">
                <a:solidFill>
                  <a:schemeClr val="tx1"/>
                </a:solidFill>
                <a:latin typeface="+mn-lt"/>
                <a:ea typeface="+mn-ea"/>
                <a:cs typeface="+mn-cs"/>
              </a:rPr>
              <a: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Scyper</a:t>
            </a:r>
            <a:r>
              <a:rPr lang="en-US" sz="1200" kern="1200" dirty="0">
                <a:solidFill>
                  <a:schemeClr val="tx1"/>
                </a:solidFill>
                <a:latin typeface="+mn-lt"/>
                <a:ea typeface="+mn-ea"/>
                <a:cs typeface="+mn-cs"/>
              </a:rPr>
              <a:t> They all use this. </a:t>
            </a:r>
            <a:r>
              <a:rPr lang="mr-IN"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we need to read update logs from different transactional threads, merge them together, find the location of updated tuples, and update those updates one by one. For </a:t>
            </a:r>
            <a:r>
              <a:rPr lang="en-US" sz="1200" kern="1200" baseline="0" dirty="0" err="1">
                <a:solidFill>
                  <a:schemeClr val="tx1"/>
                </a:solidFill>
                <a:latin typeface="+mn-lt"/>
                <a:ea typeface="+mn-ea"/>
                <a:cs typeface="+mn-cs"/>
              </a:rPr>
              <a:t>batchDB</a:t>
            </a:r>
            <a:r>
              <a:rPr lang="en-US" sz="1200" kern="1200" baseline="0" dirty="0">
                <a:solidFill>
                  <a:schemeClr val="tx1"/>
                </a:solidFill>
                <a:latin typeface="+mn-lt"/>
                <a:ea typeface="+mn-ea"/>
                <a:cs typeface="+mn-cs"/>
              </a:rPr>
              <a:t>, it </a:t>
            </a:r>
            <a:r>
              <a:rPr lang="en-US" sz="1200" kern="1200" baseline="0" dirty="0" err="1">
                <a:solidFill>
                  <a:schemeClr val="tx1"/>
                </a:solidFill>
                <a:latin typeface="+mn-lt"/>
                <a:ea typeface="+mn-ea"/>
                <a:cs typeface="+mn-cs"/>
              </a:rPr>
              <a:t>cuases</a:t>
            </a:r>
            <a:r>
              <a:rPr lang="en-US" sz="1200" kern="1200" baseline="0" dirty="0">
                <a:solidFill>
                  <a:schemeClr val="tx1"/>
                </a:solidFill>
                <a:latin typeface="+mn-lt"/>
                <a:ea typeface="+mn-ea"/>
                <a:cs typeface="+mn-cs"/>
              </a:rPr>
              <a:t> a lot of data movement and the main operation is hash index look up. And when we consider systems that have multiple engines, this become worse (merge with slide 3)</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Slide 2: This is also the case for systems that rely on software </a:t>
            </a:r>
            <a:r>
              <a:rPr lang="en-US" sz="1200" kern="1200" dirty="0" err="1">
                <a:solidFill>
                  <a:schemeClr val="tx1"/>
                </a:solidFill>
                <a:latin typeface="+mn-lt"/>
                <a:ea typeface="+mn-ea"/>
                <a:cs typeface="+mn-cs"/>
              </a:rPr>
              <a:t>snapshoting</a:t>
            </a:r>
            <a:r>
              <a:rPr lang="en-US" sz="1200" kern="1200" dirty="0">
                <a:solidFill>
                  <a:schemeClr val="tx1"/>
                </a:solidFill>
                <a:latin typeface="+mn-lt"/>
                <a:ea typeface="+mn-ea"/>
                <a:cs typeface="+mn-cs"/>
              </a:rPr>
              <a:t> to hand</a:t>
            </a:r>
            <a:r>
              <a:rPr lang="en-US" sz="1200" kern="1200" baseline="0" dirty="0">
                <a:solidFill>
                  <a:schemeClr val="tx1"/>
                </a:solidFill>
                <a:latin typeface="+mn-lt"/>
                <a:ea typeface="+mn-ea"/>
                <a:cs typeface="+mn-cs"/>
              </a:rPr>
              <a:t> over recent analytics </a:t>
            </a:r>
            <a:r>
              <a:rPr lang="mr-IN" sz="1200" kern="1200" baseline="0" dirty="0">
                <a:solidFill>
                  <a:schemeClr val="tx1"/>
                </a:solidFill>
                <a:latin typeface="+mn-lt"/>
                <a:ea typeface="+mn-ea"/>
                <a:cs typeface="+mn-cs"/>
              </a:rPr>
              <a:t>–</a:t>
            </a:r>
            <a:r>
              <a:rPr lang="en-US" sz="1200" kern="1200" baseline="0" dirty="0">
                <a:solidFill>
                  <a:schemeClr val="tx1"/>
                </a:solidFill>
                <a:latin typeface="+mn-lt"/>
                <a:ea typeface="+mn-ea"/>
                <a:cs typeface="+mn-cs"/>
              </a:rPr>
              <a:t> mention H2TAP reports copy-on-write or software </a:t>
            </a:r>
            <a:r>
              <a:rPr lang="en-US" sz="1200" kern="1200" baseline="0" dirty="0" err="1">
                <a:solidFill>
                  <a:schemeClr val="tx1"/>
                </a:solidFill>
                <a:latin typeface="+mn-lt"/>
                <a:ea typeface="+mn-ea"/>
                <a:cs typeface="+mn-cs"/>
              </a:rPr>
              <a:t>snapshoting</a:t>
            </a:r>
            <a:r>
              <a:rPr lang="en-US" sz="1200" kern="1200" baseline="0" dirty="0">
                <a:solidFill>
                  <a:schemeClr val="tx1"/>
                </a:solidFill>
                <a:latin typeface="+mn-lt"/>
                <a:ea typeface="+mn-ea"/>
                <a:cs typeface="+mn-cs"/>
              </a:rPr>
              <a:t> both suck</a:t>
            </a:r>
          </a:p>
          <a:p>
            <a:r>
              <a:rPr lang="en-US" sz="1200" kern="1200" baseline="0" dirty="0">
                <a:solidFill>
                  <a:schemeClr val="tx1"/>
                </a:solidFill>
                <a:latin typeface="+mn-lt"/>
                <a:ea typeface="+mn-ea"/>
                <a:cs typeface="+mn-cs"/>
              </a:rPr>
              <a:t>Should be merge with first slide </a:t>
            </a:r>
            <a:r>
              <a:rPr lang="en-US" sz="1200" kern="1200" baseline="0" dirty="0">
                <a:solidFill>
                  <a:schemeClr val="tx1"/>
                </a:solidFill>
                <a:latin typeface="+mn-lt"/>
                <a:ea typeface="+mn-ea"/>
                <a:cs typeface="+mn-cs"/>
                <a:sym typeface="Wingdings"/>
              </a:rPr>
              <a:t> </a:t>
            </a:r>
            <a:r>
              <a:rPr lang="en-US" sz="1200" kern="1200" baseline="0" dirty="0">
                <a:solidFill>
                  <a:schemeClr val="tx1"/>
                </a:solidFill>
                <a:latin typeface="+mn-lt"/>
                <a:ea typeface="+mn-ea"/>
                <a:cs typeface="+mn-cs"/>
              </a:rPr>
              <a:t>Slide 3: now if we have multiple analytic engines, thing become even worse. </a:t>
            </a:r>
          </a:p>
          <a:p>
            <a:r>
              <a:rPr lang="en-US" sz="1200" kern="1200" baseline="0" dirty="0">
                <a:solidFill>
                  <a:schemeClr val="tx1"/>
                </a:solidFill>
                <a:latin typeface="+mn-lt"/>
                <a:ea typeface="+mn-ea"/>
                <a:cs typeface="+mn-cs"/>
              </a:rPr>
              <a:t>Slide 4: now consider that each of these analytic engine requires their own storage </a:t>
            </a:r>
            <a:r>
              <a:rPr lang="en-US" sz="1200" kern="1200" baseline="0" dirty="0" err="1">
                <a:solidFill>
                  <a:schemeClr val="tx1"/>
                </a:solidFill>
                <a:latin typeface="+mn-lt"/>
                <a:ea typeface="+mn-ea"/>
                <a:cs typeface="+mn-cs"/>
              </a:rPr>
              <a:t>loayout</a:t>
            </a:r>
            <a:r>
              <a:rPr lang="en-US" sz="1200" kern="1200" baseline="0" dirty="0">
                <a:solidFill>
                  <a:schemeClr val="tx1"/>
                </a:solidFill>
                <a:latin typeface="+mn-lt"/>
                <a:ea typeface="+mn-ea"/>
                <a:cs typeface="+mn-cs"/>
              </a:rPr>
              <a:t> and specific optimization. For example, relational OLAP requires DSM layout, </a:t>
            </a:r>
            <a:r>
              <a:rPr lang="en-US" sz="1200" kern="1200" baseline="0" dirty="0" err="1">
                <a:solidFill>
                  <a:schemeClr val="tx1"/>
                </a:solidFill>
                <a:latin typeface="+mn-lt"/>
                <a:ea typeface="+mn-ea"/>
                <a:cs typeface="+mn-cs"/>
              </a:rPr>
              <a:t>compresison</a:t>
            </a:r>
            <a:r>
              <a:rPr lang="en-US" sz="1200" kern="1200" baseline="0" dirty="0">
                <a:solidFill>
                  <a:schemeClr val="tx1"/>
                </a:solidFill>
                <a:latin typeface="+mn-lt"/>
                <a:ea typeface="+mn-ea"/>
                <a:cs typeface="+mn-cs"/>
              </a:rPr>
              <a:t>, indexes. So not only we have to ship updates, we also need to transform it into proper format. And then, that format is not </a:t>
            </a:r>
            <a:r>
              <a:rPr lang="en-US" sz="1200" kern="1200" baseline="0" dirty="0" err="1">
                <a:solidFill>
                  <a:schemeClr val="tx1"/>
                </a:solidFill>
                <a:latin typeface="+mn-lt"/>
                <a:ea typeface="+mn-ea"/>
                <a:cs typeface="+mn-cs"/>
              </a:rPr>
              <a:t>friendy</a:t>
            </a:r>
            <a:r>
              <a:rPr lang="en-US" sz="1200" kern="1200" baseline="0" dirty="0">
                <a:solidFill>
                  <a:schemeClr val="tx1"/>
                </a:solidFill>
                <a:latin typeface="+mn-lt"/>
                <a:ea typeface="+mn-ea"/>
                <a:cs typeface="+mn-cs"/>
              </a:rPr>
              <a:t> for updates. Blah blah blah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The key idea behind our mechanism is to partition the computing resources in two types of isolated and tailored </a:t>
            </a:r>
            <a:r>
              <a:rPr lang="en-US" sz="1200" kern="1200" dirty="0">
                <a:solidFill>
                  <a:schemeClr val="tx1"/>
                </a:solidFill>
                <a:effectLst/>
                <a:latin typeface="+mn-lt"/>
                <a:ea typeface="+mn-ea"/>
                <a:cs typeface="+mn-cs"/>
              </a:rPr>
              <a:t>processing island, where each island is dedicated to either transactional or analytical workloads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By isolating transactional workloads using transactional islands from analytical workloads using analytical island, we can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Apply workload-specific optimizations to each island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avoid high resource contention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and design efficient data freshness and consistency mechanisms while mitigating data movement overheads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Polynesia leverage processing-in-memory (or PIM) techniques to reduce data movement caused by data freshness and consistency mechanisms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PIM can mitigate data movement overheads by adding computation units near or inside memory devices </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find that </a:t>
            </a:r>
            <a:r>
              <a:rPr lang="mr-IN" dirty="0"/>
              <a:t>…</a:t>
            </a:r>
            <a:endParaRPr lang="en-US" dirty="0"/>
          </a:p>
          <a:p>
            <a:endParaRPr lang="en-US" dirty="0"/>
          </a:p>
          <a:p>
            <a:r>
              <a:rPr lang="en-US" dirty="0"/>
              <a:t>Here I’m showing </a:t>
            </a:r>
            <a:r>
              <a:rPr lang="en-US" dirty="0" err="1"/>
              <a:t>transactionalal</a:t>
            </a:r>
            <a:r>
              <a:rPr lang="en-US" baseline="0" dirty="0"/>
              <a:t> throughput across different number of </a:t>
            </a:r>
            <a:r>
              <a:rPr lang="en-US" baseline="0" dirty="0" err="1"/>
              <a:t>analytial</a:t>
            </a:r>
            <a:r>
              <a:rPr lang="en-US" baseline="0" dirty="0"/>
              <a:t> </a:t>
            </a:r>
            <a:r>
              <a:rPr lang="en-US" baseline="0" dirty="0" err="1"/>
              <a:t>queris</a:t>
            </a:r>
            <a:r>
              <a:rPr lang="en-US" baseline="0" dirty="0"/>
              <a:t>, for two baseline: one is when we assume </a:t>
            </a:r>
            <a:r>
              <a:rPr lang="en-US" baseline="0" dirty="0" err="1"/>
              <a:t>snapshoting</a:t>
            </a:r>
            <a:r>
              <a:rPr lang="en-US" baseline="0" dirty="0"/>
              <a:t> is free, and the other one is where we </a:t>
            </a:r>
            <a:r>
              <a:rPr lang="en-US" baseline="0" dirty="0" err="1"/>
              <a:t>actully</a:t>
            </a:r>
            <a:r>
              <a:rPr lang="en-US" baseline="0" dirty="0"/>
              <a:t> take </a:t>
            </a:r>
            <a:r>
              <a:rPr lang="en-US" baseline="0" dirty="0" err="1"/>
              <a:t>cnapshot</a:t>
            </a:r>
            <a:r>
              <a:rPr lang="en-US" baseline="0" dirty="0"/>
              <a:t>. You can see that snapshotting </a:t>
            </a:r>
            <a:r>
              <a:rPr lang="en-US" baseline="0" dirty="0" err="1"/>
              <a:t>significnatly</a:t>
            </a:r>
            <a:r>
              <a:rPr lang="en-US" baseline="0" dirty="0"/>
              <a:t> decrease </a:t>
            </a:r>
            <a:r>
              <a:rPr lang="en-US" baseline="0" dirty="0" err="1"/>
              <a:t>transational</a:t>
            </a:r>
            <a:r>
              <a:rPr lang="en-US" baseline="0" dirty="0"/>
              <a:t> </a:t>
            </a:r>
            <a:r>
              <a:rPr lang="en-US" baseline="0" dirty="0" err="1"/>
              <a:t>throughpu</a:t>
            </a:r>
            <a:r>
              <a:rPr lang="en-US" baseline="0" dirty="0"/>
              <a:t>. </a:t>
            </a:r>
          </a:p>
          <a:p>
            <a:endParaRPr lang="en-US" baseline="0" dirty="0"/>
          </a:p>
          <a:p>
            <a:r>
              <a:rPr lang="en-US" baseline="0" dirty="0"/>
              <a:t>We find the overhead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Important thing to mention:</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While this concept mapped the mixed workload to the processing system in a very natural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way, the engineers faced a severe problem: the creation of snapshots turned out to be very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expensive [5]. To snapshot, </a:t>
            </a:r>
            <a:r>
              <a:rPr lang="en-US" sz="1200" kern="1200" dirty="0" err="1">
                <a:solidFill>
                  <a:schemeClr val="tx1"/>
                </a:solidFill>
                <a:effectLst/>
                <a:latin typeface="+mn-lt"/>
                <a:ea typeface="+mn-ea"/>
                <a:cs typeface="+mn-cs"/>
              </a:rPr>
              <a:t>HyPer</a:t>
            </a:r>
            <a:r>
              <a:rPr lang="en-US" sz="1200" kern="1200" dirty="0">
                <a:solidFill>
                  <a:schemeClr val="tx1"/>
                </a:solidFill>
                <a:effectLst/>
                <a:latin typeface="+mn-lt"/>
                <a:ea typeface="+mn-ea"/>
                <a:cs typeface="+mn-cs"/>
              </a:rPr>
              <a:t> utilized the fork system call. This system call creates a child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process that shares its virtual memory with the one of the parent process. Both processes perform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copy-on-write to keep changes locally, thus implementing a form of (virtual) snapshotting. While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principle is cheaper than physical snapshotting, forking processes is still costly. Thus,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engineers were forced to move away from heterogeneous processing to a homogeneous model,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fully relying on MVCC in their current version.” </a:t>
            </a:r>
            <a:r>
              <a:rPr lang="en-US" sz="1200" kern="1200" dirty="0">
                <a:solidFill>
                  <a:schemeClr val="tx1"/>
                </a:solidFill>
                <a:effectLst/>
                <a:latin typeface="+mn-lt"/>
                <a:ea typeface="+mn-ea"/>
                <a:cs typeface="+mn-cs"/>
                <a:sym typeface="Wingdings"/>
              </a:rPr>
              <a:t> [1]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 </a:t>
            </a:r>
            <a:r>
              <a:rPr lang="en-US" sz="1200" kern="1200" dirty="0">
                <a:solidFill>
                  <a:schemeClr val="tx1"/>
                </a:solidFill>
                <a:effectLst/>
                <a:latin typeface="+mn-lt"/>
                <a:ea typeface="+mn-ea"/>
                <a:cs typeface="+mn-cs"/>
              </a:rPr>
              <a:t>Accelerating Analytical Processing in MVCC using Fine-Granular High-Frequency Virtual Snapshotting</a:t>
            </a:r>
            <a:r>
              <a:rPr lang="en-US" dirty="0">
                <a:effectLst/>
              </a:rPr>
              <a:t> </a:t>
            </a:r>
            <a:r>
              <a:rPr lang="en-US" sz="1200" kern="1200" dirty="0">
                <a:solidFill>
                  <a:schemeClr val="tx1"/>
                </a:solidFill>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Important thing to note:</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these snapshot/fork-based approach all suck, cause they don’t allow workload-specific optimizations. They are good at data freshness and performance isolation (just logical contention though). </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Slide 1: Shipping update logs </a:t>
            </a:r>
            <a:r>
              <a:rPr lang="mr-IN" sz="1200" kern="1200" dirty="0">
                <a:solidFill>
                  <a:schemeClr val="tx1"/>
                </a:solidFill>
                <a:latin typeface="+mn-lt"/>
                <a:ea typeface="+mn-ea"/>
                <a:cs typeface="+mn-cs"/>
              </a:rPr>
              <a: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BatchDB</a:t>
            </a:r>
            <a:r>
              <a:rPr lang="en-US" sz="1200" kern="1200" dirty="0">
                <a:solidFill>
                  <a:schemeClr val="tx1"/>
                </a:solidFill>
                <a:latin typeface="+mn-lt"/>
                <a:ea typeface="+mn-ea"/>
                <a:cs typeface="+mn-cs"/>
              </a:rPr>
              <a:t> oracle-</a:t>
            </a:r>
            <a:r>
              <a:rPr lang="en-US" sz="1200" kern="1200" baseline="0" dirty="0">
                <a:solidFill>
                  <a:schemeClr val="tx1"/>
                </a:solidFill>
                <a:latin typeface="+mn-lt"/>
                <a:ea typeface="+mn-ea"/>
                <a:cs typeface="+mn-cs"/>
              </a:rPr>
              <a:t> dual </a:t>
            </a:r>
            <a:r>
              <a:rPr lang="en-US" sz="1200" kern="1200" dirty="0">
                <a:solidFill>
                  <a:schemeClr val="tx1"/>
                </a:solidFill>
                <a:latin typeface="+mn-lt"/>
                <a:ea typeface="+mn-ea"/>
                <a:cs typeface="+mn-cs"/>
              </a:rPr>
              <a:t>in-memory </a:t>
            </a:r>
            <a:r>
              <a:rPr lang="mr-IN" sz="1200" kern="1200" dirty="0">
                <a:solidFill>
                  <a:schemeClr val="tx1"/>
                </a:solidFill>
                <a:latin typeface="+mn-lt"/>
                <a:ea typeface="+mn-ea"/>
                <a:cs typeface="+mn-cs"/>
              </a:rPr>
              <a: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Scyper</a:t>
            </a:r>
            <a:r>
              <a:rPr lang="en-US" sz="1200" kern="1200" dirty="0">
                <a:solidFill>
                  <a:schemeClr val="tx1"/>
                </a:solidFill>
                <a:latin typeface="+mn-lt"/>
                <a:ea typeface="+mn-ea"/>
                <a:cs typeface="+mn-cs"/>
              </a:rPr>
              <a:t> They all use this. </a:t>
            </a:r>
            <a:r>
              <a:rPr lang="mr-IN"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we need to read update logs from different transactional threads, merge them together, find the location of updated tuples, and update those updates one by one. For </a:t>
            </a:r>
            <a:r>
              <a:rPr lang="en-US" sz="1200" kern="1200" baseline="0" dirty="0" err="1">
                <a:solidFill>
                  <a:schemeClr val="tx1"/>
                </a:solidFill>
                <a:latin typeface="+mn-lt"/>
                <a:ea typeface="+mn-ea"/>
                <a:cs typeface="+mn-cs"/>
              </a:rPr>
              <a:t>batchDB</a:t>
            </a:r>
            <a:r>
              <a:rPr lang="en-US" sz="1200" kern="1200" baseline="0" dirty="0">
                <a:solidFill>
                  <a:schemeClr val="tx1"/>
                </a:solidFill>
                <a:latin typeface="+mn-lt"/>
                <a:ea typeface="+mn-ea"/>
                <a:cs typeface="+mn-cs"/>
              </a:rPr>
              <a:t>, it </a:t>
            </a:r>
            <a:r>
              <a:rPr lang="en-US" sz="1200" kern="1200" baseline="0" dirty="0" err="1">
                <a:solidFill>
                  <a:schemeClr val="tx1"/>
                </a:solidFill>
                <a:latin typeface="+mn-lt"/>
                <a:ea typeface="+mn-ea"/>
                <a:cs typeface="+mn-cs"/>
              </a:rPr>
              <a:t>cuases</a:t>
            </a:r>
            <a:r>
              <a:rPr lang="en-US" sz="1200" kern="1200" baseline="0" dirty="0">
                <a:solidFill>
                  <a:schemeClr val="tx1"/>
                </a:solidFill>
                <a:latin typeface="+mn-lt"/>
                <a:ea typeface="+mn-ea"/>
                <a:cs typeface="+mn-cs"/>
              </a:rPr>
              <a:t> a lot of data movement and the main operation is hash index look up. And when we consider systems that have multiple engines, this become worse (merge with slide 3)</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Slide 2: This is also the case for systems that rely on software </a:t>
            </a:r>
            <a:r>
              <a:rPr lang="en-US" sz="1200" kern="1200" dirty="0" err="1">
                <a:solidFill>
                  <a:schemeClr val="tx1"/>
                </a:solidFill>
                <a:latin typeface="+mn-lt"/>
                <a:ea typeface="+mn-ea"/>
                <a:cs typeface="+mn-cs"/>
              </a:rPr>
              <a:t>snapshoting</a:t>
            </a:r>
            <a:r>
              <a:rPr lang="en-US" sz="1200" kern="1200" dirty="0">
                <a:solidFill>
                  <a:schemeClr val="tx1"/>
                </a:solidFill>
                <a:latin typeface="+mn-lt"/>
                <a:ea typeface="+mn-ea"/>
                <a:cs typeface="+mn-cs"/>
              </a:rPr>
              <a:t> to hand</a:t>
            </a:r>
            <a:r>
              <a:rPr lang="en-US" sz="1200" kern="1200" baseline="0" dirty="0">
                <a:solidFill>
                  <a:schemeClr val="tx1"/>
                </a:solidFill>
                <a:latin typeface="+mn-lt"/>
                <a:ea typeface="+mn-ea"/>
                <a:cs typeface="+mn-cs"/>
              </a:rPr>
              <a:t> over recent analytics </a:t>
            </a:r>
            <a:r>
              <a:rPr lang="mr-IN" sz="1200" kern="1200" baseline="0" dirty="0">
                <a:solidFill>
                  <a:schemeClr val="tx1"/>
                </a:solidFill>
                <a:latin typeface="+mn-lt"/>
                <a:ea typeface="+mn-ea"/>
                <a:cs typeface="+mn-cs"/>
              </a:rPr>
              <a:t>–</a:t>
            </a:r>
            <a:r>
              <a:rPr lang="en-US" sz="1200" kern="1200" baseline="0" dirty="0">
                <a:solidFill>
                  <a:schemeClr val="tx1"/>
                </a:solidFill>
                <a:latin typeface="+mn-lt"/>
                <a:ea typeface="+mn-ea"/>
                <a:cs typeface="+mn-cs"/>
              </a:rPr>
              <a:t> mention H2TAP reports copy-on-write or software </a:t>
            </a:r>
            <a:r>
              <a:rPr lang="en-US" sz="1200" kern="1200" baseline="0" dirty="0" err="1">
                <a:solidFill>
                  <a:schemeClr val="tx1"/>
                </a:solidFill>
                <a:latin typeface="+mn-lt"/>
                <a:ea typeface="+mn-ea"/>
                <a:cs typeface="+mn-cs"/>
              </a:rPr>
              <a:t>snapshoting</a:t>
            </a:r>
            <a:r>
              <a:rPr lang="en-US" sz="1200" kern="1200" baseline="0" dirty="0">
                <a:solidFill>
                  <a:schemeClr val="tx1"/>
                </a:solidFill>
                <a:latin typeface="+mn-lt"/>
                <a:ea typeface="+mn-ea"/>
                <a:cs typeface="+mn-cs"/>
              </a:rPr>
              <a:t> both suck</a:t>
            </a:r>
          </a:p>
          <a:p>
            <a:r>
              <a:rPr lang="en-US" sz="1200" kern="1200" baseline="0" dirty="0">
                <a:solidFill>
                  <a:schemeClr val="tx1"/>
                </a:solidFill>
                <a:latin typeface="+mn-lt"/>
                <a:ea typeface="+mn-ea"/>
                <a:cs typeface="+mn-cs"/>
              </a:rPr>
              <a:t>Should be merge with first slide </a:t>
            </a:r>
            <a:r>
              <a:rPr lang="en-US" sz="1200" kern="1200" baseline="0" dirty="0">
                <a:solidFill>
                  <a:schemeClr val="tx1"/>
                </a:solidFill>
                <a:latin typeface="+mn-lt"/>
                <a:ea typeface="+mn-ea"/>
                <a:cs typeface="+mn-cs"/>
                <a:sym typeface="Wingdings"/>
              </a:rPr>
              <a:t> </a:t>
            </a:r>
            <a:r>
              <a:rPr lang="en-US" sz="1200" kern="1200" baseline="0" dirty="0">
                <a:solidFill>
                  <a:schemeClr val="tx1"/>
                </a:solidFill>
                <a:latin typeface="+mn-lt"/>
                <a:ea typeface="+mn-ea"/>
                <a:cs typeface="+mn-cs"/>
              </a:rPr>
              <a:t>Slide 3: now if we have multiple analytic engines, thing become even worse. </a:t>
            </a:r>
          </a:p>
          <a:p>
            <a:r>
              <a:rPr lang="en-US" sz="1200" kern="1200" baseline="0" dirty="0">
                <a:solidFill>
                  <a:schemeClr val="tx1"/>
                </a:solidFill>
                <a:latin typeface="+mn-lt"/>
                <a:ea typeface="+mn-ea"/>
                <a:cs typeface="+mn-cs"/>
              </a:rPr>
              <a:t>Slide 4: now consider that each of these analytic engine requires their own storage </a:t>
            </a:r>
            <a:r>
              <a:rPr lang="en-US" sz="1200" kern="1200" baseline="0" dirty="0" err="1">
                <a:solidFill>
                  <a:schemeClr val="tx1"/>
                </a:solidFill>
                <a:latin typeface="+mn-lt"/>
                <a:ea typeface="+mn-ea"/>
                <a:cs typeface="+mn-cs"/>
              </a:rPr>
              <a:t>loayout</a:t>
            </a:r>
            <a:r>
              <a:rPr lang="en-US" sz="1200" kern="1200" baseline="0" dirty="0">
                <a:solidFill>
                  <a:schemeClr val="tx1"/>
                </a:solidFill>
                <a:latin typeface="+mn-lt"/>
                <a:ea typeface="+mn-ea"/>
                <a:cs typeface="+mn-cs"/>
              </a:rPr>
              <a:t> and specific optimization. For example, relational OLAP requires DSM layout, </a:t>
            </a:r>
            <a:r>
              <a:rPr lang="en-US" sz="1200" kern="1200" baseline="0" dirty="0" err="1">
                <a:solidFill>
                  <a:schemeClr val="tx1"/>
                </a:solidFill>
                <a:latin typeface="+mn-lt"/>
                <a:ea typeface="+mn-ea"/>
                <a:cs typeface="+mn-cs"/>
              </a:rPr>
              <a:t>compresison</a:t>
            </a:r>
            <a:r>
              <a:rPr lang="en-US" sz="1200" kern="1200" baseline="0" dirty="0">
                <a:solidFill>
                  <a:schemeClr val="tx1"/>
                </a:solidFill>
                <a:latin typeface="+mn-lt"/>
                <a:ea typeface="+mn-ea"/>
                <a:cs typeface="+mn-cs"/>
              </a:rPr>
              <a:t>, indexes. So not only we have to ship updates, we also need to transform it into proper format. And then, that format is not </a:t>
            </a:r>
            <a:r>
              <a:rPr lang="en-US" sz="1200" kern="1200" baseline="0" dirty="0" err="1">
                <a:solidFill>
                  <a:schemeClr val="tx1"/>
                </a:solidFill>
                <a:latin typeface="+mn-lt"/>
                <a:ea typeface="+mn-ea"/>
                <a:cs typeface="+mn-cs"/>
              </a:rPr>
              <a:t>friendy</a:t>
            </a:r>
            <a:r>
              <a:rPr lang="en-US" sz="1200" kern="1200" baseline="0" dirty="0">
                <a:solidFill>
                  <a:schemeClr val="tx1"/>
                </a:solidFill>
                <a:latin typeface="+mn-lt"/>
                <a:ea typeface="+mn-ea"/>
                <a:cs typeface="+mn-cs"/>
              </a:rPr>
              <a:t> for updates. Blah blah blah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Let’s take a closer look at analytical island</a:t>
            </a:r>
            <a:r>
              <a:rPr lang="en-US" sz="1200" kern="1200" baseline="0" dirty="0">
                <a:solidFill>
                  <a:schemeClr val="tx1"/>
                </a:solidFill>
                <a:latin typeface="+mn-lt"/>
                <a:ea typeface="+mn-ea"/>
                <a:cs typeface="+mn-cs"/>
              </a:rPr>
              <a:t>. Analytical island has three key components: data freshness </a:t>
            </a:r>
            <a:r>
              <a:rPr lang="mr-IN" sz="1200" kern="1200" baseline="0" dirty="0">
                <a:solidFill>
                  <a:schemeClr val="tx1"/>
                </a:solidFill>
                <a:latin typeface="+mn-lt"/>
                <a:ea typeface="+mn-ea"/>
                <a:cs typeface="+mn-cs"/>
              </a:rPr>
              <a:t>…</a:t>
            </a:r>
            <a:r>
              <a:rPr lang="en-US" sz="1200" kern="1200" baseline="0" dirty="0">
                <a:solidFill>
                  <a:schemeClr val="tx1"/>
                </a:solidFill>
                <a:latin typeface="+mn-lt"/>
                <a:ea typeface="+mn-ea"/>
                <a:cs typeface="+mn-cs"/>
              </a:rPr>
              <a:t> </a:t>
            </a:r>
          </a:p>
          <a:p>
            <a:r>
              <a:rPr lang="en-US" sz="1200" kern="1200" baseline="0" dirty="0">
                <a:solidFill>
                  <a:schemeClr val="tx1"/>
                </a:solidFill>
                <a:latin typeface="+mn-lt"/>
                <a:ea typeface="+mn-ea"/>
                <a:cs typeface="+mn-cs"/>
              </a:rPr>
              <a:t>We co-design new algorithm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data freshness, we </a:t>
            </a:r>
            <a:r>
              <a:rPr lang="en-US" sz="1200" kern="1200" baseline="0" dirty="0" err="1">
                <a:solidFill>
                  <a:schemeClr val="tx1"/>
                </a:solidFill>
                <a:latin typeface="+mn-lt"/>
                <a:ea typeface="+mn-ea"/>
                <a:cs typeface="+mn-cs"/>
              </a:rPr>
              <a:t>deisng</a:t>
            </a:r>
            <a:r>
              <a:rPr lang="en-US" sz="1200" kern="1200" baseline="0" dirty="0">
                <a:solidFill>
                  <a:schemeClr val="tx1"/>
                </a:solidFill>
                <a:latin typeface="+mn-lt"/>
                <a:ea typeface="+mn-ea"/>
                <a:cs typeface="+mn-cs"/>
              </a:rPr>
              <a:t> two algorithm, update </a:t>
            </a:r>
            <a:r>
              <a:rPr lang="en-US" sz="1200" kern="1200" baseline="0" dirty="0" err="1">
                <a:solidFill>
                  <a:schemeClr val="tx1"/>
                </a:solidFill>
                <a:latin typeface="+mn-lt"/>
                <a:ea typeface="+mn-ea"/>
                <a:cs typeface="+mn-cs"/>
              </a:rPr>
              <a:t>shippiing</a:t>
            </a:r>
            <a:r>
              <a:rPr lang="en-US" sz="1200" kern="1200" baseline="0" dirty="0">
                <a:solidFill>
                  <a:schemeClr val="tx1"/>
                </a:solidFill>
                <a:latin typeface="+mn-lt"/>
                <a:ea typeface="+mn-ea"/>
                <a:cs typeface="+mn-cs"/>
              </a:rPr>
              <a:t> and update application, that helps us </a:t>
            </a:r>
            <a:r>
              <a:rPr lang="en-US" sz="1200" kern="1200" baseline="0" dirty="0" err="1">
                <a:solidFill>
                  <a:schemeClr val="tx1"/>
                </a:solidFill>
                <a:latin typeface="+mn-lt"/>
                <a:ea typeface="+mn-ea"/>
                <a:cs typeface="+mn-cs"/>
              </a:rPr>
              <a:t>propoagate</a:t>
            </a:r>
            <a:r>
              <a:rPr lang="en-US" sz="1200" kern="1200" baseline="0" dirty="0">
                <a:solidFill>
                  <a:schemeClr val="tx1"/>
                </a:solidFill>
                <a:latin typeface="+mn-lt"/>
                <a:ea typeface="+mn-ea"/>
                <a:cs typeface="+mn-cs"/>
              </a:rPr>
              <a:t> update from transactional </a:t>
            </a:r>
            <a:r>
              <a:rPr lang="en-US" sz="1200" kern="1200" baseline="0" dirty="0" err="1">
                <a:solidFill>
                  <a:schemeClr val="tx1"/>
                </a:solidFill>
                <a:latin typeface="+mn-lt"/>
                <a:ea typeface="+mn-ea"/>
                <a:cs typeface="+mn-cs"/>
              </a:rPr>
              <a:t>islandto</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analytial</a:t>
            </a:r>
            <a:r>
              <a:rPr lang="en-US" sz="1200" kern="1200" baseline="0" dirty="0">
                <a:solidFill>
                  <a:schemeClr val="tx1"/>
                </a:solidFill>
                <a:latin typeface="+mn-lt"/>
                <a:ea typeface="+mn-ea"/>
                <a:cs typeface="+mn-cs"/>
              </a:rPr>
              <a:t> island. </a:t>
            </a:r>
          </a:p>
          <a:p>
            <a:r>
              <a:rPr lang="en-US" sz="1200" kern="1200" baseline="0" dirty="0">
                <a:solidFill>
                  <a:schemeClr val="tx1"/>
                </a:solidFill>
                <a:latin typeface="+mn-lt"/>
                <a:ea typeface="+mn-ea"/>
                <a:cs typeface="+mn-cs"/>
              </a:rPr>
              <a:t>Those two algorithm relies on custom PIM logic to execute efficiently.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For </a:t>
            </a:r>
            <a:r>
              <a:rPr lang="en-US" sz="1200" kern="1200" dirty="0" err="1">
                <a:solidFill>
                  <a:schemeClr val="tx1"/>
                </a:solidFill>
                <a:latin typeface="+mn-lt"/>
                <a:ea typeface="+mn-ea"/>
                <a:cs typeface="+mn-cs"/>
              </a:rPr>
              <a:t>consisteny</a:t>
            </a:r>
            <a:r>
              <a:rPr lang="en-US" sz="1200" kern="1200" dirty="0">
                <a:solidFill>
                  <a:schemeClr val="tx1"/>
                </a:solidFill>
                <a:latin typeface="+mn-lt"/>
                <a:ea typeface="+mn-ea"/>
                <a:cs typeface="+mn-cs"/>
              </a:rPr>
              <a:t> mechanism,</a:t>
            </a:r>
            <a:r>
              <a:rPr lang="en-US" sz="1200" kern="1200" baseline="0" dirty="0">
                <a:solidFill>
                  <a:schemeClr val="tx1"/>
                </a:solidFill>
                <a:latin typeface="+mn-lt"/>
                <a:ea typeface="+mn-ea"/>
                <a:cs typeface="+mn-cs"/>
              </a:rPr>
              <a:t> we </a:t>
            </a:r>
            <a:r>
              <a:rPr lang="en-US" sz="1200" kern="1200" baseline="0" dirty="0" err="1">
                <a:solidFill>
                  <a:schemeClr val="tx1"/>
                </a:solidFill>
                <a:latin typeface="+mn-lt"/>
                <a:ea typeface="+mn-ea"/>
                <a:cs typeface="+mn-cs"/>
              </a:rPr>
              <a:t>develple</a:t>
            </a:r>
            <a:r>
              <a:rPr lang="en-US" sz="1200" kern="1200" baseline="0" dirty="0">
                <a:solidFill>
                  <a:schemeClr val="tx1"/>
                </a:solidFill>
                <a:latin typeface="+mn-lt"/>
                <a:ea typeface="+mn-ea"/>
                <a:cs typeface="+mn-cs"/>
              </a:rPr>
              <a:t> an algorithm that relies on a combination of </a:t>
            </a:r>
            <a:r>
              <a:rPr lang="en-US" sz="1200" kern="1200" baseline="0" dirty="0" err="1">
                <a:solidFill>
                  <a:schemeClr val="tx1"/>
                </a:solidFill>
                <a:latin typeface="+mn-lt"/>
                <a:ea typeface="+mn-ea"/>
                <a:cs typeface="+mn-cs"/>
              </a:rPr>
              <a:t>versionin</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snapshoting</a:t>
            </a:r>
            <a:r>
              <a:rPr lang="en-US" sz="1200" kern="1200" baseline="0" dirty="0">
                <a:solidFill>
                  <a:schemeClr val="tx1"/>
                </a:solidFill>
                <a:latin typeface="+mn-lt"/>
                <a:ea typeface="+mn-ea"/>
                <a:cs typeface="+mn-cs"/>
              </a:rPr>
              <a:t> to </a:t>
            </a:r>
            <a:r>
              <a:rPr lang="en-US" sz="1200" kern="1200" baseline="0" dirty="0" err="1">
                <a:solidFill>
                  <a:schemeClr val="tx1"/>
                </a:solidFill>
                <a:latin typeface="+mn-lt"/>
                <a:ea typeface="+mn-ea"/>
                <a:cs typeface="+mn-cs"/>
              </a:rPr>
              <a:t>maintaint</a:t>
            </a:r>
            <a:r>
              <a:rPr lang="en-US" sz="1200" kern="1200" baseline="0" dirty="0">
                <a:solidFill>
                  <a:schemeClr val="tx1"/>
                </a:solidFill>
                <a:latin typeface="+mn-lt"/>
                <a:ea typeface="+mn-ea"/>
                <a:cs typeface="+mn-cs"/>
              </a:rPr>
              <a:t> data </a:t>
            </a:r>
            <a:r>
              <a:rPr lang="en-US" sz="1200" kern="1200" baseline="0" dirty="0" err="1">
                <a:solidFill>
                  <a:schemeClr val="tx1"/>
                </a:solidFill>
                <a:latin typeface="+mn-lt"/>
                <a:ea typeface="+mn-ea"/>
                <a:cs typeface="+mn-cs"/>
              </a:rPr>
              <a:t>consitency</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 then design an in-memory copy unit that enables highly efficient snapshot creation for our algorithm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Starting with our update propagation mechanism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97663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maintain data freshness, the HTAP system needs to first gather transactional updates and ship them to   the analytical replica and second, it needs to apply data format conversions prior to apply the updates to the analytical replica </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67479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So first, we start with our update gathering and shipping mechanism.</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Our update gathering and shipping hardware-software co-designed mechanism has three major step.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First, for each thread in the transactional engine, Polynesia stores an ordered update log for the queries performed by transactional thread. The first stage is to scan the per-thread update logs, and merge them into a single final log, where all updates are sorted by the commit ID</a:t>
            </a:r>
          </a:p>
          <a:p>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[CLICK] </a:t>
            </a:r>
            <a:r>
              <a:rPr lang="en-US" dirty="0"/>
              <a:t>To do so, we implement a merge unit that uses  a 3-level comparator tree to merge transactional updates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The second stage is to find the location of the corresponding column (in the analytical replica) associated with each update log entry. We observe that this stage is one of the major bottlenecks of update shipping, because the fields in each tuple in the transactional island are distributed across different columns in the analytical island. Since the column size is typically very large, finding the location of each update is a very time-consuming process.  To overcome this, we maintain a hash index of data on the (column, row) key, and use that to find the corresponding column for each update in the final log.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We implement a hardware hash lookup unit to speedup the hash lookup process in our algorithm.</a:t>
            </a:r>
          </a:p>
          <a:p>
            <a:r>
              <a:rPr lang="en-US" sz="1200" kern="1200" dirty="0">
                <a:solidFill>
                  <a:schemeClr val="tx1"/>
                </a:solidFill>
                <a:latin typeface="+mn-lt"/>
                <a:ea typeface="+mn-ea"/>
                <a:cs typeface="+mn-cs"/>
              </a:rPr>
              <a:t>The unit decouples hash computation from hash traversals to allow for concurrent hash lookups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The final stage is to ship these updates to each column in the analytical replica.</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To efficiently ship updates to the analytical replica, we design a fast copy unit that can issue multiple read/write requests to main memory concurrently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[NEXT]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02987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[CLICK] Next, we describe our update application unit, which is designed taking into account PIM logic characteristics and constraints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In our system, columns in the analytical replica uses a compressed column-wise data column. So, the first step of our update application unit is to build a sorted dictionary for the updates.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We do so using a sort unit, composed of a 1024-value </a:t>
            </a:r>
            <a:r>
              <a:rPr lang="en-US" sz="1200" kern="1200" dirty="0" err="1">
                <a:solidFill>
                  <a:schemeClr val="tx1"/>
                </a:solidFill>
                <a:latin typeface="+mn-lt"/>
                <a:ea typeface="+mn-ea"/>
                <a:cs typeface="+mn-cs"/>
              </a:rPr>
              <a:t>bitonic</a:t>
            </a:r>
            <a:r>
              <a:rPr lang="en-US" sz="1200" kern="1200" dirty="0">
                <a:solidFill>
                  <a:schemeClr val="tx1"/>
                </a:solidFill>
                <a:latin typeface="+mn-lt"/>
                <a:ea typeface="+mn-ea"/>
                <a:cs typeface="+mn-cs"/>
              </a:rPr>
              <a:t> sorter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Once the update dictionary is constructed, we now have two sorted dictionaries: the old dictionary and the update dictionary.  We merge these into a single dictionary using a linear scan operation. We maintain a hash index that links the old encoded value in a column to the new encoded value, which avoids the need to decompress the column. We use a hash lookup unit to speedup the hash index process </a:t>
            </a:r>
          </a:p>
          <a:p>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[CLCIK] Finally we constructed the new compressed column by using the hash index and the new dictionary to find the new encoded value for each entry in the column and merge the old and new dictionaries  using a merge unit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[NEXT]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[CLICK] Based on the concept of processing island, we propose Polynesia, a hardware-software co-designed HTAP system. Polynesia includes tailored transactional and analytical islands that include a replica of the data, optimized execution engines, and specialized hardware resources. Next, I briefly describe the main components of Polynesia.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First, the transactional island includes an execution engine tailored for transactions, and a replica of the data.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The transactional island is designed to sustain high transactional update rates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thus, it uses conventional multicore CPUs with deep cache hierarchy, since transactional workloads benefit from such CPU organization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Second, the analytical island  is implemented inside the logic layer of a 3D-stacked memory device. The 3D-stacked memory connects layers of DRAM banks with a layer of logic using high throughput through silicon vias or TSVs.</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Vertical partitions of the 3D-stacked memory is called a vault. We place hardware resources inside each vault of the 3D-stacked memory, including an execution engine tailored for analytics, and a replica of the data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The analytical island is design  to provide high read throughput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Thus, the analytical island leverages simpler PIM cores that can mitigate data movement caused during analytics processing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We co-design algorithms and hardware units that can efficiently maintain data consistency and data freshness in our analytical island.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[NEXT]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Next, I briefly describe our consistency mechanism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[NEXT]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88392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O</a:t>
            </a:r>
            <a:r>
              <a:rPr lang="en-US" sz="1200" kern="1200" dirty="0">
                <a:solidFill>
                  <a:schemeClr val="tx1"/>
                </a:solidFill>
                <a:effectLst/>
                <a:latin typeface="+mn-lt"/>
                <a:ea typeface="+mn-ea"/>
                <a:cs typeface="+mn-cs"/>
              </a:rPr>
              <a:t>ur consistency mechanism relies on a combination of snapshotting and versioning to provide data consistency for analytical queries.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For each column in the analytical replica, there is a chain of snapshots where each chain entry corresponds to a version of the column </a:t>
            </a:r>
            <a:endParaRPr lang="en-US" dirty="0"/>
          </a:p>
          <a:p>
            <a:endParaRPr lang="en-US" dirty="0"/>
          </a:p>
          <a:p>
            <a:r>
              <a:rPr lang="en-US" dirty="0"/>
              <a:t>[CLICK] Differently from snapshotting, Polynesia does not create a snapshot every time a column is updated. Instead, Polynesia first marks the column as dirty</a:t>
            </a:r>
          </a:p>
          <a:p>
            <a:endParaRPr lang="en-US" dirty="0"/>
          </a:p>
          <a:p>
            <a:r>
              <a:rPr lang="en-US" dirty="0"/>
              <a:t>[CLICK] Then, Polynesia  creates a snapshot of a column if there are any dirty columns, and no current snapshot exist for a given column </a:t>
            </a:r>
          </a:p>
          <a:p>
            <a:endParaRPr lang="en-US" dirty="0"/>
          </a:p>
          <a:p>
            <a:r>
              <a:rPr lang="en-US" dirty="0"/>
              <a:t>[CLICK] In this way, Polynesia avoids long version chains as in MVCC</a:t>
            </a:r>
          </a:p>
          <a:p>
            <a:endParaRPr lang="en-US" dirty="0"/>
          </a:p>
          <a:p>
            <a:endParaRPr lang="en-US" dirty="0"/>
          </a:p>
          <a:p>
            <a:r>
              <a:rPr lang="en-US" dirty="0"/>
              <a:t>Our consistency mechanism leverages a copy unit to accelerate column snapshotting. </a:t>
            </a:r>
          </a:p>
          <a:p>
            <a:endParaRPr lang="en-US" dirty="0"/>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And finally we looked at the</a:t>
            </a:r>
            <a:r>
              <a:rPr lang="en-US" sz="1200" kern="1200" baseline="0" dirty="0">
                <a:solidFill>
                  <a:schemeClr val="tx1"/>
                </a:solidFill>
                <a:latin typeface="+mn-lt"/>
                <a:ea typeface="+mn-ea"/>
                <a:cs typeface="+mn-cs"/>
              </a:rPr>
              <a:t> execution engine, and propose custom data placement and task scheduler specifically designed for 3D-stacked memory characteristics. We use simply PIM </a:t>
            </a:r>
            <a:r>
              <a:rPr lang="en-US" sz="1200" kern="1200" baseline="0" dirty="0" err="1">
                <a:solidFill>
                  <a:schemeClr val="tx1"/>
                </a:solidFill>
                <a:latin typeface="+mn-lt"/>
                <a:ea typeface="+mn-ea"/>
                <a:cs typeface="+mn-cs"/>
              </a:rPr>
              <a:t>ocres</a:t>
            </a:r>
            <a:r>
              <a:rPr lang="en-US" sz="1200" kern="1200" baseline="0" dirty="0">
                <a:solidFill>
                  <a:schemeClr val="tx1"/>
                </a:solidFill>
                <a:latin typeface="+mn-lt"/>
                <a:ea typeface="+mn-ea"/>
                <a:cs typeface="+mn-cs"/>
              </a:rPr>
              <a:t> to run execution </a:t>
            </a:r>
            <a:r>
              <a:rPr lang="en-US" sz="1200" kern="1200" baseline="0" dirty="0" err="1">
                <a:solidFill>
                  <a:schemeClr val="tx1"/>
                </a:solidFill>
                <a:latin typeface="+mn-lt"/>
                <a:ea typeface="+mn-ea"/>
                <a:cs typeface="+mn-cs"/>
              </a:rPr>
              <a:t>enge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latin typeface="+mn-lt"/>
                <a:ea typeface="+mn-ea"/>
                <a:cs typeface="+mn-cs"/>
              </a:rPr>
              <a:t>Overal</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this is how our </a:t>
            </a:r>
            <a:r>
              <a:rPr lang="en-US" sz="1200" kern="1200" baseline="0" dirty="0" err="1">
                <a:solidFill>
                  <a:schemeClr val="tx1"/>
                </a:solidFill>
                <a:latin typeface="+mn-lt"/>
                <a:ea typeface="+mn-ea"/>
                <a:cs typeface="+mn-cs"/>
              </a:rPr>
              <a:t>hw</a:t>
            </a:r>
            <a:r>
              <a:rPr lang="en-US" sz="1200" kern="1200" baseline="0" dirty="0">
                <a:solidFill>
                  <a:schemeClr val="tx1"/>
                </a:solidFill>
                <a:latin typeface="+mn-lt"/>
                <a:ea typeface="+mn-ea"/>
                <a:cs typeface="+mn-cs"/>
              </a:rPr>
              <a:t> implementation looks like for Polynesia. We have one transactional island which has </a:t>
            </a:r>
            <a:r>
              <a:rPr lang="en-US" sz="1200" kern="1200" dirty="0">
                <a:solidFill>
                  <a:schemeClr val="tx1"/>
                </a:solidFill>
                <a:latin typeface="+mn-lt"/>
                <a:ea typeface="+mn-ea"/>
                <a:cs typeface="+mn-cs"/>
              </a:rPr>
              <a:t>conventional multicore CPUs and multi-level caches</a:t>
            </a:r>
          </a:p>
          <a:p>
            <a:r>
              <a:rPr lang="en-US" sz="1200" kern="1200" dirty="0">
                <a:solidFill>
                  <a:schemeClr val="tx1"/>
                </a:solidFill>
                <a:latin typeface="+mn-lt"/>
                <a:ea typeface="+mn-ea"/>
                <a:cs typeface="+mn-cs"/>
              </a:rPr>
              <a:t>The analytical island takes advantage of logic layer.</a:t>
            </a:r>
            <a:r>
              <a:rPr lang="en-US" sz="1200" kern="1200" baseline="0" dirty="0">
                <a:solidFill>
                  <a:schemeClr val="tx1"/>
                </a:solidFill>
                <a:latin typeface="+mn-lt"/>
                <a:ea typeface="+mn-ea"/>
                <a:cs typeface="+mn-cs"/>
              </a:rPr>
              <a:t> In each vault, we have update shipping and update application unit for data freshness mechanism, copy unit for consistency mechanism and </a:t>
            </a:r>
            <a:r>
              <a:rPr lang="en-US" sz="1200" kern="1200" baseline="0" dirty="0" err="1">
                <a:solidFill>
                  <a:schemeClr val="tx1"/>
                </a:solidFill>
                <a:latin typeface="+mn-lt"/>
                <a:ea typeface="+mn-ea"/>
                <a:cs typeface="+mn-cs"/>
              </a:rPr>
              <a:t>pim</a:t>
            </a:r>
            <a:r>
              <a:rPr lang="en-US" sz="1200" kern="1200" baseline="0" dirty="0">
                <a:solidFill>
                  <a:schemeClr val="tx1"/>
                </a:solidFill>
                <a:latin typeface="+mn-lt"/>
                <a:ea typeface="+mn-ea"/>
                <a:cs typeface="+mn-cs"/>
              </a:rPr>
              <a:t> cores for execution engine.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this work, we focus on designing an instance of Polynesia that supports relational transactional and analytical workloads.1 Figure 4 shows the hardware for our chosen implementation, which includes one transactional island and one analytical island, and is equipped with a 3D-stacked memory similar to the Hybrid Memory Cube (HMC)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transactional island uses an execution engine similar to conventional transactional engines [37, 75] to execute a relational transactional workload. The transactional island is equipped with conventional multicore CPUs and multi-level caches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Inside each vault’s portion of the logic layer in memory, we add hardware for the analytical island, including the update propagation mechanism (consisting of the update shipping and update application units), the consistency mechanism (copy units), and the analytical execution engine (simple programmable in-order PIM cores).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lumMod val="65000"/>
                    <a:lumOff val="35000"/>
                  </a:prstClr>
                </a:solidFill>
              </a:rPr>
              <a:t>that can efficiently executes all different types of analytics like graph processing, ML, key-value, array</a:t>
            </a:r>
            <a:br>
              <a:rPr lang="en-US" sz="1100" dirty="0">
                <a:solidFill>
                  <a:srgbClr val="595959"/>
                </a:solidFill>
              </a:rPr>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Replication</a:t>
            </a:r>
            <a:r>
              <a:rPr lang="en-US" sz="1200" kern="1200" baseline="0" dirty="0">
                <a:solidFill>
                  <a:schemeClr val="tx1"/>
                </a:solidFill>
                <a:latin typeface="+mn-lt"/>
                <a:ea typeface="+mn-ea"/>
                <a:cs typeface="+mn-cs"/>
              </a:rPr>
              <a:t> based system </a:t>
            </a:r>
            <a:r>
              <a:rPr lang="mr-IN" sz="1200" kern="1200" baseline="0" dirty="0">
                <a:solidFill>
                  <a:schemeClr val="tx1"/>
                </a:solidFill>
                <a:latin typeface="+mn-lt"/>
                <a:ea typeface="+mn-ea"/>
                <a:cs typeface="+mn-cs"/>
              </a:rPr>
              <a:t>–</a:t>
            </a:r>
            <a:r>
              <a:rPr lang="en-US" sz="1200" kern="1200" baseline="0" dirty="0">
                <a:solidFill>
                  <a:schemeClr val="tx1"/>
                </a:solidFill>
                <a:latin typeface="+mn-lt"/>
                <a:ea typeface="+mn-ea"/>
                <a:cs typeface="+mn-cs"/>
              </a:rPr>
              <a:t> shipping log of updates to analytics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Replication</a:t>
            </a:r>
            <a:r>
              <a:rPr lang="en-US" sz="1200" kern="1200" baseline="0" dirty="0">
                <a:solidFill>
                  <a:schemeClr val="tx1"/>
                </a:solidFill>
                <a:latin typeface="+mn-lt"/>
                <a:ea typeface="+mn-ea"/>
                <a:cs typeface="+mn-cs"/>
              </a:rPr>
              <a:t> based system </a:t>
            </a:r>
            <a:r>
              <a:rPr lang="mr-IN" sz="1200" kern="1200" baseline="0" dirty="0">
                <a:solidFill>
                  <a:schemeClr val="tx1"/>
                </a:solidFill>
                <a:latin typeface="+mn-lt"/>
                <a:ea typeface="+mn-ea"/>
                <a:cs typeface="+mn-cs"/>
              </a:rPr>
              <a:t>–</a:t>
            </a:r>
            <a:r>
              <a:rPr lang="en-US" sz="1200" kern="1200" baseline="0" dirty="0">
                <a:solidFill>
                  <a:schemeClr val="tx1"/>
                </a:solidFill>
                <a:latin typeface="+mn-lt"/>
                <a:ea typeface="+mn-ea"/>
                <a:cs typeface="+mn-cs"/>
              </a:rPr>
              <a:t> shipping log of updates to analytics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Replication</a:t>
            </a:r>
            <a:r>
              <a:rPr lang="en-US" sz="1200" kern="1200" baseline="0" dirty="0">
                <a:solidFill>
                  <a:schemeClr val="tx1"/>
                </a:solidFill>
                <a:latin typeface="+mn-lt"/>
                <a:ea typeface="+mn-ea"/>
                <a:cs typeface="+mn-cs"/>
              </a:rPr>
              <a:t> based system </a:t>
            </a:r>
            <a:r>
              <a:rPr lang="mr-IN" sz="1200" kern="1200" baseline="0" dirty="0">
                <a:solidFill>
                  <a:schemeClr val="tx1"/>
                </a:solidFill>
                <a:latin typeface="+mn-lt"/>
                <a:ea typeface="+mn-ea"/>
                <a:cs typeface="+mn-cs"/>
              </a:rPr>
              <a:t>–</a:t>
            </a:r>
            <a:r>
              <a:rPr lang="en-US" sz="1200" kern="1200" baseline="0" dirty="0">
                <a:solidFill>
                  <a:schemeClr val="tx1"/>
                </a:solidFill>
                <a:latin typeface="+mn-lt"/>
                <a:ea typeface="+mn-ea"/>
                <a:cs typeface="+mn-cs"/>
              </a:rPr>
              <a:t> shipping log of updates to analytics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We invite you to check our paper for a complete discussion of Polynesia design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[NEXT]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34186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Replication</a:t>
            </a:r>
            <a:r>
              <a:rPr lang="en-US" sz="1200" kern="1200" baseline="0" dirty="0">
                <a:solidFill>
                  <a:schemeClr val="tx1"/>
                </a:solidFill>
                <a:latin typeface="+mn-lt"/>
                <a:ea typeface="+mn-ea"/>
                <a:cs typeface="+mn-cs"/>
              </a:rPr>
              <a:t> based system </a:t>
            </a:r>
            <a:r>
              <a:rPr lang="mr-IN" sz="1200" kern="1200" baseline="0" dirty="0">
                <a:solidFill>
                  <a:schemeClr val="tx1"/>
                </a:solidFill>
                <a:latin typeface="+mn-lt"/>
                <a:ea typeface="+mn-ea"/>
                <a:cs typeface="+mn-cs"/>
              </a:rPr>
              <a:t>–</a:t>
            </a:r>
            <a:r>
              <a:rPr lang="en-US" sz="1200" kern="1200" baseline="0" dirty="0">
                <a:solidFill>
                  <a:schemeClr val="tx1"/>
                </a:solidFill>
                <a:latin typeface="+mn-lt"/>
                <a:ea typeface="+mn-ea"/>
                <a:cs typeface="+mn-cs"/>
              </a:rPr>
              <a:t> shipping log of updates to analytics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Replication</a:t>
            </a:r>
            <a:r>
              <a:rPr lang="en-US" sz="1200" kern="1200" baseline="0" dirty="0">
                <a:solidFill>
                  <a:schemeClr val="tx1"/>
                </a:solidFill>
                <a:latin typeface="+mn-lt"/>
                <a:ea typeface="+mn-ea"/>
                <a:cs typeface="+mn-cs"/>
              </a:rPr>
              <a:t> based system </a:t>
            </a:r>
            <a:r>
              <a:rPr lang="mr-IN" sz="1200" kern="1200" baseline="0" dirty="0">
                <a:solidFill>
                  <a:schemeClr val="tx1"/>
                </a:solidFill>
                <a:latin typeface="+mn-lt"/>
                <a:ea typeface="+mn-ea"/>
                <a:cs typeface="+mn-cs"/>
              </a:rPr>
              <a:t>–</a:t>
            </a:r>
            <a:r>
              <a:rPr lang="en-US" sz="1200" kern="1200" baseline="0" dirty="0">
                <a:solidFill>
                  <a:schemeClr val="tx1"/>
                </a:solidFill>
                <a:latin typeface="+mn-lt"/>
                <a:ea typeface="+mn-ea"/>
                <a:cs typeface="+mn-cs"/>
              </a:rPr>
              <a:t> shipping log of updates to analytics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lumMod val="65000"/>
                    <a:lumOff val="35000"/>
                  </a:prstClr>
                </a:solidFill>
              </a:rPr>
              <a:t>So while single instance </a:t>
            </a:r>
            <a:r>
              <a:rPr lang="en-US" sz="1200" dirty="0" err="1">
                <a:solidFill>
                  <a:prstClr val="black">
                    <a:lumMod val="65000"/>
                    <a:lumOff val="35000"/>
                  </a:prstClr>
                </a:solidFill>
              </a:rPr>
              <a:t>ssystem</a:t>
            </a:r>
            <a:r>
              <a:rPr lang="en-US" sz="1200" baseline="0" dirty="0">
                <a:solidFill>
                  <a:prstClr val="black">
                    <a:lumMod val="65000"/>
                    <a:lumOff val="35000"/>
                  </a:prstClr>
                </a:solidFill>
              </a:rPr>
              <a:t> </a:t>
            </a:r>
            <a:r>
              <a:rPr lang="mr-IN" sz="1200" baseline="0" dirty="0">
                <a:solidFill>
                  <a:prstClr val="black">
                    <a:lumMod val="65000"/>
                    <a:lumOff val="35000"/>
                  </a:prstClr>
                </a:solidFill>
              </a:rPr>
              <a:t>…</a:t>
            </a:r>
            <a:r>
              <a:rPr lang="en-US" sz="1200" baseline="0" dirty="0">
                <a:solidFill>
                  <a:prstClr val="black">
                    <a:lumMod val="65000"/>
                    <a:lumOff val="35000"/>
                  </a:prstClr>
                </a:solidFill>
              </a:rPr>
              <a:t>.</a:t>
            </a:r>
          </a:p>
          <a:p>
            <a:endParaRPr lang="en-US" sz="1200" baseline="0" dirty="0">
              <a:solidFill>
                <a:prstClr val="black">
                  <a:lumMod val="65000"/>
                  <a:lumOff val="35000"/>
                </a:prstClr>
              </a:solidFill>
            </a:endParaRPr>
          </a:p>
          <a:p>
            <a:r>
              <a:rPr lang="en-US" sz="1200" baseline="0" dirty="0">
                <a:solidFill>
                  <a:prstClr val="black">
                    <a:lumMod val="65000"/>
                    <a:lumOff val="35000"/>
                  </a:prstClr>
                </a:solidFill>
              </a:rPr>
              <a:t>High cost </a:t>
            </a:r>
            <a:r>
              <a:rPr lang="mr-IN" sz="1200" baseline="0" dirty="0">
                <a:solidFill>
                  <a:prstClr val="black">
                    <a:lumMod val="65000"/>
                    <a:lumOff val="35000"/>
                  </a:prstClr>
                </a:solidFill>
              </a:rPr>
              <a:t>…</a:t>
            </a:r>
            <a:r>
              <a:rPr lang="en-US" sz="1200" baseline="0" dirty="0">
                <a:solidFill>
                  <a:prstClr val="black">
                    <a:lumMod val="65000"/>
                    <a:lumOff val="35000"/>
                  </a:prstClr>
                </a:solidFill>
              </a:rPr>
              <a:t>as I just showed it</a:t>
            </a:r>
          </a:p>
          <a:p>
            <a:r>
              <a:rPr lang="en-US" sz="1200" baseline="0" dirty="0">
                <a:solidFill>
                  <a:prstClr val="black">
                    <a:lumMod val="65000"/>
                    <a:lumOff val="35000"/>
                  </a:prstClr>
                </a:solidFill>
              </a:rPr>
              <a:t>Limited isolation </a:t>
            </a:r>
            <a:r>
              <a:rPr lang="mr-IN" sz="1200" baseline="0" dirty="0">
                <a:solidFill>
                  <a:prstClr val="black">
                    <a:lumMod val="65000"/>
                    <a:lumOff val="35000"/>
                  </a:prstClr>
                </a:solidFill>
              </a:rPr>
              <a:t>…</a:t>
            </a:r>
            <a:r>
              <a:rPr lang="en-US" sz="1200" baseline="0" dirty="0">
                <a:solidFill>
                  <a:prstClr val="black">
                    <a:lumMod val="65000"/>
                    <a:lumOff val="35000"/>
                  </a:prstClr>
                </a:solidFill>
              </a:rPr>
              <a:t> as we just talked about</a:t>
            </a:r>
          </a:p>
          <a:p>
            <a:r>
              <a:rPr lang="en-US" sz="1200" baseline="0" dirty="0">
                <a:solidFill>
                  <a:prstClr val="black">
                    <a:lumMod val="65000"/>
                    <a:lumOff val="35000"/>
                  </a:prstClr>
                </a:solidFill>
              </a:rPr>
              <a:t>And limited workload-specific optimization </a:t>
            </a:r>
            <a:r>
              <a:rPr lang="en-US" sz="1200" baseline="0" dirty="0">
                <a:solidFill>
                  <a:prstClr val="black">
                    <a:lumMod val="65000"/>
                    <a:lumOff val="35000"/>
                  </a:prstClr>
                </a:solidFill>
                <a:sym typeface="Wingdings"/>
              </a:rPr>
              <a:t> this is because we have one copy of data, and these workloads its very challenging to apply different optimization for different workloads on a single instance.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So to understand the reason behind throughput reduction, we look at both  update shipping and update application.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Our proposed </a:t>
            </a:r>
            <a:r>
              <a:rPr lang="en-US" sz="1200" kern="1200" dirty="0" err="1">
                <a:solidFill>
                  <a:schemeClr val="tx1"/>
                </a:solidFill>
                <a:latin typeface="+mn-lt"/>
                <a:ea typeface="+mn-ea"/>
                <a:cs typeface="+mn-cs"/>
              </a:rPr>
              <a:t>datafreshness</a:t>
            </a:r>
            <a:r>
              <a:rPr lang="en-US" sz="1200" kern="1200" dirty="0">
                <a:solidFill>
                  <a:schemeClr val="tx1"/>
                </a:solidFill>
                <a:latin typeface="+mn-lt"/>
                <a:ea typeface="+mn-ea"/>
                <a:cs typeface="+mn-cs"/>
              </a:rPr>
              <a:t> mechanism has two major components: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872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lumMod val="65000"/>
                    <a:lumOff val="35000"/>
                  </a:prstClr>
                </a:solidFill>
              </a:rPr>
              <a:t>that can efficiently executes all different types of analytics like graph processing, ML, key-value, array</a:t>
            </a:r>
            <a:br>
              <a:rPr lang="en-US" sz="1100" dirty="0">
                <a:solidFill>
                  <a:srgbClr val="595959"/>
                </a:solidFill>
              </a:rPr>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9283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1459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[CLICK] Many applications today need to perform real-time data analysis, meaning that they need to execute data analysis with the most-recent version of the data. Such applications often use an Hybrid Transactional/Analytical Processing system. Or HTAP. An ideal HTAP system should provide three properties: first, high data freshness and data consistency, second, it should allow for workload-specific optimizations, and third, it should provide performance isolation to transactional and analytical workloads.</a:t>
            </a:r>
          </a:p>
          <a:p>
            <a:endParaRPr lang="en-US" dirty="0"/>
          </a:p>
          <a:p>
            <a:r>
              <a:rPr lang="en-US" dirty="0"/>
              <a:t>[CLICK] We extensively analyze state-of-the-art HTAP systems, and we observe that they fail to meet all three HTAP properties </a:t>
            </a:r>
          </a:p>
          <a:p>
            <a:endParaRPr lang="en-US" dirty="0"/>
          </a:p>
          <a:p>
            <a:r>
              <a:rPr lang="en-US" dirty="0"/>
              <a:t>[CLICK] Our Key Idea to solve such an issue is to divide the HTAP system into processing islands, one for transactional and another for analytical workloads. Each island has a set of optimized hardware resources and algorithms.</a:t>
            </a:r>
          </a:p>
          <a:p>
            <a:endParaRPr lang="en-US" dirty="0"/>
          </a:p>
          <a:p>
            <a:r>
              <a:rPr lang="en-US" dirty="0"/>
              <a:t>[CLICK] By enabling processing island, we can perform workload-specific optimizations to transactional and analytical workloads while providing performance isolation </a:t>
            </a:r>
          </a:p>
          <a:p>
            <a:endParaRPr lang="en-US" dirty="0"/>
          </a:p>
          <a:p>
            <a:r>
              <a:rPr lang="en-US" dirty="0"/>
              <a:t>[CLICK] We leverage our key idea to implement Polynesia, a novel hardware/software co-designed HTAP system that implements custom algorithms and hardware to reduce the cost of maintaining data freshness and consistency in HTAP systems, and exploit processing-in-memory (or PIM) to alleviate the data movement caused by analytical workloads.</a:t>
            </a:r>
          </a:p>
          <a:p>
            <a:endParaRPr lang="en-US" dirty="0"/>
          </a:p>
          <a:p>
            <a:r>
              <a:rPr lang="en-US" dirty="0"/>
              <a:t>[CLICK] We extensively evaluate Polynesia against three state-of-the-art HTAP systems, and  we observe that </a:t>
            </a:r>
          </a:p>
          <a:p>
            <a:r>
              <a:rPr lang="en-US" dirty="0"/>
              <a:t>[CLICK] It increases transactional and analytical throughput by 1.7x and 3.7x on average  and</a:t>
            </a:r>
          </a:p>
          <a:p>
            <a:r>
              <a:rPr lang="en-US" dirty="0"/>
              <a:t>[CLICK] Reduces energy consumption by 48%</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1949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9311" y="2839453"/>
            <a:ext cx="6858000" cy="1539600"/>
          </a:xfrm>
        </p:spPr>
        <p:txBody>
          <a:bodyPr>
            <a:normAutofit/>
          </a:bodyPr>
          <a:lstStyle>
            <a:lvl1pPr marL="0" indent="0" algn="ctr">
              <a:buNone/>
              <a:defRPr sz="3200" b="1" i="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3200" b="1" dirty="0">
                <a:latin typeface="Segoe UI" panose="020B0502040204020203" pitchFamily="34" charset="0"/>
                <a:cs typeface="Segoe UI" panose="020B0502040204020203" pitchFamily="34" charset="0"/>
              </a:rPr>
              <a:t>Click to edit Master subtitle style</a:t>
            </a:r>
            <a:endParaRPr lang="en-US" dirty="0"/>
          </a:p>
        </p:txBody>
      </p:sp>
      <p:sp>
        <p:nvSpPr>
          <p:cNvPr id="20" name="Text Placeholder 19">
            <a:extLst>
              <a:ext uri="{FF2B5EF4-FFF2-40B4-BE49-F238E27FC236}">
                <a16:creationId xmlns:a16="http://schemas.microsoft.com/office/drawing/2014/main" id="{0C2DCD12-E0A7-964E-8C01-30F57AE18A60}"/>
              </a:ext>
            </a:extLst>
          </p:cNvPr>
          <p:cNvSpPr>
            <a:spLocks noGrp="1"/>
          </p:cNvSpPr>
          <p:nvPr>
            <p:ph type="body" sz="quarter" idx="10" hasCustomPrompt="1"/>
          </p:nvPr>
        </p:nvSpPr>
        <p:spPr>
          <a:xfrm>
            <a:off x="0" y="220663"/>
            <a:ext cx="9144000" cy="2619375"/>
          </a:xfrm>
        </p:spPr>
        <p:txBody>
          <a:bodyPr anchor="ctr">
            <a:normAutofit/>
          </a:bodyPr>
          <a:lstStyle>
            <a:lvl1pPr marL="0" indent="0" algn="ctr">
              <a:buNone/>
              <a:defRPr sz="4800" b="1">
                <a:latin typeface="Segoe UI Symbol" panose="020B0502040204020203" pitchFamily="34" charset="0"/>
                <a:ea typeface="Segoe UI Symbol" panose="020B0502040204020203" pitchFamily="34" charset="0"/>
                <a:cs typeface="Segoe UI Historic" panose="020B0502040204020203" pitchFamily="34" charset="0"/>
              </a:defRPr>
            </a:lvl1pPr>
          </a:lstStyle>
          <a:p>
            <a:pPr lvl="0"/>
            <a:r>
              <a:rPr lang="en-US" dirty="0"/>
              <a:t>Click to edit Title</a:t>
            </a:r>
          </a:p>
        </p:txBody>
      </p:sp>
    </p:spTree>
    <p:extLst>
      <p:ext uri="{BB962C8B-B14F-4D97-AF65-F5344CB8AC3E}">
        <p14:creationId xmlns:p14="http://schemas.microsoft.com/office/powerpoint/2010/main" val="3436640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3B9883C6-C8F9-D548-B2CD-8BBB65482A1A}" type="datetime1">
              <a:rPr lang="en-US" smtClean="0"/>
              <a:t>5/7/22</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870102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5447A606-2021-E84A-8393-DC26EEEEB41A}" type="datetime1">
              <a:rPr lang="en-US" smtClean="0"/>
              <a:t>5/7/22</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998024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B24F5C12-D4FF-1C4B-BA3F-C62E4E9E4666}" type="datetime1">
              <a:rPr lang="en-US" smtClean="0"/>
              <a:t>5/7/22</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187160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6C31ED73-475A-FE43-8745-C05B25F2AE00}" type="datetime1">
              <a:rPr lang="en-US" smtClean="0"/>
              <a:t>5/7/22</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474398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lIns="91440"/>
          <a:lstStyle>
            <a:lvl1pPr algn="ctr">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0D331F1B-1080-8B41-85D0-5EF77AA640EB}" type="datetime1">
              <a:rPr lang="en-US" smtClean="0"/>
              <a:t>5/7/22</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859078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3482CE8B-ECD2-B545-8C16-B3080377663A}" type="datetime1">
              <a:rPr lang="en-US" smtClean="0"/>
              <a:t>5/7/22</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732351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A87D9E07-8E77-3E4E-BD03-F5629786D182}" type="datetime1">
              <a:rPr lang="en-US" smtClean="0"/>
              <a:t>5/7/22</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3379637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4BF418F8-5C34-9F48-BA26-9E101DDA5B7F}" type="datetime1">
              <a:rPr lang="en-US" smtClean="0"/>
              <a:t>5/7/22</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3137133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8"/>
            <a:ext cx="2133600" cy="365125"/>
          </a:xfrm>
          <a:prstGeom prst="rect">
            <a:avLst/>
          </a:prstGeom>
        </p:spPr>
        <p:txBody>
          <a:bodyPr/>
          <a:lstStyle/>
          <a:p>
            <a:fld id="{7286E961-8BCB-AB4A-B214-0F8F5D729941}" type="datetime1">
              <a:rPr lang="en-US" smtClean="0"/>
              <a:t>5/7/22</a:t>
            </a:fld>
            <a:endParaRPr lang="en-US"/>
          </a:p>
        </p:txBody>
      </p:sp>
      <p:sp>
        <p:nvSpPr>
          <p:cNvPr id="8" name="Footer Placeholder 7"/>
          <p:cNvSpPr>
            <a:spLocks noGrp="1"/>
          </p:cNvSpPr>
          <p:nvPr>
            <p:ph type="ftr" sz="quarter" idx="11"/>
          </p:nvPr>
        </p:nvSpPr>
        <p:spPr>
          <a:xfrm>
            <a:off x="3124200" y="6356358"/>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3559944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8"/>
            <a:ext cx="2133600" cy="365125"/>
          </a:xfrm>
          <a:prstGeom prst="rect">
            <a:avLst/>
          </a:prstGeom>
        </p:spPr>
        <p:txBody>
          <a:bodyPr/>
          <a:lstStyle/>
          <a:p>
            <a:fld id="{5319BBCA-D9CA-3F49-B23D-087C6809FD01}" type="datetime1">
              <a:rPr lang="en-US" smtClean="0"/>
              <a:t>5/7/22</a:t>
            </a:fld>
            <a:endParaRPr lang="en-US"/>
          </a:p>
        </p:txBody>
      </p:sp>
      <p:sp>
        <p:nvSpPr>
          <p:cNvPr id="4" name="Footer Placeholder 3"/>
          <p:cNvSpPr>
            <a:spLocks noGrp="1"/>
          </p:cNvSpPr>
          <p:nvPr>
            <p:ph type="ftr" sz="quarter" idx="11"/>
          </p:nvPr>
        </p:nvSpPr>
        <p:spPr>
          <a:xfrm>
            <a:off x="3124200" y="6356358"/>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291442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D2D3B90-BDF0-9E4D-963A-CE3F0519DFF8}"/>
              </a:ext>
            </a:extLst>
          </p:cNvPr>
          <p:cNvSpPr>
            <a:spLocks noGrp="1"/>
          </p:cNvSpPr>
          <p:nvPr>
            <p:ph type="title"/>
          </p:nvPr>
        </p:nvSpPr>
        <p:spPr>
          <a:xfrm>
            <a:off x="169011" y="132334"/>
            <a:ext cx="8894602" cy="606084"/>
          </a:xfrm>
          <a:prstGeom prst="rect">
            <a:avLst/>
          </a:prstGeom>
        </p:spPr>
        <p:txBody>
          <a:bodyPr/>
          <a:lstStyle>
            <a:lvl1pPr>
              <a:defRPr sz="4400" b="1">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85EB6F8F-19D9-7A4A-967C-A1B0DB23569E}"/>
              </a:ext>
            </a:extLst>
          </p:cNvPr>
          <p:cNvSpPr>
            <a:spLocks noGrp="1"/>
          </p:cNvSpPr>
          <p:nvPr>
            <p:ph idx="1"/>
          </p:nvPr>
        </p:nvSpPr>
        <p:spPr>
          <a:xfrm>
            <a:off x="169011" y="936172"/>
            <a:ext cx="8894602" cy="5293805"/>
          </a:xfrm>
          <a:prstGeom prst="rect">
            <a:avLst/>
          </a:prstGeom>
        </p:spPr>
        <p:txBody>
          <a:bodyPr/>
          <a:lstStyle>
            <a:lvl1pPr>
              <a:defRPr sz="2800">
                <a:latin typeface="Segoe UI" panose="020B0502040204020203" pitchFamily="34" charset="0"/>
                <a:cs typeface="Segoe UI" panose="020B0502040204020203" pitchFamily="34" charset="0"/>
              </a:defRPr>
            </a:lvl1pPr>
            <a:lvl2pPr marL="685800" indent="-228600">
              <a:buFont typeface="Cambria" panose="02040503050406030204" pitchFamily="18" charset="0"/>
              <a:buChar char="-"/>
              <a:defRPr sz="2400">
                <a:latin typeface="Segoe UI" panose="020B0502040204020203" pitchFamily="34" charset="0"/>
                <a:cs typeface="Segoe UI" panose="020B0502040204020203" pitchFamily="34" charset="0"/>
              </a:defRPr>
            </a:lvl2pPr>
            <a:lvl3pPr>
              <a:defRPr sz="20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6717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8"/>
            <a:ext cx="2133600" cy="365125"/>
          </a:xfrm>
          <a:prstGeom prst="rect">
            <a:avLst/>
          </a:prstGeom>
        </p:spPr>
        <p:txBody>
          <a:bodyPr/>
          <a:lstStyle/>
          <a:p>
            <a:fld id="{1489A2A5-FF47-D142-8E67-A0DD3F3BDEA6}" type="datetime1">
              <a:rPr lang="en-US" smtClean="0"/>
              <a:t>5/7/22</a:t>
            </a:fld>
            <a:endParaRPr lang="en-US"/>
          </a:p>
        </p:txBody>
      </p:sp>
      <p:sp>
        <p:nvSpPr>
          <p:cNvPr id="3" name="Footer Placeholder 2"/>
          <p:cNvSpPr>
            <a:spLocks noGrp="1"/>
          </p:cNvSpPr>
          <p:nvPr>
            <p:ph type="ftr" sz="quarter" idx="11"/>
          </p:nvPr>
        </p:nvSpPr>
        <p:spPr>
          <a:xfrm>
            <a:off x="3124200" y="6356358"/>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3000402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ADD24C5D-0071-B844-92C9-EB64D25DEE9D}" type="datetime1">
              <a:rPr lang="en-US" smtClean="0"/>
              <a:t>5/7/22</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2568334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15552FF7-32B4-4641-9503-8260D1096002}" type="datetime1">
              <a:rPr lang="en-US" smtClean="0"/>
              <a:t>5/7/22</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451141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AB159D44-CD4A-314F-A0EE-203BDEA25DC9}" type="datetime1">
              <a:rPr lang="en-US" smtClean="0"/>
              <a:t>5/7/22</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810759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BB85190B-7DD7-CE4A-9938-77AADC5B1E7C}" type="datetime1">
              <a:rPr lang="en-US" smtClean="0"/>
              <a:t>5/7/22</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2205965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lIns="91440"/>
          <a:lstStyle>
            <a:lvl1pPr algn="ctr">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1D68C905-9A67-7147-8898-7F8603F96931}" type="datetime1">
              <a:rPr lang="en-US" smtClean="0"/>
              <a:t>5/7/22</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630189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D3C76D33-EE30-0042-9F04-975B5AC3B827}" type="datetime1">
              <a:rPr lang="en-US" smtClean="0"/>
              <a:t>5/7/22</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noFill/>
          <a:ln>
            <a:noFill/>
          </a:ln>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82375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69E9E2AA-87A7-9D42-8A97-BC3C23237E5E}" type="datetime1">
              <a:rPr lang="en-US" smtClean="0"/>
              <a:t>5/7/22</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48137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C8DCCC21-077C-F949-A0E2-7A16F74B9195}" type="datetime1">
              <a:rPr lang="en-US" smtClean="0"/>
              <a:t>5/7/22</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85798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8"/>
            <a:ext cx="2133600" cy="365125"/>
          </a:xfrm>
          <a:prstGeom prst="rect">
            <a:avLst/>
          </a:prstGeom>
        </p:spPr>
        <p:txBody>
          <a:bodyPr/>
          <a:lstStyle/>
          <a:p>
            <a:fld id="{3F01598C-425F-0840-8304-5190A8ABF85E}" type="datetime1">
              <a:rPr lang="en-US" smtClean="0"/>
              <a:t>5/7/22</a:t>
            </a:fld>
            <a:endParaRPr lang="en-US"/>
          </a:p>
        </p:txBody>
      </p:sp>
      <p:sp>
        <p:nvSpPr>
          <p:cNvPr id="8" name="Footer Placeholder 7"/>
          <p:cNvSpPr>
            <a:spLocks noGrp="1"/>
          </p:cNvSpPr>
          <p:nvPr>
            <p:ph type="ftr" sz="quarter" idx="11"/>
          </p:nvPr>
        </p:nvSpPr>
        <p:spPr>
          <a:xfrm>
            <a:off x="3124200" y="6356358"/>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410342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8"/>
            <a:ext cx="2133600" cy="365125"/>
          </a:xfrm>
          <a:prstGeom prst="rect">
            <a:avLst/>
          </a:prstGeom>
        </p:spPr>
        <p:txBody>
          <a:bodyPr/>
          <a:lstStyle/>
          <a:p>
            <a:fld id="{D1A1C184-D858-5847-96B3-954D51ACAEBC}" type="datetime1">
              <a:rPr lang="en-US" smtClean="0"/>
              <a:t>5/7/22</a:t>
            </a:fld>
            <a:endParaRPr lang="en-US"/>
          </a:p>
        </p:txBody>
      </p:sp>
      <p:sp>
        <p:nvSpPr>
          <p:cNvPr id="4" name="Footer Placeholder 3"/>
          <p:cNvSpPr>
            <a:spLocks noGrp="1"/>
          </p:cNvSpPr>
          <p:nvPr>
            <p:ph type="ftr" sz="quarter" idx="11"/>
          </p:nvPr>
        </p:nvSpPr>
        <p:spPr>
          <a:xfrm>
            <a:off x="3124200" y="6356358"/>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707736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8"/>
            <a:ext cx="2133600" cy="365125"/>
          </a:xfrm>
          <a:prstGeom prst="rect">
            <a:avLst/>
          </a:prstGeom>
        </p:spPr>
        <p:txBody>
          <a:bodyPr/>
          <a:lstStyle/>
          <a:p>
            <a:fld id="{2B29A037-F292-7941-9FE8-DC6E16EC0492}" type="datetime1">
              <a:rPr lang="en-US" smtClean="0"/>
              <a:t>5/7/22</a:t>
            </a:fld>
            <a:endParaRPr lang="en-US"/>
          </a:p>
        </p:txBody>
      </p:sp>
      <p:sp>
        <p:nvSpPr>
          <p:cNvPr id="3" name="Footer Placeholder 2"/>
          <p:cNvSpPr>
            <a:spLocks noGrp="1"/>
          </p:cNvSpPr>
          <p:nvPr>
            <p:ph type="ftr" sz="quarter" idx="11"/>
          </p:nvPr>
        </p:nvSpPr>
        <p:spPr>
          <a:xfrm>
            <a:off x="3124200" y="6356358"/>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24146847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AE182-6562-ED43-9C0E-91E57EF3CDE9}" type="datetime1">
              <a:rPr lang="en-US" smtClean="0"/>
              <a:t>5/7/22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9D53D-D438-2342-97DF-4908BDD5F974}" type="slidenum">
              <a:rPr lang="en-US" smtClean="0"/>
              <a:t>‹#›</a:t>
            </a:fld>
            <a:endParaRPr lang="en-US"/>
          </a:p>
        </p:txBody>
      </p:sp>
    </p:spTree>
    <p:extLst>
      <p:ext uri="{BB962C8B-B14F-4D97-AF65-F5344CB8AC3E}">
        <p14:creationId xmlns:p14="http://schemas.microsoft.com/office/powerpoint/2010/main" val="14467819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14400"/>
          </a:xfrm>
          <a:prstGeom prst="rect">
            <a:avLst/>
          </a:prstGeom>
        </p:spPr>
        <p:txBody>
          <a:bodyPr vert="horz" lIns="36576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1143000"/>
            <a:ext cx="8839200" cy="525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315200" y="6492883"/>
            <a:ext cx="1828800" cy="365125"/>
          </a:xfrm>
          <a:prstGeom prst="rect">
            <a:avLst/>
          </a:prstGeom>
          <a:solidFill>
            <a:schemeClr val="bg1"/>
          </a:solidFill>
        </p:spPr>
        <p:txBody>
          <a:bodyPr vert="horz" lIns="91440" tIns="45720" rIns="91440" bIns="45720" rtlCol="0" anchor="ctr"/>
          <a:lstStyle>
            <a:lvl1pPr algn="r">
              <a:defRPr sz="2400" b="1">
                <a:solidFill>
                  <a:srgbClr val="1F497D"/>
                </a:solidFill>
              </a:defRPr>
            </a:lvl1pPr>
          </a:lstStyle>
          <a:p>
            <a:fld id="{BA2D8F13-174C-467F-9D40-7DDEF70CAB8C}" type="slidenum">
              <a:rPr lang="en-US" smtClean="0"/>
              <a:pPr/>
              <a:t>‹#›</a:t>
            </a:fld>
            <a:endParaRPr lang="en-US" dirty="0"/>
          </a:p>
        </p:txBody>
      </p:sp>
      <p:pic>
        <p:nvPicPr>
          <p:cNvPr id="5" name="Picture 4">
            <a:extLst>
              <a:ext uri="{FF2B5EF4-FFF2-40B4-BE49-F238E27FC236}">
                <a16:creationId xmlns:a16="http://schemas.microsoft.com/office/drawing/2014/main" id="{F4D8A241-3E06-AB4B-6218-FAB58717BCEB}"/>
              </a:ext>
            </a:extLst>
          </p:cNvPr>
          <p:cNvPicPr>
            <a:picLocks noChangeAspect="1"/>
          </p:cNvPicPr>
          <p:nvPr userDrawn="1"/>
        </p:nvPicPr>
        <p:blipFill>
          <a:blip r:embed="rId13"/>
          <a:stretch>
            <a:fillRect/>
          </a:stretch>
        </p:blipFill>
        <p:spPr>
          <a:xfrm>
            <a:off x="28576" y="6572248"/>
            <a:ext cx="928688" cy="213727"/>
          </a:xfrm>
          <a:prstGeom prst="rect">
            <a:avLst/>
          </a:prstGeom>
        </p:spPr>
      </p:pic>
    </p:spTree>
    <p:extLst>
      <p:ext uri="{BB962C8B-B14F-4D97-AF65-F5344CB8AC3E}">
        <p14:creationId xmlns:p14="http://schemas.microsoft.com/office/powerpoint/2010/main" val="78681596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l" defTabSz="914400" rtl="0" eaLnBrk="1" latinLnBrk="0" hangingPunct="1">
        <a:spcBef>
          <a:spcPct val="0"/>
        </a:spcBef>
        <a:buNone/>
        <a:defRPr sz="4400" b="1"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14400"/>
          </a:xfrm>
          <a:prstGeom prst="rect">
            <a:avLst/>
          </a:prstGeom>
        </p:spPr>
        <p:txBody>
          <a:bodyPr vert="horz" lIns="36576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1143000"/>
            <a:ext cx="8839200" cy="525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315200" y="6492883"/>
            <a:ext cx="1828800" cy="365125"/>
          </a:xfrm>
          <a:prstGeom prst="rect">
            <a:avLst/>
          </a:prstGeom>
          <a:noFill/>
        </p:spPr>
        <p:txBody>
          <a:bodyPr vert="horz" lIns="91440" tIns="45720" rIns="91440" bIns="45720" rtlCol="0" anchor="ctr"/>
          <a:lstStyle>
            <a:lvl1pPr algn="r">
              <a:defRPr sz="2400" b="1">
                <a:solidFill>
                  <a:srgbClr val="1E497D"/>
                </a:solidFill>
              </a:defRPr>
            </a:lvl1pPr>
          </a:lstStyle>
          <a:p>
            <a:fld id="{BA2D8F13-174C-467F-9D40-7DDEF70CAB8C}" type="slidenum">
              <a:rPr lang="en-US" smtClean="0"/>
              <a:pPr/>
              <a:t>‹#›</a:t>
            </a:fld>
            <a:endParaRPr lang="en-US"/>
          </a:p>
        </p:txBody>
      </p:sp>
    </p:spTree>
    <p:extLst>
      <p:ext uri="{BB962C8B-B14F-4D97-AF65-F5344CB8AC3E}">
        <p14:creationId xmlns:p14="http://schemas.microsoft.com/office/powerpoint/2010/main" val="201924526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l" defTabSz="914400" rtl="0" eaLnBrk="1" latinLnBrk="0" hangingPunct="1">
        <a:spcBef>
          <a:spcPct val="0"/>
        </a:spcBef>
        <a:buNone/>
        <a:defRPr sz="4400" b="1"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github.com/CMU-SAFARI/Polynesia"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3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3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3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chart" Target="../charts/char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4">
            <a:extLst>
              <a:ext uri="{FF2B5EF4-FFF2-40B4-BE49-F238E27FC236}">
                <a16:creationId xmlns:a16="http://schemas.microsoft.com/office/drawing/2014/main" id="{FDB9E82A-C985-4767-ABB6-05240EE85EB6}"/>
              </a:ext>
            </a:extLst>
          </p:cNvPr>
          <p:cNvSpPr txBox="1">
            <a:spLocks/>
          </p:cNvSpPr>
          <p:nvPr/>
        </p:nvSpPr>
        <p:spPr>
          <a:xfrm>
            <a:off x="0" y="0"/>
            <a:ext cx="9144000" cy="2864653"/>
          </a:xfrm>
          <a:prstGeom prst="rect">
            <a:avLst/>
          </a:prstGeom>
          <a:solidFill>
            <a:srgbClr val="1F497D">
              <a:lumMod val="75000"/>
            </a:srgbClr>
          </a:solidFill>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lumMod val="65000"/>
                    <a:lumOff val="3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ysClr val="window" lastClr="FFFFFF">
                    <a:lumMod val="95000"/>
                  </a:sysClr>
                </a:solidFill>
                <a:effectLst/>
                <a:uLnTx/>
                <a:uFillTx/>
                <a:latin typeface="Gill Sans MT" panose="020B0502020104020203" pitchFamily="34" charset="77"/>
                <a:ea typeface="+mj-ea"/>
                <a:cs typeface="+mj-cs"/>
              </a:rPr>
              <a:t>Polynesia: </a:t>
            </a:r>
            <a:br>
              <a:rPr kumimoji="0" lang="en-US" sz="3600" b="1" i="0" u="none" strike="noStrike" kern="1200" cap="none" spc="0" normalizeH="0" baseline="0" noProof="0" dirty="0">
                <a:ln>
                  <a:noFill/>
                </a:ln>
                <a:solidFill>
                  <a:sysClr val="window" lastClr="FFFFFF">
                    <a:lumMod val="95000"/>
                  </a:sysClr>
                </a:solidFill>
                <a:effectLst/>
                <a:uLnTx/>
                <a:uFillTx/>
                <a:latin typeface="Gill Sans MT" panose="020B0502020104020203" pitchFamily="34" charset="77"/>
                <a:ea typeface="+mj-ea"/>
                <a:cs typeface="+mj-cs"/>
              </a:rPr>
            </a:br>
            <a:r>
              <a:rPr kumimoji="0" lang="en-US" sz="2800" b="1" i="0" u="none" strike="noStrike" kern="1200" cap="none" spc="0" normalizeH="0" baseline="0" noProof="0" dirty="0">
                <a:ln>
                  <a:noFill/>
                </a:ln>
                <a:solidFill>
                  <a:sysClr val="window" lastClr="FFFFFF">
                    <a:lumMod val="95000"/>
                  </a:sysClr>
                </a:solidFill>
                <a:effectLst/>
                <a:uLnTx/>
                <a:uFillTx/>
                <a:latin typeface="Gill Sans MT" panose="020B0502020104020203" pitchFamily="34" charset="77"/>
                <a:ea typeface="+mj-ea"/>
                <a:cs typeface="+mj-cs"/>
              </a:rPr>
              <a:t>Enabling High-Performance and Energy-Efficient </a:t>
            </a:r>
            <a:br>
              <a:rPr kumimoji="0" lang="en-US" sz="2800" b="1" i="0" u="none" strike="noStrike" kern="1200" cap="none" spc="0" normalizeH="0" baseline="0" noProof="0" dirty="0">
                <a:ln>
                  <a:noFill/>
                </a:ln>
                <a:solidFill>
                  <a:sysClr val="window" lastClr="FFFFFF">
                    <a:lumMod val="95000"/>
                  </a:sysClr>
                </a:solidFill>
                <a:effectLst/>
                <a:uLnTx/>
                <a:uFillTx/>
                <a:latin typeface="Gill Sans MT" panose="020B0502020104020203" pitchFamily="34" charset="77"/>
                <a:ea typeface="+mj-ea"/>
                <a:cs typeface="+mj-cs"/>
              </a:rPr>
            </a:br>
            <a:r>
              <a:rPr kumimoji="0" lang="en-US" sz="2800" b="1" i="0" u="none" strike="noStrike" kern="1200" cap="none" spc="0" normalizeH="0" baseline="0" noProof="0" dirty="0">
                <a:ln>
                  <a:noFill/>
                </a:ln>
                <a:solidFill>
                  <a:sysClr val="window" lastClr="FFFFFF">
                    <a:lumMod val="95000"/>
                  </a:sysClr>
                </a:solidFill>
                <a:effectLst/>
                <a:uLnTx/>
                <a:uFillTx/>
                <a:latin typeface="Gill Sans MT" panose="020B0502020104020203" pitchFamily="34" charset="77"/>
                <a:ea typeface="+mj-ea"/>
                <a:cs typeface="+mj-cs"/>
              </a:rPr>
              <a:t>Hybrid Transactional/Analytical Databases </a:t>
            </a:r>
            <a:br>
              <a:rPr kumimoji="0" lang="en-US" sz="2800" b="1" i="0" u="none" strike="noStrike" kern="1200" cap="none" spc="0" normalizeH="0" baseline="0" noProof="0" dirty="0">
                <a:ln>
                  <a:noFill/>
                </a:ln>
                <a:solidFill>
                  <a:sysClr val="window" lastClr="FFFFFF">
                    <a:lumMod val="95000"/>
                  </a:sysClr>
                </a:solidFill>
                <a:effectLst/>
                <a:uLnTx/>
                <a:uFillTx/>
                <a:latin typeface="Gill Sans MT" panose="020B0502020104020203" pitchFamily="34" charset="77"/>
                <a:ea typeface="+mj-ea"/>
                <a:cs typeface="+mj-cs"/>
              </a:rPr>
            </a:br>
            <a:r>
              <a:rPr kumimoji="0" lang="en-US" sz="2800" b="1" i="0" u="none" strike="noStrike" kern="1200" cap="none" spc="0" normalizeH="0" baseline="0" noProof="0" dirty="0">
                <a:ln>
                  <a:noFill/>
                </a:ln>
                <a:solidFill>
                  <a:sysClr val="window" lastClr="FFFFFF">
                    <a:lumMod val="95000"/>
                  </a:sysClr>
                </a:solidFill>
                <a:effectLst/>
                <a:uLnTx/>
                <a:uFillTx/>
                <a:latin typeface="Gill Sans MT" panose="020B0502020104020203" pitchFamily="34" charset="77"/>
                <a:ea typeface="+mj-ea"/>
                <a:cs typeface="+mj-cs"/>
              </a:rPr>
              <a:t>with Hardware/Software Co-Design</a:t>
            </a:r>
            <a:endParaRPr kumimoji="0" lang="en-US" sz="3200" b="1" i="0" u="none" strike="noStrike" kern="1200" cap="none" spc="0" normalizeH="0" baseline="0" noProof="0" dirty="0">
              <a:ln>
                <a:noFill/>
              </a:ln>
              <a:solidFill>
                <a:sysClr val="window" lastClr="FFFFFF">
                  <a:lumMod val="95000"/>
                </a:sysClr>
              </a:solidFill>
              <a:effectLst/>
              <a:uLnTx/>
              <a:uFillTx/>
              <a:latin typeface="Gill Sans MT" panose="020B0502020104020203" pitchFamily="34" charset="77"/>
              <a:ea typeface="+mj-ea"/>
              <a:cs typeface="+mj-cs"/>
            </a:endParaRPr>
          </a:p>
        </p:txBody>
      </p:sp>
      <p:sp>
        <p:nvSpPr>
          <p:cNvPr id="24" name="Subtitle 5">
            <a:extLst>
              <a:ext uri="{FF2B5EF4-FFF2-40B4-BE49-F238E27FC236}">
                <a16:creationId xmlns:a16="http://schemas.microsoft.com/office/drawing/2014/main" id="{18139D0C-B8F5-4F6C-F485-5EF533B34A2F}"/>
              </a:ext>
            </a:extLst>
          </p:cNvPr>
          <p:cNvSpPr txBox="1">
            <a:spLocks/>
          </p:cNvSpPr>
          <p:nvPr/>
        </p:nvSpPr>
        <p:spPr>
          <a:xfrm>
            <a:off x="1364343" y="3156704"/>
            <a:ext cx="6400800" cy="68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600" b="1"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3200" b="1"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800" b="1"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400" b="1"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400" b="1"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br>
              <a:rPr kumimoji="0" lang="en-US" sz="3600" b="1" i="0" u="none" strike="noStrike" kern="1200" cap="none" spc="0" normalizeH="0" baseline="0" noProof="0">
                <a:ln>
                  <a:noFill/>
                </a:ln>
                <a:solidFill>
                  <a:sysClr val="windowText" lastClr="000000">
                    <a:lumMod val="75000"/>
                    <a:lumOff val="25000"/>
                  </a:sysClr>
                </a:solidFill>
                <a:effectLst/>
                <a:uLnTx/>
                <a:uFillTx/>
                <a:latin typeface="Gill Sans MT"/>
                <a:ea typeface="+mn-ea"/>
                <a:cs typeface="+mn-cs"/>
              </a:rPr>
            </a:br>
            <a:br>
              <a:rPr kumimoji="0" lang="en-US" sz="3600" b="1" i="0" u="none" strike="noStrike" kern="1200" cap="none" spc="0" normalizeH="0" baseline="0" noProof="0">
                <a:ln>
                  <a:noFill/>
                </a:ln>
                <a:solidFill>
                  <a:sysClr val="windowText" lastClr="000000">
                    <a:lumMod val="75000"/>
                    <a:lumOff val="25000"/>
                  </a:sysClr>
                </a:solidFill>
                <a:effectLst/>
                <a:uLnTx/>
                <a:uFillTx/>
                <a:latin typeface="Gill Sans MT"/>
                <a:ea typeface="+mn-ea"/>
                <a:cs typeface="+mn-cs"/>
              </a:rPr>
            </a:br>
            <a:endParaRPr kumimoji="0" lang="en-US" sz="3600" b="1" i="0" u="none" strike="noStrike" kern="1200" cap="none" spc="0" normalizeH="0" baseline="0" noProof="0" dirty="0">
              <a:ln>
                <a:noFill/>
              </a:ln>
              <a:solidFill>
                <a:sysClr val="windowText" lastClr="000000">
                  <a:lumMod val="75000"/>
                  <a:lumOff val="25000"/>
                </a:sysClr>
              </a:solidFill>
              <a:effectLst/>
              <a:uLnTx/>
              <a:uFillTx/>
              <a:latin typeface="Gill Sans MT"/>
              <a:ea typeface="+mn-ea"/>
              <a:cs typeface="+mn-cs"/>
            </a:endParaRPr>
          </a:p>
        </p:txBody>
      </p:sp>
      <p:sp>
        <p:nvSpPr>
          <p:cNvPr id="25" name="Rectangle 24">
            <a:extLst>
              <a:ext uri="{FF2B5EF4-FFF2-40B4-BE49-F238E27FC236}">
                <a16:creationId xmlns:a16="http://schemas.microsoft.com/office/drawing/2014/main" id="{8B5A8CDB-FB45-A75A-8D2B-F37BD041D989}"/>
              </a:ext>
            </a:extLst>
          </p:cNvPr>
          <p:cNvSpPr/>
          <p:nvPr/>
        </p:nvSpPr>
        <p:spPr>
          <a:xfrm>
            <a:off x="0" y="3056347"/>
            <a:ext cx="9144000" cy="430887"/>
          </a:xfrm>
          <a:prstGeom prst="rect">
            <a:avLst/>
          </a:prstGeom>
        </p:spPr>
        <p:txBody>
          <a:bodyPr wrap="square">
            <a:spAutoFit/>
          </a:bodyPr>
          <a:lstStyle/>
          <a:p>
            <a:pPr algn="ctr">
              <a:defRPr/>
            </a:pPr>
            <a:r>
              <a:rPr lang="en-US" sz="2200" b="1" dirty="0">
                <a:solidFill>
                  <a:srgbClr val="800000"/>
                </a:solidFill>
                <a:latin typeface="Gill Sans MT" panose="020B0502020104020203" pitchFamily="34" charset="77"/>
              </a:rPr>
              <a:t>		</a:t>
            </a:r>
          </a:p>
        </p:txBody>
      </p:sp>
      <p:sp>
        <p:nvSpPr>
          <p:cNvPr id="26" name="TextBox 25">
            <a:extLst>
              <a:ext uri="{FF2B5EF4-FFF2-40B4-BE49-F238E27FC236}">
                <a16:creationId xmlns:a16="http://schemas.microsoft.com/office/drawing/2014/main" id="{22D56924-E815-4206-84CD-E30C86BB8890}"/>
              </a:ext>
            </a:extLst>
          </p:cNvPr>
          <p:cNvSpPr txBox="1"/>
          <p:nvPr/>
        </p:nvSpPr>
        <p:spPr>
          <a:xfrm>
            <a:off x="-1882588" y="3316941"/>
            <a:ext cx="184666" cy="523220"/>
          </a:xfrm>
          <a:prstGeom prst="rect">
            <a:avLst/>
          </a:prstGeom>
          <a:noFill/>
        </p:spPr>
        <p:txBody>
          <a:bodyPr wrap="none" rtlCol="0">
            <a:spAutoFit/>
          </a:bodyPr>
          <a:lstStyle/>
          <a:p>
            <a:pPr algn="ctr">
              <a:defRPr/>
            </a:pPr>
            <a:endParaRPr lang="en-US" sz="2800" b="1" dirty="0">
              <a:solidFill>
                <a:prstClr val="black">
                  <a:lumMod val="75000"/>
                  <a:lumOff val="25000"/>
                </a:prstClr>
              </a:solidFill>
              <a:latin typeface="Gill Sans MT"/>
            </a:endParaRPr>
          </a:p>
        </p:txBody>
      </p:sp>
      <p:pic>
        <p:nvPicPr>
          <p:cNvPr id="27" name="Graphic 26">
            <a:extLst>
              <a:ext uri="{FF2B5EF4-FFF2-40B4-BE49-F238E27FC236}">
                <a16:creationId xmlns:a16="http://schemas.microsoft.com/office/drawing/2014/main" id="{02112AF4-9C6F-CDB5-4410-7E2E11B2E3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523" y="6209240"/>
            <a:ext cx="2286000" cy="439783"/>
          </a:xfrm>
          <a:prstGeom prst="rect">
            <a:avLst/>
          </a:prstGeom>
        </p:spPr>
      </p:pic>
      <p:sp>
        <p:nvSpPr>
          <p:cNvPr id="28" name="Rectangle 27">
            <a:extLst>
              <a:ext uri="{FF2B5EF4-FFF2-40B4-BE49-F238E27FC236}">
                <a16:creationId xmlns:a16="http://schemas.microsoft.com/office/drawing/2014/main" id="{14F258A5-95BA-C1D2-478B-884C2C7E5BE4}"/>
              </a:ext>
            </a:extLst>
          </p:cNvPr>
          <p:cNvSpPr/>
          <p:nvPr/>
        </p:nvSpPr>
        <p:spPr>
          <a:xfrm>
            <a:off x="0" y="4776919"/>
            <a:ext cx="9144000" cy="892552"/>
          </a:xfrm>
          <a:prstGeom prst="rect">
            <a:avLst/>
          </a:prstGeom>
        </p:spPr>
        <p:txBody>
          <a:bodyPr wrap="square">
            <a:spAutoFit/>
          </a:bodyPr>
          <a:lstStyle/>
          <a:p>
            <a:pPr algn="ctr">
              <a:defRPr/>
            </a:pPr>
            <a:r>
              <a:rPr lang="en-US" sz="2600" b="1" dirty="0">
                <a:solidFill>
                  <a:prstClr val="black"/>
                </a:solidFill>
                <a:latin typeface="Gill Sans MT" panose="020B0502020104020203" pitchFamily="34" charset="77"/>
              </a:rPr>
              <a:t>ICDE </a:t>
            </a:r>
            <a:br>
              <a:rPr lang="en-US" sz="2600" b="1" dirty="0">
                <a:solidFill>
                  <a:prstClr val="black"/>
                </a:solidFill>
                <a:latin typeface="Gill Sans MT" panose="020B0502020104020203" pitchFamily="34" charset="77"/>
              </a:rPr>
            </a:br>
            <a:r>
              <a:rPr lang="en-US" sz="2600" b="1" dirty="0">
                <a:solidFill>
                  <a:prstClr val="black"/>
                </a:solidFill>
                <a:latin typeface="Gill Sans MT" panose="020B0502020104020203" pitchFamily="34" charset="77"/>
              </a:rPr>
              <a:t>2022</a:t>
            </a:r>
            <a:endParaRPr lang="en-US" sz="2600" b="1" dirty="0">
              <a:solidFill>
                <a:srgbClr val="800000"/>
              </a:solidFill>
              <a:latin typeface="Gill Sans MT" panose="020B0502020104020203" pitchFamily="34" charset="77"/>
            </a:endParaRPr>
          </a:p>
        </p:txBody>
      </p:sp>
      <p:pic>
        <p:nvPicPr>
          <p:cNvPr id="29" name="Picture 28">
            <a:extLst>
              <a:ext uri="{FF2B5EF4-FFF2-40B4-BE49-F238E27FC236}">
                <a16:creationId xmlns:a16="http://schemas.microsoft.com/office/drawing/2014/main" id="{7103FA18-8FA0-8EA4-2151-B6A13616E88B}"/>
              </a:ext>
            </a:extLst>
          </p:cNvPr>
          <p:cNvPicPr>
            <a:picLocks noChangeAspect="1"/>
          </p:cNvPicPr>
          <p:nvPr/>
        </p:nvPicPr>
        <p:blipFill rotWithShape="1">
          <a:blip r:embed="rId5"/>
          <a:srcRect l="5935" t="23510" r="5031" b="23990"/>
          <a:stretch/>
        </p:blipFill>
        <p:spPr>
          <a:xfrm>
            <a:off x="2591318" y="5959344"/>
            <a:ext cx="2286000" cy="898656"/>
          </a:xfrm>
          <a:prstGeom prst="rect">
            <a:avLst/>
          </a:prstGeom>
        </p:spPr>
      </p:pic>
      <p:pic>
        <p:nvPicPr>
          <p:cNvPr id="30" name="Picture 2" descr="http://www.euroc-project.eu/fileadmin/imgEuroc/eurocConsortiumLogos/ethLogo.png">
            <a:extLst>
              <a:ext uri="{FF2B5EF4-FFF2-40B4-BE49-F238E27FC236}">
                <a16:creationId xmlns:a16="http://schemas.microsoft.com/office/drawing/2014/main" id="{BE120067-E558-6BC3-058B-B7FC6D65AB2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5404" y="6173160"/>
            <a:ext cx="1998476" cy="41052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51288883-3E9F-27B4-5B57-FB88D3888E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9122" y="5979804"/>
            <a:ext cx="2175266" cy="898656"/>
          </a:xfrm>
          <a:prstGeom prst="rect">
            <a:avLst/>
          </a:prstGeom>
        </p:spPr>
      </p:pic>
      <p:grpSp>
        <p:nvGrpSpPr>
          <p:cNvPr id="32" name="Group 31">
            <a:extLst>
              <a:ext uri="{FF2B5EF4-FFF2-40B4-BE49-F238E27FC236}">
                <a16:creationId xmlns:a16="http://schemas.microsoft.com/office/drawing/2014/main" id="{9C7E8F51-9381-EFC1-90F4-5B581FD20D5A}"/>
              </a:ext>
            </a:extLst>
          </p:cNvPr>
          <p:cNvGrpSpPr/>
          <p:nvPr/>
        </p:nvGrpSpPr>
        <p:grpSpPr>
          <a:xfrm>
            <a:off x="268787" y="3316941"/>
            <a:ext cx="8606425" cy="926903"/>
            <a:chOff x="1834605" y="3173307"/>
            <a:chExt cx="5405987" cy="926903"/>
          </a:xfrm>
        </p:grpSpPr>
        <p:sp>
          <p:nvSpPr>
            <p:cNvPr id="33" name="TextBox 32">
              <a:extLst>
                <a:ext uri="{FF2B5EF4-FFF2-40B4-BE49-F238E27FC236}">
                  <a16:creationId xmlns:a16="http://schemas.microsoft.com/office/drawing/2014/main" id="{C6D72257-52FD-B627-E655-4843B09F8C7C}"/>
                </a:ext>
              </a:extLst>
            </p:cNvPr>
            <p:cNvSpPr txBox="1"/>
            <p:nvPr/>
          </p:nvSpPr>
          <p:spPr>
            <a:xfrm>
              <a:off x="1834605" y="3173307"/>
              <a:ext cx="3158338" cy="492443"/>
            </a:xfrm>
            <a:prstGeom prst="rect">
              <a:avLst/>
            </a:prstGeom>
            <a:noFill/>
          </p:spPr>
          <p:txBody>
            <a:bodyPr wrap="square">
              <a:spAutoFit/>
            </a:bodyPr>
            <a:lstStyle/>
            <a:p>
              <a:pPr algn="ctr"/>
              <a:r>
                <a:rPr lang="en-US" sz="2600" b="1" dirty="0">
                  <a:solidFill>
                    <a:prstClr val="black"/>
                  </a:solidFill>
                  <a:latin typeface="Gill Sans MT" panose="020B0502020104020203" pitchFamily="34" charset="77"/>
                </a:rPr>
                <a:t>Amirali Boroumand</a:t>
              </a:r>
              <a:endParaRPr lang="en-US" sz="2600" dirty="0">
                <a:solidFill>
                  <a:prstClr val="black"/>
                </a:solidFill>
                <a:latin typeface="Gill Sans MT"/>
              </a:endParaRPr>
            </a:p>
          </p:txBody>
        </p:sp>
        <p:sp>
          <p:nvSpPr>
            <p:cNvPr id="34" name="TextBox 33">
              <a:extLst>
                <a:ext uri="{FF2B5EF4-FFF2-40B4-BE49-F238E27FC236}">
                  <a16:creationId xmlns:a16="http://schemas.microsoft.com/office/drawing/2014/main" id="{E53358B2-BD72-948B-1F23-7D63554DAC3C}"/>
                </a:ext>
              </a:extLst>
            </p:cNvPr>
            <p:cNvSpPr txBox="1"/>
            <p:nvPr/>
          </p:nvSpPr>
          <p:spPr>
            <a:xfrm>
              <a:off x="4369376" y="3173308"/>
              <a:ext cx="2871216" cy="492443"/>
            </a:xfrm>
            <a:prstGeom prst="rect">
              <a:avLst/>
            </a:prstGeom>
            <a:noFill/>
          </p:spPr>
          <p:txBody>
            <a:bodyPr wrap="square">
              <a:spAutoFit/>
            </a:bodyPr>
            <a:lstStyle/>
            <a:p>
              <a:pPr algn="ctr"/>
              <a:r>
                <a:rPr lang="en-US" sz="2600" b="1" dirty="0">
                  <a:solidFill>
                    <a:prstClr val="black"/>
                  </a:solidFill>
                  <a:latin typeface="Gill Sans MT" panose="020B0502020104020203" pitchFamily="34" charset="77"/>
                </a:rPr>
                <a:t>Saugata Ghose</a:t>
              </a:r>
              <a:endParaRPr lang="en-US" sz="2600" dirty="0">
                <a:solidFill>
                  <a:prstClr val="black"/>
                </a:solidFill>
                <a:latin typeface="Gill Sans MT"/>
              </a:endParaRPr>
            </a:p>
          </p:txBody>
        </p:sp>
        <p:sp>
          <p:nvSpPr>
            <p:cNvPr id="35" name="TextBox 34">
              <a:extLst>
                <a:ext uri="{FF2B5EF4-FFF2-40B4-BE49-F238E27FC236}">
                  <a16:creationId xmlns:a16="http://schemas.microsoft.com/office/drawing/2014/main" id="{EB2E1145-5F1F-B877-2DDC-141965B6201A}"/>
                </a:ext>
              </a:extLst>
            </p:cNvPr>
            <p:cNvSpPr txBox="1"/>
            <p:nvPr/>
          </p:nvSpPr>
          <p:spPr>
            <a:xfrm>
              <a:off x="2063208" y="3607767"/>
              <a:ext cx="2686957" cy="492443"/>
            </a:xfrm>
            <a:prstGeom prst="rect">
              <a:avLst/>
            </a:prstGeom>
            <a:noFill/>
          </p:spPr>
          <p:txBody>
            <a:bodyPr wrap="square">
              <a:spAutoFit/>
            </a:bodyPr>
            <a:lstStyle/>
            <a:p>
              <a:pPr algn="ctr"/>
              <a:r>
                <a:rPr lang="en-US" sz="2600" b="1" dirty="0">
                  <a:solidFill>
                    <a:srgbClr val="C00000"/>
                  </a:solidFill>
                  <a:latin typeface="Gill Sans MT" panose="020B0502020104020203" pitchFamily="34" charset="77"/>
                </a:rPr>
                <a:t>Geraldo F. Oliveira</a:t>
              </a:r>
              <a:r>
                <a:rPr lang="en-US" sz="2600" b="1" dirty="0">
                  <a:solidFill>
                    <a:prstClr val="black"/>
                  </a:solidFill>
                  <a:latin typeface="Gill Sans MT" panose="020B0502020104020203" pitchFamily="34" charset="77"/>
                </a:rPr>
                <a:t> </a:t>
              </a:r>
              <a:endParaRPr lang="en-US" sz="2600" dirty="0">
                <a:solidFill>
                  <a:prstClr val="black"/>
                </a:solidFill>
                <a:latin typeface="Gill Sans MT"/>
              </a:endParaRPr>
            </a:p>
          </p:txBody>
        </p:sp>
        <p:sp>
          <p:nvSpPr>
            <p:cNvPr id="36" name="TextBox 35">
              <a:extLst>
                <a:ext uri="{FF2B5EF4-FFF2-40B4-BE49-F238E27FC236}">
                  <a16:creationId xmlns:a16="http://schemas.microsoft.com/office/drawing/2014/main" id="{86238A45-55C0-9486-C026-00B1E083E343}"/>
                </a:ext>
              </a:extLst>
            </p:cNvPr>
            <p:cNvSpPr txBox="1"/>
            <p:nvPr/>
          </p:nvSpPr>
          <p:spPr>
            <a:xfrm>
              <a:off x="4696541" y="3607766"/>
              <a:ext cx="2217621" cy="492443"/>
            </a:xfrm>
            <a:prstGeom prst="rect">
              <a:avLst/>
            </a:prstGeom>
            <a:noFill/>
          </p:spPr>
          <p:txBody>
            <a:bodyPr wrap="square">
              <a:spAutoFit/>
            </a:bodyPr>
            <a:lstStyle/>
            <a:p>
              <a:pPr algn="ctr">
                <a:defRPr/>
              </a:pPr>
              <a:r>
                <a:rPr lang="en-US" sz="2600" b="1" dirty="0">
                  <a:solidFill>
                    <a:prstClr val="black"/>
                  </a:solidFill>
                  <a:latin typeface="Gill Sans MT" panose="020B0502020104020203" pitchFamily="34" charset="77"/>
                </a:rPr>
                <a:t>Onur Mutlu</a:t>
              </a:r>
              <a:r>
                <a:rPr lang="en-US" sz="2600" b="1" dirty="0">
                  <a:solidFill>
                    <a:srgbClr val="800000"/>
                  </a:solidFill>
                  <a:latin typeface="Gill Sans MT" panose="020B0502020104020203" pitchFamily="34" charset="77"/>
                </a:rPr>
                <a:t>                                </a:t>
              </a:r>
              <a:endParaRPr lang="en-US" sz="2600" b="1" dirty="0">
                <a:solidFill>
                  <a:prstClr val="black"/>
                </a:solidFill>
                <a:latin typeface="Gill Sans MT" panose="020B0502020104020203" pitchFamily="34" charset="77"/>
              </a:endParaRPr>
            </a:p>
          </p:txBody>
        </p:sp>
      </p:grpSp>
    </p:spTree>
    <p:extLst>
      <p:ext uri="{BB962C8B-B14F-4D97-AF65-F5344CB8AC3E}">
        <p14:creationId xmlns:p14="http://schemas.microsoft.com/office/powerpoint/2010/main" val="2300731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4">
            <a:extLst>
              <a:ext uri="{FF2B5EF4-FFF2-40B4-BE49-F238E27FC236}">
                <a16:creationId xmlns:a16="http://schemas.microsoft.com/office/drawing/2014/main" id="{FDB9E82A-C985-4767-ABB6-05240EE85EB6}"/>
              </a:ext>
            </a:extLst>
          </p:cNvPr>
          <p:cNvSpPr txBox="1">
            <a:spLocks/>
          </p:cNvSpPr>
          <p:nvPr/>
        </p:nvSpPr>
        <p:spPr>
          <a:xfrm>
            <a:off x="0" y="0"/>
            <a:ext cx="9144000" cy="2864653"/>
          </a:xfrm>
          <a:prstGeom prst="rect">
            <a:avLst/>
          </a:prstGeom>
          <a:solidFill>
            <a:srgbClr val="1F497D">
              <a:lumMod val="75000"/>
            </a:srgbClr>
          </a:solidFill>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lumMod val="65000"/>
                    <a:lumOff val="3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ysClr val="window" lastClr="FFFFFF">
                    <a:lumMod val="95000"/>
                  </a:sysClr>
                </a:solidFill>
                <a:effectLst/>
                <a:uLnTx/>
                <a:uFillTx/>
                <a:latin typeface="Gill Sans MT" panose="020B0502020104020203" pitchFamily="34" charset="77"/>
                <a:ea typeface="+mj-ea"/>
                <a:cs typeface="+mj-cs"/>
              </a:rPr>
              <a:t>Polynesia: </a:t>
            </a:r>
            <a:br>
              <a:rPr kumimoji="0" lang="en-US" sz="3600" b="1" i="0" u="none" strike="noStrike" kern="1200" cap="none" spc="0" normalizeH="0" baseline="0" noProof="0" dirty="0">
                <a:ln>
                  <a:noFill/>
                </a:ln>
                <a:solidFill>
                  <a:sysClr val="window" lastClr="FFFFFF">
                    <a:lumMod val="95000"/>
                  </a:sysClr>
                </a:solidFill>
                <a:effectLst/>
                <a:uLnTx/>
                <a:uFillTx/>
                <a:latin typeface="Gill Sans MT" panose="020B0502020104020203" pitchFamily="34" charset="77"/>
                <a:ea typeface="+mj-ea"/>
                <a:cs typeface="+mj-cs"/>
              </a:rPr>
            </a:br>
            <a:r>
              <a:rPr kumimoji="0" lang="en-US" sz="2800" b="1" i="0" u="none" strike="noStrike" kern="1200" cap="none" spc="0" normalizeH="0" baseline="0" noProof="0" dirty="0">
                <a:ln>
                  <a:noFill/>
                </a:ln>
                <a:solidFill>
                  <a:sysClr val="window" lastClr="FFFFFF">
                    <a:lumMod val="95000"/>
                  </a:sysClr>
                </a:solidFill>
                <a:effectLst/>
                <a:uLnTx/>
                <a:uFillTx/>
                <a:latin typeface="Gill Sans MT" panose="020B0502020104020203" pitchFamily="34" charset="77"/>
                <a:ea typeface="+mj-ea"/>
                <a:cs typeface="+mj-cs"/>
              </a:rPr>
              <a:t>Enabling High-Performance and Energy-Efficient </a:t>
            </a:r>
            <a:br>
              <a:rPr kumimoji="0" lang="en-US" sz="2800" b="1" i="0" u="none" strike="noStrike" kern="1200" cap="none" spc="0" normalizeH="0" baseline="0" noProof="0" dirty="0">
                <a:ln>
                  <a:noFill/>
                </a:ln>
                <a:solidFill>
                  <a:sysClr val="window" lastClr="FFFFFF">
                    <a:lumMod val="95000"/>
                  </a:sysClr>
                </a:solidFill>
                <a:effectLst/>
                <a:uLnTx/>
                <a:uFillTx/>
                <a:latin typeface="Gill Sans MT" panose="020B0502020104020203" pitchFamily="34" charset="77"/>
                <a:ea typeface="+mj-ea"/>
                <a:cs typeface="+mj-cs"/>
              </a:rPr>
            </a:br>
            <a:r>
              <a:rPr kumimoji="0" lang="en-US" sz="2800" b="1" i="0" u="none" strike="noStrike" kern="1200" cap="none" spc="0" normalizeH="0" baseline="0" noProof="0" dirty="0">
                <a:ln>
                  <a:noFill/>
                </a:ln>
                <a:solidFill>
                  <a:sysClr val="window" lastClr="FFFFFF">
                    <a:lumMod val="95000"/>
                  </a:sysClr>
                </a:solidFill>
                <a:effectLst/>
                <a:uLnTx/>
                <a:uFillTx/>
                <a:latin typeface="Gill Sans MT" panose="020B0502020104020203" pitchFamily="34" charset="77"/>
                <a:ea typeface="+mj-ea"/>
                <a:cs typeface="+mj-cs"/>
              </a:rPr>
              <a:t>Hybrid Transactional/Analytical Databases </a:t>
            </a:r>
            <a:br>
              <a:rPr kumimoji="0" lang="en-US" sz="2800" b="1" i="0" u="none" strike="noStrike" kern="1200" cap="none" spc="0" normalizeH="0" baseline="0" noProof="0" dirty="0">
                <a:ln>
                  <a:noFill/>
                </a:ln>
                <a:solidFill>
                  <a:sysClr val="window" lastClr="FFFFFF">
                    <a:lumMod val="95000"/>
                  </a:sysClr>
                </a:solidFill>
                <a:effectLst/>
                <a:uLnTx/>
                <a:uFillTx/>
                <a:latin typeface="Gill Sans MT" panose="020B0502020104020203" pitchFamily="34" charset="77"/>
                <a:ea typeface="+mj-ea"/>
                <a:cs typeface="+mj-cs"/>
              </a:rPr>
            </a:br>
            <a:r>
              <a:rPr kumimoji="0" lang="en-US" sz="2800" b="1" i="0" u="none" strike="noStrike" kern="1200" cap="none" spc="0" normalizeH="0" baseline="0" noProof="0" dirty="0">
                <a:ln>
                  <a:noFill/>
                </a:ln>
                <a:solidFill>
                  <a:sysClr val="window" lastClr="FFFFFF">
                    <a:lumMod val="95000"/>
                  </a:sysClr>
                </a:solidFill>
                <a:effectLst/>
                <a:uLnTx/>
                <a:uFillTx/>
                <a:latin typeface="Gill Sans MT" panose="020B0502020104020203" pitchFamily="34" charset="77"/>
                <a:ea typeface="+mj-ea"/>
                <a:cs typeface="+mj-cs"/>
              </a:rPr>
              <a:t>with Hardware/Software Co-Design</a:t>
            </a:r>
            <a:endParaRPr kumimoji="0" lang="en-US" sz="3200" b="1" i="0" u="none" strike="noStrike" kern="1200" cap="none" spc="0" normalizeH="0" baseline="0" noProof="0" dirty="0">
              <a:ln>
                <a:noFill/>
              </a:ln>
              <a:solidFill>
                <a:sysClr val="window" lastClr="FFFFFF">
                  <a:lumMod val="95000"/>
                </a:sysClr>
              </a:solidFill>
              <a:effectLst/>
              <a:uLnTx/>
              <a:uFillTx/>
              <a:latin typeface="Gill Sans MT" panose="020B0502020104020203" pitchFamily="34" charset="77"/>
              <a:ea typeface="+mj-ea"/>
              <a:cs typeface="+mj-cs"/>
            </a:endParaRPr>
          </a:p>
        </p:txBody>
      </p:sp>
      <p:sp>
        <p:nvSpPr>
          <p:cNvPr id="24" name="Subtitle 5">
            <a:extLst>
              <a:ext uri="{FF2B5EF4-FFF2-40B4-BE49-F238E27FC236}">
                <a16:creationId xmlns:a16="http://schemas.microsoft.com/office/drawing/2014/main" id="{18139D0C-B8F5-4F6C-F485-5EF533B34A2F}"/>
              </a:ext>
            </a:extLst>
          </p:cNvPr>
          <p:cNvSpPr txBox="1">
            <a:spLocks/>
          </p:cNvSpPr>
          <p:nvPr/>
        </p:nvSpPr>
        <p:spPr>
          <a:xfrm>
            <a:off x="1364343" y="3156704"/>
            <a:ext cx="6400800" cy="68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600" b="1"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3200" b="1"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800" b="1"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400" b="1"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400" b="1"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br>
              <a:rPr kumimoji="0" lang="en-US" sz="3600" b="1" i="0" u="none" strike="noStrike" kern="1200" cap="none" spc="0" normalizeH="0" baseline="0" noProof="0">
                <a:ln>
                  <a:noFill/>
                </a:ln>
                <a:solidFill>
                  <a:sysClr val="windowText" lastClr="000000">
                    <a:lumMod val="75000"/>
                    <a:lumOff val="25000"/>
                  </a:sysClr>
                </a:solidFill>
                <a:effectLst/>
                <a:uLnTx/>
                <a:uFillTx/>
                <a:latin typeface="Gill Sans MT"/>
                <a:ea typeface="+mn-ea"/>
                <a:cs typeface="+mn-cs"/>
              </a:rPr>
            </a:br>
            <a:br>
              <a:rPr kumimoji="0" lang="en-US" sz="3600" b="1" i="0" u="none" strike="noStrike" kern="1200" cap="none" spc="0" normalizeH="0" baseline="0" noProof="0">
                <a:ln>
                  <a:noFill/>
                </a:ln>
                <a:solidFill>
                  <a:sysClr val="windowText" lastClr="000000">
                    <a:lumMod val="75000"/>
                    <a:lumOff val="25000"/>
                  </a:sysClr>
                </a:solidFill>
                <a:effectLst/>
                <a:uLnTx/>
                <a:uFillTx/>
                <a:latin typeface="Gill Sans MT"/>
                <a:ea typeface="+mn-ea"/>
                <a:cs typeface="+mn-cs"/>
              </a:rPr>
            </a:br>
            <a:endParaRPr kumimoji="0" lang="en-US" sz="3600" b="1" i="0" u="none" strike="noStrike" kern="1200" cap="none" spc="0" normalizeH="0" baseline="0" noProof="0" dirty="0">
              <a:ln>
                <a:noFill/>
              </a:ln>
              <a:solidFill>
                <a:sysClr val="windowText" lastClr="000000">
                  <a:lumMod val="75000"/>
                  <a:lumOff val="25000"/>
                </a:sysClr>
              </a:solidFill>
              <a:effectLst/>
              <a:uLnTx/>
              <a:uFillTx/>
              <a:latin typeface="Gill Sans MT"/>
              <a:ea typeface="+mn-ea"/>
              <a:cs typeface="+mn-cs"/>
            </a:endParaRPr>
          </a:p>
        </p:txBody>
      </p:sp>
      <p:sp>
        <p:nvSpPr>
          <p:cNvPr id="25" name="Rectangle 24">
            <a:extLst>
              <a:ext uri="{FF2B5EF4-FFF2-40B4-BE49-F238E27FC236}">
                <a16:creationId xmlns:a16="http://schemas.microsoft.com/office/drawing/2014/main" id="{8B5A8CDB-FB45-A75A-8D2B-F37BD041D989}"/>
              </a:ext>
            </a:extLst>
          </p:cNvPr>
          <p:cNvSpPr/>
          <p:nvPr/>
        </p:nvSpPr>
        <p:spPr>
          <a:xfrm>
            <a:off x="0" y="3056347"/>
            <a:ext cx="9144000" cy="43088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800000"/>
                </a:solidFill>
                <a:effectLst/>
                <a:uLnTx/>
                <a:uFillTx/>
                <a:latin typeface="Gill Sans MT" panose="020B0502020104020203" pitchFamily="34" charset="77"/>
                <a:ea typeface="+mn-ea"/>
                <a:cs typeface="+mn-cs"/>
              </a:rPr>
              <a:t>		</a:t>
            </a:r>
          </a:p>
        </p:txBody>
      </p:sp>
      <p:sp>
        <p:nvSpPr>
          <p:cNvPr id="26" name="TextBox 25">
            <a:extLst>
              <a:ext uri="{FF2B5EF4-FFF2-40B4-BE49-F238E27FC236}">
                <a16:creationId xmlns:a16="http://schemas.microsoft.com/office/drawing/2014/main" id="{22D56924-E815-4206-84CD-E30C86BB8890}"/>
              </a:ext>
            </a:extLst>
          </p:cNvPr>
          <p:cNvSpPr txBox="1"/>
          <p:nvPr/>
        </p:nvSpPr>
        <p:spPr>
          <a:xfrm>
            <a:off x="-1882588" y="3316941"/>
            <a:ext cx="184666"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lumMod val="75000"/>
                  <a:lumOff val="25000"/>
                </a:prstClr>
              </a:solidFill>
              <a:effectLst/>
              <a:uLnTx/>
              <a:uFillTx/>
              <a:latin typeface="Gill Sans MT"/>
              <a:ea typeface="+mn-ea"/>
              <a:cs typeface="+mn-cs"/>
            </a:endParaRPr>
          </a:p>
        </p:txBody>
      </p:sp>
      <p:sp>
        <p:nvSpPr>
          <p:cNvPr id="28" name="Rectangle 27">
            <a:extLst>
              <a:ext uri="{FF2B5EF4-FFF2-40B4-BE49-F238E27FC236}">
                <a16:creationId xmlns:a16="http://schemas.microsoft.com/office/drawing/2014/main" id="{14F258A5-95BA-C1D2-478B-884C2C7E5BE4}"/>
              </a:ext>
            </a:extLst>
          </p:cNvPr>
          <p:cNvSpPr/>
          <p:nvPr/>
        </p:nvSpPr>
        <p:spPr>
          <a:xfrm>
            <a:off x="0" y="4776919"/>
            <a:ext cx="9144000" cy="8925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ICDE </a:t>
            </a:r>
            <a:br>
              <a:rPr kumimoji="0" lang="en-US" sz="26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br>
            <a:r>
              <a:rPr kumimoji="0" lang="en-US" sz="26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2022</a:t>
            </a:r>
            <a:endParaRPr kumimoji="0" lang="en-US" sz="2600" b="1" i="0" u="none" strike="noStrike" kern="1200" cap="none" spc="0" normalizeH="0" baseline="0" noProof="0" dirty="0">
              <a:ln>
                <a:noFill/>
              </a:ln>
              <a:solidFill>
                <a:srgbClr val="800000"/>
              </a:solidFill>
              <a:effectLst/>
              <a:uLnTx/>
              <a:uFillTx/>
              <a:latin typeface="Gill Sans MT" panose="020B0502020104020203" pitchFamily="34" charset="77"/>
              <a:ea typeface="+mn-ea"/>
              <a:cs typeface="+mn-cs"/>
            </a:endParaRPr>
          </a:p>
        </p:txBody>
      </p:sp>
      <p:grpSp>
        <p:nvGrpSpPr>
          <p:cNvPr id="32" name="Group 31">
            <a:extLst>
              <a:ext uri="{FF2B5EF4-FFF2-40B4-BE49-F238E27FC236}">
                <a16:creationId xmlns:a16="http://schemas.microsoft.com/office/drawing/2014/main" id="{9C7E8F51-9381-EFC1-90F4-5B581FD20D5A}"/>
              </a:ext>
            </a:extLst>
          </p:cNvPr>
          <p:cNvGrpSpPr/>
          <p:nvPr/>
        </p:nvGrpSpPr>
        <p:grpSpPr>
          <a:xfrm>
            <a:off x="268787" y="3316941"/>
            <a:ext cx="8606425" cy="926903"/>
            <a:chOff x="1834605" y="3173307"/>
            <a:chExt cx="5405987" cy="926903"/>
          </a:xfrm>
        </p:grpSpPr>
        <p:sp>
          <p:nvSpPr>
            <p:cNvPr id="33" name="TextBox 32">
              <a:extLst>
                <a:ext uri="{FF2B5EF4-FFF2-40B4-BE49-F238E27FC236}">
                  <a16:creationId xmlns:a16="http://schemas.microsoft.com/office/drawing/2014/main" id="{C6D72257-52FD-B627-E655-4843B09F8C7C}"/>
                </a:ext>
              </a:extLst>
            </p:cNvPr>
            <p:cNvSpPr txBox="1"/>
            <p:nvPr/>
          </p:nvSpPr>
          <p:spPr>
            <a:xfrm>
              <a:off x="1834605" y="3173307"/>
              <a:ext cx="3158338" cy="49244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Amirali Boroumand</a:t>
              </a:r>
              <a:endParaRPr kumimoji="0" lang="en-US" sz="26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34" name="TextBox 33">
              <a:extLst>
                <a:ext uri="{FF2B5EF4-FFF2-40B4-BE49-F238E27FC236}">
                  <a16:creationId xmlns:a16="http://schemas.microsoft.com/office/drawing/2014/main" id="{E53358B2-BD72-948B-1F23-7D63554DAC3C}"/>
                </a:ext>
              </a:extLst>
            </p:cNvPr>
            <p:cNvSpPr txBox="1"/>
            <p:nvPr/>
          </p:nvSpPr>
          <p:spPr>
            <a:xfrm>
              <a:off x="4369376" y="3173308"/>
              <a:ext cx="2871216" cy="49244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Saugata Ghose</a:t>
              </a:r>
              <a:endParaRPr kumimoji="0" lang="en-US" sz="26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35" name="TextBox 34">
              <a:extLst>
                <a:ext uri="{FF2B5EF4-FFF2-40B4-BE49-F238E27FC236}">
                  <a16:creationId xmlns:a16="http://schemas.microsoft.com/office/drawing/2014/main" id="{EB2E1145-5F1F-B877-2DDC-141965B6201A}"/>
                </a:ext>
              </a:extLst>
            </p:cNvPr>
            <p:cNvSpPr txBox="1"/>
            <p:nvPr/>
          </p:nvSpPr>
          <p:spPr>
            <a:xfrm>
              <a:off x="2063208" y="3607767"/>
              <a:ext cx="2686957" cy="49244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C00000"/>
                  </a:solidFill>
                  <a:effectLst/>
                  <a:uLnTx/>
                  <a:uFillTx/>
                  <a:latin typeface="Gill Sans MT" panose="020B0502020104020203" pitchFamily="34" charset="77"/>
                  <a:ea typeface="+mn-ea"/>
                  <a:cs typeface="+mn-cs"/>
                </a:rPr>
                <a:t>Geraldo F. Oliveira</a:t>
              </a:r>
              <a:r>
                <a:rPr kumimoji="0" lang="en-US" sz="26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endParaRPr kumimoji="0" lang="en-US" sz="26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36" name="TextBox 35">
              <a:extLst>
                <a:ext uri="{FF2B5EF4-FFF2-40B4-BE49-F238E27FC236}">
                  <a16:creationId xmlns:a16="http://schemas.microsoft.com/office/drawing/2014/main" id="{86238A45-55C0-9486-C026-00B1E083E343}"/>
                </a:ext>
              </a:extLst>
            </p:cNvPr>
            <p:cNvSpPr txBox="1"/>
            <p:nvPr/>
          </p:nvSpPr>
          <p:spPr>
            <a:xfrm>
              <a:off x="4696541" y="3607766"/>
              <a:ext cx="2217621" cy="49244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Onur Mutlu</a:t>
              </a:r>
              <a:r>
                <a:rPr kumimoji="0" lang="en-US" sz="2600" b="1" i="0" u="none" strike="noStrike" kern="1200" cap="none" spc="0" normalizeH="0" baseline="0" noProof="0" dirty="0">
                  <a:ln>
                    <a:noFill/>
                  </a:ln>
                  <a:solidFill>
                    <a:srgbClr val="800000"/>
                  </a:solidFill>
                  <a:effectLst/>
                  <a:uLnTx/>
                  <a:uFillTx/>
                  <a:latin typeface="Gill Sans MT" panose="020B0502020104020203" pitchFamily="34" charset="77"/>
                  <a:ea typeface="+mn-ea"/>
                  <a:cs typeface="+mn-cs"/>
                </a:rPr>
                <a:t>                                </a:t>
              </a:r>
              <a:endParaRPr kumimoji="0" lang="en-US" sz="26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grpSp>
      <p:pic>
        <p:nvPicPr>
          <p:cNvPr id="2" name="Picture 1">
            <a:extLst>
              <a:ext uri="{FF2B5EF4-FFF2-40B4-BE49-F238E27FC236}">
                <a16:creationId xmlns:a16="http://schemas.microsoft.com/office/drawing/2014/main" id="{B757AAE7-DF08-A118-2F88-6CC6949AE057}"/>
              </a:ext>
            </a:extLst>
          </p:cNvPr>
          <p:cNvPicPr>
            <a:picLocks noChangeAspect="1"/>
          </p:cNvPicPr>
          <p:nvPr/>
        </p:nvPicPr>
        <p:blipFill>
          <a:blip r:embed="rId3"/>
          <a:stretch>
            <a:fillRect/>
          </a:stretch>
        </p:blipFill>
        <p:spPr>
          <a:xfrm>
            <a:off x="7632249" y="4483568"/>
            <a:ext cx="1150198" cy="1437748"/>
          </a:xfrm>
          <a:prstGeom prst="rect">
            <a:avLst/>
          </a:prstGeom>
        </p:spPr>
      </p:pic>
      <p:pic>
        <p:nvPicPr>
          <p:cNvPr id="19" name="Graphic 18">
            <a:extLst>
              <a:ext uri="{FF2B5EF4-FFF2-40B4-BE49-F238E27FC236}">
                <a16:creationId xmlns:a16="http://schemas.microsoft.com/office/drawing/2014/main" id="{1EE17199-57B8-CE3B-49AB-14D1864314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7523" y="6209240"/>
            <a:ext cx="2286000" cy="439783"/>
          </a:xfrm>
          <a:prstGeom prst="rect">
            <a:avLst/>
          </a:prstGeom>
        </p:spPr>
      </p:pic>
      <p:pic>
        <p:nvPicPr>
          <p:cNvPr id="20" name="Picture 19">
            <a:extLst>
              <a:ext uri="{FF2B5EF4-FFF2-40B4-BE49-F238E27FC236}">
                <a16:creationId xmlns:a16="http://schemas.microsoft.com/office/drawing/2014/main" id="{444026C1-EBF5-73A4-8C42-52086106AB64}"/>
              </a:ext>
            </a:extLst>
          </p:cNvPr>
          <p:cNvPicPr>
            <a:picLocks noChangeAspect="1"/>
          </p:cNvPicPr>
          <p:nvPr/>
        </p:nvPicPr>
        <p:blipFill rotWithShape="1">
          <a:blip r:embed="rId6"/>
          <a:srcRect l="5935" t="23510" r="5031" b="23990"/>
          <a:stretch/>
        </p:blipFill>
        <p:spPr>
          <a:xfrm>
            <a:off x="2591318" y="5959344"/>
            <a:ext cx="2286000" cy="898656"/>
          </a:xfrm>
          <a:prstGeom prst="rect">
            <a:avLst/>
          </a:prstGeom>
        </p:spPr>
      </p:pic>
      <p:pic>
        <p:nvPicPr>
          <p:cNvPr id="21" name="Picture 2" descr="http://www.euroc-project.eu/fileadmin/imgEuroc/eurocConsortiumLogos/ethLogo.png">
            <a:extLst>
              <a:ext uri="{FF2B5EF4-FFF2-40B4-BE49-F238E27FC236}">
                <a16:creationId xmlns:a16="http://schemas.microsoft.com/office/drawing/2014/main" id="{21B0F0AE-DC57-496A-A6F5-E6B3490D8C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5404" y="6173160"/>
            <a:ext cx="1998476" cy="41052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05246313-29F5-6B59-DDEC-8B25AB468C4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9122" y="5979804"/>
            <a:ext cx="2175266" cy="898656"/>
          </a:xfrm>
          <a:prstGeom prst="rect">
            <a:avLst/>
          </a:prstGeom>
        </p:spPr>
      </p:pic>
    </p:spTree>
    <p:extLst>
      <p:ext uri="{BB962C8B-B14F-4D97-AF65-F5344CB8AC3E}">
        <p14:creationId xmlns:p14="http://schemas.microsoft.com/office/powerpoint/2010/main" val="85867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27D2AA-1BAA-31D5-C983-42F3FC3197BF}"/>
              </a:ext>
            </a:extLst>
          </p:cNvPr>
          <p:cNvSpPr/>
          <p:nvPr/>
        </p:nvSpPr>
        <p:spPr>
          <a:xfrm>
            <a:off x="-2" y="2795424"/>
            <a:ext cx="9144002" cy="1034371"/>
          </a:xfrm>
          <a:prstGeom prst="rect">
            <a:avLst/>
          </a:prstGeom>
          <a:solidFill>
            <a:srgbClr val="B8CF9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B3EE80DC-F576-1D3F-5B58-969E7D75D14E}"/>
              </a:ext>
            </a:extLst>
          </p:cNvPr>
          <p:cNvSpPr/>
          <p:nvPr/>
        </p:nvSpPr>
        <p:spPr>
          <a:xfrm>
            <a:off x="-1" y="5457003"/>
            <a:ext cx="9144001" cy="1035880"/>
          </a:xfrm>
          <a:prstGeom prst="rect">
            <a:avLst/>
          </a:prstGeom>
          <a:solidFill>
            <a:srgbClr val="AF9CD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38FD1747-586A-96C6-72A0-FFF1713ECE47}"/>
              </a:ext>
            </a:extLst>
          </p:cNvPr>
          <p:cNvSpPr/>
          <p:nvPr/>
        </p:nvSpPr>
        <p:spPr>
          <a:xfrm>
            <a:off x="0" y="3936121"/>
            <a:ext cx="9144000" cy="1414556"/>
          </a:xfrm>
          <a:prstGeom prst="rect">
            <a:avLst/>
          </a:prstGeom>
          <a:solidFill>
            <a:srgbClr val="CCD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ACC7CEED-E27F-10BE-6820-1A9645F1D632}"/>
              </a:ext>
            </a:extLst>
          </p:cNvPr>
          <p:cNvSpPr/>
          <p:nvPr/>
        </p:nvSpPr>
        <p:spPr>
          <a:xfrm>
            <a:off x="0" y="2287135"/>
            <a:ext cx="9144000" cy="403717"/>
          </a:xfrm>
          <a:prstGeom prst="rect">
            <a:avLst/>
          </a:prstGeom>
          <a:solidFill>
            <a:srgbClr val="FFBF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3608DF62-829F-0539-2F5C-42B44B93CF95}"/>
              </a:ext>
            </a:extLst>
          </p:cNvPr>
          <p:cNvSpPr/>
          <p:nvPr/>
        </p:nvSpPr>
        <p:spPr>
          <a:xfrm>
            <a:off x="1" y="838192"/>
            <a:ext cx="9144000" cy="1350749"/>
          </a:xfrm>
          <a:prstGeom prst="rect">
            <a:avLst/>
          </a:prstGeom>
          <a:solidFill>
            <a:srgbClr val="FFF4CC">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dirty="0"/>
              <a:t>Executive Summary</a:t>
            </a:r>
          </a:p>
        </p:txBody>
      </p:sp>
      <p:sp>
        <p:nvSpPr>
          <p:cNvPr id="3" name="Content Placeholder 2"/>
          <p:cNvSpPr>
            <a:spLocks noGrp="1"/>
          </p:cNvSpPr>
          <p:nvPr>
            <p:ph idx="1"/>
          </p:nvPr>
        </p:nvSpPr>
        <p:spPr>
          <a:xfrm>
            <a:off x="-1" y="838199"/>
            <a:ext cx="9296400" cy="6126127"/>
          </a:xfrm>
        </p:spPr>
        <p:txBody>
          <a:bodyPr>
            <a:normAutofit fontScale="92500" lnSpcReduction="20000"/>
          </a:bodyPr>
          <a:lstStyle/>
          <a:p>
            <a:pPr marL="115888" indent="-115888"/>
            <a:r>
              <a:rPr lang="en-US" sz="2200" dirty="0">
                <a:solidFill>
                  <a:schemeClr val="tx2"/>
                </a:solidFill>
              </a:rPr>
              <a:t> </a:t>
            </a:r>
            <a:r>
              <a:rPr lang="en-US" sz="2200" u="sng" dirty="0">
                <a:solidFill>
                  <a:schemeClr val="tx2"/>
                </a:solidFill>
              </a:rPr>
              <a:t>Context</a:t>
            </a:r>
            <a:r>
              <a:rPr lang="en-US" sz="2200" dirty="0">
                <a:solidFill>
                  <a:schemeClr val="tx2"/>
                </a:solidFill>
              </a:rPr>
              <a:t>: Many applications need to perform real-time data analysis using an </a:t>
            </a:r>
            <a:r>
              <a:rPr lang="en-US" sz="2200" u="sng" dirty="0">
                <a:solidFill>
                  <a:schemeClr val="tx2"/>
                </a:solidFill>
              </a:rPr>
              <a:t>H</a:t>
            </a:r>
            <a:r>
              <a:rPr lang="en-US" sz="2200" dirty="0">
                <a:solidFill>
                  <a:schemeClr val="tx2"/>
                </a:solidFill>
              </a:rPr>
              <a:t>ybrid </a:t>
            </a:r>
            <a:r>
              <a:rPr lang="en-US" sz="2200" u="sng" dirty="0">
                <a:solidFill>
                  <a:schemeClr val="tx2"/>
                </a:solidFill>
              </a:rPr>
              <a:t>T</a:t>
            </a:r>
            <a:r>
              <a:rPr lang="en-US" sz="2200" dirty="0">
                <a:solidFill>
                  <a:schemeClr val="tx2"/>
                </a:solidFill>
              </a:rPr>
              <a:t>ransactional/</a:t>
            </a:r>
            <a:r>
              <a:rPr lang="en-US" sz="2200" u="sng" dirty="0">
                <a:solidFill>
                  <a:schemeClr val="tx2"/>
                </a:solidFill>
              </a:rPr>
              <a:t>A</a:t>
            </a:r>
            <a:r>
              <a:rPr lang="en-US" sz="2200" dirty="0">
                <a:solidFill>
                  <a:schemeClr val="tx2"/>
                </a:solidFill>
              </a:rPr>
              <a:t>nalytical </a:t>
            </a:r>
            <a:r>
              <a:rPr lang="en-US" sz="2200" u="sng" dirty="0">
                <a:solidFill>
                  <a:schemeClr val="tx2"/>
                </a:solidFill>
              </a:rPr>
              <a:t>P</a:t>
            </a:r>
            <a:r>
              <a:rPr lang="en-US" sz="2200" dirty="0">
                <a:solidFill>
                  <a:schemeClr val="tx2"/>
                </a:solidFill>
              </a:rPr>
              <a:t>rocessing (HTAP) system</a:t>
            </a:r>
          </a:p>
          <a:p>
            <a:pPr marL="517525" lvl="1"/>
            <a:r>
              <a:rPr lang="en-US" sz="2000" dirty="0"/>
              <a:t>An ideal HTAP system should have </a:t>
            </a:r>
            <a:r>
              <a:rPr lang="en-US" sz="2000" dirty="0">
                <a:solidFill>
                  <a:srgbClr val="0000FF"/>
                </a:solidFill>
              </a:rPr>
              <a:t>three properties</a:t>
            </a:r>
            <a:r>
              <a:rPr lang="en-US" sz="2000" dirty="0"/>
              <a:t>: </a:t>
            </a:r>
            <a:br>
              <a:rPr lang="en-US" sz="2000" dirty="0"/>
            </a:br>
            <a:r>
              <a:rPr lang="en-US" sz="2000" dirty="0"/>
              <a:t>(1) </a:t>
            </a:r>
            <a:r>
              <a:rPr lang="en-US" sz="2000" dirty="0">
                <a:solidFill>
                  <a:srgbClr val="C00000"/>
                </a:solidFill>
              </a:rPr>
              <a:t>data freshness </a:t>
            </a:r>
            <a:r>
              <a:rPr lang="en-US" sz="2000" dirty="0"/>
              <a:t>and </a:t>
            </a:r>
            <a:r>
              <a:rPr lang="en-US" sz="2000" dirty="0">
                <a:solidFill>
                  <a:srgbClr val="C00000"/>
                </a:solidFill>
              </a:rPr>
              <a:t>consistency</a:t>
            </a:r>
            <a:r>
              <a:rPr lang="en-US" sz="2000" dirty="0"/>
              <a:t>, (2) </a:t>
            </a:r>
            <a:r>
              <a:rPr lang="en-US" sz="2000" dirty="0">
                <a:solidFill>
                  <a:srgbClr val="C00000"/>
                </a:solidFill>
              </a:rPr>
              <a:t>workload-specific optimization</a:t>
            </a:r>
            <a:r>
              <a:rPr lang="en-US" sz="2000" dirty="0"/>
              <a:t>, </a:t>
            </a:r>
            <a:br>
              <a:rPr lang="en-US" sz="2000" dirty="0"/>
            </a:br>
            <a:r>
              <a:rPr lang="en-US" sz="2000" dirty="0"/>
              <a:t>(3) </a:t>
            </a:r>
            <a:r>
              <a:rPr lang="en-US" sz="2000" dirty="0">
                <a:solidFill>
                  <a:srgbClr val="C00000"/>
                </a:solidFill>
              </a:rPr>
              <a:t>performance isolation</a:t>
            </a:r>
            <a:br>
              <a:rPr lang="en-US" sz="2000" dirty="0">
                <a:solidFill>
                  <a:srgbClr val="0000FF"/>
                </a:solidFill>
              </a:rPr>
            </a:br>
            <a:endParaRPr lang="en-US" sz="1800" dirty="0">
              <a:solidFill>
                <a:srgbClr val="0000FF"/>
              </a:solidFill>
            </a:endParaRPr>
          </a:p>
          <a:p>
            <a:pPr marL="115888" indent="-115888"/>
            <a:r>
              <a:rPr lang="en-US" sz="2200" dirty="0">
                <a:solidFill>
                  <a:schemeClr val="tx2"/>
                </a:solidFill>
              </a:rPr>
              <a:t> </a:t>
            </a:r>
            <a:r>
              <a:rPr lang="en-US" sz="2200" u="sng" dirty="0">
                <a:solidFill>
                  <a:schemeClr val="tx2"/>
                </a:solidFill>
              </a:rPr>
              <a:t>Problem</a:t>
            </a:r>
            <a:r>
              <a:rPr lang="en-US" sz="2200" dirty="0">
                <a:solidFill>
                  <a:schemeClr val="tx2"/>
                </a:solidFill>
              </a:rPr>
              <a:t>: HTAP systems </a:t>
            </a:r>
            <a:r>
              <a:rPr lang="en-US" sz="2200" dirty="0">
                <a:solidFill>
                  <a:srgbClr val="C00000"/>
                </a:solidFill>
              </a:rPr>
              <a:t>cannot achieve all three </a:t>
            </a:r>
            <a:r>
              <a:rPr lang="en-US" sz="2200" dirty="0">
                <a:solidFill>
                  <a:schemeClr val="tx2"/>
                </a:solidFill>
              </a:rPr>
              <a:t>HTAP properties </a:t>
            </a:r>
            <a:br>
              <a:rPr lang="en-US" sz="2200" dirty="0">
                <a:solidFill>
                  <a:schemeClr val="tx2"/>
                </a:solidFill>
              </a:rPr>
            </a:br>
            <a:endParaRPr lang="en-US" sz="2200" dirty="0">
              <a:solidFill>
                <a:schemeClr val="tx2"/>
              </a:solidFill>
            </a:endParaRPr>
          </a:p>
          <a:p>
            <a:pPr marL="115888" indent="-115888"/>
            <a:r>
              <a:rPr lang="en-US" sz="2200" dirty="0">
                <a:solidFill>
                  <a:schemeClr val="tx2"/>
                </a:solidFill>
              </a:rPr>
              <a:t> </a:t>
            </a:r>
            <a:r>
              <a:rPr lang="en-US" sz="2200" u="sng" dirty="0">
                <a:solidFill>
                  <a:schemeClr val="tx2"/>
                </a:solidFill>
              </a:rPr>
              <a:t>Key Idea</a:t>
            </a:r>
            <a:r>
              <a:rPr lang="en-US" sz="2200" dirty="0">
                <a:solidFill>
                  <a:schemeClr val="tx2"/>
                </a:solidFill>
              </a:rPr>
              <a:t>: </a:t>
            </a:r>
            <a:r>
              <a:rPr lang="en-US" sz="2200" dirty="0">
                <a:solidFill>
                  <a:schemeClr val="tx2"/>
                </a:solidFill>
                <a:cs typeface="Adobe Garamond Pro"/>
              </a:rPr>
              <a:t>Divide the system into transactional and analytical </a:t>
            </a:r>
            <a:r>
              <a:rPr lang="en-US" sz="2200" dirty="0">
                <a:solidFill>
                  <a:srgbClr val="0000FF"/>
                </a:solidFill>
                <a:cs typeface="Adobe Garamond Pro"/>
              </a:rPr>
              <a:t>processing islands</a:t>
            </a:r>
          </a:p>
          <a:p>
            <a:pPr marL="465138" lvl="1"/>
            <a:r>
              <a:rPr lang="en-US" sz="2000" dirty="0">
                <a:solidFill>
                  <a:srgbClr val="595959"/>
                </a:solidFill>
              </a:rPr>
              <a:t>Enables </a:t>
            </a:r>
            <a:r>
              <a:rPr lang="en-US" sz="2000" dirty="0">
                <a:solidFill>
                  <a:srgbClr val="C00000"/>
                </a:solidFill>
              </a:rPr>
              <a:t>workload-specific optimizations </a:t>
            </a:r>
            <a:r>
              <a:rPr lang="en-US" sz="2000" dirty="0">
                <a:solidFill>
                  <a:srgbClr val="595959"/>
                </a:solidFill>
              </a:rPr>
              <a:t>and </a:t>
            </a:r>
            <a:r>
              <a:rPr lang="en-US" sz="2000" dirty="0">
                <a:solidFill>
                  <a:srgbClr val="C00000"/>
                </a:solidFill>
              </a:rPr>
              <a:t>performance isolation </a:t>
            </a:r>
            <a:br>
              <a:rPr lang="en-US" sz="2000" dirty="0">
                <a:solidFill>
                  <a:srgbClr val="1400FF"/>
                </a:solidFill>
              </a:rPr>
            </a:br>
            <a:endParaRPr lang="en-US" sz="2000" dirty="0">
              <a:solidFill>
                <a:srgbClr val="1400FF"/>
              </a:solidFill>
            </a:endParaRPr>
          </a:p>
          <a:p>
            <a:pPr marL="115888" indent="-115888"/>
            <a:r>
              <a:rPr lang="en-US" sz="2200" dirty="0">
                <a:solidFill>
                  <a:schemeClr val="tx2"/>
                </a:solidFill>
              </a:rPr>
              <a:t> </a:t>
            </a:r>
            <a:r>
              <a:rPr lang="en-US" sz="2200" u="sng" dirty="0">
                <a:solidFill>
                  <a:schemeClr val="tx2"/>
                </a:solidFill>
              </a:rPr>
              <a:t>Key Mechanism</a:t>
            </a:r>
            <a:r>
              <a:rPr lang="en-US" sz="2200" dirty="0">
                <a:solidFill>
                  <a:schemeClr val="tx2"/>
                </a:solidFill>
              </a:rPr>
              <a:t>: Polynesia, a novel hardware/software cooperative design for in-memory HTAP databases</a:t>
            </a:r>
          </a:p>
          <a:p>
            <a:pPr marL="517525" lvl="1"/>
            <a:r>
              <a:rPr lang="en-US" sz="2000" dirty="0"/>
              <a:t>Implements </a:t>
            </a:r>
            <a:r>
              <a:rPr lang="en-US" sz="2000" dirty="0">
                <a:solidFill>
                  <a:srgbClr val="0000FF"/>
                </a:solidFill>
              </a:rPr>
              <a:t>custom algorithms and hardware</a:t>
            </a:r>
            <a:r>
              <a:rPr lang="en-US" sz="2000" dirty="0"/>
              <a:t> to reduce the costs of </a:t>
            </a:r>
            <a:br>
              <a:rPr lang="en-US" sz="2000" dirty="0"/>
            </a:br>
            <a:r>
              <a:rPr lang="en-US" sz="2000" dirty="0">
                <a:solidFill>
                  <a:srgbClr val="C00000"/>
                </a:solidFill>
              </a:rPr>
              <a:t>data freshness </a:t>
            </a:r>
            <a:r>
              <a:rPr lang="en-US" sz="2000" dirty="0"/>
              <a:t>and </a:t>
            </a:r>
            <a:r>
              <a:rPr lang="en-US" sz="2000" dirty="0">
                <a:solidFill>
                  <a:srgbClr val="C00000"/>
                </a:solidFill>
              </a:rPr>
              <a:t>consistency</a:t>
            </a:r>
          </a:p>
          <a:p>
            <a:pPr marL="517525" lvl="1"/>
            <a:r>
              <a:rPr lang="en-US" sz="2000" dirty="0"/>
              <a:t>Exploits </a:t>
            </a:r>
            <a:r>
              <a:rPr lang="en-US" sz="2000" dirty="0">
                <a:solidFill>
                  <a:srgbClr val="0000FF"/>
                </a:solidFill>
              </a:rPr>
              <a:t>PIM</a:t>
            </a:r>
            <a:r>
              <a:rPr lang="en-US" sz="2000" dirty="0"/>
              <a:t> for analytical processing to alleviate </a:t>
            </a:r>
            <a:r>
              <a:rPr lang="en-US" sz="2000" dirty="0">
                <a:solidFill>
                  <a:srgbClr val="C00000"/>
                </a:solidFill>
              </a:rPr>
              <a:t>data movement</a:t>
            </a:r>
            <a:br>
              <a:rPr lang="en-US" sz="2000" dirty="0"/>
            </a:br>
            <a:endParaRPr lang="en-US" sz="2000" dirty="0"/>
          </a:p>
          <a:p>
            <a:pPr marL="115888" indent="-115888"/>
            <a:r>
              <a:rPr lang="en-US" sz="2200" dirty="0">
                <a:solidFill>
                  <a:schemeClr val="tx2"/>
                </a:solidFill>
              </a:rPr>
              <a:t> </a:t>
            </a:r>
            <a:r>
              <a:rPr lang="en-US" sz="2200" u="sng" dirty="0">
                <a:solidFill>
                  <a:schemeClr val="tx2"/>
                </a:solidFill>
              </a:rPr>
              <a:t>Key Results</a:t>
            </a:r>
            <a:r>
              <a:rPr lang="en-US" sz="2200" dirty="0">
                <a:solidFill>
                  <a:schemeClr val="tx2"/>
                </a:solidFill>
              </a:rPr>
              <a:t>: Polynesia outperforms three state-of-the-art HTAP systems</a:t>
            </a:r>
          </a:p>
          <a:p>
            <a:pPr marL="349250" lvl="1" indent="-127000"/>
            <a:r>
              <a:rPr lang="en-US" sz="1800" dirty="0"/>
              <a:t>   </a:t>
            </a:r>
            <a:r>
              <a:rPr lang="en-US" sz="2100" dirty="0"/>
              <a:t>Average transactional/analytical throughput improvements of </a:t>
            </a:r>
            <a:r>
              <a:rPr lang="en-US" sz="2100" dirty="0">
                <a:solidFill>
                  <a:srgbClr val="0000FF"/>
                </a:solidFill>
              </a:rPr>
              <a:t>1.7x/3.7x</a:t>
            </a:r>
            <a:endParaRPr lang="en-US" sz="2100" dirty="0">
              <a:solidFill>
                <a:schemeClr val="tx2"/>
              </a:solidFill>
            </a:endParaRPr>
          </a:p>
          <a:p>
            <a:pPr marL="349250" lvl="1" indent="-127000"/>
            <a:r>
              <a:rPr lang="en-US" sz="2100" dirty="0">
                <a:solidFill>
                  <a:schemeClr val="tx2"/>
                </a:solidFill>
              </a:rPr>
              <a:t>   </a:t>
            </a:r>
            <a:r>
              <a:rPr lang="en-US" sz="2100" dirty="0">
                <a:solidFill>
                  <a:srgbClr val="1400FF"/>
                </a:solidFill>
              </a:rPr>
              <a:t>48%</a:t>
            </a:r>
            <a:r>
              <a:rPr lang="en-US" sz="2100" dirty="0"/>
              <a:t> reduction on energy consumption  </a:t>
            </a:r>
          </a:p>
          <a:p>
            <a:pPr lvl="1"/>
            <a:endParaRPr lang="en-US" sz="2200" dirty="0">
              <a:solidFill>
                <a:srgbClr val="C00000"/>
              </a:solidFill>
              <a:cs typeface="Adobe Garamond Pro"/>
            </a:endParaRPr>
          </a:p>
          <a:p>
            <a:pPr lvl="1"/>
            <a:endParaRPr lang="en-US" sz="2200" dirty="0">
              <a:cs typeface="Adobe Garamond Pro"/>
            </a:endParaRPr>
          </a:p>
          <a:p>
            <a:pPr lvl="1"/>
            <a:endParaRPr lang="en-US" sz="2200" dirty="0">
              <a:cs typeface="Adobe Garamond Pro"/>
            </a:endParaRPr>
          </a:p>
          <a:p>
            <a:pPr lvl="1"/>
            <a:endParaRPr lang="en-US" sz="2200" dirty="0">
              <a:cs typeface="Adobe Garamond Pro"/>
            </a:endParaRPr>
          </a:p>
          <a:p>
            <a:pPr lvl="1"/>
            <a:endParaRPr lang="en-US" sz="2200" dirty="0">
              <a:cs typeface="Adobe Garamond Pro"/>
            </a:endParaRPr>
          </a:p>
          <a:p>
            <a:pPr lvl="1"/>
            <a:endParaRPr lang="en-US" sz="2400" dirty="0">
              <a:cs typeface="Adobe Garamond Pro"/>
            </a:endParaRPr>
          </a:p>
        </p:txBody>
      </p:sp>
      <p:sp>
        <p:nvSpPr>
          <p:cNvPr id="11" name="Slide Number Placeholder 10">
            <a:extLst>
              <a:ext uri="{FF2B5EF4-FFF2-40B4-BE49-F238E27FC236}">
                <a16:creationId xmlns:a16="http://schemas.microsoft.com/office/drawing/2014/main" id="{0D1E1B0D-645E-3EA3-AEF4-0C439FAD34B8}"/>
              </a:ext>
            </a:extLst>
          </p:cNvPr>
          <p:cNvSpPr>
            <a:spLocks noGrp="1"/>
          </p:cNvSpPr>
          <p:nvPr>
            <p:ph type="sldNum" sz="quarter" idx="12"/>
          </p:nvPr>
        </p:nvSpPr>
        <p:spPr/>
        <p:txBody>
          <a:bodyPr/>
          <a:lstStyle/>
          <a:p>
            <a:fld id="{BA2D8F13-174C-467F-9D40-7DDEF70CAB8C}" type="slidenum">
              <a:rPr lang="en-US" smtClean="0"/>
              <a:t>11</a:t>
            </a:fld>
            <a:endParaRPr lang="en-US"/>
          </a:p>
        </p:txBody>
      </p:sp>
    </p:spTree>
    <p:extLst>
      <p:ext uri="{BB962C8B-B14F-4D97-AF65-F5344CB8AC3E}">
        <p14:creationId xmlns:p14="http://schemas.microsoft.com/office/powerpoint/2010/main" val="312372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7B14F-CABD-6936-D3BD-2EDD8A59A220}"/>
              </a:ext>
            </a:extLst>
          </p:cNvPr>
          <p:cNvSpPr>
            <a:spLocks noGrp="1"/>
          </p:cNvSpPr>
          <p:nvPr>
            <p:ph type="title"/>
          </p:nvPr>
        </p:nvSpPr>
        <p:spPr/>
        <p:txBody>
          <a:bodyPr/>
          <a:lstStyle/>
          <a:p>
            <a:r>
              <a:rPr lang="en-US" dirty="0"/>
              <a:t>Outline</a:t>
            </a:r>
          </a:p>
        </p:txBody>
      </p:sp>
      <p:grpSp>
        <p:nvGrpSpPr>
          <p:cNvPr id="106" name="Group 105">
            <a:extLst>
              <a:ext uri="{FF2B5EF4-FFF2-40B4-BE49-F238E27FC236}">
                <a16:creationId xmlns:a16="http://schemas.microsoft.com/office/drawing/2014/main" id="{888C02F9-30CF-F68B-DB8B-58D67FF4D50E}"/>
              </a:ext>
            </a:extLst>
          </p:cNvPr>
          <p:cNvGrpSpPr/>
          <p:nvPr/>
        </p:nvGrpSpPr>
        <p:grpSpPr>
          <a:xfrm>
            <a:off x="0" y="813845"/>
            <a:ext cx="9144000" cy="646331"/>
            <a:chOff x="0" y="760286"/>
            <a:chExt cx="9144000" cy="646331"/>
          </a:xfrm>
        </p:grpSpPr>
        <p:sp>
          <p:nvSpPr>
            <p:cNvPr id="107" name="Rectangle 106">
              <a:extLst>
                <a:ext uri="{FF2B5EF4-FFF2-40B4-BE49-F238E27FC236}">
                  <a16:creationId xmlns:a16="http://schemas.microsoft.com/office/drawing/2014/main" id="{1DA35DCC-ECFB-21C1-79A3-3543FFDD55DF}"/>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Introduction</a:t>
              </a:r>
            </a:p>
          </p:txBody>
        </p:sp>
        <p:sp>
          <p:nvSpPr>
            <p:cNvPr id="108" name="TextBox 107">
              <a:extLst>
                <a:ext uri="{FF2B5EF4-FFF2-40B4-BE49-F238E27FC236}">
                  <a16:creationId xmlns:a16="http://schemas.microsoft.com/office/drawing/2014/main" id="{5259BFF8-6024-EC44-A0D5-85CFA4D5E98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1</a:t>
              </a:r>
            </a:p>
          </p:txBody>
        </p:sp>
      </p:grpSp>
      <p:grpSp>
        <p:nvGrpSpPr>
          <p:cNvPr id="109" name="Group 108">
            <a:extLst>
              <a:ext uri="{FF2B5EF4-FFF2-40B4-BE49-F238E27FC236}">
                <a16:creationId xmlns:a16="http://schemas.microsoft.com/office/drawing/2014/main" id="{6B8788BF-293D-4973-AB47-68B2E2E6BD39}"/>
              </a:ext>
            </a:extLst>
          </p:cNvPr>
          <p:cNvGrpSpPr/>
          <p:nvPr/>
        </p:nvGrpSpPr>
        <p:grpSpPr>
          <a:xfrm>
            <a:off x="0" y="1535161"/>
            <a:ext cx="9144000" cy="646331"/>
            <a:chOff x="0" y="760286"/>
            <a:chExt cx="9144000" cy="646331"/>
          </a:xfrm>
        </p:grpSpPr>
        <p:sp>
          <p:nvSpPr>
            <p:cNvPr id="110" name="Rectangle 109">
              <a:extLst>
                <a:ext uri="{FF2B5EF4-FFF2-40B4-BE49-F238E27FC236}">
                  <a16:creationId xmlns:a16="http://schemas.microsoft.com/office/drawing/2014/main" id="{A0B187D4-3F67-CAD7-690B-EDE63E21E754}"/>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Limitations of HTAP Systems</a:t>
              </a:r>
            </a:p>
          </p:txBody>
        </p:sp>
        <p:sp>
          <p:nvSpPr>
            <p:cNvPr id="111" name="TextBox 110">
              <a:extLst>
                <a:ext uri="{FF2B5EF4-FFF2-40B4-BE49-F238E27FC236}">
                  <a16:creationId xmlns:a16="http://schemas.microsoft.com/office/drawing/2014/main" id="{81AB0A63-373A-1F1A-F1B3-B74BE2F4D1B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2</a:t>
              </a:r>
            </a:p>
          </p:txBody>
        </p:sp>
      </p:grpSp>
      <p:grpSp>
        <p:nvGrpSpPr>
          <p:cNvPr id="112" name="Group 111">
            <a:extLst>
              <a:ext uri="{FF2B5EF4-FFF2-40B4-BE49-F238E27FC236}">
                <a16:creationId xmlns:a16="http://schemas.microsoft.com/office/drawing/2014/main" id="{2A143D2D-19E2-52B1-17BC-06B16F96E249}"/>
              </a:ext>
            </a:extLst>
          </p:cNvPr>
          <p:cNvGrpSpPr/>
          <p:nvPr/>
        </p:nvGrpSpPr>
        <p:grpSpPr>
          <a:xfrm>
            <a:off x="0" y="2257892"/>
            <a:ext cx="9144000" cy="646331"/>
            <a:chOff x="0" y="760286"/>
            <a:chExt cx="9144000" cy="646331"/>
          </a:xfrm>
        </p:grpSpPr>
        <p:sp>
          <p:nvSpPr>
            <p:cNvPr id="113" name="Rectangle 112">
              <a:extLst>
                <a:ext uri="{FF2B5EF4-FFF2-40B4-BE49-F238E27FC236}">
                  <a16:creationId xmlns:a16="http://schemas.microsoft.com/office/drawing/2014/main" id="{EFAB3207-DB1D-28FF-8125-D3D210B822E7}"/>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Polynesia: Overview</a:t>
              </a:r>
            </a:p>
          </p:txBody>
        </p:sp>
        <p:sp>
          <p:nvSpPr>
            <p:cNvPr id="114" name="TextBox 113">
              <a:extLst>
                <a:ext uri="{FF2B5EF4-FFF2-40B4-BE49-F238E27FC236}">
                  <a16:creationId xmlns:a16="http://schemas.microsoft.com/office/drawing/2014/main" id="{0B7FF3A4-E3A2-A98C-84A4-3269E9C0425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3</a:t>
              </a:r>
            </a:p>
          </p:txBody>
        </p:sp>
      </p:grpSp>
      <p:grpSp>
        <p:nvGrpSpPr>
          <p:cNvPr id="115" name="Group 114">
            <a:extLst>
              <a:ext uri="{FF2B5EF4-FFF2-40B4-BE49-F238E27FC236}">
                <a16:creationId xmlns:a16="http://schemas.microsoft.com/office/drawing/2014/main" id="{B2156272-2484-2BAA-22D9-EA8615BAF1C6}"/>
              </a:ext>
            </a:extLst>
          </p:cNvPr>
          <p:cNvGrpSpPr/>
          <p:nvPr/>
        </p:nvGrpSpPr>
        <p:grpSpPr>
          <a:xfrm>
            <a:off x="0" y="2977957"/>
            <a:ext cx="9144000" cy="646331"/>
            <a:chOff x="0" y="760286"/>
            <a:chExt cx="9144000" cy="646331"/>
          </a:xfrm>
        </p:grpSpPr>
        <p:sp>
          <p:nvSpPr>
            <p:cNvPr id="116" name="Rectangle 115">
              <a:extLst>
                <a:ext uri="{FF2B5EF4-FFF2-40B4-BE49-F238E27FC236}">
                  <a16:creationId xmlns:a16="http://schemas.microsoft.com/office/drawing/2014/main" id="{A22E679E-D4E7-644A-9EE5-593619794B7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Update Propagation</a:t>
              </a:r>
            </a:p>
          </p:txBody>
        </p:sp>
        <p:sp>
          <p:nvSpPr>
            <p:cNvPr id="117" name="TextBox 116">
              <a:extLst>
                <a:ext uri="{FF2B5EF4-FFF2-40B4-BE49-F238E27FC236}">
                  <a16:creationId xmlns:a16="http://schemas.microsoft.com/office/drawing/2014/main" id="{422CF713-8B79-CBA1-66CE-A439C5912CEC}"/>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4</a:t>
              </a:r>
            </a:p>
          </p:txBody>
        </p:sp>
      </p:grpSp>
      <p:grpSp>
        <p:nvGrpSpPr>
          <p:cNvPr id="118" name="Group 117">
            <a:extLst>
              <a:ext uri="{FF2B5EF4-FFF2-40B4-BE49-F238E27FC236}">
                <a16:creationId xmlns:a16="http://schemas.microsoft.com/office/drawing/2014/main" id="{203AEF00-029E-E7CC-7615-106033E29340}"/>
              </a:ext>
            </a:extLst>
          </p:cNvPr>
          <p:cNvGrpSpPr/>
          <p:nvPr/>
        </p:nvGrpSpPr>
        <p:grpSpPr>
          <a:xfrm>
            <a:off x="0" y="3700496"/>
            <a:ext cx="9144000" cy="646331"/>
            <a:chOff x="0" y="760286"/>
            <a:chExt cx="9144000" cy="646331"/>
          </a:xfrm>
        </p:grpSpPr>
        <p:sp>
          <p:nvSpPr>
            <p:cNvPr id="119" name="Rectangle 118">
              <a:extLst>
                <a:ext uri="{FF2B5EF4-FFF2-40B4-BE49-F238E27FC236}">
                  <a16:creationId xmlns:a16="http://schemas.microsoft.com/office/drawing/2014/main" id="{0808F5C9-848A-A9F9-C758-AA50E383EFC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Consistency Mechanism</a:t>
              </a:r>
            </a:p>
          </p:txBody>
        </p:sp>
        <p:sp>
          <p:nvSpPr>
            <p:cNvPr id="120" name="TextBox 119">
              <a:extLst>
                <a:ext uri="{FF2B5EF4-FFF2-40B4-BE49-F238E27FC236}">
                  <a16:creationId xmlns:a16="http://schemas.microsoft.com/office/drawing/2014/main" id="{770C552A-8962-3D0E-9FB0-A20B2CC20E4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5</a:t>
              </a:r>
            </a:p>
          </p:txBody>
        </p:sp>
      </p:grpSp>
      <p:grpSp>
        <p:nvGrpSpPr>
          <p:cNvPr id="121" name="Group 120">
            <a:extLst>
              <a:ext uri="{FF2B5EF4-FFF2-40B4-BE49-F238E27FC236}">
                <a16:creationId xmlns:a16="http://schemas.microsoft.com/office/drawing/2014/main" id="{8A88DDB2-DBAB-27B3-993E-43DEB8AA0FEB}"/>
              </a:ext>
            </a:extLst>
          </p:cNvPr>
          <p:cNvGrpSpPr/>
          <p:nvPr/>
        </p:nvGrpSpPr>
        <p:grpSpPr>
          <a:xfrm>
            <a:off x="0" y="4418573"/>
            <a:ext cx="9144000" cy="646331"/>
            <a:chOff x="0" y="760286"/>
            <a:chExt cx="9144000" cy="646331"/>
          </a:xfrm>
        </p:grpSpPr>
        <p:sp>
          <p:nvSpPr>
            <p:cNvPr id="122" name="Rectangle 121">
              <a:extLst>
                <a:ext uri="{FF2B5EF4-FFF2-40B4-BE49-F238E27FC236}">
                  <a16:creationId xmlns:a16="http://schemas.microsoft.com/office/drawing/2014/main" id="{99CC86A4-B0C5-59F2-C8B8-B0C836F348D8}"/>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Analytical Engine</a:t>
              </a:r>
            </a:p>
          </p:txBody>
        </p:sp>
        <p:sp>
          <p:nvSpPr>
            <p:cNvPr id="123" name="TextBox 122">
              <a:extLst>
                <a:ext uri="{FF2B5EF4-FFF2-40B4-BE49-F238E27FC236}">
                  <a16:creationId xmlns:a16="http://schemas.microsoft.com/office/drawing/2014/main" id="{A2C64389-E06E-68A0-4308-1BF9AD770666}"/>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6</a:t>
              </a:r>
            </a:p>
          </p:txBody>
        </p:sp>
      </p:grpSp>
      <p:grpSp>
        <p:nvGrpSpPr>
          <p:cNvPr id="124" name="Group 123">
            <a:extLst>
              <a:ext uri="{FF2B5EF4-FFF2-40B4-BE49-F238E27FC236}">
                <a16:creationId xmlns:a16="http://schemas.microsoft.com/office/drawing/2014/main" id="{3CB50F68-85A2-6B8E-41E6-97BEED44B5FD}"/>
              </a:ext>
            </a:extLst>
          </p:cNvPr>
          <p:cNvGrpSpPr/>
          <p:nvPr/>
        </p:nvGrpSpPr>
        <p:grpSpPr>
          <a:xfrm>
            <a:off x="0" y="5138763"/>
            <a:ext cx="9144000" cy="646331"/>
            <a:chOff x="0" y="760286"/>
            <a:chExt cx="9144000" cy="646331"/>
          </a:xfrm>
        </p:grpSpPr>
        <p:sp>
          <p:nvSpPr>
            <p:cNvPr id="125" name="Rectangle 124">
              <a:extLst>
                <a:ext uri="{FF2B5EF4-FFF2-40B4-BE49-F238E27FC236}">
                  <a16:creationId xmlns:a16="http://schemas.microsoft.com/office/drawing/2014/main" id="{2BB17E3B-7B6F-8649-B580-6EEE8442B50C}"/>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Evaluation</a:t>
              </a:r>
            </a:p>
          </p:txBody>
        </p:sp>
        <p:sp>
          <p:nvSpPr>
            <p:cNvPr id="126" name="TextBox 125">
              <a:extLst>
                <a:ext uri="{FF2B5EF4-FFF2-40B4-BE49-F238E27FC236}">
                  <a16:creationId xmlns:a16="http://schemas.microsoft.com/office/drawing/2014/main" id="{239E8245-9518-2866-9522-FBAF347D986B}"/>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7</a:t>
              </a:r>
            </a:p>
          </p:txBody>
        </p:sp>
      </p:grpSp>
      <p:grpSp>
        <p:nvGrpSpPr>
          <p:cNvPr id="127" name="Group 126">
            <a:extLst>
              <a:ext uri="{FF2B5EF4-FFF2-40B4-BE49-F238E27FC236}">
                <a16:creationId xmlns:a16="http://schemas.microsoft.com/office/drawing/2014/main" id="{686CE7F1-78CD-C7C3-2299-22651F996394}"/>
              </a:ext>
            </a:extLst>
          </p:cNvPr>
          <p:cNvGrpSpPr/>
          <p:nvPr/>
        </p:nvGrpSpPr>
        <p:grpSpPr>
          <a:xfrm>
            <a:off x="0" y="5856861"/>
            <a:ext cx="9144000" cy="646331"/>
            <a:chOff x="0" y="760286"/>
            <a:chExt cx="9144000" cy="646331"/>
          </a:xfrm>
        </p:grpSpPr>
        <p:sp>
          <p:nvSpPr>
            <p:cNvPr id="128" name="Rectangle 127">
              <a:extLst>
                <a:ext uri="{FF2B5EF4-FFF2-40B4-BE49-F238E27FC236}">
                  <a16:creationId xmlns:a16="http://schemas.microsoft.com/office/drawing/2014/main" id="{E7BDD726-CA50-3CE6-7DF7-2091269B9AB5}"/>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Conclusion</a:t>
              </a:r>
            </a:p>
          </p:txBody>
        </p:sp>
        <p:sp>
          <p:nvSpPr>
            <p:cNvPr id="129" name="TextBox 128">
              <a:extLst>
                <a:ext uri="{FF2B5EF4-FFF2-40B4-BE49-F238E27FC236}">
                  <a16:creationId xmlns:a16="http://schemas.microsoft.com/office/drawing/2014/main" id="{08A61280-2D12-28EF-367C-EF468745165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8</a:t>
              </a:r>
            </a:p>
          </p:txBody>
        </p:sp>
      </p:grpSp>
      <p:sp>
        <p:nvSpPr>
          <p:cNvPr id="131" name="Slide Number Placeholder 130">
            <a:extLst>
              <a:ext uri="{FF2B5EF4-FFF2-40B4-BE49-F238E27FC236}">
                <a16:creationId xmlns:a16="http://schemas.microsoft.com/office/drawing/2014/main" id="{6AE9622C-11EB-1F6B-B95A-991D198A95CB}"/>
              </a:ext>
            </a:extLst>
          </p:cNvPr>
          <p:cNvSpPr>
            <a:spLocks noGrp="1"/>
          </p:cNvSpPr>
          <p:nvPr>
            <p:ph type="sldNum" sz="quarter" idx="12"/>
          </p:nvPr>
        </p:nvSpPr>
        <p:spPr/>
        <p:txBody>
          <a:bodyPr/>
          <a:lstStyle/>
          <a:p>
            <a:fld id="{BA2D8F13-174C-467F-9D40-7DDEF70CAB8C}" type="slidenum">
              <a:rPr lang="en-US" smtClean="0"/>
              <a:t>12</a:t>
            </a:fld>
            <a:endParaRPr lang="en-US"/>
          </a:p>
        </p:txBody>
      </p:sp>
      <p:graphicFrame>
        <p:nvGraphicFramePr>
          <p:cNvPr id="132" name="Table 4">
            <a:extLst>
              <a:ext uri="{FF2B5EF4-FFF2-40B4-BE49-F238E27FC236}">
                <a16:creationId xmlns:a16="http://schemas.microsoft.com/office/drawing/2014/main" id="{8DB45607-B47E-7FA7-1C78-C8C7E5904CA4}"/>
              </a:ext>
            </a:extLst>
          </p:cNvPr>
          <p:cNvGraphicFramePr>
            <a:graphicFrameLocks/>
          </p:cNvGraphicFramePr>
          <p:nvPr>
            <p:extLst>
              <p:ext uri="{D42A27DB-BD31-4B8C-83A1-F6EECF244321}">
                <p14:modId xmlns:p14="http://schemas.microsoft.com/office/powerpoint/2010/main" val="2461239483"/>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389284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7B14F-CABD-6936-D3BD-2EDD8A59A220}"/>
              </a:ext>
            </a:extLst>
          </p:cNvPr>
          <p:cNvSpPr>
            <a:spLocks noGrp="1"/>
          </p:cNvSpPr>
          <p:nvPr>
            <p:ph type="title"/>
          </p:nvPr>
        </p:nvSpPr>
        <p:spPr/>
        <p:txBody>
          <a:bodyPr/>
          <a:lstStyle/>
          <a:p>
            <a:r>
              <a:rPr lang="en-US" dirty="0"/>
              <a:t>Outline</a:t>
            </a:r>
          </a:p>
        </p:txBody>
      </p:sp>
      <p:grpSp>
        <p:nvGrpSpPr>
          <p:cNvPr id="106" name="Group 105">
            <a:extLst>
              <a:ext uri="{FF2B5EF4-FFF2-40B4-BE49-F238E27FC236}">
                <a16:creationId xmlns:a16="http://schemas.microsoft.com/office/drawing/2014/main" id="{888C02F9-30CF-F68B-DB8B-58D67FF4D50E}"/>
              </a:ext>
            </a:extLst>
          </p:cNvPr>
          <p:cNvGrpSpPr/>
          <p:nvPr/>
        </p:nvGrpSpPr>
        <p:grpSpPr>
          <a:xfrm>
            <a:off x="0" y="813845"/>
            <a:ext cx="9144000" cy="646331"/>
            <a:chOff x="0" y="760286"/>
            <a:chExt cx="9144000" cy="646331"/>
          </a:xfrm>
        </p:grpSpPr>
        <p:sp>
          <p:nvSpPr>
            <p:cNvPr id="107" name="Rectangle 106">
              <a:extLst>
                <a:ext uri="{FF2B5EF4-FFF2-40B4-BE49-F238E27FC236}">
                  <a16:creationId xmlns:a16="http://schemas.microsoft.com/office/drawing/2014/main" id="{1DA35DCC-ECFB-21C1-79A3-3543FFDD55DF}"/>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1E497D"/>
                  </a:solidFill>
                  <a:effectLst/>
                  <a:uLnTx/>
                  <a:uFillTx/>
                </a:rPr>
                <a:t>Introduction</a:t>
              </a:r>
            </a:p>
          </p:txBody>
        </p:sp>
        <p:sp>
          <p:nvSpPr>
            <p:cNvPr id="108" name="TextBox 107">
              <a:extLst>
                <a:ext uri="{FF2B5EF4-FFF2-40B4-BE49-F238E27FC236}">
                  <a16:creationId xmlns:a16="http://schemas.microsoft.com/office/drawing/2014/main" id="{5259BFF8-6024-EC44-A0D5-85CFA4D5E98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1E497D"/>
                  </a:solidFill>
                  <a:effectLst/>
                  <a:uLnTx/>
                  <a:uFillTx/>
                  <a:latin typeface="Arial Black" panose="020B0A04020102020204" pitchFamily="34" charset="0"/>
                </a:rPr>
                <a:t>1</a:t>
              </a:r>
            </a:p>
          </p:txBody>
        </p:sp>
      </p:grpSp>
      <p:grpSp>
        <p:nvGrpSpPr>
          <p:cNvPr id="109" name="Group 108">
            <a:extLst>
              <a:ext uri="{FF2B5EF4-FFF2-40B4-BE49-F238E27FC236}">
                <a16:creationId xmlns:a16="http://schemas.microsoft.com/office/drawing/2014/main" id="{6B8788BF-293D-4973-AB47-68B2E2E6BD39}"/>
              </a:ext>
            </a:extLst>
          </p:cNvPr>
          <p:cNvGrpSpPr/>
          <p:nvPr/>
        </p:nvGrpSpPr>
        <p:grpSpPr>
          <a:xfrm>
            <a:off x="0" y="1535161"/>
            <a:ext cx="9144000" cy="646331"/>
            <a:chOff x="0" y="760286"/>
            <a:chExt cx="9144000" cy="646331"/>
          </a:xfrm>
        </p:grpSpPr>
        <p:sp>
          <p:nvSpPr>
            <p:cNvPr id="110" name="Rectangle 109">
              <a:extLst>
                <a:ext uri="{FF2B5EF4-FFF2-40B4-BE49-F238E27FC236}">
                  <a16:creationId xmlns:a16="http://schemas.microsoft.com/office/drawing/2014/main" id="{A0B187D4-3F67-CAD7-690B-EDE63E21E754}"/>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Limitations of HTAP Systems</a:t>
              </a:r>
            </a:p>
          </p:txBody>
        </p:sp>
        <p:sp>
          <p:nvSpPr>
            <p:cNvPr id="111" name="TextBox 110">
              <a:extLst>
                <a:ext uri="{FF2B5EF4-FFF2-40B4-BE49-F238E27FC236}">
                  <a16:creationId xmlns:a16="http://schemas.microsoft.com/office/drawing/2014/main" id="{81AB0A63-373A-1F1A-F1B3-B74BE2F4D1B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2</a:t>
              </a:r>
            </a:p>
          </p:txBody>
        </p:sp>
      </p:grpSp>
      <p:grpSp>
        <p:nvGrpSpPr>
          <p:cNvPr id="112" name="Group 111">
            <a:extLst>
              <a:ext uri="{FF2B5EF4-FFF2-40B4-BE49-F238E27FC236}">
                <a16:creationId xmlns:a16="http://schemas.microsoft.com/office/drawing/2014/main" id="{2A143D2D-19E2-52B1-17BC-06B16F96E249}"/>
              </a:ext>
            </a:extLst>
          </p:cNvPr>
          <p:cNvGrpSpPr/>
          <p:nvPr/>
        </p:nvGrpSpPr>
        <p:grpSpPr>
          <a:xfrm>
            <a:off x="0" y="2257892"/>
            <a:ext cx="9144000" cy="646331"/>
            <a:chOff x="0" y="760286"/>
            <a:chExt cx="9144000" cy="646331"/>
          </a:xfrm>
        </p:grpSpPr>
        <p:sp>
          <p:nvSpPr>
            <p:cNvPr id="113" name="Rectangle 112">
              <a:extLst>
                <a:ext uri="{FF2B5EF4-FFF2-40B4-BE49-F238E27FC236}">
                  <a16:creationId xmlns:a16="http://schemas.microsoft.com/office/drawing/2014/main" id="{EFAB3207-DB1D-28FF-8125-D3D210B822E7}"/>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Polynesia: Overview</a:t>
              </a:r>
            </a:p>
          </p:txBody>
        </p:sp>
        <p:sp>
          <p:nvSpPr>
            <p:cNvPr id="114" name="TextBox 113">
              <a:extLst>
                <a:ext uri="{FF2B5EF4-FFF2-40B4-BE49-F238E27FC236}">
                  <a16:creationId xmlns:a16="http://schemas.microsoft.com/office/drawing/2014/main" id="{0B7FF3A4-E3A2-A98C-84A4-3269E9C0425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3</a:t>
              </a:r>
            </a:p>
          </p:txBody>
        </p:sp>
      </p:grpSp>
      <p:grpSp>
        <p:nvGrpSpPr>
          <p:cNvPr id="115" name="Group 114">
            <a:extLst>
              <a:ext uri="{FF2B5EF4-FFF2-40B4-BE49-F238E27FC236}">
                <a16:creationId xmlns:a16="http://schemas.microsoft.com/office/drawing/2014/main" id="{B2156272-2484-2BAA-22D9-EA8615BAF1C6}"/>
              </a:ext>
            </a:extLst>
          </p:cNvPr>
          <p:cNvGrpSpPr/>
          <p:nvPr/>
        </p:nvGrpSpPr>
        <p:grpSpPr>
          <a:xfrm>
            <a:off x="0" y="2977957"/>
            <a:ext cx="9144000" cy="646331"/>
            <a:chOff x="0" y="760286"/>
            <a:chExt cx="9144000" cy="646331"/>
          </a:xfrm>
        </p:grpSpPr>
        <p:sp>
          <p:nvSpPr>
            <p:cNvPr id="116" name="Rectangle 115">
              <a:extLst>
                <a:ext uri="{FF2B5EF4-FFF2-40B4-BE49-F238E27FC236}">
                  <a16:creationId xmlns:a16="http://schemas.microsoft.com/office/drawing/2014/main" id="{A22E679E-D4E7-644A-9EE5-593619794B7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Update Propagation</a:t>
              </a:r>
            </a:p>
          </p:txBody>
        </p:sp>
        <p:sp>
          <p:nvSpPr>
            <p:cNvPr id="117" name="TextBox 116">
              <a:extLst>
                <a:ext uri="{FF2B5EF4-FFF2-40B4-BE49-F238E27FC236}">
                  <a16:creationId xmlns:a16="http://schemas.microsoft.com/office/drawing/2014/main" id="{422CF713-8B79-CBA1-66CE-A439C5912CEC}"/>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4</a:t>
              </a:r>
            </a:p>
          </p:txBody>
        </p:sp>
      </p:grpSp>
      <p:grpSp>
        <p:nvGrpSpPr>
          <p:cNvPr id="118" name="Group 117">
            <a:extLst>
              <a:ext uri="{FF2B5EF4-FFF2-40B4-BE49-F238E27FC236}">
                <a16:creationId xmlns:a16="http://schemas.microsoft.com/office/drawing/2014/main" id="{203AEF00-029E-E7CC-7615-106033E29340}"/>
              </a:ext>
            </a:extLst>
          </p:cNvPr>
          <p:cNvGrpSpPr/>
          <p:nvPr/>
        </p:nvGrpSpPr>
        <p:grpSpPr>
          <a:xfrm>
            <a:off x="0" y="3700496"/>
            <a:ext cx="9144000" cy="646331"/>
            <a:chOff x="0" y="760286"/>
            <a:chExt cx="9144000" cy="646331"/>
          </a:xfrm>
        </p:grpSpPr>
        <p:sp>
          <p:nvSpPr>
            <p:cNvPr id="119" name="Rectangle 118">
              <a:extLst>
                <a:ext uri="{FF2B5EF4-FFF2-40B4-BE49-F238E27FC236}">
                  <a16:creationId xmlns:a16="http://schemas.microsoft.com/office/drawing/2014/main" id="{0808F5C9-848A-A9F9-C758-AA50E383EFC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Consistency Mechanism</a:t>
              </a:r>
            </a:p>
          </p:txBody>
        </p:sp>
        <p:sp>
          <p:nvSpPr>
            <p:cNvPr id="120" name="TextBox 119">
              <a:extLst>
                <a:ext uri="{FF2B5EF4-FFF2-40B4-BE49-F238E27FC236}">
                  <a16:creationId xmlns:a16="http://schemas.microsoft.com/office/drawing/2014/main" id="{770C552A-8962-3D0E-9FB0-A20B2CC20E4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5</a:t>
              </a:r>
            </a:p>
          </p:txBody>
        </p:sp>
      </p:grpSp>
      <p:grpSp>
        <p:nvGrpSpPr>
          <p:cNvPr id="121" name="Group 120">
            <a:extLst>
              <a:ext uri="{FF2B5EF4-FFF2-40B4-BE49-F238E27FC236}">
                <a16:creationId xmlns:a16="http://schemas.microsoft.com/office/drawing/2014/main" id="{8A88DDB2-DBAB-27B3-993E-43DEB8AA0FEB}"/>
              </a:ext>
            </a:extLst>
          </p:cNvPr>
          <p:cNvGrpSpPr/>
          <p:nvPr/>
        </p:nvGrpSpPr>
        <p:grpSpPr>
          <a:xfrm>
            <a:off x="0" y="4418573"/>
            <a:ext cx="9144000" cy="646331"/>
            <a:chOff x="0" y="760286"/>
            <a:chExt cx="9144000" cy="646331"/>
          </a:xfrm>
        </p:grpSpPr>
        <p:sp>
          <p:nvSpPr>
            <p:cNvPr id="122" name="Rectangle 121">
              <a:extLst>
                <a:ext uri="{FF2B5EF4-FFF2-40B4-BE49-F238E27FC236}">
                  <a16:creationId xmlns:a16="http://schemas.microsoft.com/office/drawing/2014/main" id="{99CC86A4-B0C5-59F2-C8B8-B0C836F348D8}"/>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Analytical Engine</a:t>
              </a:r>
            </a:p>
          </p:txBody>
        </p:sp>
        <p:sp>
          <p:nvSpPr>
            <p:cNvPr id="123" name="TextBox 122">
              <a:extLst>
                <a:ext uri="{FF2B5EF4-FFF2-40B4-BE49-F238E27FC236}">
                  <a16:creationId xmlns:a16="http://schemas.microsoft.com/office/drawing/2014/main" id="{A2C64389-E06E-68A0-4308-1BF9AD770666}"/>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6</a:t>
              </a:r>
            </a:p>
          </p:txBody>
        </p:sp>
      </p:grpSp>
      <p:grpSp>
        <p:nvGrpSpPr>
          <p:cNvPr id="124" name="Group 123">
            <a:extLst>
              <a:ext uri="{FF2B5EF4-FFF2-40B4-BE49-F238E27FC236}">
                <a16:creationId xmlns:a16="http://schemas.microsoft.com/office/drawing/2014/main" id="{3CB50F68-85A2-6B8E-41E6-97BEED44B5FD}"/>
              </a:ext>
            </a:extLst>
          </p:cNvPr>
          <p:cNvGrpSpPr/>
          <p:nvPr/>
        </p:nvGrpSpPr>
        <p:grpSpPr>
          <a:xfrm>
            <a:off x="0" y="5138763"/>
            <a:ext cx="9144000" cy="646331"/>
            <a:chOff x="0" y="760286"/>
            <a:chExt cx="9144000" cy="646331"/>
          </a:xfrm>
        </p:grpSpPr>
        <p:sp>
          <p:nvSpPr>
            <p:cNvPr id="125" name="Rectangle 124">
              <a:extLst>
                <a:ext uri="{FF2B5EF4-FFF2-40B4-BE49-F238E27FC236}">
                  <a16:creationId xmlns:a16="http://schemas.microsoft.com/office/drawing/2014/main" id="{2BB17E3B-7B6F-8649-B580-6EEE8442B50C}"/>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Evaluation</a:t>
              </a:r>
            </a:p>
          </p:txBody>
        </p:sp>
        <p:sp>
          <p:nvSpPr>
            <p:cNvPr id="126" name="TextBox 125">
              <a:extLst>
                <a:ext uri="{FF2B5EF4-FFF2-40B4-BE49-F238E27FC236}">
                  <a16:creationId xmlns:a16="http://schemas.microsoft.com/office/drawing/2014/main" id="{239E8245-9518-2866-9522-FBAF347D986B}"/>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7</a:t>
              </a:r>
            </a:p>
          </p:txBody>
        </p:sp>
      </p:grpSp>
      <p:grpSp>
        <p:nvGrpSpPr>
          <p:cNvPr id="127" name="Group 126">
            <a:extLst>
              <a:ext uri="{FF2B5EF4-FFF2-40B4-BE49-F238E27FC236}">
                <a16:creationId xmlns:a16="http://schemas.microsoft.com/office/drawing/2014/main" id="{686CE7F1-78CD-C7C3-2299-22651F996394}"/>
              </a:ext>
            </a:extLst>
          </p:cNvPr>
          <p:cNvGrpSpPr/>
          <p:nvPr/>
        </p:nvGrpSpPr>
        <p:grpSpPr>
          <a:xfrm>
            <a:off x="0" y="5856861"/>
            <a:ext cx="9144000" cy="646331"/>
            <a:chOff x="0" y="760286"/>
            <a:chExt cx="9144000" cy="646331"/>
          </a:xfrm>
        </p:grpSpPr>
        <p:sp>
          <p:nvSpPr>
            <p:cNvPr id="128" name="Rectangle 127">
              <a:extLst>
                <a:ext uri="{FF2B5EF4-FFF2-40B4-BE49-F238E27FC236}">
                  <a16:creationId xmlns:a16="http://schemas.microsoft.com/office/drawing/2014/main" id="{E7BDD726-CA50-3CE6-7DF7-2091269B9AB5}"/>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Conclusion</a:t>
              </a:r>
            </a:p>
          </p:txBody>
        </p:sp>
        <p:sp>
          <p:nvSpPr>
            <p:cNvPr id="129" name="TextBox 128">
              <a:extLst>
                <a:ext uri="{FF2B5EF4-FFF2-40B4-BE49-F238E27FC236}">
                  <a16:creationId xmlns:a16="http://schemas.microsoft.com/office/drawing/2014/main" id="{08A61280-2D12-28EF-367C-EF468745165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8</a:t>
              </a:r>
            </a:p>
          </p:txBody>
        </p:sp>
      </p:grpSp>
      <p:sp>
        <p:nvSpPr>
          <p:cNvPr id="3" name="Slide Number Placeholder 2">
            <a:extLst>
              <a:ext uri="{FF2B5EF4-FFF2-40B4-BE49-F238E27FC236}">
                <a16:creationId xmlns:a16="http://schemas.microsoft.com/office/drawing/2014/main" id="{6B7005F5-E457-7215-3D5C-560DFB5110AF}"/>
              </a:ext>
            </a:extLst>
          </p:cNvPr>
          <p:cNvSpPr>
            <a:spLocks noGrp="1"/>
          </p:cNvSpPr>
          <p:nvPr>
            <p:ph type="sldNum" sz="quarter" idx="12"/>
          </p:nvPr>
        </p:nvSpPr>
        <p:spPr/>
        <p:txBody>
          <a:bodyPr/>
          <a:lstStyle/>
          <a:p>
            <a:fld id="{BA2D8F13-174C-467F-9D40-7DDEF70CAB8C}" type="slidenum">
              <a:rPr lang="en-US" smtClean="0"/>
              <a:t>13</a:t>
            </a:fld>
            <a:endParaRPr lang="en-US"/>
          </a:p>
        </p:txBody>
      </p:sp>
      <p:graphicFrame>
        <p:nvGraphicFramePr>
          <p:cNvPr id="31" name="Table 4">
            <a:extLst>
              <a:ext uri="{FF2B5EF4-FFF2-40B4-BE49-F238E27FC236}">
                <a16:creationId xmlns:a16="http://schemas.microsoft.com/office/drawing/2014/main" id="{AC34E82C-E70A-0687-8D0D-E16D76B75DA0}"/>
              </a:ext>
            </a:extLst>
          </p:cNvPr>
          <p:cNvGraphicFramePr>
            <a:graphicFrameLocks/>
          </p:cNvGraphicFramePr>
          <p:nvPr>
            <p:extLst>
              <p:ext uri="{D42A27DB-BD31-4B8C-83A1-F6EECF244321}">
                <p14:modId xmlns:p14="http://schemas.microsoft.com/office/powerpoint/2010/main" val="2665797844"/>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668946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Analysis</a:t>
            </a:r>
          </a:p>
        </p:txBody>
      </p:sp>
      <p:sp>
        <p:nvSpPr>
          <p:cNvPr id="3" name="Content Placeholder 2"/>
          <p:cNvSpPr>
            <a:spLocks noGrp="1"/>
          </p:cNvSpPr>
          <p:nvPr>
            <p:ph idx="1"/>
          </p:nvPr>
        </p:nvSpPr>
        <p:spPr>
          <a:xfrm>
            <a:off x="152400" y="990600"/>
            <a:ext cx="8839200" cy="5867400"/>
          </a:xfrm>
        </p:spPr>
        <p:txBody>
          <a:bodyPr>
            <a:normAutofit/>
          </a:bodyPr>
          <a:lstStyle/>
          <a:p>
            <a:pPr marL="457200" lvl="1" indent="0">
              <a:buNone/>
            </a:pPr>
            <a:endParaRPr lang="en-US" sz="2000" dirty="0"/>
          </a:p>
          <a:p>
            <a:pPr lvl="1"/>
            <a:endParaRPr lang="en-US" sz="2000" dirty="0"/>
          </a:p>
          <a:p>
            <a:pPr lvl="1"/>
            <a:endParaRPr lang="en-US" sz="2200" dirty="0"/>
          </a:p>
          <a:p>
            <a:pPr marL="0" indent="0">
              <a:buNone/>
            </a:pPr>
            <a:endParaRPr lang="en-US" sz="2200" dirty="0"/>
          </a:p>
          <a:p>
            <a:pPr lvl="1"/>
            <a:endParaRPr lang="en-US" dirty="0"/>
          </a:p>
          <a:p>
            <a:pPr marL="457200" lvl="1" indent="0">
              <a:buNone/>
            </a:pPr>
            <a:endParaRPr lang="en-US" dirty="0"/>
          </a:p>
        </p:txBody>
      </p:sp>
      <p:sp>
        <p:nvSpPr>
          <p:cNvPr id="7" name="Rectangle 6"/>
          <p:cNvSpPr/>
          <p:nvPr/>
        </p:nvSpPr>
        <p:spPr>
          <a:xfrm>
            <a:off x="0" y="990600"/>
            <a:ext cx="9144000" cy="1200329"/>
          </a:xfrm>
          <a:prstGeom prst="rect">
            <a:avLst/>
          </a:prstGeom>
          <a:solidFill>
            <a:schemeClr val="tx2">
              <a:lumMod val="7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ill Sans MT"/>
                <a:ea typeface="+mn-ea"/>
                <a:cs typeface="Gill Sans MT"/>
              </a:rPr>
              <a:t>An explosive interest in many applications domains to perform data analytics on the most recent version of 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ill Sans MT"/>
                <a:ea typeface="+mn-ea"/>
                <a:cs typeface="Gill Sans MT"/>
              </a:rPr>
              <a:t>(real-time analysis) </a:t>
            </a:r>
          </a:p>
        </p:txBody>
      </p:sp>
      <p:pic>
        <p:nvPicPr>
          <p:cNvPr id="28" name="Picture 27"/>
          <p:cNvPicPr>
            <a:picLocks noChangeAspect="1"/>
          </p:cNvPicPr>
          <p:nvPr/>
        </p:nvPicPr>
        <p:blipFill>
          <a:blip r:embed="rId3"/>
          <a:stretch>
            <a:fillRect/>
          </a:stretch>
        </p:blipFill>
        <p:spPr>
          <a:xfrm>
            <a:off x="3733800" y="3335451"/>
            <a:ext cx="1752600" cy="1752600"/>
          </a:xfrm>
          <a:prstGeom prst="rect">
            <a:avLst/>
          </a:prstGeom>
        </p:spPr>
      </p:pic>
      <p:sp>
        <p:nvSpPr>
          <p:cNvPr id="6" name="Rectangle 5"/>
          <p:cNvSpPr/>
          <p:nvPr/>
        </p:nvSpPr>
        <p:spPr>
          <a:xfrm>
            <a:off x="0" y="2421051"/>
            <a:ext cx="3886200" cy="10618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Gill Sans MT"/>
                <a:ea typeface="+mn-ea"/>
                <a:cs typeface="+mn-cs"/>
              </a:rPr>
              <a:t>Use </a:t>
            </a:r>
            <a:r>
              <a:rPr kumimoji="0" lang="en-US" sz="2100" b="1" i="0" u="none" strike="noStrike" kern="1200" cap="none" spc="0" normalizeH="0" baseline="0" noProof="0" dirty="0">
                <a:ln>
                  <a:noFill/>
                </a:ln>
                <a:solidFill>
                  <a:srgbClr val="0000FF"/>
                </a:solidFill>
                <a:effectLst/>
                <a:uLnTx/>
                <a:uFillTx/>
                <a:latin typeface="Gill Sans MT"/>
                <a:ea typeface="+mn-ea"/>
                <a:cs typeface="+mn-cs"/>
              </a:rPr>
              <a:t>transactions</a:t>
            </a:r>
            <a:r>
              <a:rPr kumimoji="0" lang="en-US" sz="2100" b="1" i="0" u="none" strike="noStrike" kern="1200" cap="none" spc="0" normalizeH="0" baseline="0" noProof="0" dirty="0">
                <a:ln>
                  <a:noFill/>
                </a:ln>
                <a:solidFill>
                  <a:prstClr val="black"/>
                </a:solidFill>
                <a:effectLst/>
                <a:uLnTx/>
                <a:uFillTx/>
                <a:latin typeface="Gill Sans MT"/>
                <a:ea typeface="+mn-ea"/>
                <a:cs typeface="+mn-cs"/>
              </a:rPr>
              <a:t> to </a:t>
            </a:r>
            <a:r>
              <a:rPr kumimoji="0" lang="en-US" sz="2100" b="1" i="0" u="none" strike="noStrike" kern="1200" cap="none" spc="0" normalizeH="0" baseline="0" noProof="0" dirty="0">
                <a:ln>
                  <a:noFill/>
                </a:ln>
                <a:solidFill>
                  <a:srgbClr val="0000FF"/>
                </a:solidFill>
                <a:effectLst/>
                <a:uLnTx/>
                <a:uFillTx/>
                <a:latin typeface="Gill Sans MT"/>
                <a:ea typeface="+mn-ea"/>
                <a:cs typeface="+mn-cs"/>
              </a:rPr>
              <a:t>record</a:t>
            </a:r>
            <a:r>
              <a:rPr kumimoji="0" lang="en-US" sz="2100" b="1" i="0" u="none" strike="noStrike" kern="1200" cap="none" spc="0" normalizeH="0" baseline="0" noProof="0" dirty="0">
                <a:ln>
                  <a:noFill/>
                </a:ln>
                <a:solidFill>
                  <a:prstClr val="black"/>
                </a:solidFill>
                <a:effectLst/>
                <a:uLnTx/>
                <a:uFillTx/>
                <a:latin typeface="Gill Sans MT"/>
                <a:ea typeface="+mn-ea"/>
                <a:cs typeface="+mn-cs"/>
              </a:rPr>
              <a:t> each periodic sample of data from </a:t>
            </a:r>
            <a:r>
              <a:rPr kumimoji="0" lang="en-US" sz="2100" b="1" i="0" u="none" strike="noStrike" kern="1200" cap="none" spc="0" normalizeH="0" baseline="0" noProof="0" dirty="0">
                <a:ln>
                  <a:noFill/>
                </a:ln>
                <a:solidFill>
                  <a:srgbClr val="0000FF"/>
                </a:solidFill>
                <a:effectLst/>
                <a:uLnTx/>
                <a:uFillTx/>
                <a:latin typeface="Gill Sans MT"/>
                <a:ea typeface="+mn-ea"/>
                <a:cs typeface="+mn-cs"/>
              </a:rPr>
              <a:t>all sensors</a:t>
            </a:r>
          </a:p>
        </p:txBody>
      </p:sp>
      <p:cxnSp>
        <p:nvCxnSpPr>
          <p:cNvPr id="16" name="Straight Arrow Connector 15"/>
          <p:cNvCxnSpPr>
            <a:stCxn id="28" idx="1"/>
          </p:cNvCxnSpPr>
          <p:nvPr/>
        </p:nvCxnSpPr>
        <p:spPr>
          <a:xfrm flipH="1" flipV="1">
            <a:off x="2667000" y="3640251"/>
            <a:ext cx="1066800" cy="571500"/>
          </a:xfrm>
          <a:prstGeom prst="straightConnector1">
            <a:avLst/>
          </a:prstGeom>
          <a:ln w="38100" cmpd="sng">
            <a:solidFill>
              <a:schemeClr val="tx1"/>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486400" y="2421051"/>
            <a:ext cx="3810000" cy="10618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Gill Sans MT"/>
                <a:ea typeface="+mn-ea"/>
                <a:cs typeface="+mn-cs"/>
              </a:rPr>
              <a:t>Run </a:t>
            </a:r>
            <a:r>
              <a:rPr kumimoji="0" lang="en-US" sz="2100" b="1" i="0" u="none" strike="noStrike" kern="1200" cap="none" spc="0" normalizeH="0" baseline="0" noProof="0" dirty="0">
                <a:ln>
                  <a:noFill/>
                </a:ln>
                <a:solidFill>
                  <a:srgbClr val="0000FF"/>
                </a:solidFill>
                <a:effectLst/>
                <a:uLnTx/>
                <a:uFillTx/>
                <a:latin typeface="Gill Sans MT"/>
                <a:ea typeface="+mn-ea"/>
                <a:cs typeface="+mn-cs"/>
              </a:rPr>
              <a:t>analytics</a:t>
            </a:r>
            <a:r>
              <a:rPr kumimoji="0" lang="en-US" sz="2100" b="1" i="0" u="none" strike="noStrike" kern="1200" cap="none" spc="0" normalizeH="0" baseline="0" noProof="0" dirty="0">
                <a:ln>
                  <a:noFill/>
                </a:ln>
                <a:solidFill>
                  <a:prstClr val="black"/>
                </a:solidFill>
                <a:effectLst/>
                <a:uLnTx/>
                <a:uFillTx/>
                <a:latin typeface="Gill Sans MT"/>
                <a:ea typeface="+mn-ea"/>
                <a:cs typeface="+mn-cs"/>
              </a:rPr>
              <a:t> across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Gill Sans MT"/>
                <a:ea typeface="+mn-ea"/>
                <a:cs typeface="+mn-cs"/>
              </a:rPr>
              <a:t>sensor data to make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00FF"/>
                </a:solidFill>
                <a:effectLst/>
                <a:uLnTx/>
                <a:uFillTx/>
                <a:latin typeface="Gill Sans MT"/>
                <a:ea typeface="+mn-ea"/>
                <a:cs typeface="+mn-cs"/>
              </a:rPr>
              <a:t>real-time</a:t>
            </a:r>
            <a:r>
              <a:rPr kumimoji="0" lang="en-US" sz="2100" b="1" i="0" u="none" strike="noStrike" kern="1200" cap="none" spc="0" normalizeH="0" baseline="0" noProof="0" dirty="0">
                <a:ln>
                  <a:noFill/>
                </a:ln>
                <a:solidFill>
                  <a:prstClr val="black"/>
                </a:solidFill>
                <a:effectLst/>
                <a:uLnTx/>
                <a:uFillTx/>
                <a:latin typeface="Gill Sans MT"/>
                <a:ea typeface="+mn-ea"/>
                <a:cs typeface="+mn-cs"/>
              </a:rPr>
              <a:t> steering decisions</a:t>
            </a:r>
          </a:p>
        </p:txBody>
      </p:sp>
      <p:cxnSp>
        <p:nvCxnSpPr>
          <p:cNvPr id="26" name="Straight Arrow Connector 25"/>
          <p:cNvCxnSpPr>
            <a:stCxn id="28" idx="3"/>
          </p:cNvCxnSpPr>
          <p:nvPr/>
        </p:nvCxnSpPr>
        <p:spPr>
          <a:xfrm flipV="1">
            <a:off x="5486400" y="3716451"/>
            <a:ext cx="762000" cy="495300"/>
          </a:xfrm>
          <a:prstGeom prst="straightConnector1">
            <a:avLst/>
          </a:prstGeom>
          <a:ln w="38100" cmpd="sng">
            <a:solidFill>
              <a:schemeClr val="tx1"/>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0" y="5586952"/>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mn-cs"/>
              </a:rPr>
              <a:t>For these applications, it</a:t>
            </a:r>
            <a:r>
              <a:rPr kumimoji="0" lang="en-US" sz="2400" b="1" i="0" u="none" strike="noStrike" kern="1200" cap="none" spc="0" normalizeH="0" noProof="0" dirty="0">
                <a:ln>
                  <a:noFill/>
                </a:ln>
                <a:solidFill>
                  <a:prstClr val="black"/>
                </a:solidFill>
                <a:effectLst/>
                <a:uLnTx/>
                <a:uFillTx/>
                <a:latin typeface="Gill Sans MT"/>
                <a:ea typeface="+mn-ea"/>
                <a:cs typeface="+mn-cs"/>
              </a:rPr>
              <a:t> is</a:t>
            </a:r>
            <a:r>
              <a:rPr kumimoji="0" lang="en-US" sz="2400" b="1" i="0" u="none" strike="noStrike" kern="1200" cap="none" spc="0" normalizeH="0" baseline="0" noProof="0" dirty="0">
                <a:ln>
                  <a:noFill/>
                </a:ln>
                <a:solidFill>
                  <a:prstClr val="black"/>
                </a:solidFill>
                <a:effectLst/>
                <a:uLnTx/>
                <a:uFillTx/>
                <a:latin typeface="Gill Sans MT"/>
                <a:ea typeface="+mn-ea"/>
                <a:cs typeface="+mn-cs"/>
              </a:rPr>
              <a:t> </a:t>
            </a:r>
            <a:r>
              <a:rPr kumimoji="0" lang="en-US" sz="2400" b="1" i="0" u="none" strike="noStrike" kern="1200" cap="none" spc="0" normalizeH="0" baseline="0" noProof="0" dirty="0">
                <a:ln>
                  <a:noFill/>
                </a:ln>
                <a:solidFill>
                  <a:srgbClr val="C00000"/>
                </a:solidFill>
                <a:effectLst/>
                <a:uLnTx/>
                <a:uFillTx/>
                <a:latin typeface="Gill Sans MT"/>
                <a:ea typeface="+mn-ea"/>
                <a:cs typeface="+mn-cs"/>
              </a:rPr>
              <a:t>critical</a:t>
            </a:r>
            <a:r>
              <a:rPr kumimoji="0" lang="en-US" sz="2400" b="1" i="0" u="none" strike="noStrike" kern="1200" cap="none" spc="0" normalizeH="0" baseline="0" noProof="0" dirty="0">
                <a:ln>
                  <a:noFill/>
                </a:ln>
                <a:solidFill>
                  <a:prstClr val="black"/>
                </a:solidFill>
                <a:effectLst/>
                <a:uLnTx/>
                <a:uFillTx/>
                <a:latin typeface="Gill Sans MT"/>
                <a:ea typeface="+mn-ea"/>
                <a:cs typeface="+mn-cs"/>
              </a:rPr>
              <a:t> to analyze </a:t>
            </a:r>
            <a:r>
              <a:rPr kumimoji="0" lang="en-US" sz="2400" b="1" i="0" u="none" strike="noStrike" kern="1200" cap="none" spc="0" normalizeH="0" baseline="0" noProof="0" dirty="0">
                <a:ln>
                  <a:noFill/>
                </a:ln>
                <a:solidFill>
                  <a:srgbClr val="0000FF"/>
                </a:solidFill>
                <a:effectLst/>
                <a:uLnTx/>
                <a:uFillTx/>
                <a:latin typeface="Gill Sans MT"/>
                <a:ea typeface="+mn-ea"/>
                <a:cs typeface="+mn-cs"/>
              </a:rPr>
              <a:t>the transactions</a:t>
            </a:r>
            <a:r>
              <a:rPr kumimoji="0" lang="en-US" sz="2400" b="1" i="0" u="none" strike="noStrike" kern="1200" cap="none" spc="0" normalizeH="0" baseline="0" noProof="0" dirty="0">
                <a:ln>
                  <a:noFill/>
                </a:ln>
                <a:solidFill>
                  <a:prstClr val="black"/>
                </a:solidFill>
                <a:effectLst/>
                <a:uLnTx/>
                <a:uFillTx/>
                <a:latin typeface="Gill Sans MT"/>
                <a:ea typeface="+mn-ea"/>
                <a:cs typeface="+mn-cs"/>
              </a:rPr>
              <a:t> in </a:t>
            </a:r>
            <a:r>
              <a:rPr kumimoji="0" lang="en-US" sz="2400" b="1" i="0" u="none" strike="noStrike" kern="1200" cap="none" spc="0" normalizeH="0" baseline="0" noProof="0" dirty="0">
                <a:ln>
                  <a:noFill/>
                </a:ln>
                <a:solidFill>
                  <a:srgbClr val="C00000"/>
                </a:solidFill>
                <a:effectLst/>
                <a:uLnTx/>
                <a:uFillTx/>
                <a:latin typeface="Gill Sans MT"/>
                <a:ea typeface="+mn-ea"/>
                <a:cs typeface="+mn-cs"/>
              </a:rPr>
              <a:t>real-time </a:t>
            </a:r>
            <a:r>
              <a:rPr kumimoji="0" lang="en-US" sz="2400" b="1" i="0" u="none" strike="noStrike" kern="1200" cap="none" spc="0" normalizeH="0" baseline="0" noProof="0" dirty="0">
                <a:ln>
                  <a:noFill/>
                </a:ln>
                <a:solidFill>
                  <a:prstClr val="black"/>
                </a:solidFill>
                <a:effectLst/>
                <a:uLnTx/>
                <a:uFillTx/>
                <a:latin typeface="Gill Sans MT"/>
                <a:ea typeface="+mn-ea"/>
                <a:cs typeface="+mn-cs"/>
              </a:rPr>
              <a:t>as the data’s value </a:t>
            </a:r>
            <a:r>
              <a:rPr kumimoji="0" lang="en-US" sz="2400" b="1" i="0" u="none" strike="noStrike" kern="1200" cap="none" spc="0" normalizeH="0" baseline="0" noProof="0" dirty="0">
                <a:ln>
                  <a:noFill/>
                </a:ln>
                <a:solidFill>
                  <a:srgbClr val="C00000"/>
                </a:solidFill>
                <a:effectLst/>
                <a:uLnTx/>
                <a:uFillTx/>
                <a:latin typeface="Gill Sans MT"/>
                <a:ea typeface="+mn-ea"/>
                <a:cs typeface="+mn-cs"/>
              </a:rPr>
              <a:t>diminishes</a:t>
            </a:r>
            <a:r>
              <a:rPr kumimoji="0" lang="en-US" sz="2400" b="1" i="0" u="none" strike="noStrike" kern="1200" cap="none" spc="0" normalizeH="0" baseline="0" noProof="0" dirty="0">
                <a:ln>
                  <a:noFill/>
                </a:ln>
                <a:solidFill>
                  <a:prstClr val="black"/>
                </a:solidFill>
                <a:effectLst/>
                <a:uLnTx/>
                <a:uFillTx/>
                <a:latin typeface="Gill Sans MT"/>
                <a:ea typeface="+mn-ea"/>
                <a:cs typeface="+mn-cs"/>
              </a:rPr>
              <a:t> over time</a:t>
            </a:r>
          </a:p>
        </p:txBody>
      </p:sp>
      <p:sp>
        <p:nvSpPr>
          <p:cNvPr id="34" name="Rectangle 33"/>
          <p:cNvSpPr/>
          <p:nvPr/>
        </p:nvSpPr>
        <p:spPr>
          <a:xfrm>
            <a:off x="2743200" y="5088051"/>
            <a:ext cx="3810000"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Gill Sans MT"/>
                <a:ea typeface="+mn-ea"/>
                <a:cs typeface="+mn-cs"/>
              </a:rPr>
              <a:t>Self-Driving Cars</a:t>
            </a:r>
          </a:p>
        </p:txBody>
      </p:sp>
      <p:sp>
        <p:nvSpPr>
          <p:cNvPr id="5" name="Slide Number Placeholder 4">
            <a:extLst>
              <a:ext uri="{FF2B5EF4-FFF2-40B4-BE49-F238E27FC236}">
                <a16:creationId xmlns:a16="http://schemas.microsoft.com/office/drawing/2014/main" id="{1E9AF25A-4BBA-7427-F58B-ADEC8471013D}"/>
              </a:ext>
            </a:extLst>
          </p:cNvPr>
          <p:cNvSpPr>
            <a:spLocks noGrp="1"/>
          </p:cNvSpPr>
          <p:nvPr>
            <p:ph type="sldNum" sz="quarter" idx="12"/>
          </p:nvPr>
        </p:nvSpPr>
        <p:spPr/>
        <p:txBody>
          <a:bodyPr/>
          <a:lstStyle/>
          <a:p>
            <a:fld id="{BA2D8F13-174C-467F-9D40-7DDEF70CAB8C}" type="slidenum">
              <a:rPr lang="en-US" smtClean="0"/>
              <a:t>14</a:t>
            </a:fld>
            <a:endParaRPr lang="en-US"/>
          </a:p>
        </p:txBody>
      </p:sp>
      <p:graphicFrame>
        <p:nvGraphicFramePr>
          <p:cNvPr id="19" name="Table 4">
            <a:extLst>
              <a:ext uri="{FF2B5EF4-FFF2-40B4-BE49-F238E27FC236}">
                <a16:creationId xmlns:a16="http://schemas.microsoft.com/office/drawing/2014/main" id="{64A60906-43E8-6DAC-00B0-274B26F513EA}"/>
              </a:ext>
            </a:extLst>
          </p:cNvPr>
          <p:cNvGraphicFramePr>
            <a:graphicFrameLocks/>
          </p:cNvGraphicFramePr>
          <p:nvPr>
            <p:extLst>
              <p:ext uri="{D42A27DB-BD31-4B8C-83A1-F6EECF244321}">
                <p14:modId xmlns:p14="http://schemas.microsoft.com/office/powerpoint/2010/main" val="1971028510"/>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01433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25" grpId="0"/>
      <p:bldP spid="33" grpId="0" animBg="1"/>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7B14F-CABD-6936-D3BD-2EDD8A59A220}"/>
              </a:ext>
            </a:extLst>
          </p:cNvPr>
          <p:cNvSpPr>
            <a:spLocks noGrp="1"/>
          </p:cNvSpPr>
          <p:nvPr>
            <p:ph type="title"/>
          </p:nvPr>
        </p:nvSpPr>
        <p:spPr/>
        <p:txBody>
          <a:bodyPr/>
          <a:lstStyle/>
          <a:p>
            <a:r>
              <a:rPr lang="en-US" dirty="0"/>
              <a:t>Outline</a:t>
            </a:r>
          </a:p>
        </p:txBody>
      </p:sp>
      <p:sp>
        <p:nvSpPr>
          <p:cNvPr id="4" name="Slide Number Placeholder 3">
            <a:extLst>
              <a:ext uri="{FF2B5EF4-FFF2-40B4-BE49-F238E27FC236}">
                <a16:creationId xmlns:a16="http://schemas.microsoft.com/office/drawing/2014/main" id="{1F3FB61B-B82A-A592-5700-EFB77F4382EC}"/>
              </a:ext>
            </a:extLst>
          </p:cNvPr>
          <p:cNvSpPr>
            <a:spLocks noGrp="1"/>
          </p:cNvSpPr>
          <p:nvPr>
            <p:ph type="sldNum" sz="quarter" idx="12"/>
          </p:nvPr>
        </p:nvSpPr>
        <p:spPr/>
        <p:txBody>
          <a:bodyPr/>
          <a:lstStyle/>
          <a:p>
            <a:fld id="{BA2D8F13-174C-467F-9D40-7DDEF70CAB8C}" type="slidenum">
              <a:rPr lang="en-US" smtClean="0"/>
              <a:t>15</a:t>
            </a:fld>
            <a:endParaRPr lang="en-US"/>
          </a:p>
        </p:txBody>
      </p:sp>
      <p:grpSp>
        <p:nvGrpSpPr>
          <p:cNvPr id="106" name="Group 105">
            <a:extLst>
              <a:ext uri="{FF2B5EF4-FFF2-40B4-BE49-F238E27FC236}">
                <a16:creationId xmlns:a16="http://schemas.microsoft.com/office/drawing/2014/main" id="{888C02F9-30CF-F68B-DB8B-58D67FF4D50E}"/>
              </a:ext>
            </a:extLst>
          </p:cNvPr>
          <p:cNvGrpSpPr/>
          <p:nvPr/>
        </p:nvGrpSpPr>
        <p:grpSpPr>
          <a:xfrm>
            <a:off x="0" y="813845"/>
            <a:ext cx="9144000" cy="646331"/>
            <a:chOff x="0" y="760286"/>
            <a:chExt cx="9144000" cy="646331"/>
          </a:xfrm>
        </p:grpSpPr>
        <p:sp>
          <p:nvSpPr>
            <p:cNvPr id="107" name="Rectangle 106">
              <a:extLst>
                <a:ext uri="{FF2B5EF4-FFF2-40B4-BE49-F238E27FC236}">
                  <a16:creationId xmlns:a16="http://schemas.microsoft.com/office/drawing/2014/main" id="{1DA35DCC-ECFB-21C1-79A3-3543FFDD55DF}"/>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Introduction</a:t>
              </a:r>
            </a:p>
          </p:txBody>
        </p:sp>
        <p:sp>
          <p:nvSpPr>
            <p:cNvPr id="108" name="TextBox 107">
              <a:extLst>
                <a:ext uri="{FF2B5EF4-FFF2-40B4-BE49-F238E27FC236}">
                  <a16:creationId xmlns:a16="http://schemas.microsoft.com/office/drawing/2014/main" id="{5259BFF8-6024-EC44-A0D5-85CFA4D5E98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1</a:t>
              </a:r>
            </a:p>
          </p:txBody>
        </p:sp>
      </p:grpSp>
      <p:grpSp>
        <p:nvGrpSpPr>
          <p:cNvPr id="109" name="Group 108">
            <a:extLst>
              <a:ext uri="{FF2B5EF4-FFF2-40B4-BE49-F238E27FC236}">
                <a16:creationId xmlns:a16="http://schemas.microsoft.com/office/drawing/2014/main" id="{6B8788BF-293D-4973-AB47-68B2E2E6BD39}"/>
              </a:ext>
            </a:extLst>
          </p:cNvPr>
          <p:cNvGrpSpPr/>
          <p:nvPr/>
        </p:nvGrpSpPr>
        <p:grpSpPr>
          <a:xfrm>
            <a:off x="0" y="1535161"/>
            <a:ext cx="9144000" cy="646331"/>
            <a:chOff x="0" y="760286"/>
            <a:chExt cx="9144000" cy="646331"/>
          </a:xfrm>
        </p:grpSpPr>
        <p:sp>
          <p:nvSpPr>
            <p:cNvPr id="110" name="Rectangle 109">
              <a:extLst>
                <a:ext uri="{FF2B5EF4-FFF2-40B4-BE49-F238E27FC236}">
                  <a16:creationId xmlns:a16="http://schemas.microsoft.com/office/drawing/2014/main" id="{A0B187D4-3F67-CAD7-690B-EDE63E21E754}"/>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1E497D"/>
                  </a:solidFill>
                  <a:effectLst/>
                  <a:uLnTx/>
                  <a:uFillTx/>
                </a:rPr>
                <a:t>Limitations of HTAP Systems</a:t>
              </a:r>
            </a:p>
          </p:txBody>
        </p:sp>
        <p:sp>
          <p:nvSpPr>
            <p:cNvPr id="111" name="TextBox 110">
              <a:extLst>
                <a:ext uri="{FF2B5EF4-FFF2-40B4-BE49-F238E27FC236}">
                  <a16:creationId xmlns:a16="http://schemas.microsoft.com/office/drawing/2014/main" id="{81AB0A63-373A-1F1A-F1B3-B74BE2F4D1B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1E497D"/>
                  </a:solidFill>
                  <a:effectLst/>
                  <a:uLnTx/>
                  <a:uFillTx/>
                  <a:latin typeface="Arial Black" panose="020B0A04020102020204" pitchFamily="34" charset="0"/>
                </a:rPr>
                <a:t>2</a:t>
              </a:r>
            </a:p>
          </p:txBody>
        </p:sp>
      </p:grpSp>
      <p:grpSp>
        <p:nvGrpSpPr>
          <p:cNvPr id="112" name="Group 111">
            <a:extLst>
              <a:ext uri="{FF2B5EF4-FFF2-40B4-BE49-F238E27FC236}">
                <a16:creationId xmlns:a16="http://schemas.microsoft.com/office/drawing/2014/main" id="{2A143D2D-19E2-52B1-17BC-06B16F96E249}"/>
              </a:ext>
            </a:extLst>
          </p:cNvPr>
          <p:cNvGrpSpPr/>
          <p:nvPr/>
        </p:nvGrpSpPr>
        <p:grpSpPr>
          <a:xfrm>
            <a:off x="0" y="2257892"/>
            <a:ext cx="9144000" cy="646331"/>
            <a:chOff x="0" y="760286"/>
            <a:chExt cx="9144000" cy="646331"/>
          </a:xfrm>
        </p:grpSpPr>
        <p:sp>
          <p:nvSpPr>
            <p:cNvPr id="113" name="Rectangle 112">
              <a:extLst>
                <a:ext uri="{FF2B5EF4-FFF2-40B4-BE49-F238E27FC236}">
                  <a16:creationId xmlns:a16="http://schemas.microsoft.com/office/drawing/2014/main" id="{EFAB3207-DB1D-28FF-8125-D3D210B822E7}"/>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Polynesia: Overview</a:t>
              </a:r>
            </a:p>
          </p:txBody>
        </p:sp>
        <p:sp>
          <p:nvSpPr>
            <p:cNvPr id="114" name="TextBox 113">
              <a:extLst>
                <a:ext uri="{FF2B5EF4-FFF2-40B4-BE49-F238E27FC236}">
                  <a16:creationId xmlns:a16="http://schemas.microsoft.com/office/drawing/2014/main" id="{0B7FF3A4-E3A2-A98C-84A4-3269E9C0425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3</a:t>
              </a:r>
            </a:p>
          </p:txBody>
        </p:sp>
      </p:grpSp>
      <p:grpSp>
        <p:nvGrpSpPr>
          <p:cNvPr id="115" name="Group 114">
            <a:extLst>
              <a:ext uri="{FF2B5EF4-FFF2-40B4-BE49-F238E27FC236}">
                <a16:creationId xmlns:a16="http://schemas.microsoft.com/office/drawing/2014/main" id="{B2156272-2484-2BAA-22D9-EA8615BAF1C6}"/>
              </a:ext>
            </a:extLst>
          </p:cNvPr>
          <p:cNvGrpSpPr/>
          <p:nvPr/>
        </p:nvGrpSpPr>
        <p:grpSpPr>
          <a:xfrm>
            <a:off x="0" y="2977957"/>
            <a:ext cx="9144000" cy="646331"/>
            <a:chOff x="0" y="760286"/>
            <a:chExt cx="9144000" cy="646331"/>
          </a:xfrm>
        </p:grpSpPr>
        <p:sp>
          <p:nvSpPr>
            <p:cNvPr id="116" name="Rectangle 115">
              <a:extLst>
                <a:ext uri="{FF2B5EF4-FFF2-40B4-BE49-F238E27FC236}">
                  <a16:creationId xmlns:a16="http://schemas.microsoft.com/office/drawing/2014/main" id="{A22E679E-D4E7-644A-9EE5-593619794B7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Update Propagation</a:t>
              </a:r>
            </a:p>
          </p:txBody>
        </p:sp>
        <p:sp>
          <p:nvSpPr>
            <p:cNvPr id="117" name="TextBox 116">
              <a:extLst>
                <a:ext uri="{FF2B5EF4-FFF2-40B4-BE49-F238E27FC236}">
                  <a16:creationId xmlns:a16="http://schemas.microsoft.com/office/drawing/2014/main" id="{422CF713-8B79-CBA1-66CE-A439C5912CEC}"/>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4</a:t>
              </a:r>
            </a:p>
          </p:txBody>
        </p:sp>
      </p:grpSp>
      <p:grpSp>
        <p:nvGrpSpPr>
          <p:cNvPr id="118" name="Group 117">
            <a:extLst>
              <a:ext uri="{FF2B5EF4-FFF2-40B4-BE49-F238E27FC236}">
                <a16:creationId xmlns:a16="http://schemas.microsoft.com/office/drawing/2014/main" id="{203AEF00-029E-E7CC-7615-106033E29340}"/>
              </a:ext>
            </a:extLst>
          </p:cNvPr>
          <p:cNvGrpSpPr/>
          <p:nvPr/>
        </p:nvGrpSpPr>
        <p:grpSpPr>
          <a:xfrm>
            <a:off x="0" y="3700496"/>
            <a:ext cx="9144000" cy="646331"/>
            <a:chOff x="0" y="760286"/>
            <a:chExt cx="9144000" cy="646331"/>
          </a:xfrm>
        </p:grpSpPr>
        <p:sp>
          <p:nvSpPr>
            <p:cNvPr id="119" name="Rectangle 118">
              <a:extLst>
                <a:ext uri="{FF2B5EF4-FFF2-40B4-BE49-F238E27FC236}">
                  <a16:creationId xmlns:a16="http://schemas.microsoft.com/office/drawing/2014/main" id="{0808F5C9-848A-A9F9-C758-AA50E383EFC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Consistency Mechanism</a:t>
              </a:r>
            </a:p>
          </p:txBody>
        </p:sp>
        <p:sp>
          <p:nvSpPr>
            <p:cNvPr id="120" name="TextBox 119">
              <a:extLst>
                <a:ext uri="{FF2B5EF4-FFF2-40B4-BE49-F238E27FC236}">
                  <a16:creationId xmlns:a16="http://schemas.microsoft.com/office/drawing/2014/main" id="{770C552A-8962-3D0E-9FB0-A20B2CC20E4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5</a:t>
              </a:r>
            </a:p>
          </p:txBody>
        </p:sp>
      </p:grpSp>
      <p:grpSp>
        <p:nvGrpSpPr>
          <p:cNvPr id="121" name="Group 120">
            <a:extLst>
              <a:ext uri="{FF2B5EF4-FFF2-40B4-BE49-F238E27FC236}">
                <a16:creationId xmlns:a16="http://schemas.microsoft.com/office/drawing/2014/main" id="{8A88DDB2-DBAB-27B3-993E-43DEB8AA0FEB}"/>
              </a:ext>
            </a:extLst>
          </p:cNvPr>
          <p:cNvGrpSpPr/>
          <p:nvPr/>
        </p:nvGrpSpPr>
        <p:grpSpPr>
          <a:xfrm>
            <a:off x="0" y="4418573"/>
            <a:ext cx="9144000" cy="646331"/>
            <a:chOff x="0" y="760286"/>
            <a:chExt cx="9144000" cy="646331"/>
          </a:xfrm>
        </p:grpSpPr>
        <p:sp>
          <p:nvSpPr>
            <p:cNvPr id="122" name="Rectangle 121">
              <a:extLst>
                <a:ext uri="{FF2B5EF4-FFF2-40B4-BE49-F238E27FC236}">
                  <a16:creationId xmlns:a16="http://schemas.microsoft.com/office/drawing/2014/main" id="{99CC86A4-B0C5-59F2-C8B8-B0C836F348D8}"/>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Analytical Engine</a:t>
              </a:r>
            </a:p>
          </p:txBody>
        </p:sp>
        <p:sp>
          <p:nvSpPr>
            <p:cNvPr id="123" name="TextBox 122">
              <a:extLst>
                <a:ext uri="{FF2B5EF4-FFF2-40B4-BE49-F238E27FC236}">
                  <a16:creationId xmlns:a16="http://schemas.microsoft.com/office/drawing/2014/main" id="{A2C64389-E06E-68A0-4308-1BF9AD770666}"/>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6</a:t>
              </a:r>
            </a:p>
          </p:txBody>
        </p:sp>
      </p:grpSp>
      <p:grpSp>
        <p:nvGrpSpPr>
          <p:cNvPr id="124" name="Group 123">
            <a:extLst>
              <a:ext uri="{FF2B5EF4-FFF2-40B4-BE49-F238E27FC236}">
                <a16:creationId xmlns:a16="http://schemas.microsoft.com/office/drawing/2014/main" id="{3CB50F68-85A2-6B8E-41E6-97BEED44B5FD}"/>
              </a:ext>
            </a:extLst>
          </p:cNvPr>
          <p:cNvGrpSpPr/>
          <p:nvPr/>
        </p:nvGrpSpPr>
        <p:grpSpPr>
          <a:xfrm>
            <a:off x="0" y="5138763"/>
            <a:ext cx="9144000" cy="646331"/>
            <a:chOff x="0" y="760286"/>
            <a:chExt cx="9144000" cy="646331"/>
          </a:xfrm>
        </p:grpSpPr>
        <p:sp>
          <p:nvSpPr>
            <p:cNvPr id="125" name="Rectangle 124">
              <a:extLst>
                <a:ext uri="{FF2B5EF4-FFF2-40B4-BE49-F238E27FC236}">
                  <a16:creationId xmlns:a16="http://schemas.microsoft.com/office/drawing/2014/main" id="{2BB17E3B-7B6F-8649-B580-6EEE8442B50C}"/>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Evaluation</a:t>
              </a:r>
            </a:p>
          </p:txBody>
        </p:sp>
        <p:sp>
          <p:nvSpPr>
            <p:cNvPr id="126" name="TextBox 125">
              <a:extLst>
                <a:ext uri="{FF2B5EF4-FFF2-40B4-BE49-F238E27FC236}">
                  <a16:creationId xmlns:a16="http://schemas.microsoft.com/office/drawing/2014/main" id="{239E8245-9518-2866-9522-FBAF347D986B}"/>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7</a:t>
              </a:r>
            </a:p>
          </p:txBody>
        </p:sp>
      </p:grpSp>
      <p:grpSp>
        <p:nvGrpSpPr>
          <p:cNvPr id="127" name="Group 126">
            <a:extLst>
              <a:ext uri="{FF2B5EF4-FFF2-40B4-BE49-F238E27FC236}">
                <a16:creationId xmlns:a16="http://schemas.microsoft.com/office/drawing/2014/main" id="{686CE7F1-78CD-C7C3-2299-22651F996394}"/>
              </a:ext>
            </a:extLst>
          </p:cNvPr>
          <p:cNvGrpSpPr/>
          <p:nvPr/>
        </p:nvGrpSpPr>
        <p:grpSpPr>
          <a:xfrm>
            <a:off x="0" y="5856861"/>
            <a:ext cx="9144000" cy="646331"/>
            <a:chOff x="0" y="760286"/>
            <a:chExt cx="9144000" cy="646331"/>
          </a:xfrm>
        </p:grpSpPr>
        <p:sp>
          <p:nvSpPr>
            <p:cNvPr id="128" name="Rectangle 127">
              <a:extLst>
                <a:ext uri="{FF2B5EF4-FFF2-40B4-BE49-F238E27FC236}">
                  <a16:creationId xmlns:a16="http://schemas.microsoft.com/office/drawing/2014/main" id="{E7BDD726-CA50-3CE6-7DF7-2091269B9AB5}"/>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Conclusion</a:t>
              </a:r>
            </a:p>
          </p:txBody>
        </p:sp>
        <p:sp>
          <p:nvSpPr>
            <p:cNvPr id="129" name="TextBox 128">
              <a:extLst>
                <a:ext uri="{FF2B5EF4-FFF2-40B4-BE49-F238E27FC236}">
                  <a16:creationId xmlns:a16="http://schemas.microsoft.com/office/drawing/2014/main" id="{08A61280-2D12-28EF-367C-EF468745165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8</a:t>
              </a:r>
            </a:p>
          </p:txBody>
        </p:sp>
      </p:grpSp>
      <p:graphicFrame>
        <p:nvGraphicFramePr>
          <p:cNvPr id="30" name="Table 4">
            <a:extLst>
              <a:ext uri="{FF2B5EF4-FFF2-40B4-BE49-F238E27FC236}">
                <a16:creationId xmlns:a16="http://schemas.microsoft.com/office/drawing/2014/main" id="{82F91DA4-E6CE-4F13-E603-64E9FF3E2568}"/>
              </a:ext>
            </a:extLst>
          </p:cNvPr>
          <p:cNvGraphicFramePr>
            <a:graphicFrameLocks/>
          </p:cNvGraphicFramePr>
          <p:nvPr>
            <p:extLst>
              <p:ext uri="{D42A27DB-BD31-4B8C-83A1-F6EECF244321}">
                <p14:modId xmlns:p14="http://schemas.microsoft.com/office/powerpoint/2010/main" val="254453505"/>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2505765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839200" cy="6324600"/>
          </a:xfrm>
        </p:spPr>
        <p:txBody>
          <a:bodyPr>
            <a:normAutofit/>
          </a:bodyPr>
          <a:lstStyle/>
          <a:p>
            <a:pPr lvl="1"/>
            <a:endParaRPr lang="en-US" sz="2200" dirty="0">
              <a:solidFill>
                <a:srgbClr val="595959"/>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lvl="1"/>
            <a:endParaRPr lang="en-US" sz="2400" dirty="0">
              <a:solidFill>
                <a:srgbClr val="595959"/>
              </a:solidFill>
            </a:endParaRPr>
          </a:p>
          <a:p>
            <a:pPr lvl="1"/>
            <a:endParaRPr lang="en-US" sz="2200" dirty="0">
              <a:solidFill>
                <a:srgbClr val="595959"/>
              </a:solidFill>
            </a:endParaRPr>
          </a:p>
        </p:txBody>
      </p:sp>
      <p:sp>
        <p:nvSpPr>
          <p:cNvPr id="72" name="TextBox 71"/>
          <p:cNvSpPr txBox="1"/>
          <p:nvPr/>
        </p:nvSpPr>
        <p:spPr>
          <a:xfrm>
            <a:off x="76200" y="2514600"/>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a:t>
            </a:r>
          </a:p>
        </p:txBody>
      </p:sp>
      <p:sp>
        <p:nvSpPr>
          <p:cNvPr id="84" name="TextBox 83"/>
          <p:cNvSpPr txBox="1"/>
          <p:nvPr/>
        </p:nvSpPr>
        <p:spPr>
          <a:xfrm>
            <a:off x="59389" y="4807803"/>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a:t>
            </a:r>
          </a:p>
        </p:txBody>
      </p:sp>
      <p:sp>
        <p:nvSpPr>
          <p:cNvPr id="113" name="TextBox 112"/>
          <p:cNvSpPr txBox="1"/>
          <p:nvPr/>
        </p:nvSpPr>
        <p:spPr>
          <a:xfrm>
            <a:off x="76200" y="5798403"/>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2</a:t>
            </a:r>
          </a:p>
        </p:txBody>
      </p:sp>
      <p:sp>
        <p:nvSpPr>
          <p:cNvPr id="20" name="Content Placeholder 2"/>
          <p:cNvSpPr txBox="1">
            <a:spLocks/>
          </p:cNvSpPr>
          <p:nvPr/>
        </p:nvSpPr>
        <p:spPr>
          <a:xfrm>
            <a:off x="0" y="-1066800"/>
            <a:ext cx="8839200" cy="632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b="1"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a:ln>
                <a:noFill/>
              </a:ln>
              <a:solidFill>
                <a:srgbClr val="0000FF"/>
              </a:solidFill>
              <a:effectLst/>
              <a:uLnTx/>
              <a:uFillTx/>
              <a:latin typeface="Gill Sans M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a:ln>
                <a:noFill/>
              </a:ln>
              <a:solidFill>
                <a:srgbClr val="595959"/>
              </a:solidFill>
              <a:effectLst/>
              <a:uLnTx/>
              <a:uFillTx/>
              <a:latin typeface="Gill Sans M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a:ln>
                <a:noFill/>
              </a:ln>
              <a:solidFill>
                <a:srgbClr val="595959"/>
              </a:solidFill>
              <a:effectLst/>
              <a:uLnTx/>
              <a:uFillTx/>
              <a:latin typeface="Gill Sans M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1" i="0" u="none" strike="noStrike" kern="1200" cap="none" spc="0" normalizeH="0" baseline="0" noProof="0">
              <a:ln>
                <a:noFill/>
              </a:ln>
              <a:solidFill>
                <a:prstClr val="black">
                  <a:lumMod val="65000"/>
                  <a:lumOff val="35000"/>
                </a:prstClr>
              </a:solidFill>
              <a:effectLst/>
              <a:uLnTx/>
              <a:uFillTx/>
              <a:latin typeface="Gill Sans M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1" i="0" u="none" strike="noStrike" kern="1200" cap="none" spc="0" normalizeH="0" baseline="0" noProof="0" dirty="0">
              <a:ln>
                <a:noFill/>
              </a:ln>
              <a:solidFill>
                <a:prstClr val="black">
                  <a:lumMod val="65000"/>
                  <a:lumOff val="35000"/>
                </a:prstClr>
              </a:solidFill>
              <a:effectLst/>
              <a:uLnTx/>
              <a:uFillTx/>
              <a:latin typeface="Gill Sans MT"/>
              <a:ea typeface="+mn-ea"/>
              <a:cs typeface="+mn-cs"/>
            </a:endParaRPr>
          </a:p>
        </p:txBody>
      </p:sp>
      <p:grpSp>
        <p:nvGrpSpPr>
          <p:cNvPr id="22" name="Group 21"/>
          <p:cNvGrpSpPr/>
          <p:nvPr/>
        </p:nvGrpSpPr>
        <p:grpSpPr>
          <a:xfrm>
            <a:off x="304800" y="1676400"/>
            <a:ext cx="3733800" cy="2335887"/>
            <a:chOff x="76200" y="3195825"/>
            <a:chExt cx="4191000" cy="3597152"/>
          </a:xfrm>
        </p:grpSpPr>
        <p:grpSp>
          <p:nvGrpSpPr>
            <p:cNvPr id="23" name="Group 22"/>
            <p:cNvGrpSpPr/>
            <p:nvPr/>
          </p:nvGrpSpPr>
          <p:grpSpPr>
            <a:xfrm>
              <a:off x="533400" y="3195825"/>
              <a:ext cx="3139749" cy="2659908"/>
              <a:chOff x="533400" y="3283692"/>
              <a:chExt cx="3139749" cy="2659908"/>
            </a:xfrm>
          </p:grpSpPr>
          <p:grpSp>
            <p:nvGrpSpPr>
              <p:cNvPr id="25" name="Group 24"/>
              <p:cNvGrpSpPr/>
              <p:nvPr/>
            </p:nvGrpSpPr>
            <p:grpSpPr>
              <a:xfrm>
                <a:off x="533400" y="4953000"/>
                <a:ext cx="3124200" cy="990600"/>
                <a:chOff x="152400" y="3962400"/>
                <a:chExt cx="2590800" cy="990600"/>
              </a:xfrm>
            </p:grpSpPr>
            <p:sp>
              <p:nvSpPr>
                <p:cNvPr id="35" name="Can 34"/>
                <p:cNvSpPr/>
                <p:nvPr/>
              </p:nvSpPr>
              <p:spPr>
                <a:xfrm>
                  <a:off x="533400" y="3962400"/>
                  <a:ext cx="1828800"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36" name="Rectangle 35"/>
                <p:cNvSpPr/>
                <p:nvPr/>
              </p:nvSpPr>
              <p:spPr>
                <a:xfrm>
                  <a:off x="152400" y="4239867"/>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Main Replica</a:t>
                  </a:r>
                </a:p>
              </p:txBody>
            </p:sp>
          </p:grpSp>
          <p:grpSp>
            <p:nvGrpSpPr>
              <p:cNvPr id="26" name="Group 25"/>
              <p:cNvGrpSpPr/>
              <p:nvPr/>
            </p:nvGrpSpPr>
            <p:grpSpPr>
              <a:xfrm>
                <a:off x="589384" y="3283692"/>
                <a:ext cx="1821329" cy="1514450"/>
                <a:chOff x="208384" y="2293092"/>
                <a:chExt cx="1821329" cy="1514450"/>
              </a:xfrm>
            </p:grpSpPr>
            <p:sp>
              <p:nvSpPr>
                <p:cNvPr id="31" name="Freeform 30"/>
                <p:cNvSpPr/>
                <p:nvPr/>
              </p:nvSpPr>
              <p:spPr>
                <a:xfrm>
                  <a:off x="1059329" y="29718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32" name="TextBox 31"/>
                <p:cNvSpPr txBox="1"/>
                <p:nvPr/>
              </p:nvSpPr>
              <p:spPr>
                <a:xfrm>
                  <a:off x="208384" y="2293092"/>
                  <a:ext cx="18213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Transactions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33" name="Freeform 32"/>
                <p:cNvSpPr/>
                <p:nvPr/>
              </p:nvSpPr>
              <p:spPr>
                <a:xfrm>
                  <a:off x="1295400" y="3176321"/>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34" name="Freeform 33"/>
                <p:cNvSpPr/>
                <p:nvPr/>
              </p:nvSpPr>
              <p:spPr>
                <a:xfrm>
                  <a:off x="838200" y="32766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nvGrpSpPr>
              <p:cNvPr id="27" name="Group 26"/>
              <p:cNvGrpSpPr/>
              <p:nvPr/>
            </p:nvGrpSpPr>
            <p:grpSpPr>
              <a:xfrm>
                <a:off x="2128934" y="3283692"/>
                <a:ext cx="1544215" cy="1593107"/>
                <a:chOff x="1747934" y="2300897"/>
                <a:chExt cx="1544215" cy="1742385"/>
              </a:xfrm>
            </p:grpSpPr>
            <p:sp>
              <p:nvSpPr>
                <p:cNvPr id="28" name="Freeform 27"/>
                <p:cNvSpPr/>
                <p:nvPr/>
              </p:nvSpPr>
              <p:spPr>
                <a:xfrm>
                  <a:off x="2057400"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29" name="TextBox 28"/>
                <p:cNvSpPr txBox="1"/>
                <p:nvPr/>
              </p:nvSpPr>
              <p:spPr>
                <a:xfrm>
                  <a:off x="1747934" y="2300897"/>
                  <a:ext cx="1544215" cy="6966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30" name="Freeform 29"/>
                <p:cNvSpPr/>
                <p:nvPr/>
              </p:nvSpPr>
              <p:spPr>
                <a:xfrm>
                  <a:off x="2286000"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sp>
          <p:nvSpPr>
            <p:cNvPr id="24" name="TextBox 23"/>
            <p:cNvSpPr txBox="1"/>
            <p:nvPr/>
          </p:nvSpPr>
          <p:spPr>
            <a:xfrm>
              <a:off x="76200" y="6129432"/>
              <a:ext cx="4191000" cy="663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ysClr val="windowText" lastClr="000000"/>
                  </a:solidFill>
                  <a:effectLst/>
                  <a:uLnTx/>
                  <a:uFillTx/>
                  <a:latin typeface="Gill Sans MT"/>
                  <a:ea typeface="+mn-ea"/>
                  <a:cs typeface="Gill Sans MT"/>
                </a:rPr>
                <a:t>Single-Instance</a:t>
              </a:r>
            </a:p>
          </p:txBody>
        </p:sp>
      </p:grpSp>
      <p:grpSp>
        <p:nvGrpSpPr>
          <p:cNvPr id="37" name="Group 36"/>
          <p:cNvGrpSpPr/>
          <p:nvPr/>
        </p:nvGrpSpPr>
        <p:grpSpPr>
          <a:xfrm>
            <a:off x="4114800" y="1676400"/>
            <a:ext cx="4869329" cy="2444521"/>
            <a:chOff x="4350871" y="3553599"/>
            <a:chExt cx="4869329" cy="3237696"/>
          </a:xfrm>
        </p:grpSpPr>
        <p:sp>
          <p:nvSpPr>
            <p:cNvPr id="38" name="Rectangle 37"/>
            <p:cNvSpPr/>
            <p:nvPr/>
          </p:nvSpPr>
          <p:spPr>
            <a:xfrm>
              <a:off x="4495800" y="4724400"/>
              <a:ext cx="4572000" cy="1371600"/>
            </a:xfrm>
            <a:prstGeom prst="rect">
              <a:avLst/>
            </a:prstGeom>
            <a:ln w="38100" cmpd="sng">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nvGrpSpPr>
            <p:cNvPr id="39" name="Group 38"/>
            <p:cNvGrpSpPr/>
            <p:nvPr/>
          </p:nvGrpSpPr>
          <p:grpSpPr>
            <a:xfrm>
              <a:off x="4350871" y="3553599"/>
              <a:ext cx="4869329" cy="2390001"/>
              <a:chOff x="4350871" y="3553599"/>
              <a:chExt cx="4869329" cy="2390001"/>
            </a:xfrm>
          </p:grpSpPr>
          <p:grpSp>
            <p:nvGrpSpPr>
              <p:cNvPr id="41" name="Group 40"/>
              <p:cNvGrpSpPr/>
              <p:nvPr/>
            </p:nvGrpSpPr>
            <p:grpSpPr>
              <a:xfrm>
                <a:off x="4495800" y="4953000"/>
                <a:ext cx="1752600" cy="990600"/>
                <a:chOff x="152400" y="3962400"/>
                <a:chExt cx="2590800" cy="990600"/>
              </a:xfrm>
            </p:grpSpPr>
            <p:sp>
              <p:nvSpPr>
                <p:cNvPr id="62" name="Can 61"/>
                <p:cNvSpPr/>
                <p:nvPr/>
              </p:nvSpPr>
              <p:spPr>
                <a:xfrm>
                  <a:off x="533400" y="3962400"/>
                  <a:ext cx="1828800"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63" name="Rectangle 62"/>
                <p:cNvSpPr/>
                <p:nvPr/>
              </p:nvSpPr>
              <p:spPr>
                <a:xfrm>
                  <a:off x="152400" y="4278718"/>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Replica</a:t>
                  </a:r>
                </a:p>
              </p:txBody>
            </p:sp>
          </p:grpSp>
          <p:grpSp>
            <p:nvGrpSpPr>
              <p:cNvPr id="42" name="Group 41"/>
              <p:cNvGrpSpPr/>
              <p:nvPr/>
            </p:nvGrpSpPr>
            <p:grpSpPr>
              <a:xfrm>
                <a:off x="6019800" y="4953000"/>
                <a:ext cx="1752600" cy="990600"/>
                <a:chOff x="152400" y="3962400"/>
                <a:chExt cx="2590800" cy="990600"/>
              </a:xfrm>
            </p:grpSpPr>
            <p:sp>
              <p:nvSpPr>
                <p:cNvPr id="60" name="Can 59"/>
                <p:cNvSpPr/>
                <p:nvPr/>
              </p:nvSpPr>
              <p:spPr>
                <a:xfrm>
                  <a:off x="490330" y="3962400"/>
                  <a:ext cx="1828799"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61" name="Rectangle 60"/>
                <p:cNvSpPr/>
                <p:nvPr/>
              </p:nvSpPr>
              <p:spPr>
                <a:xfrm>
                  <a:off x="152400" y="4278718"/>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Replica</a:t>
                  </a:r>
                </a:p>
              </p:txBody>
            </p:sp>
          </p:grpSp>
          <p:grpSp>
            <p:nvGrpSpPr>
              <p:cNvPr id="43" name="Group 42"/>
              <p:cNvGrpSpPr/>
              <p:nvPr/>
            </p:nvGrpSpPr>
            <p:grpSpPr>
              <a:xfrm>
                <a:off x="7467600" y="4953000"/>
                <a:ext cx="1752600" cy="990600"/>
                <a:chOff x="39757" y="3962400"/>
                <a:chExt cx="2590800" cy="990600"/>
              </a:xfrm>
            </p:grpSpPr>
            <p:sp>
              <p:nvSpPr>
                <p:cNvPr id="57" name="Can 56"/>
                <p:cNvSpPr/>
                <p:nvPr/>
              </p:nvSpPr>
              <p:spPr>
                <a:xfrm>
                  <a:off x="377686" y="3962400"/>
                  <a:ext cx="1828799"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59" name="Rectangle 58"/>
                <p:cNvSpPr/>
                <p:nvPr/>
              </p:nvSpPr>
              <p:spPr>
                <a:xfrm>
                  <a:off x="39757" y="4278718"/>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Replica</a:t>
                  </a:r>
                </a:p>
              </p:txBody>
            </p:sp>
          </p:grpSp>
          <p:grpSp>
            <p:nvGrpSpPr>
              <p:cNvPr id="44" name="Group 43"/>
              <p:cNvGrpSpPr/>
              <p:nvPr/>
            </p:nvGrpSpPr>
            <p:grpSpPr>
              <a:xfrm>
                <a:off x="4350871" y="3553599"/>
                <a:ext cx="1821329" cy="1323201"/>
                <a:chOff x="76200" y="2484341"/>
                <a:chExt cx="1821329" cy="1323201"/>
              </a:xfrm>
            </p:grpSpPr>
            <p:sp>
              <p:nvSpPr>
                <p:cNvPr id="53" name="Freeform 52"/>
                <p:cNvSpPr/>
                <p:nvPr/>
              </p:nvSpPr>
              <p:spPr>
                <a:xfrm>
                  <a:off x="983129" y="29718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54" name="TextBox 53"/>
                <p:cNvSpPr txBox="1"/>
                <p:nvPr/>
              </p:nvSpPr>
              <p:spPr>
                <a:xfrm>
                  <a:off x="76200" y="2484341"/>
                  <a:ext cx="18213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Transactions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55" name="Freeform 54"/>
                <p:cNvSpPr/>
                <p:nvPr/>
              </p:nvSpPr>
              <p:spPr>
                <a:xfrm>
                  <a:off x="1219200" y="3176321"/>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56" name="Freeform 55"/>
                <p:cNvSpPr/>
                <p:nvPr/>
              </p:nvSpPr>
              <p:spPr>
                <a:xfrm>
                  <a:off x="762000" y="32766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nvGrpSpPr>
              <p:cNvPr id="45" name="Group 44"/>
              <p:cNvGrpSpPr/>
              <p:nvPr/>
            </p:nvGrpSpPr>
            <p:grpSpPr>
              <a:xfrm>
                <a:off x="6103471" y="3553600"/>
                <a:ext cx="1295400" cy="1475600"/>
                <a:chOff x="1379071" y="2429415"/>
                <a:chExt cx="1295400" cy="1613867"/>
              </a:xfrm>
            </p:grpSpPr>
            <p:sp>
              <p:nvSpPr>
                <p:cNvPr id="50" name="Freeform 49"/>
                <p:cNvSpPr/>
                <p:nvPr/>
              </p:nvSpPr>
              <p:spPr>
                <a:xfrm>
                  <a:off x="1875865"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51" name="TextBox 50"/>
                <p:cNvSpPr txBox="1"/>
                <p:nvPr/>
              </p:nvSpPr>
              <p:spPr>
                <a:xfrm>
                  <a:off x="1379071" y="2429415"/>
                  <a:ext cx="1295400" cy="4039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52" name="Freeform 51"/>
                <p:cNvSpPr/>
                <p:nvPr/>
              </p:nvSpPr>
              <p:spPr>
                <a:xfrm>
                  <a:off x="2104465"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nvGrpSpPr>
              <p:cNvPr id="46" name="Group 45"/>
              <p:cNvGrpSpPr/>
              <p:nvPr/>
            </p:nvGrpSpPr>
            <p:grpSpPr>
              <a:xfrm>
                <a:off x="7627471" y="3553600"/>
                <a:ext cx="1295400" cy="1475600"/>
                <a:chOff x="1379071" y="2429415"/>
                <a:chExt cx="1295400" cy="1613867"/>
              </a:xfrm>
            </p:grpSpPr>
            <p:sp>
              <p:nvSpPr>
                <p:cNvPr id="47" name="Freeform 46"/>
                <p:cNvSpPr/>
                <p:nvPr/>
              </p:nvSpPr>
              <p:spPr>
                <a:xfrm>
                  <a:off x="1828800"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48" name="TextBox 47"/>
                <p:cNvSpPr txBox="1"/>
                <p:nvPr/>
              </p:nvSpPr>
              <p:spPr>
                <a:xfrm>
                  <a:off x="1379071" y="2429415"/>
                  <a:ext cx="1295400" cy="4039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49" name="Freeform 48"/>
                <p:cNvSpPr/>
                <p:nvPr/>
              </p:nvSpPr>
              <p:spPr>
                <a:xfrm>
                  <a:off x="2057400"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sp>
          <p:nvSpPr>
            <p:cNvPr id="40" name="TextBox 39"/>
            <p:cNvSpPr txBox="1"/>
            <p:nvPr/>
          </p:nvSpPr>
          <p:spPr>
            <a:xfrm>
              <a:off x="4808071" y="6220598"/>
              <a:ext cx="4191000" cy="5706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ysClr val="windowText" lastClr="000000"/>
                  </a:solidFill>
                  <a:effectLst/>
                  <a:uLnTx/>
                  <a:uFillTx/>
                  <a:latin typeface="Gill Sans MT"/>
                  <a:ea typeface="+mn-ea"/>
                  <a:cs typeface="Gill Sans MT"/>
                </a:rPr>
                <a:t>Multiple-Instance</a:t>
              </a:r>
            </a:p>
          </p:txBody>
        </p:sp>
      </p:grpSp>
      <p:sp>
        <p:nvSpPr>
          <p:cNvPr id="58" name="Rectangle 57"/>
          <p:cNvSpPr/>
          <p:nvPr/>
        </p:nvSpPr>
        <p:spPr>
          <a:xfrm>
            <a:off x="-152400" y="4267200"/>
            <a:ext cx="54864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We observe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two key problems</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a:t>
            </a:r>
          </a:p>
        </p:txBody>
      </p:sp>
      <p:grpSp>
        <p:nvGrpSpPr>
          <p:cNvPr id="64" name="Group 63"/>
          <p:cNvGrpSpPr/>
          <p:nvPr/>
        </p:nvGrpSpPr>
        <p:grpSpPr>
          <a:xfrm>
            <a:off x="0" y="4800600"/>
            <a:ext cx="9144000" cy="788313"/>
            <a:chOff x="0" y="2212776"/>
            <a:chExt cx="9144000" cy="788313"/>
          </a:xfrm>
          <a:solidFill>
            <a:srgbClr val="811800"/>
          </a:solidFill>
        </p:grpSpPr>
        <p:sp>
          <p:nvSpPr>
            <p:cNvPr id="65" name="Rectangle 64"/>
            <p:cNvSpPr/>
            <p:nvPr/>
          </p:nvSpPr>
          <p:spPr>
            <a:xfrm>
              <a:off x="0" y="2231648"/>
              <a:ext cx="9144000" cy="769441"/>
            </a:xfrm>
            <a:prstGeom prst="rect">
              <a:avLst/>
            </a:prstGeom>
            <a:grp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schemeClr val="bg1"/>
                  </a:solidFill>
                  <a:effectLst/>
                  <a:uLnTx/>
                  <a:uFillTx/>
                  <a:latin typeface="Gill Sans MT"/>
                  <a:ea typeface="+mn-ea"/>
                  <a:cs typeface="Gill Sans MT"/>
                </a:rPr>
                <a:t>Data freshness and consistency mechanisms</a:t>
              </a:r>
              <a:br>
                <a:rPr kumimoji="0" lang="en-US" sz="2200" b="1" i="0" u="none" strike="noStrike" kern="1200" cap="none" spc="0" normalizeH="0" baseline="0" noProof="0" dirty="0">
                  <a:ln>
                    <a:noFill/>
                  </a:ln>
                  <a:solidFill>
                    <a:schemeClr val="bg1"/>
                  </a:solidFill>
                  <a:effectLst/>
                  <a:uLnTx/>
                  <a:uFillTx/>
                  <a:latin typeface="Gill Sans MT"/>
                  <a:ea typeface="+mn-ea"/>
                  <a:cs typeface="Gill Sans MT"/>
                </a:rPr>
              </a:br>
              <a:r>
                <a:rPr kumimoji="0" lang="en-US" sz="2200" b="1" i="0" u="none" strike="noStrike" kern="1200" cap="none" spc="0" normalizeH="0" baseline="0" noProof="0" dirty="0">
                  <a:ln>
                    <a:noFill/>
                  </a:ln>
                  <a:solidFill>
                    <a:schemeClr val="bg1"/>
                  </a:solidFill>
                  <a:effectLst/>
                  <a:uLnTx/>
                  <a:uFillTx/>
                  <a:latin typeface="Gill Sans MT"/>
                  <a:ea typeface="+mn-ea"/>
                  <a:cs typeface="Gill Sans MT"/>
                </a:rPr>
                <a:t> are costly and cause a drastic reduction in throughput</a:t>
              </a:r>
            </a:p>
          </p:txBody>
        </p:sp>
        <p:sp>
          <p:nvSpPr>
            <p:cNvPr id="67" name="TextBox 66"/>
            <p:cNvSpPr txBox="1"/>
            <p:nvPr/>
          </p:nvSpPr>
          <p:spPr>
            <a:xfrm>
              <a:off x="135589" y="2212776"/>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Arial Black" panose="020B0A04020102020204" pitchFamily="34" charset="0"/>
                  <a:ea typeface="+mn-ea"/>
                  <a:cs typeface="+mn-cs"/>
                </a:rPr>
                <a:t>1</a:t>
              </a:r>
            </a:p>
          </p:txBody>
        </p:sp>
      </p:grpSp>
      <p:grpSp>
        <p:nvGrpSpPr>
          <p:cNvPr id="5" name="Group 4"/>
          <p:cNvGrpSpPr/>
          <p:nvPr/>
        </p:nvGrpSpPr>
        <p:grpSpPr>
          <a:xfrm>
            <a:off x="0" y="5704249"/>
            <a:ext cx="9144000" cy="776882"/>
            <a:chOff x="0" y="5783759"/>
            <a:chExt cx="9144000" cy="776882"/>
          </a:xfrm>
          <a:solidFill>
            <a:srgbClr val="811800"/>
          </a:solidFill>
        </p:grpSpPr>
        <p:sp>
          <p:nvSpPr>
            <p:cNvPr id="68" name="Rectangle 67"/>
            <p:cNvSpPr/>
            <p:nvPr/>
          </p:nvSpPr>
          <p:spPr>
            <a:xfrm>
              <a:off x="0" y="5783759"/>
              <a:ext cx="9144000" cy="769441"/>
            </a:xfrm>
            <a:prstGeom prst="rect">
              <a:avLst/>
            </a:prstGeom>
            <a:grp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bg1"/>
                  </a:solidFill>
                  <a:effectLst/>
                  <a:uLnTx/>
                  <a:uFillTx/>
                  <a:latin typeface="Gill Sans MT"/>
                  <a:ea typeface="+mn-ea"/>
                  <a:cs typeface="Gill Sans MT"/>
                </a:rPr>
                <a:t>These systems fail to provide performance isolation </a:t>
              </a:r>
              <a:br>
                <a:rPr kumimoji="0" lang="en-US" sz="2200" b="1" i="0" u="none" strike="noStrike" kern="1200" cap="none" spc="0" normalizeH="0" baseline="0" noProof="0" dirty="0">
                  <a:ln>
                    <a:noFill/>
                  </a:ln>
                  <a:solidFill>
                    <a:schemeClr val="bg1"/>
                  </a:solidFill>
                  <a:effectLst/>
                  <a:uLnTx/>
                  <a:uFillTx/>
                  <a:latin typeface="Gill Sans MT"/>
                  <a:ea typeface="+mn-ea"/>
                  <a:cs typeface="Gill Sans MT"/>
                </a:rPr>
              </a:br>
              <a:r>
                <a:rPr kumimoji="0" lang="en-US" sz="2200" b="1" i="0" u="none" strike="noStrike" kern="1200" cap="none" spc="0" normalizeH="0" baseline="0" noProof="0" dirty="0">
                  <a:ln>
                    <a:noFill/>
                  </a:ln>
                  <a:solidFill>
                    <a:schemeClr val="bg1"/>
                  </a:solidFill>
                  <a:effectLst/>
                  <a:uLnTx/>
                  <a:uFillTx/>
                  <a:latin typeface="Gill Sans MT"/>
                  <a:ea typeface="+mn-ea"/>
                  <a:cs typeface="Gill Sans MT"/>
                </a:rPr>
                <a:t>because of </a:t>
              </a:r>
              <a:r>
                <a:rPr kumimoji="0" lang="en-US" sz="2200" b="1" i="0" u="sng" strike="noStrike" kern="1200" cap="none" spc="0" normalizeH="0" baseline="0" noProof="0" dirty="0">
                  <a:ln>
                    <a:noFill/>
                  </a:ln>
                  <a:solidFill>
                    <a:schemeClr val="bg1"/>
                  </a:solidFill>
                  <a:effectLst/>
                  <a:uLnTx/>
                  <a:uFillTx/>
                  <a:latin typeface="Gill Sans MT"/>
                  <a:ea typeface="+mn-ea"/>
                  <a:cs typeface="Gill Sans MT"/>
                </a:rPr>
                <a:t>high resource contention</a:t>
              </a:r>
            </a:p>
          </p:txBody>
        </p:sp>
        <p:sp>
          <p:nvSpPr>
            <p:cNvPr id="69" name="TextBox 68"/>
            <p:cNvSpPr txBox="1"/>
            <p:nvPr/>
          </p:nvSpPr>
          <p:spPr>
            <a:xfrm>
              <a:off x="135589" y="5791200"/>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Arial Black" panose="020B0A04020102020204" pitchFamily="34" charset="0"/>
                  <a:ea typeface="+mn-ea"/>
                  <a:cs typeface="+mn-cs"/>
                </a:rPr>
                <a:t>2</a:t>
              </a:r>
            </a:p>
          </p:txBody>
        </p:sp>
      </p:grpSp>
      <p:sp>
        <p:nvSpPr>
          <p:cNvPr id="70" name="Title 16">
            <a:extLst>
              <a:ext uri="{FF2B5EF4-FFF2-40B4-BE49-F238E27FC236}">
                <a16:creationId xmlns:a16="http://schemas.microsoft.com/office/drawing/2014/main" id="{8ECCF496-5C38-2973-0D4D-2F8710B97FA6}"/>
              </a:ext>
            </a:extLst>
          </p:cNvPr>
          <p:cNvSpPr>
            <a:spLocks noGrp="1"/>
          </p:cNvSpPr>
          <p:nvPr>
            <p:ph type="title"/>
          </p:nvPr>
        </p:nvSpPr>
        <p:spPr/>
        <p:txBody>
          <a:bodyPr/>
          <a:lstStyle/>
          <a:p>
            <a:r>
              <a:rPr lang="en-US" dirty="0"/>
              <a:t>State-of-the-Art HTAP Systems</a:t>
            </a:r>
          </a:p>
        </p:txBody>
      </p:sp>
      <p:sp>
        <p:nvSpPr>
          <p:cNvPr id="73" name="Rectangle 72">
            <a:extLst>
              <a:ext uri="{FF2B5EF4-FFF2-40B4-BE49-F238E27FC236}">
                <a16:creationId xmlns:a16="http://schemas.microsoft.com/office/drawing/2014/main" id="{94B69E42-846A-A7EB-541C-02412908CFA3}"/>
              </a:ext>
            </a:extLst>
          </p:cNvPr>
          <p:cNvSpPr/>
          <p:nvPr/>
        </p:nvSpPr>
        <p:spPr>
          <a:xfrm>
            <a:off x="0" y="914400"/>
            <a:ext cx="9144000" cy="461665"/>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We study two major</a:t>
            </a:r>
            <a:r>
              <a:rPr kumimoji="0" lang="en-US" sz="2400" b="1" i="0" u="none" strike="noStrike" kern="1200" cap="none" spc="0" normalizeH="0" noProof="0" dirty="0">
                <a:ln>
                  <a:noFill/>
                </a:ln>
                <a:solidFill>
                  <a:prstClr val="black"/>
                </a:solidFill>
                <a:effectLst/>
                <a:uLnTx/>
                <a:uFillTx/>
                <a:latin typeface="Gill Sans MT"/>
                <a:ea typeface="+mn-ea"/>
                <a:cs typeface="Gill Sans MT"/>
              </a:rPr>
              <a:t> types of HTAP systems:</a:t>
            </a:r>
            <a:endParaRPr kumimoji="0" lang="en-US" sz="24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8" name="Slide Number Placeholder 7">
            <a:extLst>
              <a:ext uri="{FF2B5EF4-FFF2-40B4-BE49-F238E27FC236}">
                <a16:creationId xmlns:a16="http://schemas.microsoft.com/office/drawing/2014/main" id="{EFE7ECB9-EA69-F77E-A33B-FD513BCF93F4}"/>
              </a:ext>
            </a:extLst>
          </p:cNvPr>
          <p:cNvSpPr>
            <a:spLocks noGrp="1"/>
          </p:cNvSpPr>
          <p:nvPr>
            <p:ph type="sldNum" sz="quarter" idx="12"/>
          </p:nvPr>
        </p:nvSpPr>
        <p:spPr/>
        <p:txBody>
          <a:bodyPr/>
          <a:lstStyle/>
          <a:p>
            <a:fld id="{BA2D8F13-174C-467F-9D40-7DDEF70CAB8C}" type="slidenum">
              <a:rPr lang="en-US" smtClean="0"/>
              <a:t>16</a:t>
            </a:fld>
            <a:endParaRPr lang="en-US"/>
          </a:p>
        </p:txBody>
      </p:sp>
      <p:graphicFrame>
        <p:nvGraphicFramePr>
          <p:cNvPr id="76" name="Table 4">
            <a:extLst>
              <a:ext uri="{FF2B5EF4-FFF2-40B4-BE49-F238E27FC236}">
                <a16:creationId xmlns:a16="http://schemas.microsoft.com/office/drawing/2014/main" id="{1553552F-8353-23AC-6DB1-5011CFABCE23}"/>
              </a:ext>
            </a:extLst>
          </p:cNvPr>
          <p:cNvGraphicFramePr>
            <a:graphicFrameLocks/>
          </p:cNvGraphicFramePr>
          <p:nvPr>
            <p:extLst>
              <p:ext uri="{D42A27DB-BD31-4B8C-83A1-F6EECF244321}">
                <p14:modId xmlns:p14="http://schemas.microsoft.com/office/powerpoint/2010/main" val="2775298274"/>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162465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839200" cy="6324600"/>
          </a:xfrm>
        </p:spPr>
        <p:txBody>
          <a:bodyPr>
            <a:normAutofit/>
          </a:bodyPr>
          <a:lstStyle/>
          <a:p>
            <a:pPr lvl="1"/>
            <a:endParaRPr lang="en-US" sz="2200" dirty="0">
              <a:solidFill>
                <a:srgbClr val="595959"/>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lvl="1"/>
            <a:endParaRPr lang="en-US" sz="2400" dirty="0">
              <a:solidFill>
                <a:srgbClr val="595959"/>
              </a:solidFill>
            </a:endParaRPr>
          </a:p>
          <a:p>
            <a:pPr lvl="1"/>
            <a:endParaRPr lang="en-US" sz="2200" dirty="0">
              <a:solidFill>
                <a:srgbClr val="595959"/>
              </a:solidFill>
            </a:endParaRPr>
          </a:p>
        </p:txBody>
      </p:sp>
      <p:sp>
        <p:nvSpPr>
          <p:cNvPr id="72" name="TextBox 71"/>
          <p:cNvSpPr txBox="1"/>
          <p:nvPr/>
        </p:nvSpPr>
        <p:spPr>
          <a:xfrm>
            <a:off x="76200" y="2514600"/>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a:t>
            </a:r>
          </a:p>
        </p:txBody>
      </p:sp>
      <p:sp>
        <p:nvSpPr>
          <p:cNvPr id="84" name="TextBox 83"/>
          <p:cNvSpPr txBox="1"/>
          <p:nvPr/>
        </p:nvSpPr>
        <p:spPr>
          <a:xfrm>
            <a:off x="59389" y="4807803"/>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a:t>
            </a:r>
          </a:p>
        </p:txBody>
      </p:sp>
      <p:sp>
        <p:nvSpPr>
          <p:cNvPr id="113" name="TextBox 112"/>
          <p:cNvSpPr txBox="1"/>
          <p:nvPr/>
        </p:nvSpPr>
        <p:spPr>
          <a:xfrm>
            <a:off x="76200" y="5798403"/>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2</a:t>
            </a:r>
          </a:p>
        </p:txBody>
      </p:sp>
      <p:sp>
        <p:nvSpPr>
          <p:cNvPr id="20" name="Content Placeholder 2"/>
          <p:cNvSpPr txBox="1">
            <a:spLocks/>
          </p:cNvSpPr>
          <p:nvPr/>
        </p:nvSpPr>
        <p:spPr>
          <a:xfrm>
            <a:off x="0" y="-1066800"/>
            <a:ext cx="8839200" cy="632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b="1"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a:ln>
                <a:noFill/>
              </a:ln>
              <a:solidFill>
                <a:srgbClr val="0000FF"/>
              </a:solidFill>
              <a:effectLst/>
              <a:uLnTx/>
              <a:uFillTx/>
              <a:latin typeface="Gill Sans M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a:ln>
                <a:noFill/>
              </a:ln>
              <a:solidFill>
                <a:srgbClr val="595959"/>
              </a:solidFill>
              <a:effectLst/>
              <a:uLnTx/>
              <a:uFillTx/>
              <a:latin typeface="Gill Sans M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a:ln>
                <a:noFill/>
              </a:ln>
              <a:solidFill>
                <a:srgbClr val="595959"/>
              </a:solidFill>
              <a:effectLst/>
              <a:uLnTx/>
              <a:uFillTx/>
              <a:latin typeface="Gill Sans M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1" i="0" u="none" strike="noStrike" kern="1200" cap="none" spc="0" normalizeH="0" baseline="0" noProof="0">
              <a:ln>
                <a:noFill/>
              </a:ln>
              <a:solidFill>
                <a:prstClr val="black">
                  <a:lumMod val="65000"/>
                  <a:lumOff val="35000"/>
                </a:prstClr>
              </a:solidFill>
              <a:effectLst/>
              <a:uLnTx/>
              <a:uFillTx/>
              <a:latin typeface="Gill Sans M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1" i="0" u="none" strike="noStrike" kern="1200" cap="none" spc="0" normalizeH="0" baseline="0" noProof="0" dirty="0">
              <a:ln>
                <a:noFill/>
              </a:ln>
              <a:solidFill>
                <a:prstClr val="black">
                  <a:lumMod val="65000"/>
                  <a:lumOff val="35000"/>
                </a:prstClr>
              </a:solidFill>
              <a:effectLst/>
              <a:uLnTx/>
              <a:uFillTx/>
              <a:latin typeface="Gill Sans MT"/>
              <a:ea typeface="+mn-ea"/>
              <a:cs typeface="+mn-cs"/>
            </a:endParaRPr>
          </a:p>
        </p:txBody>
      </p:sp>
      <p:grpSp>
        <p:nvGrpSpPr>
          <p:cNvPr id="37" name="Group 36"/>
          <p:cNvGrpSpPr/>
          <p:nvPr/>
        </p:nvGrpSpPr>
        <p:grpSpPr>
          <a:xfrm>
            <a:off x="4114800" y="1676400"/>
            <a:ext cx="4869329" cy="2444521"/>
            <a:chOff x="4350871" y="3553599"/>
            <a:chExt cx="4869329" cy="3237696"/>
          </a:xfrm>
        </p:grpSpPr>
        <p:sp>
          <p:nvSpPr>
            <p:cNvPr id="38" name="Rectangle 37"/>
            <p:cNvSpPr/>
            <p:nvPr/>
          </p:nvSpPr>
          <p:spPr>
            <a:xfrm>
              <a:off x="4495800" y="4724400"/>
              <a:ext cx="4572000" cy="1371600"/>
            </a:xfrm>
            <a:prstGeom prst="rect">
              <a:avLst/>
            </a:prstGeom>
            <a:ln w="38100" cmpd="sng">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nvGrpSpPr>
            <p:cNvPr id="39" name="Group 38"/>
            <p:cNvGrpSpPr/>
            <p:nvPr/>
          </p:nvGrpSpPr>
          <p:grpSpPr>
            <a:xfrm>
              <a:off x="4350871" y="3553599"/>
              <a:ext cx="4869329" cy="2390001"/>
              <a:chOff x="4350871" y="3553599"/>
              <a:chExt cx="4869329" cy="2390001"/>
            </a:xfrm>
          </p:grpSpPr>
          <p:grpSp>
            <p:nvGrpSpPr>
              <p:cNvPr id="41" name="Group 40"/>
              <p:cNvGrpSpPr/>
              <p:nvPr/>
            </p:nvGrpSpPr>
            <p:grpSpPr>
              <a:xfrm>
                <a:off x="4495800" y="4953000"/>
                <a:ext cx="1752600" cy="990600"/>
                <a:chOff x="152400" y="3962400"/>
                <a:chExt cx="2590800" cy="990600"/>
              </a:xfrm>
            </p:grpSpPr>
            <p:sp>
              <p:nvSpPr>
                <p:cNvPr id="62" name="Can 61"/>
                <p:cNvSpPr/>
                <p:nvPr/>
              </p:nvSpPr>
              <p:spPr>
                <a:xfrm>
                  <a:off x="533400" y="3962400"/>
                  <a:ext cx="1828800"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63" name="Rectangle 62"/>
                <p:cNvSpPr/>
                <p:nvPr/>
              </p:nvSpPr>
              <p:spPr>
                <a:xfrm>
                  <a:off x="152400" y="4278718"/>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Replica</a:t>
                  </a:r>
                </a:p>
              </p:txBody>
            </p:sp>
          </p:grpSp>
          <p:grpSp>
            <p:nvGrpSpPr>
              <p:cNvPr id="42" name="Group 41"/>
              <p:cNvGrpSpPr/>
              <p:nvPr/>
            </p:nvGrpSpPr>
            <p:grpSpPr>
              <a:xfrm>
                <a:off x="6019800" y="4953000"/>
                <a:ext cx="1752600" cy="990600"/>
                <a:chOff x="152400" y="3962400"/>
                <a:chExt cx="2590800" cy="990600"/>
              </a:xfrm>
            </p:grpSpPr>
            <p:sp>
              <p:nvSpPr>
                <p:cNvPr id="60" name="Can 59"/>
                <p:cNvSpPr/>
                <p:nvPr/>
              </p:nvSpPr>
              <p:spPr>
                <a:xfrm>
                  <a:off x="490330" y="3962400"/>
                  <a:ext cx="1828799"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61" name="Rectangle 60"/>
                <p:cNvSpPr/>
                <p:nvPr/>
              </p:nvSpPr>
              <p:spPr>
                <a:xfrm>
                  <a:off x="152400" y="4278718"/>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Replica</a:t>
                  </a:r>
                </a:p>
              </p:txBody>
            </p:sp>
          </p:grpSp>
          <p:grpSp>
            <p:nvGrpSpPr>
              <p:cNvPr id="43" name="Group 42"/>
              <p:cNvGrpSpPr/>
              <p:nvPr/>
            </p:nvGrpSpPr>
            <p:grpSpPr>
              <a:xfrm>
                <a:off x="7467600" y="4953000"/>
                <a:ext cx="1752600" cy="990600"/>
                <a:chOff x="39757" y="3962400"/>
                <a:chExt cx="2590800" cy="990600"/>
              </a:xfrm>
            </p:grpSpPr>
            <p:sp>
              <p:nvSpPr>
                <p:cNvPr id="57" name="Can 56"/>
                <p:cNvSpPr/>
                <p:nvPr/>
              </p:nvSpPr>
              <p:spPr>
                <a:xfrm>
                  <a:off x="377686" y="3962400"/>
                  <a:ext cx="1828799"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59" name="Rectangle 58"/>
                <p:cNvSpPr/>
                <p:nvPr/>
              </p:nvSpPr>
              <p:spPr>
                <a:xfrm>
                  <a:off x="39757" y="4278718"/>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Replica</a:t>
                  </a:r>
                </a:p>
              </p:txBody>
            </p:sp>
          </p:grpSp>
          <p:grpSp>
            <p:nvGrpSpPr>
              <p:cNvPr id="44" name="Group 43"/>
              <p:cNvGrpSpPr/>
              <p:nvPr/>
            </p:nvGrpSpPr>
            <p:grpSpPr>
              <a:xfrm>
                <a:off x="4350871" y="3553599"/>
                <a:ext cx="1821329" cy="1323201"/>
                <a:chOff x="76200" y="2484341"/>
                <a:chExt cx="1821329" cy="1323201"/>
              </a:xfrm>
            </p:grpSpPr>
            <p:sp>
              <p:nvSpPr>
                <p:cNvPr id="53" name="Freeform 52"/>
                <p:cNvSpPr/>
                <p:nvPr/>
              </p:nvSpPr>
              <p:spPr>
                <a:xfrm>
                  <a:off x="983129" y="29718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54" name="TextBox 53"/>
                <p:cNvSpPr txBox="1"/>
                <p:nvPr/>
              </p:nvSpPr>
              <p:spPr>
                <a:xfrm>
                  <a:off x="76200" y="2484341"/>
                  <a:ext cx="18213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Transactions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55" name="Freeform 54"/>
                <p:cNvSpPr/>
                <p:nvPr/>
              </p:nvSpPr>
              <p:spPr>
                <a:xfrm>
                  <a:off x="1219200" y="3176321"/>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56" name="Freeform 55"/>
                <p:cNvSpPr/>
                <p:nvPr/>
              </p:nvSpPr>
              <p:spPr>
                <a:xfrm>
                  <a:off x="762000" y="32766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nvGrpSpPr>
              <p:cNvPr id="45" name="Group 44"/>
              <p:cNvGrpSpPr/>
              <p:nvPr/>
            </p:nvGrpSpPr>
            <p:grpSpPr>
              <a:xfrm>
                <a:off x="6103471" y="3553600"/>
                <a:ext cx="1295400" cy="1475600"/>
                <a:chOff x="1379071" y="2429415"/>
                <a:chExt cx="1295400" cy="1613867"/>
              </a:xfrm>
            </p:grpSpPr>
            <p:sp>
              <p:nvSpPr>
                <p:cNvPr id="50" name="Freeform 49"/>
                <p:cNvSpPr/>
                <p:nvPr/>
              </p:nvSpPr>
              <p:spPr>
                <a:xfrm>
                  <a:off x="1875865"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51" name="TextBox 50"/>
                <p:cNvSpPr txBox="1"/>
                <p:nvPr/>
              </p:nvSpPr>
              <p:spPr>
                <a:xfrm>
                  <a:off x="1379071" y="2429415"/>
                  <a:ext cx="1295400" cy="4039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52" name="Freeform 51"/>
                <p:cNvSpPr/>
                <p:nvPr/>
              </p:nvSpPr>
              <p:spPr>
                <a:xfrm>
                  <a:off x="2104465"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nvGrpSpPr>
              <p:cNvPr id="46" name="Group 45"/>
              <p:cNvGrpSpPr/>
              <p:nvPr/>
            </p:nvGrpSpPr>
            <p:grpSpPr>
              <a:xfrm>
                <a:off x="7627471" y="3553600"/>
                <a:ext cx="1295400" cy="1475600"/>
                <a:chOff x="1379071" y="2429415"/>
                <a:chExt cx="1295400" cy="1613867"/>
              </a:xfrm>
            </p:grpSpPr>
            <p:sp>
              <p:nvSpPr>
                <p:cNvPr id="47" name="Freeform 46"/>
                <p:cNvSpPr/>
                <p:nvPr/>
              </p:nvSpPr>
              <p:spPr>
                <a:xfrm>
                  <a:off x="1828800"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48" name="TextBox 47"/>
                <p:cNvSpPr txBox="1"/>
                <p:nvPr/>
              </p:nvSpPr>
              <p:spPr>
                <a:xfrm>
                  <a:off x="1379071" y="2429415"/>
                  <a:ext cx="1295400" cy="4039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49" name="Freeform 48"/>
                <p:cNvSpPr/>
                <p:nvPr/>
              </p:nvSpPr>
              <p:spPr>
                <a:xfrm>
                  <a:off x="2057400"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sp>
          <p:nvSpPr>
            <p:cNvPr id="40" name="TextBox 39"/>
            <p:cNvSpPr txBox="1"/>
            <p:nvPr/>
          </p:nvSpPr>
          <p:spPr>
            <a:xfrm>
              <a:off x="4808071" y="6220598"/>
              <a:ext cx="4191000" cy="5706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ysClr val="windowText" lastClr="000000"/>
                  </a:solidFill>
                  <a:effectLst/>
                  <a:uLnTx/>
                  <a:uFillTx/>
                  <a:latin typeface="Gill Sans MT"/>
                  <a:ea typeface="+mn-ea"/>
                  <a:cs typeface="Gill Sans MT"/>
                </a:rPr>
                <a:t>Multiple-Instance</a:t>
              </a:r>
            </a:p>
          </p:txBody>
        </p:sp>
      </p:grpSp>
      <p:sp>
        <p:nvSpPr>
          <p:cNvPr id="58" name="Rectangle 57"/>
          <p:cNvSpPr/>
          <p:nvPr/>
        </p:nvSpPr>
        <p:spPr>
          <a:xfrm>
            <a:off x="-152400" y="4267200"/>
            <a:ext cx="54864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We observe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two key problems</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a:t>
            </a:r>
          </a:p>
        </p:txBody>
      </p:sp>
      <p:grpSp>
        <p:nvGrpSpPr>
          <p:cNvPr id="64" name="Group 63"/>
          <p:cNvGrpSpPr/>
          <p:nvPr/>
        </p:nvGrpSpPr>
        <p:grpSpPr>
          <a:xfrm>
            <a:off x="0" y="4800600"/>
            <a:ext cx="9144000" cy="788313"/>
            <a:chOff x="0" y="2212776"/>
            <a:chExt cx="9144000" cy="788313"/>
          </a:xfrm>
          <a:solidFill>
            <a:srgbClr val="811800"/>
          </a:solidFill>
        </p:grpSpPr>
        <p:sp>
          <p:nvSpPr>
            <p:cNvPr id="65" name="Rectangle 64"/>
            <p:cNvSpPr/>
            <p:nvPr/>
          </p:nvSpPr>
          <p:spPr>
            <a:xfrm>
              <a:off x="0" y="2231648"/>
              <a:ext cx="9144000" cy="769441"/>
            </a:xfrm>
            <a:prstGeom prst="rect">
              <a:avLst/>
            </a:prstGeom>
            <a:grp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schemeClr val="bg1"/>
                  </a:solidFill>
                  <a:effectLst/>
                  <a:uLnTx/>
                  <a:uFillTx/>
                  <a:latin typeface="Gill Sans MT"/>
                  <a:ea typeface="+mn-ea"/>
                  <a:cs typeface="Gill Sans MT"/>
                </a:rPr>
                <a:t>Data freshness and consistency mechanisms</a:t>
              </a:r>
              <a:br>
                <a:rPr kumimoji="0" lang="en-US" sz="2200" b="1" i="0" u="none" strike="noStrike" kern="1200" cap="none" spc="0" normalizeH="0" baseline="0" noProof="0" dirty="0">
                  <a:ln>
                    <a:noFill/>
                  </a:ln>
                  <a:solidFill>
                    <a:schemeClr val="bg1"/>
                  </a:solidFill>
                  <a:effectLst/>
                  <a:uLnTx/>
                  <a:uFillTx/>
                  <a:latin typeface="Gill Sans MT"/>
                  <a:ea typeface="+mn-ea"/>
                  <a:cs typeface="Gill Sans MT"/>
                </a:rPr>
              </a:br>
              <a:r>
                <a:rPr kumimoji="0" lang="en-US" sz="2200" b="1" i="0" u="none" strike="noStrike" kern="1200" cap="none" spc="0" normalizeH="0" baseline="0" noProof="0" dirty="0">
                  <a:ln>
                    <a:noFill/>
                  </a:ln>
                  <a:solidFill>
                    <a:schemeClr val="bg1"/>
                  </a:solidFill>
                  <a:effectLst/>
                  <a:uLnTx/>
                  <a:uFillTx/>
                  <a:latin typeface="Gill Sans MT"/>
                  <a:ea typeface="+mn-ea"/>
                  <a:cs typeface="Gill Sans MT"/>
                </a:rPr>
                <a:t> are costly and cause a drastic reduction in throughput</a:t>
              </a:r>
            </a:p>
          </p:txBody>
        </p:sp>
        <p:sp>
          <p:nvSpPr>
            <p:cNvPr id="67" name="TextBox 66"/>
            <p:cNvSpPr txBox="1"/>
            <p:nvPr/>
          </p:nvSpPr>
          <p:spPr>
            <a:xfrm>
              <a:off x="135589" y="2212776"/>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Arial Black" panose="020B0A04020102020204" pitchFamily="34" charset="0"/>
                  <a:ea typeface="+mn-ea"/>
                  <a:cs typeface="+mn-cs"/>
                </a:rPr>
                <a:t>1</a:t>
              </a:r>
            </a:p>
          </p:txBody>
        </p:sp>
      </p:grpSp>
      <p:grpSp>
        <p:nvGrpSpPr>
          <p:cNvPr id="5" name="Group 4"/>
          <p:cNvGrpSpPr/>
          <p:nvPr/>
        </p:nvGrpSpPr>
        <p:grpSpPr>
          <a:xfrm>
            <a:off x="0" y="5704249"/>
            <a:ext cx="9144000" cy="776882"/>
            <a:chOff x="0" y="5783759"/>
            <a:chExt cx="9144000" cy="776882"/>
          </a:xfrm>
          <a:solidFill>
            <a:srgbClr val="811800"/>
          </a:solidFill>
        </p:grpSpPr>
        <p:sp>
          <p:nvSpPr>
            <p:cNvPr id="68" name="Rectangle 67"/>
            <p:cNvSpPr/>
            <p:nvPr/>
          </p:nvSpPr>
          <p:spPr>
            <a:xfrm>
              <a:off x="0" y="5783759"/>
              <a:ext cx="9144000" cy="769441"/>
            </a:xfrm>
            <a:prstGeom prst="rect">
              <a:avLst/>
            </a:prstGeom>
            <a:grp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bg1"/>
                  </a:solidFill>
                  <a:effectLst/>
                  <a:uLnTx/>
                  <a:uFillTx/>
                  <a:latin typeface="Gill Sans MT"/>
                  <a:ea typeface="+mn-ea"/>
                  <a:cs typeface="Gill Sans MT"/>
                </a:rPr>
                <a:t>These systems fail to provide performance isolation </a:t>
              </a:r>
              <a:br>
                <a:rPr kumimoji="0" lang="en-US" sz="2200" b="1" i="0" u="none" strike="noStrike" kern="1200" cap="none" spc="0" normalizeH="0" baseline="0" noProof="0" dirty="0">
                  <a:ln>
                    <a:noFill/>
                  </a:ln>
                  <a:solidFill>
                    <a:schemeClr val="bg1"/>
                  </a:solidFill>
                  <a:effectLst/>
                  <a:uLnTx/>
                  <a:uFillTx/>
                  <a:latin typeface="Gill Sans MT"/>
                  <a:ea typeface="+mn-ea"/>
                  <a:cs typeface="Gill Sans MT"/>
                </a:rPr>
              </a:br>
              <a:r>
                <a:rPr kumimoji="0" lang="en-US" sz="2200" b="1" i="0" u="none" strike="noStrike" kern="1200" cap="none" spc="0" normalizeH="0" baseline="0" noProof="0" dirty="0">
                  <a:ln>
                    <a:noFill/>
                  </a:ln>
                  <a:solidFill>
                    <a:schemeClr val="bg1"/>
                  </a:solidFill>
                  <a:effectLst/>
                  <a:uLnTx/>
                  <a:uFillTx/>
                  <a:latin typeface="Gill Sans MT"/>
                  <a:ea typeface="+mn-ea"/>
                  <a:cs typeface="Gill Sans MT"/>
                </a:rPr>
                <a:t>because of </a:t>
              </a:r>
              <a:r>
                <a:rPr kumimoji="0" lang="en-US" sz="2200" b="1" i="0" u="sng" strike="noStrike" kern="1200" cap="none" spc="0" normalizeH="0" baseline="0" noProof="0" dirty="0">
                  <a:ln>
                    <a:noFill/>
                  </a:ln>
                  <a:solidFill>
                    <a:schemeClr val="bg1"/>
                  </a:solidFill>
                  <a:effectLst/>
                  <a:uLnTx/>
                  <a:uFillTx/>
                  <a:latin typeface="Gill Sans MT"/>
                  <a:ea typeface="+mn-ea"/>
                  <a:cs typeface="Gill Sans MT"/>
                </a:rPr>
                <a:t>high resource contention</a:t>
              </a:r>
            </a:p>
          </p:txBody>
        </p:sp>
        <p:sp>
          <p:nvSpPr>
            <p:cNvPr id="69" name="TextBox 68"/>
            <p:cNvSpPr txBox="1"/>
            <p:nvPr/>
          </p:nvSpPr>
          <p:spPr>
            <a:xfrm>
              <a:off x="135589" y="5791200"/>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Arial Black" panose="020B0A04020102020204" pitchFamily="34" charset="0"/>
                  <a:ea typeface="+mn-ea"/>
                  <a:cs typeface="+mn-cs"/>
                </a:rPr>
                <a:t>2</a:t>
              </a:r>
            </a:p>
          </p:txBody>
        </p:sp>
      </p:grpSp>
      <p:sp>
        <p:nvSpPr>
          <p:cNvPr id="70" name="Title 16">
            <a:extLst>
              <a:ext uri="{FF2B5EF4-FFF2-40B4-BE49-F238E27FC236}">
                <a16:creationId xmlns:a16="http://schemas.microsoft.com/office/drawing/2014/main" id="{8ECCF496-5C38-2973-0D4D-2F8710B97FA6}"/>
              </a:ext>
            </a:extLst>
          </p:cNvPr>
          <p:cNvSpPr>
            <a:spLocks noGrp="1"/>
          </p:cNvSpPr>
          <p:nvPr>
            <p:ph type="title"/>
          </p:nvPr>
        </p:nvSpPr>
        <p:spPr/>
        <p:txBody>
          <a:bodyPr/>
          <a:lstStyle/>
          <a:p>
            <a:r>
              <a:rPr lang="en-US" dirty="0"/>
              <a:t>State-of-the-Art HTAP Systems</a:t>
            </a:r>
          </a:p>
        </p:txBody>
      </p:sp>
      <p:sp>
        <p:nvSpPr>
          <p:cNvPr id="73" name="Rectangle 72">
            <a:extLst>
              <a:ext uri="{FF2B5EF4-FFF2-40B4-BE49-F238E27FC236}">
                <a16:creationId xmlns:a16="http://schemas.microsoft.com/office/drawing/2014/main" id="{94B69E42-846A-A7EB-541C-02412908CFA3}"/>
              </a:ext>
            </a:extLst>
          </p:cNvPr>
          <p:cNvSpPr/>
          <p:nvPr/>
        </p:nvSpPr>
        <p:spPr>
          <a:xfrm>
            <a:off x="0" y="914400"/>
            <a:ext cx="9144000" cy="461665"/>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We study two major</a:t>
            </a:r>
            <a:r>
              <a:rPr kumimoji="0" lang="en-US" sz="2400" b="1" i="0" u="none" strike="noStrike" kern="1200" cap="none" spc="0" normalizeH="0" noProof="0" dirty="0">
                <a:ln>
                  <a:noFill/>
                </a:ln>
                <a:solidFill>
                  <a:prstClr val="black"/>
                </a:solidFill>
                <a:effectLst/>
                <a:uLnTx/>
                <a:uFillTx/>
                <a:latin typeface="Gill Sans MT"/>
                <a:ea typeface="+mn-ea"/>
                <a:cs typeface="Gill Sans MT"/>
              </a:rPr>
              <a:t> types of HTAP systems:</a:t>
            </a:r>
            <a:endParaRPr kumimoji="0" lang="en-US" sz="24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66" name="Rectangle 65">
            <a:extLst>
              <a:ext uri="{FF2B5EF4-FFF2-40B4-BE49-F238E27FC236}">
                <a16:creationId xmlns:a16="http://schemas.microsoft.com/office/drawing/2014/main" id="{19EC4626-7524-18DF-B470-7C6F332CB97A}"/>
              </a:ext>
            </a:extLst>
          </p:cNvPr>
          <p:cNvSpPr/>
          <p:nvPr/>
        </p:nvSpPr>
        <p:spPr>
          <a:xfrm>
            <a:off x="0" y="770431"/>
            <a:ext cx="9144000" cy="5722452"/>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nvGrpSpPr>
          <p:cNvPr id="22" name="Group 21"/>
          <p:cNvGrpSpPr/>
          <p:nvPr/>
        </p:nvGrpSpPr>
        <p:grpSpPr>
          <a:xfrm>
            <a:off x="304800" y="1676400"/>
            <a:ext cx="3733800" cy="2335887"/>
            <a:chOff x="76200" y="3195825"/>
            <a:chExt cx="4191000" cy="3597152"/>
          </a:xfrm>
        </p:grpSpPr>
        <p:grpSp>
          <p:nvGrpSpPr>
            <p:cNvPr id="23" name="Group 22"/>
            <p:cNvGrpSpPr/>
            <p:nvPr/>
          </p:nvGrpSpPr>
          <p:grpSpPr>
            <a:xfrm>
              <a:off x="533400" y="3195825"/>
              <a:ext cx="3139749" cy="2659908"/>
              <a:chOff x="533400" y="3283692"/>
              <a:chExt cx="3139749" cy="2659908"/>
            </a:xfrm>
          </p:grpSpPr>
          <p:grpSp>
            <p:nvGrpSpPr>
              <p:cNvPr id="25" name="Group 24"/>
              <p:cNvGrpSpPr/>
              <p:nvPr/>
            </p:nvGrpSpPr>
            <p:grpSpPr>
              <a:xfrm>
                <a:off x="533400" y="4953000"/>
                <a:ext cx="3124200" cy="990600"/>
                <a:chOff x="152400" y="3962400"/>
                <a:chExt cx="2590800" cy="990600"/>
              </a:xfrm>
            </p:grpSpPr>
            <p:sp>
              <p:nvSpPr>
                <p:cNvPr id="35" name="Can 34"/>
                <p:cNvSpPr/>
                <p:nvPr/>
              </p:nvSpPr>
              <p:spPr>
                <a:xfrm>
                  <a:off x="533400" y="3962400"/>
                  <a:ext cx="1828800"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36" name="Rectangle 35"/>
                <p:cNvSpPr/>
                <p:nvPr/>
              </p:nvSpPr>
              <p:spPr>
                <a:xfrm>
                  <a:off x="152400" y="4239867"/>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Main Replica</a:t>
                  </a:r>
                </a:p>
              </p:txBody>
            </p:sp>
          </p:grpSp>
          <p:grpSp>
            <p:nvGrpSpPr>
              <p:cNvPr id="26" name="Group 25"/>
              <p:cNvGrpSpPr/>
              <p:nvPr/>
            </p:nvGrpSpPr>
            <p:grpSpPr>
              <a:xfrm>
                <a:off x="589384" y="3283692"/>
                <a:ext cx="1821329" cy="1514450"/>
                <a:chOff x="208384" y="2293092"/>
                <a:chExt cx="1821329" cy="1514450"/>
              </a:xfrm>
            </p:grpSpPr>
            <p:sp>
              <p:nvSpPr>
                <p:cNvPr id="31" name="Freeform 30"/>
                <p:cNvSpPr/>
                <p:nvPr/>
              </p:nvSpPr>
              <p:spPr>
                <a:xfrm>
                  <a:off x="1059329" y="29718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32" name="TextBox 31"/>
                <p:cNvSpPr txBox="1"/>
                <p:nvPr/>
              </p:nvSpPr>
              <p:spPr>
                <a:xfrm>
                  <a:off x="208384" y="2293092"/>
                  <a:ext cx="18213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Transactions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33" name="Freeform 32"/>
                <p:cNvSpPr/>
                <p:nvPr/>
              </p:nvSpPr>
              <p:spPr>
                <a:xfrm>
                  <a:off x="1295400" y="3176321"/>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34" name="Freeform 33"/>
                <p:cNvSpPr/>
                <p:nvPr/>
              </p:nvSpPr>
              <p:spPr>
                <a:xfrm>
                  <a:off x="838200" y="32766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nvGrpSpPr>
              <p:cNvPr id="27" name="Group 26"/>
              <p:cNvGrpSpPr/>
              <p:nvPr/>
            </p:nvGrpSpPr>
            <p:grpSpPr>
              <a:xfrm>
                <a:off x="2128934" y="3283692"/>
                <a:ext cx="1544215" cy="1593107"/>
                <a:chOff x="1747934" y="2300897"/>
                <a:chExt cx="1544215" cy="1742385"/>
              </a:xfrm>
            </p:grpSpPr>
            <p:sp>
              <p:nvSpPr>
                <p:cNvPr id="28" name="Freeform 27"/>
                <p:cNvSpPr/>
                <p:nvPr/>
              </p:nvSpPr>
              <p:spPr>
                <a:xfrm>
                  <a:off x="2057400"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29" name="TextBox 28"/>
                <p:cNvSpPr txBox="1"/>
                <p:nvPr/>
              </p:nvSpPr>
              <p:spPr>
                <a:xfrm>
                  <a:off x="1747934" y="2300897"/>
                  <a:ext cx="1544215" cy="6966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30" name="Freeform 29"/>
                <p:cNvSpPr/>
                <p:nvPr/>
              </p:nvSpPr>
              <p:spPr>
                <a:xfrm>
                  <a:off x="2286000"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sp>
          <p:nvSpPr>
            <p:cNvPr id="24" name="TextBox 23"/>
            <p:cNvSpPr txBox="1"/>
            <p:nvPr/>
          </p:nvSpPr>
          <p:spPr>
            <a:xfrm>
              <a:off x="76200" y="6129432"/>
              <a:ext cx="4191000" cy="663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ysClr val="windowText" lastClr="000000"/>
                  </a:solidFill>
                  <a:effectLst/>
                  <a:uLnTx/>
                  <a:uFillTx/>
                  <a:latin typeface="Gill Sans MT"/>
                  <a:ea typeface="+mn-ea"/>
                  <a:cs typeface="Gill Sans MT"/>
                </a:rPr>
                <a:t>Single-Instance</a:t>
              </a:r>
            </a:p>
          </p:txBody>
        </p:sp>
      </p:grpSp>
      <p:sp>
        <p:nvSpPr>
          <p:cNvPr id="2" name="Slide Number Placeholder 1">
            <a:extLst>
              <a:ext uri="{FF2B5EF4-FFF2-40B4-BE49-F238E27FC236}">
                <a16:creationId xmlns:a16="http://schemas.microsoft.com/office/drawing/2014/main" id="{977A3EA5-19CA-F1C7-35A4-B6CC7BE24B5D}"/>
              </a:ext>
            </a:extLst>
          </p:cNvPr>
          <p:cNvSpPr>
            <a:spLocks noGrp="1"/>
          </p:cNvSpPr>
          <p:nvPr>
            <p:ph type="sldNum" sz="quarter" idx="12"/>
          </p:nvPr>
        </p:nvSpPr>
        <p:spPr/>
        <p:txBody>
          <a:bodyPr/>
          <a:lstStyle/>
          <a:p>
            <a:fld id="{BA2D8F13-174C-467F-9D40-7DDEF70CAB8C}" type="slidenum">
              <a:rPr lang="en-US" smtClean="0"/>
              <a:t>17</a:t>
            </a:fld>
            <a:endParaRPr lang="en-US"/>
          </a:p>
        </p:txBody>
      </p:sp>
      <p:graphicFrame>
        <p:nvGraphicFramePr>
          <p:cNvPr id="71" name="Table 4">
            <a:extLst>
              <a:ext uri="{FF2B5EF4-FFF2-40B4-BE49-F238E27FC236}">
                <a16:creationId xmlns:a16="http://schemas.microsoft.com/office/drawing/2014/main" id="{D06292DE-0045-DCCA-462E-0CC9DD2540A4}"/>
              </a:ext>
            </a:extLst>
          </p:cNvPr>
          <p:cNvGraphicFramePr>
            <a:graphicFrameLocks/>
          </p:cNvGraphicFramePr>
          <p:nvPr>
            <p:extLst>
              <p:ext uri="{D42A27DB-BD31-4B8C-83A1-F6EECF244321}">
                <p14:modId xmlns:p14="http://schemas.microsoft.com/office/powerpoint/2010/main" val="3958978009"/>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a:t>
                      </a: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17387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839200" cy="6324600"/>
          </a:xfrm>
        </p:spPr>
        <p:txBody>
          <a:bodyPr>
            <a:normAutofit/>
          </a:bodyPr>
          <a:lstStyle/>
          <a:p>
            <a:pPr marL="0" lvl="1" indent="0">
              <a:buNone/>
            </a:pPr>
            <a:endParaRPr lang="en-US" sz="2800" dirty="0">
              <a:solidFill>
                <a:srgbClr val="0000FF"/>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16" name="Rectangle 15"/>
          <p:cNvSpPr/>
          <p:nvPr/>
        </p:nvSpPr>
        <p:spPr>
          <a:xfrm>
            <a:off x="0" y="913624"/>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Since both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analytics</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and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transactions</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work on the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same data concurrently</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we need to ensure that the data is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consistent </a:t>
            </a:r>
          </a:p>
        </p:txBody>
      </p:sp>
      <p:sp>
        <p:nvSpPr>
          <p:cNvPr id="18" name="Rectangle 17"/>
          <p:cNvSpPr/>
          <p:nvPr/>
        </p:nvSpPr>
        <p:spPr>
          <a:xfrm>
            <a:off x="193963" y="1844991"/>
            <a:ext cx="8915400" cy="492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Gill Sans MT"/>
                <a:ea typeface="+mn-ea"/>
                <a:cs typeface="Gill Sans MT"/>
              </a:rPr>
              <a:t>There are </a:t>
            </a:r>
            <a:r>
              <a:rPr kumimoji="0" lang="en-US" sz="2600" b="1" i="0" u="none" strike="noStrike" kern="1200" cap="none" spc="0" normalizeH="0" baseline="0" noProof="0" dirty="0">
                <a:ln>
                  <a:noFill/>
                </a:ln>
                <a:solidFill>
                  <a:srgbClr val="1F497D"/>
                </a:solidFill>
                <a:effectLst/>
                <a:uLnTx/>
                <a:uFillTx/>
                <a:latin typeface="Gill Sans MT"/>
                <a:ea typeface="+mn-ea"/>
                <a:cs typeface="Gill Sans MT"/>
              </a:rPr>
              <a:t>two major mechanisms </a:t>
            </a:r>
            <a:r>
              <a:rPr kumimoji="0" lang="en-US" sz="2600" b="1" i="0" u="none" strike="noStrike" kern="1200" cap="none" spc="0" normalizeH="0" baseline="0" noProof="0" dirty="0">
                <a:ln>
                  <a:noFill/>
                </a:ln>
                <a:solidFill>
                  <a:prstClr val="black"/>
                </a:solidFill>
                <a:effectLst/>
                <a:uLnTx/>
                <a:uFillTx/>
                <a:latin typeface="Gill Sans MT"/>
                <a:ea typeface="+mn-ea"/>
                <a:cs typeface="Gill Sans MT"/>
              </a:rPr>
              <a:t>to ensure consistency:</a:t>
            </a:r>
          </a:p>
        </p:txBody>
      </p:sp>
      <p:grpSp>
        <p:nvGrpSpPr>
          <p:cNvPr id="33" name="Group 32"/>
          <p:cNvGrpSpPr/>
          <p:nvPr/>
        </p:nvGrpSpPr>
        <p:grpSpPr>
          <a:xfrm>
            <a:off x="-465" y="2393213"/>
            <a:ext cx="3190358" cy="1618489"/>
            <a:chOff x="0" y="3429001"/>
            <a:chExt cx="9144000" cy="786173"/>
          </a:xfrm>
        </p:grpSpPr>
        <p:grpSp>
          <p:nvGrpSpPr>
            <p:cNvPr id="34" name="Group 33"/>
            <p:cNvGrpSpPr/>
            <p:nvPr/>
          </p:nvGrpSpPr>
          <p:grpSpPr>
            <a:xfrm>
              <a:off x="0" y="3429001"/>
              <a:ext cx="9144000" cy="786173"/>
              <a:chOff x="0" y="2503686"/>
              <a:chExt cx="9144000" cy="667497"/>
            </a:xfrm>
          </p:grpSpPr>
          <p:sp>
            <p:nvSpPr>
              <p:cNvPr id="36" name="Rectangle 35"/>
              <p:cNvSpPr/>
              <p:nvPr/>
            </p:nvSpPr>
            <p:spPr>
              <a:xfrm>
                <a:off x="0" y="2503686"/>
                <a:ext cx="9144000" cy="667497"/>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37" name="TextBox 36"/>
              <p:cNvSpPr txBox="1"/>
              <p:nvPr/>
            </p:nvSpPr>
            <p:spPr>
              <a:xfrm>
                <a:off x="172650" y="2650225"/>
                <a:ext cx="474010" cy="342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a:solidFill>
                      <a:prstClr val="black">
                        <a:lumMod val="65000"/>
                        <a:lumOff val="35000"/>
                      </a:prstClr>
                    </a:solidFill>
                    <a:latin typeface="Arial Black" panose="020B0A04020102020204" pitchFamily="34" charset="0"/>
                  </a:rPr>
                  <a:t>1</a:t>
                </a:r>
                <a:endPar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endParaRPr>
              </a:p>
            </p:txBody>
          </p:sp>
        </p:grpSp>
        <p:sp>
          <p:nvSpPr>
            <p:cNvPr id="35" name="Rectangle 34"/>
            <p:cNvSpPr/>
            <p:nvPr/>
          </p:nvSpPr>
          <p:spPr>
            <a:xfrm>
              <a:off x="409657" y="3691293"/>
              <a:ext cx="8382000" cy="224252"/>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ill Sans MT"/>
                  <a:ea typeface="+mn-ea"/>
                  <a:cs typeface="Gill Sans MT"/>
                </a:rPr>
                <a:t>Snapshotting</a:t>
              </a:r>
              <a:endParaRPr kumimoji="0" lang="en-US" sz="2400" b="1" i="0" u="none" strike="noStrike" kern="1200" cap="none" spc="0" normalizeH="0" baseline="0" noProof="0" dirty="0">
                <a:ln>
                  <a:noFill/>
                </a:ln>
                <a:solidFill>
                  <a:srgbClr val="1F497D"/>
                </a:solidFill>
                <a:effectLst/>
                <a:uLnTx/>
                <a:uFillTx/>
                <a:latin typeface="Gill Sans MT"/>
                <a:ea typeface="+mn-ea"/>
                <a:cs typeface="Gill Sans MT"/>
              </a:endParaRPr>
            </a:p>
          </p:txBody>
        </p:sp>
      </p:grpSp>
      <p:grpSp>
        <p:nvGrpSpPr>
          <p:cNvPr id="38" name="Group 37"/>
          <p:cNvGrpSpPr/>
          <p:nvPr/>
        </p:nvGrpSpPr>
        <p:grpSpPr>
          <a:xfrm>
            <a:off x="-34622" y="4705495"/>
            <a:ext cx="3226323" cy="1969941"/>
            <a:chOff x="-103081" y="3406156"/>
            <a:chExt cx="9247081" cy="1049612"/>
          </a:xfrm>
        </p:grpSpPr>
        <p:grpSp>
          <p:nvGrpSpPr>
            <p:cNvPr id="39" name="Group 38"/>
            <p:cNvGrpSpPr/>
            <p:nvPr/>
          </p:nvGrpSpPr>
          <p:grpSpPr>
            <a:xfrm>
              <a:off x="0" y="3406156"/>
              <a:ext cx="9144000" cy="1049612"/>
              <a:chOff x="0" y="2484296"/>
              <a:chExt cx="9144000" cy="891171"/>
            </a:xfrm>
          </p:grpSpPr>
          <p:sp>
            <p:nvSpPr>
              <p:cNvPr id="41" name="Rectangle 40"/>
              <p:cNvSpPr/>
              <p:nvPr/>
            </p:nvSpPr>
            <p:spPr>
              <a:xfrm>
                <a:off x="0" y="2484296"/>
                <a:ext cx="9144000" cy="732178"/>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42" name="TextBox 41"/>
              <p:cNvSpPr txBox="1"/>
              <p:nvPr/>
            </p:nvSpPr>
            <p:spPr>
              <a:xfrm>
                <a:off x="89051" y="2669912"/>
                <a:ext cx="474010"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2</a:t>
                </a:r>
              </a:p>
            </p:txBody>
          </p:sp>
        </p:grpSp>
        <p:sp>
          <p:nvSpPr>
            <p:cNvPr id="40" name="Rectangle 39"/>
            <p:cNvSpPr/>
            <p:nvPr/>
          </p:nvSpPr>
          <p:spPr>
            <a:xfrm>
              <a:off x="-103081" y="3528569"/>
              <a:ext cx="9059108" cy="639552"/>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ill Sans MT"/>
                  <a:ea typeface="+mn-ea"/>
                  <a:cs typeface="Gill Sans MT"/>
                </a:rPr>
                <a:t>Multi-Version Concurrency Control (MVCC)</a:t>
              </a:r>
            </a:p>
          </p:txBody>
        </p:sp>
      </p:grpSp>
      <p:grpSp>
        <p:nvGrpSpPr>
          <p:cNvPr id="120" name="Group 119">
            <a:extLst>
              <a:ext uri="{FF2B5EF4-FFF2-40B4-BE49-F238E27FC236}">
                <a16:creationId xmlns:a16="http://schemas.microsoft.com/office/drawing/2014/main" id="{89AC9B3D-5FC3-A3FD-1FE5-22C307D64A85}"/>
              </a:ext>
            </a:extLst>
          </p:cNvPr>
          <p:cNvGrpSpPr/>
          <p:nvPr/>
        </p:nvGrpSpPr>
        <p:grpSpPr>
          <a:xfrm>
            <a:off x="3115805" y="2293181"/>
            <a:ext cx="4417079" cy="1639385"/>
            <a:chOff x="3115805" y="2293181"/>
            <a:chExt cx="4417079" cy="1639385"/>
          </a:xfrm>
        </p:grpSpPr>
        <p:grpSp>
          <p:nvGrpSpPr>
            <p:cNvPr id="21" name="Group 20">
              <a:extLst>
                <a:ext uri="{FF2B5EF4-FFF2-40B4-BE49-F238E27FC236}">
                  <a16:creationId xmlns:a16="http://schemas.microsoft.com/office/drawing/2014/main" id="{AF16EF7D-F290-6A81-43B9-6060ED8E5430}"/>
                </a:ext>
              </a:extLst>
            </p:cNvPr>
            <p:cNvGrpSpPr/>
            <p:nvPr/>
          </p:nvGrpSpPr>
          <p:grpSpPr>
            <a:xfrm>
              <a:off x="3727646" y="3244194"/>
              <a:ext cx="1880021" cy="563399"/>
              <a:chOff x="790335" y="3962400"/>
              <a:chExt cx="1571866" cy="990611"/>
            </a:xfrm>
          </p:grpSpPr>
          <p:sp>
            <p:nvSpPr>
              <p:cNvPr id="22" name="Can 21">
                <a:extLst>
                  <a:ext uri="{FF2B5EF4-FFF2-40B4-BE49-F238E27FC236}">
                    <a16:creationId xmlns:a16="http://schemas.microsoft.com/office/drawing/2014/main" id="{032ADA87-029F-6DDF-E9F0-1DD40E1FFC0D}"/>
                  </a:ext>
                </a:extLst>
              </p:cNvPr>
              <p:cNvSpPr/>
              <p:nvPr/>
            </p:nvSpPr>
            <p:spPr>
              <a:xfrm>
                <a:off x="790335" y="3962400"/>
                <a:ext cx="1571866"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23" name="Rectangle 22">
                <a:extLst>
                  <a:ext uri="{FF2B5EF4-FFF2-40B4-BE49-F238E27FC236}">
                    <a16:creationId xmlns:a16="http://schemas.microsoft.com/office/drawing/2014/main" id="{109EB028-F9D4-31BE-6420-AF44F91C63B3}"/>
                  </a:ext>
                </a:extLst>
              </p:cNvPr>
              <p:cNvSpPr/>
              <p:nvPr/>
            </p:nvSpPr>
            <p:spPr>
              <a:xfrm>
                <a:off x="790335" y="4249507"/>
                <a:ext cx="1571866" cy="70350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Main Replica</a:t>
                </a:r>
              </a:p>
            </p:txBody>
          </p:sp>
        </p:grpSp>
        <p:grpSp>
          <p:nvGrpSpPr>
            <p:cNvPr id="24" name="Group 23">
              <a:extLst>
                <a:ext uri="{FF2B5EF4-FFF2-40B4-BE49-F238E27FC236}">
                  <a16:creationId xmlns:a16="http://schemas.microsoft.com/office/drawing/2014/main" id="{9DEBD816-CF48-4600-F1DA-6896CC7E6894}"/>
                </a:ext>
              </a:extLst>
            </p:cNvPr>
            <p:cNvGrpSpPr/>
            <p:nvPr/>
          </p:nvGrpSpPr>
          <p:grpSpPr>
            <a:xfrm>
              <a:off x="3115805" y="2293181"/>
              <a:ext cx="2947553" cy="897448"/>
              <a:chOff x="-381000" y="2211594"/>
              <a:chExt cx="2971800" cy="1577964"/>
            </a:xfrm>
          </p:grpSpPr>
          <p:sp>
            <p:nvSpPr>
              <p:cNvPr id="25" name="Freeform 24">
                <a:extLst>
                  <a:ext uri="{FF2B5EF4-FFF2-40B4-BE49-F238E27FC236}">
                    <a16:creationId xmlns:a16="http://schemas.microsoft.com/office/drawing/2014/main" id="{2818AE27-CECF-318E-762B-F34DADF7080E}"/>
                  </a:ext>
                </a:extLst>
              </p:cNvPr>
              <p:cNvSpPr/>
              <p:nvPr/>
            </p:nvSpPr>
            <p:spPr>
              <a:xfrm>
                <a:off x="1087073" y="2953816"/>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26" name="TextBox 25">
                <a:extLst>
                  <a:ext uri="{FF2B5EF4-FFF2-40B4-BE49-F238E27FC236}">
                    <a16:creationId xmlns:a16="http://schemas.microsoft.com/office/drawing/2014/main" id="{6DD7A27F-3B6E-D6B8-C62E-D7353197B743}"/>
                  </a:ext>
                </a:extLst>
              </p:cNvPr>
              <p:cNvSpPr txBox="1"/>
              <p:nvPr/>
            </p:nvSpPr>
            <p:spPr>
              <a:xfrm>
                <a:off x="-381000" y="2211594"/>
                <a:ext cx="2971800" cy="6493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Gill Sans MT"/>
                    <a:ea typeface="+mn-ea"/>
                    <a:cs typeface="Gill Sans MT"/>
                  </a:rPr>
                  <a:t>Transactions</a:t>
                </a:r>
              </a:p>
            </p:txBody>
          </p:sp>
          <p:sp>
            <p:nvSpPr>
              <p:cNvPr id="27" name="Freeform 26">
                <a:extLst>
                  <a:ext uri="{FF2B5EF4-FFF2-40B4-BE49-F238E27FC236}">
                    <a16:creationId xmlns:a16="http://schemas.microsoft.com/office/drawing/2014/main" id="{603F7248-B6E5-8561-F5A4-631216FF428F}"/>
                  </a:ext>
                </a:extLst>
              </p:cNvPr>
              <p:cNvSpPr/>
              <p:nvPr/>
            </p:nvSpPr>
            <p:spPr>
              <a:xfrm>
                <a:off x="1323144" y="3158338"/>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28" name="Freeform 27">
                <a:extLst>
                  <a:ext uri="{FF2B5EF4-FFF2-40B4-BE49-F238E27FC236}">
                    <a16:creationId xmlns:a16="http://schemas.microsoft.com/office/drawing/2014/main" id="{B21E81B5-9097-2180-0089-5696F3BB94AE}"/>
                  </a:ext>
                </a:extLst>
              </p:cNvPr>
              <p:cNvSpPr/>
              <p:nvPr/>
            </p:nvSpPr>
            <p:spPr>
              <a:xfrm>
                <a:off x="865944" y="3258616"/>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pic>
          <p:nvPicPr>
            <p:cNvPr id="32" name="Picture 31">
              <a:extLst>
                <a:ext uri="{FF2B5EF4-FFF2-40B4-BE49-F238E27FC236}">
                  <a16:creationId xmlns:a16="http://schemas.microsoft.com/office/drawing/2014/main" id="{ACC80D57-9CA3-F447-6F87-303CA8471656}"/>
                </a:ext>
              </a:extLst>
            </p:cNvPr>
            <p:cNvPicPr>
              <a:picLocks noChangeAspect="1"/>
            </p:cNvPicPr>
            <p:nvPr/>
          </p:nvPicPr>
          <p:blipFill>
            <a:blip r:embed="rId3"/>
            <a:stretch>
              <a:fillRect/>
            </a:stretch>
          </p:blipFill>
          <p:spPr>
            <a:xfrm>
              <a:off x="6475450" y="3008040"/>
              <a:ext cx="600335" cy="627037"/>
            </a:xfrm>
            <a:prstGeom prst="rect">
              <a:avLst/>
            </a:prstGeom>
          </p:spPr>
        </p:pic>
        <p:sp>
          <p:nvSpPr>
            <p:cNvPr id="43" name="TextBox 42">
              <a:extLst>
                <a:ext uri="{FF2B5EF4-FFF2-40B4-BE49-F238E27FC236}">
                  <a16:creationId xmlns:a16="http://schemas.microsoft.com/office/drawing/2014/main" id="{7F4CCC87-F22A-95E8-F2B8-F6FC744C3AF3}"/>
                </a:ext>
              </a:extLst>
            </p:cNvPr>
            <p:cNvSpPr txBox="1"/>
            <p:nvPr/>
          </p:nvSpPr>
          <p:spPr>
            <a:xfrm>
              <a:off x="6021318" y="3599981"/>
              <a:ext cx="1511566" cy="3325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rPr>
                <a:t>Transactional </a:t>
              </a:r>
              <a:br>
                <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rPr>
              </a:br>
              <a:r>
                <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rPr>
                <a:t>Data</a:t>
              </a:r>
              <a:endParaRPr kumimoji="0" lang="en-US" sz="14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cxnSp>
          <p:nvCxnSpPr>
            <p:cNvPr id="51" name="Straight Arrow Connector 50">
              <a:extLst>
                <a:ext uri="{FF2B5EF4-FFF2-40B4-BE49-F238E27FC236}">
                  <a16:creationId xmlns:a16="http://schemas.microsoft.com/office/drawing/2014/main" id="{F63DEB97-ADDF-4A8E-374B-1CF36471270B}"/>
                </a:ext>
              </a:extLst>
            </p:cNvPr>
            <p:cNvCxnSpPr>
              <a:cxnSpLocks/>
            </p:cNvCxnSpPr>
            <p:nvPr/>
          </p:nvCxnSpPr>
          <p:spPr>
            <a:xfrm>
              <a:off x="5730887" y="3401534"/>
              <a:ext cx="575293" cy="0"/>
            </a:xfrm>
            <a:prstGeom prst="straightConnector1">
              <a:avLst/>
            </a:prstGeom>
            <a:ln w="38100"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BF28A033-2582-28DC-1E93-874B447D0125}"/>
              </a:ext>
            </a:extLst>
          </p:cNvPr>
          <p:cNvGrpSpPr/>
          <p:nvPr/>
        </p:nvGrpSpPr>
        <p:grpSpPr>
          <a:xfrm>
            <a:off x="5860621" y="4294835"/>
            <a:ext cx="1547255" cy="2028432"/>
            <a:chOff x="4686910" y="1922887"/>
            <a:chExt cx="1905000" cy="3230792"/>
          </a:xfrm>
        </p:grpSpPr>
        <p:sp>
          <p:nvSpPr>
            <p:cNvPr id="77" name="Rectangle 76">
              <a:extLst>
                <a:ext uri="{FF2B5EF4-FFF2-40B4-BE49-F238E27FC236}">
                  <a16:creationId xmlns:a16="http://schemas.microsoft.com/office/drawing/2014/main" id="{3F54DD67-1320-041E-E031-420EDE006E69}"/>
                </a:ext>
              </a:extLst>
            </p:cNvPr>
            <p:cNvSpPr/>
            <p:nvPr/>
          </p:nvSpPr>
          <p:spPr>
            <a:xfrm>
              <a:off x="5410200" y="2438400"/>
              <a:ext cx="533400" cy="228600"/>
            </a:xfrm>
            <a:prstGeom prst="rect">
              <a:avLst/>
            </a:prstGeom>
            <a:solidFill>
              <a:srgbClr val="1F497D"/>
            </a:solidFill>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80" name="Rectangle 79">
              <a:extLst>
                <a:ext uri="{FF2B5EF4-FFF2-40B4-BE49-F238E27FC236}">
                  <a16:creationId xmlns:a16="http://schemas.microsoft.com/office/drawing/2014/main" id="{8A92A2B1-C0C4-E893-8A49-D7B0A78F0A9B}"/>
                </a:ext>
              </a:extLst>
            </p:cNvPr>
            <p:cNvSpPr/>
            <p:nvPr/>
          </p:nvSpPr>
          <p:spPr>
            <a:xfrm>
              <a:off x="5037058" y="4388818"/>
              <a:ext cx="1058836" cy="539233"/>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81" name="Rectangle 80">
              <a:extLst>
                <a:ext uri="{FF2B5EF4-FFF2-40B4-BE49-F238E27FC236}">
                  <a16:creationId xmlns:a16="http://schemas.microsoft.com/office/drawing/2014/main" id="{7F7D1240-213E-7298-9538-D44B94624061}"/>
                </a:ext>
              </a:extLst>
            </p:cNvPr>
            <p:cNvSpPr/>
            <p:nvPr/>
          </p:nvSpPr>
          <p:spPr>
            <a:xfrm>
              <a:off x="5105400" y="3852446"/>
              <a:ext cx="1058836" cy="539233"/>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82" name="Rectangle 81">
              <a:extLst>
                <a:ext uri="{FF2B5EF4-FFF2-40B4-BE49-F238E27FC236}">
                  <a16:creationId xmlns:a16="http://schemas.microsoft.com/office/drawing/2014/main" id="{5E75E56A-2998-26D2-6EE7-FF45E6A9F99E}"/>
                </a:ext>
              </a:extLst>
            </p:cNvPr>
            <p:cNvSpPr/>
            <p:nvPr/>
          </p:nvSpPr>
          <p:spPr>
            <a:xfrm>
              <a:off x="5105400" y="4236610"/>
              <a:ext cx="1058836" cy="539233"/>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83" name="Rectangle 82">
              <a:extLst>
                <a:ext uri="{FF2B5EF4-FFF2-40B4-BE49-F238E27FC236}">
                  <a16:creationId xmlns:a16="http://schemas.microsoft.com/office/drawing/2014/main" id="{CFD80C18-3CCF-E485-8B26-B944962B552F}"/>
                </a:ext>
              </a:extLst>
            </p:cNvPr>
            <p:cNvSpPr/>
            <p:nvPr/>
          </p:nvSpPr>
          <p:spPr>
            <a:xfrm>
              <a:off x="5105400" y="4614446"/>
              <a:ext cx="1058836" cy="539233"/>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89" name="TextBox 88">
              <a:extLst>
                <a:ext uri="{FF2B5EF4-FFF2-40B4-BE49-F238E27FC236}">
                  <a16:creationId xmlns:a16="http://schemas.microsoft.com/office/drawing/2014/main" id="{666998EC-FB29-9B7B-7650-2614AAD134F5}"/>
                </a:ext>
              </a:extLst>
            </p:cNvPr>
            <p:cNvSpPr txBox="1"/>
            <p:nvPr/>
          </p:nvSpPr>
          <p:spPr>
            <a:xfrm>
              <a:off x="4686910" y="1922887"/>
              <a:ext cx="1905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rPr>
                <a:t>Column</a:t>
              </a:r>
              <a:endParaRPr kumimoji="0" lang="en-US" sz="14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grpSp>
      <p:sp>
        <p:nvSpPr>
          <p:cNvPr id="56" name="Rectangle 55">
            <a:extLst>
              <a:ext uri="{FF2B5EF4-FFF2-40B4-BE49-F238E27FC236}">
                <a16:creationId xmlns:a16="http://schemas.microsoft.com/office/drawing/2014/main" id="{FEE12FE3-0DD2-087E-0F88-9D1136B67591}"/>
              </a:ext>
            </a:extLst>
          </p:cNvPr>
          <p:cNvSpPr/>
          <p:nvPr/>
        </p:nvSpPr>
        <p:spPr>
          <a:xfrm>
            <a:off x="6977382" y="6986213"/>
            <a:ext cx="859995" cy="21255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10</a:t>
            </a:r>
          </a:p>
        </p:txBody>
      </p:sp>
      <p:sp>
        <p:nvSpPr>
          <p:cNvPr id="57" name="Rectangle 56">
            <a:extLst>
              <a:ext uri="{FF2B5EF4-FFF2-40B4-BE49-F238E27FC236}">
                <a16:creationId xmlns:a16="http://schemas.microsoft.com/office/drawing/2014/main" id="{05D2CDC7-7DAC-913F-F84C-58AD340E43AB}"/>
              </a:ext>
            </a:extLst>
          </p:cNvPr>
          <p:cNvSpPr/>
          <p:nvPr/>
        </p:nvSpPr>
        <p:spPr>
          <a:xfrm>
            <a:off x="7638176" y="7104783"/>
            <a:ext cx="859995" cy="21255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7</a:t>
            </a:r>
          </a:p>
        </p:txBody>
      </p:sp>
      <p:grpSp>
        <p:nvGrpSpPr>
          <p:cNvPr id="121" name="Group 120">
            <a:extLst>
              <a:ext uri="{FF2B5EF4-FFF2-40B4-BE49-F238E27FC236}">
                <a16:creationId xmlns:a16="http://schemas.microsoft.com/office/drawing/2014/main" id="{397C8EB9-2738-2BFF-C5E1-ADF5A288F8FC}"/>
              </a:ext>
            </a:extLst>
          </p:cNvPr>
          <p:cNvGrpSpPr/>
          <p:nvPr/>
        </p:nvGrpSpPr>
        <p:grpSpPr>
          <a:xfrm>
            <a:off x="7160346" y="2286060"/>
            <a:ext cx="2228211" cy="1673151"/>
            <a:chOff x="7160346" y="2286060"/>
            <a:chExt cx="2228211" cy="1673151"/>
          </a:xfrm>
        </p:grpSpPr>
        <p:cxnSp>
          <p:nvCxnSpPr>
            <p:cNvPr id="30" name="Straight Arrow Connector 29">
              <a:extLst>
                <a:ext uri="{FF2B5EF4-FFF2-40B4-BE49-F238E27FC236}">
                  <a16:creationId xmlns:a16="http://schemas.microsoft.com/office/drawing/2014/main" id="{BCF45013-B1C5-6F92-333D-DD518D13F00C}"/>
                </a:ext>
              </a:extLst>
            </p:cNvPr>
            <p:cNvCxnSpPr/>
            <p:nvPr/>
          </p:nvCxnSpPr>
          <p:spPr>
            <a:xfrm>
              <a:off x="7346826" y="3397262"/>
              <a:ext cx="759496" cy="4272"/>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3BF848E-98E0-8DEB-C4B1-44E69C2354CF}"/>
                </a:ext>
              </a:extLst>
            </p:cNvPr>
            <p:cNvSpPr txBox="1"/>
            <p:nvPr/>
          </p:nvSpPr>
          <p:spPr>
            <a:xfrm>
              <a:off x="7160346" y="2971473"/>
              <a:ext cx="106913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400FF"/>
                  </a:solidFill>
                  <a:effectLst/>
                  <a:uLnTx/>
                  <a:uFillTx/>
                  <a:latin typeface="Gill Sans MT"/>
                  <a:ea typeface="+mn-ea"/>
                  <a:cs typeface="Gill Sans MT"/>
                </a:rPr>
                <a:t>Snapshot</a:t>
              </a:r>
              <a:endParaRPr kumimoji="0" lang="en-US" sz="1200" b="1" i="0" u="none" strike="noStrike" kern="1200" cap="none" spc="0" normalizeH="0" baseline="0" noProof="0" dirty="0">
                <a:ln>
                  <a:noFill/>
                </a:ln>
                <a:solidFill>
                  <a:srgbClr val="1400FF"/>
                </a:solidFill>
                <a:effectLst/>
                <a:uLnTx/>
                <a:uFillTx/>
                <a:latin typeface="Gill Sans MT"/>
                <a:ea typeface="+mn-ea"/>
                <a:cs typeface="Gill Sans MT"/>
              </a:endParaRPr>
            </a:p>
          </p:txBody>
        </p:sp>
        <p:sp>
          <p:nvSpPr>
            <p:cNvPr id="46" name="TextBox 45">
              <a:extLst>
                <a:ext uri="{FF2B5EF4-FFF2-40B4-BE49-F238E27FC236}">
                  <a16:creationId xmlns:a16="http://schemas.microsoft.com/office/drawing/2014/main" id="{AE3EBF05-2CCA-DBC4-A8AE-445951D99288}"/>
                </a:ext>
              </a:extLst>
            </p:cNvPr>
            <p:cNvSpPr txBox="1"/>
            <p:nvPr/>
          </p:nvSpPr>
          <p:spPr>
            <a:xfrm>
              <a:off x="8008553" y="3598521"/>
              <a:ext cx="1159751" cy="3606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rPr>
                <a:t>Analytical Snapshot</a:t>
              </a:r>
              <a:endParaRPr kumimoji="0" lang="en-US" sz="12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grpSp>
          <p:nvGrpSpPr>
            <p:cNvPr id="10" name="Group 9">
              <a:extLst>
                <a:ext uri="{FF2B5EF4-FFF2-40B4-BE49-F238E27FC236}">
                  <a16:creationId xmlns:a16="http://schemas.microsoft.com/office/drawing/2014/main" id="{B30CE527-C9F9-7803-C745-CE65D62DF201}"/>
                </a:ext>
              </a:extLst>
            </p:cNvPr>
            <p:cNvGrpSpPr/>
            <p:nvPr/>
          </p:nvGrpSpPr>
          <p:grpSpPr>
            <a:xfrm>
              <a:off x="7671855" y="2286060"/>
              <a:ext cx="1716702" cy="702270"/>
              <a:chOff x="7732797" y="2275228"/>
              <a:chExt cx="1716702" cy="702270"/>
            </a:xfrm>
          </p:grpSpPr>
          <p:sp>
            <p:nvSpPr>
              <p:cNvPr id="48" name="Freeform 47">
                <a:extLst>
                  <a:ext uri="{FF2B5EF4-FFF2-40B4-BE49-F238E27FC236}">
                    <a16:creationId xmlns:a16="http://schemas.microsoft.com/office/drawing/2014/main" id="{E5C8589F-0B0E-0217-FBF0-E06DC73B5DC5}"/>
                  </a:ext>
                </a:extLst>
              </p:cNvPr>
              <p:cNvSpPr/>
              <p:nvPr/>
            </p:nvSpPr>
            <p:spPr>
              <a:xfrm>
                <a:off x="8370277" y="2647123"/>
                <a:ext cx="226735" cy="330375"/>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49" name="TextBox 48">
                <a:extLst>
                  <a:ext uri="{FF2B5EF4-FFF2-40B4-BE49-F238E27FC236}">
                    <a16:creationId xmlns:a16="http://schemas.microsoft.com/office/drawing/2014/main" id="{EA2F3EA8-1AEF-9CB6-EA06-F8B48456764F}"/>
                  </a:ext>
                </a:extLst>
              </p:cNvPr>
              <p:cNvSpPr txBox="1"/>
              <p:nvPr/>
            </p:nvSpPr>
            <p:spPr>
              <a:xfrm>
                <a:off x="7732797" y="2275228"/>
                <a:ext cx="17167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Gill Sans MT"/>
                    <a:ea typeface="+mn-ea"/>
                    <a:cs typeface="Gill Sans MT"/>
                  </a:rPr>
                  <a:t>Analytics</a:t>
                </a:r>
              </a:p>
            </p:txBody>
          </p:sp>
          <p:sp>
            <p:nvSpPr>
              <p:cNvPr id="50" name="Freeform 49">
                <a:extLst>
                  <a:ext uri="{FF2B5EF4-FFF2-40B4-BE49-F238E27FC236}">
                    <a16:creationId xmlns:a16="http://schemas.microsoft.com/office/drawing/2014/main" id="{ECBD903F-A360-82E6-80FE-794F5BC92498}"/>
                  </a:ext>
                </a:extLst>
              </p:cNvPr>
              <p:cNvSpPr/>
              <p:nvPr/>
            </p:nvSpPr>
            <p:spPr>
              <a:xfrm>
                <a:off x="8597012" y="2647123"/>
                <a:ext cx="226735" cy="330375"/>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pic>
          <p:nvPicPr>
            <p:cNvPr id="112" name="Picture 111">
              <a:extLst>
                <a:ext uri="{FF2B5EF4-FFF2-40B4-BE49-F238E27FC236}">
                  <a16:creationId xmlns:a16="http://schemas.microsoft.com/office/drawing/2014/main" id="{02A009CC-4129-DFA3-1EE4-C11451DFC637}"/>
                </a:ext>
              </a:extLst>
            </p:cNvPr>
            <p:cNvPicPr>
              <a:picLocks noChangeAspect="1"/>
            </p:cNvPicPr>
            <p:nvPr/>
          </p:nvPicPr>
          <p:blipFill>
            <a:blip r:embed="rId3"/>
            <a:stretch>
              <a:fillRect/>
            </a:stretch>
          </p:blipFill>
          <p:spPr>
            <a:xfrm>
              <a:off x="8288260" y="3001173"/>
              <a:ext cx="600335" cy="627037"/>
            </a:xfrm>
            <a:prstGeom prst="rect">
              <a:avLst/>
            </a:prstGeom>
          </p:spPr>
        </p:pic>
      </p:grpSp>
      <p:grpSp>
        <p:nvGrpSpPr>
          <p:cNvPr id="122" name="Group 121">
            <a:extLst>
              <a:ext uri="{FF2B5EF4-FFF2-40B4-BE49-F238E27FC236}">
                <a16:creationId xmlns:a16="http://schemas.microsoft.com/office/drawing/2014/main" id="{E98E60B2-1DE3-C1B3-2296-1C51A6E953B0}"/>
              </a:ext>
            </a:extLst>
          </p:cNvPr>
          <p:cNvGrpSpPr/>
          <p:nvPr/>
        </p:nvGrpSpPr>
        <p:grpSpPr>
          <a:xfrm>
            <a:off x="3040251" y="4625218"/>
            <a:ext cx="3286725" cy="1663841"/>
            <a:chOff x="3040251" y="4625218"/>
            <a:chExt cx="3286725" cy="1663841"/>
          </a:xfrm>
        </p:grpSpPr>
        <p:grpSp>
          <p:nvGrpSpPr>
            <p:cNvPr id="98" name="Group 97">
              <a:extLst>
                <a:ext uri="{FF2B5EF4-FFF2-40B4-BE49-F238E27FC236}">
                  <a16:creationId xmlns:a16="http://schemas.microsoft.com/office/drawing/2014/main" id="{B3E196C3-5B20-1C1D-000D-09C5D3522E11}"/>
                </a:ext>
              </a:extLst>
            </p:cNvPr>
            <p:cNvGrpSpPr/>
            <p:nvPr/>
          </p:nvGrpSpPr>
          <p:grpSpPr>
            <a:xfrm>
              <a:off x="3040251" y="4861103"/>
              <a:ext cx="1794816" cy="813309"/>
              <a:chOff x="7471" y="2427705"/>
              <a:chExt cx="1821329" cy="1379837"/>
            </a:xfrm>
          </p:grpSpPr>
          <p:sp>
            <p:nvSpPr>
              <p:cNvPr id="103" name="Freeform 102">
                <a:extLst>
                  <a:ext uri="{FF2B5EF4-FFF2-40B4-BE49-F238E27FC236}">
                    <a16:creationId xmlns:a16="http://schemas.microsoft.com/office/drawing/2014/main" id="{6C375ADF-A054-F6DE-4914-148CD8FA0376}"/>
                  </a:ext>
                </a:extLst>
              </p:cNvPr>
              <p:cNvSpPr/>
              <p:nvPr/>
            </p:nvSpPr>
            <p:spPr>
              <a:xfrm>
                <a:off x="983129" y="29718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104" name="TextBox 103">
                <a:extLst>
                  <a:ext uri="{FF2B5EF4-FFF2-40B4-BE49-F238E27FC236}">
                    <a16:creationId xmlns:a16="http://schemas.microsoft.com/office/drawing/2014/main" id="{B631BCB9-72D8-E511-DB4E-59666CF08A4B}"/>
                  </a:ext>
                </a:extLst>
              </p:cNvPr>
              <p:cNvSpPr txBox="1"/>
              <p:nvPr/>
            </p:nvSpPr>
            <p:spPr>
              <a:xfrm>
                <a:off x="7471" y="2427705"/>
                <a:ext cx="1821329" cy="369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Transactions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105" name="Freeform 104">
                <a:extLst>
                  <a:ext uri="{FF2B5EF4-FFF2-40B4-BE49-F238E27FC236}">
                    <a16:creationId xmlns:a16="http://schemas.microsoft.com/office/drawing/2014/main" id="{C1E9A5AC-3508-0842-3701-0F988E02036D}"/>
                  </a:ext>
                </a:extLst>
              </p:cNvPr>
              <p:cNvSpPr/>
              <p:nvPr/>
            </p:nvSpPr>
            <p:spPr>
              <a:xfrm>
                <a:off x="1219200" y="3176321"/>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106" name="Freeform 105">
                <a:extLst>
                  <a:ext uri="{FF2B5EF4-FFF2-40B4-BE49-F238E27FC236}">
                    <a16:creationId xmlns:a16="http://schemas.microsoft.com/office/drawing/2014/main" id="{7D9CF4C3-E065-11AE-B871-46E639C886FF}"/>
                  </a:ext>
                </a:extLst>
              </p:cNvPr>
              <p:cNvSpPr/>
              <p:nvPr/>
            </p:nvSpPr>
            <p:spPr>
              <a:xfrm>
                <a:off x="762000" y="32766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nvGrpSpPr>
            <p:cNvPr id="99" name="Group 98">
              <a:extLst>
                <a:ext uri="{FF2B5EF4-FFF2-40B4-BE49-F238E27FC236}">
                  <a16:creationId xmlns:a16="http://schemas.microsoft.com/office/drawing/2014/main" id="{882E9285-8C5C-7322-9E19-9DC6BC871375}"/>
                </a:ext>
              </a:extLst>
            </p:cNvPr>
            <p:cNvGrpSpPr/>
            <p:nvPr/>
          </p:nvGrpSpPr>
          <p:grpSpPr>
            <a:xfrm>
              <a:off x="4406874" y="4625218"/>
              <a:ext cx="1541238" cy="976803"/>
              <a:chOff x="1498036" y="2361827"/>
              <a:chExt cx="1295400" cy="1796121"/>
            </a:xfrm>
          </p:grpSpPr>
          <p:sp>
            <p:nvSpPr>
              <p:cNvPr id="100" name="Freeform 99">
                <a:extLst>
                  <a:ext uri="{FF2B5EF4-FFF2-40B4-BE49-F238E27FC236}">
                    <a16:creationId xmlns:a16="http://schemas.microsoft.com/office/drawing/2014/main" id="{E6351C6E-3769-622C-BA6D-A0E449A9731D}"/>
                  </a:ext>
                </a:extLst>
              </p:cNvPr>
              <p:cNvSpPr/>
              <p:nvPr/>
            </p:nvSpPr>
            <p:spPr>
              <a:xfrm>
                <a:off x="1870909" y="304231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101" name="TextBox 100">
                <a:extLst>
                  <a:ext uri="{FF2B5EF4-FFF2-40B4-BE49-F238E27FC236}">
                    <a16:creationId xmlns:a16="http://schemas.microsoft.com/office/drawing/2014/main" id="{12036BCB-F257-29B7-5061-255D8956321C}"/>
                  </a:ext>
                </a:extLst>
              </p:cNvPr>
              <p:cNvSpPr txBox="1"/>
              <p:nvPr/>
            </p:nvSpPr>
            <p:spPr>
              <a:xfrm>
                <a:off x="1498036" y="2361827"/>
                <a:ext cx="1295400" cy="4039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102" name="Freeform 101">
                <a:extLst>
                  <a:ext uri="{FF2B5EF4-FFF2-40B4-BE49-F238E27FC236}">
                    <a16:creationId xmlns:a16="http://schemas.microsoft.com/office/drawing/2014/main" id="{A875D72F-CB02-D370-2C31-F91E4F8A741E}"/>
                  </a:ext>
                </a:extLst>
              </p:cNvPr>
              <p:cNvSpPr/>
              <p:nvPr/>
            </p:nvSpPr>
            <p:spPr>
              <a:xfrm>
                <a:off x="2145736" y="3093606"/>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cxnSp>
          <p:nvCxnSpPr>
            <p:cNvPr id="109" name="Straight Arrow Connector 108">
              <a:extLst>
                <a:ext uri="{FF2B5EF4-FFF2-40B4-BE49-F238E27FC236}">
                  <a16:creationId xmlns:a16="http://schemas.microsoft.com/office/drawing/2014/main" id="{1FDAD0B8-0632-3D8E-392F-B3FC04F6E91D}"/>
                </a:ext>
              </a:extLst>
            </p:cNvPr>
            <p:cNvCxnSpPr>
              <a:cxnSpLocks/>
            </p:cNvCxnSpPr>
            <p:nvPr/>
          </p:nvCxnSpPr>
          <p:spPr>
            <a:xfrm>
              <a:off x="5674802" y="5458830"/>
              <a:ext cx="652174" cy="0"/>
            </a:xfrm>
            <a:prstGeom prst="straightConnector1">
              <a:avLst/>
            </a:prstGeom>
            <a:ln w="38100"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FFB891D5-C758-35B5-9C9D-C1744D0372DD}"/>
                </a:ext>
              </a:extLst>
            </p:cNvPr>
            <p:cNvGrpSpPr/>
            <p:nvPr/>
          </p:nvGrpSpPr>
          <p:grpSpPr>
            <a:xfrm>
              <a:off x="3646690" y="5725660"/>
              <a:ext cx="1880021" cy="563399"/>
              <a:chOff x="790335" y="3962400"/>
              <a:chExt cx="1571866" cy="990611"/>
            </a:xfrm>
          </p:grpSpPr>
          <p:sp>
            <p:nvSpPr>
              <p:cNvPr id="114" name="Can 113">
                <a:extLst>
                  <a:ext uri="{FF2B5EF4-FFF2-40B4-BE49-F238E27FC236}">
                    <a16:creationId xmlns:a16="http://schemas.microsoft.com/office/drawing/2014/main" id="{72E13C16-1BA3-C3DA-A851-A1ACE97001AE}"/>
                  </a:ext>
                </a:extLst>
              </p:cNvPr>
              <p:cNvSpPr/>
              <p:nvPr/>
            </p:nvSpPr>
            <p:spPr>
              <a:xfrm>
                <a:off x="790335" y="3962400"/>
                <a:ext cx="1571866"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115" name="Rectangle 114">
                <a:extLst>
                  <a:ext uri="{FF2B5EF4-FFF2-40B4-BE49-F238E27FC236}">
                    <a16:creationId xmlns:a16="http://schemas.microsoft.com/office/drawing/2014/main" id="{145D9767-0833-CDAF-38B5-B6949EF8363E}"/>
                  </a:ext>
                </a:extLst>
              </p:cNvPr>
              <p:cNvSpPr/>
              <p:nvPr/>
            </p:nvSpPr>
            <p:spPr>
              <a:xfrm>
                <a:off x="790335" y="4249507"/>
                <a:ext cx="1571866" cy="70350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Main Replica</a:t>
                </a:r>
              </a:p>
            </p:txBody>
          </p:sp>
        </p:grpSp>
      </p:grpSp>
      <p:grpSp>
        <p:nvGrpSpPr>
          <p:cNvPr id="123" name="Group 122">
            <a:extLst>
              <a:ext uri="{FF2B5EF4-FFF2-40B4-BE49-F238E27FC236}">
                <a16:creationId xmlns:a16="http://schemas.microsoft.com/office/drawing/2014/main" id="{5B0EE448-0625-EB47-7D9C-4C200AFB69E4}"/>
              </a:ext>
            </a:extLst>
          </p:cNvPr>
          <p:cNvGrpSpPr/>
          <p:nvPr/>
        </p:nvGrpSpPr>
        <p:grpSpPr>
          <a:xfrm>
            <a:off x="5840373" y="4447517"/>
            <a:ext cx="5310962" cy="1749755"/>
            <a:chOff x="5840373" y="4447517"/>
            <a:chExt cx="5310962" cy="1749755"/>
          </a:xfrm>
        </p:grpSpPr>
        <p:sp>
          <p:nvSpPr>
            <p:cNvPr id="59" name="Rectangle 58">
              <a:extLst>
                <a:ext uri="{FF2B5EF4-FFF2-40B4-BE49-F238E27FC236}">
                  <a16:creationId xmlns:a16="http://schemas.microsoft.com/office/drawing/2014/main" id="{665F2693-1F80-371D-FF73-66AF62722E76}"/>
                </a:ext>
              </a:extLst>
            </p:cNvPr>
            <p:cNvSpPr/>
            <p:nvPr/>
          </p:nvSpPr>
          <p:spPr>
            <a:xfrm>
              <a:off x="8676131" y="5240438"/>
              <a:ext cx="433231" cy="239208"/>
            </a:xfrm>
            <a:prstGeom prst="rect">
              <a:avLst/>
            </a:prstGeom>
            <a:ln w="28575" cmpd="sng"/>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normalizeH="0" baseline="0" noProof="0" dirty="0">
                  <a:ln w="0"/>
                  <a:solidFill>
                    <a:schemeClr val="tx1"/>
                  </a:solidFill>
                  <a:uLnTx/>
                  <a:uFillTx/>
                  <a:latin typeface="Gill Sans MT"/>
                  <a:ea typeface="+mn-ea"/>
                  <a:cs typeface="+mn-cs"/>
                </a:rPr>
                <a:t>T3: 84</a:t>
              </a:r>
            </a:p>
          </p:txBody>
        </p:sp>
        <p:cxnSp>
          <p:nvCxnSpPr>
            <p:cNvPr id="61" name="Straight Arrow Connector 60">
              <a:extLst>
                <a:ext uri="{FF2B5EF4-FFF2-40B4-BE49-F238E27FC236}">
                  <a16:creationId xmlns:a16="http://schemas.microsoft.com/office/drawing/2014/main" id="{B32D84FB-4CD1-6C59-1162-1CA38B000997}"/>
                </a:ext>
              </a:extLst>
            </p:cNvPr>
            <p:cNvCxnSpPr/>
            <p:nvPr/>
          </p:nvCxnSpPr>
          <p:spPr>
            <a:xfrm>
              <a:off x="6881314" y="4905547"/>
              <a:ext cx="309451" cy="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E4F1B118-EE57-1AF1-3B9A-6641170DF8AF}"/>
                </a:ext>
              </a:extLst>
            </p:cNvPr>
            <p:cNvSpPr/>
            <p:nvPr/>
          </p:nvSpPr>
          <p:spPr>
            <a:xfrm>
              <a:off x="6448083" y="4762022"/>
              <a:ext cx="433231" cy="239208"/>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uLnTx/>
                  <a:uFillTx/>
                  <a:latin typeface="Gill Sans MT"/>
                  <a:ea typeface="+mn-ea"/>
                  <a:cs typeface="+mn-cs"/>
                </a:rPr>
                <a:t>4</a:t>
              </a:r>
            </a:p>
          </p:txBody>
        </p:sp>
        <p:sp>
          <p:nvSpPr>
            <p:cNvPr id="91" name="Rectangle 90">
              <a:extLst>
                <a:ext uri="{FF2B5EF4-FFF2-40B4-BE49-F238E27FC236}">
                  <a16:creationId xmlns:a16="http://schemas.microsoft.com/office/drawing/2014/main" id="{C8E65D72-855A-2160-EAF7-9AD02937C680}"/>
                </a:ext>
              </a:extLst>
            </p:cNvPr>
            <p:cNvSpPr/>
            <p:nvPr/>
          </p:nvSpPr>
          <p:spPr>
            <a:xfrm>
              <a:off x="6448083" y="5001230"/>
              <a:ext cx="433231" cy="239208"/>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uLnTx/>
                  <a:uFillTx/>
                  <a:latin typeface="Gill Sans MT"/>
                  <a:ea typeface="+mn-ea"/>
                  <a:cs typeface="+mn-cs"/>
                </a:rPr>
                <a:t>1</a:t>
              </a:r>
            </a:p>
          </p:txBody>
        </p:sp>
        <p:sp>
          <p:nvSpPr>
            <p:cNvPr id="92" name="Rectangle 91">
              <a:extLst>
                <a:ext uri="{FF2B5EF4-FFF2-40B4-BE49-F238E27FC236}">
                  <a16:creationId xmlns:a16="http://schemas.microsoft.com/office/drawing/2014/main" id="{4FC890C4-03B4-16F4-5135-3369380CBE8E}"/>
                </a:ext>
              </a:extLst>
            </p:cNvPr>
            <p:cNvSpPr/>
            <p:nvPr/>
          </p:nvSpPr>
          <p:spPr>
            <a:xfrm>
              <a:off x="6448083" y="5240439"/>
              <a:ext cx="433231" cy="239208"/>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uLnTx/>
                  <a:uFillTx/>
                  <a:latin typeface="Gill Sans MT"/>
                  <a:ea typeface="+mn-ea"/>
                  <a:cs typeface="+mn-cs"/>
                </a:rPr>
                <a:t>8</a:t>
              </a:r>
            </a:p>
          </p:txBody>
        </p:sp>
        <p:sp>
          <p:nvSpPr>
            <p:cNvPr id="93" name="Rectangle 92">
              <a:extLst>
                <a:ext uri="{FF2B5EF4-FFF2-40B4-BE49-F238E27FC236}">
                  <a16:creationId xmlns:a16="http://schemas.microsoft.com/office/drawing/2014/main" id="{7EBC64BE-1234-5C68-F7D9-E7E19699A914}"/>
                </a:ext>
              </a:extLst>
            </p:cNvPr>
            <p:cNvSpPr/>
            <p:nvPr/>
          </p:nvSpPr>
          <p:spPr>
            <a:xfrm>
              <a:off x="6448083" y="5479647"/>
              <a:ext cx="433231" cy="239208"/>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uLnTx/>
                  <a:uFillTx/>
                  <a:latin typeface="Gill Sans MT"/>
                  <a:ea typeface="+mn-ea"/>
                  <a:cs typeface="+mn-cs"/>
                </a:rPr>
                <a:t>3</a:t>
              </a:r>
            </a:p>
          </p:txBody>
        </p:sp>
        <p:sp>
          <p:nvSpPr>
            <p:cNvPr id="94" name="Rectangle 93">
              <a:extLst>
                <a:ext uri="{FF2B5EF4-FFF2-40B4-BE49-F238E27FC236}">
                  <a16:creationId xmlns:a16="http://schemas.microsoft.com/office/drawing/2014/main" id="{8200277D-B8D1-377A-46C4-F5135790ED31}"/>
                </a:ext>
              </a:extLst>
            </p:cNvPr>
            <p:cNvSpPr/>
            <p:nvPr/>
          </p:nvSpPr>
          <p:spPr>
            <a:xfrm>
              <a:off x="6448083" y="5718855"/>
              <a:ext cx="433231" cy="239208"/>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uLnTx/>
                  <a:uFillTx/>
                  <a:latin typeface="Gill Sans MT"/>
                  <a:ea typeface="+mn-ea"/>
                  <a:cs typeface="+mn-cs"/>
                </a:rPr>
                <a:t>2</a:t>
              </a:r>
            </a:p>
          </p:txBody>
        </p:sp>
        <p:sp>
          <p:nvSpPr>
            <p:cNvPr id="95" name="Rectangle 94">
              <a:extLst>
                <a:ext uri="{FF2B5EF4-FFF2-40B4-BE49-F238E27FC236}">
                  <a16:creationId xmlns:a16="http://schemas.microsoft.com/office/drawing/2014/main" id="{027D4C9B-3E39-9C8C-7E34-D367E2544D72}"/>
                </a:ext>
              </a:extLst>
            </p:cNvPr>
            <p:cNvSpPr/>
            <p:nvPr/>
          </p:nvSpPr>
          <p:spPr>
            <a:xfrm>
              <a:off x="6448083" y="5958064"/>
              <a:ext cx="433231" cy="239208"/>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uLnTx/>
                  <a:uFillTx/>
                  <a:latin typeface="Gill Sans MT"/>
                  <a:ea typeface="+mn-ea"/>
                  <a:cs typeface="+mn-cs"/>
                </a:rPr>
                <a:t>3</a:t>
              </a:r>
            </a:p>
          </p:txBody>
        </p:sp>
        <p:sp>
          <p:nvSpPr>
            <p:cNvPr id="63" name="Rectangle 62">
              <a:extLst>
                <a:ext uri="{FF2B5EF4-FFF2-40B4-BE49-F238E27FC236}">
                  <a16:creationId xmlns:a16="http://schemas.microsoft.com/office/drawing/2014/main" id="{CA77942F-0AF7-506F-39F7-8B31326B4C68}"/>
                </a:ext>
              </a:extLst>
            </p:cNvPr>
            <p:cNvSpPr/>
            <p:nvPr/>
          </p:nvSpPr>
          <p:spPr>
            <a:xfrm>
              <a:off x="7190765" y="4762022"/>
              <a:ext cx="433231" cy="239208"/>
            </a:xfrm>
            <a:prstGeom prst="rect">
              <a:avLst/>
            </a:prstGeom>
            <a:ln w="28575" cmpd="sng"/>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normalizeH="0" baseline="0" noProof="0" dirty="0">
                  <a:ln w="0"/>
                  <a:solidFill>
                    <a:schemeClr val="tx1"/>
                  </a:solidFill>
                  <a:uLnTx/>
                  <a:uFillTx/>
                  <a:latin typeface="Gill Sans MT"/>
                  <a:ea typeface="+mn-ea"/>
                  <a:cs typeface="+mn-cs"/>
                </a:rPr>
                <a:t>T</a:t>
              </a:r>
              <a:r>
                <a:rPr kumimoji="0" lang="en-US" sz="1200" i="0" u="none" strike="noStrike" kern="1200" normalizeH="0" noProof="0" dirty="0">
                  <a:ln w="0"/>
                  <a:solidFill>
                    <a:schemeClr val="tx1"/>
                  </a:solidFill>
                  <a:uLnTx/>
                  <a:uFillTx/>
                  <a:latin typeface="Gill Sans MT"/>
                  <a:ea typeface="+mn-ea"/>
                  <a:cs typeface="+mn-cs"/>
                </a:rPr>
                <a:t>1</a:t>
              </a:r>
              <a:r>
                <a:rPr kumimoji="0" lang="en-US" sz="1200" i="0" u="none" strike="noStrike" kern="1200" normalizeH="0" baseline="0" noProof="0" dirty="0">
                  <a:ln w="0"/>
                  <a:solidFill>
                    <a:schemeClr val="tx1"/>
                  </a:solidFill>
                  <a:uLnTx/>
                  <a:uFillTx/>
                  <a:latin typeface="Gill Sans MT"/>
                  <a:ea typeface="+mn-ea"/>
                  <a:cs typeface="+mn-cs"/>
                </a:rPr>
                <a:t>: 54</a:t>
              </a:r>
              <a:endParaRPr kumimoji="0" lang="en-US" sz="1200" b="1" i="0" u="none" strike="noStrike" kern="1200" cap="none" spc="0" normalizeH="0" baseline="0" noProof="0" dirty="0">
                <a:ln>
                  <a:noFill/>
                </a:ln>
                <a:solidFill>
                  <a:prstClr val="black"/>
                </a:solidFill>
                <a:uLnTx/>
                <a:uFillTx/>
                <a:latin typeface="Gill Sans MT"/>
                <a:ea typeface="+mn-ea"/>
                <a:cs typeface="+mn-cs"/>
              </a:endParaRPr>
            </a:p>
          </p:txBody>
        </p:sp>
        <p:cxnSp>
          <p:nvCxnSpPr>
            <p:cNvPr id="64" name="Straight Arrow Connector 63">
              <a:extLst>
                <a:ext uri="{FF2B5EF4-FFF2-40B4-BE49-F238E27FC236}">
                  <a16:creationId xmlns:a16="http://schemas.microsoft.com/office/drawing/2014/main" id="{1E359847-4D02-B4CD-D0B8-F57EF586D40D}"/>
                </a:ext>
              </a:extLst>
            </p:cNvPr>
            <p:cNvCxnSpPr/>
            <p:nvPr/>
          </p:nvCxnSpPr>
          <p:spPr>
            <a:xfrm>
              <a:off x="6881314" y="5383964"/>
              <a:ext cx="309451" cy="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BBCDB8D-E1A8-72DA-A96F-1B810E87764C}"/>
                </a:ext>
              </a:extLst>
            </p:cNvPr>
            <p:cNvCxnSpPr/>
            <p:nvPr/>
          </p:nvCxnSpPr>
          <p:spPr>
            <a:xfrm>
              <a:off x="6881314" y="6101589"/>
              <a:ext cx="309451" cy="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4F4B9C0E-0C26-85F8-62DC-062A9D250E07}"/>
                </a:ext>
              </a:extLst>
            </p:cNvPr>
            <p:cNvSpPr/>
            <p:nvPr/>
          </p:nvSpPr>
          <p:spPr>
            <a:xfrm>
              <a:off x="7190765" y="5240438"/>
              <a:ext cx="433231" cy="239208"/>
            </a:xfrm>
            <a:prstGeom prst="rect">
              <a:avLst/>
            </a:prstGeom>
            <a:ln w="28575" cmpd="sng"/>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normalizeH="0" baseline="0" noProof="0" dirty="0">
                  <a:ln w="0"/>
                  <a:solidFill>
                    <a:schemeClr val="tx1"/>
                  </a:solidFill>
                  <a:uLnTx/>
                  <a:uFillTx/>
                  <a:latin typeface="Gill Sans MT"/>
                  <a:ea typeface="+mn-ea"/>
                  <a:cs typeface="+mn-cs"/>
                </a:rPr>
                <a:t>T1: 12</a:t>
              </a:r>
            </a:p>
          </p:txBody>
        </p:sp>
        <p:cxnSp>
          <p:nvCxnSpPr>
            <p:cNvPr id="67" name="Straight Arrow Connector 66">
              <a:extLst>
                <a:ext uri="{FF2B5EF4-FFF2-40B4-BE49-F238E27FC236}">
                  <a16:creationId xmlns:a16="http://schemas.microsoft.com/office/drawing/2014/main" id="{D7599728-194C-5F91-6626-C999388182E7}"/>
                </a:ext>
              </a:extLst>
            </p:cNvPr>
            <p:cNvCxnSpPr/>
            <p:nvPr/>
          </p:nvCxnSpPr>
          <p:spPr>
            <a:xfrm>
              <a:off x="7623997" y="5383964"/>
              <a:ext cx="309451" cy="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169AAF97-ACA3-ED4D-85B6-977CEDE5F630}"/>
                </a:ext>
              </a:extLst>
            </p:cNvPr>
            <p:cNvSpPr/>
            <p:nvPr/>
          </p:nvSpPr>
          <p:spPr>
            <a:xfrm>
              <a:off x="7933448" y="5240438"/>
              <a:ext cx="433231" cy="239208"/>
            </a:xfrm>
            <a:prstGeom prst="rect">
              <a:avLst/>
            </a:prstGeom>
            <a:ln w="28575" cmpd="sng"/>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n w="0"/>
                  <a:solidFill>
                    <a:schemeClr val="tx1"/>
                  </a:solidFill>
                  <a:latin typeface="Gill Sans MT"/>
                </a:rPr>
                <a:t>T2: 13</a:t>
              </a:r>
              <a:endParaRPr kumimoji="0" lang="en-US" sz="1200" i="0" u="none" strike="noStrike" kern="1200" normalizeH="0" baseline="0" noProof="0" dirty="0">
                <a:ln w="0"/>
                <a:solidFill>
                  <a:schemeClr val="tx1"/>
                </a:solidFill>
                <a:uLnTx/>
                <a:uFillTx/>
                <a:latin typeface="Gill Sans MT"/>
                <a:ea typeface="+mn-ea"/>
                <a:cs typeface="+mn-cs"/>
              </a:endParaRPr>
            </a:p>
          </p:txBody>
        </p:sp>
        <p:cxnSp>
          <p:nvCxnSpPr>
            <p:cNvPr id="69" name="Straight Arrow Connector 68">
              <a:extLst>
                <a:ext uri="{FF2B5EF4-FFF2-40B4-BE49-F238E27FC236}">
                  <a16:creationId xmlns:a16="http://schemas.microsoft.com/office/drawing/2014/main" id="{8DAA59FB-0E19-962C-17D5-1B400446F849}"/>
                </a:ext>
              </a:extLst>
            </p:cNvPr>
            <p:cNvCxnSpPr/>
            <p:nvPr/>
          </p:nvCxnSpPr>
          <p:spPr>
            <a:xfrm>
              <a:off x="8366679" y="5383964"/>
              <a:ext cx="309451" cy="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CA7B2118-3059-1968-442F-3F90629C7EF2}"/>
                </a:ext>
              </a:extLst>
            </p:cNvPr>
            <p:cNvSpPr/>
            <p:nvPr/>
          </p:nvSpPr>
          <p:spPr>
            <a:xfrm>
              <a:off x="7190765" y="5958064"/>
              <a:ext cx="433231" cy="239208"/>
            </a:xfrm>
            <a:prstGeom prst="rect">
              <a:avLst/>
            </a:prstGeom>
            <a:ln w="28575" cmpd="sng"/>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normalizeH="0" baseline="0" noProof="0" dirty="0">
                  <a:ln w="0"/>
                  <a:solidFill>
                    <a:schemeClr val="tx1"/>
                  </a:solidFill>
                  <a:uLnTx/>
                  <a:uFillTx/>
                  <a:latin typeface="Gill Sans MT"/>
                  <a:ea typeface="+mn-ea"/>
                  <a:cs typeface="+mn-cs"/>
                </a:rPr>
                <a:t>T1: 10</a:t>
              </a:r>
            </a:p>
          </p:txBody>
        </p:sp>
        <p:cxnSp>
          <p:nvCxnSpPr>
            <p:cNvPr id="71" name="Straight Arrow Connector 70">
              <a:extLst>
                <a:ext uri="{FF2B5EF4-FFF2-40B4-BE49-F238E27FC236}">
                  <a16:creationId xmlns:a16="http://schemas.microsoft.com/office/drawing/2014/main" id="{98D0DA1F-E3E5-0071-2831-DCAA201E58FC}"/>
                </a:ext>
              </a:extLst>
            </p:cNvPr>
            <p:cNvCxnSpPr/>
            <p:nvPr/>
          </p:nvCxnSpPr>
          <p:spPr>
            <a:xfrm>
              <a:off x="7623997" y="6101589"/>
              <a:ext cx="309451" cy="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51B3E8CF-7359-AD39-127D-69CF1DE5142B}"/>
                </a:ext>
              </a:extLst>
            </p:cNvPr>
            <p:cNvSpPr/>
            <p:nvPr/>
          </p:nvSpPr>
          <p:spPr>
            <a:xfrm>
              <a:off x="7933448" y="5958064"/>
              <a:ext cx="433231" cy="239208"/>
            </a:xfrm>
            <a:prstGeom prst="rect">
              <a:avLst/>
            </a:prstGeom>
            <a:ln w="28575" cmpd="sng"/>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normalizeH="0" baseline="0" noProof="0" dirty="0">
                  <a:ln w="0"/>
                  <a:solidFill>
                    <a:schemeClr val="tx1"/>
                  </a:solidFill>
                  <a:uLnTx/>
                  <a:uFillTx/>
                  <a:latin typeface="Gill Sans MT"/>
                  <a:ea typeface="+mn-ea"/>
                  <a:cs typeface="+mn-cs"/>
                </a:rPr>
                <a:t>T2: 7</a:t>
              </a:r>
            </a:p>
          </p:txBody>
        </p:sp>
        <p:sp>
          <p:nvSpPr>
            <p:cNvPr id="110" name="TextBox 109">
              <a:extLst>
                <a:ext uri="{FF2B5EF4-FFF2-40B4-BE49-F238E27FC236}">
                  <a16:creationId xmlns:a16="http://schemas.microsoft.com/office/drawing/2014/main" id="{65AE00EA-8016-06D1-FA7B-41B64337F0A1}"/>
                </a:ext>
              </a:extLst>
            </p:cNvPr>
            <p:cNvSpPr txBox="1"/>
            <p:nvPr/>
          </p:nvSpPr>
          <p:spPr>
            <a:xfrm>
              <a:off x="7586956" y="4447517"/>
              <a:ext cx="15472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solidFill>
                    <a:sysClr val="windowText" lastClr="000000"/>
                  </a:solidFill>
                  <a:latin typeface="Gill Sans MT"/>
                  <a:cs typeface="Gill Sans MT"/>
                </a:rPr>
                <a:t>Transaction </a:t>
              </a:r>
              <a:r>
                <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rPr>
                <a:t>Updates</a:t>
              </a:r>
              <a:endParaRPr kumimoji="0" lang="en-US" sz="14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116" name="TextBox 115">
              <a:extLst>
                <a:ext uri="{FF2B5EF4-FFF2-40B4-BE49-F238E27FC236}">
                  <a16:creationId xmlns:a16="http://schemas.microsoft.com/office/drawing/2014/main" id="{409A04BC-72B4-C24F-ACE9-760EB77A46EC}"/>
                </a:ext>
              </a:extLst>
            </p:cNvPr>
            <p:cNvSpPr txBox="1"/>
            <p:nvPr/>
          </p:nvSpPr>
          <p:spPr>
            <a:xfrm>
              <a:off x="5840373" y="5465416"/>
              <a:ext cx="531096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0" dirty="0">
                  <a:solidFill>
                    <a:sysClr val="windowText" lastClr="000000"/>
                  </a:solidFill>
                  <a:latin typeface="Gill Sans MT"/>
                  <a:cs typeface="Gill Sans MT"/>
                </a:rPr>
                <a:t>Time-stamped </a:t>
              </a:r>
              <a:br>
                <a:rPr lang="en-US" sz="1400" b="1" kern="0" dirty="0">
                  <a:solidFill>
                    <a:sysClr val="windowText" lastClr="000000"/>
                  </a:solidFill>
                  <a:latin typeface="Gill Sans MT"/>
                  <a:cs typeface="Gill Sans MT"/>
                </a:rPr>
              </a:br>
              <a:r>
                <a:rPr lang="en-US" sz="1400" b="1" kern="0" dirty="0">
                  <a:solidFill>
                    <a:srgbClr val="1400FF"/>
                  </a:solidFill>
                  <a:latin typeface="Gill Sans MT"/>
                  <a:cs typeface="Gill Sans MT"/>
                </a:rPr>
                <a:t>version chain</a:t>
              </a:r>
              <a:endParaRPr kumimoji="0" lang="en-US" sz="1200" b="1" i="0" u="none" strike="noStrike" kern="0" cap="none" spc="0" normalizeH="0" baseline="0" noProof="0" dirty="0">
                <a:ln>
                  <a:noFill/>
                </a:ln>
                <a:solidFill>
                  <a:srgbClr val="1400FF"/>
                </a:solidFill>
                <a:effectLst/>
                <a:uLnTx/>
                <a:uFillTx/>
                <a:latin typeface="Gill Sans MT"/>
                <a:ea typeface="+mn-ea"/>
                <a:cs typeface="Gill Sans MT"/>
              </a:endParaRPr>
            </a:p>
          </p:txBody>
        </p:sp>
      </p:grpSp>
      <p:sp>
        <p:nvSpPr>
          <p:cNvPr id="117" name="Title 116">
            <a:extLst>
              <a:ext uri="{FF2B5EF4-FFF2-40B4-BE49-F238E27FC236}">
                <a16:creationId xmlns:a16="http://schemas.microsoft.com/office/drawing/2014/main" id="{0625B7AB-C8BD-04A3-3420-6D54273ADA96}"/>
              </a:ext>
            </a:extLst>
          </p:cNvPr>
          <p:cNvSpPr>
            <a:spLocks noGrp="1"/>
          </p:cNvSpPr>
          <p:nvPr>
            <p:ph type="title"/>
          </p:nvPr>
        </p:nvSpPr>
        <p:spPr/>
        <p:txBody>
          <a:bodyPr/>
          <a:lstStyle/>
          <a:p>
            <a:r>
              <a:rPr lang="en-US" sz="4000" dirty="0"/>
              <a:t>Single-Instance: Data Consistency</a:t>
            </a:r>
          </a:p>
        </p:txBody>
      </p:sp>
      <p:graphicFrame>
        <p:nvGraphicFramePr>
          <p:cNvPr id="118" name="Table 4">
            <a:extLst>
              <a:ext uri="{FF2B5EF4-FFF2-40B4-BE49-F238E27FC236}">
                <a16:creationId xmlns:a16="http://schemas.microsoft.com/office/drawing/2014/main" id="{0CA3AEEF-0154-A8CA-2670-5275EA43EB6F}"/>
              </a:ext>
            </a:extLst>
          </p:cNvPr>
          <p:cNvGraphicFramePr>
            <a:graphicFrameLocks/>
          </p:cNvGraphicFramePr>
          <p:nvPr>
            <p:extLst>
              <p:ext uri="{D42A27DB-BD31-4B8C-83A1-F6EECF244321}">
                <p14:modId xmlns:p14="http://schemas.microsoft.com/office/powerpoint/2010/main" val="3084225883"/>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
        <p:nvSpPr>
          <p:cNvPr id="119" name="Slide Number Placeholder 118">
            <a:extLst>
              <a:ext uri="{FF2B5EF4-FFF2-40B4-BE49-F238E27FC236}">
                <a16:creationId xmlns:a16="http://schemas.microsoft.com/office/drawing/2014/main" id="{54617B6C-A757-6860-7F27-A6B23569F15F}"/>
              </a:ext>
            </a:extLst>
          </p:cNvPr>
          <p:cNvSpPr>
            <a:spLocks noGrp="1"/>
          </p:cNvSpPr>
          <p:nvPr>
            <p:ph type="sldNum" sz="quarter" idx="12"/>
          </p:nvPr>
        </p:nvSpPr>
        <p:spPr/>
        <p:txBody>
          <a:bodyPr/>
          <a:lstStyle/>
          <a:p>
            <a:fld id="{BA2D8F13-174C-467F-9D40-7DDEF70CAB8C}" type="slidenum">
              <a:rPr lang="en-US" smtClean="0"/>
              <a:t>18</a:t>
            </a:fld>
            <a:endParaRPr lang="en-US"/>
          </a:p>
        </p:txBody>
      </p:sp>
    </p:spTree>
    <p:extLst>
      <p:ext uri="{BB962C8B-B14F-4D97-AF65-F5344CB8AC3E}">
        <p14:creationId xmlns:p14="http://schemas.microsoft.com/office/powerpoint/2010/main" val="236082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fade">
                                      <p:cBhvr>
                                        <p:cTn id="22" dur="500"/>
                                        <p:tgtEl>
                                          <p:spTgt spid="1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fade">
                                      <p:cBhvr>
                                        <p:cTn id="27" dur="500"/>
                                        <p:tgtEl>
                                          <p:spTgt spid="1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2"/>
                                        </p:tgtEl>
                                        <p:attrNameLst>
                                          <p:attrName>style.visibility</p:attrName>
                                        </p:attrNameLst>
                                      </p:cBhvr>
                                      <p:to>
                                        <p:strVal val="visible"/>
                                      </p:to>
                                    </p:set>
                                    <p:animEffect transition="in" filter="fade">
                                      <p:cBhvr>
                                        <p:cTn id="37" dur="500"/>
                                        <p:tgtEl>
                                          <p:spTgt spid="1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childTnLst>
                                </p:cTn>
                              </p:par>
                              <p:par>
                                <p:cTn id="43" presetID="10" presetClass="entr" presetSubtype="0" fill="hold" nodeType="with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fade">
                                      <p:cBhvr>
                                        <p:cTn id="45"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F9F26-43EC-20F8-4C5C-4A4D546275AD}"/>
              </a:ext>
            </a:extLst>
          </p:cNvPr>
          <p:cNvSpPr>
            <a:spLocks noGrp="1"/>
          </p:cNvSpPr>
          <p:nvPr>
            <p:ph type="title"/>
          </p:nvPr>
        </p:nvSpPr>
        <p:spPr/>
        <p:txBody>
          <a:bodyPr/>
          <a:lstStyle/>
          <a:p>
            <a:r>
              <a:rPr lang="en-US" sz="3600" dirty="0"/>
              <a:t>Drawbacks of Snapshotting and MVCC</a:t>
            </a:r>
          </a:p>
        </p:txBody>
      </p:sp>
      <p:sp>
        <p:nvSpPr>
          <p:cNvPr id="4" name="Slide Number Placeholder 3">
            <a:extLst>
              <a:ext uri="{FF2B5EF4-FFF2-40B4-BE49-F238E27FC236}">
                <a16:creationId xmlns:a16="http://schemas.microsoft.com/office/drawing/2014/main" id="{404768E7-2C6C-4ACA-3E6B-8AD7077A0089}"/>
              </a:ext>
            </a:extLst>
          </p:cNvPr>
          <p:cNvSpPr>
            <a:spLocks noGrp="1"/>
          </p:cNvSpPr>
          <p:nvPr>
            <p:ph type="sldNum" sz="quarter" idx="12"/>
          </p:nvPr>
        </p:nvSpPr>
        <p:spPr/>
        <p:txBody>
          <a:bodyPr/>
          <a:lstStyle/>
          <a:p>
            <a:fld id="{BA2D8F13-174C-467F-9D40-7DDEF70CAB8C}" type="slidenum">
              <a:rPr lang="en-US" smtClean="0"/>
              <a:t>19</a:t>
            </a:fld>
            <a:endParaRPr lang="en-US"/>
          </a:p>
        </p:txBody>
      </p:sp>
      <p:sp>
        <p:nvSpPr>
          <p:cNvPr id="9" name="Rectangle 8">
            <a:extLst>
              <a:ext uri="{FF2B5EF4-FFF2-40B4-BE49-F238E27FC236}">
                <a16:creationId xmlns:a16="http://schemas.microsoft.com/office/drawing/2014/main" id="{7AA7C4E0-E141-0468-311E-E460F58877F7}"/>
              </a:ext>
            </a:extLst>
          </p:cNvPr>
          <p:cNvSpPr/>
          <p:nvPr/>
        </p:nvSpPr>
        <p:spPr>
          <a:xfrm>
            <a:off x="4829608" y="1622519"/>
            <a:ext cx="4156414" cy="1608133"/>
          </a:xfrm>
          <a:prstGeom prst="rect">
            <a:avLst/>
          </a:prstGeom>
          <a:solidFill>
            <a:srgbClr val="800000"/>
          </a:solidFill>
        </p:spPr>
        <p:txBody>
          <a:bodyPr wrap="square" anchor="ctr">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Gill Sans MT"/>
                <a:ea typeface="+mn-ea"/>
                <a:cs typeface="Gill Sans MT"/>
              </a:rPr>
              <a:t>Throughput loss comes from </a:t>
            </a:r>
            <a:r>
              <a:rPr lang="en-US" sz="2200" b="1" u="sng" dirty="0">
                <a:solidFill>
                  <a:prstClr val="white"/>
                </a:solidFill>
                <a:latin typeface="Gill Sans MT"/>
                <a:cs typeface="Gill Sans MT"/>
              </a:rPr>
              <a:t>m</a:t>
            </a:r>
            <a:r>
              <a:rPr kumimoji="0" lang="en-US" sz="2200" b="1" i="0" u="sng" strike="noStrike" kern="1200" cap="none" spc="0" normalizeH="0" baseline="0" noProof="0" dirty="0" err="1">
                <a:ln>
                  <a:noFill/>
                </a:ln>
                <a:solidFill>
                  <a:prstClr val="white"/>
                </a:solidFill>
                <a:effectLst/>
                <a:uLnTx/>
                <a:uFillTx/>
                <a:latin typeface="Gill Sans MT"/>
                <a:ea typeface="+mn-ea"/>
                <a:cs typeface="Gill Sans MT"/>
              </a:rPr>
              <a:t>emcpy</a:t>
            </a:r>
            <a:r>
              <a:rPr kumimoji="0" lang="en-US" sz="2200" b="1" i="0" u="none" strike="noStrike" kern="1200" cap="none" spc="0" normalizeH="0" baseline="0" noProof="0" dirty="0">
                <a:ln>
                  <a:noFill/>
                </a:ln>
                <a:solidFill>
                  <a:prstClr val="white"/>
                </a:solidFill>
                <a:effectLst/>
                <a:uLnTx/>
                <a:uFillTx/>
                <a:latin typeface="Gill Sans MT"/>
                <a:ea typeface="+mn-ea"/>
                <a:cs typeface="Gill Sans MT"/>
              </a:rPr>
              <a:t> operation: </a:t>
            </a:r>
            <a:br>
              <a:rPr kumimoji="0" lang="en-US" sz="2200" b="1" i="0" u="none" strike="noStrike" kern="1200" cap="none" spc="0" normalizeH="0" baseline="0" noProof="0" dirty="0">
                <a:ln>
                  <a:noFill/>
                </a:ln>
                <a:solidFill>
                  <a:prstClr val="white"/>
                </a:solidFill>
                <a:effectLst/>
                <a:uLnTx/>
                <a:uFillTx/>
                <a:latin typeface="Gill Sans MT"/>
                <a:ea typeface="+mn-ea"/>
                <a:cs typeface="Gill Sans MT"/>
              </a:rPr>
            </a:br>
            <a:br>
              <a:rPr kumimoji="0" lang="en-US" sz="1050" b="1" i="0" u="none" strike="noStrike" kern="1200" cap="none" spc="0" normalizeH="0" baseline="0" noProof="0" dirty="0">
                <a:ln>
                  <a:noFill/>
                </a:ln>
                <a:solidFill>
                  <a:prstClr val="white"/>
                </a:solidFill>
                <a:effectLst/>
                <a:uLnTx/>
                <a:uFillTx/>
                <a:latin typeface="Gill Sans MT"/>
                <a:ea typeface="+mn-ea"/>
                <a:cs typeface="Gill Sans MT"/>
              </a:rPr>
            </a:br>
            <a:r>
              <a:rPr kumimoji="0" lang="en-US" sz="2200" b="1" i="0" u="none" strike="noStrike" kern="1200" cap="none" spc="0" normalizeH="0" baseline="0" noProof="0" dirty="0">
                <a:ln>
                  <a:noFill/>
                </a:ln>
                <a:solidFill>
                  <a:prstClr val="white"/>
                </a:solidFill>
                <a:effectLst/>
                <a:uLnTx/>
                <a:uFillTx/>
                <a:latin typeface="Gill Sans MT"/>
                <a:ea typeface="+mn-ea"/>
                <a:cs typeface="Gill Sans MT"/>
              </a:rPr>
              <a:t>generates a large amount of data movement</a:t>
            </a:r>
          </a:p>
        </p:txBody>
      </p:sp>
      <p:graphicFrame>
        <p:nvGraphicFramePr>
          <p:cNvPr id="5" name="Chart 4">
            <a:extLst>
              <a:ext uri="{FF2B5EF4-FFF2-40B4-BE49-F238E27FC236}">
                <a16:creationId xmlns:a16="http://schemas.microsoft.com/office/drawing/2014/main" id="{E60909AE-0151-A0C8-6190-DB9C7C294909}"/>
              </a:ext>
            </a:extLst>
          </p:cNvPr>
          <p:cNvGraphicFramePr>
            <a:graphicFrameLocks/>
          </p:cNvGraphicFramePr>
          <p:nvPr>
            <p:extLst>
              <p:ext uri="{D42A27DB-BD31-4B8C-83A1-F6EECF244321}">
                <p14:modId xmlns:p14="http://schemas.microsoft.com/office/powerpoint/2010/main" val="347123270"/>
              </p:ext>
            </p:extLst>
          </p:nvPr>
        </p:nvGraphicFramePr>
        <p:xfrm>
          <a:off x="-148858" y="1432795"/>
          <a:ext cx="4766472" cy="2314353"/>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56C6D079-D70B-474F-B494-DD3F87E8710D}"/>
              </a:ext>
            </a:extLst>
          </p:cNvPr>
          <p:cNvGrpSpPr/>
          <p:nvPr/>
        </p:nvGrpSpPr>
        <p:grpSpPr>
          <a:xfrm>
            <a:off x="3561907" y="1885061"/>
            <a:ext cx="1828800" cy="914400"/>
            <a:chOff x="6130128" y="2438400"/>
            <a:chExt cx="1828800" cy="1219200"/>
          </a:xfrm>
        </p:grpSpPr>
        <p:cxnSp>
          <p:nvCxnSpPr>
            <p:cNvPr id="7" name="Straight Arrow Connector 6">
              <a:extLst>
                <a:ext uri="{FF2B5EF4-FFF2-40B4-BE49-F238E27FC236}">
                  <a16:creationId xmlns:a16="http://schemas.microsoft.com/office/drawing/2014/main" id="{F5563645-2ED0-638D-D62D-59BCAEAA95CD}"/>
                </a:ext>
              </a:extLst>
            </p:cNvPr>
            <p:cNvCxnSpPr/>
            <p:nvPr/>
          </p:nvCxnSpPr>
          <p:spPr>
            <a:xfrm>
              <a:off x="6705600" y="2438400"/>
              <a:ext cx="0" cy="1219200"/>
            </a:xfrm>
            <a:prstGeom prst="straightConnector1">
              <a:avLst/>
            </a:prstGeom>
            <a:ln w="38100"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AE4C5C1-7C5A-751C-4218-D7AA94F67354}"/>
                </a:ext>
              </a:extLst>
            </p:cNvPr>
            <p:cNvSpPr txBox="1"/>
            <p:nvPr/>
          </p:nvSpPr>
          <p:spPr>
            <a:xfrm>
              <a:off x="6130128" y="2778535"/>
              <a:ext cx="1828800" cy="5334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C00000"/>
                  </a:solidFill>
                  <a:effectLst/>
                  <a:uLnTx/>
                  <a:uFillTx/>
                  <a:latin typeface="Gill Sans MT"/>
                  <a:ea typeface="+mn-ea"/>
                  <a:cs typeface="Gill Sans MT"/>
                </a:rPr>
                <a:t>75%</a:t>
              </a:r>
              <a:endParaRPr kumimoji="0" lang="en-US" sz="1800" b="1" i="0" u="none" strike="noStrike" kern="0" cap="none" spc="0" normalizeH="0" baseline="0" noProof="0" dirty="0">
                <a:ln>
                  <a:noFill/>
                </a:ln>
                <a:solidFill>
                  <a:srgbClr val="C00000"/>
                </a:solidFill>
                <a:effectLst/>
                <a:uLnTx/>
                <a:uFillTx/>
                <a:latin typeface="Gill Sans MT"/>
                <a:ea typeface="+mn-ea"/>
                <a:cs typeface="Gill Sans MT"/>
              </a:endParaRPr>
            </a:p>
          </p:txBody>
        </p:sp>
      </p:grpSp>
      <p:grpSp>
        <p:nvGrpSpPr>
          <p:cNvPr id="10" name="Group 9">
            <a:extLst>
              <a:ext uri="{FF2B5EF4-FFF2-40B4-BE49-F238E27FC236}">
                <a16:creationId xmlns:a16="http://schemas.microsoft.com/office/drawing/2014/main" id="{7FBA7925-DB3E-D4AB-1A3E-BACD5373B8EE}"/>
              </a:ext>
            </a:extLst>
          </p:cNvPr>
          <p:cNvGrpSpPr/>
          <p:nvPr/>
        </p:nvGrpSpPr>
        <p:grpSpPr>
          <a:xfrm>
            <a:off x="1811736" y="1885061"/>
            <a:ext cx="1143000" cy="541525"/>
            <a:chOff x="3326876" y="2438400"/>
            <a:chExt cx="1143000" cy="704910"/>
          </a:xfrm>
        </p:grpSpPr>
        <p:cxnSp>
          <p:nvCxnSpPr>
            <p:cNvPr id="11" name="Straight Arrow Connector 10">
              <a:extLst>
                <a:ext uri="{FF2B5EF4-FFF2-40B4-BE49-F238E27FC236}">
                  <a16:creationId xmlns:a16="http://schemas.microsoft.com/office/drawing/2014/main" id="{0B2CD26B-8B98-0ED4-E50E-14E4904CA160}"/>
                </a:ext>
              </a:extLst>
            </p:cNvPr>
            <p:cNvCxnSpPr/>
            <p:nvPr/>
          </p:nvCxnSpPr>
          <p:spPr>
            <a:xfrm>
              <a:off x="3581400" y="2438400"/>
              <a:ext cx="0" cy="704910"/>
            </a:xfrm>
            <a:prstGeom prst="straightConnector1">
              <a:avLst/>
            </a:prstGeom>
            <a:ln w="38100"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D235CDD-6B04-8351-9EFE-CD792A688463}"/>
                </a:ext>
              </a:extLst>
            </p:cNvPr>
            <p:cNvSpPr txBox="1"/>
            <p:nvPr/>
          </p:nvSpPr>
          <p:spPr>
            <a:xfrm>
              <a:off x="3326876" y="2438400"/>
              <a:ext cx="1143000" cy="5208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C00000"/>
                  </a:solidFill>
                  <a:effectLst/>
                  <a:uLnTx/>
                  <a:uFillTx/>
                  <a:latin typeface="Gill Sans MT"/>
                  <a:ea typeface="+mn-ea"/>
                  <a:cs typeface="Gill Sans MT"/>
                </a:rPr>
                <a:t>43%</a:t>
              </a:r>
              <a:endParaRPr kumimoji="0" lang="en-US" sz="1800" b="1" i="0" u="none" strike="noStrike" kern="0" cap="none" spc="0" normalizeH="0" baseline="0" noProof="0" dirty="0">
                <a:ln>
                  <a:noFill/>
                </a:ln>
                <a:solidFill>
                  <a:srgbClr val="C00000"/>
                </a:solidFill>
                <a:effectLst/>
                <a:uLnTx/>
                <a:uFillTx/>
                <a:latin typeface="Gill Sans MT"/>
                <a:ea typeface="+mn-ea"/>
                <a:cs typeface="Gill Sans MT"/>
              </a:endParaRPr>
            </a:p>
          </p:txBody>
        </p:sp>
      </p:grpSp>
      <p:graphicFrame>
        <p:nvGraphicFramePr>
          <p:cNvPr id="14" name="Chart 13">
            <a:extLst>
              <a:ext uri="{FF2B5EF4-FFF2-40B4-BE49-F238E27FC236}">
                <a16:creationId xmlns:a16="http://schemas.microsoft.com/office/drawing/2014/main" id="{2B0DFD34-5E2F-A0DD-286A-5D0EF5517009}"/>
              </a:ext>
            </a:extLst>
          </p:cNvPr>
          <p:cNvGraphicFramePr>
            <a:graphicFrameLocks/>
          </p:cNvGraphicFramePr>
          <p:nvPr>
            <p:extLst>
              <p:ext uri="{D42A27DB-BD31-4B8C-83A1-F6EECF244321}">
                <p14:modId xmlns:p14="http://schemas.microsoft.com/office/powerpoint/2010/main" val="1312064496"/>
              </p:ext>
            </p:extLst>
          </p:nvPr>
        </p:nvGraphicFramePr>
        <p:xfrm>
          <a:off x="0" y="4178530"/>
          <a:ext cx="4766472" cy="2314353"/>
        </p:xfrm>
        <a:graphic>
          <a:graphicData uri="http://schemas.openxmlformats.org/drawingml/2006/chart">
            <c:chart xmlns:c="http://schemas.openxmlformats.org/drawingml/2006/chart" xmlns:r="http://schemas.openxmlformats.org/officeDocument/2006/relationships" r:id="rId4"/>
          </a:graphicData>
        </a:graphic>
      </p:graphicFrame>
      <p:grpSp>
        <p:nvGrpSpPr>
          <p:cNvPr id="16" name="Group 15">
            <a:extLst>
              <a:ext uri="{FF2B5EF4-FFF2-40B4-BE49-F238E27FC236}">
                <a16:creationId xmlns:a16="http://schemas.microsoft.com/office/drawing/2014/main" id="{BE975763-BEDC-6ED3-6492-7AB644666CA9}"/>
              </a:ext>
            </a:extLst>
          </p:cNvPr>
          <p:cNvGrpSpPr/>
          <p:nvPr/>
        </p:nvGrpSpPr>
        <p:grpSpPr>
          <a:xfrm>
            <a:off x="1875532" y="4597126"/>
            <a:ext cx="1143000" cy="541525"/>
            <a:chOff x="3312700" y="2438400"/>
            <a:chExt cx="1143000" cy="704910"/>
          </a:xfrm>
        </p:grpSpPr>
        <p:cxnSp>
          <p:nvCxnSpPr>
            <p:cNvPr id="17" name="Straight Arrow Connector 16">
              <a:extLst>
                <a:ext uri="{FF2B5EF4-FFF2-40B4-BE49-F238E27FC236}">
                  <a16:creationId xmlns:a16="http://schemas.microsoft.com/office/drawing/2014/main" id="{7E8A706C-4E6F-E358-9D01-CAD925E06CE5}"/>
                </a:ext>
              </a:extLst>
            </p:cNvPr>
            <p:cNvCxnSpPr/>
            <p:nvPr/>
          </p:nvCxnSpPr>
          <p:spPr>
            <a:xfrm>
              <a:off x="3581400" y="2438400"/>
              <a:ext cx="0" cy="704910"/>
            </a:xfrm>
            <a:prstGeom prst="straightConnector1">
              <a:avLst/>
            </a:prstGeom>
            <a:ln w="38100"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5B7CEBB-F290-D893-5A34-C2ECD5C30F1A}"/>
                </a:ext>
              </a:extLst>
            </p:cNvPr>
            <p:cNvSpPr txBox="1"/>
            <p:nvPr/>
          </p:nvSpPr>
          <p:spPr>
            <a:xfrm>
              <a:off x="3312700" y="2438400"/>
              <a:ext cx="1143000" cy="5208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C00000"/>
                  </a:solidFill>
                  <a:effectLst/>
                  <a:uLnTx/>
                  <a:uFillTx/>
                  <a:latin typeface="Gill Sans MT"/>
                  <a:ea typeface="+mn-ea"/>
                  <a:cs typeface="Gill Sans MT"/>
                </a:rPr>
                <a:t>42%</a:t>
              </a:r>
              <a:endParaRPr kumimoji="0" lang="en-US" sz="1800" b="1" i="0" u="none" strike="noStrike" kern="0" cap="none" spc="0" normalizeH="0" baseline="0" noProof="0" dirty="0">
                <a:ln>
                  <a:noFill/>
                </a:ln>
                <a:solidFill>
                  <a:srgbClr val="C00000"/>
                </a:solidFill>
                <a:effectLst/>
                <a:uLnTx/>
                <a:uFillTx/>
                <a:latin typeface="Gill Sans MT"/>
                <a:ea typeface="+mn-ea"/>
                <a:cs typeface="Gill Sans MT"/>
              </a:endParaRPr>
            </a:p>
          </p:txBody>
        </p:sp>
      </p:grpSp>
      <p:sp>
        <p:nvSpPr>
          <p:cNvPr id="19" name="Rectangle 18">
            <a:extLst>
              <a:ext uri="{FF2B5EF4-FFF2-40B4-BE49-F238E27FC236}">
                <a16:creationId xmlns:a16="http://schemas.microsoft.com/office/drawing/2014/main" id="{8B037340-7472-C9B7-9CB9-3112C103AAAA}"/>
              </a:ext>
            </a:extLst>
          </p:cNvPr>
          <p:cNvSpPr/>
          <p:nvPr/>
        </p:nvSpPr>
        <p:spPr>
          <a:xfrm>
            <a:off x="4829608" y="4207642"/>
            <a:ext cx="4156414" cy="2285241"/>
          </a:xfrm>
          <a:prstGeom prst="rect">
            <a:avLst/>
          </a:prstGeom>
          <a:solidFill>
            <a:srgbClr val="800000"/>
          </a:solidFill>
        </p:spPr>
        <p:txBody>
          <a:bodyPr wrap="square" anchor="ctr">
            <a:spAutoFit/>
          </a:bodyPr>
          <a:lstStyle/>
          <a:p>
            <a:pPr marL="0" lvl="1" algn="ctr" defTabSz="914400"/>
            <a:r>
              <a:rPr kumimoji="0" lang="en-US" sz="2200" b="1" i="0" u="none" strike="noStrike" kern="1200" cap="none" spc="0" normalizeH="0" baseline="0" noProof="0" dirty="0">
                <a:ln>
                  <a:noFill/>
                </a:ln>
                <a:solidFill>
                  <a:prstClr val="white"/>
                </a:solidFill>
                <a:effectLst/>
                <a:uLnTx/>
                <a:uFillTx/>
                <a:latin typeface="Gill Sans MT"/>
                <a:cs typeface="Gill Sans MT"/>
              </a:rPr>
              <a:t>Throughput loss comes from </a:t>
            </a:r>
            <a:r>
              <a:rPr lang="en-US" sz="2200" b="1" u="sng" dirty="0">
                <a:solidFill>
                  <a:prstClr val="white"/>
                </a:solidFill>
                <a:cs typeface="Gill Sans MT"/>
              </a:rPr>
              <a:t>long version chains</a:t>
            </a:r>
            <a:r>
              <a:rPr kumimoji="0" lang="en-US" sz="2200" b="1" i="0" u="none" strike="noStrike" kern="1200" cap="none" spc="0" normalizeH="0" baseline="0" noProof="0" dirty="0">
                <a:ln>
                  <a:noFill/>
                </a:ln>
                <a:solidFill>
                  <a:prstClr val="white"/>
                </a:solidFill>
                <a:effectLst/>
                <a:uLnTx/>
                <a:uFillTx/>
                <a:latin typeface="Gill Sans MT"/>
                <a:cs typeface="Gill Sans MT"/>
              </a:rPr>
              <a:t>: </a:t>
            </a:r>
            <a:br>
              <a:rPr kumimoji="0" lang="en-US" sz="2200" b="1" i="0" u="none" strike="noStrike" kern="1200" cap="none" spc="0" normalizeH="0" baseline="0" noProof="0" dirty="0">
                <a:ln>
                  <a:noFill/>
                </a:ln>
                <a:solidFill>
                  <a:prstClr val="white"/>
                </a:solidFill>
                <a:effectLst/>
                <a:uLnTx/>
                <a:uFillTx/>
                <a:latin typeface="Gill Sans MT"/>
                <a:ea typeface="+mn-ea"/>
                <a:cs typeface="Gill Sans MT"/>
              </a:rPr>
            </a:br>
            <a:br>
              <a:rPr kumimoji="0" lang="en-US" sz="1050" b="1" i="0" u="none" strike="noStrike" kern="1200" cap="none" spc="0" normalizeH="0" baseline="0" noProof="0" dirty="0">
                <a:ln>
                  <a:noFill/>
                </a:ln>
                <a:solidFill>
                  <a:prstClr val="white"/>
                </a:solidFill>
                <a:effectLst/>
                <a:uLnTx/>
                <a:uFillTx/>
                <a:latin typeface="Gill Sans MT"/>
                <a:ea typeface="+mn-ea"/>
                <a:cs typeface="Gill Sans MT"/>
              </a:rPr>
            </a:br>
            <a:r>
              <a:rPr lang="en-US" sz="2200" b="1" noProof="0" dirty="0">
                <a:solidFill>
                  <a:prstClr val="white"/>
                </a:solidFill>
                <a:cs typeface="Gill Sans MT"/>
              </a:rPr>
              <a:t>e</a:t>
            </a:r>
            <a:r>
              <a:rPr lang="en-US" sz="2200" b="1" dirty="0" err="1">
                <a:solidFill>
                  <a:prstClr val="white"/>
                </a:solidFill>
                <a:cs typeface="Gill Sans MT"/>
              </a:rPr>
              <a:t>xpensive</a:t>
            </a:r>
            <a:r>
              <a:rPr lang="en-US" sz="2200" b="1" dirty="0">
                <a:solidFill>
                  <a:prstClr val="white"/>
                </a:solidFill>
                <a:cs typeface="Gill Sans MT"/>
              </a:rPr>
              <a:t> time-stamp comparison and </a:t>
            </a:r>
            <a:br>
              <a:rPr lang="en-US" sz="2200" b="1" dirty="0">
                <a:solidFill>
                  <a:prstClr val="white"/>
                </a:solidFill>
                <a:cs typeface="Gill Sans MT"/>
              </a:rPr>
            </a:br>
            <a:r>
              <a:rPr lang="en-US" sz="2200" b="1" dirty="0">
                <a:solidFill>
                  <a:prstClr val="white"/>
                </a:solidFill>
                <a:cs typeface="Gill Sans MT"/>
              </a:rPr>
              <a:t>a large number of random memory accesses</a:t>
            </a:r>
            <a:endParaRPr kumimoji="0" lang="en-US" sz="2200" b="1" i="0" u="none" strike="noStrike" kern="1200" cap="none" spc="0" normalizeH="0" baseline="0" noProof="0" dirty="0">
              <a:ln>
                <a:noFill/>
              </a:ln>
              <a:solidFill>
                <a:prstClr val="white"/>
              </a:solidFill>
              <a:effectLst/>
              <a:uLnTx/>
              <a:uFillTx/>
              <a:latin typeface="Gill Sans MT"/>
              <a:ea typeface="+mn-ea"/>
              <a:cs typeface="Gill Sans MT"/>
            </a:endParaRPr>
          </a:p>
        </p:txBody>
      </p:sp>
      <p:sp>
        <p:nvSpPr>
          <p:cNvPr id="23" name="Rectangle 22">
            <a:extLst>
              <a:ext uri="{FF2B5EF4-FFF2-40B4-BE49-F238E27FC236}">
                <a16:creationId xmlns:a16="http://schemas.microsoft.com/office/drawing/2014/main" id="{70E96113-4565-088F-42F3-1002FFF79A9F}"/>
              </a:ext>
            </a:extLst>
          </p:cNvPr>
          <p:cNvSpPr/>
          <p:nvPr/>
        </p:nvSpPr>
        <p:spPr>
          <a:xfrm>
            <a:off x="0" y="891270"/>
            <a:ext cx="9144000" cy="400110"/>
          </a:xfrm>
          <a:prstGeom prst="rect">
            <a:avLst/>
          </a:prstGeom>
          <a:solidFill>
            <a:schemeClr val="accent6">
              <a:lumMod val="20000"/>
              <a:lumOff val="80000"/>
            </a:schemeClr>
          </a:solidFill>
        </p:spPr>
        <p:txBody>
          <a:bodyPr wrap="square">
            <a:spAutoFit/>
          </a:bodyPr>
          <a:lstStyle/>
          <a:p>
            <a:pPr algn="ctr"/>
            <a:r>
              <a:rPr lang="en-US" sz="2000" b="1" dirty="0">
                <a:solidFill>
                  <a:prstClr val="black"/>
                </a:solidFill>
                <a:cs typeface="Gill Sans MT"/>
              </a:rPr>
              <a:t>We evaluate the </a:t>
            </a:r>
            <a:r>
              <a:rPr lang="en-US" sz="2000" b="1" dirty="0">
                <a:solidFill>
                  <a:srgbClr val="C00000"/>
                </a:solidFill>
                <a:cs typeface="Gill Sans MT"/>
              </a:rPr>
              <a:t>throughput loss </a:t>
            </a:r>
            <a:r>
              <a:rPr lang="en-US" sz="2000" b="1" dirty="0">
                <a:solidFill>
                  <a:prstClr val="black"/>
                </a:solidFill>
                <a:cs typeface="Gill Sans MT"/>
              </a:rPr>
              <a:t>caused by Snapshotting and MVCC:</a:t>
            </a:r>
            <a:endParaRPr lang="en-US" sz="2000" dirty="0"/>
          </a:p>
        </p:txBody>
      </p:sp>
      <p:graphicFrame>
        <p:nvGraphicFramePr>
          <p:cNvPr id="26" name="Table 4">
            <a:extLst>
              <a:ext uri="{FF2B5EF4-FFF2-40B4-BE49-F238E27FC236}">
                <a16:creationId xmlns:a16="http://schemas.microsoft.com/office/drawing/2014/main" id="{2B022A77-5310-90F7-E292-2DE9BFA2748E}"/>
              </a:ext>
            </a:extLst>
          </p:cNvPr>
          <p:cNvGraphicFramePr>
            <a:graphicFrameLocks/>
          </p:cNvGraphicFramePr>
          <p:nvPr>
            <p:extLst>
              <p:ext uri="{D42A27DB-BD31-4B8C-83A1-F6EECF244321}">
                <p14:modId xmlns:p14="http://schemas.microsoft.com/office/powerpoint/2010/main" val="3496054681"/>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a:t>
                      </a: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199869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5" grpId="0">
        <p:bldAsOne/>
      </p:bldGraphic>
      <p:bldGraphic spid="14" grpId="0">
        <p:bldAsOne/>
      </p:bldGraphic>
      <p:bldP spid="19"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839200" cy="5867400"/>
          </a:xfrm>
        </p:spPr>
        <p:txBody>
          <a:bodyPr>
            <a:normAutofit/>
          </a:bodyPr>
          <a:lstStyle/>
          <a:p>
            <a:pPr marL="457200" lvl="1" indent="0">
              <a:buNone/>
            </a:pPr>
            <a:endParaRPr lang="en-US" sz="2000" dirty="0"/>
          </a:p>
          <a:p>
            <a:pPr lvl="1"/>
            <a:endParaRPr lang="en-US" sz="2000" dirty="0"/>
          </a:p>
          <a:p>
            <a:pPr lvl="1"/>
            <a:endParaRPr lang="en-US" sz="2200" dirty="0"/>
          </a:p>
          <a:p>
            <a:pPr marL="0" indent="0">
              <a:buNone/>
            </a:pPr>
            <a:endParaRPr lang="en-US" sz="2200" dirty="0"/>
          </a:p>
          <a:p>
            <a:pPr lvl="1"/>
            <a:endParaRPr lang="en-US" dirty="0"/>
          </a:p>
          <a:p>
            <a:pPr marL="457200" lvl="1" indent="0">
              <a:buNone/>
            </a:pPr>
            <a:endParaRPr lang="en-US" dirty="0"/>
          </a:p>
        </p:txBody>
      </p:sp>
      <p:sp>
        <p:nvSpPr>
          <p:cNvPr id="49" name="Rectangle 48"/>
          <p:cNvSpPr/>
          <p:nvPr/>
        </p:nvSpPr>
        <p:spPr>
          <a:xfrm>
            <a:off x="0" y="914400"/>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Traditionally,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new transactions (updates)</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are propagated to the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analytical database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using a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periodic</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and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costly</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process</a:t>
            </a:r>
          </a:p>
        </p:txBody>
      </p:sp>
      <p:sp>
        <p:nvSpPr>
          <p:cNvPr id="19" name="Rectangle 18"/>
          <p:cNvSpPr/>
          <p:nvPr/>
        </p:nvSpPr>
        <p:spPr>
          <a:xfrm>
            <a:off x="0" y="5496211"/>
            <a:ext cx="9144000" cy="861774"/>
          </a:xfrm>
          <a:prstGeom prst="rect">
            <a:avLst/>
          </a:prstGeom>
          <a:solidFill>
            <a:schemeClr val="tx2">
              <a:lumMod val="7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Gill Sans MT"/>
                <a:ea typeface="+mn-ea"/>
                <a:cs typeface="Gill Sans MT"/>
              </a:rPr>
              <a:t>To support real-time analysis: a single hybrid DBMS is used to execute both transactional and analytical</a:t>
            </a:r>
            <a:r>
              <a:rPr kumimoji="0" lang="en-US" sz="2500" b="1" i="0" u="none" strike="noStrike" kern="1200" cap="none" spc="0" normalizeH="0" noProof="0" dirty="0">
                <a:ln>
                  <a:noFill/>
                </a:ln>
                <a:solidFill>
                  <a:prstClr val="white"/>
                </a:solidFill>
                <a:effectLst/>
                <a:uLnTx/>
                <a:uFillTx/>
                <a:latin typeface="Gill Sans MT"/>
                <a:ea typeface="+mn-ea"/>
                <a:cs typeface="Gill Sans MT"/>
              </a:rPr>
              <a:t> workloads</a:t>
            </a:r>
            <a:endParaRPr kumimoji="0" lang="en-US" sz="2500" b="1" i="0" u="none" strike="noStrike" kern="1200" cap="none" spc="0" normalizeH="0" baseline="0" noProof="0" dirty="0">
              <a:ln>
                <a:noFill/>
              </a:ln>
              <a:solidFill>
                <a:prstClr val="white"/>
              </a:solidFill>
              <a:effectLst/>
              <a:uLnTx/>
              <a:uFillTx/>
              <a:latin typeface="Gill Sans MT"/>
              <a:ea typeface="+mn-ea"/>
              <a:cs typeface="Gill Sans MT"/>
            </a:endParaRPr>
          </a:p>
        </p:txBody>
      </p:sp>
      <p:grpSp>
        <p:nvGrpSpPr>
          <p:cNvPr id="7" name="Group 6"/>
          <p:cNvGrpSpPr/>
          <p:nvPr/>
        </p:nvGrpSpPr>
        <p:grpSpPr>
          <a:xfrm>
            <a:off x="5634040" y="2035969"/>
            <a:ext cx="3200400" cy="3293629"/>
            <a:chOff x="5334000" y="1978817"/>
            <a:chExt cx="3200400" cy="3293629"/>
          </a:xfrm>
        </p:grpSpPr>
        <p:grpSp>
          <p:nvGrpSpPr>
            <p:cNvPr id="9" name="Group 8"/>
            <p:cNvGrpSpPr/>
            <p:nvPr/>
          </p:nvGrpSpPr>
          <p:grpSpPr>
            <a:xfrm>
              <a:off x="5334000" y="2362200"/>
              <a:ext cx="3200400" cy="2910246"/>
              <a:chOff x="5334000" y="2209799"/>
              <a:chExt cx="3200400" cy="2910246"/>
            </a:xfrm>
          </p:grpSpPr>
          <p:grpSp>
            <p:nvGrpSpPr>
              <p:cNvPr id="36" name="Group 35"/>
              <p:cNvGrpSpPr/>
              <p:nvPr/>
            </p:nvGrpSpPr>
            <p:grpSpPr>
              <a:xfrm>
                <a:off x="5334000" y="2209799"/>
                <a:ext cx="1791538" cy="779844"/>
                <a:chOff x="1216200" y="1553824"/>
                <a:chExt cx="1987620" cy="1058880"/>
              </a:xfrm>
            </p:grpSpPr>
            <p:sp>
              <p:nvSpPr>
                <p:cNvPr id="40" name="TextBox 39"/>
                <p:cNvSpPr txBox="1"/>
                <p:nvPr/>
              </p:nvSpPr>
              <p:spPr>
                <a:xfrm>
                  <a:off x="1216200" y="1553824"/>
                  <a:ext cx="1987620" cy="5432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Times"/>
                    </a:rPr>
                    <a:t>Transactions</a:t>
                  </a:r>
                </a:p>
              </p:txBody>
            </p:sp>
            <p:cxnSp>
              <p:nvCxnSpPr>
                <p:cNvPr id="41" name="Straight Arrow Connector 40"/>
                <p:cNvCxnSpPr/>
                <p:nvPr/>
              </p:nvCxnSpPr>
              <p:spPr>
                <a:xfrm flipH="1">
                  <a:off x="2432119" y="2174613"/>
                  <a:ext cx="12700" cy="438091"/>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5548313" y="4412159"/>
                <a:ext cx="260994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Times"/>
                  </a:rPr>
                  <a:t>Hybrid DBMS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Times"/>
                  </a:rPr>
                  <a:t>(HTAP System)</a:t>
                </a:r>
              </a:p>
            </p:txBody>
          </p:sp>
          <p:cxnSp>
            <p:nvCxnSpPr>
              <p:cNvPr id="56" name="Straight Arrow Connector 55"/>
              <p:cNvCxnSpPr/>
              <p:nvPr/>
            </p:nvCxnSpPr>
            <p:spPr>
              <a:xfrm flipH="1">
                <a:off x="7569615" y="2667000"/>
                <a:ext cx="11447" cy="322645"/>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6287338" y="2667000"/>
                <a:ext cx="11447" cy="322645"/>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742862" y="2209800"/>
                <a:ext cx="179153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Times"/>
                  </a:rPr>
                  <a:t>Analytics</a:t>
                </a:r>
              </a:p>
            </p:txBody>
          </p:sp>
          <p:cxnSp>
            <p:nvCxnSpPr>
              <p:cNvPr id="59" name="Straight Arrow Connector 58"/>
              <p:cNvCxnSpPr/>
              <p:nvPr/>
            </p:nvCxnSpPr>
            <p:spPr>
              <a:xfrm flipH="1">
                <a:off x="7417215" y="2667000"/>
                <a:ext cx="11447" cy="322645"/>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7733462" y="2667000"/>
                <a:ext cx="11447" cy="322645"/>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6134938" y="2667000"/>
                <a:ext cx="11447" cy="322645"/>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p:nvPicPr>
            <p:blipFill>
              <a:blip r:embed="rId3"/>
              <a:stretch>
                <a:fillRect/>
              </a:stretch>
            </p:blipFill>
            <p:spPr>
              <a:xfrm>
                <a:off x="5486401" y="2971801"/>
                <a:ext cx="2743200" cy="1447800"/>
              </a:xfrm>
              <a:prstGeom prst="rect">
                <a:avLst/>
              </a:prstGeom>
            </p:spPr>
          </p:pic>
        </p:grpSp>
        <p:pic>
          <p:nvPicPr>
            <p:cNvPr id="66" name="Picture 65"/>
            <p:cNvPicPr>
              <a:picLocks noChangeAspect="1"/>
            </p:cNvPicPr>
            <p:nvPr/>
          </p:nvPicPr>
          <p:blipFill>
            <a:blip r:embed="rId4"/>
            <a:stretch>
              <a:fillRect/>
            </a:stretch>
          </p:blipFill>
          <p:spPr>
            <a:xfrm>
              <a:off x="6019800" y="1981200"/>
              <a:ext cx="508000" cy="508000"/>
            </a:xfrm>
            <a:prstGeom prst="rect">
              <a:avLst/>
            </a:prstGeom>
          </p:spPr>
        </p:pic>
        <p:pic>
          <p:nvPicPr>
            <p:cNvPr id="67" name="Picture 66"/>
            <p:cNvPicPr>
              <a:picLocks noChangeAspect="1"/>
            </p:cNvPicPr>
            <p:nvPr/>
          </p:nvPicPr>
          <p:blipFill>
            <a:blip r:embed="rId5"/>
            <a:stretch>
              <a:fillRect/>
            </a:stretch>
          </p:blipFill>
          <p:spPr>
            <a:xfrm>
              <a:off x="7391060" y="1978817"/>
              <a:ext cx="457540" cy="459583"/>
            </a:xfrm>
            <a:prstGeom prst="rect">
              <a:avLst/>
            </a:prstGeom>
          </p:spPr>
        </p:pic>
      </p:grpSp>
      <p:grpSp>
        <p:nvGrpSpPr>
          <p:cNvPr id="5" name="Group 4"/>
          <p:cNvGrpSpPr/>
          <p:nvPr/>
        </p:nvGrpSpPr>
        <p:grpSpPr>
          <a:xfrm>
            <a:off x="308507" y="2090083"/>
            <a:ext cx="5096933" cy="3148669"/>
            <a:chOff x="8467" y="2055017"/>
            <a:chExt cx="5096933" cy="3148669"/>
          </a:xfrm>
        </p:grpSpPr>
        <p:grpSp>
          <p:nvGrpSpPr>
            <p:cNvPr id="10" name="Group 9"/>
            <p:cNvGrpSpPr/>
            <p:nvPr/>
          </p:nvGrpSpPr>
          <p:grpSpPr>
            <a:xfrm>
              <a:off x="8467" y="2438400"/>
              <a:ext cx="5096933" cy="2757845"/>
              <a:chOff x="8467" y="2209800"/>
              <a:chExt cx="5096933" cy="2757845"/>
            </a:xfrm>
          </p:grpSpPr>
          <p:cxnSp>
            <p:nvCxnSpPr>
              <p:cNvPr id="32" name="Straight Arrow Connector 31"/>
              <p:cNvCxnSpPr/>
              <p:nvPr/>
            </p:nvCxnSpPr>
            <p:spPr>
              <a:xfrm flipV="1">
                <a:off x="1905000" y="3703070"/>
                <a:ext cx="1017262" cy="0"/>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76400" y="2819400"/>
                <a:ext cx="14423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Times"/>
                  </a:rPr>
                  <a:t>Data</a:t>
                </a:r>
                <a:br>
                  <a:rPr kumimoji="0" lang="en-US" sz="2000" b="1" i="0" u="none" strike="noStrike" kern="1200" cap="none" spc="0" normalizeH="0" baseline="0" noProof="0" dirty="0">
                    <a:ln>
                      <a:noFill/>
                    </a:ln>
                    <a:solidFill>
                      <a:srgbClr val="000000"/>
                    </a:solidFill>
                    <a:effectLst/>
                    <a:uLnTx/>
                    <a:uFillTx/>
                    <a:latin typeface="Gill Sans MT"/>
                    <a:ea typeface="+mn-ea"/>
                    <a:cs typeface="Times"/>
                  </a:rPr>
                </a:br>
                <a:r>
                  <a:rPr kumimoji="0" lang="en-US" sz="2000" b="1" i="0" u="none" strike="noStrike" kern="1200" cap="none" spc="0" normalizeH="0" baseline="0" noProof="0" dirty="0">
                    <a:ln>
                      <a:noFill/>
                    </a:ln>
                    <a:solidFill>
                      <a:srgbClr val="000000"/>
                    </a:solidFill>
                    <a:effectLst/>
                    <a:uLnTx/>
                    <a:uFillTx/>
                    <a:latin typeface="Gill Sans MT"/>
                    <a:ea typeface="+mn-ea"/>
                    <a:cs typeface="Times"/>
                  </a:rPr>
                  <a:t>Migration</a:t>
                </a:r>
              </a:p>
            </p:txBody>
          </p:sp>
          <p:grpSp>
            <p:nvGrpSpPr>
              <p:cNvPr id="35" name="Group 34"/>
              <p:cNvGrpSpPr/>
              <p:nvPr/>
            </p:nvGrpSpPr>
            <p:grpSpPr>
              <a:xfrm>
                <a:off x="2701504" y="2209800"/>
                <a:ext cx="2403896" cy="2148000"/>
                <a:chOff x="3409210" y="1706226"/>
                <a:chExt cx="2667000" cy="2916574"/>
              </a:xfrm>
            </p:grpSpPr>
            <p:grpSp>
              <p:nvGrpSpPr>
                <p:cNvPr id="42" name="Group 41"/>
                <p:cNvGrpSpPr/>
                <p:nvPr/>
              </p:nvGrpSpPr>
              <p:grpSpPr>
                <a:xfrm>
                  <a:off x="3810000" y="2667000"/>
                  <a:ext cx="1955800" cy="1955800"/>
                  <a:chOff x="3962400" y="2667000"/>
                  <a:chExt cx="1955800" cy="1955800"/>
                </a:xfrm>
              </p:grpSpPr>
              <p:pic>
                <p:nvPicPr>
                  <p:cNvPr id="47" name="Picture 46"/>
                  <p:cNvPicPr>
                    <a:picLocks noChangeAspect="1"/>
                  </p:cNvPicPr>
                  <p:nvPr/>
                </p:nvPicPr>
                <p:blipFill>
                  <a:blip r:embed="rId3"/>
                  <a:stretch>
                    <a:fillRect/>
                  </a:stretch>
                </p:blipFill>
                <p:spPr>
                  <a:xfrm>
                    <a:off x="3962400" y="2667000"/>
                    <a:ext cx="1651000" cy="1651000"/>
                  </a:xfrm>
                  <a:prstGeom prst="rect">
                    <a:avLst/>
                  </a:prstGeom>
                </p:spPr>
              </p:pic>
              <p:pic>
                <p:nvPicPr>
                  <p:cNvPr id="48" name="Picture 47"/>
                  <p:cNvPicPr>
                    <a:picLocks noChangeAspect="1"/>
                  </p:cNvPicPr>
                  <p:nvPr/>
                </p:nvPicPr>
                <p:blipFill>
                  <a:blip r:embed="rId3"/>
                  <a:stretch>
                    <a:fillRect/>
                  </a:stretch>
                </p:blipFill>
                <p:spPr>
                  <a:xfrm>
                    <a:off x="4114800" y="2819400"/>
                    <a:ext cx="1651000" cy="1651000"/>
                  </a:xfrm>
                  <a:prstGeom prst="rect">
                    <a:avLst/>
                  </a:prstGeom>
                </p:spPr>
              </p:pic>
              <p:pic>
                <p:nvPicPr>
                  <p:cNvPr id="50" name="Picture 49"/>
                  <p:cNvPicPr>
                    <a:picLocks noChangeAspect="1"/>
                  </p:cNvPicPr>
                  <p:nvPr/>
                </p:nvPicPr>
                <p:blipFill>
                  <a:blip r:embed="rId3"/>
                  <a:stretch>
                    <a:fillRect/>
                  </a:stretch>
                </p:blipFill>
                <p:spPr>
                  <a:xfrm>
                    <a:off x="4267200" y="2971800"/>
                    <a:ext cx="1651000" cy="1651000"/>
                  </a:xfrm>
                  <a:prstGeom prst="rect">
                    <a:avLst/>
                  </a:prstGeom>
                </p:spPr>
              </p:pic>
            </p:grpSp>
            <p:sp>
              <p:nvSpPr>
                <p:cNvPr id="43" name="TextBox 42"/>
                <p:cNvSpPr txBox="1"/>
                <p:nvPr/>
              </p:nvSpPr>
              <p:spPr>
                <a:xfrm>
                  <a:off x="3409210" y="1706226"/>
                  <a:ext cx="2667000" cy="4001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Times"/>
                    </a:rPr>
                    <a:t>Analytics</a:t>
                  </a:r>
                </a:p>
              </p:txBody>
            </p:sp>
            <p:cxnSp>
              <p:nvCxnSpPr>
                <p:cNvPr id="44" name="Straight Arrow Connector 43"/>
                <p:cNvCxnSpPr/>
                <p:nvPr/>
              </p:nvCxnSpPr>
              <p:spPr>
                <a:xfrm flipH="1">
                  <a:off x="4711700" y="2305110"/>
                  <a:ext cx="12700" cy="43809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953000" y="2305110"/>
                  <a:ext cx="12700" cy="43809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4483100" y="2305110"/>
                  <a:ext cx="12700" cy="43809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8467" y="4259759"/>
                <a:ext cx="197273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Times"/>
                  </a:rPr>
                  <a:t> Transactional DBMS</a:t>
                </a:r>
              </a:p>
            </p:txBody>
          </p:sp>
          <p:grpSp>
            <p:nvGrpSpPr>
              <p:cNvPr id="6" name="Group 5"/>
              <p:cNvGrpSpPr/>
              <p:nvPr/>
            </p:nvGrpSpPr>
            <p:grpSpPr>
              <a:xfrm>
                <a:off x="152400" y="2268851"/>
                <a:ext cx="1923117" cy="1998349"/>
                <a:chOff x="228600" y="2209800"/>
                <a:chExt cx="1923117" cy="1998349"/>
              </a:xfrm>
            </p:grpSpPr>
            <p:grpSp>
              <p:nvGrpSpPr>
                <p:cNvPr id="34" name="Group 33"/>
                <p:cNvGrpSpPr/>
                <p:nvPr/>
              </p:nvGrpSpPr>
              <p:grpSpPr>
                <a:xfrm>
                  <a:off x="228600" y="2209800"/>
                  <a:ext cx="1923117" cy="1998349"/>
                  <a:chOff x="821520" y="1680824"/>
                  <a:chExt cx="2133600" cy="2713376"/>
                </a:xfrm>
              </p:grpSpPr>
              <p:pic>
                <p:nvPicPr>
                  <p:cNvPr id="51" name="Picture 50"/>
                  <p:cNvPicPr>
                    <a:picLocks noChangeAspect="1"/>
                  </p:cNvPicPr>
                  <p:nvPr/>
                </p:nvPicPr>
                <p:blipFill>
                  <a:blip r:embed="rId3"/>
                  <a:stretch>
                    <a:fillRect/>
                  </a:stretch>
                </p:blipFill>
                <p:spPr>
                  <a:xfrm>
                    <a:off x="990600" y="2743199"/>
                    <a:ext cx="1651000" cy="1651001"/>
                  </a:xfrm>
                  <a:prstGeom prst="rect">
                    <a:avLst/>
                  </a:prstGeom>
                </p:spPr>
              </p:pic>
              <p:sp>
                <p:nvSpPr>
                  <p:cNvPr id="52" name="TextBox 51"/>
                  <p:cNvSpPr txBox="1"/>
                  <p:nvPr/>
                </p:nvSpPr>
                <p:spPr>
                  <a:xfrm>
                    <a:off x="821520" y="1680824"/>
                    <a:ext cx="21336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Times"/>
                      </a:rPr>
                      <a:t>Transactions</a:t>
                    </a:r>
                  </a:p>
                </p:txBody>
              </p:sp>
              <p:cxnSp>
                <p:nvCxnSpPr>
                  <p:cNvPr id="53" name="Straight Arrow Connector 52"/>
                  <p:cNvCxnSpPr/>
                  <p:nvPr/>
                </p:nvCxnSpPr>
                <p:spPr>
                  <a:xfrm flipH="1">
                    <a:off x="1836000" y="2305111"/>
                    <a:ext cx="12700" cy="43809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cxnSp>
              <p:nvCxnSpPr>
                <p:cNvPr id="54" name="Straight Arrow Connector 53"/>
                <p:cNvCxnSpPr/>
                <p:nvPr/>
              </p:nvCxnSpPr>
              <p:spPr>
                <a:xfrm flipH="1">
                  <a:off x="1295400" y="2667000"/>
                  <a:ext cx="11447" cy="322645"/>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979153" y="2667000"/>
                  <a:ext cx="11447" cy="322645"/>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grpSp>
        <p:pic>
          <p:nvPicPr>
            <p:cNvPr id="63" name="Picture 62"/>
            <p:cNvPicPr>
              <a:picLocks noChangeAspect="1"/>
            </p:cNvPicPr>
            <p:nvPr/>
          </p:nvPicPr>
          <p:blipFill>
            <a:blip r:embed="rId4"/>
            <a:stretch>
              <a:fillRect/>
            </a:stretch>
          </p:blipFill>
          <p:spPr>
            <a:xfrm>
              <a:off x="863600" y="2057400"/>
              <a:ext cx="508000" cy="508000"/>
            </a:xfrm>
            <a:prstGeom prst="rect">
              <a:avLst/>
            </a:prstGeom>
          </p:spPr>
        </p:pic>
        <p:pic>
          <p:nvPicPr>
            <p:cNvPr id="65" name="Picture 64"/>
            <p:cNvPicPr>
              <a:picLocks noChangeAspect="1"/>
            </p:cNvPicPr>
            <p:nvPr/>
          </p:nvPicPr>
          <p:blipFill>
            <a:blip r:embed="rId5"/>
            <a:stretch>
              <a:fillRect/>
            </a:stretch>
          </p:blipFill>
          <p:spPr>
            <a:xfrm>
              <a:off x="3657600" y="2055017"/>
              <a:ext cx="457540" cy="459583"/>
            </a:xfrm>
            <a:prstGeom prst="rect">
              <a:avLst/>
            </a:prstGeom>
          </p:spPr>
        </p:pic>
        <p:sp>
          <p:nvSpPr>
            <p:cNvPr id="64" name="TextBox 63"/>
            <p:cNvSpPr txBox="1"/>
            <p:nvPr/>
          </p:nvSpPr>
          <p:spPr>
            <a:xfrm>
              <a:off x="2980267" y="4495800"/>
              <a:ext cx="197273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Times"/>
                </a:rPr>
                <a:t> Analytical</a:t>
              </a:r>
              <a:br>
                <a:rPr kumimoji="0" lang="en-US" sz="2000" b="1" i="0" u="none" strike="noStrike" kern="1200" cap="none" spc="0" normalizeH="0" baseline="0" noProof="0" dirty="0">
                  <a:ln>
                    <a:noFill/>
                  </a:ln>
                  <a:solidFill>
                    <a:srgbClr val="000000"/>
                  </a:solidFill>
                  <a:effectLst/>
                  <a:uLnTx/>
                  <a:uFillTx/>
                  <a:latin typeface="Gill Sans MT"/>
                  <a:ea typeface="+mn-ea"/>
                  <a:cs typeface="Times"/>
                </a:rPr>
              </a:br>
              <a:r>
                <a:rPr kumimoji="0" lang="en-US" sz="2000" b="1" i="0" u="none" strike="noStrike" kern="1200" cap="none" spc="0" normalizeH="0" baseline="0" noProof="0" dirty="0">
                  <a:ln>
                    <a:noFill/>
                  </a:ln>
                  <a:solidFill>
                    <a:srgbClr val="000000"/>
                  </a:solidFill>
                  <a:effectLst/>
                  <a:uLnTx/>
                  <a:uFillTx/>
                  <a:latin typeface="Gill Sans MT"/>
                  <a:ea typeface="+mn-ea"/>
                  <a:cs typeface="Times"/>
                </a:rPr>
                <a:t>DBMS</a:t>
              </a:r>
            </a:p>
          </p:txBody>
        </p:sp>
      </p:grpSp>
      <p:cxnSp>
        <p:nvCxnSpPr>
          <p:cNvPr id="68" name="Straight Arrow Connector 67"/>
          <p:cNvCxnSpPr>
            <a:stCxn id="33" idx="0"/>
          </p:cNvCxnSpPr>
          <p:nvPr/>
        </p:nvCxnSpPr>
        <p:spPr>
          <a:xfrm flipV="1">
            <a:off x="2697609" y="2419352"/>
            <a:ext cx="193231" cy="663714"/>
          </a:xfrm>
          <a:prstGeom prst="straightConnector1">
            <a:avLst/>
          </a:prstGeom>
          <a:ln w="38100" cmpd="sng">
            <a:solidFill>
              <a:schemeClr val="tx1"/>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128840" y="1943042"/>
            <a:ext cx="144233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Gill Sans MT"/>
                <a:ea typeface="+mn-ea"/>
                <a:cs typeface="Times"/>
              </a:rPr>
              <a:t>hours/days</a:t>
            </a:r>
          </a:p>
        </p:txBody>
      </p:sp>
      <p:sp>
        <p:nvSpPr>
          <p:cNvPr id="13" name="Title 12">
            <a:extLst>
              <a:ext uri="{FF2B5EF4-FFF2-40B4-BE49-F238E27FC236}">
                <a16:creationId xmlns:a16="http://schemas.microsoft.com/office/drawing/2014/main" id="{D0D44C72-2D84-2406-6273-78C0B2115CB8}"/>
              </a:ext>
            </a:extLst>
          </p:cNvPr>
          <p:cNvSpPr>
            <a:spLocks noGrp="1"/>
          </p:cNvSpPr>
          <p:nvPr>
            <p:ph type="title"/>
          </p:nvPr>
        </p:nvSpPr>
        <p:spPr/>
        <p:txBody>
          <a:bodyPr/>
          <a:lstStyle/>
          <a:p>
            <a:r>
              <a:rPr lang="en-US" sz="3600" dirty="0">
                <a:solidFill>
                  <a:prstClr val="black">
                    <a:lumMod val="65000"/>
                    <a:lumOff val="35000"/>
                  </a:prstClr>
                </a:solidFill>
              </a:rPr>
              <a:t>HTAP: Supporting Real-Time Analysis</a:t>
            </a:r>
            <a:endParaRPr lang="en-US" sz="3600" dirty="0"/>
          </a:p>
        </p:txBody>
      </p:sp>
      <p:sp>
        <p:nvSpPr>
          <p:cNvPr id="14" name="Slide Number Placeholder 13">
            <a:extLst>
              <a:ext uri="{FF2B5EF4-FFF2-40B4-BE49-F238E27FC236}">
                <a16:creationId xmlns:a16="http://schemas.microsoft.com/office/drawing/2014/main" id="{6449FC4F-66EA-44EC-C23A-3C3C906092D7}"/>
              </a:ext>
            </a:extLst>
          </p:cNvPr>
          <p:cNvSpPr>
            <a:spLocks noGrp="1"/>
          </p:cNvSpPr>
          <p:nvPr>
            <p:ph type="sldNum" sz="quarter" idx="12"/>
          </p:nvPr>
        </p:nvSpPr>
        <p:spPr/>
        <p:txBody>
          <a:bodyPr/>
          <a:lstStyle/>
          <a:p>
            <a:fld id="{BA2D8F13-174C-467F-9D40-7DDEF70CAB8C}" type="slidenum">
              <a:rPr lang="en-US" smtClean="0"/>
              <a:t>2</a:t>
            </a:fld>
            <a:endParaRPr lang="en-US"/>
          </a:p>
        </p:txBody>
      </p:sp>
    </p:spTree>
    <p:extLst>
      <p:ext uri="{BB962C8B-B14F-4D97-AF65-F5344CB8AC3E}">
        <p14:creationId xmlns:p14="http://schemas.microsoft.com/office/powerpoint/2010/main" val="245132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500"/>
                                        <p:tgtEl>
                                          <p:spTgt spid="6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500"/>
                                        <p:tgtEl>
                                          <p:spTgt spid="6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9" grpId="0" animBg="1"/>
      <p:bldP spid="6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839200" cy="6324600"/>
          </a:xfrm>
        </p:spPr>
        <p:txBody>
          <a:bodyPr>
            <a:normAutofit/>
          </a:bodyPr>
          <a:lstStyle/>
          <a:p>
            <a:pPr lvl="1"/>
            <a:endParaRPr lang="en-US" sz="2200" dirty="0">
              <a:solidFill>
                <a:srgbClr val="595959"/>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lvl="1"/>
            <a:endParaRPr lang="en-US" sz="2400" dirty="0">
              <a:solidFill>
                <a:srgbClr val="595959"/>
              </a:solidFill>
            </a:endParaRPr>
          </a:p>
          <a:p>
            <a:pPr lvl="1"/>
            <a:endParaRPr lang="en-US" sz="2200" dirty="0">
              <a:solidFill>
                <a:srgbClr val="595959"/>
              </a:solidFill>
            </a:endParaRPr>
          </a:p>
        </p:txBody>
      </p:sp>
      <p:sp>
        <p:nvSpPr>
          <p:cNvPr id="72" name="TextBox 71"/>
          <p:cNvSpPr txBox="1"/>
          <p:nvPr/>
        </p:nvSpPr>
        <p:spPr>
          <a:xfrm>
            <a:off x="76200" y="2514600"/>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a:t>
            </a:r>
          </a:p>
        </p:txBody>
      </p:sp>
      <p:sp>
        <p:nvSpPr>
          <p:cNvPr id="84" name="TextBox 83"/>
          <p:cNvSpPr txBox="1"/>
          <p:nvPr/>
        </p:nvSpPr>
        <p:spPr>
          <a:xfrm>
            <a:off x="59389" y="4807803"/>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a:t>
            </a:r>
          </a:p>
        </p:txBody>
      </p:sp>
      <p:sp>
        <p:nvSpPr>
          <p:cNvPr id="113" name="TextBox 112"/>
          <p:cNvSpPr txBox="1"/>
          <p:nvPr/>
        </p:nvSpPr>
        <p:spPr>
          <a:xfrm>
            <a:off x="76200" y="5798403"/>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2</a:t>
            </a:r>
          </a:p>
        </p:txBody>
      </p:sp>
      <p:sp>
        <p:nvSpPr>
          <p:cNvPr id="20" name="Content Placeholder 2"/>
          <p:cNvSpPr txBox="1">
            <a:spLocks/>
          </p:cNvSpPr>
          <p:nvPr/>
        </p:nvSpPr>
        <p:spPr>
          <a:xfrm>
            <a:off x="0" y="-1066800"/>
            <a:ext cx="8839200" cy="632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b="1"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a:ln>
                <a:noFill/>
              </a:ln>
              <a:solidFill>
                <a:srgbClr val="0000FF"/>
              </a:solidFill>
              <a:effectLst/>
              <a:uLnTx/>
              <a:uFillTx/>
              <a:latin typeface="Gill Sans M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a:ln>
                <a:noFill/>
              </a:ln>
              <a:solidFill>
                <a:srgbClr val="595959"/>
              </a:solidFill>
              <a:effectLst/>
              <a:uLnTx/>
              <a:uFillTx/>
              <a:latin typeface="Gill Sans M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a:ln>
                <a:noFill/>
              </a:ln>
              <a:solidFill>
                <a:srgbClr val="595959"/>
              </a:solidFill>
              <a:effectLst/>
              <a:uLnTx/>
              <a:uFillTx/>
              <a:latin typeface="Gill Sans M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1" i="0" u="none" strike="noStrike" kern="1200" cap="none" spc="0" normalizeH="0" baseline="0" noProof="0">
              <a:ln>
                <a:noFill/>
              </a:ln>
              <a:solidFill>
                <a:prstClr val="black">
                  <a:lumMod val="65000"/>
                  <a:lumOff val="35000"/>
                </a:prstClr>
              </a:solidFill>
              <a:effectLst/>
              <a:uLnTx/>
              <a:uFillTx/>
              <a:latin typeface="Gill Sans M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1" i="0" u="none" strike="noStrike" kern="1200" cap="none" spc="0" normalizeH="0" baseline="0" noProof="0" dirty="0">
              <a:ln>
                <a:noFill/>
              </a:ln>
              <a:solidFill>
                <a:prstClr val="black">
                  <a:lumMod val="65000"/>
                  <a:lumOff val="35000"/>
                </a:prstClr>
              </a:solidFill>
              <a:effectLst/>
              <a:uLnTx/>
              <a:uFillTx/>
              <a:latin typeface="Gill Sans MT"/>
              <a:ea typeface="+mn-ea"/>
              <a:cs typeface="+mn-cs"/>
            </a:endParaRPr>
          </a:p>
        </p:txBody>
      </p:sp>
      <p:sp>
        <p:nvSpPr>
          <p:cNvPr id="58" name="Rectangle 57"/>
          <p:cNvSpPr/>
          <p:nvPr/>
        </p:nvSpPr>
        <p:spPr>
          <a:xfrm>
            <a:off x="-152400" y="4267200"/>
            <a:ext cx="54864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We observe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two key problems</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a:t>
            </a:r>
          </a:p>
        </p:txBody>
      </p:sp>
      <p:grpSp>
        <p:nvGrpSpPr>
          <p:cNvPr id="64" name="Group 63"/>
          <p:cNvGrpSpPr/>
          <p:nvPr/>
        </p:nvGrpSpPr>
        <p:grpSpPr>
          <a:xfrm>
            <a:off x="0" y="4800600"/>
            <a:ext cx="9144000" cy="788313"/>
            <a:chOff x="0" y="2212776"/>
            <a:chExt cx="9144000" cy="788313"/>
          </a:xfrm>
          <a:solidFill>
            <a:srgbClr val="811800"/>
          </a:solidFill>
        </p:grpSpPr>
        <p:sp>
          <p:nvSpPr>
            <p:cNvPr id="65" name="Rectangle 64"/>
            <p:cNvSpPr/>
            <p:nvPr/>
          </p:nvSpPr>
          <p:spPr>
            <a:xfrm>
              <a:off x="0" y="2231648"/>
              <a:ext cx="9144000" cy="769441"/>
            </a:xfrm>
            <a:prstGeom prst="rect">
              <a:avLst/>
            </a:prstGeom>
            <a:grp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schemeClr val="bg1"/>
                  </a:solidFill>
                  <a:effectLst/>
                  <a:uLnTx/>
                  <a:uFillTx/>
                  <a:latin typeface="Gill Sans MT"/>
                  <a:ea typeface="+mn-ea"/>
                  <a:cs typeface="Gill Sans MT"/>
                </a:rPr>
                <a:t>Data freshness and consistency mechanisms</a:t>
              </a:r>
              <a:br>
                <a:rPr kumimoji="0" lang="en-US" sz="2200" b="1" i="0" u="none" strike="noStrike" kern="1200" cap="none" spc="0" normalizeH="0" baseline="0" noProof="0" dirty="0">
                  <a:ln>
                    <a:noFill/>
                  </a:ln>
                  <a:solidFill>
                    <a:schemeClr val="bg1"/>
                  </a:solidFill>
                  <a:effectLst/>
                  <a:uLnTx/>
                  <a:uFillTx/>
                  <a:latin typeface="Gill Sans MT"/>
                  <a:ea typeface="+mn-ea"/>
                  <a:cs typeface="Gill Sans MT"/>
                </a:rPr>
              </a:br>
              <a:r>
                <a:rPr kumimoji="0" lang="en-US" sz="2200" b="1" i="0" u="none" strike="noStrike" kern="1200" cap="none" spc="0" normalizeH="0" baseline="0" noProof="0" dirty="0">
                  <a:ln>
                    <a:noFill/>
                  </a:ln>
                  <a:solidFill>
                    <a:schemeClr val="bg1"/>
                  </a:solidFill>
                  <a:effectLst/>
                  <a:uLnTx/>
                  <a:uFillTx/>
                  <a:latin typeface="Gill Sans MT"/>
                  <a:ea typeface="+mn-ea"/>
                  <a:cs typeface="Gill Sans MT"/>
                </a:rPr>
                <a:t> are costly and cause a drastic reduction in throughput</a:t>
              </a:r>
            </a:p>
          </p:txBody>
        </p:sp>
        <p:sp>
          <p:nvSpPr>
            <p:cNvPr id="67" name="TextBox 66"/>
            <p:cNvSpPr txBox="1"/>
            <p:nvPr/>
          </p:nvSpPr>
          <p:spPr>
            <a:xfrm>
              <a:off x="135589" y="2212776"/>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Arial Black" panose="020B0A04020102020204" pitchFamily="34" charset="0"/>
                  <a:ea typeface="+mn-ea"/>
                  <a:cs typeface="+mn-cs"/>
                </a:rPr>
                <a:t>1</a:t>
              </a:r>
            </a:p>
          </p:txBody>
        </p:sp>
      </p:grpSp>
      <p:grpSp>
        <p:nvGrpSpPr>
          <p:cNvPr id="5" name="Group 4"/>
          <p:cNvGrpSpPr/>
          <p:nvPr/>
        </p:nvGrpSpPr>
        <p:grpSpPr>
          <a:xfrm>
            <a:off x="0" y="5704249"/>
            <a:ext cx="9144000" cy="776882"/>
            <a:chOff x="0" y="5783759"/>
            <a:chExt cx="9144000" cy="776882"/>
          </a:xfrm>
          <a:solidFill>
            <a:srgbClr val="811800"/>
          </a:solidFill>
        </p:grpSpPr>
        <p:sp>
          <p:nvSpPr>
            <p:cNvPr id="68" name="Rectangle 67"/>
            <p:cNvSpPr/>
            <p:nvPr/>
          </p:nvSpPr>
          <p:spPr>
            <a:xfrm>
              <a:off x="0" y="5783759"/>
              <a:ext cx="9144000" cy="769441"/>
            </a:xfrm>
            <a:prstGeom prst="rect">
              <a:avLst/>
            </a:prstGeom>
            <a:grp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bg1"/>
                  </a:solidFill>
                  <a:effectLst/>
                  <a:uLnTx/>
                  <a:uFillTx/>
                  <a:latin typeface="Gill Sans MT"/>
                  <a:ea typeface="+mn-ea"/>
                  <a:cs typeface="Gill Sans MT"/>
                </a:rPr>
                <a:t>These systems fail to provide performance isolation </a:t>
              </a:r>
              <a:br>
                <a:rPr kumimoji="0" lang="en-US" sz="2200" b="1" i="0" u="none" strike="noStrike" kern="1200" cap="none" spc="0" normalizeH="0" baseline="0" noProof="0" dirty="0">
                  <a:ln>
                    <a:noFill/>
                  </a:ln>
                  <a:solidFill>
                    <a:schemeClr val="bg1"/>
                  </a:solidFill>
                  <a:effectLst/>
                  <a:uLnTx/>
                  <a:uFillTx/>
                  <a:latin typeface="Gill Sans MT"/>
                  <a:ea typeface="+mn-ea"/>
                  <a:cs typeface="Gill Sans MT"/>
                </a:rPr>
              </a:br>
              <a:r>
                <a:rPr kumimoji="0" lang="en-US" sz="2200" b="1" i="0" u="none" strike="noStrike" kern="1200" cap="none" spc="0" normalizeH="0" baseline="0" noProof="0" dirty="0">
                  <a:ln>
                    <a:noFill/>
                  </a:ln>
                  <a:solidFill>
                    <a:schemeClr val="bg1"/>
                  </a:solidFill>
                  <a:effectLst/>
                  <a:uLnTx/>
                  <a:uFillTx/>
                  <a:latin typeface="Gill Sans MT"/>
                  <a:ea typeface="+mn-ea"/>
                  <a:cs typeface="Gill Sans MT"/>
                </a:rPr>
                <a:t>because of </a:t>
              </a:r>
              <a:r>
                <a:rPr kumimoji="0" lang="en-US" sz="2200" b="1" i="0" u="sng" strike="noStrike" kern="1200" cap="none" spc="0" normalizeH="0" baseline="0" noProof="0" dirty="0">
                  <a:ln>
                    <a:noFill/>
                  </a:ln>
                  <a:solidFill>
                    <a:schemeClr val="bg1"/>
                  </a:solidFill>
                  <a:effectLst/>
                  <a:uLnTx/>
                  <a:uFillTx/>
                  <a:latin typeface="Gill Sans MT"/>
                  <a:ea typeface="+mn-ea"/>
                  <a:cs typeface="Gill Sans MT"/>
                </a:rPr>
                <a:t>high resource contention</a:t>
              </a:r>
            </a:p>
          </p:txBody>
        </p:sp>
        <p:sp>
          <p:nvSpPr>
            <p:cNvPr id="69" name="TextBox 68"/>
            <p:cNvSpPr txBox="1"/>
            <p:nvPr/>
          </p:nvSpPr>
          <p:spPr>
            <a:xfrm>
              <a:off x="135589" y="5791200"/>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Arial Black" panose="020B0A04020102020204" pitchFamily="34" charset="0"/>
                  <a:ea typeface="+mn-ea"/>
                  <a:cs typeface="+mn-cs"/>
                </a:rPr>
                <a:t>2</a:t>
              </a:r>
            </a:p>
          </p:txBody>
        </p:sp>
      </p:grpSp>
      <p:sp>
        <p:nvSpPr>
          <p:cNvPr id="70" name="Title 16">
            <a:extLst>
              <a:ext uri="{FF2B5EF4-FFF2-40B4-BE49-F238E27FC236}">
                <a16:creationId xmlns:a16="http://schemas.microsoft.com/office/drawing/2014/main" id="{8ECCF496-5C38-2973-0D4D-2F8710B97FA6}"/>
              </a:ext>
            </a:extLst>
          </p:cNvPr>
          <p:cNvSpPr>
            <a:spLocks noGrp="1"/>
          </p:cNvSpPr>
          <p:nvPr>
            <p:ph type="title"/>
          </p:nvPr>
        </p:nvSpPr>
        <p:spPr/>
        <p:txBody>
          <a:bodyPr/>
          <a:lstStyle/>
          <a:p>
            <a:r>
              <a:rPr lang="en-US" dirty="0"/>
              <a:t>State-of-the-Art HTAP Systems</a:t>
            </a:r>
          </a:p>
        </p:txBody>
      </p:sp>
      <p:sp>
        <p:nvSpPr>
          <p:cNvPr id="73" name="Rectangle 72">
            <a:extLst>
              <a:ext uri="{FF2B5EF4-FFF2-40B4-BE49-F238E27FC236}">
                <a16:creationId xmlns:a16="http://schemas.microsoft.com/office/drawing/2014/main" id="{94B69E42-846A-A7EB-541C-02412908CFA3}"/>
              </a:ext>
            </a:extLst>
          </p:cNvPr>
          <p:cNvSpPr/>
          <p:nvPr/>
        </p:nvSpPr>
        <p:spPr>
          <a:xfrm>
            <a:off x="0" y="914400"/>
            <a:ext cx="9144000" cy="461665"/>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We study two major</a:t>
            </a:r>
            <a:r>
              <a:rPr kumimoji="0" lang="en-US" sz="2400" b="1" i="0" u="none" strike="noStrike" kern="1200" cap="none" spc="0" normalizeH="0" noProof="0" dirty="0">
                <a:ln>
                  <a:noFill/>
                </a:ln>
                <a:solidFill>
                  <a:prstClr val="black"/>
                </a:solidFill>
                <a:effectLst/>
                <a:uLnTx/>
                <a:uFillTx/>
                <a:latin typeface="Gill Sans MT"/>
                <a:ea typeface="+mn-ea"/>
                <a:cs typeface="Gill Sans MT"/>
              </a:rPr>
              <a:t> types of HTAP systems:</a:t>
            </a:r>
            <a:endParaRPr kumimoji="0" lang="en-US" sz="2400" b="1" i="0" u="none" strike="noStrike" kern="1200" cap="none" spc="0" normalizeH="0" baseline="0" noProof="0" dirty="0">
              <a:ln>
                <a:noFill/>
              </a:ln>
              <a:solidFill>
                <a:prstClr val="black"/>
              </a:solidFill>
              <a:effectLst/>
              <a:uLnTx/>
              <a:uFillTx/>
              <a:latin typeface="Gill Sans MT"/>
              <a:ea typeface="+mn-ea"/>
              <a:cs typeface="Gill Sans MT"/>
            </a:endParaRPr>
          </a:p>
        </p:txBody>
      </p:sp>
      <p:grpSp>
        <p:nvGrpSpPr>
          <p:cNvPr id="22" name="Group 21"/>
          <p:cNvGrpSpPr/>
          <p:nvPr/>
        </p:nvGrpSpPr>
        <p:grpSpPr>
          <a:xfrm>
            <a:off x="304800" y="1676400"/>
            <a:ext cx="3733800" cy="2335887"/>
            <a:chOff x="76200" y="3195825"/>
            <a:chExt cx="4191000" cy="3597152"/>
          </a:xfrm>
        </p:grpSpPr>
        <p:grpSp>
          <p:nvGrpSpPr>
            <p:cNvPr id="23" name="Group 22"/>
            <p:cNvGrpSpPr/>
            <p:nvPr/>
          </p:nvGrpSpPr>
          <p:grpSpPr>
            <a:xfrm>
              <a:off x="533400" y="3195825"/>
              <a:ext cx="3139749" cy="2659908"/>
              <a:chOff x="533400" y="3283692"/>
              <a:chExt cx="3139749" cy="2659908"/>
            </a:xfrm>
          </p:grpSpPr>
          <p:grpSp>
            <p:nvGrpSpPr>
              <p:cNvPr id="25" name="Group 24"/>
              <p:cNvGrpSpPr/>
              <p:nvPr/>
            </p:nvGrpSpPr>
            <p:grpSpPr>
              <a:xfrm>
                <a:off x="533400" y="4953000"/>
                <a:ext cx="3124200" cy="990600"/>
                <a:chOff x="152400" y="3962400"/>
                <a:chExt cx="2590800" cy="990600"/>
              </a:xfrm>
            </p:grpSpPr>
            <p:sp>
              <p:nvSpPr>
                <p:cNvPr id="35" name="Can 34"/>
                <p:cNvSpPr/>
                <p:nvPr/>
              </p:nvSpPr>
              <p:spPr>
                <a:xfrm>
                  <a:off x="533400" y="3962400"/>
                  <a:ext cx="1828800"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36" name="Rectangle 35"/>
                <p:cNvSpPr/>
                <p:nvPr/>
              </p:nvSpPr>
              <p:spPr>
                <a:xfrm>
                  <a:off x="152400" y="4239867"/>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Main Replica</a:t>
                  </a:r>
                </a:p>
              </p:txBody>
            </p:sp>
          </p:grpSp>
          <p:grpSp>
            <p:nvGrpSpPr>
              <p:cNvPr id="26" name="Group 25"/>
              <p:cNvGrpSpPr/>
              <p:nvPr/>
            </p:nvGrpSpPr>
            <p:grpSpPr>
              <a:xfrm>
                <a:off x="589384" y="3283692"/>
                <a:ext cx="1821329" cy="1514450"/>
                <a:chOff x="208384" y="2293092"/>
                <a:chExt cx="1821329" cy="1514450"/>
              </a:xfrm>
            </p:grpSpPr>
            <p:sp>
              <p:nvSpPr>
                <p:cNvPr id="31" name="Freeform 30"/>
                <p:cNvSpPr/>
                <p:nvPr/>
              </p:nvSpPr>
              <p:spPr>
                <a:xfrm>
                  <a:off x="1059329" y="29718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32" name="TextBox 31"/>
                <p:cNvSpPr txBox="1"/>
                <p:nvPr/>
              </p:nvSpPr>
              <p:spPr>
                <a:xfrm>
                  <a:off x="208384" y="2293092"/>
                  <a:ext cx="18213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Transactions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33" name="Freeform 32"/>
                <p:cNvSpPr/>
                <p:nvPr/>
              </p:nvSpPr>
              <p:spPr>
                <a:xfrm>
                  <a:off x="1295400" y="3176321"/>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34" name="Freeform 33"/>
                <p:cNvSpPr/>
                <p:nvPr/>
              </p:nvSpPr>
              <p:spPr>
                <a:xfrm>
                  <a:off x="838200" y="32766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nvGrpSpPr>
              <p:cNvPr id="27" name="Group 26"/>
              <p:cNvGrpSpPr/>
              <p:nvPr/>
            </p:nvGrpSpPr>
            <p:grpSpPr>
              <a:xfrm>
                <a:off x="2128934" y="3283692"/>
                <a:ext cx="1544215" cy="1593107"/>
                <a:chOff x="1747934" y="2300897"/>
                <a:chExt cx="1544215" cy="1742385"/>
              </a:xfrm>
            </p:grpSpPr>
            <p:sp>
              <p:nvSpPr>
                <p:cNvPr id="28" name="Freeform 27"/>
                <p:cNvSpPr/>
                <p:nvPr/>
              </p:nvSpPr>
              <p:spPr>
                <a:xfrm>
                  <a:off x="2057400"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29" name="TextBox 28"/>
                <p:cNvSpPr txBox="1"/>
                <p:nvPr/>
              </p:nvSpPr>
              <p:spPr>
                <a:xfrm>
                  <a:off x="1747934" y="2300897"/>
                  <a:ext cx="1544215" cy="6966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30" name="Freeform 29"/>
                <p:cNvSpPr/>
                <p:nvPr/>
              </p:nvSpPr>
              <p:spPr>
                <a:xfrm>
                  <a:off x="2286000"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sp>
          <p:nvSpPr>
            <p:cNvPr id="24" name="TextBox 23"/>
            <p:cNvSpPr txBox="1"/>
            <p:nvPr/>
          </p:nvSpPr>
          <p:spPr>
            <a:xfrm>
              <a:off x="76200" y="6129432"/>
              <a:ext cx="4191000" cy="663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ysClr val="windowText" lastClr="000000"/>
                  </a:solidFill>
                  <a:effectLst/>
                  <a:uLnTx/>
                  <a:uFillTx/>
                  <a:latin typeface="Gill Sans MT"/>
                  <a:ea typeface="+mn-ea"/>
                  <a:cs typeface="Gill Sans MT"/>
                </a:rPr>
                <a:t>Single-Instance</a:t>
              </a:r>
            </a:p>
          </p:txBody>
        </p:sp>
      </p:grpSp>
      <p:sp>
        <p:nvSpPr>
          <p:cNvPr id="2" name="Slide Number Placeholder 1">
            <a:extLst>
              <a:ext uri="{FF2B5EF4-FFF2-40B4-BE49-F238E27FC236}">
                <a16:creationId xmlns:a16="http://schemas.microsoft.com/office/drawing/2014/main" id="{977A3EA5-19CA-F1C7-35A4-B6CC7BE24B5D}"/>
              </a:ext>
            </a:extLst>
          </p:cNvPr>
          <p:cNvSpPr>
            <a:spLocks noGrp="1"/>
          </p:cNvSpPr>
          <p:nvPr>
            <p:ph type="sldNum" sz="quarter" idx="12"/>
          </p:nvPr>
        </p:nvSpPr>
        <p:spPr/>
        <p:txBody>
          <a:bodyPr/>
          <a:lstStyle/>
          <a:p>
            <a:fld id="{BA2D8F13-174C-467F-9D40-7DDEF70CAB8C}" type="slidenum">
              <a:rPr lang="en-US" smtClean="0"/>
              <a:t>20</a:t>
            </a:fld>
            <a:endParaRPr lang="en-US"/>
          </a:p>
        </p:txBody>
      </p:sp>
      <p:sp>
        <p:nvSpPr>
          <p:cNvPr id="66" name="Rectangle 65">
            <a:extLst>
              <a:ext uri="{FF2B5EF4-FFF2-40B4-BE49-F238E27FC236}">
                <a16:creationId xmlns:a16="http://schemas.microsoft.com/office/drawing/2014/main" id="{19EC4626-7524-18DF-B470-7C6F332CB97A}"/>
              </a:ext>
            </a:extLst>
          </p:cNvPr>
          <p:cNvSpPr/>
          <p:nvPr/>
        </p:nvSpPr>
        <p:spPr>
          <a:xfrm>
            <a:off x="0" y="770431"/>
            <a:ext cx="9144000" cy="5722452"/>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nvGrpSpPr>
          <p:cNvPr id="37" name="Group 36"/>
          <p:cNvGrpSpPr/>
          <p:nvPr/>
        </p:nvGrpSpPr>
        <p:grpSpPr>
          <a:xfrm>
            <a:off x="4114800" y="1676400"/>
            <a:ext cx="4869329" cy="2444521"/>
            <a:chOff x="4350871" y="3553599"/>
            <a:chExt cx="4869329" cy="3237696"/>
          </a:xfrm>
        </p:grpSpPr>
        <p:sp>
          <p:nvSpPr>
            <p:cNvPr id="38" name="Rectangle 37"/>
            <p:cNvSpPr/>
            <p:nvPr/>
          </p:nvSpPr>
          <p:spPr>
            <a:xfrm>
              <a:off x="4495800" y="4724400"/>
              <a:ext cx="4572000" cy="1371600"/>
            </a:xfrm>
            <a:prstGeom prst="rect">
              <a:avLst/>
            </a:prstGeom>
            <a:ln w="38100" cmpd="sng">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nvGrpSpPr>
            <p:cNvPr id="39" name="Group 38"/>
            <p:cNvGrpSpPr/>
            <p:nvPr/>
          </p:nvGrpSpPr>
          <p:grpSpPr>
            <a:xfrm>
              <a:off x="4350871" y="3553599"/>
              <a:ext cx="4869329" cy="2390001"/>
              <a:chOff x="4350871" y="3553599"/>
              <a:chExt cx="4869329" cy="2390001"/>
            </a:xfrm>
          </p:grpSpPr>
          <p:grpSp>
            <p:nvGrpSpPr>
              <p:cNvPr id="41" name="Group 40"/>
              <p:cNvGrpSpPr/>
              <p:nvPr/>
            </p:nvGrpSpPr>
            <p:grpSpPr>
              <a:xfrm>
                <a:off x="4495800" y="4953000"/>
                <a:ext cx="1752600" cy="990600"/>
                <a:chOff x="152400" y="3962400"/>
                <a:chExt cx="2590800" cy="990600"/>
              </a:xfrm>
            </p:grpSpPr>
            <p:sp>
              <p:nvSpPr>
                <p:cNvPr id="62" name="Can 61"/>
                <p:cNvSpPr/>
                <p:nvPr/>
              </p:nvSpPr>
              <p:spPr>
                <a:xfrm>
                  <a:off x="533400" y="3962400"/>
                  <a:ext cx="1828800"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63" name="Rectangle 62"/>
                <p:cNvSpPr/>
                <p:nvPr/>
              </p:nvSpPr>
              <p:spPr>
                <a:xfrm>
                  <a:off x="152400" y="4278718"/>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Replica</a:t>
                  </a:r>
                </a:p>
              </p:txBody>
            </p:sp>
          </p:grpSp>
          <p:grpSp>
            <p:nvGrpSpPr>
              <p:cNvPr id="42" name="Group 41"/>
              <p:cNvGrpSpPr/>
              <p:nvPr/>
            </p:nvGrpSpPr>
            <p:grpSpPr>
              <a:xfrm>
                <a:off x="6019800" y="4953000"/>
                <a:ext cx="1752600" cy="990600"/>
                <a:chOff x="152400" y="3962400"/>
                <a:chExt cx="2590800" cy="990600"/>
              </a:xfrm>
            </p:grpSpPr>
            <p:sp>
              <p:nvSpPr>
                <p:cNvPr id="60" name="Can 59"/>
                <p:cNvSpPr/>
                <p:nvPr/>
              </p:nvSpPr>
              <p:spPr>
                <a:xfrm>
                  <a:off x="490330" y="3962400"/>
                  <a:ext cx="1828799"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61" name="Rectangle 60"/>
                <p:cNvSpPr/>
                <p:nvPr/>
              </p:nvSpPr>
              <p:spPr>
                <a:xfrm>
                  <a:off x="152400" y="4278718"/>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Replica</a:t>
                  </a:r>
                </a:p>
              </p:txBody>
            </p:sp>
          </p:grpSp>
          <p:grpSp>
            <p:nvGrpSpPr>
              <p:cNvPr id="43" name="Group 42"/>
              <p:cNvGrpSpPr/>
              <p:nvPr/>
            </p:nvGrpSpPr>
            <p:grpSpPr>
              <a:xfrm>
                <a:off x="7467600" y="4953000"/>
                <a:ext cx="1752600" cy="990600"/>
                <a:chOff x="39757" y="3962400"/>
                <a:chExt cx="2590800" cy="990600"/>
              </a:xfrm>
            </p:grpSpPr>
            <p:sp>
              <p:nvSpPr>
                <p:cNvPr id="57" name="Can 56"/>
                <p:cNvSpPr/>
                <p:nvPr/>
              </p:nvSpPr>
              <p:spPr>
                <a:xfrm>
                  <a:off x="377686" y="3962400"/>
                  <a:ext cx="1828799"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59" name="Rectangle 58"/>
                <p:cNvSpPr/>
                <p:nvPr/>
              </p:nvSpPr>
              <p:spPr>
                <a:xfrm>
                  <a:off x="39757" y="4278718"/>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Replica</a:t>
                  </a:r>
                </a:p>
              </p:txBody>
            </p:sp>
          </p:grpSp>
          <p:grpSp>
            <p:nvGrpSpPr>
              <p:cNvPr id="44" name="Group 43"/>
              <p:cNvGrpSpPr/>
              <p:nvPr/>
            </p:nvGrpSpPr>
            <p:grpSpPr>
              <a:xfrm>
                <a:off x="4350871" y="3553599"/>
                <a:ext cx="1821329" cy="1323201"/>
                <a:chOff x="76200" y="2484341"/>
                <a:chExt cx="1821329" cy="1323201"/>
              </a:xfrm>
            </p:grpSpPr>
            <p:sp>
              <p:nvSpPr>
                <p:cNvPr id="53" name="Freeform 52"/>
                <p:cNvSpPr/>
                <p:nvPr/>
              </p:nvSpPr>
              <p:spPr>
                <a:xfrm>
                  <a:off x="983129" y="29718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54" name="TextBox 53"/>
                <p:cNvSpPr txBox="1"/>
                <p:nvPr/>
              </p:nvSpPr>
              <p:spPr>
                <a:xfrm>
                  <a:off x="76200" y="2484341"/>
                  <a:ext cx="18213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Transactions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55" name="Freeform 54"/>
                <p:cNvSpPr/>
                <p:nvPr/>
              </p:nvSpPr>
              <p:spPr>
                <a:xfrm>
                  <a:off x="1219200" y="3176321"/>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56" name="Freeform 55"/>
                <p:cNvSpPr/>
                <p:nvPr/>
              </p:nvSpPr>
              <p:spPr>
                <a:xfrm>
                  <a:off x="762000" y="32766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nvGrpSpPr>
              <p:cNvPr id="45" name="Group 44"/>
              <p:cNvGrpSpPr/>
              <p:nvPr/>
            </p:nvGrpSpPr>
            <p:grpSpPr>
              <a:xfrm>
                <a:off x="6103471" y="3553600"/>
                <a:ext cx="1295400" cy="1475600"/>
                <a:chOff x="1379071" y="2429415"/>
                <a:chExt cx="1295400" cy="1613867"/>
              </a:xfrm>
            </p:grpSpPr>
            <p:sp>
              <p:nvSpPr>
                <p:cNvPr id="50" name="Freeform 49"/>
                <p:cNvSpPr/>
                <p:nvPr/>
              </p:nvSpPr>
              <p:spPr>
                <a:xfrm>
                  <a:off x="1875865"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51" name="TextBox 50"/>
                <p:cNvSpPr txBox="1"/>
                <p:nvPr/>
              </p:nvSpPr>
              <p:spPr>
                <a:xfrm>
                  <a:off x="1379071" y="2429415"/>
                  <a:ext cx="1295400" cy="4039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52" name="Freeform 51"/>
                <p:cNvSpPr/>
                <p:nvPr/>
              </p:nvSpPr>
              <p:spPr>
                <a:xfrm>
                  <a:off x="2104465"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nvGrpSpPr>
              <p:cNvPr id="46" name="Group 45"/>
              <p:cNvGrpSpPr/>
              <p:nvPr/>
            </p:nvGrpSpPr>
            <p:grpSpPr>
              <a:xfrm>
                <a:off x="7627471" y="3553600"/>
                <a:ext cx="1295400" cy="1475600"/>
                <a:chOff x="1379071" y="2429415"/>
                <a:chExt cx="1295400" cy="1613867"/>
              </a:xfrm>
            </p:grpSpPr>
            <p:sp>
              <p:nvSpPr>
                <p:cNvPr id="47" name="Freeform 46"/>
                <p:cNvSpPr/>
                <p:nvPr/>
              </p:nvSpPr>
              <p:spPr>
                <a:xfrm>
                  <a:off x="1828800"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48" name="TextBox 47"/>
                <p:cNvSpPr txBox="1"/>
                <p:nvPr/>
              </p:nvSpPr>
              <p:spPr>
                <a:xfrm>
                  <a:off x="1379071" y="2429415"/>
                  <a:ext cx="1295400" cy="4039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49" name="Freeform 48"/>
                <p:cNvSpPr/>
                <p:nvPr/>
              </p:nvSpPr>
              <p:spPr>
                <a:xfrm>
                  <a:off x="2057400"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sp>
          <p:nvSpPr>
            <p:cNvPr id="40" name="TextBox 39"/>
            <p:cNvSpPr txBox="1"/>
            <p:nvPr/>
          </p:nvSpPr>
          <p:spPr>
            <a:xfrm>
              <a:off x="4808071" y="6220598"/>
              <a:ext cx="4191000" cy="5706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ysClr val="windowText" lastClr="000000"/>
                  </a:solidFill>
                  <a:effectLst/>
                  <a:uLnTx/>
                  <a:uFillTx/>
                  <a:latin typeface="Gill Sans MT"/>
                  <a:ea typeface="+mn-ea"/>
                  <a:cs typeface="Gill Sans MT"/>
                </a:rPr>
                <a:t>Multiple-Instance</a:t>
              </a:r>
            </a:p>
          </p:txBody>
        </p:sp>
      </p:grpSp>
      <p:graphicFrame>
        <p:nvGraphicFramePr>
          <p:cNvPr id="74" name="Table 4">
            <a:extLst>
              <a:ext uri="{FF2B5EF4-FFF2-40B4-BE49-F238E27FC236}">
                <a16:creationId xmlns:a16="http://schemas.microsoft.com/office/drawing/2014/main" id="{802C111D-C4A8-D73A-D2C7-1BCB86AFF7AB}"/>
              </a:ext>
            </a:extLst>
          </p:cNvPr>
          <p:cNvGraphicFramePr>
            <a:graphicFrameLocks/>
          </p:cNvGraphicFramePr>
          <p:nvPr>
            <p:extLst>
              <p:ext uri="{D42A27DB-BD31-4B8C-83A1-F6EECF244321}">
                <p14:modId xmlns:p14="http://schemas.microsoft.com/office/powerpoint/2010/main" val="2911268182"/>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73175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839200" cy="6324600"/>
          </a:xfrm>
        </p:spPr>
        <p:txBody>
          <a:bodyPr>
            <a:normAutofit/>
          </a:bodyPr>
          <a:lstStyle/>
          <a:p>
            <a:pPr lvl="1"/>
            <a:endParaRPr lang="en-US" sz="2200" dirty="0">
              <a:solidFill>
                <a:srgbClr val="595959"/>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lvl="1"/>
            <a:endParaRPr lang="en-US" sz="2400" dirty="0">
              <a:solidFill>
                <a:srgbClr val="595959"/>
              </a:solidFill>
            </a:endParaRPr>
          </a:p>
          <a:p>
            <a:pPr lvl="1"/>
            <a:endParaRPr lang="en-US" sz="2200" dirty="0">
              <a:solidFill>
                <a:srgbClr val="595959"/>
              </a:solidFill>
            </a:endParaRPr>
          </a:p>
        </p:txBody>
      </p:sp>
      <p:sp>
        <p:nvSpPr>
          <p:cNvPr id="20" name="Rectangle 19"/>
          <p:cNvSpPr/>
          <p:nvPr/>
        </p:nvSpPr>
        <p:spPr>
          <a:xfrm>
            <a:off x="0" y="895352"/>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One of the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major challenges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in multiple-instance systems is </a:t>
            </a:r>
            <a:br>
              <a:rPr kumimoji="0" lang="en-US" sz="24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to keep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analytical</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replicas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up-to-date</a:t>
            </a:r>
          </a:p>
        </p:txBody>
      </p:sp>
      <p:sp>
        <p:nvSpPr>
          <p:cNvPr id="51" name="Rectangle 50"/>
          <p:cNvSpPr/>
          <p:nvPr/>
        </p:nvSpPr>
        <p:spPr>
          <a:xfrm>
            <a:off x="86833" y="4548036"/>
            <a:ext cx="7933267" cy="461665"/>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To maintain data freshness (via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Update Propagation</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a:t>
            </a:r>
          </a:p>
        </p:txBody>
      </p:sp>
      <p:grpSp>
        <p:nvGrpSpPr>
          <p:cNvPr id="52" name="Group 51"/>
          <p:cNvGrpSpPr/>
          <p:nvPr/>
        </p:nvGrpSpPr>
        <p:grpSpPr>
          <a:xfrm>
            <a:off x="163696" y="4904210"/>
            <a:ext cx="9448800" cy="874932"/>
            <a:chOff x="568179" y="3421559"/>
            <a:chExt cx="8407213" cy="883478"/>
          </a:xfrm>
        </p:grpSpPr>
        <p:sp>
          <p:nvSpPr>
            <p:cNvPr id="53" name="TextBox 52"/>
            <p:cNvSpPr txBox="1"/>
            <p:nvPr/>
          </p:nvSpPr>
          <p:spPr>
            <a:xfrm>
              <a:off x="568179" y="3421559"/>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1</a:t>
              </a:r>
            </a:p>
          </p:txBody>
        </p:sp>
        <p:sp>
          <p:nvSpPr>
            <p:cNvPr id="54" name="TextBox 53"/>
            <p:cNvSpPr txBox="1"/>
            <p:nvPr/>
          </p:nvSpPr>
          <p:spPr>
            <a:xfrm>
              <a:off x="974390" y="3528081"/>
              <a:ext cx="8001002" cy="7769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Update Gathering and Shipping</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 </a:t>
              </a:r>
              <a:r>
                <a:rPr kumimoji="0" lang="en-US" sz="2200" b="1" i="0" u="none" strike="noStrike" kern="1200" cap="none" spc="0" normalizeH="0" baseline="0" noProof="0" dirty="0">
                  <a:ln>
                    <a:noFill/>
                  </a:ln>
                  <a:solidFill>
                    <a:srgbClr val="1400FF"/>
                  </a:solidFill>
                  <a:effectLst/>
                  <a:uLnTx/>
                  <a:uFillTx/>
                  <a:latin typeface="Gill Sans MT"/>
                  <a:ea typeface="+mn-ea"/>
                  <a:cs typeface="Gill Sans MT"/>
                </a:rPr>
                <a:t>gather</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updates from </a:t>
              </a:r>
              <a:b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b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transactional threads and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ship</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 them to analytical the replica</a:t>
              </a:r>
            </a:p>
          </p:txBody>
        </p:sp>
      </p:grpSp>
      <p:grpSp>
        <p:nvGrpSpPr>
          <p:cNvPr id="55" name="Group 54"/>
          <p:cNvGrpSpPr/>
          <p:nvPr/>
        </p:nvGrpSpPr>
        <p:grpSpPr>
          <a:xfrm>
            <a:off x="163033" y="5692533"/>
            <a:ext cx="9144000" cy="848609"/>
            <a:chOff x="406767" y="3421560"/>
            <a:chExt cx="8475011" cy="856896"/>
          </a:xfrm>
        </p:grpSpPr>
        <p:sp>
          <p:nvSpPr>
            <p:cNvPr id="56" name="TextBox 55"/>
            <p:cNvSpPr txBox="1"/>
            <p:nvPr/>
          </p:nvSpPr>
          <p:spPr>
            <a:xfrm>
              <a:off x="406767" y="3421560"/>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2</a:t>
              </a:r>
            </a:p>
          </p:txBody>
        </p:sp>
        <p:sp>
          <p:nvSpPr>
            <p:cNvPr id="57" name="TextBox 56"/>
            <p:cNvSpPr txBox="1"/>
            <p:nvPr/>
          </p:nvSpPr>
          <p:spPr>
            <a:xfrm>
              <a:off x="880776" y="3501501"/>
              <a:ext cx="8001002" cy="7769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Update Application</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 perform the necessary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format conversation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and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apply</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 those updates to analytical replicas</a:t>
              </a:r>
            </a:p>
          </p:txBody>
        </p:sp>
      </p:grpSp>
      <p:grpSp>
        <p:nvGrpSpPr>
          <p:cNvPr id="8" name="Group 7"/>
          <p:cNvGrpSpPr/>
          <p:nvPr/>
        </p:nvGrpSpPr>
        <p:grpSpPr>
          <a:xfrm>
            <a:off x="1752600" y="1805765"/>
            <a:ext cx="5486400" cy="2754675"/>
            <a:chOff x="1600200" y="1918517"/>
            <a:chExt cx="5486400" cy="3762508"/>
          </a:xfrm>
        </p:grpSpPr>
        <p:grpSp>
          <p:nvGrpSpPr>
            <p:cNvPr id="31" name="Group 30"/>
            <p:cNvGrpSpPr/>
            <p:nvPr/>
          </p:nvGrpSpPr>
          <p:grpSpPr>
            <a:xfrm>
              <a:off x="1600200" y="1918517"/>
              <a:ext cx="5486400" cy="3226437"/>
              <a:chOff x="1524000" y="1761293"/>
              <a:chExt cx="5486400" cy="3474623"/>
            </a:xfrm>
          </p:grpSpPr>
          <p:sp>
            <p:nvSpPr>
              <p:cNvPr id="32" name="Rectangle 31"/>
              <p:cNvSpPr/>
              <p:nvPr/>
            </p:nvSpPr>
            <p:spPr>
              <a:xfrm>
                <a:off x="1981200" y="2433801"/>
                <a:ext cx="5029200" cy="2802115"/>
              </a:xfrm>
              <a:prstGeom prst="rect">
                <a:avLst/>
              </a:prstGeom>
              <a:ln w="38100" cmpd="sng">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nvGrpSpPr>
              <p:cNvPr id="33" name="Group 32"/>
              <p:cNvGrpSpPr/>
              <p:nvPr/>
            </p:nvGrpSpPr>
            <p:grpSpPr>
              <a:xfrm>
                <a:off x="2278529" y="3429000"/>
                <a:ext cx="1752600" cy="990600"/>
                <a:chOff x="152400" y="3962400"/>
                <a:chExt cx="2590800" cy="990600"/>
              </a:xfrm>
            </p:grpSpPr>
            <p:sp>
              <p:nvSpPr>
                <p:cNvPr id="49" name="Can 48"/>
                <p:cNvSpPr/>
                <p:nvPr/>
              </p:nvSpPr>
              <p:spPr>
                <a:xfrm>
                  <a:off x="533400" y="3962400"/>
                  <a:ext cx="1828800"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50" name="Rectangle 49"/>
                <p:cNvSpPr/>
                <p:nvPr/>
              </p:nvSpPr>
              <p:spPr>
                <a:xfrm>
                  <a:off x="152400" y="4200133"/>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Replica</a:t>
                  </a:r>
                </a:p>
              </p:txBody>
            </p:sp>
          </p:grpSp>
          <p:grpSp>
            <p:nvGrpSpPr>
              <p:cNvPr id="34" name="Group 33"/>
              <p:cNvGrpSpPr/>
              <p:nvPr/>
            </p:nvGrpSpPr>
            <p:grpSpPr>
              <a:xfrm>
                <a:off x="5154688" y="2667000"/>
                <a:ext cx="1828800" cy="1053761"/>
                <a:chOff x="112618" y="3962400"/>
                <a:chExt cx="2703443" cy="1053761"/>
              </a:xfrm>
            </p:grpSpPr>
            <p:sp>
              <p:nvSpPr>
                <p:cNvPr id="47" name="Can 46"/>
                <p:cNvSpPr/>
                <p:nvPr/>
              </p:nvSpPr>
              <p:spPr>
                <a:xfrm>
                  <a:off x="533400" y="3962400"/>
                  <a:ext cx="1828801" cy="1030951"/>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48" name="Rectangle 47"/>
                <p:cNvSpPr/>
                <p:nvPr/>
              </p:nvSpPr>
              <p:spPr>
                <a:xfrm>
                  <a:off x="112618" y="4065455"/>
                  <a:ext cx="2703443" cy="950706"/>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ill Sans MT"/>
                      <a:ea typeface="+mn-ea"/>
                      <a:cs typeface="Gill Sans MT"/>
                    </a:rPr>
                    <a:t>Analytical Replica</a:t>
                  </a:r>
                </a:p>
              </p:txBody>
            </p:sp>
          </p:grpSp>
          <p:grpSp>
            <p:nvGrpSpPr>
              <p:cNvPr id="35" name="Group 34"/>
              <p:cNvGrpSpPr/>
              <p:nvPr/>
            </p:nvGrpSpPr>
            <p:grpSpPr>
              <a:xfrm>
                <a:off x="5154688" y="3962400"/>
                <a:ext cx="1828800" cy="1161432"/>
                <a:chOff x="112617" y="3962400"/>
                <a:chExt cx="2703443" cy="1161432"/>
              </a:xfrm>
            </p:grpSpPr>
            <p:sp>
              <p:nvSpPr>
                <p:cNvPr id="45" name="Can 44"/>
                <p:cNvSpPr/>
                <p:nvPr/>
              </p:nvSpPr>
              <p:spPr>
                <a:xfrm>
                  <a:off x="533400" y="3962400"/>
                  <a:ext cx="1828799" cy="103095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46" name="Rectangle 45"/>
                <p:cNvSpPr/>
                <p:nvPr/>
              </p:nvSpPr>
              <p:spPr>
                <a:xfrm>
                  <a:off x="112617" y="4127856"/>
                  <a:ext cx="2703443" cy="995976"/>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white"/>
                      </a:solidFill>
                      <a:effectLst/>
                      <a:uLnTx/>
                      <a:uFillTx/>
                      <a:latin typeface="Gill Sans MT"/>
                      <a:ea typeface="+mn-ea"/>
                      <a:cs typeface="Gill Sans MT"/>
                    </a:rPr>
                    <a:t>Analytical Replica</a:t>
                  </a:r>
                </a:p>
              </p:txBody>
            </p:sp>
          </p:grpSp>
          <p:grpSp>
            <p:nvGrpSpPr>
              <p:cNvPr id="36" name="Group 35"/>
              <p:cNvGrpSpPr/>
              <p:nvPr/>
            </p:nvGrpSpPr>
            <p:grpSpPr>
              <a:xfrm>
                <a:off x="1524000" y="1761293"/>
                <a:ext cx="3116729" cy="1591507"/>
                <a:chOff x="-533400" y="2216035"/>
                <a:chExt cx="3116729" cy="1591507"/>
              </a:xfrm>
            </p:grpSpPr>
            <p:sp>
              <p:nvSpPr>
                <p:cNvPr id="41" name="Freeform 40"/>
                <p:cNvSpPr/>
                <p:nvPr/>
              </p:nvSpPr>
              <p:spPr>
                <a:xfrm>
                  <a:off x="983129" y="2894001"/>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42" name="TextBox 41"/>
                <p:cNvSpPr txBox="1"/>
                <p:nvPr/>
              </p:nvSpPr>
              <p:spPr>
                <a:xfrm>
                  <a:off x="-533400" y="2216035"/>
                  <a:ext cx="3116729" cy="4308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Gill Sans MT"/>
                      <a:ea typeface="+mn-ea"/>
                      <a:cs typeface="Gill Sans MT"/>
                    </a:rPr>
                    <a:t>Transactional queries</a:t>
                  </a:r>
                  <a:endPar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43" name="Freeform 42"/>
                <p:cNvSpPr/>
                <p:nvPr/>
              </p:nvSpPr>
              <p:spPr>
                <a:xfrm>
                  <a:off x="1219200" y="3176321"/>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44" name="Freeform 43"/>
                <p:cNvSpPr/>
                <p:nvPr/>
              </p:nvSpPr>
              <p:spPr>
                <a:xfrm>
                  <a:off x="762000" y="32766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cxnSp>
            <p:nvCxnSpPr>
              <p:cNvPr id="37" name="Straight Arrow Connector 36"/>
              <p:cNvCxnSpPr/>
              <p:nvPr/>
            </p:nvCxnSpPr>
            <p:spPr>
              <a:xfrm flipV="1">
                <a:off x="4046071" y="3429000"/>
                <a:ext cx="1143000" cy="457200"/>
              </a:xfrm>
              <a:prstGeom prst="straightConnector1">
                <a:avLst/>
              </a:prstGeom>
              <a:ln w="5715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046071" y="4038600"/>
                <a:ext cx="1135529" cy="533400"/>
              </a:xfrm>
              <a:prstGeom prst="straightConnector1">
                <a:avLst/>
              </a:prstGeom>
              <a:ln w="5715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485759" y="2882140"/>
                <a:ext cx="18213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Updates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40" name="TextBox 39"/>
              <p:cNvSpPr txBox="1"/>
              <p:nvPr/>
            </p:nvSpPr>
            <p:spPr>
              <a:xfrm>
                <a:off x="3485759" y="4530331"/>
                <a:ext cx="18213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Updates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grpSp>
        <p:sp>
          <p:nvSpPr>
            <p:cNvPr id="58" name="TextBox 57"/>
            <p:cNvSpPr txBox="1"/>
            <p:nvPr/>
          </p:nvSpPr>
          <p:spPr>
            <a:xfrm>
              <a:off x="2590490" y="5134530"/>
              <a:ext cx="4012316" cy="5464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Multiple-Instance HTAP System</a:t>
              </a:r>
            </a:p>
          </p:txBody>
        </p:sp>
      </p:grpSp>
      <p:sp>
        <p:nvSpPr>
          <p:cNvPr id="60" name="Title 16">
            <a:extLst>
              <a:ext uri="{FF2B5EF4-FFF2-40B4-BE49-F238E27FC236}">
                <a16:creationId xmlns:a16="http://schemas.microsoft.com/office/drawing/2014/main" id="{2BD7E028-DDBD-764A-D6F8-6E81D4050799}"/>
              </a:ext>
            </a:extLst>
          </p:cNvPr>
          <p:cNvSpPr>
            <a:spLocks noGrp="1"/>
          </p:cNvSpPr>
          <p:nvPr>
            <p:ph type="title"/>
          </p:nvPr>
        </p:nvSpPr>
        <p:spPr>
          <a:xfrm>
            <a:off x="0" y="0"/>
            <a:ext cx="9144000" cy="914400"/>
          </a:xfrm>
        </p:spPr>
        <p:txBody>
          <a:bodyPr/>
          <a:lstStyle/>
          <a:p>
            <a:r>
              <a:rPr lang="en-US" dirty="0"/>
              <a:t>Maintaining Data Freshness </a:t>
            </a:r>
          </a:p>
        </p:txBody>
      </p:sp>
      <p:sp>
        <p:nvSpPr>
          <p:cNvPr id="5" name="Slide Number Placeholder 4">
            <a:extLst>
              <a:ext uri="{FF2B5EF4-FFF2-40B4-BE49-F238E27FC236}">
                <a16:creationId xmlns:a16="http://schemas.microsoft.com/office/drawing/2014/main" id="{D3AF3CF4-0DBB-B44D-A765-434AAD236B95}"/>
              </a:ext>
            </a:extLst>
          </p:cNvPr>
          <p:cNvSpPr>
            <a:spLocks noGrp="1"/>
          </p:cNvSpPr>
          <p:nvPr>
            <p:ph type="sldNum" sz="quarter" idx="12"/>
          </p:nvPr>
        </p:nvSpPr>
        <p:spPr/>
        <p:txBody>
          <a:bodyPr/>
          <a:lstStyle/>
          <a:p>
            <a:fld id="{BA2D8F13-174C-467F-9D40-7DDEF70CAB8C}" type="slidenum">
              <a:rPr lang="en-US" smtClean="0"/>
              <a:t>21</a:t>
            </a:fld>
            <a:endParaRPr lang="en-US"/>
          </a:p>
        </p:txBody>
      </p:sp>
      <p:graphicFrame>
        <p:nvGraphicFramePr>
          <p:cNvPr id="61" name="Table 4">
            <a:extLst>
              <a:ext uri="{FF2B5EF4-FFF2-40B4-BE49-F238E27FC236}">
                <a16:creationId xmlns:a16="http://schemas.microsoft.com/office/drawing/2014/main" id="{DE8ADEEE-B5E9-1743-1BFD-35E2D2BDCB1C}"/>
              </a:ext>
            </a:extLst>
          </p:cNvPr>
          <p:cNvGraphicFramePr>
            <a:graphicFrameLocks/>
          </p:cNvGraphicFramePr>
          <p:nvPr>
            <p:extLst>
              <p:ext uri="{D42A27DB-BD31-4B8C-83A1-F6EECF244321}">
                <p14:modId xmlns:p14="http://schemas.microsoft.com/office/powerpoint/2010/main" val="3361681121"/>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a:t>
                      </a: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158699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41" name="Rectangle 40"/>
          <p:cNvSpPr/>
          <p:nvPr/>
        </p:nvSpPr>
        <p:spPr>
          <a:xfrm>
            <a:off x="0" y="4418993"/>
            <a:ext cx="9144000" cy="830997"/>
          </a:xfrm>
          <a:prstGeom prst="rect">
            <a:avLst/>
          </a:prstGeom>
          <a:solidFill>
            <a:srgbClr val="8118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Gill Sans MT"/>
                <a:ea typeface="+mn-ea"/>
                <a:cs typeface="Gill Sans MT"/>
              </a:rPr>
              <a:t>Transactional </a:t>
            </a:r>
            <a:r>
              <a:rPr kumimoji="0" lang="en-US" sz="2400" b="1" i="0" u="sng" strike="noStrike" kern="1200" cap="none" spc="0" normalizeH="0" baseline="0" noProof="0" dirty="0">
                <a:ln>
                  <a:noFill/>
                </a:ln>
                <a:solidFill>
                  <a:schemeClr val="bg1"/>
                </a:solidFill>
                <a:effectLst/>
                <a:uLnTx/>
                <a:uFillTx/>
                <a:latin typeface="Gill Sans MT"/>
                <a:ea typeface="+mn-ea"/>
                <a:cs typeface="Gill Sans MT"/>
              </a:rPr>
              <a:t>throughput reduces</a:t>
            </a:r>
            <a:r>
              <a:rPr kumimoji="0" lang="en-US" sz="2400" b="1" i="0" strike="noStrike" kern="1200" cap="none" spc="0" normalizeH="0" baseline="0" noProof="0" dirty="0">
                <a:ln>
                  <a:noFill/>
                </a:ln>
                <a:solidFill>
                  <a:schemeClr val="bg1"/>
                </a:solidFill>
                <a:effectLst/>
                <a:uLnTx/>
                <a:uFillTx/>
                <a:latin typeface="Gill Sans MT"/>
                <a:ea typeface="+mn-ea"/>
                <a:cs typeface="Gill Sans MT"/>
              </a:rPr>
              <a:t> </a:t>
            </a:r>
            <a:r>
              <a:rPr kumimoji="0" lang="en-US" sz="2400" b="1" i="0" u="none" strike="noStrike" kern="1200" cap="none" spc="0" normalizeH="0" baseline="0" noProof="0" dirty="0">
                <a:ln>
                  <a:noFill/>
                </a:ln>
                <a:solidFill>
                  <a:schemeClr val="bg1"/>
                </a:solidFill>
                <a:effectLst/>
                <a:uLnTx/>
                <a:uFillTx/>
                <a:latin typeface="Gill Sans MT"/>
                <a:ea typeface="+mn-ea"/>
                <a:cs typeface="Gill Sans MT"/>
              </a:rPr>
              <a:t>by up to </a:t>
            </a:r>
            <a:r>
              <a:rPr kumimoji="0" lang="en-US" sz="2400" b="1" i="0" u="sng" strike="noStrike" kern="1200" cap="none" spc="0" normalizeH="0" baseline="0" noProof="0" dirty="0">
                <a:ln>
                  <a:noFill/>
                </a:ln>
                <a:solidFill>
                  <a:schemeClr val="bg1"/>
                </a:solidFill>
                <a:effectLst/>
                <a:uLnTx/>
                <a:uFillTx/>
                <a:latin typeface="Gill Sans MT"/>
                <a:ea typeface="+mn-ea"/>
                <a:cs typeface="Gill Sans MT"/>
              </a:rPr>
              <a:t>21.2%</a:t>
            </a:r>
            <a:r>
              <a:rPr kumimoji="0" lang="en-US" sz="2400" b="1" i="0" u="none" strike="noStrike" kern="1200" cap="none" spc="0" normalizeH="0" baseline="0" noProof="0" dirty="0">
                <a:ln>
                  <a:noFill/>
                </a:ln>
                <a:solidFill>
                  <a:schemeClr val="bg1"/>
                </a:solidFill>
                <a:effectLst/>
                <a:uLnTx/>
                <a:uFillTx/>
                <a:latin typeface="Gill Sans MT"/>
                <a:ea typeface="+mn-ea"/>
                <a:cs typeface="Gill Sans MT"/>
              </a:rPr>
              <a:t> during the update </a:t>
            </a:r>
            <a:r>
              <a:rPr lang="en-US" sz="2400" b="1" noProof="0" dirty="0">
                <a:solidFill>
                  <a:schemeClr val="bg1"/>
                </a:solidFill>
                <a:latin typeface="Gill Sans MT"/>
                <a:cs typeface="Gill Sans MT"/>
              </a:rPr>
              <a:t>gathering &amp; </a:t>
            </a:r>
            <a:r>
              <a:rPr kumimoji="0" lang="en-US" sz="2400" b="1" i="0" u="none" strike="noStrike" kern="1200" cap="none" spc="0" normalizeH="0" baseline="0" noProof="0" dirty="0">
                <a:ln>
                  <a:noFill/>
                </a:ln>
                <a:solidFill>
                  <a:schemeClr val="bg1"/>
                </a:solidFill>
                <a:effectLst/>
                <a:uLnTx/>
                <a:uFillTx/>
                <a:latin typeface="Gill Sans MT"/>
                <a:ea typeface="+mn-ea"/>
                <a:cs typeface="Gill Sans MT"/>
              </a:rPr>
              <a:t>shipping process</a:t>
            </a:r>
          </a:p>
        </p:txBody>
      </p:sp>
      <p:graphicFrame>
        <p:nvGraphicFramePr>
          <p:cNvPr id="39" name="Chart 38"/>
          <p:cNvGraphicFramePr>
            <a:graphicFrameLocks/>
          </p:cNvGraphicFramePr>
          <p:nvPr>
            <p:extLst>
              <p:ext uri="{D42A27DB-BD31-4B8C-83A1-F6EECF244321}">
                <p14:modId xmlns:p14="http://schemas.microsoft.com/office/powerpoint/2010/main" val="509678564"/>
              </p:ext>
            </p:extLst>
          </p:nvPr>
        </p:nvGraphicFramePr>
        <p:xfrm>
          <a:off x="-108204" y="1595692"/>
          <a:ext cx="9252204" cy="2567940"/>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4">
            <a:extLst>
              <a:ext uri="{FF2B5EF4-FFF2-40B4-BE49-F238E27FC236}">
                <a16:creationId xmlns:a16="http://schemas.microsoft.com/office/drawing/2014/main" id="{DCEE8FCD-084C-D4A8-4CAC-7611D3DBDF3A}"/>
              </a:ext>
            </a:extLst>
          </p:cNvPr>
          <p:cNvSpPr>
            <a:spLocks noGrp="1"/>
          </p:cNvSpPr>
          <p:nvPr>
            <p:ph type="title"/>
          </p:nvPr>
        </p:nvSpPr>
        <p:spPr/>
        <p:txBody>
          <a:bodyPr/>
          <a:lstStyle/>
          <a:p>
            <a:r>
              <a:rPr lang="en-US" dirty="0"/>
              <a:t>Cost of Update Propagation</a:t>
            </a:r>
          </a:p>
        </p:txBody>
      </p:sp>
      <p:sp>
        <p:nvSpPr>
          <p:cNvPr id="18" name="Rectangle 17">
            <a:extLst>
              <a:ext uri="{FF2B5EF4-FFF2-40B4-BE49-F238E27FC236}">
                <a16:creationId xmlns:a16="http://schemas.microsoft.com/office/drawing/2014/main" id="{34F1A567-CE37-FD61-91E6-A9FC27156518}"/>
              </a:ext>
            </a:extLst>
          </p:cNvPr>
          <p:cNvSpPr/>
          <p:nvPr/>
        </p:nvSpPr>
        <p:spPr>
          <a:xfrm>
            <a:off x="0" y="5406525"/>
            <a:ext cx="9144000" cy="830997"/>
          </a:xfrm>
          <a:prstGeom prst="rect">
            <a:avLst/>
          </a:prstGeom>
          <a:solidFill>
            <a:srgbClr val="8118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Gill Sans MT"/>
                <a:ea typeface="+mn-ea"/>
                <a:cs typeface="Gill Sans MT"/>
              </a:rPr>
              <a:t>Transactional </a:t>
            </a:r>
            <a:r>
              <a:rPr kumimoji="0" lang="en-US" sz="2400" b="1" i="0" u="sng" strike="noStrike" kern="1200" cap="none" spc="0" normalizeH="0" baseline="0" noProof="0" dirty="0">
                <a:ln>
                  <a:noFill/>
                </a:ln>
                <a:solidFill>
                  <a:schemeClr val="bg1"/>
                </a:solidFill>
                <a:effectLst/>
                <a:uLnTx/>
                <a:uFillTx/>
                <a:latin typeface="Gill Sans MT"/>
                <a:ea typeface="+mn-ea"/>
                <a:cs typeface="Gill Sans MT"/>
              </a:rPr>
              <a:t>throughput reduces</a:t>
            </a:r>
            <a:r>
              <a:rPr kumimoji="0" lang="en-US" sz="2400" b="1" i="0" strike="noStrike" kern="1200" cap="none" spc="0" normalizeH="0" baseline="0" noProof="0" dirty="0">
                <a:ln>
                  <a:noFill/>
                </a:ln>
                <a:solidFill>
                  <a:schemeClr val="bg1"/>
                </a:solidFill>
                <a:effectLst/>
                <a:uLnTx/>
                <a:uFillTx/>
                <a:latin typeface="Gill Sans MT"/>
                <a:ea typeface="+mn-ea"/>
                <a:cs typeface="Gill Sans MT"/>
              </a:rPr>
              <a:t> </a:t>
            </a:r>
            <a:r>
              <a:rPr kumimoji="0" lang="en-US" sz="2400" b="1" i="0" u="none" strike="noStrike" kern="1200" cap="none" spc="0" normalizeH="0" baseline="0" noProof="0" dirty="0">
                <a:ln>
                  <a:noFill/>
                </a:ln>
                <a:solidFill>
                  <a:schemeClr val="bg1"/>
                </a:solidFill>
                <a:effectLst/>
                <a:uLnTx/>
                <a:uFillTx/>
                <a:latin typeface="Gill Sans MT"/>
                <a:ea typeface="+mn-ea"/>
                <a:cs typeface="Gill Sans MT"/>
              </a:rPr>
              <a:t>by up to </a:t>
            </a:r>
            <a:r>
              <a:rPr kumimoji="0" lang="en-US" sz="2400" b="1" i="0" u="sng" strike="noStrike" kern="1200" cap="none" spc="0" normalizeH="0" baseline="0" noProof="0" dirty="0">
                <a:ln>
                  <a:noFill/>
                </a:ln>
                <a:solidFill>
                  <a:schemeClr val="bg1"/>
                </a:solidFill>
                <a:effectLst/>
                <a:uLnTx/>
                <a:uFillTx/>
                <a:latin typeface="Gill Sans MT"/>
                <a:ea typeface="+mn-ea"/>
                <a:cs typeface="Gill Sans MT"/>
              </a:rPr>
              <a:t>64.2%</a:t>
            </a:r>
            <a:r>
              <a:rPr kumimoji="0" lang="en-US" sz="2400" b="1" i="0" u="none" strike="noStrike" kern="1200" cap="none" spc="0" normalizeH="0" baseline="0" noProof="0" dirty="0">
                <a:ln>
                  <a:noFill/>
                </a:ln>
                <a:solidFill>
                  <a:schemeClr val="bg1"/>
                </a:solidFill>
                <a:effectLst/>
                <a:uLnTx/>
                <a:uFillTx/>
                <a:latin typeface="Gill Sans MT"/>
                <a:ea typeface="+mn-ea"/>
                <a:cs typeface="Gill Sans MT"/>
              </a:rPr>
              <a:t> during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Gill Sans MT"/>
                <a:ea typeface="+mn-ea"/>
                <a:cs typeface="Gill Sans MT"/>
              </a:rPr>
              <a:t>update application process</a:t>
            </a:r>
          </a:p>
        </p:txBody>
      </p:sp>
      <p:cxnSp>
        <p:nvCxnSpPr>
          <p:cNvPr id="23" name="Straight Arrow Connector 22">
            <a:extLst>
              <a:ext uri="{FF2B5EF4-FFF2-40B4-BE49-F238E27FC236}">
                <a16:creationId xmlns:a16="http://schemas.microsoft.com/office/drawing/2014/main" id="{A2B45A85-07F8-A0B2-5104-BBBB0864C6A8}"/>
              </a:ext>
            </a:extLst>
          </p:cNvPr>
          <p:cNvCxnSpPr>
            <a:cxnSpLocks/>
          </p:cNvCxnSpPr>
          <p:nvPr/>
        </p:nvCxnSpPr>
        <p:spPr>
          <a:xfrm>
            <a:off x="6282519" y="2524836"/>
            <a:ext cx="0" cy="282054"/>
          </a:xfrm>
          <a:prstGeom prst="straightConnector1">
            <a:avLst/>
          </a:prstGeom>
          <a:ln w="25400">
            <a:solidFill>
              <a:schemeClr val="accent2"/>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BBF392EA-FF9B-5191-2355-53AD5C8FC2BB}"/>
              </a:ext>
            </a:extLst>
          </p:cNvPr>
          <p:cNvGrpSpPr/>
          <p:nvPr/>
        </p:nvGrpSpPr>
        <p:grpSpPr>
          <a:xfrm>
            <a:off x="5718412" y="2231409"/>
            <a:ext cx="771098" cy="1439839"/>
            <a:chOff x="5718412" y="2231409"/>
            <a:chExt cx="771098" cy="1439839"/>
          </a:xfrm>
        </p:grpSpPr>
        <p:cxnSp>
          <p:nvCxnSpPr>
            <p:cNvPr id="22" name="Straight Arrow Connector 21">
              <a:extLst>
                <a:ext uri="{FF2B5EF4-FFF2-40B4-BE49-F238E27FC236}">
                  <a16:creationId xmlns:a16="http://schemas.microsoft.com/office/drawing/2014/main" id="{D7475450-07A3-DA8B-E1C7-1C8FB036F3E3}"/>
                </a:ext>
              </a:extLst>
            </p:cNvPr>
            <p:cNvCxnSpPr>
              <a:cxnSpLocks/>
            </p:cNvCxnSpPr>
            <p:nvPr/>
          </p:nvCxnSpPr>
          <p:spPr>
            <a:xfrm>
              <a:off x="6089176" y="2347415"/>
              <a:ext cx="0" cy="177421"/>
            </a:xfrm>
            <a:prstGeom prst="straightConnector1">
              <a:avLst/>
            </a:prstGeom>
            <a:ln w="25400">
              <a:solidFill>
                <a:schemeClr val="accent2"/>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1" name="Rounded Rectangle 20">
              <a:extLst>
                <a:ext uri="{FF2B5EF4-FFF2-40B4-BE49-F238E27FC236}">
                  <a16:creationId xmlns:a16="http://schemas.microsoft.com/office/drawing/2014/main" id="{10F9944A-4DC5-F2B8-5644-587703117B71}"/>
                </a:ext>
              </a:extLst>
            </p:cNvPr>
            <p:cNvSpPr/>
            <p:nvPr/>
          </p:nvSpPr>
          <p:spPr>
            <a:xfrm>
              <a:off x="5718412" y="2231409"/>
              <a:ext cx="771098" cy="1439839"/>
            </a:xfrm>
            <a:prstGeom prst="roundRect">
              <a:avLst/>
            </a:prstGeom>
            <a:no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sp>
        <p:nvSpPr>
          <p:cNvPr id="28" name="Rectangle 27">
            <a:extLst>
              <a:ext uri="{FF2B5EF4-FFF2-40B4-BE49-F238E27FC236}">
                <a16:creationId xmlns:a16="http://schemas.microsoft.com/office/drawing/2014/main" id="{FC588AB1-F14F-AB7E-6178-162CBDC3F48B}"/>
              </a:ext>
            </a:extLst>
          </p:cNvPr>
          <p:cNvSpPr/>
          <p:nvPr/>
        </p:nvSpPr>
        <p:spPr>
          <a:xfrm>
            <a:off x="0" y="1008292"/>
            <a:ext cx="9144000" cy="430887"/>
          </a:xfrm>
          <a:prstGeom prst="rect">
            <a:avLst/>
          </a:prstGeom>
          <a:solidFill>
            <a:schemeClr val="accent6">
              <a:lumMod val="20000"/>
              <a:lumOff val="80000"/>
            </a:schemeClr>
          </a:solidFill>
        </p:spPr>
        <p:txBody>
          <a:bodyPr wrap="square">
            <a:spAutoFit/>
          </a:bodyPr>
          <a:lstStyle/>
          <a:p>
            <a:pPr algn="ctr"/>
            <a:r>
              <a:rPr lang="en-US" sz="2200" b="1" dirty="0">
                <a:solidFill>
                  <a:prstClr val="black"/>
                </a:solidFill>
                <a:cs typeface="Gill Sans MT"/>
              </a:rPr>
              <a:t>We evaluate the </a:t>
            </a:r>
            <a:r>
              <a:rPr lang="en-US" sz="2200" b="1" dirty="0">
                <a:solidFill>
                  <a:srgbClr val="C00000"/>
                </a:solidFill>
                <a:cs typeface="Gill Sans MT"/>
              </a:rPr>
              <a:t>throughput loss </a:t>
            </a:r>
            <a:r>
              <a:rPr lang="en-US" sz="2200" b="1" dirty="0">
                <a:solidFill>
                  <a:prstClr val="black"/>
                </a:solidFill>
                <a:cs typeface="Gill Sans MT"/>
              </a:rPr>
              <a:t>caused by Update Propagation:</a:t>
            </a:r>
            <a:endParaRPr lang="en-US" sz="2200" dirty="0"/>
          </a:p>
        </p:txBody>
      </p:sp>
      <p:sp>
        <p:nvSpPr>
          <p:cNvPr id="25" name="Slide Number Placeholder 24">
            <a:extLst>
              <a:ext uri="{FF2B5EF4-FFF2-40B4-BE49-F238E27FC236}">
                <a16:creationId xmlns:a16="http://schemas.microsoft.com/office/drawing/2014/main" id="{A9FDD32A-8372-3CB7-5924-C12A5D6A7314}"/>
              </a:ext>
            </a:extLst>
          </p:cNvPr>
          <p:cNvSpPr>
            <a:spLocks noGrp="1"/>
          </p:cNvSpPr>
          <p:nvPr>
            <p:ph type="sldNum" sz="quarter" idx="12"/>
          </p:nvPr>
        </p:nvSpPr>
        <p:spPr/>
        <p:txBody>
          <a:bodyPr/>
          <a:lstStyle/>
          <a:p>
            <a:fld id="{BA2D8F13-174C-467F-9D40-7DDEF70CAB8C}" type="slidenum">
              <a:rPr lang="en-US" smtClean="0"/>
              <a:t>22</a:t>
            </a:fld>
            <a:endParaRPr lang="en-US"/>
          </a:p>
        </p:txBody>
      </p:sp>
      <p:graphicFrame>
        <p:nvGraphicFramePr>
          <p:cNvPr id="30" name="Table 4">
            <a:extLst>
              <a:ext uri="{FF2B5EF4-FFF2-40B4-BE49-F238E27FC236}">
                <a16:creationId xmlns:a16="http://schemas.microsoft.com/office/drawing/2014/main" id="{7DD4068F-FA74-58A3-D1FE-7E61B4EB46F8}"/>
              </a:ext>
            </a:extLst>
          </p:cNvPr>
          <p:cNvGraphicFramePr>
            <a:graphicFrameLocks/>
          </p:cNvGraphicFramePr>
          <p:nvPr>
            <p:extLst>
              <p:ext uri="{D42A27DB-BD31-4B8C-83A1-F6EECF244321}">
                <p14:modId xmlns:p14="http://schemas.microsoft.com/office/powerpoint/2010/main" val="2914910469"/>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a:t>
                      </a:r>
                      <a:r>
                        <a:rPr lang="en-US" sz="800" kern="1200" dirty="0">
                          <a:solidFill>
                            <a:srgbClr val="1E497D"/>
                          </a:solidFill>
                          <a:latin typeface="+mn-lt"/>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44508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Graphic spid="39" grpId="0">
        <p:bldAsOne/>
      </p:bldGraphic>
      <p:bldP spid="18"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7B14F-CABD-6936-D3BD-2EDD8A59A220}"/>
              </a:ext>
            </a:extLst>
          </p:cNvPr>
          <p:cNvSpPr>
            <a:spLocks noGrp="1"/>
          </p:cNvSpPr>
          <p:nvPr>
            <p:ph type="title"/>
          </p:nvPr>
        </p:nvSpPr>
        <p:spPr/>
        <p:txBody>
          <a:bodyPr/>
          <a:lstStyle/>
          <a:p>
            <a:r>
              <a:rPr lang="en-US" dirty="0"/>
              <a:t>Outline</a:t>
            </a:r>
          </a:p>
        </p:txBody>
      </p:sp>
      <p:sp>
        <p:nvSpPr>
          <p:cNvPr id="4" name="Slide Number Placeholder 3">
            <a:extLst>
              <a:ext uri="{FF2B5EF4-FFF2-40B4-BE49-F238E27FC236}">
                <a16:creationId xmlns:a16="http://schemas.microsoft.com/office/drawing/2014/main" id="{1F3FB61B-B82A-A592-5700-EFB77F4382EC}"/>
              </a:ext>
            </a:extLst>
          </p:cNvPr>
          <p:cNvSpPr>
            <a:spLocks noGrp="1"/>
          </p:cNvSpPr>
          <p:nvPr>
            <p:ph type="sldNum" sz="quarter" idx="12"/>
          </p:nvPr>
        </p:nvSpPr>
        <p:spPr/>
        <p:txBody>
          <a:bodyPr/>
          <a:lstStyle/>
          <a:p>
            <a:fld id="{BA2D8F13-174C-467F-9D40-7DDEF70CAB8C}" type="slidenum">
              <a:rPr lang="en-US" smtClean="0"/>
              <a:t>23</a:t>
            </a:fld>
            <a:endParaRPr lang="en-US"/>
          </a:p>
        </p:txBody>
      </p:sp>
      <p:grpSp>
        <p:nvGrpSpPr>
          <p:cNvPr id="106" name="Group 105">
            <a:extLst>
              <a:ext uri="{FF2B5EF4-FFF2-40B4-BE49-F238E27FC236}">
                <a16:creationId xmlns:a16="http://schemas.microsoft.com/office/drawing/2014/main" id="{888C02F9-30CF-F68B-DB8B-58D67FF4D50E}"/>
              </a:ext>
            </a:extLst>
          </p:cNvPr>
          <p:cNvGrpSpPr/>
          <p:nvPr/>
        </p:nvGrpSpPr>
        <p:grpSpPr>
          <a:xfrm>
            <a:off x="0" y="813845"/>
            <a:ext cx="9144000" cy="646331"/>
            <a:chOff x="0" y="760286"/>
            <a:chExt cx="9144000" cy="646331"/>
          </a:xfrm>
        </p:grpSpPr>
        <p:sp>
          <p:nvSpPr>
            <p:cNvPr id="107" name="Rectangle 106">
              <a:extLst>
                <a:ext uri="{FF2B5EF4-FFF2-40B4-BE49-F238E27FC236}">
                  <a16:creationId xmlns:a16="http://schemas.microsoft.com/office/drawing/2014/main" id="{1DA35DCC-ECFB-21C1-79A3-3543FFDD55DF}"/>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Introduction</a:t>
              </a:r>
            </a:p>
          </p:txBody>
        </p:sp>
        <p:sp>
          <p:nvSpPr>
            <p:cNvPr id="108" name="TextBox 107">
              <a:extLst>
                <a:ext uri="{FF2B5EF4-FFF2-40B4-BE49-F238E27FC236}">
                  <a16:creationId xmlns:a16="http://schemas.microsoft.com/office/drawing/2014/main" id="{5259BFF8-6024-EC44-A0D5-85CFA4D5E98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1</a:t>
              </a:r>
            </a:p>
          </p:txBody>
        </p:sp>
      </p:grpSp>
      <p:grpSp>
        <p:nvGrpSpPr>
          <p:cNvPr id="109" name="Group 108">
            <a:extLst>
              <a:ext uri="{FF2B5EF4-FFF2-40B4-BE49-F238E27FC236}">
                <a16:creationId xmlns:a16="http://schemas.microsoft.com/office/drawing/2014/main" id="{6B8788BF-293D-4973-AB47-68B2E2E6BD39}"/>
              </a:ext>
            </a:extLst>
          </p:cNvPr>
          <p:cNvGrpSpPr/>
          <p:nvPr/>
        </p:nvGrpSpPr>
        <p:grpSpPr>
          <a:xfrm>
            <a:off x="0" y="1535161"/>
            <a:ext cx="9144000" cy="646331"/>
            <a:chOff x="0" y="760286"/>
            <a:chExt cx="9144000" cy="646331"/>
          </a:xfrm>
        </p:grpSpPr>
        <p:sp>
          <p:nvSpPr>
            <p:cNvPr id="110" name="Rectangle 109">
              <a:extLst>
                <a:ext uri="{FF2B5EF4-FFF2-40B4-BE49-F238E27FC236}">
                  <a16:creationId xmlns:a16="http://schemas.microsoft.com/office/drawing/2014/main" id="{A0B187D4-3F67-CAD7-690B-EDE63E21E754}"/>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Limitations of HTAP Systems</a:t>
              </a:r>
            </a:p>
          </p:txBody>
        </p:sp>
        <p:sp>
          <p:nvSpPr>
            <p:cNvPr id="111" name="TextBox 110">
              <a:extLst>
                <a:ext uri="{FF2B5EF4-FFF2-40B4-BE49-F238E27FC236}">
                  <a16:creationId xmlns:a16="http://schemas.microsoft.com/office/drawing/2014/main" id="{81AB0A63-373A-1F1A-F1B3-B74BE2F4D1B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2</a:t>
              </a:r>
            </a:p>
          </p:txBody>
        </p:sp>
      </p:grpSp>
      <p:grpSp>
        <p:nvGrpSpPr>
          <p:cNvPr id="112" name="Group 111">
            <a:extLst>
              <a:ext uri="{FF2B5EF4-FFF2-40B4-BE49-F238E27FC236}">
                <a16:creationId xmlns:a16="http://schemas.microsoft.com/office/drawing/2014/main" id="{2A143D2D-19E2-52B1-17BC-06B16F96E249}"/>
              </a:ext>
            </a:extLst>
          </p:cNvPr>
          <p:cNvGrpSpPr/>
          <p:nvPr/>
        </p:nvGrpSpPr>
        <p:grpSpPr>
          <a:xfrm>
            <a:off x="0" y="2257892"/>
            <a:ext cx="9144000" cy="646331"/>
            <a:chOff x="0" y="760286"/>
            <a:chExt cx="9144000" cy="646331"/>
          </a:xfrm>
        </p:grpSpPr>
        <p:sp>
          <p:nvSpPr>
            <p:cNvPr id="113" name="Rectangle 112">
              <a:extLst>
                <a:ext uri="{FF2B5EF4-FFF2-40B4-BE49-F238E27FC236}">
                  <a16:creationId xmlns:a16="http://schemas.microsoft.com/office/drawing/2014/main" id="{EFAB3207-DB1D-28FF-8125-D3D210B822E7}"/>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1E497D"/>
                  </a:solidFill>
                  <a:effectLst/>
                  <a:uLnTx/>
                  <a:uFillTx/>
                </a:rPr>
                <a:t>Polynesia: Overview</a:t>
              </a:r>
            </a:p>
          </p:txBody>
        </p:sp>
        <p:sp>
          <p:nvSpPr>
            <p:cNvPr id="114" name="TextBox 113">
              <a:extLst>
                <a:ext uri="{FF2B5EF4-FFF2-40B4-BE49-F238E27FC236}">
                  <a16:creationId xmlns:a16="http://schemas.microsoft.com/office/drawing/2014/main" id="{0B7FF3A4-E3A2-A98C-84A4-3269E9C0425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1E497D"/>
                  </a:solidFill>
                  <a:effectLst/>
                  <a:uLnTx/>
                  <a:uFillTx/>
                  <a:latin typeface="Arial Black" panose="020B0A04020102020204" pitchFamily="34" charset="0"/>
                </a:rPr>
                <a:t>3</a:t>
              </a:r>
            </a:p>
          </p:txBody>
        </p:sp>
      </p:grpSp>
      <p:grpSp>
        <p:nvGrpSpPr>
          <p:cNvPr id="115" name="Group 114">
            <a:extLst>
              <a:ext uri="{FF2B5EF4-FFF2-40B4-BE49-F238E27FC236}">
                <a16:creationId xmlns:a16="http://schemas.microsoft.com/office/drawing/2014/main" id="{B2156272-2484-2BAA-22D9-EA8615BAF1C6}"/>
              </a:ext>
            </a:extLst>
          </p:cNvPr>
          <p:cNvGrpSpPr/>
          <p:nvPr/>
        </p:nvGrpSpPr>
        <p:grpSpPr>
          <a:xfrm>
            <a:off x="0" y="2977957"/>
            <a:ext cx="9144000" cy="646331"/>
            <a:chOff x="0" y="760286"/>
            <a:chExt cx="9144000" cy="646331"/>
          </a:xfrm>
        </p:grpSpPr>
        <p:sp>
          <p:nvSpPr>
            <p:cNvPr id="116" name="Rectangle 115">
              <a:extLst>
                <a:ext uri="{FF2B5EF4-FFF2-40B4-BE49-F238E27FC236}">
                  <a16:creationId xmlns:a16="http://schemas.microsoft.com/office/drawing/2014/main" id="{A22E679E-D4E7-644A-9EE5-593619794B7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Update Propagation</a:t>
              </a:r>
            </a:p>
          </p:txBody>
        </p:sp>
        <p:sp>
          <p:nvSpPr>
            <p:cNvPr id="117" name="TextBox 116">
              <a:extLst>
                <a:ext uri="{FF2B5EF4-FFF2-40B4-BE49-F238E27FC236}">
                  <a16:creationId xmlns:a16="http://schemas.microsoft.com/office/drawing/2014/main" id="{422CF713-8B79-CBA1-66CE-A439C5912CEC}"/>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4</a:t>
              </a:r>
            </a:p>
          </p:txBody>
        </p:sp>
      </p:grpSp>
      <p:grpSp>
        <p:nvGrpSpPr>
          <p:cNvPr id="118" name="Group 117">
            <a:extLst>
              <a:ext uri="{FF2B5EF4-FFF2-40B4-BE49-F238E27FC236}">
                <a16:creationId xmlns:a16="http://schemas.microsoft.com/office/drawing/2014/main" id="{203AEF00-029E-E7CC-7615-106033E29340}"/>
              </a:ext>
            </a:extLst>
          </p:cNvPr>
          <p:cNvGrpSpPr/>
          <p:nvPr/>
        </p:nvGrpSpPr>
        <p:grpSpPr>
          <a:xfrm>
            <a:off x="0" y="3700496"/>
            <a:ext cx="9144000" cy="646331"/>
            <a:chOff x="0" y="760286"/>
            <a:chExt cx="9144000" cy="646331"/>
          </a:xfrm>
        </p:grpSpPr>
        <p:sp>
          <p:nvSpPr>
            <p:cNvPr id="119" name="Rectangle 118">
              <a:extLst>
                <a:ext uri="{FF2B5EF4-FFF2-40B4-BE49-F238E27FC236}">
                  <a16:creationId xmlns:a16="http://schemas.microsoft.com/office/drawing/2014/main" id="{0808F5C9-848A-A9F9-C758-AA50E383EFC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Consistency Mechanism</a:t>
              </a:r>
            </a:p>
          </p:txBody>
        </p:sp>
        <p:sp>
          <p:nvSpPr>
            <p:cNvPr id="120" name="TextBox 119">
              <a:extLst>
                <a:ext uri="{FF2B5EF4-FFF2-40B4-BE49-F238E27FC236}">
                  <a16:creationId xmlns:a16="http://schemas.microsoft.com/office/drawing/2014/main" id="{770C552A-8962-3D0E-9FB0-A20B2CC20E4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5</a:t>
              </a:r>
            </a:p>
          </p:txBody>
        </p:sp>
      </p:grpSp>
      <p:grpSp>
        <p:nvGrpSpPr>
          <p:cNvPr id="121" name="Group 120">
            <a:extLst>
              <a:ext uri="{FF2B5EF4-FFF2-40B4-BE49-F238E27FC236}">
                <a16:creationId xmlns:a16="http://schemas.microsoft.com/office/drawing/2014/main" id="{8A88DDB2-DBAB-27B3-993E-43DEB8AA0FEB}"/>
              </a:ext>
            </a:extLst>
          </p:cNvPr>
          <p:cNvGrpSpPr/>
          <p:nvPr/>
        </p:nvGrpSpPr>
        <p:grpSpPr>
          <a:xfrm>
            <a:off x="0" y="4418573"/>
            <a:ext cx="9144000" cy="646331"/>
            <a:chOff x="0" y="760286"/>
            <a:chExt cx="9144000" cy="646331"/>
          </a:xfrm>
        </p:grpSpPr>
        <p:sp>
          <p:nvSpPr>
            <p:cNvPr id="122" name="Rectangle 121">
              <a:extLst>
                <a:ext uri="{FF2B5EF4-FFF2-40B4-BE49-F238E27FC236}">
                  <a16:creationId xmlns:a16="http://schemas.microsoft.com/office/drawing/2014/main" id="{99CC86A4-B0C5-59F2-C8B8-B0C836F348D8}"/>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Analytical Engine</a:t>
              </a:r>
            </a:p>
          </p:txBody>
        </p:sp>
        <p:sp>
          <p:nvSpPr>
            <p:cNvPr id="123" name="TextBox 122">
              <a:extLst>
                <a:ext uri="{FF2B5EF4-FFF2-40B4-BE49-F238E27FC236}">
                  <a16:creationId xmlns:a16="http://schemas.microsoft.com/office/drawing/2014/main" id="{A2C64389-E06E-68A0-4308-1BF9AD770666}"/>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6</a:t>
              </a:r>
            </a:p>
          </p:txBody>
        </p:sp>
      </p:grpSp>
      <p:grpSp>
        <p:nvGrpSpPr>
          <p:cNvPr id="124" name="Group 123">
            <a:extLst>
              <a:ext uri="{FF2B5EF4-FFF2-40B4-BE49-F238E27FC236}">
                <a16:creationId xmlns:a16="http://schemas.microsoft.com/office/drawing/2014/main" id="{3CB50F68-85A2-6B8E-41E6-97BEED44B5FD}"/>
              </a:ext>
            </a:extLst>
          </p:cNvPr>
          <p:cNvGrpSpPr/>
          <p:nvPr/>
        </p:nvGrpSpPr>
        <p:grpSpPr>
          <a:xfrm>
            <a:off x="0" y="5138763"/>
            <a:ext cx="9144000" cy="646331"/>
            <a:chOff x="0" y="760286"/>
            <a:chExt cx="9144000" cy="646331"/>
          </a:xfrm>
        </p:grpSpPr>
        <p:sp>
          <p:nvSpPr>
            <p:cNvPr id="125" name="Rectangle 124">
              <a:extLst>
                <a:ext uri="{FF2B5EF4-FFF2-40B4-BE49-F238E27FC236}">
                  <a16:creationId xmlns:a16="http://schemas.microsoft.com/office/drawing/2014/main" id="{2BB17E3B-7B6F-8649-B580-6EEE8442B50C}"/>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Evaluation</a:t>
              </a:r>
            </a:p>
          </p:txBody>
        </p:sp>
        <p:sp>
          <p:nvSpPr>
            <p:cNvPr id="126" name="TextBox 125">
              <a:extLst>
                <a:ext uri="{FF2B5EF4-FFF2-40B4-BE49-F238E27FC236}">
                  <a16:creationId xmlns:a16="http://schemas.microsoft.com/office/drawing/2014/main" id="{239E8245-9518-2866-9522-FBAF347D986B}"/>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7</a:t>
              </a:r>
            </a:p>
          </p:txBody>
        </p:sp>
      </p:grpSp>
      <p:grpSp>
        <p:nvGrpSpPr>
          <p:cNvPr id="127" name="Group 126">
            <a:extLst>
              <a:ext uri="{FF2B5EF4-FFF2-40B4-BE49-F238E27FC236}">
                <a16:creationId xmlns:a16="http://schemas.microsoft.com/office/drawing/2014/main" id="{686CE7F1-78CD-C7C3-2299-22651F996394}"/>
              </a:ext>
            </a:extLst>
          </p:cNvPr>
          <p:cNvGrpSpPr/>
          <p:nvPr/>
        </p:nvGrpSpPr>
        <p:grpSpPr>
          <a:xfrm>
            <a:off x="0" y="5856861"/>
            <a:ext cx="9144000" cy="646331"/>
            <a:chOff x="0" y="760286"/>
            <a:chExt cx="9144000" cy="646331"/>
          </a:xfrm>
        </p:grpSpPr>
        <p:sp>
          <p:nvSpPr>
            <p:cNvPr id="128" name="Rectangle 127">
              <a:extLst>
                <a:ext uri="{FF2B5EF4-FFF2-40B4-BE49-F238E27FC236}">
                  <a16:creationId xmlns:a16="http://schemas.microsoft.com/office/drawing/2014/main" id="{E7BDD726-CA50-3CE6-7DF7-2091269B9AB5}"/>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Conclusion</a:t>
              </a:r>
            </a:p>
          </p:txBody>
        </p:sp>
        <p:sp>
          <p:nvSpPr>
            <p:cNvPr id="129" name="TextBox 128">
              <a:extLst>
                <a:ext uri="{FF2B5EF4-FFF2-40B4-BE49-F238E27FC236}">
                  <a16:creationId xmlns:a16="http://schemas.microsoft.com/office/drawing/2014/main" id="{08A61280-2D12-28EF-367C-EF468745165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8</a:t>
              </a:r>
            </a:p>
          </p:txBody>
        </p:sp>
      </p:grpSp>
      <p:graphicFrame>
        <p:nvGraphicFramePr>
          <p:cNvPr id="29" name="Table 4">
            <a:extLst>
              <a:ext uri="{FF2B5EF4-FFF2-40B4-BE49-F238E27FC236}">
                <a16:creationId xmlns:a16="http://schemas.microsoft.com/office/drawing/2014/main" id="{0AE5C2E4-80FD-89B8-5795-93FBD240FC79}"/>
              </a:ext>
            </a:extLst>
          </p:cNvPr>
          <p:cNvGraphicFramePr>
            <a:graphicFrameLocks/>
          </p:cNvGraphicFramePr>
          <p:nvPr>
            <p:extLst>
              <p:ext uri="{D42A27DB-BD31-4B8C-83A1-F6EECF244321}">
                <p14:modId xmlns:p14="http://schemas.microsoft.com/office/powerpoint/2010/main" val="2725457367"/>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811033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62" name="Rectangle 61"/>
          <p:cNvSpPr/>
          <p:nvPr/>
        </p:nvSpPr>
        <p:spPr>
          <a:xfrm>
            <a:off x="0" y="1080209"/>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1" noProof="0" dirty="0">
                <a:solidFill>
                  <a:prstClr val="black"/>
                </a:solidFill>
                <a:latin typeface="Gill Sans MT"/>
                <a:cs typeface="Gill Sans MT"/>
              </a:rPr>
              <a:t>Key </a:t>
            </a:r>
            <a:r>
              <a:rPr kumimoji="0" lang="en-US" sz="2400" b="1" i="1" u="none" strike="noStrike" kern="1200" cap="none" spc="0" normalizeH="0" baseline="0" noProof="0" dirty="0">
                <a:ln>
                  <a:noFill/>
                </a:ln>
                <a:solidFill>
                  <a:prstClr val="black"/>
                </a:solidFill>
                <a:effectLst/>
                <a:uLnTx/>
                <a:uFillTx/>
                <a:latin typeface="Gill Sans MT"/>
                <a:cs typeface="Gill Sans MT"/>
              </a:rPr>
              <a:t>idea: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partition</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400" b="1" i="0" u="none" strike="noStrike" kern="1200" cap="none" spc="0" normalizeH="0" baseline="0" noProof="0" dirty="0">
                <a:ln>
                  <a:noFill/>
                </a:ln>
                <a:effectLst/>
                <a:uLnTx/>
                <a:uFillTx/>
                <a:latin typeface="Gill Sans MT"/>
                <a:ea typeface="+mn-ea"/>
                <a:cs typeface="Gill Sans MT"/>
              </a:rPr>
              <a:t>computing resources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into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Gill Sans MT"/>
                <a:ea typeface="+mn-ea"/>
                <a:cs typeface="Gill Sans MT"/>
              </a:rPr>
              <a:t>two types of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isolated</a:t>
            </a:r>
            <a:r>
              <a:rPr lang="en-US" sz="2400" b="1" dirty="0">
                <a:solidFill>
                  <a:prstClr val="black"/>
                </a:solidFill>
                <a:latin typeface="Gill Sans MT"/>
                <a:cs typeface="Gill Sans MT"/>
              </a:rPr>
              <a:t> and</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specialized processing islands</a:t>
            </a:r>
          </a:p>
        </p:txBody>
      </p:sp>
      <p:cxnSp>
        <p:nvCxnSpPr>
          <p:cNvPr id="65" name="Straight Arrow Connector 64"/>
          <p:cNvCxnSpPr>
            <a:cxnSpLocks/>
          </p:cNvCxnSpPr>
          <p:nvPr/>
        </p:nvCxnSpPr>
        <p:spPr>
          <a:xfrm>
            <a:off x="4495800" y="2005016"/>
            <a:ext cx="0" cy="559713"/>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76200" y="2742829"/>
            <a:ext cx="89154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Isolating </a:t>
            </a:r>
            <a:r>
              <a:rPr kumimoji="0" lang="en-US" sz="2200" b="1" i="0" u="none" strike="noStrike" kern="1200" cap="none" spc="0" normalizeH="0" baseline="0" noProof="0" dirty="0">
                <a:ln>
                  <a:noFill/>
                </a:ln>
                <a:solidFill>
                  <a:srgbClr val="1901FF"/>
                </a:solidFill>
                <a:effectLst/>
                <a:uLnTx/>
                <a:uFillTx/>
                <a:latin typeface="Gill Sans MT"/>
                <a:ea typeface="+mn-ea"/>
                <a:cs typeface="Gill Sans MT"/>
              </a:rPr>
              <a:t>transactional islands </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from </a:t>
            </a: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analytical islands </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allows us to:</a:t>
            </a:r>
          </a:p>
        </p:txBody>
      </p:sp>
      <p:grpSp>
        <p:nvGrpSpPr>
          <p:cNvPr id="67" name="Group 66"/>
          <p:cNvGrpSpPr/>
          <p:nvPr/>
        </p:nvGrpSpPr>
        <p:grpSpPr>
          <a:xfrm>
            <a:off x="152398" y="3286665"/>
            <a:ext cx="9144001" cy="769441"/>
            <a:chOff x="533399" y="4719512"/>
            <a:chExt cx="9144001" cy="769441"/>
          </a:xfrm>
        </p:grpSpPr>
        <p:sp>
          <p:nvSpPr>
            <p:cNvPr id="68" name="TextBox 67"/>
            <p:cNvSpPr txBox="1"/>
            <p:nvPr/>
          </p:nvSpPr>
          <p:spPr>
            <a:xfrm>
              <a:off x="1055982" y="4876800"/>
              <a:ext cx="86214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Apply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workload-specific optimizations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to each island</a:t>
              </a:r>
            </a:p>
          </p:txBody>
        </p:sp>
        <p:sp>
          <p:nvSpPr>
            <p:cNvPr id="69" name="TextBox 68"/>
            <p:cNvSpPr txBox="1"/>
            <p:nvPr/>
          </p:nvSpPr>
          <p:spPr>
            <a:xfrm>
              <a:off x="533399" y="4719512"/>
              <a:ext cx="47401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1</a:t>
              </a:r>
            </a:p>
          </p:txBody>
        </p:sp>
      </p:grpSp>
      <p:grpSp>
        <p:nvGrpSpPr>
          <p:cNvPr id="71" name="Group 70"/>
          <p:cNvGrpSpPr/>
          <p:nvPr/>
        </p:nvGrpSpPr>
        <p:grpSpPr>
          <a:xfrm>
            <a:off x="152399" y="4057312"/>
            <a:ext cx="9144000" cy="769441"/>
            <a:chOff x="533400" y="4724400"/>
            <a:chExt cx="9144000" cy="769441"/>
          </a:xfrm>
        </p:grpSpPr>
        <p:sp>
          <p:nvSpPr>
            <p:cNvPr id="72" name="TextBox 71"/>
            <p:cNvSpPr txBox="1"/>
            <p:nvPr/>
          </p:nvSpPr>
          <p:spPr>
            <a:xfrm>
              <a:off x="1055982" y="4876800"/>
              <a:ext cx="86214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Avoid high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resource contention</a:t>
              </a:r>
            </a:p>
          </p:txBody>
        </p:sp>
        <p:sp>
          <p:nvSpPr>
            <p:cNvPr id="73" name="TextBox 72"/>
            <p:cNvSpPr txBox="1"/>
            <p:nvPr/>
          </p:nvSpPr>
          <p:spPr>
            <a:xfrm>
              <a:off x="533400" y="4724400"/>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2</a:t>
              </a:r>
            </a:p>
          </p:txBody>
        </p:sp>
      </p:grpSp>
      <p:grpSp>
        <p:nvGrpSpPr>
          <p:cNvPr id="74" name="Group 73"/>
          <p:cNvGrpSpPr/>
          <p:nvPr/>
        </p:nvGrpSpPr>
        <p:grpSpPr>
          <a:xfrm>
            <a:off x="152399" y="4858996"/>
            <a:ext cx="9144000" cy="830997"/>
            <a:chOff x="533400" y="4818966"/>
            <a:chExt cx="9144000" cy="830997"/>
          </a:xfrm>
        </p:grpSpPr>
        <p:sp>
          <p:nvSpPr>
            <p:cNvPr id="75" name="TextBox 74"/>
            <p:cNvSpPr txBox="1"/>
            <p:nvPr/>
          </p:nvSpPr>
          <p:spPr>
            <a:xfrm>
              <a:off x="1055982" y="4818966"/>
              <a:ext cx="862141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Design efficient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data freshness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and</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 consistency mechanisms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without incurring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high data movement costs </a:t>
              </a:r>
            </a:p>
          </p:txBody>
        </p:sp>
        <p:sp>
          <p:nvSpPr>
            <p:cNvPr id="76" name="TextBox 75"/>
            <p:cNvSpPr txBox="1"/>
            <p:nvPr/>
          </p:nvSpPr>
          <p:spPr>
            <a:xfrm>
              <a:off x="533400" y="4849743"/>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3</a:t>
              </a:r>
            </a:p>
          </p:txBody>
        </p:sp>
      </p:grpSp>
      <p:sp>
        <p:nvSpPr>
          <p:cNvPr id="7" name="Title 6">
            <a:extLst>
              <a:ext uri="{FF2B5EF4-FFF2-40B4-BE49-F238E27FC236}">
                <a16:creationId xmlns:a16="http://schemas.microsoft.com/office/drawing/2014/main" id="{E9DC37CB-F942-3D52-FF91-2F6911F1DA6E}"/>
              </a:ext>
            </a:extLst>
          </p:cNvPr>
          <p:cNvSpPr>
            <a:spLocks noGrp="1"/>
          </p:cNvSpPr>
          <p:nvPr>
            <p:ph type="title"/>
          </p:nvPr>
        </p:nvSpPr>
        <p:spPr/>
        <p:txBody>
          <a:bodyPr/>
          <a:lstStyle/>
          <a:p>
            <a:r>
              <a:rPr lang="en-US" dirty="0"/>
              <a:t>Polynesia</a:t>
            </a:r>
          </a:p>
        </p:txBody>
      </p:sp>
      <p:sp>
        <p:nvSpPr>
          <p:cNvPr id="8" name="Slide Number Placeholder 7">
            <a:extLst>
              <a:ext uri="{FF2B5EF4-FFF2-40B4-BE49-F238E27FC236}">
                <a16:creationId xmlns:a16="http://schemas.microsoft.com/office/drawing/2014/main" id="{F658770C-24F0-232D-40D3-D4D79F6AF8B6}"/>
              </a:ext>
            </a:extLst>
          </p:cNvPr>
          <p:cNvSpPr>
            <a:spLocks noGrp="1"/>
          </p:cNvSpPr>
          <p:nvPr>
            <p:ph type="sldNum" sz="quarter" idx="12"/>
          </p:nvPr>
        </p:nvSpPr>
        <p:spPr/>
        <p:txBody>
          <a:bodyPr/>
          <a:lstStyle/>
          <a:p>
            <a:fld id="{BA2D8F13-174C-467F-9D40-7DDEF70CAB8C}" type="slidenum">
              <a:rPr lang="en-US" smtClean="0"/>
              <a:t>24</a:t>
            </a:fld>
            <a:endParaRPr lang="en-US"/>
          </a:p>
        </p:txBody>
      </p:sp>
      <p:graphicFrame>
        <p:nvGraphicFramePr>
          <p:cNvPr id="25" name="Table 4">
            <a:extLst>
              <a:ext uri="{FF2B5EF4-FFF2-40B4-BE49-F238E27FC236}">
                <a16:creationId xmlns:a16="http://schemas.microsoft.com/office/drawing/2014/main" id="{87368B4B-C67E-5AB8-E0D8-367E92C5ED73}"/>
              </a:ext>
            </a:extLst>
          </p:cNvPr>
          <p:cNvGraphicFramePr>
            <a:graphicFrameLocks/>
          </p:cNvGraphicFramePr>
          <p:nvPr>
            <p:extLst>
              <p:ext uri="{D42A27DB-BD31-4B8C-83A1-F6EECF244321}">
                <p14:modId xmlns:p14="http://schemas.microsoft.com/office/powerpoint/2010/main" val="204569526"/>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172350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7B14F-CABD-6936-D3BD-2EDD8A59A220}"/>
              </a:ext>
            </a:extLst>
          </p:cNvPr>
          <p:cNvSpPr>
            <a:spLocks noGrp="1"/>
          </p:cNvSpPr>
          <p:nvPr>
            <p:ph type="title"/>
          </p:nvPr>
        </p:nvSpPr>
        <p:spPr/>
        <p:txBody>
          <a:bodyPr/>
          <a:lstStyle/>
          <a:p>
            <a:r>
              <a:rPr lang="en-US" dirty="0"/>
              <a:t>Outline</a:t>
            </a:r>
          </a:p>
        </p:txBody>
      </p:sp>
      <p:sp>
        <p:nvSpPr>
          <p:cNvPr id="4" name="Slide Number Placeholder 3">
            <a:extLst>
              <a:ext uri="{FF2B5EF4-FFF2-40B4-BE49-F238E27FC236}">
                <a16:creationId xmlns:a16="http://schemas.microsoft.com/office/drawing/2014/main" id="{1F3FB61B-B82A-A592-5700-EFB77F4382EC}"/>
              </a:ext>
            </a:extLst>
          </p:cNvPr>
          <p:cNvSpPr>
            <a:spLocks noGrp="1"/>
          </p:cNvSpPr>
          <p:nvPr>
            <p:ph type="sldNum" sz="quarter" idx="12"/>
          </p:nvPr>
        </p:nvSpPr>
        <p:spPr/>
        <p:txBody>
          <a:bodyPr/>
          <a:lstStyle/>
          <a:p>
            <a:fld id="{BA2D8F13-174C-467F-9D40-7DDEF70CAB8C}" type="slidenum">
              <a:rPr lang="en-US" smtClean="0"/>
              <a:t>25</a:t>
            </a:fld>
            <a:endParaRPr lang="en-US"/>
          </a:p>
        </p:txBody>
      </p:sp>
      <p:grpSp>
        <p:nvGrpSpPr>
          <p:cNvPr id="106" name="Group 105">
            <a:extLst>
              <a:ext uri="{FF2B5EF4-FFF2-40B4-BE49-F238E27FC236}">
                <a16:creationId xmlns:a16="http://schemas.microsoft.com/office/drawing/2014/main" id="{888C02F9-30CF-F68B-DB8B-58D67FF4D50E}"/>
              </a:ext>
            </a:extLst>
          </p:cNvPr>
          <p:cNvGrpSpPr/>
          <p:nvPr/>
        </p:nvGrpSpPr>
        <p:grpSpPr>
          <a:xfrm>
            <a:off x="0" y="813845"/>
            <a:ext cx="9144000" cy="646331"/>
            <a:chOff x="0" y="760286"/>
            <a:chExt cx="9144000" cy="646331"/>
          </a:xfrm>
        </p:grpSpPr>
        <p:sp>
          <p:nvSpPr>
            <p:cNvPr id="107" name="Rectangle 106">
              <a:extLst>
                <a:ext uri="{FF2B5EF4-FFF2-40B4-BE49-F238E27FC236}">
                  <a16:creationId xmlns:a16="http://schemas.microsoft.com/office/drawing/2014/main" id="{1DA35DCC-ECFB-21C1-79A3-3543FFDD55DF}"/>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Introduction</a:t>
              </a:r>
            </a:p>
          </p:txBody>
        </p:sp>
        <p:sp>
          <p:nvSpPr>
            <p:cNvPr id="108" name="TextBox 107">
              <a:extLst>
                <a:ext uri="{FF2B5EF4-FFF2-40B4-BE49-F238E27FC236}">
                  <a16:creationId xmlns:a16="http://schemas.microsoft.com/office/drawing/2014/main" id="{5259BFF8-6024-EC44-A0D5-85CFA4D5E98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1</a:t>
              </a:r>
            </a:p>
          </p:txBody>
        </p:sp>
      </p:grpSp>
      <p:grpSp>
        <p:nvGrpSpPr>
          <p:cNvPr id="109" name="Group 108">
            <a:extLst>
              <a:ext uri="{FF2B5EF4-FFF2-40B4-BE49-F238E27FC236}">
                <a16:creationId xmlns:a16="http://schemas.microsoft.com/office/drawing/2014/main" id="{6B8788BF-293D-4973-AB47-68B2E2E6BD39}"/>
              </a:ext>
            </a:extLst>
          </p:cNvPr>
          <p:cNvGrpSpPr/>
          <p:nvPr/>
        </p:nvGrpSpPr>
        <p:grpSpPr>
          <a:xfrm>
            <a:off x="0" y="1535161"/>
            <a:ext cx="9144000" cy="646331"/>
            <a:chOff x="0" y="760286"/>
            <a:chExt cx="9144000" cy="646331"/>
          </a:xfrm>
        </p:grpSpPr>
        <p:sp>
          <p:nvSpPr>
            <p:cNvPr id="110" name="Rectangle 109">
              <a:extLst>
                <a:ext uri="{FF2B5EF4-FFF2-40B4-BE49-F238E27FC236}">
                  <a16:creationId xmlns:a16="http://schemas.microsoft.com/office/drawing/2014/main" id="{A0B187D4-3F67-CAD7-690B-EDE63E21E754}"/>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Limitations of HTAP Systems</a:t>
              </a:r>
            </a:p>
          </p:txBody>
        </p:sp>
        <p:sp>
          <p:nvSpPr>
            <p:cNvPr id="111" name="TextBox 110">
              <a:extLst>
                <a:ext uri="{FF2B5EF4-FFF2-40B4-BE49-F238E27FC236}">
                  <a16:creationId xmlns:a16="http://schemas.microsoft.com/office/drawing/2014/main" id="{81AB0A63-373A-1F1A-F1B3-B74BE2F4D1B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2</a:t>
              </a:r>
            </a:p>
          </p:txBody>
        </p:sp>
      </p:grpSp>
      <p:grpSp>
        <p:nvGrpSpPr>
          <p:cNvPr id="112" name="Group 111">
            <a:extLst>
              <a:ext uri="{FF2B5EF4-FFF2-40B4-BE49-F238E27FC236}">
                <a16:creationId xmlns:a16="http://schemas.microsoft.com/office/drawing/2014/main" id="{2A143D2D-19E2-52B1-17BC-06B16F96E249}"/>
              </a:ext>
            </a:extLst>
          </p:cNvPr>
          <p:cNvGrpSpPr/>
          <p:nvPr/>
        </p:nvGrpSpPr>
        <p:grpSpPr>
          <a:xfrm>
            <a:off x="0" y="2257892"/>
            <a:ext cx="9144000" cy="646331"/>
            <a:chOff x="0" y="760286"/>
            <a:chExt cx="9144000" cy="646331"/>
          </a:xfrm>
        </p:grpSpPr>
        <p:sp>
          <p:nvSpPr>
            <p:cNvPr id="113" name="Rectangle 112">
              <a:extLst>
                <a:ext uri="{FF2B5EF4-FFF2-40B4-BE49-F238E27FC236}">
                  <a16:creationId xmlns:a16="http://schemas.microsoft.com/office/drawing/2014/main" id="{EFAB3207-DB1D-28FF-8125-D3D210B822E7}"/>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Polynesia: Overview</a:t>
              </a:r>
            </a:p>
          </p:txBody>
        </p:sp>
        <p:sp>
          <p:nvSpPr>
            <p:cNvPr id="114" name="TextBox 113">
              <a:extLst>
                <a:ext uri="{FF2B5EF4-FFF2-40B4-BE49-F238E27FC236}">
                  <a16:creationId xmlns:a16="http://schemas.microsoft.com/office/drawing/2014/main" id="{0B7FF3A4-E3A2-A98C-84A4-3269E9C0425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3</a:t>
              </a:r>
            </a:p>
          </p:txBody>
        </p:sp>
      </p:grpSp>
      <p:grpSp>
        <p:nvGrpSpPr>
          <p:cNvPr id="115" name="Group 114">
            <a:extLst>
              <a:ext uri="{FF2B5EF4-FFF2-40B4-BE49-F238E27FC236}">
                <a16:creationId xmlns:a16="http://schemas.microsoft.com/office/drawing/2014/main" id="{B2156272-2484-2BAA-22D9-EA8615BAF1C6}"/>
              </a:ext>
            </a:extLst>
          </p:cNvPr>
          <p:cNvGrpSpPr/>
          <p:nvPr/>
        </p:nvGrpSpPr>
        <p:grpSpPr>
          <a:xfrm>
            <a:off x="0" y="2977957"/>
            <a:ext cx="9144000" cy="646331"/>
            <a:chOff x="0" y="760286"/>
            <a:chExt cx="9144000" cy="646331"/>
          </a:xfrm>
        </p:grpSpPr>
        <p:sp>
          <p:nvSpPr>
            <p:cNvPr id="116" name="Rectangle 115">
              <a:extLst>
                <a:ext uri="{FF2B5EF4-FFF2-40B4-BE49-F238E27FC236}">
                  <a16:creationId xmlns:a16="http://schemas.microsoft.com/office/drawing/2014/main" id="{A22E679E-D4E7-644A-9EE5-593619794B7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1E497D"/>
                  </a:solidFill>
                  <a:effectLst/>
                  <a:uLnTx/>
                  <a:uFillTx/>
                </a:rPr>
                <a:t>Update Propagation</a:t>
              </a:r>
            </a:p>
          </p:txBody>
        </p:sp>
        <p:sp>
          <p:nvSpPr>
            <p:cNvPr id="117" name="TextBox 116">
              <a:extLst>
                <a:ext uri="{FF2B5EF4-FFF2-40B4-BE49-F238E27FC236}">
                  <a16:creationId xmlns:a16="http://schemas.microsoft.com/office/drawing/2014/main" id="{422CF713-8B79-CBA1-66CE-A439C5912CEC}"/>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1E497D"/>
                  </a:solidFill>
                  <a:effectLst/>
                  <a:uLnTx/>
                  <a:uFillTx/>
                  <a:latin typeface="Arial Black" panose="020B0A04020102020204" pitchFamily="34" charset="0"/>
                </a:rPr>
                <a:t>4</a:t>
              </a:r>
            </a:p>
          </p:txBody>
        </p:sp>
      </p:grpSp>
      <p:grpSp>
        <p:nvGrpSpPr>
          <p:cNvPr id="118" name="Group 117">
            <a:extLst>
              <a:ext uri="{FF2B5EF4-FFF2-40B4-BE49-F238E27FC236}">
                <a16:creationId xmlns:a16="http://schemas.microsoft.com/office/drawing/2014/main" id="{203AEF00-029E-E7CC-7615-106033E29340}"/>
              </a:ext>
            </a:extLst>
          </p:cNvPr>
          <p:cNvGrpSpPr/>
          <p:nvPr/>
        </p:nvGrpSpPr>
        <p:grpSpPr>
          <a:xfrm>
            <a:off x="0" y="3700496"/>
            <a:ext cx="9144000" cy="646331"/>
            <a:chOff x="0" y="760286"/>
            <a:chExt cx="9144000" cy="646331"/>
          </a:xfrm>
        </p:grpSpPr>
        <p:sp>
          <p:nvSpPr>
            <p:cNvPr id="119" name="Rectangle 118">
              <a:extLst>
                <a:ext uri="{FF2B5EF4-FFF2-40B4-BE49-F238E27FC236}">
                  <a16:creationId xmlns:a16="http://schemas.microsoft.com/office/drawing/2014/main" id="{0808F5C9-848A-A9F9-C758-AA50E383EFC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Consistency Mechanism</a:t>
              </a:r>
            </a:p>
          </p:txBody>
        </p:sp>
        <p:sp>
          <p:nvSpPr>
            <p:cNvPr id="120" name="TextBox 119">
              <a:extLst>
                <a:ext uri="{FF2B5EF4-FFF2-40B4-BE49-F238E27FC236}">
                  <a16:creationId xmlns:a16="http://schemas.microsoft.com/office/drawing/2014/main" id="{770C552A-8962-3D0E-9FB0-A20B2CC20E4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5</a:t>
              </a:r>
            </a:p>
          </p:txBody>
        </p:sp>
      </p:grpSp>
      <p:grpSp>
        <p:nvGrpSpPr>
          <p:cNvPr id="121" name="Group 120">
            <a:extLst>
              <a:ext uri="{FF2B5EF4-FFF2-40B4-BE49-F238E27FC236}">
                <a16:creationId xmlns:a16="http://schemas.microsoft.com/office/drawing/2014/main" id="{8A88DDB2-DBAB-27B3-993E-43DEB8AA0FEB}"/>
              </a:ext>
            </a:extLst>
          </p:cNvPr>
          <p:cNvGrpSpPr/>
          <p:nvPr/>
        </p:nvGrpSpPr>
        <p:grpSpPr>
          <a:xfrm>
            <a:off x="0" y="4418573"/>
            <a:ext cx="9144000" cy="646331"/>
            <a:chOff x="0" y="760286"/>
            <a:chExt cx="9144000" cy="646331"/>
          </a:xfrm>
        </p:grpSpPr>
        <p:sp>
          <p:nvSpPr>
            <p:cNvPr id="122" name="Rectangle 121">
              <a:extLst>
                <a:ext uri="{FF2B5EF4-FFF2-40B4-BE49-F238E27FC236}">
                  <a16:creationId xmlns:a16="http://schemas.microsoft.com/office/drawing/2014/main" id="{99CC86A4-B0C5-59F2-C8B8-B0C836F348D8}"/>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Analytical Engine</a:t>
              </a:r>
            </a:p>
          </p:txBody>
        </p:sp>
        <p:sp>
          <p:nvSpPr>
            <p:cNvPr id="123" name="TextBox 122">
              <a:extLst>
                <a:ext uri="{FF2B5EF4-FFF2-40B4-BE49-F238E27FC236}">
                  <a16:creationId xmlns:a16="http://schemas.microsoft.com/office/drawing/2014/main" id="{A2C64389-E06E-68A0-4308-1BF9AD770666}"/>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6</a:t>
              </a:r>
            </a:p>
          </p:txBody>
        </p:sp>
      </p:grpSp>
      <p:grpSp>
        <p:nvGrpSpPr>
          <p:cNvPr id="124" name="Group 123">
            <a:extLst>
              <a:ext uri="{FF2B5EF4-FFF2-40B4-BE49-F238E27FC236}">
                <a16:creationId xmlns:a16="http://schemas.microsoft.com/office/drawing/2014/main" id="{3CB50F68-85A2-6B8E-41E6-97BEED44B5FD}"/>
              </a:ext>
            </a:extLst>
          </p:cNvPr>
          <p:cNvGrpSpPr/>
          <p:nvPr/>
        </p:nvGrpSpPr>
        <p:grpSpPr>
          <a:xfrm>
            <a:off x="0" y="5138763"/>
            <a:ext cx="9144000" cy="646331"/>
            <a:chOff x="0" y="760286"/>
            <a:chExt cx="9144000" cy="646331"/>
          </a:xfrm>
        </p:grpSpPr>
        <p:sp>
          <p:nvSpPr>
            <p:cNvPr id="125" name="Rectangle 124">
              <a:extLst>
                <a:ext uri="{FF2B5EF4-FFF2-40B4-BE49-F238E27FC236}">
                  <a16:creationId xmlns:a16="http://schemas.microsoft.com/office/drawing/2014/main" id="{2BB17E3B-7B6F-8649-B580-6EEE8442B50C}"/>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Evaluation</a:t>
              </a:r>
            </a:p>
          </p:txBody>
        </p:sp>
        <p:sp>
          <p:nvSpPr>
            <p:cNvPr id="126" name="TextBox 125">
              <a:extLst>
                <a:ext uri="{FF2B5EF4-FFF2-40B4-BE49-F238E27FC236}">
                  <a16:creationId xmlns:a16="http://schemas.microsoft.com/office/drawing/2014/main" id="{239E8245-9518-2866-9522-FBAF347D986B}"/>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7</a:t>
              </a:r>
            </a:p>
          </p:txBody>
        </p:sp>
      </p:grpSp>
      <p:grpSp>
        <p:nvGrpSpPr>
          <p:cNvPr id="127" name="Group 126">
            <a:extLst>
              <a:ext uri="{FF2B5EF4-FFF2-40B4-BE49-F238E27FC236}">
                <a16:creationId xmlns:a16="http://schemas.microsoft.com/office/drawing/2014/main" id="{686CE7F1-78CD-C7C3-2299-22651F996394}"/>
              </a:ext>
            </a:extLst>
          </p:cNvPr>
          <p:cNvGrpSpPr/>
          <p:nvPr/>
        </p:nvGrpSpPr>
        <p:grpSpPr>
          <a:xfrm>
            <a:off x="0" y="5856861"/>
            <a:ext cx="9144000" cy="646331"/>
            <a:chOff x="0" y="760286"/>
            <a:chExt cx="9144000" cy="646331"/>
          </a:xfrm>
        </p:grpSpPr>
        <p:sp>
          <p:nvSpPr>
            <p:cNvPr id="128" name="Rectangle 127">
              <a:extLst>
                <a:ext uri="{FF2B5EF4-FFF2-40B4-BE49-F238E27FC236}">
                  <a16:creationId xmlns:a16="http://schemas.microsoft.com/office/drawing/2014/main" id="{E7BDD726-CA50-3CE6-7DF7-2091269B9AB5}"/>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Conclusion</a:t>
              </a:r>
            </a:p>
          </p:txBody>
        </p:sp>
        <p:sp>
          <p:nvSpPr>
            <p:cNvPr id="129" name="TextBox 128">
              <a:extLst>
                <a:ext uri="{FF2B5EF4-FFF2-40B4-BE49-F238E27FC236}">
                  <a16:creationId xmlns:a16="http://schemas.microsoft.com/office/drawing/2014/main" id="{08A61280-2D12-28EF-367C-EF468745165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8</a:t>
              </a:r>
            </a:p>
          </p:txBody>
        </p:sp>
      </p:grpSp>
      <p:graphicFrame>
        <p:nvGraphicFramePr>
          <p:cNvPr id="29" name="Table 4">
            <a:extLst>
              <a:ext uri="{FF2B5EF4-FFF2-40B4-BE49-F238E27FC236}">
                <a16:creationId xmlns:a16="http://schemas.microsoft.com/office/drawing/2014/main" id="{4DEEC0D4-2C6C-47C1-08A8-AAD1D1841AD0}"/>
              </a:ext>
            </a:extLst>
          </p:cNvPr>
          <p:cNvGraphicFramePr>
            <a:graphicFrameLocks/>
          </p:cNvGraphicFramePr>
          <p:nvPr>
            <p:extLst>
              <p:ext uri="{D42A27DB-BD31-4B8C-83A1-F6EECF244321}">
                <p14:modId xmlns:p14="http://schemas.microsoft.com/office/powerpoint/2010/main" val="2888491940"/>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562559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839200" cy="6324600"/>
          </a:xfrm>
        </p:spPr>
        <p:txBody>
          <a:bodyPr>
            <a:normAutofit/>
          </a:bodyPr>
          <a:lstStyle/>
          <a:p>
            <a:pPr lvl="1"/>
            <a:endParaRPr lang="en-US" sz="2200" dirty="0">
              <a:solidFill>
                <a:srgbClr val="595959"/>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lvl="1"/>
            <a:endParaRPr lang="en-US" sz="2400" dirty="0">
              <a:solidFill>
                <a:srgbClr val="595959"/>
              </a:solidFill>
            </a:endParaRPr>
          </a:p>
          <a:p>
            <a:pPr lvl="1"/>
            <a:endParaRPr lang="en-US" sz="2200" dirty="0">
              <a:solidFill>
                <a:srgbClr val="595959"/>
              </a:solidFill>
            </a:endParaRPr>
          </a:p>
        </p:txBody>
      </p:sp>
      <p:sp>
        <p:nvSpPr>
          <p:cNvPr id="20" name="Rectangle 19"/>
          <p:cNvSpPr/>
          <p:nvPr/>
        </p:nvSpPr>
        <p:spPr>
          <a:xfrm>
            <a:off x="0" y="895352"/>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One of the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major challenges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in multiple-instance systems is </a:t>
            </a:r>
            <a:br>
              <a:rPr kumimoji="0" lang="en-US" sz="24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to keep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analytical</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replicas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up-to-date</a:t>
            </a:r>
          </a:p>
        </p:txBody>
      </p:sp>
      <p:sp>
        <p:nvSpPr>
          <p:cNvPr id="51" name="Rectangle 50"/>
          <p:cNvSpPr/>
          <p:nvPr/>
        </p:nvSpPr>
        <p:spPr>
          <a:xfrm>
            <a:off x="86833" y="4548036"/>
            <a:ext cx="7933267" cy="461665"/>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To maintain data freshness (via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Update Propagation</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a:t>
            </a:r>
          </a:p>
        </p:txBody>
      </p:sp>
      <p:grpSp>
        <p:nvGrpSpPr>
          <p:cNvPr id="52" name="Group 51"/>
          <p:cNvGrpSpPr/>
          <p:nvPr/>
        </p:nvGrpSpPr>
        <p:grpSpPr>
          <a:xfrm>
            <a:off x="163696" y="4904210"/>
            <a:ext cx="9448800" cy="874932"/>
            <a:chOff x="568179" y="3421559"/>
            <a:chExt cx="8407213" cy="883478"/>
          </a:xfrm>
        </p:grpSpPr>
        <p:sp>
          <p:nvSpPr>
            <p:cNvPr id="53" name="TextBox 52"/>
            <p:cNvSpPr txBox="1"/>
            <p:nvPr/>
          </p:nvSpPr>
          <p:spPr>
            <a:xfrm>
              <a:off x="568179" y="3421559"/>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1</a:t>
              </a:r>
            </a:p>
          </p:txBody>
        </p:sp>
        <p:sp>
          <p:nvSpPr>
            <p:cNvPr id="54" name="TextBox 53"/>
            <p:cNvSpPr txBox="1"/>
            <p:nvPr/>
          </p:nvSpPr>
          <p:spPr>
            <a:xfrm>
              <a:off x="974390" y="3528081"/>
              <a:ext cx="8001002" cy="7769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Update Gathering and Shipping</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 </a:t>
              </a:r>
              <a:r>
                <a:rPr kumimoji="0" lang="en-US" sz="2200" b="1" i="0" u="none" strike="noStrike" kern="1200" cap="none" spc="0" normalizeH="0" baseline="0" noProof="0" dirty="0">
                  <a:ln>
                    <a:noFill/>
                  </a:ln>
                  <a:solidFill>
                    <a:srgbClr val="1400FF"/>
                  </a:solidFill>
                  <a:effectLst/>
                  <a:uLnTx/>
                  <a:uFillTx/>
                  <a:latin typeface="Gill Sans MT"/>
                  <a:ea typeface="+mn-ea"/>
                  <a:cs typeface="Gill Sans MT"/>
                </a:rPr>
                <a:t>gather</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updates from </a:t>
              </a:r>
              <a:b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b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transactional threads and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ship</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 them to analytical the replica</a:t>
              </a:r>
            </a:p>
          </p:txBody>
        </p:sp>
      </p:grpSp>
      <p:grpSp>
        <p:nvGrpSpPr>
          <p:cNvPr id="55" name="Group 54"/>
          <p:cNvGrpSpPr/>
          <p:nvPr/>
        </p:nvGrpSpPr>
        <p:grpSpPr>
          <a:xfrm>
            <a:off x="163033" y="5692533"/>
            <a:ext cx="9144000" cy="848609"/>
            <a:chOff x="406767" y="3421560"/>
            <a:chExt cx="8475011" cy="856896"/>
          </a:xfrm>
        </p:grpSpPr>
        <p:sp>
          <p:nvSpPr>
            <p:cNvPr id="56" name="TextBox 55"/>
            <p:cNvSpPr txBox="1"/>
            <p:nvPr/>
          </p:nvSpPr>
          <p:spPr>
            <a:xfrm>
              <a:off x="406767" y="3421560"/>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2</a:t>
              </a:r>
            </a:p>
          </p:txBody>
        </p:sp>
        <p:sp>
          <p:nvSpPr>
            <p:cNvPr id="57" name="TextBox 56"/>
            <p:cNvSpPr txBox="1"/>
            <p:nvPr/>
          </p:nvSpPr>
          <p:spPr>
            <a:xfrm>
              <a:off x="880776" y="3501501"/>
              <a:ext cx="8001002" cy="7769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Update Application</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 perform the necessary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format conversation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and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apply</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 those updates to analytical replicas</a:t>
              </a:r>
            </a:p>
          </p:txBody>
        </p:sp>
      </p:grpSp>
      <p:grpSp>
        <p:nvGrpSpPr>
          <p:cNvPr id="8" name="Group 7"/>
          <p:cNvGrpSpPr/>
          <p:nvPr/>
        </p:nvGrpSpPr>
        <p:grpSpPr>
          <a:xfrm>
            <a:off x="1752600" y="1805765"/>
            <a:ext cx="5486400" cy="2754675"/>
            <a:chOff x="1600200" y="1918517"/>
            <a:chExt cx="5486400" cy="3762508"/>
          </a:xfrm>
        </p:grpSpPr>
        <p:grpSp>
          <p:nvGrpSpPr>
            <p:cNvPr id="31" name="Group 30"/>
            <p:cNvGrpSpPr/>
            <p:nvPr/>
          </p:nvGrpSpPr>
          <p:grpSpPr>
            <a:xfrm>
              <a:off x="1600200" y="1918517"/>
              <a:ext cx="5486400" cy="3226437"/>
              <a:chOff x="1524000" y="1761293"/>
              <a:chExt cx="5486400" cy="3474623"/>
            </a:xfrm>
          </p:grpSpPr>
          <p:sp>
            <p:nvSpPr>
              <p:cNvPr id="32" name="Rectangle 31"/>
              <p:cNvSpPr/>
              <p:nvPr/>
            </p:nvSpPr>
            <p:spPr>
              <a:xfrm>
                <a:off x="1981200" y="2433801"/>
                <a:ext cx="5029200" cy="2802115"/>
              </a:xfrm>
              <a:prstGeom prst="rect">
                <a:avLst/>
              </a:prstGeom>
              <a:ln w="38100" cmpd="sng">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nvGrpSpPr>
              <p:cNvPr id="33" name="Group 32"/>
              <p:cNvGrpSpPr/>
              <p:nvPr/>
            </p:nvGrpSpPr>
            <p:grpSpPr>
              <a:xfrm>
                <a:off x="2278529" y="3429000"/>
                <a:ext cx="1752600" cy="990600"/>
                <a:chOff x="152400" y="3962400"/>
                <a:chExt cx="2590800" cy="990600"/>
              </a:xfrm>
            </p:grpSpPr>
            <p:sp>
              <p:nvSpPr>
                <p:cNvPr id="49" name="Can 48"/>
                <p:cNvSpPr/>
                <p:nvPr/>
              </p:nvSpPr>
              <p:spPr>
                <a:xfrm>
                  <a:off x="533400" y="3962400"/>
                  <a:ext cx="1828800"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50" name="Rectangle 49"/>
                <p:cNvSpPr/>
                <p:nvPr/>
              </p:nvSpPr>
              <p:spPr>
                <a:xfrm>
                  <a:off x="152400" y="4200133"/>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Replica</a:t>
                  </a:r>
                </a:p>
              </p:txBody>
            </p:sp>
          </p:grpSp>
          <p:grpSp>
            <p:nvGrpSpPr>
              <p:cNvPr id="34" name="Group 33"/>
              <p:cNvGrpSpPr/>
              <p:nvPr/>
            </p:nvGrpSpPr>
            <p:grpSpPr>
              <a:xfrm>
                <a:off x="5154688" y="2667000"/>
                <a:ext cx="1828800" cy="1053761"/>
                <a:chOff x="112618" y="3962400"/>
                <a:chExt cx="2703443" cy="1053761"/>
              </a:xfrm>
            </p:grpSpPr>
            <p:sp>
              <p:nvSpPr>
                <p:cNvPr id="47" name="Can 46"/>
                <p:cNvSpPr/>
                <p:nvPr/>
              </p:nvSpPr>
              <p:spPr>
                <a:xfrm>
                  <a:off x="533400" y="3962400"/>
                  <a:ext cx="1828801" cy="1030951"/>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48" name="Rectangle 47"/>
                <p:cNvSpPr/>
                <p:nvPr/>
              </p:nvSpPr>
              <p:spPr>
                <a:xfrm>
                  <a:off x="112618" y="4065455"/>
                  <a:ext cx="2703443" cy="950706"/>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ill Sans MT"/>
                      <a:ea typeface="+mn-ea"/>
                      <a:cs typeface="Gill Sans MT"/>
                    </a:rPr>
                    <a:t>Analytical Replica</a:t>
                  </a:r>
                </a:p>
              </p:txBody>
            </p:sp>
          </p:grpSp>
          <p:grpSp>
            <p:nvGrpSpPr>
              <p:cNvPr id="35" name="Group 34"/>
              <p:cNvGrpSpPr/>
              <p:nvPr/>
            </p:nvGrpSpPr>
            <p:grpSpPr>
              <a:xfrm>
                <a:off x="5154688" y="3962400"/>
                <a:ext cx="1828800" cy="1161432"/>
                <a:chOff x="112617" y="3962400"/>
                <a:chExt cx="2703443" cy="1161432"/>
              </a:xfrm>
            </p:grpSpPr>
            <p:sp>
              <p:nvSpPr>
                <p:cNvPr id="45" name="Can 44"/>
                <p:cNvSpPr/>
                <p:nvPr/>
              </p:nvSpPr>
              <p:spPr>
                <a:xfrm>
                  <a:off x="533400" y="3962400"/>
                  <a:ext cx="1828799" cy="103095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46" name="Rectangle 45"/>
                <p:cNvSpPr/>
                <p:nvPr/>
              </p:nvSpPr>
              <p:spPr>
                <a:xfrm>
                  <a:off x="112617" y="4127856"/>
                  <a:ext cx="2703443" cy="995976"/>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white"/>
                      </a:solidFill>
                      <a:effectLst/>
                      <a:uLnTx/>
                      <a:uFillTx/>
                      <a:latin typeface="Gill Sans MT"/>
                      <a:ea typeface="+mn-ea"/>
                      <a:cs typeface="Gill Sans MT"/>
                    </a:rPr>
                    <a:t>Analytical Replica</a:t>
                  </a:r>
                </a:p>
              </p:txBody>
            </p:sp>
          </p:grpSp>
          <p:grpSp>
            <p:nvGrpSpPr>
              <p:cNvPr id="36" name="Group 35"/>
              <p:cNvGrpSpPr/>
              <p:nvPr/>
            </p:nvGrpSpPr>
            <p:grpSpPr>
              <a:xfrm>
                <a:off x="1524000" y="1761293"/>
                <a:ext cx="3116729" cy="1591507"/>
                <a:chOff x="-533400" y="2216035"/>
                <a:chExt cx="3116729" cy="1591507"/>
              </a:xfrm>
            </p:grpSpPr>
            <p:sp>
              <p:nvSpPr>
                <p:cNvPr id="41" name="Freeform 40"/>
                <p:cNvSpPr/>
                <p:nvPr/>
              </p:nvSpPr>
              <p:spPr>
                <a:xfrm>
                  <a:off x="983129" y="2894001"/>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42" name="TextBox 41"/>
                <p:cNvSpPr txBox="1"/>
                <p:nvPr/>
              </p:nvSpPr>
              <p:spPr>
                <a:xfrm>
                  <a:off x="-533400" y="2216035"/>
                  <a:ext cx="3116729" cy="4308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Gill Sans MT"/>
                      <a:ea typeface="+mn-ea"/>
                      <a:cs typeface="Gill Sans MT"/>
                    </a:rPr>
                    <a:t>Transactional queries</a:t>
                  </a:r>
                  <a:endPar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43" name="Freeform 42"/>
                <p:cNvSpPr/>
                <p:nvPr/>
              </p:nvSpPr>
              <p:spPr>
                <a:xfrm>
                  <a:off x="1219200" y="3176321"/>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44" name="Freeform 43"/>
                <p:cNvSpPr/>
                <p:nvPr/>
              </p:nvSpPr>
              <p:spPr>
                <a:xfrm>
                  <a:off x="762000" y="32766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cxnSp>
            <p:nvCxnSpPr>
              <p:cNvPr id="37" name="Straight Arrow Connector 36"/>
              <p:cNvCxnSpPr/>
              <p:nvPr/>
            </p:nvCxnSpPr>
            <p:spPr>
              <a:xfrm flipV="1">
                <a:off x="4046071" y="3429000"/>
                <a:ext cx="1143000" cy="457200"/>
              </a:xfrm>
              <a:prstGeom prst="straightConnector1">
                <a:avLst/>
              </a:prstGeom>
              <a:ln w="5715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046071" y="4038600"/>
                <a:ext cx="1135529" cy="533400"/>
              </a:xfrm>
              <a:prstGeom prst="straightConnector1">
                <a:avLst/>
              </a:prstGeom>
              <a:ln w="5715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485759" y="2882140"/>
                <a:ext cx="18213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Updates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40" name="TextBox 39"/>
              <p:cNvSpPr txBox="1"/>
              <p:nvPr/>
            </p:nvSpPr>
            <p:spPr>
              <a:xfrm>
                <a:off x="3485759" y="4530331"/>
                <a:ext cx="18213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Updates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grpSp>
        <p:sp>
          <p:nvSpPr>
            <p:cNvPr id="58" name="TextBox 57"/>
            <p:cNvSpPr txBox="1"/>
            <p:nvPr/>
          </p:nvSpPr>
          <p:spPr>
            <a:xfrm>
              <a:off x="2590490" y="5134530"/>
              <a:ext cx="4012316" cy="5464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Multiple-Instance HTAP System</a:t>
              </a:r>
            </a:p>
          </p:txBody>
        </p:sp>
      </p:grpSp>
      <p:sp>
        <p:nvSpPr>
          <p:cNvPr id="60" name="Title 16">
            <a:extLst>
              <a:ext uri="{FF2B5EF4-FFF2-40B4-BE49-F238E27FC236}">
                <a16:creationId xmlns:a16="http://schemas.microsoft.com/office/drawing/2014/main" id="{2BD7E028-DDBD-764A-D6F8-6E81D4050799}"/>
              </a:ext>
            </a:extLst>
          </p:cNvPr>
          <p:cNvSpPr>
            <a:spLocks noGrp="1"/>
          </p:cNvSpPr>
          <p:nvPr>
            <p:ph type="title"/>
          </p:nvPr>
        </p:nvSpPr>
        <p:spPr>
          <a:xfrm>
            <a:off x="0" y="0"/>
            <a:ext cx="9144000" cy="914400"/>
          </a:xfrm>
        </p:spPr>
        <p:txBody>
          <a:bodyPr/>
          <a:lstStyle/>
          <a:p>
            <a:r>
              <a:rPr lang="en-US" dirty="0"/>
              <a:t>Maintaining Data Freshness </a:t>
            </a:r>
          </a:p>
        </p:txBody>
      </p:sp>
      <p:sp>
        <p:nvSpPr>
          <p:cNvPr id="5" name="Slide Number Placeholder 4">
            <a:extLst>
              <a:ext uri="{FF2B5EF4-FFF2-40B4-BE49-F238E27FC236}">
                <a16:creationId xmlns:a16="http://schemas.microsoft.com/office/drawing/2014/main" id="{D3AF3CF4-0DBB-B44D-A765-434AAD236B95}"/>
              </a:ext>
            </a:extLst>
          </p:cNvPr>
          <p:cNvSpPr>
            <a:spLocks noGrp="1"/>
          </p:cNvSpPr>
          <p:nvPr>
            <p:ph type="sldNum" sz="quarter" idx="12"/>
          </p:nvPr>
        </p:nvSpPr>
        <p:spPr/>
        <p:txBody>
          <a:bodyPr/>
          <a:lstStyle/>
          <a:p>
            <a:fld id="{BA2D8F13-174C-467F-9D40-7DDEF70CAB8C}" type="slidenum">
              <a:rPr lang="en-US" smtClean="0"/>
              <a:t>26</a:t>
            </a:fld>
            <a:endParaRPr lang="en-US"/>
          </a:p>
        </p:txBody>
      </p:sp>
      <p:graphicFrame>
        <p:nvGraphicFramePr>
          <p:cNvPr id="61" name="Table 4">
            <a:extLst>
              <a:ext uri="{FF2B5EF4-FFF2-40B4-BE49-F238E27FC236}">
                <a16:creationId xmlns:a16="http://schemas.microsoft.com/office/drawing/2014/main" id="{DE8ADEEE-B5E9-1743-1BFD-35E2D2BDCB1C}"/>
              </a:ext>
            </a:extLst>
          </p:cNvPr>
          <p:cNvGraphicFramePr>
            <a:graphicFrameLocks/>
          </p:cNvGraphicFramePr>
          <p:nvPr>
            <p:extLst>
              <p:ext uri="{D42A27DB-BD31-4B8C-83A1-F6EECF244321}">
                <p14:modId xmlns:p14="http://schemas.microsoft.com/office/powerpoint/2010/main" val="368243430"/>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504122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7B14F-CABD-6936-D3BD-2EDD8A59A220}"/>
              </a:ext>
            </a:extLst>
          </p:cNvPr>
          <p:cNvSpPr>
            <a:spLocks noGrp="1"/>
          </p:cNvSpPr>
          <p:nvPr>
            <p:ph type="title"/>
          </p:nvPr>
        </p:nvSpPr>
        <p:spPr/>
        <p:txBody>
          <a:bodyPr/>
          <a:lstStyle/>
          <a:p>
            <a:r>
              <a:rPr lang="en-US" dirty="0"/>
              <a:t>Outline</a:t>
            </a:r>
          </a:p>
        </p:txBody>
      </p:sp>
      <p:sp>
        <p:nvSpPr>
          <p:cNvPr id="4" name="Slide Number Placeholder 3">
            <a:extLst>
              <a:ext uri="{FF2B5EF4-FFF2-40B4-BE49-F238E27FC236}">
                <a16:creationId xmlns:a16="http://schemas.microsoft.com/office/drawing/2014/main" id="{1F3FB61B-B82A-A592-5700-EFB77F4382EC}"/>
              </a:ext>
            </a:extLst>
          </p:cNvPr>
          <p:cNvSpPr>
            <a:spLocks noGrp="1"/>
          </p:cNvSpPr>
          <p:nvPr>
            <p:ph type="sldNum" sz="quarter" idx="12"/>
          </p:nvPr>
        </p:nvSpPr>
        <p:spPr/>
        <p:txBody>
          <a:bodyPr/>
          <a:lstStyle/>
          <a:p>
            <a:fld id="{BA2D8F13-174C-467F-9D40-7DDEF70CAB8C}" type="slidenum">
              <a:rPr lang="en-US" smtClean="0"/>
              <a:t>27</a:t>
            </a:fld>
            <a:endParaRPr lang="en-US"/>
          </a:p>
        </p:txBody>
      </p:sp>
      <p:grpSp>
        <p:nvGrpSpPr>
          <p:cNvPr id="106" name="Group 105">
            <a:extLst>
              <a:ext uri="{FF2B5EF4-FFF2-40B4-BE49-F238E27FC236}">
                <a16:creationId xmlns:a16="http://schemas.microsoft.com/office/drawing/2014/main" id="{888C02F9-30CF-F68B-DB8B-58D67FF4D50E}"/>
              </a:ext>
            </a:extLst>
          </p:cNvPr>
          <p:cNvGrpSpPr/>
          <p:nvPr/>
        </p:nvGrpSpPr>
        <p:grpSpPr>
          <a:xfrm>
            <a:off x="0" y="813845"/>
            <a:ext cx="9144000" cy="646331"/>
            <a:chOff x="0" y="760286"/>
            <a:chExt cx="9144000" cy="646331"/>
          </a:xfrm>
        </p:grpSpPr>
        <p:sp>
          <p:nvSpPr>
            <p:cNvPr id="107" name="Rectangle 106">
              <a:extLst>
                <a:ext uri="{FF2B5EF4-FFF2-40B4-BE49-F238E27FC236}">
                  <a16:creationId xmlns:a16="http://schemas.microsoft.com/office/drawing/2014/main" id="{1DA35DCC-ECFB-21C1-79A3-3543FFDD55DF}"/>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Introduction</a:t>
              </a:r>
            </a:p>
          </p:txBody>
        </p:sp>
        <p:sp>
          <p:nvSpPr>
            <p:cNvPr id="108" name="TextBox 107">
              <a:extLst>
                <a:ext uri="{FF2B5EF4-FFF2-40B4-BE49-F238E27FC236}">
                  <a16:creationId xmlns:a16="http://schemas.microsoft.com/office/drawing/2014/main" id="{5259BFF8-6024-EC44-A0D5-85CFA4D5E98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1</a:t>
              </a:r>
            </a:p>
          </p:txBody>
        </p:sp>
      </p:grpSp>
      <p:grpSp>
        <p:nvGrpSpPr>
          <p:cNvPr id="109" name="Group 108">
            <a:extLst>
              <a:ext uri="{FF2B5EF4-FFF2-40B4-BE49-F238E27FC236}">
                <a16:creationId xmlns:a16="http://schemas.microsoft.com/office/drawing/2014/main" id="{6B8788BF-293D-4973-AB47-68B2E2E6BD39}"/>
              </a:ext>
            </a:extLst>
          </p:cNvPr>
          <p:cNvGrpSpPr/>
          <p:nvPr/>
        </p:nvGrpSpPr>
        <p:grpSpPr>
          <a:xfrm>
            <a:off x="0" y="1535161"/>
            <a:ext cx="9144000" cy="646331"/>
            <a:chOff x="0" y="760286"/>
            <a:chExt cx="9144000" cy="646331"/>
          </a:xfrm>
        </p:grpSpPr>
        <p:sp>
          <p:nvSpPr>
            <p:cNvPr id="110" name="Rectangle 109">
              <a:extLst>
                <a:ext uri="{FF2B5EF4-FFF2-40B4-BE49-F238E27FC236}">
                  <a16:creationId xmlns:a16="http://schemas.microsoft.com/office/drawing/2014/main" id="{A0B187D4-3F67-CAD7-690B-EDE63E21E754}"/>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Limitations of HTAP Systems</a:t>
              </a:r>
            </a:p>
          </p:txBody>
        </p:sp>
        <p:sp>
          <p:nvSpPr>
            <p:cNvPr id="111" name="TextBox 110">
              <a:extLst>
                <a:ext uri="{FF2B5EF4-FFF2-40B4-BE49-F238E27FC236}">
                  <a16:creationId xmlns:a16="http://schemas.microsoft.com/office/drawing/2014/main" id="{81AB0A63-373A-1F1A-F1B3-B74BE2F4D1B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2</a:t>
              </a:r>
            </a:p>
          </p:txBody>
        </p:sp>
      </p:grpSp>
      <p:grpSp>
        <p:nvGrpSpPr>
          <p:cNvPr id="112" name="Group 111">
            <a:extLst>
              <a:ext uri="{FF2B5EF4-FFF2-40B4-BE49-F238E27FC236}">
                <a16:creationId xmlns:a16="http://schemas.microsoft.com/office/drawing/2014/main" id="{2A143D2D-19E2-52B1-17BC-06B16F96E249}"/>
              </a:ext>
            </a:extLst>
          </p:cNvPr>
          <p:cNvGrpSpPr/>
          <p:nvPr/>
        </p:nvGrpSpPr>
        <p:grpSpPr>
          <a:xfrm>
            <a:off x="0" y="2257892"/>
            <a:ext cx="9144000" cy="646331"/>
            <a:chOff x="0" y="760286"/>
            <a:chExt cx="9144000" cy="646331"/>
          </a:xfrm>
        </p:grpSpPr>
        <p:sp>
          <p:nvSpPr>
            <p:cNvPr id="113" name="Rectangle 112">
              <a:extLst>
                <a:ext uri="{FF2B5EF4-FFF2-40B4-BE49-F238E27FC236}">
                  <a16:creationId xmlns:a16="http://schemas.microsoft.com/office/drawing/2014/main" id="{EFAB3207-DB1D-28FF-8125-D3D210B822E7}"/>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Polynesia: Overview</a:t>
              </a:r>
            </a:p>
          </p:txBody>
        </p:sp>
        <p:sp>
          <p:nvSpPr>
            <p:cNvPr id="114" name="TextBox 113">
              <a:extLst>
                <a:ext uri="{FF2B5EF4-FFF2-40B4-BE49-F238E27FC236}">
                  <a16:creationId xmlns:a16="http://schemas.microsoft.com/office/drawing/2014/main" id="{0B7FF3A4-E3A2-A98C-84A4-3269E9C0425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3</a:t>
              </a:r>
            </a:p>
          </p:txBody>
        </p:sp>
      </p:grpSp>
      <p:grpSp>
        <p:nvGrpSpPr>
          <p:cNvPr id="115" name="Group 114">
            <a:extLst>
              <a:ext uri="{FF2B5EF4-FFF2-40B4-BE49-F238E27FC236}">
                <a16:creationId xmlns:a16="http://schemas.microsoft.com/office/drawing/2014/main" id="{B2156272-2484-2BAA-22D9-EA8615BAF1C6}"/>
              </a:ext>
            </a:extLst>
          </p:cNvPr>
          <p:cNvGrpSpPr/>
          <p:nvPr/>
        </p:nvGrpSpPr>
        <p:grpSpPr>
          <a:xfrm>
            <a:off x="0" y="2977957"/>
            <a:ext cx="9144000" cy="646331"/>
            <a:chOff x="0" y="760286"/>
            <a:chExt cx="9144000" cy="646331"/>
          </a:xfrm>
        </p:grpSpPr>
        <p:sp>
          <p:nvSpPr>
            <p:cNvPr id="116" name="Rectangle 115">
              <a:extLst>
                <a:ext uri="{FF2B5EF4-FFF2-40B4-BE49-F238E27FC236}">
                  <a16:creationId xmlns:a16="http://schemas.microsoft.com/office/drawing/2014/main" id="{A22E679E-D4E7-644A-9EE5-593619794B7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Update Propagation</a:t>
              </a:r>
            </a:p>
          </p:txBody>
        </p:sp>
        <p:sp>
          <p:nvSpPr>
            <p:cNvPr id="117" name="TextBox 116">
              <a:extLst>
                <a:ext uri="{FF2B5EF4-FFF2-40B4-BE49-F238E27FC236}">
                  <a16:creationId xmlns:a16="http://schemas.microsoft.com/office/drawing/2014/main" id="{422CF713-8B79-CBA1-66CE-A439C5912CEC}"/>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4</a:t>
              </a:r>
            </a:p>
          </p:txBody>
        </p:sp>
      </p:grpSp>
      <p:grpSp>
        <p:nvGrpSpPr>
          <p:cNvPr id="118" name="Group 117">
            <a:extLst>
              <a:ext uri="{FF2B5EF4-FFF2-40B4-BE49-F238E27FC236}">
                <a16:creationId xmlns:a16="http://schemas.microsoft.com/office/drawing/2014/main" id="{203AEF00-029E-E7CC-7615-106033E29340}"/>
              </a:ext>
            </a:extLst>
          </p:cNvPr>
          <p:cNvGrpSpPr/>
          <p:nvPr/>
        </p:nvGrpSpPr>
        <p:grpSpPr>
          <a:xfrm>
            <a:off x="0" y="3700496"/>
            <a:ext cx="9144000" cy="646331"/>
            <a:chOff x="0" y="760286"/>
            <a:chExt cx="9144000" cy="646331"/>
          </a:xfrm>
        </p:grpSpPr>
        <p:sp>
          <p:nvSpPr>
            <p:cNvPr id="119" name="Rectangle 118">
              <a:extLst>
                <a:ext uri="{FF2B5EF4-FFF2-40B4-BE49-F238E27FC236}">
                  <a16:creationId xmlns:a16="http://schemas.microsoft.com/office/drawing/2014/main" id="{0808F5C9-848A-A9F9-C758-AA50E383EFC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1E497D"/>
                  </a:solidFill>
                  <a:effectLst/>
                  <a:uLnTx/>
                  <a:uFillTx/>
                </a:rPr>
                <a:t>Consistency Mechanism</a:t>
              </a:r>
            </a:p>
          </p:txBody>
        </p:sp>
        <p:sp>
          <p:nvSpPr>
            <p:cNvPr id="120" name="TextBox 119">
              <a:extLst>
                <a:ext uri="{FF2B5EF4-FFF2-40B4-BE49-F238E27FC236}">
                  <a16:creationId xmlns:a16="http://schemas.microsoft.com/office/drawing/2014/main" id="{770C552A-8962-3D0E-9FB0-A20B2CC20E4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1E497D"/>
                  </a:solidFill>
                  <a:effectLst/>
                  <a:uLnTx/>
                  <a:uFillTx/>
                  <a:latin typeface="Arial Black" panose="020B0A04020102020204" pitchFamily="34" charset="0"/>
                </a:rPr>
                <a:t>5</a:t>
              </a:r>
            </a:p>
          </p:txBody>
        </p:sp>
      </p:grpSp>
      <p:grpSp>
        <p:nvGrpSpPr>
          <p:cNvPr id="121" name="Group 120">
            <a:extLst>
              <a:ext uri="{FF2B5EF4-FFF2-40B4-BE49-F238E27FC236}">
                <a16:creationId xmlns:a16="http://schemas.microsoft.com/office/drawing/2014/main" id="{8A88DDB2-DBAB-27B3-993E-43DEB8AA0FEB}"/>
              </a:ext>
            </a:extLst>
          </p:cNvPr>
          <p:cNvGrpSpPr/>
          <p:nvPr/>
        </p:nvGrpSpPr>
        <p:grpSpPr>
          <a:xfrm>
            <a:off x="0" y="4418573"/>
            <a:ext cx="9144000" cy="646331"/>
            <a:chOff x="0" y="760286"/>
            <a:chExt cx="9144000" cy="646331"/>
          </a:xfrm>
        </p:grpSpPr>
        <p:sp>
          <p:nvSpPr>
            <p:cNvPr id="122" name="Rectangle 121">
              <a:extLst>
                <a:ext uri="{FF2B5EF4-FFF2-40B4-BE49-F238E27FC236}">
                  <a16:creationId xmlns:a16="http://schemas.microsoft.com/office/drawing/2014/main" id="{99CC86A4-B0C5-59F2-C8B8-B0C836F348D8}"/>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Analytical Engine</a:t>
              </a:r>
            </a:p>
          </p:txBody>
        </p:sp>
        <p:sp>
          <p:nvSpPr>
            <p:cNvPr id="123" name="TextBox 122">
              <a:extLst>
                <a:ext uri="{FF2B5EF4-FFF2-40B4-BE49-F238E27FC236}">
                  <a16:creationId xmlns:a16="http://schemas.microsoft.com/office/drawing/2014/main" id="{A2C64389-E06E-68A0-4308-1BF9AD770666}"/>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6</a:t>
              </a:r>
            </a:p>
          </p:txBody>
        </p:sp>
      </p:grpSp>
      <p:grpSp>
        <p:nvGrpSpPr>
          <p:cNvPr id="124" name="Group 123">
            <a:extLst>
              <a:ext uri="{FF2B5EF4-FFF2-40B4-BE49-F238E27FC236}">
                <a16:creationId xmlns:a16="http://schemas.microsoft.com/office/drawing/2014/main" id="{3CB50F68-85A2-6B8E-41E6-97BEED44B5FD}"/>
              </a:ext>
            </a:extLst>
          </p:cNvPr>
          <p:cNvGrpSpPr/>
          <p:nvPr/>
        </p:nvGrpSpPr>
        <p:grpSpPr>
          <a:xfrm>
            <a:off x="0" y="5138763"/>
            <a:ext cx="9144000" cy="646331"/>
            <a:chOff x="0" y="760286"/>
            <a:chExt cx="9144000" cy="646331"/>
          </a:xfrm>
        </p:grpSpPr>
        <p:sp>
          <p:nvSpPr>
            <p:cNvPr id="125" name="Rectangle 124">
              <a:extLst>
                <a:ext uri="{FF2B5EF4-FFF2-40B4-BE49-F238E27FC236}">
                  <a16:creationId xmlns:a16="http://schemas.microsoft.com/office/drawing/2014/main" id="{2BB17E3B-7B6F-8649-B580-6EEE8442B50C}"/>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Evaluation</a:t>
              </a:r>
            </a:p>
          </p:txBody>
        </p:sp>
        <p:sp>
          <p:nvSpPr>
            <p:cNvPr id="126" name="TextBox 125">
              <a:extLst>
                <a:ext uri="{FF2B5EF4-FFF2-40B4-BE49-F238E27FC236}">
                  <a16:creationId xmlns:a16="http://schemas.microsoft.com/office/drawing/2014/main" id="{239E8245-9518-2866-9522-FBAF347D986B}"/>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7</a:t>
              </a:r>
            </a:p>
          </p:txBody>
        </p:sp>
      </p:grpSp>
      <p:grpSp>
        <p:nvGrpSpPr>
          <p:cNvPr id="127" name="Group 126">
            <a:extLst>
              <a:ext uri="{FF2B5EF4-FFF2-40B4-BE49-F238E27FC236}">
                <a16:creationId xmlns:a16="http://schemas.microsoft.com/office/drawing/2014/main" id="{686CE7F1-78CD-C7C3-2299-22651F996394}"/>
              </a:ext>
            </a:extLst>
          </p:cNvPr>
          <p:cNvGrpSpPr/>
          <p:nvPr/>
        </p:nvGrpSpPr>
        <p:grpSpPr>
          <a:xfrm>
            <a:off x="0" y="5856861"/>
            <a:ext cx="9144000" cy="646331"/>
            <a:chOff x="0" y="760286"/>
            <a:chExt cx="9144000" cy="646331"/>
          </a:xfrm>
        </p:grpSpPr>
        <p:sp>
          <p:nvSpPr>
            <p:cNvPr id="128" name="Rectangle 127">
              <a:extLst>
                <a:ext uri="{FF2B5EF4-FFF2-40B4-BE49-F238E27FC236}">
                  <a16:creationId xmlns:a16="http://schemas.microsoft.com/office/drawing/2014/main" id="{E7BDD726-CA50-3CE6-7DF7-2091269B9AB5}"/>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Conclusion</a:t>
              </a:r>
            </a:p>
          </p:txBody>
        </p:sp>
        <p:sp>
          <p:nvSpPr>
            <p:cNvPr id="129" name="TextBox 128">
              <a:extLst>
                <a:ext uri="{FF2B5EF4-FFF2-40B4-BE49-F238E27FC236}">
                  <a16:creationId xmlns:a16="http://schemas.microsoft.com/office/drawing/2014/main" id="{08A61280-2D12-28EF-367C-EF468745165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8</a:t>
              </a:r>
            </a:p>
          </p:txBody>
        </p:sp>
      </p:grpSp>
      <p:graphicFrame>
        <p:nvGraphicFramePr>
          <p:cNvPr id="29" name="Table 4">
            <a:extLst>
              <a:ext uri="{FF2B5EF4-FFF2-40B4-BE49-F238E27FC236}">
                <a16:creationId xmlns:a16="http://schemas.microsoft.com/office/drawing/2014/main" id="{4411DC49-13B1-39FF-F3D1-BE02AE20E8A2}"/>
              </a:ext>
            </a:extLst>
          </p:cNvPr>
          <p:cNvGraphicFramePr>
            <a:graphicFrameLocks/>
          </p:cNvGraphicFramePr>
          <p:nvPr>
            <p:extLst>
              <p:ext uri="{D42A27DB-BD31-4B8C-83A1-F6EECF244321}">
                <p14:modId xmlns:p14="http://schemas.microsoft.com/office/powerpoint/2010/main" val="36193251"/>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405520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7B14F-CABD-6936-D3BD-2EDD8A59A220}"/>
              </a:ext>
            </a:extLst>
          </p:cNvPr>
          <p:cNvSpPr>
            <a:spLocks noGrp="1"/>
          </p:cNvSpPr>
          <p:nvPr>
            <p:ph type="title"/>
          </p:nvPr>
        </p:nvSpPr>
        <p:spPr/>
        <p:txBody>
          <a:bodyPr/>
          <a:lstStyle/>
          <a:p>
            <a:r>
              <a:rPr lang="en-US" dirty="0"/>
              <a:t>Outline</a:t>
            </a:r>
          </a:p>
        </p:txBody>
      </p:sp>
      <p:sp>
        <p:nvSpPr>
          <p:cNvPr id="4" name="Slide Number Placeholder 3">
            <a:extLst>
              <a:ext uri="{FF2B5EF4-FFF2-40B4-BE49-F238E27FC236}">
                <a16:creationId xmlns:a16="http://schemas.microsoft.com/office/drawing/2014/main" id="{1F3FB61B-B82A-A592-5700-EFB77F4382EC}"/>
              </a:ext>
            </a:extLst>
          </p:cNvPr>
          <p:cNvSpPr>
            <a:spLocks noGrp="1"/>
          </p:cNvSpPr>
          <p:nvPr>
            <p:ph type="sldNum" sz="quarter" idx="12"/>
          </p:nvPr>
        </p:nvSpPr>
        <p:spPr/>
        <p:txBody>
          <a:bodyPr/>
          <a:lstStyle/>
          <a:p>
            <a:fld id="{BA2D8F13-174C-467F-9D40-7DDEF70CAB8C}" type="slidenum">
              <a:rPr lang="en-US" smtClean="0"/>
              <a:t>28</a:t>
            </a:fld>
            <a:endParaRPr lang="en-US"/>
          </a:p>
        </p:txBody>
      </p:sp>
      <p:grpSp>
        <p:nvGrpSpPr>
          <p:cNvPr id="106" name="Group 105">
            <a:extLst>
              <a:ext uri="{FF2B5EF4-FFF2-40B4-BE49-F238E27FC236}">
                <a16:creationId xmlns:a16="http://schemas.microsoft.com/office/drawing/2014/main" id="{888C02F9-30CF-F68B-DB8B-58D67FF4D50E}"/>
              </a:ext>
            </a:extLst>
          </p:cNvPr>
          <p:cNvGrpSpPr/>
          <p:nvPr/>
        </p:nvGrpSpPr>
        <p:grpSpPr>
          <a:xfrm>
            <a:off x="0" y="813845"/>
            <a:ext cx="9144000" cy="646331"/>
            <a:chOff x="0" y="760286"/>
            <a:chExt cx="9144000" cy="646331"/>
          </a:xfrm>
        </p:grpSpPr>
        <p:sp>
          <p:nvSpPr>
            <p:cNvPr id="107" name="Rectangle 106">
              <a:extLst>
                <a:ext uri="{FF2B5EF4-FFF2-40B4-BE49-F238E27FC236}">
                  <a16:creationId xmlns:a16="http://schemas.microsoft.com/office/drawing/2014/main" id="{1DA35DCC-ECFB-21C1-79A3-3543FFDD55DF}"/>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Introduction</a:t>
              </a:r>
            </a:p>
          </p:txBody>
        </p:sp>
        <p:sp>
          <p:nvSpPr>
            <p:cNvPr id="108" name="TextBox 107">
              <a:extLst>
                <a:ext uri="{FF2B5EF4-FFF2-40B4-BE49-F238E27FC236}">
                  <a16:creationId xmlns:a16="http://schemas.microsoft.com/office/drawing/2014/main" id="{5259BFF8-6024-EC44-A0D5-85CFA4D5E98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1</a:t>
              </a:r>
            </a:p>
          </p:txBody>
        </p:sp>
      </p:grpSp>
      <p:grpSp>
        <p:nvGrpSpPr>
          <p:cNvPr id="109" name="Group 108">
            <a:extLst>
              <a:ext uri="{FF2B5EF4-FFF2-40B4-BE49-F238E27FC236}">
                <a16:creationId xmlns:a16="http://schemas.microsoft.com/office/drawing/2014/main" id="{6B8788BF-293D-4973-AB47-68B2E2E6BD39}"/>
              </a:ext>
            </a:extLst>
          </p:cNvPr>
          <p:cNvGrpSpPr/>
          <p:nvPr/>
        </p:nvGrpSpPr>
        <p:grpSpPr>
          <a:xfrm>
            <a:off x="0" y="1535161"/>
            <a:ext cx="9144000" cy="646331"/>
            <a:chOff x="0" y="760286"/>
            <a:chExt cx="9144000" cy="646331"/>
          </a:xfrm>
        </p:grpSpPr>
        <p:sp>
          <p:nvSpPr>
            <p:cNvPr id="110" name="Rectangle 109">
              <a:extLst>
                <a:ext uri="{FF2B5EF4-FFF2-40B4-BE49-F238E27FC236}">
                  <a16:creationId xmlns:a16="http://schemas.microsoft.com/office/drawing/2014/main" id="{A0B187D4-3F67-CAD7-690B-EDE63E21E754}"/>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Limitations of HTAP Systems</a:t>
              </a:r>
            </a:p>
          </p:txBody>
        </p:sp>
        <p:sp>
          <p:nvSpPr>
            <p:cNvPr id="111" name="TextBox 110">
              <a:extLst>
                <a:ext uri="{FF2B5EF4-FFF2-40B4-BE49-F238E27FC236}">
                  <a16:creationId xmlns:a16="http://schemas.microsoft.com/office/drawing/2014/main" id="{81AB0A63-373A-1F1A-F1B3-B74BE2F4D1B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2</a:t>
              </a:r>
            </a:p>
          </p:txBody>
        </p:sp>
      </p:grpSp>
      <p:grpSp>
        <p:nvGrpSpPr>
          <p:cNvPr id="112" name="Group 111">
            <a:extLst>
              <a:ext uri="{FF2B5EF4-FFF2-40B4-BE49-F238E27FC236}">
                <a16:creationId xmlns:a16="http://schemas.microsoft.com/office/drawing/2014/main" id="{2A143D2D-19E2-52B1-17BC-06B16F96E249}"/>
              </a:ext>
            </a:extLst>
          </p:cNvPr>
          <p:cNvGrpSpPr/>
          <p:nvPr/>
        </p:nvGrpSpPr>
        <p:grpSpPr>
          <a:xfrm>
            <a:off x="0" y="2257892"/>
            <a:ext cx="9144000" cy="646331"/>
            <a:chOff x="0" y="760286"/>
            <a:chExt cx="9144000" cy="646331"/>
          </a:xfrm>
        </p:grpSpPr>
        <p:sp>
          <p:nvSpPr>
            <p:cNvPr id="113" name="Rectangle 112">
              <a:extLst>
                <a:ext uri="{FF2B5EF4-FFF2-40B4-BE49-F238E27FC236}">
                  <a16:creationId xmlns:a16="http://schemas.microsoft.com/office/drawing/2014/main" id="{EFAB3207-DB1D-28FF-8125-D3D210B822E7}"/>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Polynesia: Overview</a:t>
              </a:r>
            </a:p>
          </p:txBody>
        </p:sp>
        <p:sp>
          <p:nvSpPr>
            <p:cNvPr id="114" name="TextBox 113">
              <a:extLst>
                <a:ext uri="{FF2B5EF4-FFF2-40B4-BE49-F238E27FC236}">
                  <a16:creationId xmlns:a16="http://schemas.microsoft.com/office/drawing/2014/main" id="{0B7FF3A4-E3A2-A98C-84A4-3269E9C0425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3</a:t>
              </a:r>
            </a:p>
          </p:txBody>
        </p:sp>
      </p:grpSp>
      <p:grpSp>
        <p:nvGrpSpPr>
          <p:cNvPr id="115" name="Group 114">
            <a:extLst>
              <a:ext uri="{FF2B5EF4-FFF2-40B4-BE49-F238E27FC236}">
                <a16:creationId xmlns:a16="http://schemas.microsoft.com/office/drawing/2014/main" id="{B2156272-2484-2BAA-22D9-EA8615BAF1C6}"/>
              </a:ext>
            </a:extLst>
          </p:cNvPr>
          <p:cNvGrpSpPr/>
          <p:nvPr/>
        </p:nvGrpSpPr>
        <p:grpSpPr>
          <a:xfrm>
            <a:off x="0" y="2977957"/>
            <a:ext cx="9144000" cy="646331"/>
            <a:chOff x="0" y="760286"/>
            <a:chExt cx="9144000" cy="646331"/>
          </a:xfrm>
        </p:grpSpPr>
        <p:sp>
          <p:nvSpPr>
            <p:cNvPr id="116" name="Rectangle 115">
              <a:extLst>
                <a:ext uri="{FF2B5EF4-FFF2-40B4-BE49-F238E27FC236}">
                  <a16:creationId xmlns:a16="http://schemas.microsoft.com/office/drawing/2014/main" id="{A22E679E-D4E7-644A-9EE5-593619794B7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Update Propagation</a:t>
              </a:r>
            </a:p>
          </p:txBody>
        </p:sp>
        <p:sp>
          <p:nvSpPr>
            <p:cNvPr id="117" name="TextBox 116">
              <a:extLst>
                <a:ext uri="{FF2B5EF4-FFF2-40B4-BE49-F238E27FC236}">
                  <a16:creationId xmlns:a16="http://schemas.microsoft.com/office/drawing/2014/main" id="{422CF713-8B79-CBA1-66CE-A439C5912CEC}"/>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4</a:t>
              </a:r>
            </a:p>
          </p:txBody>
        </p:sp>
      </p:grpSp>
      <p:grpSp>
        <p:nvGrpSpPr>
          <p:cNvPr id="118" name="Group 117">
            <a:extLst>
              <a:ext uri="{FF2B5EF4-FFF2-40B4-BE49-F238E27FC236}">
                <a16:creationId xmlns:a16="http://schemas.microsoft.com/office/drawing/2014/main" id="{203AEF00-029E-E7CC-7615-106033E29340}"/>
              </a:ext>
            </a:extLst>
          </p:cNvPr>
          <p:cNvGrpSpPr/>
          <p:nvPr/>
        </p:nvGrpSpPr>
        <p:grpSpPr>
          <a:xfrm>
            <a:off x="0" y="3700496"/>
            <a:ext cx="9144000" cy="646331"/>
            <a:chOff x="0" y="760286"/>
            <a:chExt cx="9144000" cy="646331"/>
          </a:xfrm>
        </p:grpSpPr>
        <p:sp>
          <p:nvSpPr>
            <p:cNvPr id="119" name="Rectangle 118">
              <a:extLst>
                <a:ext uri="{FF2B5EF4-FFF2-40B4-BE49-F238E27FC236}">
                  <a16:creationId xmlns:a16="http://schemas.microsoft.com/office/drawing/2014/main" id="{0808F5C9-848A-A9F9-C758-AA50E383EFC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Consistency Mechanism</a:t>
              </a:r>
            </a:p>
          </p:txBody>
        </p:sp>
        <p:sp>
          <p:nvSpPr>
            <p:cNvPr id="120" name="TextBox 119">
              <a:extLst>
                <a:ext uri="{FF2B5EF4-FFF2-40B4-BE49-F238E27FC236}">
                  <a16:creationId xmlns:a16="http://schemas.microsoft.com/office/drawing/2014/main" id="{770C552A-8962-3D0E-9FB0-A20B2CC20E4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5</a:t>
              </a:r>
            </a:p>
          </p:txBody>
        </p:sp>
      </p:grpSp>
      <p:grpSp>
        <p:nvGrpSpPr>
          <p:cNvPr id="121" name="Group 120">
            <a:extLst>
              <a:ext uri="{FF2B5EF4-FFF2-40B4-BE49-F238E27FC236}">
                <a16:creationId xmlns:a16="http://schemas.microsoft.com/office/drawing/2014/main" id="{8A88DDB2-DBAB-27B3-993E-43DEB8AA0FEB}"/>
              </a:ext>
            </a:extLst>
          </p:cNvPr>
          <p:cNvGrpSpPr/>
          <p:nvPr/>
        </p:nvGrpSpPr>
        <p:grpSpPr>
          <a:xfrm>
            <a:off x="0" y="4418573"/>
            <a:ext cx="9144000" cy="646331"/>
            <a:chOff x="0" y="760286"/>
            <a:chExt cx="9144000" cy="646331"/>
          </a:xfrm>
        </p:grpSpPr>
        <p:sp>
          <p:nvSpPr>
            <p:cNvPr id="122" name="Rectangle 121">
              <a:extLst>
                <a:ext uri="{FF2B5EF4-FFF2-40B4-BE49-F238E27FC236}">
                  <a16:creationId xmlns:a16="http://schemas.microsoft.com/office/drawing/2014/main" id="{99CC86A4-B0C5-59F2-C8B8-B0C836F348D8}"/>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1E497D"/>
                  </a:solidFill>
                  <a:effectLst/>
                  <a:uLnTx/>
                  <a:uFillTx/>
                </a:rPr>
                <a:t>Analytical Engine</a:t>
              </a:r>
            </a:p>
          </p:txBody>
        </p:sp>
        <p:sp>
          <p:nvSpPr>
            <p:cNvPr id="123" name="TextBox 122">
              <a:extLst>
                <a:ext uri="{FF2B5EF4-FFF2-40B4-BE49-F238E27FC236}">
                  <a16:creationId xmlns:a16="http://schemas.microsoft.com/office/drawing/2014/main" id="{A2C64389-E06E-68A0-4308-1BF9AD770666}"/>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1E497D"/>
                  </a:solidFill>
                  <a:effectLst/>
                  <a:uLnTx/>
                  <a:uFillTx/>
                  <a:latin typeface="Arial Black" panose="020B0A04020102020204" pitchFamily="34" charset="0"/>
                </a:rPr>
                <a:t>6</a:t>
              </a:r>
            </a:p>
          </p:txBody>
        </p:sp>
      </p:grpSp>
      <p:grpSp>
        <p:nvGrpSpPr>
          <p:cNvPr id="124" name="Group 123">
            <a:extLst>
              <a:ext uri="{FF2B5EF4-FFF2-40B4-BE49-F238E27FC236}">
                <a16:creationId xmlns:a16="http://schemas.microsoft.com/office/drawing/2014/main" id="{3CB50F68-85A2-6B8E-41E6-97BEED44B5FD}"/>
              </a:ext>
            </a:extLst>
          </p:cNvPr>
          <p:cNvGrpSpPr/>
          <p:nvPr/>
        </p:nvGrpSpPr>
        <p:grpSpPr>
          <a:xfrm>
            <a:off x="0" y="5138763"/>
            <a:ext cx="9144000" cy="646331"/>
            <a:chOff x="0" y="760286"/>
            <a:chExt cx="9144000" cy="646331"/>
          </a:xfrm>
        </p:grpSpPr>
        <p:sp>
          <p:nvSpPr>
            <p:cNvPr id="125" name="Rectangle 124">
              <a:extLst>
                <a:ext uri="{FF2B5EF4-FFF2-40B4-BE49-F238E27FC236}">
                  <a16:creationId xmlns:a16="http://schemas.microsoft.com/office/drawing/2014/main" id="{2BB17E3B-7B6F-8649-B580-6EEE8442B50C}"/>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Evaluation</a:t>
              </a:r>
            </a:p>
          </p:txBody>
        </p:sp>
        <p:sp>
          <p:nvSpPr>
            <p:cNvPr id="126" name="TextBox 125">
              <a:extLst>
                <a:ext uri="{FF2B5EF4-FFF2-40B4-BE49-F238E27FC236}">
                  <a16:creationId xmlns:a16="http://schemas.microsoft.com/office/drawing/2014/main" id="{239E8245-9518-2866-9522-FBAF347D986B}"/>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7</a:t>
              </a:r>
            </a:p>
          </p:txBody>
        </p:sp>
      </p:grpSp>
      <p:grpSp>
        <p:nvGrpSpPr>
          <p:cNvPr id="127" name="Group 126">
            <a:extLst>
              <a:ext uri="{FF2B5EF4-FFF2-40B4-BE49-F238E27FC236}">
                <a16:creationId xmlns:a16="http://schemas.microsoft.com/office/drawing/2014/main" id="{686CE7F1-78CD-C7C3-2299-22651F996394}"/>
              </a:ext>
            </a:extLst>
          </p:cNvPr>
          <p:cNvGrpSpPr/>
          <p:nvPr/>
        </p:nvGrpSpPr>
        <p:grpSpPr>
          <a:xfrm>
            <a:off x="0" y="5856861"/>
            <a:ext cx="9144000" cy="646331"/>
            <a:chOff x="0" y="760286"/>
            <a:chExt cx="9144000" cy="646331"/>
          </a:xfrm>
        </p:grpSpPr>
        <p:sp>
          <p:nvSpPr>
            <p:cNvPr id="128" name="Rectangle 127">
              <a:extLst>
                <a:ext uri="{FF2B5EF4-FFF2-40B4-BE49-F238E27FC236}">
                  <a16:creationId xmlns:a16="http://schemas.microsoft.com/office/drawing/2014/main" id="{E7BDD726-CA50-3CE6-7DF7-2091269B9AB5}"/>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Conclusion</a:t>
              </a:r>
            </a:p>
          </p:txBody>
        </p:sp>
        <p:sp>
          <p:nvSpPr>
            <p:cNvPr id="129" name="TextBox 128">
              <a:extLst>
                <a:ext uri="{FF2B5EF4-FFF2-40B4-BE49-F238E27FC236}">
                  <a16:creationId xmlns:a16="http://schemas.microsoft.com/office/drawing/2014/main" id="{08A61280-2D12-28EF-367C-EF468745165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8</a:t>
              </a:r>
            </a:p>
          </p:txBody>
        </p:sp>
      </p:grpSp>
      <p:graphicFrame>
        <p:nvGraphicFramePr>
          <p:cNvPr id="29" name="Table 4">
            <a:extLst>
              <a:ext uri="{FF2B5EF4-FFF2-40B4-BE49-F238E27FC236}">
                <a16:creationId xmlns:a16="http://schemas.microsoft.com/office/drawing/2014/main" id="{2BDB6E76-8848-C682-E26B-4607C2F8A255}"/>
              </a:ext>
            </a:extLst>
          </p:cNvPr>
          <p:cNvGraphicFramePr>
            <a:graphicFrameLocks/>
          </p:cNvGraphicFramePr>
          <p:nvPr>
            <p:extLst>
              <p:ext uri="{D42A27DB-BD31-4B8C-83A1-F6EECF244321}">
                <p14:modId xmlns:p14="http://schemas.microsoft.com/office/powerpoint/2010/main" val="2532189944"/>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1E497D"/>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2834522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839200" cy="6324600"/>
          </a:xfrm>
        </p:spPr>
        <p:txBody>
          <a:bodyPr>
            <a:normAutofit/>
          </a:bodyPr>
          <a:lstStyle/>
          <a:p>
            <a:pPr marL="0" lvl="1" indent="0">
              <a:buNone/>
            </a:pPr>
            <a:endParaRPr lang="en-US" sz="2800" dirty="0">
              <a:solidFill>
                <a:srgbClr val="0000FF"/>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7" name="Rectangle 6"/>
          <p:cNvSpPr/>
          <p:nvPr/>
        </p:nvSpPr>
        <p:spPr>
          <a:xfrm>
            <a:off x="152400" y="762000"/>
            <a:ext cx="8915400" cy="492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Gill Sans MT"/>
                <a:ea typeface="+mn-ea"/>
                <a:cs typeface="Gill Sans MT"/>
              </a:rPr>
              <a:t>Efficient analytical query execution </a:t>
            </a:r>
            <a:r>
              <a:rPr kumimoji="0" lang="en-US" sz="2600" b="1" i="0" u="none" strike="noStrike" kern="1200" cap="none" spc="0" normalizeH="0" baseline="0" noProof="0" dirty="0">
                <a:ln>
                  <a:noFill/>
                </a:ln>
                <a:solidFill>
                  <a:srgbClr val="C00000"/>
                </a:solidFill>
                <a:effectLst/>
                <a:uLnTx/>
                <a:uFillTx/>
                <a:latin typeface="Gill Sans MT"/>
                <a:ea typeface="+mn-ea"/>
                <a:cs typeface="Gill Sans MT"/>
              </a:rPr>
              <a:t>strongly depends </a:t>
            </a:r>
            <a:r>
              <a:rPr kumimoji="0" lang="en-US" sz="2600" b="1" i="0" u="none" strike="noStrike" kern="1200" cap="none" spc="0" normalizeH="0" baseline="0" noProof="0" dirty="0">
                <a:ln>
                  <a:noFill/>
                </a:ln>
                <a:solidFill>
                  <a:prstClr val="black"/>
                </a:solidFill>
                <a:effectLst/>
                <a:uLnTx/>
                <a:uFillTx/>
                <a:latin typeface="Gill Sans MT"/>
                <a:ea typeface="+mn-ea"/>
                <a:cs typeface="Gill Sans MT"/>
              </a:rPr>
              <a:t>on:</a:t>
            </a:r>
            <a:endParaRPr kumimoji="0" lang="en-US" sz="2600" b="1" i="0" u="none" strike="noStrike" kern="1200" cap="none" spc="0" normalizeH="0" baseline="0" noProof="0" dirty="0">
              <a:ln>
                <a:noFill/>
              </a:ln>
              <a:solidFill>
                <a:srgbClr val="C00000"/>
              </a:solidFill>
              <a:effectLst/>
              <a:uLnTx/>
              <a:uFillTx/>
              <a:latin typeface="Gill Sans MT"/>
              <a:ea typeface="+mn-ea"/>
              <a:cs typeface="Gill Sans MT"/>
            </a:endParaRPr>
          </a:p>
        </p:txBody>
      </p:sp>
      <p:grpSp>
        <p:nvGrpSpPr>
          <p:cNvPr id="17" name="Group 16"/>
          <p:cNvGrpSpPr/>
          <p:nvPr/>
        </p:nvGrpSpPr>
        <p:grpSpPr>
          <a:xfrm>
            <a:off x="0" y="1394090"/>
            <a:ext cx="9144000" cy="830997"/>
            <a:chOff x="0" y="3376034"/>
            <a:chExt cx="9144000" cy="830997"/>
          </a:xfrm>
        </p:grpSpPr>
        <p:grpSp>
          <p:nvGrpSpPr>
            <p:cNvPr id="18" name="Group 17"/>
            <p:cNvGrpSpPr/>
            <p:nvPr/>
          </p:nvGrpSpPr>
          <p:grpSpPr>
            <a:xfrm>
              <a:off x="0" y="3376034"/>
              <a:ext cx="9144000" cy="830997"/>
              <a:chOff x="0" y="2458716"/>
              <a:chExt cx="9144000" cy="705555"/>
            </a:xfrm>
          </p:grpSpPr>
          <p:sp>
            <p:nvSpPr>
              <p:cNvPr id="20" name="Rectangle 19"/>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1" name="TextBox 20"/>
              <p:cNvSpPr txBox="1"/>
              <p:nvPr/>
            </p:nvSpPr>
            <p:spPr>
              <a:xfrm>
                <a:off x="59389" y="2458716"/>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1</a:t>
                </a:r>
              </a:p>
            </p:txBody>
          </p:sp>
        </p:grpSp>
        <p:sp>
          <p:nvSpPr>
            <p:cNvPr id="19" name="Rectangle 18"/>
            <p:cNvSpPr/>
            <p:nvPr/>
          </p:nvSpPr>
          <p:spPr>
            <a:xfrm>
              <a:off x="304800" y="3546157"/>
              <a:ext cx="86106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Data layout and data placement</a:t>
              </a:r>
            </a:p>
          </p:txBody>
        </p:sp>
      </p:grpSp>
      <p:grpSp>
        <p:nvGrpSpPr>
          <p:cNvPr id="23" name="Group 22"/>
          <p:cNvGrpSpPr/>
          <p:nvPr/>
        </p:nvGrpSpPr>
        <p:grpSpPr>
          <a:xfrm>
            <a:off x="890" y="2278053"/>
            <a:ext cx="9144000" cy="830997"/>
            <a:chOff x="0" y="3381623"/>
            <a:chExt cx="9144000" cy="830997"/>
          </a:xfrm>
        </p:grpSpPr>
        <p:grpSp>
          <p:nvGrpSpPr>
            <p:cNvPr id="24" name="Group 23"/>
            <p:cNvGrpSpPr/>
            <p:nvPr/>
          </p:nvGrpSpPr>
          <p:grpSpPr>
            <a:xfrm>
              <a:off x="0" y="3381623"/>
              <a:ext cx="9144000" cy="830997"/>
              <a:chOff x="0" y="2463461"/>
              <a:chExt cx="9144000" cy="705555"/>
            </a:xfrm>
          </p:grpSpPr>
          <p:sp>
            <p:nvSpPr>
              <p:cNvPr id="26" name="Rectangle 25"/>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7" name="TextBox 26"/>
              <p:cNvSpPr txBox="1"/>
              <p:nvPr/>
            </p:nvSpPr>
            <p:spPr>
              <a:xfrm>
                <a:off x="59393" y="2463461"/>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2</a:t>
                </a:r>
              </a:p>
            </p:txBody>
          </p:sp>
        </p:grpSp>
        <p:sp>
          <p:nvSpPr>
            <p:cNvPr id="25" name="Rectangle 24"/>
            <p:cNvSpPr/>
            <p:nvPr/>
          </p:nvSpPr>
          <p:spPr>
            <a:xfrm>
              <a:off x="304800" y="3546157"/>
              <a:ext cx="86106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Task scheduling policy</a:t>
              </a:r>
            </a:p>
          </p:txBody>
        </p:sp>
      </p:grpSp>
      <p:grpSp>
        <p:nvGrpSpPr>
          <p:cNvPr id="28" name="Group 27"/>
          <p:cNvGrpSpPr/>
          <p:nvPr/>
        </p:nvGrpSpPr>
        <p:grpSpPr>
          <a:xfrm>
            <a:off x="890" y="3180495"/>
            <a:ext cx="9144000" cy="830997"/>
            <a:chOff x="0" y="3376879"/>
            <a:chExt cx="9144000" cy="830997"/>
          </a:xfrm>
        </p:grpSpPr>
        <p:grpSp>
          <p:nvGrpSpPr>
            <p:cNvPr id="29" name="Group 28"/>
            <p:cNvGrpSpPr/>
            <p:nvPr/>
          </p:nvGrpSpPr>
          <p:grpSpPr>
            <a:xfrm>
              <a:off x="0" y="3376879"/>
              <a:ext cx="9144000" cy="830997"/>
              <a:chOff x="0" y="2459433"/>
              <a:chExt cx="9144000" cy="705555"/>
            </a:xfrm>
          </p:grpSpPr>
          <p:sp>
            <p:nvSpPr>
              <p:cNvPr id="31" name="Rectangle 30"/>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32" name="TextBox 31"/>
              <p:cNvSpPr txBox="1"/>
              <p:nvPr/>
            </p:nvSpPr>
            <p:spPr>
              <a:xfrm>
                <a:off x="59392" y="2459433"/>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3</a:t>
                </a:r>
              </a:p>
            </p:txBody>
          </p:sp>
        </p:grpSp>
        <p:sp>
          <p:nvSpPr>
            <p:cNvPr id="30" name="Rectangle 29"/>
            <p:cNvSpPr/>
            <p:nvPr/>
          </p:nvSpPr>
          <p:spPr>
            <a:xfrm>
              <a:off x="304800" y="3546157"/>
              <a:ext cx="86106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How each physical operator is executed</a:t>
              </a:r>
            </a:p>
          </p:txBody>
        </p:sp>
      </p:grpSp>
      <p:sp>
        <p:nvSpPr>
          <p:cNvPr id="22" name="Rectangle 21"/>
          <p:cNvSpPr/>
          <p:nvPr/>
        </p:nvSpPr>
        <p:spPr>
          <a:xfrm>
            <a:off x="541725" y="4163827"/>
            <a:ext cx="821463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The</a:t>
            </a:r>
            <a:r>
              <a:rPr kumimoji="0" lang="en-US" sz="2200" b="1" i="0" u="none" strike="noStrike" kern="1200" cap="none" spc="0" normalizeH="0" noProof="0" dirty="0">
                <a:ln>
                  <a:noFill/>
                </a:ln>
                <a:solidFill>
                  <a:prstClr val="black"/>
                </a:solidFill>
                <a:effectLst/>
                <a:uLnTx/>
                <a:uFillTx/>
                <a:latin typeface="Gill Sans MT"/>
                <a:ea typeface="+mn-ea"/>
                <a:cs typeface="Gill Sans MT"/>
              </a:rPr>
              <a:t> </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execution of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physical operators </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of analytical queries significantly benefit from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PIM</a:t>
            </a:r>
          </a:p>
        </p:txBody>
      </p:sp>
      <p:cxnSp>
        <p:nvCxnSpPr>
          <p:cNvPr id="33" name="Straight Arrow Connector 32"/>
          <p:cNvCxnSpPr>
            <a:cxnSpLocks/>
          </p:cNvCxnSpPr>
          <p:nvPr/>
        </p:nvCxnSpPr>
        <p:spPr>
          <a:xfrm>
            <a:off x="4532003" y="4955570"/>
            <a:ext cx="0" cy="393192"/>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928" y="5528786"/>
            <a:ext cx="9148928" cy="769441"/>
          </a:xfrm>
          <a:prstGeom prst="rect">
            <a:avLst/>
          </a:prstGeom>
          <a:solidFill>
            <a:srgbClr val="800000"/>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Gill Sans MT"/>
                <a:ea typeface="+mn-ea"/>
                <a:cs typeface="Gill Sans MT"/>
              </a:rPr>
              <a:t>Without PIM-aware data placement/task scheduler, </a:t>
            </a:r>
            <a:br>
              <a:rPr kumimoji="0" lang="en-US" sz="2200" b="1" i="0" u="none" strike="noStrike" kern="1200" cap="none" spc="0" normalizeH="0" baseline="0" noProof="0" dirty="0">
                <a:ln>
                  <a:noFill/>
                </a:ln>
                <a:solidFill>
                  <a:prstClr val="white"/>
                </a:solidFill>
                <a:effectLst/>
                <a:uLnTx/>
                <a:uFillTx/>
                <a:latin typeface="Gill Sans MT"/>
                <a:ea typeface="+mn-ea"/>
                <a:cs typeface="Gill Sans MT"/>
              </a:rPr>
            </a:br>
            <a:r>
              <a:rPr kumimoji="0" lang="en-US" sz="2200" b="1" i="0" u="none" strike="noStrike" kern="1200" cap="none" spc="0" normalizeH="0" baseline="0" noProof="0" dirty="0">
                <a:ln>
                  <a:noFill/>
                </a:ln>
                <a:solidFill>
                  <a:prstClr val="white"/>
                </a:solidFill>
                <a:effectLst/>
                <a:uLnTx/>
                <a:uFillTx/>
                <a:latin typeface="Gill Sans MT"/>
                <a:ea typeface="+mn-ea"/>
                <a:cs typeface="Gill Sans MT"/>
              </a:rPr>
              <a:t>PIM logic for operators alone cannot provide throughput</a:t>
            </a:r>
          </a:p>
        </p:txBody>
      </p:sp>
      <p:pic>
        <p:nvPicPr>
          <p:cNvPr id="38" name="Picture 37">
            <a:extLst>
              <a:ext uri="{FF2B5EF4-FFF2-40B4-BE49-F238E27FC236}">
                <a16:creationId xmlns:a16="http://schemas.microsoft.com/office/drawing/2014/main" id="{60553C5D-6D16-4A9B-D40F-3BBB2E86E53B}"/>
              </a:ext>
            </a:extLst>
          </p:cNvPr>
          <p:cNvPicPr>
            <a:picLocks noChangeAspect="1"/>
          </p:cNvPicPr>
          <p:nvPr/>
        </p:nvPicPr>
        <p:blipFill>
          <a:blip r:embed="rId3"/>
          <a:stretch>
            <a:fillRect/>
          </a:stretch>
        </p:blipFill>
        <p:spPr>
          <a:xfrm>
            <a:off x="28576" y="6572248"/>
            <a:ext cx="928688" cy="213727"/>
          </a:xfrm>
          <a:prstGeom prst="rect">
            <a:avLst/>
          </a:prstGeom>
        </p:spPr>
      </p:pic>
      <p:sp>
        <p:nvSpPr>
          <p:cNvPr id="11" name="Title 10">
            <a:extLst>
              <a:ext uri="{FF2B5EF4-FFF2-40B4-BE49-F238E27FC236}">
                <a16:creationId xmlns:a16="http://schemas.microsoft.com/office/drawing/2014/main" id="{61908372-7154-C787-FEAB-49B1CA35111C}"/>
              </a:ext>
            </a:extLst>
          </p:cNvPr>
          <p:cNvSpPr>
            <a:spLocks noGrp="1"/>
          </p:cNvSpPr>
          <p:nvPr>
            <p:ph type="title"/>
          </p:nvPr>
        </p:nvSpPr>
        <p:spPr/>
        <p:txBody>
          <a:bodyPr/>
          <a:lstStyle/>
          <a:p>
            <a:r>
              <a:rPr lang="en-US" sz="4000" dirty="0"/>
              <a:t>Analytical Engine: Query Execution</a:t>
            </a:r>
          </a:p>
        </p:txBody>
      </p:sp>
      <p:graphicFrame>
        <p:nvGraphicFramePr>
          <p:cNvPr id="40" name="Table 4">
            <a:extLst>
              <a:ext uri="{FF2B5EF4-FFF2-40B4-BE49-F238E27FC236}">
                <a16:creationId xmlns:a16="http://schemas.microsoft.com/office/drawing/2014/main" id="{FDB6B5E0-4C3C-19BA-E073-27E1B93238D8}"/>
              </a:ext>
            </a:extLst>
          </p:cNvPr>
          <p:cNvGraphicFramePr>
            <a:graphicFrameLocks/>
          </p:cNvGraphicFramePr>
          <p:nvPr>
            <p:extLst>
              <p:ext uri="{D42A27DB-BD31-4B8C-83A1-F6EECF244321}">
                <p14:modId xmlns:p14="http://schemas.microsoft.com/office/powerpoint/2010/main" val="11360784"/>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1E497D"/>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22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
        <p:nvSpPr>
          <p:cNvPr id="13" name="Slide Number Placeholder 12">
            <a:extLst>
              <a:ext uri="{FF2B5EF4-FFF2-40B4-BE49-F238E27FC236}">
                <a16:creationId xmlns:a16="http://schemas.microsoft.com/office/drawing/2014/main" id="{D0E77E9F-9044-CD76-5C45-B019BCBA713F}"/>
              </a:ext>
            </a:extLst>
          </p:cNvPr>
          <p:cNvSpPr>
            <a:spLocks noGrp="1"/>
          </p:cNvSpPr>
          <p:nvPr>
            <p:ph type="sldNum" sz="quarter" idx="12"/>
          </p:nvPr>
        </p:nvSpPr>
        <p:spPr/>
        <p:txBody>
          <a:bodyPr/>
          <a:lstStyle/>
          <a:p>
            <a:fld id="{BA2D8F13-174C-467F-9D40-7DDEF70CAB8C}" type="slidenum">
              <a:rPr lang="en-US" smtClean="0"/>
              <a:t>29</a:t>
            </a:fld>
            <a:endParaRPr lang="en-US"/>
          </a:p>
        </p:txBody>
      </p:sp>
      <p:grpSp>
        <p:nvGrpSpPr>
          <p:cNvPr id="41" name="Group 40">
            <a:extLst>
              <a:ext uri="{FF2B5EF4-FFF2-40B4-BE49-F238E27FC236}">
                <a16:creationId xmlns:a16="http://schemas.microsoft.com/office/drawing/2014/main" id="{BD769092-9B42-45CC-4CCA-54A624E63392}"/>
              </a:ext>
            </a:extLst>
          </p:cNvPr>
          <p:cNvGrpSpPr/>
          <p:nvPr/>
        </p:nvGrpSpPr>
        <p:grpSpPr>
          <a:xfrm>
            <a:off x="-2472" y="1389501"/>
            <a:ext cx="9144000" cy="830997"/>
            <a:chOff x="0" y="3376034"/>
            <a:chExt cx="9144000" cy="830997"/>
          </a:xfrm>
        </p:grpSpPr>
        <p:grpSp>
          <p:nvGrpSpPr>
            <p:cNvPr id="42" name="Group 41">
              <a:extLst>
                <a:ext uri="{FF2B5EF4-FFF2-40B4-BE49-F238E27FC236}">
                  <a16:creationId xmlns:a16="http://schemas.microsoft.com/office/drawing/2014/main" id="{2DDC6C66-0B84-0B3B-BADE-F4FB293F0D8B}"/>
                </a:ext>
              </a:extLst>
            </p:cNvPr>
            <p:cNvGrpSpPr/>
            <p:nvPr/>
          </p:nvGrpSpPr>
          <p:grpSpPr>
            <a:xfrm>
              <a:off x="0" y="3376034"/>
              <a:ext cx="9144000" cy="830997"/>
              <a:chOff x="0" y="2458716"/>
              <a:chExt cx="9144000" cy="705555"/>
            </a:xfrm>
          </p:grpSpPr>
          <p:sp>
            <p:nvSpPr>
              <p:cNvPr id="44" name="Rectangle 43">
                <a:extLst>
                  <a:ext uri="{FF2B5EF4-FFF2-40B4-BE49-F238E27FC236}">
                    <a16:creationId xmlns:a16="http://schemas.microsoft.com/office/drawing/2014/main" id="{7F174097-F0B8-BEF6-0198-3E3374B78671}"/>
                  </a:ext>
                </a:extLst>
              </p:cNvPr>
              <p:cNvSpPr/>
              <p:nvPr/>
            </p:nvSpPr>
            <p:spPr>
              <a:xfrm>
                <a:off x="0" y="2503687"/>
                <a:ext cx="9144000" cy="621095"/>
              </a:xfrm>
              <a:prstGeom prst="rect">
                <a:avLst/>
              </a:prstGeom>
              <a:solidFill>
                <a:srgbClr val="E4E4E4"/>
              </a:solidFill>
              <a:ln>
                <a:noFill/>
              </a:ln>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45" name="TextBox 44">
                <a:extLst>
                  <a:ext uri="{FF2B5EF4-FFF2-40B4-BE49-F238E27FC236}">
                    <a16:creationId xmlns:a16="http://schemas.microsoft.com/office/drawing/2014/main" id="{2B1F879D-B1D8-012F-B8C6-81A3E82D9ABC}"/>
                  </a:ext>
                </a:extLst>
              </p:cNvPr>
              <p:cNvSpPr txBox="1"/>
              <p:nvPr/>
            </p:nvSpPr>
            <p:spPr>
              <a:xfrm>
                <a:off x="59389" y="2458716"/>
                <a:ext cx="474011" cy="70555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1E497D"/>
                    </a:solidFill>
                    <a:effectLst/>
                    <a:uLnTx/>
                    <a:uFillTx/>
                    <a:latin typeface="Arial Black" panose="020B0A04020102020204" pitchFamily="34" charset="0"/>
                    <a:ea typeface="+mn-ea"/>
                    <a:cs typeface="+mn-cs"/>
                  </a:rPr>
                  <a:t>1</a:t>
                </a:r>
              </a:p>
            </p:txBody>
          </p:sp>
        </p:grpSp>
        <p:sp>
          <p:nvSpPr>
            <p:cNvPr id="43" name="Rectangle 42">
              <a:extLst>
                <a:ext uri="{FF2B5EF4-FFF2-40B4-BE49-F238E27FC236}">
                  <a16:creationId xmlns:a16="http://schemas.microsoft.com/office/drawing/2014/main" id="{6C940D00-CD18-E2FB-14D4-222413B79F8B}"/>
                </a:ext>
              </a:extLst>
            </p:cNvPr>
            <p:cNvSpPr/>
            <p:nvPr/>
          </p:nvSpPr>
          <p:spPr>
            <a:xfrm>
              <a:off x="304800" y="3546157"/>
              <a:ext cx="8610600" cy="492443"/>
            </a:xfrm>
            <a:prstGeom prst="rect">
              <a:avLst/>
            </a:prstGeom>
            <a:ln>
              <a:noFill/>
            </a:ln>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E497D"/>
                  </a:solidFill>
                  <a:effectLst/>
                  <a:uLnTx/>
                  <a:uFillTx/>
                  <a:latin typeface="Gill Sans MT"/>
                  <a:ea typeface="+mn-ea"/>
                  <a:cs typeface="Gill Sans MT"/>
                </a:rPr>
                <a:t>Data layout and data placement</a:t>
              </a:r>
            </a:p>
          </p:txBody>
        </p:sp>
      </p:grpSp>
    </p:spTree>
    <p:extLst>
      <p:ext uri="{BB962C8B-B14F-4D97-AF65-F5344CB8AC3E}">
        <p14:creationId xmlns:p14="http://schemas.microsoft.com/office/powerpoint/2010/main" val="250879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Ideal HTAP System Properties</a:t>
            </a:r>
          </a:p>
        </p:txBody>
      </p:sp>
      <p:grpSp>
        <p:nvGrpSpPr>
          <p:cNvPr id="7" name="Group 6"/>
          <p:cNvGrpSpPr/>
          <p:nvPr/>
        </p:nvGrpSpPr>
        <p:grpSpPr>
          <a:xfrm>
            <a:off x="332291" y="2740385"/>
            <a:ext cx="8627411" cy="1548804"/>
            <a:chOff x="364189" y="3421559"/>
            <a:chExt cx="8627411" cy="1548804"/>
          </a:xfrm>
        </p:grpSpPr>
        <p:sp>
          <p:nvSpPr>
            <p:cNvPr id="46" name="TextBox 45"/>
            <p:cNvSpPr txBox="1"/>
            <p:nvPr/>
          </p:nvSpPr>
          <p:spPr>
            <a:xfrm>
              <a:off x="364189" y="3421559"/>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2</a:t>
              </a:r>
            </a:p>
          </p:txBody>
        </p:sp>
        <p:sp>
          <p:nvSpPr>
            <p:cNvPr id="49" name="TextBox 48"/>
            <p:cNvSpPr txBox="1"/>
            <p:nvPr/>
          </p:nvSpPr>
          <p:spPr>
            <a:xfrm>
              <a:off x="990598" y="3581400"/>
              <a:ext cx="80010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Data Freshness and Consistency </a:t>
              </a:r>
              <a:r>
                <a:rPr lang="en-US" sz="2400" b="1" dirty="0">
                  <a:solidFill>
                    <a:srgbClr val="1F497D"/>
                  </a:solidFill>
                  <a:latin typeface="Gill Sans MT"/>
                  <a:cs typeface="Gill Sans MT"/>
                </a:rPr>
                <a:t>Guarantees</a:t>
              </a:r>
              <a:endParaRPr kumimoji="0" lang="en-US" sz="2800" b="1" i="0" u="none" strike="noStrike" kern="1200" cap="none" spc="0" normalizeH="0" baseline="0" noProof="0" dirty="0">
                <a:ln>
                  <a:noFill/>
                </a:ln>
                <a:solidFill>
                  <a:prstClr val="black">
                    <a:lumMod val="75000"/>
                    <a:lumOff val="25000"/>
                  </a:prstClr>
                </a:solidFill>
                <a:effectLst/>
                <a:uLnTx/>
                <a:uFillTx/>
                <a:latin typeface="Gill Sans MT"/>
                <a:ea typeface="+mn-ea"/>
                <a:cs typeface="Gill Sans MT"/>
              </a:endParaRPr>
            </a:p>
          </p:txBody>
        </p:sp>
        <p:sp>
          <p:nvSpPr>
            <p:cNvPr id="51" name="Rectangle 50"/>
            <p:cNvSpPr/>
            <p:nvPr/>
          </p:nvSpPr>
          <p:spPr>
            <a:xfrm>
              <a:off x="1066800" y="3954700"/>
              <a:ext cx="7924800" cy="1015663"/>
            </a:xfrm>
            <a:prstGeom prst="rect">
              <a:avLst/>
            </a:prstGeom>
          </p:spPr>
          <p:txBody>
            <a:bodyPr wrap="square">
              <a:spAutoFit/>
            </a:bodyPr>
            <a:lstStyle/>
            <a:p>
              <a:pPr marL="285750" lvl="0" indent="-285750" defTabSz="914400">
                <a:buFont typeface="Arial"/>
                <a:buChar cha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Guarantee access to the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most recent version of data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for analytics while ensuring </a:t>
              </a:r>
              <a:r>
                <a:rPr lang="en-US" sz="2000" b="1" dirty="0">
                  <a:solidFill>
                    <a:prstClr val="black"/>
                  </a:solidFill>
                  <a:cs typeface="Gill Sans MT"/>
                </a:rPr>
                <a:t>that transactional and analytical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workloads have a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consistent</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view of data</a:t>
              </a:r>
            </a:p>
          </p:txBody>
        </p:sp>
      </p:grpSp>
      <p:grpSp>
        <p:nvGrpSpPr>
          <p:cNvPr id="9" name="Group 8"/>
          <p:cNvGrpSpPr/>
          <p:nvPr/>
        </p:nvGrpSpPr>
        <p:grpSpPr>
          <a:xfrm>
            <a:off x="304800" y="1581242"/>
            <a:ext cx="8839200" cy="1231386"/>
            <a:chOff x="381000" y="5478959"/>
            <a:chExt cx="8839200" cy="1231386"/>
          </a:xfrm>
        </p:grpSpPr>
        <p:sp>
          <p:nvSpPr>
            <p:cNvPr id="50" name="TextBox 49"/>
            <p:cNvSpPr txBox="1"/>
            <p:nvPr/>
          </p:nvSpPr>
          <p:spPr>
            <a:xfrm>
              <a:off x="381000" y="5478959"/>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595959"/>
                  </a:solidFill>
                  <a:effectLst/>
                  <a:uLnTx/>
                  <a:uFillTx/>
                  <a:latin typeface="Gill Sans MT"/>
                  <a:ea typeface="+mn-ea"/>
                  <a:cs typeface="Gill Sans MT"/>
                </a:rPr>
                <a:t>1</a:t>
              </a:r>
            </a:p>
          </p:txBody>
        </p:sp>
        <p:sp>
          <p:nvSpPr>
            <p:cNvPr id="56" name="TextBox 55"/>
            <p:cNvSpPr txBox="1"/>
            <p:nvPr/>
          </p:nvSpPr>
          <p:spPr>
            <a:xfrm>
              <a:off x="990600" y="5634335"/>
              <a:ext cx="8229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Workload-Specific Optimizations</a:t>
              </a:r>
              <a:endParaRPr kumimoji="0" lang="en-US" sz="2800" b="1" i="0" u="none" strike="noStrike" kern="1200" cap="none" spc="0" normalizeH="0" baseline="0" noProof="0" dirty="0">
                <a:ln>
                  <a:noFill/>
                </a:ln>
                <a:solidFill>
                  <a:prstClr val="black">
                    <a:lumMod val="75000"/>
                    <a:lumOff val="25000"/>
                  </a:prstClr>
                </a:solidFill>
                <a:effectLst/>
                <a:uLnTx/>
                <a:uFillTx/>
                <a:latin typeface="Gill Sans MT"/>
                <a:ea typeface="+mn-ea"/>
                <a:cs typeface="Gill Sans MT"/>
              </a:endParaRPr>
            </a:p>
          </p:txBody>
        </p:sp>
        <p:sp>
          <p:nvSpPr>
            <p:cNvPr id="62" name="Rectangle 61"/>
            <p:cNvSpPr/>
            <p:nvPr/>
          </p:nvSpPr>
          <p:spPr>
            <a:xfrm>
              <a:off x="1087718" y="6002459"/>
              <a:ext cx="8001000" cy="70788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Transactional and analytical workloads must benefit from their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own specific optimizations</a:t>
              </a:r>
            </a:p>
          </p:txBody>
        </p:sp>
      </p:grpSp>
      <p:grpSp>
        <p:nvGrpSpPr>
          <p:cNvPr id="28" name="Group 27"/>
          <p:cNvGrpSpPr/>
          <p:nvPr/>
        </p:nvGrpSpPr>
        <p:grpSpPr>
          <a:xfrm>
            <a:off x="332291" y="4160659"/>
            <a:ext cx="8779811" cy="1216828"/>
            <a:chOff x="364189" y="4469249"/>
            <a:chExt cx="8779811" cy="1216828"/>
          </a:xfrm>
        </p:grpSpPr>
        <p:sp>
          <p:nvSpPr>
            <p:cNvPr id="30" name="TextBox 29"/>
            <p:cNvSpPr txBox="1"/>
            <p:nvPr/>
          </p:nvSpPr>
          <p:spPr>
            <a:xfrm>
              <a:off x="364189" y="4469249"/>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595959"/>
                  </a:solidFill>
                  <a:effectLst/>
                  <a:uLnTx/>
                  <a:uFillTx/>
                  <a:latin typeface="Gill Sans MT"/>
                  <a:ea typeface="+mn-ea"/>
                  <a:cs typeface="Gill Sans MT"/>
                </a:rPr>
                <a:t>3</a:t>
              </a:r>
            </a:p>
          </p:txBody>
        </p:sp>
        <p:sp>
          <p:nvSpPr>
            <p:cNvPr id="31" name="TextBox 30"/>
            <p:cNvSpPr txBox="1"/>
            <p:nvPr/>
          </p:nvSpPr>
          <p:spPr>
            <a:xfrm>
              <a:off x="914400" y="4624625"/>
              <a:ext cx="8229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Performance Isolation</a:t>
              </a:r>
              <a:endParaRPr kumimoji="0" lang="en-US" sz="2800" b="1" i="0" u="none" strike="noStrike" kern="1200" cap="none" spc="0" normalizeH="0" baseline="0" noProof="0" dirty="0">
                <a:ln>
                  <a:noFill/>
                </a:ln>
                <a:solidFill>
                  <a:prstClr val="black">
                    <a:lumMod val="75000"/>
                    <a:lumOff val="25000"/>
                  </a:prstClr>
                </a:solidFill>
                <a:effectLst/>
                <a:uLnTx/>
                <a:uFillTx/>
                <a:latin typeface="Gill Sans MT"/>
                <a:ea typeface="+mn-ea"/>
                <a:cs typeface="Gill Sans MT"/>
              </a:endParaRPr>
            </a:p>
          </p:txBody>
        </p:sp>
        <p:sp>
          <p:nvSpPr>
            <p:cNvPr id="32" name="Rectangle 31"/>
            <p:cNvSpPr/>
            <p:nvPr/>
          </p:nvSpPr>
          <p:spPr>
            <a:xfrm>
              <a:off x="1143000" y="4978191"/>
              <a:ext cx="8001000" cy="707886"/>
            </a:xfrm>
            <a:prstGeom prst="rect">
              <a:avLst/>
            </a:prstGeom>
          </p:spPr>
          <p:txBody>
            <a:bodyPr wrap="square">
              <a:spAutoFit/>
            </a:bodyPr>
            <a:lstStyle/>
            <a:p>
              <a:pPr marL="285750" lvl="0" indent="-285750" defTabSz="914400">
                <a:buFont typeface="Arial"/>
                <a:buChar cha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Latency and throughput of  </a:t>
              </a:r>
              <a:r>
                <a:rPr lang="en-US" sz="2000" b="1" dirty="0">
                  <a:solidFill>
                    <a:prstClr val="black"/>
                  </a:solidFill>
                  <a:cs typeface="Gill Sans MT"/>
                </a:rPr>
                <a:t>transactional and analytical workloads are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the same as if they were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run in isolation</a:t>
              </a:r>
            </a:p>
          </p:txBody>
        </p:sp>
      </p:grpSp>
      <p:sp>
        <p:nvSpPr>
          <p:cNvPr id="33" name="Rectangle 32"/>
          <p:cNvSpPr/>
          <p:nvPr/>
        </p:nvSpPr>
        <p:spPr>
          <a:xfrm>
            <a:off x="0" y="1008103"/>
            <a:ext cx="9144000" cy="523220"/>
          </a:xfrm>
          <a:prstGeom prst="rect">
            <a:avLst/>
          </a:prstGeom>
          <a:solidFill>
            <a:schemeClr val="accent6">
              <a:lumMod val="20000"/>
              <a:lumOff val="80000"/>
            </a:schemeClr>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Gill Sans MT"/>
                <a:ea typeface="+mn-ea"/>
                <a:cs typeface="Gill Sans MT"/>
              </a:rPr>
              <a:t>An ideal HTAP system should have </a:t>
            </a:r>
            <a:r>
              <a:rPr kumimoji="0" lang="en-US" sz="2800" b="1" i="0" u="none" strike="noStrike" kern="1200" cap="none" spc="0" normalizeH="0" baseline="0" noProof="0" dirty="0">
                <a:ln>
                  <a:noFill/>
                </a:ln>
                <a:solidFill>
                  <a:srgbClr val="1901FF"/>
                </a:solidFill>
                <a:effectLst/>
                <a:uLnTx/>
                <a:uFillTx/>
                <a:latin typeface="Gill Sans MT"/>
                <a:ea typeface="+mn-ea"/>
                <a:cs typeface="Gill Sans MT"/>
              </a:rPr>
              <a:t>three properties:</a:t>
            </a:r>
          </a:p>
        </p:txBody>
      </p:sp>
      <p:sp>
        <p:nvSpPr>
          <p:cNvPr id="23" name="Rectangle 22"/>
          <p:cNvSpPr/>
          <p:nvPr/>
        </p:nvSpPr>
        <p:spPr>
          <a:xfrm>
            <a:off x="0" y="5504662"/>
            <a:ext cx="9144000" cy="830997"/>
          </a:xfrm>
          <a:prstGeom prst="rect">
            <a:avLst/>
          </a:prstGeom>
          <a:solidFill>
            <a:srgbClr val="800000"/>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ill Sans MT"/>
                <a:ea typeface="+mn-ea"/>
                <a:cs typeface="Gill Sans MT"/>
              </a:rPr>
              <a:t>Achieving all three properties at the same time</a:t>
            </a:r>
            <a:br>
              <a:rPr kumimoji="0" lang="en-US" sz="2400" b="1" i="0" u="none" strike="noStrike" kern="1200" cap="none" spc="0" normalizeH="0" baseline="0" noProof="0" dirty="0">
                <a:ln>
                  <a:noFill/>
                </a:ln>
                <a:solidFill>
                  <a:prstClr val="white"/>
                </a:solidFill>
                <a:effectLst/>
                <a:uLnTx/>
                <a:uFillTx/>
                <a:latin typeface="Gill Sans MT"/>
                <a:ea typeface="+mn-ea"/>
                <a:cs typeface="Gill Sans MT"/>
              </a:rPr>
            </a:br>
            <a:r>
              <a:rPr kumimoji="0" lang="en-US" sz="2400" b="1" i="0" u="none" strike="noStrike" kern="1200" cap="none" spc="0" normalizeH="0" baseline="0" noProof="0" dirty="0">
                <a:ln>
                  <a:noFill/>
                </a:ln>
                <a:solidFill>
                  <a:prstClr val="white"/>
                </a:solidFill>
                <a:effectLst/>
                <a:uLnTx/>
                <a:uFillTx/>
                <a:latin typeface="Gill Sans MT"/>
                <a:ea typeface="+mn-ea"/>
                <a:cs typeface="Gill Sans MT"/>
              </a:rPr>
              <a:t> is very challenging</a:t>
            </a:r>
          </a:p>
        </p:txBody>
      </p:sp>
      <p:sp>
        <p:nvSpPr>
          <p:cNvPr id="8" name="Slide Number Placeholder 7">
            <a:extLst>
              <a:ext uri="{FF2B5EF4-FFF2-40B4-BE49-F238E27FC236}">
                <a16:creationId xmlns:a16="http://schemas.microsoft.com/office/drawing/2014/main" id="{A083B4F6-B95D-EA23-7560-A61CDDE31FBE}"/>
              </a:ext>
            </a:extLst>
          </p:cNvPr>
          <p:cNvSpPr>
            <a:spLocks noGrp="1"/>
          </p:cNvSpPr>
          <p:nvPr>
            <p:ph type="sldNum" sz="quarter" idx="12"/>
          </p:nvPr>
        </p:nvSpPr>
        <p:spPr/>
        <p:txBody>
          <a:bodyPr/>
          <a:lstStyle/>
          <a:p>
            <a:fld id="{BA2D8F13-174C-467F-9D40-7DDEF70CAB8C}" type="slidenum">
              <a:rPr lang="en-US" smtClean="0"/>
              <a:t>3</a:t>
            </a:fld>
            <a:endParaRPr lang="en-US"/>
          </a:p>
        </p:txBody>
      </p:sp>
    </p:spTree>
    <p:extLst>
      <p:ext uri="{BB962C8B-B14F-4D97-AF65-F5344CB8AC3E}">
        <p14:creationId xmlns:p14="http://schemas.microsoft.com/office/powerpoint/2010/main" val="88254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grpSp>
        <p:nvGrpSpPr>
          <p:cNvPr id="22" name="Group 21">
            <a:extLst>
              <a:ext uri="{FF2B5EF4-FFF2-40B4-BE49-F238E27FC236}">
                <a16:creationId xmlns:a16="http://schemas.microsoft.com/office/drawing/2014/main" id="{BBD77D23-BA27-64D2-0496-5B3590479834}"/>
              </a:ext>
            </a:extLst>
          </p:cNvPr>
          <p:cNvGrpSpPr/>
          <p:nvPr/>
        </p:nvGrpSpPr>
        <p:grpSpPr>
          <a:xfrm>
            <a:off x="181627" y="3002697"/>
            <a:ext cx="2549933" cy="1771087"/>
            <a:chOff x="181627" y="3002697"/>
            <a:chExt cx="2549933" cy="1771087"/>
          </a:xfrm>
        </p:grpSpPr>
        <p:sp>
          <p:nvSpPr>
            <p:cNvPr id="419" name="Up Arrow 418">
              <a:extLst>
                <a:ext uri="{FF2B5EF4-FFF2-40B4-BE49-F238E27FC236}">
                  <a16:creationId xmlns:a16="http://schemas.microsoft.com/office/drawing/2014/main" id="{57507513-76BC-EB41-8059-DA575D3AEE12}"/>
                </a:ext>
              </a:extLst>
            </p:cNvPr>
            <p:cNvSpPr/>
            <p:nvPr/>
          </p:nvSpPr>
          <p:spPr>
            <a:xfrm rot="5400000">
              <a:off x="2443846" y="3865505"/>
              <a:ext cx="263088" cy="312340"/>
            </a:xfrm>
            <a:prstGeom prst="upArrow">
              <a:avLst/>
            </a:prstGeom>
            <a:solidFill>
              <a:sysClr val="window" lastClr="FFFFFF">
                <a:lumMod val="95000"/>
                <a:alpha val="99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420" name="Group 419">
              <a:extLst>
                <a:ext uri="{FF2B5EF4-FFF2-40B4-BE49-F238E27FC236}">
                  <a16:creationId xmlns:a16="http://schemas.microsoft.com/office/drawing/2014/main" id="{1A7453AD-4058-B3AD-FEA7-356F53AC3BE3}"/>
                </a:ext>
              </a:extLst>
            </p:cNvPr>
            <p:cNvGrpSpPr/>
            <p:nvPr/>
          </p:nvGrpSpPr>
          <p:grpSpPr>
            <a:xfrm>
              <a:off x="181627" y="3002697"/>
              <a:ext cx="2524934" cy="1771087"/>
              <a:chOff x="909999" y="3742438"/>
              <a:chExt cx="2259862" cy="1771087"/>
            </a:xfrm>
          </p:grpSpPr>
          <p:grpSp>
            <p:nvGrpSpPr>
              <p:cNvPr id="421" name="Group 420">
                <a:extLst>
                  <a:ext uri="{FF2B5EF4-FFF2-40B4-BE49-F238E27FC236}">
                    <a16:creationId xmlns:a16="http://schemas.microsoft.com/office/drawing/2014/main" id="{6E90847D-AE20-5C50-59A7-B565BBEFECC1}"/>
                  </a:ext>
                </a:extLst>
              </p:cNvPr>
              <p:cNvGrpSpPr/>
              <p:nvPr/>
            </p:nvGrpSpPr>
            <p:grpSpPr>
              <a:xfrm>
                <a:off x="909999" y="3742438"/>
                <a:ext cx="743905" cy="1771087"/>
                <a:chOff x="85248" y="3742437"/>
                <a:chExt cx="743905" cy="1771087"/>
              </a:xfrm>
            </p:grpSpPr>
            <p:sp>
              <p:nvSpPr>
                <p:cNvPr id="443" name="TextBox 442">
                  <a:extLst>
                    <a:ext uri="{FF2B5EF4-FFF2-40B4-BE49-F238E27FC236}">
                      <a16:creationId xmlns:a16="http://schemas.microsoft.com/office/drawing/2014/main" id="{6BB05D11-6950-330D-FF67-B0C8897976FA}"/>
                    </a:ext>
                  </a:extLst>
                </p:cNvPr>
                <p:cNvSpPr txBox="1"/>
                <p:nvPr/>
              </p:nvSpPr>
              <p:spPr>
                <a:xfrm rot="19864923">
                  <a:off x="85248" y="3742437"/>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Column 1</a:t>
                  </a:r>
                </a:p>
              </p:txBody>
            </p:sp>
            <p:grpSp>
              <p:nvGrpSpPr>
                <p:cNvPr id="444" name="Group 443">
                  <a:extLst>
                    <a:ext uri="{FF2B5EF4-FFF2-40B4-BE49-F238E27FC236}">
                      <a16:creationId xmlns:a16="http://schemas.microsoft.com/office/drawing/2014/main" id="{188D59A0-61F8-0F34-92CC-E29CC0A43E30}"/>
                    </a:ext>
                  </a:extLst>
                </p:cNvPr>
                <p:cNvGrpSpPr/>
                <p:nvPr/>
              </p:nvGrpSpPr>
              <p:grpSpPr>
                <a:xfrm>
                  <a:off x="116942" y="4044616"/>
                  <a:ext cx="312340" cy="1468908"/>
                  <a:chOff x="497552" y="3762722"/>
                  <a:chExt cx="312340" cy="1468908"/>
                </a:xfrm>
              </p:grpSpPr>
              <p:sp>
                <p:nvSpPr>
                  <p:cNvPr id="445" name="Rounded Rectangle 444">
                    <a:extLst>
                      <a:ext uri="{FF2B5EF4-FFF2-40B4-BE49-F238E27FC236}">
                        <a16:creationId xmlns:a16="http://schemas.microsoft.com/office/drawing/2014/main" id="{B62639AD-1F45-8350-0421-2A18B4DDDC4C}"/>
                      </a:ext>
                    </a:extLst>
                  </p:cNvPr>
                  <p:cNvSpPr/>
                  <p:nvPr/>
                </p:nvSpPr>
                <p:spPr>
                  <a:xfrm rot="5400000">
                    <a:off x="465480" y="3794794"/>
                    <a:ext cx="376484" cy="312340"/>
                  </a:xfrm>
                  <a:prstGeom prst="roundRect">
                    <a:avLst>
                      <a:gd name="adj" fmla="val 0"/>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46" name="Rounded Rectangle 445">
                    <a:extLst>
                      <a:ext uri="{FF2B5EF4-FFF2-40B4-BE49-F238E27FC236}">
                        <a16:creationId xmlns:a16="http://schemas.microsoft.com/office/drawing/2014/main" id="{1A459D6B-1CD7-A7AC-ED37-CFF5D12029A3}"/>
                      </a:ext>
                    </a:extLst>
                  </p:cNvPr>
                  <p:cNvSpPr/>
                  <p:nvPr/>
                </p:nvSpPr>
                <p:spPr>
                  <a:xfrm rot="5400000">
                    <a:off x="465480" y="4150410"/>
                    <a:ext cx="376484" cy="312340"/>
                  </a:xfrm>
                  <a:prstGeom prst="roundRect">
                    <a:avLst>
                      <a:gd name="adj" fmla="val 0"/>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47" name="Rounded Rectangle 446">
                    <a:extLst>
                      <a:ext uri="{FF2B5EF4-FFF2-40B4-BE49-F238E27FC236}">
                        <a16:creationId xmlns:a16="http://schemas.microsoft.com/office/drawing/2014/main" id="{4274A541-23F4-4B86-1816-77AF3173686A}"/>
                      </a:ext>
                    </a:extLst>
                  </p:cNvPr>
                  <p:cNvSpPr/>
                  <p:nvPr/>
                </p:nvSpPr>
                <p:spPr>
                  <a:xfrm rot="5400000">
                    <a:off x="465480" y="4514342"/>
                    <a:ext cx="376484" cy="312340"/>
                  </a:xfrm>
                  <a:prstGeom prst="roundRect">
                    <a:avLst>
                      <a:gd name="adj" fmla="val 0"/>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48" name="Rounded Rectangle 447">
                    <a:extLst>
                      <a:ext uri="{FF2B5EF4-FFF2-40B4-BE49-F238E27FC236}">
                        <a16:creationId xmlns:a16="http://schemas.microsoft.com/office/drawing/2014/main" id="{83D1658D-0CF5-9C87-9FB2-CD66AA73F452}"/>
                      </a:ext>
                    </a:extLst>
                  </p:cNvPr>
                  <p:cNvSpPr/>
                  <p:nvPr/>
                </p:nvSpPr>
                <p:spPr>
                  <a:xfrm rot="5400000">
                    <a:off x="465480" y="4887218"/>
                    <a:ext cx="376484" cy="312340"/>
                  </a:xfrm>
                  <a:prstGeom prst="roundRect">
                    <a:avLst>
                      <a:gd name="adj" fmla="val 0"/>
                    </a:avLst>
                  </a:prstGeom>
                  <a:solidFill>
                    <a:srgbClr val="5B9BD5"/>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grpSp>
            <p:nvGrpSpPr>
              <p:cNvPr id="422" name="Group 421">
                <a:extLst>
                  <a:ext uri="{FF2B5EF4-FFF2-40B4-BE49-F238E27FC236}">
                    <a16:creationId xmlns:a16="http://schemas.microsoft.com/office/drawing/2014/main" id="{DA607CF1-6FDB-9E9C-7AE5-CE8AE6D17A85}"/>
                  </a:ext>
                </a:extLst>
              </p:cNvPr>
              <p:cNvGrpSpPr/>
              <p:nvPr/>
            </p:nvGrpSpPr>
            <p:grpSpPr>
              <a:xfrm>
                <a:off x="1423919" y="3759116"/>
                <a:ext cx="743905" cy="1752054"/>
                <a:chOff x="464695" y="3759116"/>
                <a:chExt cx="743905" cy="1752054"/>
              </a:xfrm>
            </p:grpSpPr>
            <p:grpSp>
              <p:nvGrpSpPr>
                <p:cNvPr id="437" name="Group 436">
                  <a:extLst>
                    <a:ext uri="{FF2B5EF4-FFF2-40B4-BE49-F238E27FC236}">
                      <a16:creationId xmlns:a16="http://schemas.microsoft.com/office/drawing/2014/main" id="{B12AE04F-B76C-1C83-6EFC-51945A0D68C2}"/>
                    </a:ext>
                  </a:extLst>
                </p:cNvPr>
                <p:cNvGrpSpPr/>
                <p:nvPr/>
              </p:nvGrpSpPr>
              <p:grpSpPr>
                <a:xfrm>
                  <a:off x="470623" y="4042262"/>
                  <a:ext cx="312340" cy="1468908"/>
                  <a:chOff x="497552" y="3762722"/>
                  <a:chExt cx="312340" cy="1468908"/>
                </a:xfrm>
              </p:grpSpPr>
              <p:sp>
                <p:nvSpPr>
                  <p:cNvPr id="439" name="Rounded Rectangle 438">
                    <a:extLst>
                      <a:ext uri="{FF2B5EF4-FFF2-40B4-BE49-F238E27FC236}">
                        <a16:creationId xmlns:a16="http://schemas.microsoft.com/office/drawing/2014/main" id="{ECEECBBE-6830-B61A-CD97-1C805B9A82AA}"/>
                      </a:ext>
                    </a:extLst>
                  </p:cNvPr>
                  <p:cNvSpPr/>
                  <p:nvPr/>
                </p:nvSpPr>
                <p:spPr>
                  <a:xfrm rot="5400000">
                    <a:off x="465480" y="3794794"/>
                    <a:ext cx="376484" cy="312340"/>
                  </a:xfrm>
                  <a:prstGeom prst="roundRect">
                    <a:avLst>
                      <a:gd name="adj" fmla="val 0"/>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40" name="Rounded Rectangle 439">
                    <a:extLst>
                      <a:ext uri="{FF2B5EF4-FFF2-40B4-BE49-F238E27FC236}">
                        <a16:creationId xmlns:a16="http://schemas.microsoft.com/office/drawing/2014/main" id="{4E47EAA9-0149-B737-BB5C-671AF8FC8443}"/>
                      </a:ext>
                    </a:extLst>
                  </p:cNvPr>
                  <p:cNvSpPr/>
                  <p:nvPr/>
                </p:nvSpPr>
                <p:spPr>
                  <a:xfrm rot="5400000">
                    <a:off x="465480" y="4150410"/>
                    <a:ext cx="376484" cy="312340"/>
                  </a:xfrm>
                  <a:prstGeom prst="roundRect">
                    <a:avLst>
                      <a:gd name="adj" fmla="val 0"/>
                    </a:avLst>
                  </a:prstGeom>
                  <a:solidFill>
                    <a:srgbClr val="FFC000">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41" name="Rounded Rectangle 440">
                    <a:extLst>
                      <a:ext uri="{FF2B5EF4-FFF2-40B4-BE49-F238E27FC236}">
                        <a16:creationId xmlns:a16="http://schemas.microsoft.com/office/drawing/2014/main" id="{9F73B00C-0F21-2C73-E628-66F4B0F05455}"/>
                      </a:ext>
                    </a:extLst>
                  </p:cNvPr>
                  <p:cNvSpPr/>
                  <p:nvPr/>
                </p:nvSpPr>
                <p:spPr>
                  <a:xfrm rot="5400000">
                    <a:off x="465480" y="4514342"/>
                    <a:ext cx="376484" cy="312340"/>
                  </a:xfrm>
                  <a:prstGeom prst="roundRect">
                    <a:avLst>
                      <a:gd name="adj" fmla="val 0"/>
                    </a:avLst>
                  </a:prstGeom>
                  <a:solidFill>
                    <a:srgbClr val="FFC000">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42" name="Rounded Rectangle 441">
                    <a:extLst>
                      <a:ext uri="{FF2B5EF4-FFF2-40B4-BE49-F238E27FC236}">
                        <a16:creationId xmlns:a16="http://schemas.microsoft.com/office/drawing/2014/main" id="{98B0BAB5-47D6-9C3A-37E1-7C3D7EAF96B7}"/>
                      </a:ext>
                    </a:extLst>
                  </p:cNvPr>
                  <p:cNvSpPr/>
                  <p:nvPr/>
                </p:nvSpPr>
                <p:spPr>
                  <a:xfrm rot="5400000">
                    <a:off x="465480" y="4887218"/>
                    <a:ext cx="376484" cy="312340"/>
                  </a:xfrm>
                  <a:prstGeom prst="roundRect">
                    <a:avLst>
                      <a:gd name="adj" fmla="val 0"/>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sp>
              <p:nvSpPr>
                <p:cNvPr id="438" name="TextBox 437">
                  <a:extLst>
                    <a:ext uri="{FF2B5EF4-FFF2-40B4-BE49-F238E27FC236}">
                      <a16:creationId xmlns:a16="http://schemas.microsoft.com/office/drawing/2014/main" id="{A5B06E96-F12F-4440-9E43-3B9EE6896A0D}"/>
                    </a:ext>
                  </a:extLst>
                </p:cNvPr>
                <p:cNvSpPr txBox="1"/>
                <p:nvPr/>
              </p:nvSpPr>
              <p:spPr>
                <a:xfrm rot="19864923">
                  <a:off x="464695" y="3759116"/>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Column 2</a:t>
                  </a:r>
                </a:p>
              </p:txBody>
            </p:sp>
          </p:grpSp>
          <p:grpSp>
            <p:nvGrpSpPr>
              <p:cNvPr id="423" name="Group 422">
                <a:extLst>
                  <a:ext uri="{FF2B5EF4-FFF2-40B4-BE49-F238E27FC236}">
                    <a16:creationId xmlns:a16="http://schemas.microsoft.com/office/drawing/2014/main" id="{B564AE10-05B8-8CCB-FC86-7EAA2549E2B9}"/>
                  </a:ext>
                </a:extLst>
              </p:cNvPr>
              <p:cNvGrpSpPr/>
              <p:nvPr/>
            </p:nvGrpSpPr>
            <p:grpSpPr>
              <a:xfrm>
                <a:off x="1905590" y="3759116"/>
                <a:ext cx="751426" cy="1752054"/>
                <a:chOff x="829824" y="3759116"/>
                <a:chExt cx="751426" cy="1752054"/>
              </a:xfrm>
            </p:grpSpPr>
            <p:grpSp>
              <p:nvGrpSpPr>
                <p:cNvPr id="431" name="Group 430">
                  <a:extLst>
                    <a:ext uri="{FF2B5EF4-FFF2-40B4-BE49-F238E27FC236}">
                      <a16:creationId xmlns:a16="http://schemas.microsoft.com/office/drawing/2014/main" id="{D3874B85-BFF8-0125-D779-4DA09663E87C}"/>
                    </a:ext>
                  </a:extLst>
                </p:cNvPr>
                <p:cNvGrpSpPr/>
                <p:nvPr/>
              </p:nvGrpSpPr>
              <p:grpSpPr>
                <a:xfrm>
                  <a:off x="829824" y="4042262"/>
                  <a:ext cx="312340" cy="1468908"/>
                  <a:chOff x="497552" y="3762722"/>
                  <a:chExt cx="312340" cy="1468908"/>
                </a:xfrm>
              </p:grpSpPr>
              <p:sp>
                <p:nvSpPr>
                  <p:cNvPr id="433" name="Rounded Rectangle 432">
                    <a:extLst>
                      <a:ext uri="{FF2B5EF4-FFF2-40B4-BE49-F238E27FC236}">
                        <a16:creationId xmlns:a16="http://schemas.microsoft.com/office/drawing/2014/main" id="{911CE4D3-6ACE-559C-3BF4-7DD05668F214}"/>
                      </a:ext>
                    </a:extLst>
                  </p:cNvPr>
                  <p:cNvSpPr/>
                  <p:nvPr/>
                </p:nvSpPr>
                <p:spPr>
                  <a:xfrm rot="5400000">
                    <a:off x="465480" y="3794794"/>
                    <a:ext cx="376484" cy="312340"/>
                  </a:xfrm>
                  <a:prstGeom prst="roundRect">
                    <a:avLst>
                      <a:gd name="adj" fmla="val 0"/>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34" name="Rounded Rectangle 433">
                    <a:extLst>
                      <a:ext uri="{FF2B5EF4-FFF2-40B4-BE49-F238E27FC236}">
                        <a16:creationId xmlns:a16="http://schemas.microsoft.com/office/drawing/2014/main" id="{64CA1896-3ED3-5C4D-C6F7-86EE3401CCB1}"/>
                      </a:ext>
                    </a:extLst>
                  </p:cNvPr>
                  <p:cNvSpPr/>
                  <p:nvPr/>
                </p:nvSpPr>
                <p:spPr>
                  <a:xfrm rot="5400000">
                    <a:off x="465480" y="4150410"/>
                    <a:ext cx="376484" cy="312340"/>
                  </a:xfrm>
                  <a:prstGeom prst="roundRect">
                    <a:avLst>
                      <a:gd name="adj" fmla="val 0"/>
                    </a:avLst>
                  </a:prstGeom>
                  <a:solidFill>
                    <a:srgbClr val="70AD47">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35" name="Rounded Rectangle 434">
                    <a:extLst>
                      <a:ext uri="{FF2B5EF4-FFF2-40B4-BE49-F238E27FC236}">
                        <a16:creationId xmlns:a16="http://schemas.microsoft.com/office/drawing/2014/main" id="{188DBC8A-6DB9-C0DE-EFD0-217C5FA48C4B}"/>
                      </a:ext>
                    </a:extLst>
                  </p:cNvPr>
                  <p:cNvSpPr/>
                  <p:nvPr/>
                </p:nvSpPr>
                <p:spPr>
                  <a:xfrm rot="5400000">
                    <a:off x="465480" y="4514342"/>
                    <a:ext cx="376484" cy="312340"/>
                  </a:xfrm>
                  <a:prstGeom prst="roundRect">
                    <a:avLst>
                      <a:gd name="adj" fmla="val 0"/>
                    </a:avLst>
                  </a:prstGeom>
                  <a:solidFill>
                    <a:srgbClr val="70AD47">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36" name="Rounded Rectangle 435">
                    <a:extLst>
                      <a:ext uri="{FF2B5EF4-FFF2-40B4-BE49-F238E27FC236}">
                        <a16:creationId xmlns:a16="http://schemas.microsoft.com/office/drawing/2014/main" id="{EAB77B44-AD8A-A3FF-A0EB-4D425B242647}"/>
                      </a:ext>
                    </a:extLst>
                  </p:cNvPr>
                  <p:cNvSpPr/>
                  <p:nvPr/>
                </p:nvSpPr>
                <p:spPr>
                  <a:xfrm rot="5400000">
                    <a:off x="465480" y="4887218"/>
                    <a:ext cx="376484" cy="312340"/>
                  </a:xfrm>
                  <a:prstGeom prst="roundRect">
                    <a:avLst>
                      <a:gd name="adj" fmla="val 0"/>
                    </a:avLst>
                  </a:prstGeom>
                  <a:solidFill>
                    <a:srgbClr val="70AD47"/>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sp>
              <p:nvSpPr>
                <p:cNvPr id="432" name="TextBox 431">
                  <a:extLst>
                    <a:ext uri="{FF2B5EF4-FFF2-40B4-BE49-F238E27FC236}">
                      <a16:creationId xmlns:a16="http://schemas.microsoft.com/office/drawing/2014/main" id="{477C9C14-659E-10FD-9AB7-D04FA48E10D6}"/>
                    </a:ext>
                  </a:extLst>
                </p:cNvPr>
                <p:cNvSpPr txBox="1"/>
                <p:nvPr/>
              </p:nvSpPr>
              <p:spPr>
                <a:xfrm rot="19864923">
                  <a:off x="837345" y="3759116"/>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Column 3</a:t>
                  </a:r>
                </a:p>
              </p:txBody>
            </p:sp>
          </p:grpSp>
          <p:grpSp>
            <p:nvGrpSpPr>
              <p:cNvPr id="424" name="Group 423">
                <a:extLst>
                  <a:ext uri="{FF2B5EF4-FFF2-40B4-BE49-F238E27FC236}">
                    <a16:creationId xmlns:a16="http://schemas.microsoft.com/office/drawing/2014/main" id="{B8905191-A022-F528-76CA-F9C5728D2865}"/>
                  </a:ext>
                </a:extLst>
              </p:cNvPr>
              <p:cNvGrpSpPr/>
              <p:nvPr/>
            </p:nvGrpSpPr>
            <p:grpSpPr>
              <a:xfrm>
                <a:off x="2391672" y="3763222"/>
                <a:ext cx="778189" cy="1750302"/>
                <a:chOff x="1181433" y="3763222"/>
                <a:chExt cx="778189" cy="1750302"/>
              </a:xfrm>
            </p:grpSpPr>
            <p:grpSp>
              <p:nvGrpSpPr>
                <p:cNvPr id="425" name="Group 424">
                  <a:extLst>
                    <a:ext uri="{FF2B5EF4-FFF2-40B4-BE49-F238E27FC236}">
                      <a16:creationId xmlns:a16="http://schemas.microsoft.com/office/drawing/2014/main" id="{311F41F1-14A1-B4C5-0E44-AEE9273A6F74}"/>
                    </a:ext>
                  </a:extLst>
                </p:cNvPr>
                <p:cNvGrpSpPr/>
                <p:nvPr/>
              </p:nvGrpSpPr>
              <p:grpSpPr>
                <a:xfrm>
                  <a:off x="1181433" y="4044616"/>
                  <a:ext cx="312340" cy="1468908"/>
                  <a:chOff x="497552" y="3762722"/>
                  <a:chExt cx="312340" cy="1468908"/>
                </a:xfrm>
              </p:grpSpPr>
              <p:sp>
                <p:nvSpPr>
                  <p:cNvPr id="427" name="Rounded Rectangle 426">
                    <a:extLst>
                      <a:ext uri="{FF2B5EF4-FFF2-40B4-BE49-F238E27FC236}">
                        <a16:creationId xmlns:a16="http://schemas.microsoft.com/office/drawing/2014/main" id="{BAFD619D-3E21-81EC-39DB-CFA481E7A7A1}"/>
                      </a:ext>
                    </a:extLst>
                  </p:cNvPr>
                  <p:cNvSpPr/>
                  <p:nvPr/>
                </p:nvSpPr>
                <p:spPr>
                  <a:xfrm rot="5400000">
                    <a:off x="465480" y="3794794"/>
                    <a:ext cx="376484" cy="312340"/>
                  </a:xfrm>
                  <a:prstGeom prst="roundRect">
                    <a:avLst>
                      <a:gd name="adj" fmla="val 0"/>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28" name="Rounded Rectangle 427">
                    <a:extLst>
                      <a:ext uri="{FF2B5EF4-FFF2-40B4-BE49-F238E27FC236}">
                        <a16:creationId xmlns:a16="http://schemas.microsoft.com/office/drawing/2014/main" id="{54A00359-596F-24AC-F77E-D5366741FB95}"/>
                      </a:ext>
                    </a:extLst>
                  </p:cNvPr>
                  <p:cNvSpPr/>
                  <p:nvPr/>
                </p:nvSpPr>
                <p:spPr>
                  <a:xfrm rot="5400000">
                    <a:off x="465480" y="4150410"/>
                    <a:ext cx="376484" cy="312340"/>
                  </a:xfrm>
                  <a:prstGeom prst="roundRect">
                    <a:avLst>
                      <a:gd name="adj" fmla="val 0"/>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29" name="Rounded Rectangle 428">
                    <a:extLst>
                      <a:ext uri="{FF2B5EF4-FFF2-40B4-BE49-F238E27FC236}">
                        <a16:creationId xmlns:a16="http://schemas.microsoft.com/office/drawing/2014/main" id="{78003A55-2E0A-5A1B-9993-E2E46DCD2757}"/>
                      </a:ext>
                    </a:extLst>
                  </p:cNvPr>
                  <p:cNvSpPr/>
                  <p:nvPr/>
                </p:nvSpPr>
                <p:spPr>
                  <a:xfrm rot="5400000">
                    <a:off x="465480" y="4514342"/>
                    <a:ext cx="376484" cy="312340"/>
                  </a:xfrm>
                  <a:prstGeom prst="roundRect">
                    <a:avLst>
                      <a:gd name="adj" fmla="val 0"/>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30" name="Rounded Rectangle 429">
                    <a:extLst>
                      <a:ext uri="{FF2B5EF4-FFF2-40B4-BE49-F238E27FC236}">
                        <a16:creationId xmlns:a16="http://schemas.microsoft.com/office/drawing/2014/main" id="{D34B4E96-8904-D91D-018B-E7A0801478B2}"/>
                      </a:ext>
                    </a:extLst>
                  </p:cNvPr>
                  <p:cNvSpPr/>
                  <p:nvPr/>
                </p:nvSpPr>
                <p:spPr>
                  <a:xfrm rot="5400000">
                    <a:off x="465480" y="4887218"/>
                    <a:ext cx="376484" cy="312340"/>
                  </a:xfrm>
                  <a:prstGeom prst="roundRect">
                    <a:avLst>
                      <a:gd name="adj" fmla="val 0"/>
                    </a:avLst>
                  </a:prstGeom>
                  <a:solidFill>
                    <a:srgbClr val="ED7D3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sp>
              <p:nvSpPr>
                <p:cNvPr id="426" name="TextBox 425">
                  <a:extLst>
                    <a:ext uri="{FF2B5EF4-FFF2-40B4-BE49-F238E27FC236}">
                      <a16:creationId xmlns:a16="http://schemas.microsoft.com/office/drawing/2014/main" id="{671A24F8-313E-859F-6EE6-65A9EADAEC14}"/>
                    </a:ext>
                  </a:extLst>
                </p:cNvPr>
                <p:cNvSpPr txBox="1"/>
                <p:nvPr/>
              </p:nvSpPr>
              <p:spPr>
                <a:xfrm rot="19864923">
                  <a:off x="1215717" y="3763222"/>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Column 4</a:t>
                  </a:r>
                </a:p>
              </p:txBody>
            </p:sp>
          </p:grpSp>
        </p:grpSp>
      </p:grpSp>
      <p:grpSp>
        <p:nvGrpSpPr>
          <p:cNvPr id="449" name="Group 448">
            <a:extLst>
              <a:ext uri="{FF2B5EF4-FFF2-40B4-BE49-F238E27FC236}">
                <a16:creationId xmlns:a16="http://schemas.microsoft.com/office/drawing/2014/main" id="{F7B7F553-7858-640E-AD3A-146B748105B8}"/>
              </a:ext>
            </a:extLst>
          </p:cNvPr>
          <p:cNvGrpSpPr/>
          <p:nvPr/>
        </p:nvGrpSpPr>
        <p:grpSpPr>
          <a:xfrm>
            <a:off x="2906921" y="2503004"/>
            <a:ext cx="1672692" cy="2740141"/>
            <a:chOff x="3130890" y="3236774"/>
            <a:chExt cx="1672692" cy="2740141"/>
          </a:xfrm>
        </p:grpSpPr>
        <p:grpSp>
          <p:nvGrpSpPr>
            <p:cNvPr id="450" name="Group 449">
              <a:extLst>
                <a:ext uri="{FF2B5EF4-FFF2-40B4-BE49-F238E27FC236}">
                  <a16:creationId xmlns:a16="http://schemas.microsoft.com/office/drawing/2014/main" id="{3DC13997-B9E1-9FEE-618B-6FF546A71F90}"/>
                </a:ext>
              </a:extLst>
            </p:cNvPr>
            <p:cNvGrpSpPr/>
            <p:nvPr/>
          </p:nvGrpSpPr>
          <p:grpSpPr>
            <a:xfrm>
              <a:off x="3189507" y="3510408"/>
              <a:ext cx="1536192" cy="2466507"/>
              <a:chOff x="1534172" y="3563012"/>
              <a:chExt cx="1554207" cy="2466507"/>
            </a:xfrm>
          </p:grpSpPr>
          <p:grpSp>
            <p:nvGrpSpPr>
              <p:cNvPr id="452" name="Group 451">
                <a:extLst>
                  <a:ext uri="{FF2B5EF4-FFF2-40B4-BE49-F238E27FC236}">
                    <a16:creationId xmlns:a16="http://schemas.microsoft.com/office/drawing/2014/main" id="{D0BA64F6-97D9-3CB7-5190-EEA4CE504E8C}"/>
                  </a:ext>
                </a:extLst>
              </p:cNvPr>
              <p:cNvGrpSpPr/>
              <p:nvPr/>
            </p:nvGrpSpPr>
            <p:grpSpPr>
              <a:xfrm>
                <a:off x="1536669" y="3737362"/>
                <a:ext cx="1551710" cy="2119432"/>
                <a:chOff x="2128130" y="3764680"/>
                <a:chExt cx="1814416" cy="2316442"/>
              </a:xfrm>
            </p:grpSpPr>
            <p:grpSp>
              <p:nvGrpSpPr>
                <p:cNvPr id="458" name="Group 457">
                  <a:extLst>
                    <a:ext uri="{FF2B5EF4-FFF2-40B4-BE49-F238E27FC236}">
                      <a16:creationId xmlns:a16="http://schemas.microsoft.com/office/drawing/2014/main" id="{362FAF92-EFA4-BDF3-437B-1349C4710AC8}"/>
                    </a:ext>
                  </a:extLst>
                </p:cNvPr>
                <p:cNvGrpSpPr/>
                <p:nvPr/>
              </p:nvGrpSpPr>
              <p:grpSpPr>
                <a:xfrm>
                  <a:off x="2133675" y="3764680"/>
                  <a:ext cx="865059" cy="943322"/>
                  <a:chOff x="2178267" y="4796870"/>
                  <a:chExt cx="865059" cy="943322"/>
                </a:xfrm>
              </p:grpSpPr>
              <p:sp>
                <p:nvSpPr>
                  <p:cNvPr id="482" name="Rounded Rectangle 481">
                    <a:extLst>
                      <a:ext uri="{FF2B5EF4-FFF2-40B4-BE49-F238E27FC236}">
                        <a16:creationId xmlns:a16="http://schemas.microsoft.com/office/drawing/2014/main" id="{AC3951CB-0248-DB47-38C9-20A8E45CE94D}"/>
                      </a:ext>
                    </a:extLst>
                  </p:cNvPr>
                  <p:cNvSpPr/>
                  <p:nvPr/>
                </p:nvSpPr>
                <p:spPr>
                  <a:xfrm>
                    <a:off x="2178267" y="4796870"/>
                    <a:ext cx="865059" cy="943322"/>
                  </a:xfrm>
                  <a:prstGeom prst="roundRect">
                    <a:avLst>
                      <a:gd name="adj" fmla="val 0"/>
                    </a:avLst>
                  </a:prstGeom>
                  <a:solidFill>
                    <a:srgbClr val="E7E6E6">
                      <a:lumMod val="9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black"/>
                      </a:solidFill>
                      <a:effectLst/>
                      <a:uLnTx/>
                      <a:uFillTx/>
                      <a:latin typeface="Gill Sans MT" panose="020B0502020104020203" pitchFamily="34" charset="77"/>
                    </a:endParaRPr>
                  </a:p>
                </p:txBody>
              </p:sp>
              <p:sp>
                <p:nvSpPr>
                  <p:cNvPr id="483" name="Rounded Rectangle 482">
                    <a:extLst>
                      <a:ext uri="{FF2B5EF4-FFF2-40B4-BE49-F238E27FC236}">
                        <a16:creationId xmlns:a16="http://schemas.microsoft.com/office/drawing/2014/main" id="{42359D59-5265-D609-0890-DCD268127F97}"/>
                      </a:ext>
                    </a:extLst>
                  </p:cNvPr>
                  <p:cNvSpPr/>
                  <p:nvPr/>
                </p:nvSpPr>
                <p:spPr>
                  <a:xfrm rot="5400000">
                    <a:off x="2199080" y="4867620"/>
                    <a:ext cx="411480" cy="365219"/>
                  </a:xfrm>
                  <a:prstGeom prst="roundRect">
                    <a:avLst>
                      <a:gd name="adj" fmla="val 0"/>
                    </a:avLst>
                  </a:prstGeom>
                  <a:solidFill>
                    <a:srgbClr val="5B9BD5">
                      <a:lumMod val="20000"/>
                      <a:lumOff val="8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84" name="Rounded Rectangle 483">
                    <a:extLst>
                      <a:ext uri="{FF2B5EF4-FFF2-40B4-BE49-F238E27FC236}">
                        <a16:creationId xmlns:a16="http://schemas.microsoft.com/office/drawing/2014/main" id="{F87AEABA-9851-7982-C287-BFF92DB14CB4}"/>
                      </a:ext>
                    </a:extLst>
                  </p:cNvPr>
                  <p:cNvSpPr/>
                  <p:nvPr/>
                </p:nvSpPr>
                <p:spPr>
                  <a:xfrm rot="5400000">
                    <a:off x="2194986" y="5313432"/>
                    <a:ext cx="411480" cy="365219"/>
                  </a:xfrm>
                  <a:prstGeom prst="roundRect">
                    <a:avLst>
                      <a:gd name="adj" fmla="val 0"/>
                    </a:avLst>
                  </a:prstGeom>
                  <a:solidFill>
                    <a:srgbClr val="5B9BD5">
                      <a:lumMod val="60000"/>
                      <a:lumOff val="4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85" name="Rounded Rectangle 484">
                    <a:extLst>
                      <a:ext uri="{FF2B5EF4-FFF2-40B4-BE49-F238E27FC236}">
                        <a16:creationId xmlns:a16="http://schemas.microsoft.com/office/drawing/2014/main" id="{937E0A62-C06F-937B-0738-FC296C80D1B2}"/>
                      </a:ext>
                    </a:extLst>
                  </p:cNvPr>
                  <p:cNvSpPr/>
                  <p:nvPr/>
                </p:nvSpPr>
                <p:spPr>
                  <a:xfrm rot="5400000">
                    <a:off x="2614625" y="4867620"/>
                    <a:ext cx="411480" cy="365219"/>
                  </a:xfrm>
                  <a:prstGeom prst="roundRect">
                    <a:avLst>
                      <a:gd name="adj" fmla="val 0"/>
                    </a:avLst>
                  </a:prstGeom>
                  <a:solidFill>
                    <a:srgbClr val="5B9BD5">
                      <a:lumMod val="40000"/>
                      <a:lumOff val="6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sp>
                <p:nvSpPr>
                  <p:cNvPr id="486" name="Rounded Rectangle 485">
                    <a:extLst>
                      <a:ext uri="{FF2B5EF4-FFF2-40B4-BE49-F238E27FC236}">
                        <a16:creationId xmlns:a16="http://schemas.microsoft.com/office/drawing/2014/main" id="{D4E72D5C-D370-75C1-A229-BCB59901926E}"/>
                      </a:ext>
                    </a:extLst>
                  </p:cNvPr>
                  <p:cNvSpPr/>
                  <p:nvPr/>
                </p:nvSpPr>
                <p:spPr>
                  <a:xfrm rot="5400000">
                    <a:off x="2615378" y="5318250"/>
                    <a:ext cx="411480" cy="365219"/>
                  </a:xfrm>
                  <a:prstGeom prst="roundRect">
                    <a:avLst>
                      <a:gd name="adj" fmla="val 0"/>
                    </a:avLst>
                  </a:prstGeom>
                  <a:solidFill>
                    <a:srgbClr val="5B9BD5"/>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459" name="Group 458">
                  <a:extLst>
                    <a:ext uri="{FF2B5EF4-FFF2-40B4-BE49-F238E27FC236}">
                      <a16:creationId xmlns:a16="http://schemas.microsoft.com/office/drawing/2014/main" id="{CA1C2850-1BFA-E97B-4BDD-4818B6274B02}"/>
                    </a:ext>
                  </a:extLst>
                </p:cNvPr>
                <p:cNvGrpSpPr/>
                <p:nvPr/>
              </p:nvGrpSpPr>
              <p:grpSpPr>
                <a:xfrm>
                  <a:off x="3067376" y="3764680"/>
                  <a:ext cx="865059" cy="943322"/>
                  <a:chOff x="2178267" y="4796870"/>
                  <a:chExt cx="865059" cy="943322"/>
                </a:xfrm>
              </p:grpSpPr>
              <p:sp>
                <p:nvSpPr>
                  <p:cNvPr id="477" name="Rounded Rectangle 476">
                    <a:extLst>
                      <a:ext uri="{FF2B5EF4-FFF2-40B4-BE49-F238E27FC236}">
                        <a16:creationId xmlns:a16="http://schemas.microsoft.com/office/drawing/2014/main" id="{65A57034-2B2D-7E85-C763-E6A22B6C8668}"/>
                      </a:ext>
                    </a:extLst>
                  </p:cNvPr>
                  <p:cNvSpPr/>
                  <p:nvPr/>
                </p:nvSpPr>
                <p:spPr>
                  <a:xfrm>
                    <a:off x="2178267" y="4796870"/>
                    <a:ext cx="865059" cy="943322"/>
                  </a:xfrm>
                  <a:prstGeom prst="roundRect">
                    <a:avLst>
                      <a:gd name="adj" fmla="val 0"/>
                    </a:avLst>
                  </a:prstGeom>
                  <a:solidFill>
                    <a:srgbClr val="E7E6E6">
                      <a:lumMod val="9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black"/>
                      </a:solidFill>
                      <a:effectLst/>
                      <a:uLnTx/>
                      <a:uFillTx/>
                      <a:latin typeface="Gill Sans MT" panose="020B0502020104020203" pitchFamily="34" charset="77"/>
                    </a:endParaRPr>
                  </a:p>
                </p:txBody>
              </p:sp>
              <p:sp>
                <p:nvSpPr>
                  <p:cNvPr id="478" name="Rounded Rectangle 477">
                    <a:extLst>
                      <a:ext uri="{FF2B5EF4-FFF2-40B4-BE49-F238E27FC236}">
                        <a16:creationId xmlns:a16="http://schemas.microsoft.com/office/drawing/2014/main" id="{042AFD0D-9A60-53C7-9A17-FA204D6E4C78}"/>
                      </a:ext>
                    </a:extLst>
                  </p:cNvPr>
                  <p:cNvSpPr/>
                  <p:nvPr/>
                </p:nvSpPr>
                <p:spPr>
                  <a:xfrm rot="5400000">
                    <a:off x="2199080" y="4867620"/>
                    <a:ext cx="411480" cy="365219"/>
                  </a:xfrm>
                  <a:prstGeom prst="roundRect">
                    <a:avLst>
                      <a:gd name="adj" fmla="val 0"/>
                    </a:avLst>
                  </a:prstGeom>
                  <a:solidFill>
                    <a:srgbClr val="FFC000">
                      <a:lumMod val="20000"/>
                      <a:lumOff val="8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79" name="Rounded Rectangle 478">
                    <a:extLst>
                      <a:ext uri="{FF2B5EF4-FFF2-40B4-BE49-F238E27FC236}">
                        <a16:creationId xmlns:a16="http://schemas.microsoft.com/office/drawing/2014/main" id="{1FD1001B-8847-E188-9B19-696913594C7A}"/>
                      </a:ext>
                    </a:extLst>
                  </p:cNvPr>
                  <p:cNvSpPr/>
                  <p:nvPr/>
                </p:nvSpPr>
                <p:spPr>
                  <a:xfrm rot="5400000">
                    <a:off x="2194986" y="5313432"/>
                    <a:ext cx="411480" cy="365219"/>
                  </a:xfrm>
                  <a:prstGeom prst="roundRect">
                    <a:avLst>
                      <a:gd name="adj" fmla="val 0"/>
                    </a:avLst>
                  </a:prstGeom>
                  <a:solidFill>
                    <a:srgbClr val="FFC000">
                      <a:lumMod val="60000"/>
                      <a:lumOff val="4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80" name="Rounded Rectangle 479">
                    <a:extLst>
                      <a:ext uri="{FF2B5EF4-FFF2-40B4-BE49-F238E27FC236}">
                        <a16:creationId xmlns:a16="http://schemas.microsoft.com/office/drawing/2014/main" id="{5194F396-567F-A908-8668-6F91C864D7CF}"/>
                      </a:ext>
                    </a:extLst>
                  </p:cNvPr>
                  <p:cNvSpPr/>
                  <p:nvPr/>
                </p:nvSpPr>
                <p:spPr>
                  <a:xfrm rot="5400000">
                    <a:off x="2613338" y="4866332"/>
                    <a:ext cx="411480" cy="367794"/>
                  </a:xfrm>
                  <a:prstGeom prst="roundRect">
                    <a:avLst>
                      <a:gd name="adj" fmla="val 0"/>
                    </a:avLst>
                  </a:prstGeom>
                  <a:solidFill>
                    <a:srgbClr val="FFC000">
                      <a:lumMod val="40000"/>
                      <a:lumOff val="6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sp>
                <p:nvSpPr>
                  <p:cNvPr id="481" name="Rounded Rectangle 480">
                    <a:extLst>
                      <a:ext uri="{FF2B5EF4-FFF2-40B4-BE49-F238E27FC236}">
                        <a16:creationId xmlns:a16="http://schemas.microsoft.com/office/drawing/2014/main" id="{A87B41A9-1B5E-44D3-57A6-8DE3A5B0BC54}"/>
                      </a:ext>
                    </a:extLst>
                  </p:cNvPr>
                  <p:cNvSpPr/>
                  <p:nvPr/>
                </p:nvSpPr>
                <p:spPr>
                  <a:xfrm rot="5400000">
                    <a:off x="2615378" y="5318250"/>
                    <a:ext cx="411480" cy="365219"/>
                  </a:xfrm>
                  <a:prstGeom prst="roundRect">
                    <a:avLst>
                      <a:gd name="adj" fmla="val 0"/>
                    </a:avLst>
                  </a:prstGeom>
                  <a:solidFill>
                    <a:srgbClr val="FFC000"/>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460" name="Group 459">
                  <a:extLst>
                    <a:ext uri="{FF2B5EF4-FFF2-40B4-BE49-F238E27FC236}">
                      <a16:creationId xmlns:a16="http://schemas.microsoft.com/office/drawing/2014/main" id="{E90041A8-309A-C0BC-B2DF-19D94B679EF7}"/>
                    </a:ext>
                  </a:extLst>
                </p:cNvPr>
                <p:cNvGrpSpPr/>
                <p:nvPr/>
              </p:nvGrpSpPr>
              <p:grpSpPr>
                <a:xfrm>
                  <a:off x="2135806" y="5137800"/>
                  <a:ext cx="865059" cy="943322"/>
                  <a:chOff x="2178267" y="4796870"/>
                  <a:chExt cx="865059" cy="943322"/>
                </a:xfrm>
              </p:grpSpPr>
              <p:sp>
                <p:nvSpPr>
                  <p:cNvPr id="472" name="Rounded Rectangle 471">
                    <a:extLst>
                      <a:ext uri="{FF2B5EF4-FFF2-40B4-BE49-F238E27FC236}">
                        <a16:creationId xmlns:a16="http://schemas.microsoft.com/office/drawing/2014/main" id="{0196E5A2-FE64-319E-3D60-A49B7882041F}"/>
                      </a:ext>
                    </a:extLst>
                  </p:cNvPr>
                  <p:cNvSpPr/>
                  <p:nvPr/>
                </p:nvSpPr>
                <p:spPr>
                  <a:xfrm>
                    <a:off x="2178267" y="4796870"/>
                    <a:ext cx="865059" cy="943322"/>
                  </a:xfrm>
                  <a:prstGeom prst="roundRect">
                    <a:avLst>
                      <a:gd name="adj" fmla="val 0"/>
                    </a:avLst>
                  </a:prstGeom>
                  <a:solidFill>
                    <a:srgbClr val="E7E6E6">
                      <a:lumMod val="9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black"/>
                      </a:solidFill>
                      <a:effectLst/>
                      <a:uLnTx/>
                      <a:uFillTx/>
                      <a:latin typeface="Gill Sans MT" panose="020B0502020104020203" pitchFamily="34" charset="77"/>
                    </a:endParaRPr>
                  </a:p>
                </p:txBody>
              </p:sp>
              <p:sp>
                <p:nvSpPr>
                  <p:cNvPr id="473" name="Rounded Rectangle 472">
                    <a:extLst>
                      <a:ext uri="{FF2B5EF4-FFF2-40B4-BE49-F238E27FC236}">
                        <a16:creationId xmlns:a16="http://schemas.microsoft.com/office/drawing/2014/main" id="{FE78EACE-2882-01B1-B13A-B388149C5AA7}"/>
                      </a:ext>
                    </a:extLst>
                  </p:cNvPr>
                  <p:cNvSpPr/>
                  <p:nvPr/>
                </p:nvSpPr>
                <p:spPr>
                  <a:xfrm rot="5400000">
                    <a:off x="2199080" y="4867620"/>
                    <a:ext cx="411480" cy="365219"/>
                  </a:xfrm>
                  <a:prstGeom prst="roundRect">
                    <a:avLst>
                      <a:gd name="adj" fmla="val 0"/>
                    </a:avLst>
                  </a:prstGeom>
                  <a:solidFill>
                    <a:srgbClr val="70AD47">
                      <a:lumMod val="20000"/>
                      <a:lumOff val="8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74" name="Rounded Rectangle 473">
                    <a:extLst>
                      <a:ext uri="{FF2B5EF4-FFF2-40B4-BE49-F238E27FC236}">
                        <a16:creationId xmlns:a16="http://schemas.microsoft.com/office/drawing/2014/main" id="{81F6AEC8-BFE7-1DBB-2BBF-579AEDDFA6DF}"/>
                      </a:ext>
                    </a:extLst>
                  </p:cNvPr>
                  <p:cNvSpPr/>
                  <p:nvPr/>
                </p:nvSpPr>
                <p:spPr>
                  <a:xfrm rot="5400000">
                    <a:off x="2194986" y="5313432"/>
                    <a:ext cx="411480" cy="365219"/>
                  </a:xfrm>
                  <a:prstGeom prst="roundRect">
                    <a:avLst>
                      <a:gd name="adj" fmla="val 0"/>
                    </a:avLst>
                  </a:prstGeom>
                  <a:solidFill>
                    <a:srgbClr val="70AD47">
                      <a:lumMod val="60000"/>
                      <a:lumOff val="4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75" name="Rounded Rectangle 474">
                    <a:extLst>
                      <a:ext uri="{FF2B5EF4-FFF2-40B4-BE49-F238E27FC236}">
                        <a16:creationId xmlns:a16="http://schemas.microsoft.com/office/drawing/2014/main" id="{87EEB874-E975-ADA4-A0F4-319176565ECA}"/>
                      </a:ext>
                    </a:extLst>
                  </p:cNvPr>
                  <p:cNvSpPr/>
                  <p:nvPr/>
                </p:nvSpPr>
                <p:spPr>
                  <a:xfrm rot="5400000">
                    <a:off x="2614625" y="4867620"/>
                    <a:ext cx="411480" cy="365219"/>
                  </a:xfrm>
                  <a:prstGeom prst="roundRect">
                    <a:avLst>
                      <a:gd name="adj" fmla="val 0"/>
                    </a:avLst>
                  </a:prstGeom>
                  <a:solidFill>
                    <a:srgbClr val="70AD47">
                      <a:lumMod val="40000"/>
                      <a:lumOff val="6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sp>
                <p:nvSpPr>
                  <p:cNvPr id="476" name="Rounded Rectangle 475">
                    <a:extLst>
                      <a:ext uri="{FF2B5EF4-FFF2-40B4-BE49-F238E27FC236}">
                        <a16:creationId xmlns:a16="http://schemas.microsoft.com/office/drawing/2014/main" id="{3AC06E40-3EA4-3572-DA37-0183FEFFEFEC}"/>
                      </a:ext>
                    </a:extLst>
                  </p:cNvPr>
                  <p:cNvSpPr/>
                  <p:nvPr/>
                </p:nvSpPr>
                <p:spPr>
                  <a:xfrm rot="5400000">
                    <a:off x="2615378" y="5318250"/>
                    <a:ext cx="411480" cy="365219"/>
                  </a:xfrm>
                  <a:prstGeom prst="roundRect">
                    <a:avLst>
                      <a:gd name="adj" fmla="val 0"/>
                    </a:avLst>
                  </a:prstGeom>
                  <a:solidFill>
                    <a:srgbClr val="70AD47"/>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461" name="Group 460">
                  <a:extLst>
                    <a:ext uri="{FF2B5EF4-FFF2-40B4-BE49-F238E27FC236}">
                      <a16:creationId xmlns:a16="http://schemas.microsoft.com/office/drawing/2014/main" id="{082A03A4-0B0D-8ACB-F049-A3424620052D}"/>
                    </a:ext>
                  </a:extLst>
                </p:cNvPr>
                <p:cNvGrpSpPr/>
                <p:nvPr/>
              </p:nvGrpSpPr>
              <p:grpSpPr>
                <a:xfrm>
                  <a:off x="3077487" y="5137800"/>
                  <a:ext cx="865059" cy="943322"/>
                  <a:chOff x="2178267" y="4796870"/>
                  <a:chExt cx="865059" cy="943322"/>
                </a:xfrm>
              </p:grpSpPr>
              <p:sp>
                <p:nvSpPr>
                  <p:cNvPr id="467" name="Rounded Rectangle 466">
                    <a:extLst>
                      <a:ext uri="{FF2B5EF4-FFF2-40B4-BE49-F238E27FC236}">
                        <a16:creationId xmlns:a16="http://schemas.microsoft.com/office/drawing/2014/main" id="{7561E64A-F952-C777-F9D9-1FD45DDC6E1F}"/>
                      </a:ext>
                    </a:extLst>
                  </p:cNvPr>
                  <p:cNvSpPr/>
                  <p:nvPr/>
                </p:nvSpPr>
                <p:spPr>
                  <a:xfrm>
                    <a:off x="2178267" y="4796870"/>
                    <a:ext cx="865059" cy="943322"/>
                  </a:xfrm>
                  <a:prstGeom prst="roundRect">
                    <a:avLst>
                      <a:gd name="adj" fmla="val 0"/>
                    </a:avLst>
                  </a:prstGeom>
                  <a:solidFill>
                    <a:srgbClr val="E7E6E6">
                      <a:lumMod val="9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black"/>
                      </a:solidFill>
                      <a:effectLst/>
                      <a:uLnTx/>
                      <a:uFillTx/>
                      <a:latin typeface="Gill Sans MT" panose="020B0502020104020203" pitchFamily="34" charset="77"/>
                    </a:endParaRPr>
                  </a:p>
                </p:txBody>
              </p:sp>
              <p:sp>
                <p:nvSpPr>
                  <p:cNvPr id="468" name="Rounded Rectangle 467">
                    <a:extLst>
                      <a:ext uri="{FF2B5EF4-FFF2-40B4-BE49-F238E27FC236}">
                        <a16:creationId xmlns:a16="http://schemas.microsoft.com/office/drawing/2014/main" id="{100AFF22-0F12-A58A-4791-173DE16C52A7}"/>
                      </a:ext>
                    </a:extLst>
                  </p:cNvPr>
                  <p:cNvSpPr/>
                  <p:nvPr/>
                </p:nvSpPr>
                <p:spPr>
                  <a:xfrm rot="5400000">
                    <a:off x="2199080" y="4867620"/>
                    <a:ext cx="411480" cy="365219"/>
                  </a:xfrm>
                  <a:prstGeom prst="roundRect">
                    <a:avLst>
                      <a:gd name="adj" fmla="val 0"/>
                    </a:avLst>
                  </a:prstGeom>
                  <a:solidFill>
                    <a:srgbClr val="ED7D31">
                      <a:lumMod val="20000"/>
                      <a:lumOff val="8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69" name="Rounded Rectangle 468">
                    <a:extLst>
                      <a:ext uri="{FF2B5EF4-FFF2-40B4-BE49-F238E27FC236}">
                        <a16:creationId xmlns:a16="http://schemas.microsoft.com/office/drawing/2014/main" id="{5C0D6B0C-11D0-6762-E272-577DF543FA01}"/>
                      </a:ext>
                    </a:extLst>
                  </p:cNvPr>
                  <p:cNvSpPr/>
                  <p:nvPr/>
                </p:nvSpPr>
                <p:spPr>
                  <a:xfrm rot="5400000">
                    <a:off x="2194986" y="5313432"/>
                    <a:ext cx="411480" cy="365219"/>
                  </a:xfrm>
                  <a:prstGeom prst="roundRect">
                    <a:avLst>
                      <a:gd name="adj" fmla="val 0"/>
                    </a:avLst>
                  </a:prstGeom>
                  <a:solidFill>
                    <a:srgbClr val="ED7D31">
                      <a:lumMod val="60000"/>
                      <a:lumOff val="4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70" name="Rounded Rectangle 469">
                    <a:extLst>
                      <a:ext uri="{FF2B5EF4-FFF2-40B4-BE49-F238E27FC236}">
                        <a16:creationId xmlns:a16="http://schemas.microsoft.com/office/drawing/2014/main" id="{944541EB-D25C-8596-2849-753FBB5262FC}"/>
                      </a:ext>
                    </a:extLst>
                  </p:cNvPr>
                  <p:cNvSpPr/>
                  <p:nvPr/>
                </p:nvSpPr>
                <p:spPr>
                  <a:xfrm rot="5400000">
                    <a:off x="2614625" y="4867620"/>
                    <a:ext cx="411480" cy="365219"/>
                  </a:xfrm>
                  <a:prstGeom prst="roundRect">
                    <a:avLst>
                      <a:gd name="adj" fmla="val 0"/>
                    </a:avLst>
                  </a:prstGeom>
                  <a:solidFill>
                    <a:srgbClr val="ED7D31">
                      <a:lumMod val="40000"/>
                      <a:lumOff val="6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sp>
                <p:nvSpPr>
                  <p:cNvPr id="471" name="Rounded Rectangle 470">
                    <a:extLst>
                      <a:ext uri="{FF2B5EF4-FFF2-40B4-BE49-F238E27FC236}">
                        <a16:creationId xmlns:a16="http://schemas.microsoft.com/office/drawing/2014/main" id="{91E524B4-3127-E7DF-868C-AE9536979EAC}"/>
                      </a:ext>
                    </a:extLst>
                  </p:cNvPr>
                  <p:cNvSpPr/>
                  <p:nvPr/>
                </p:nvSpPr>
                <p:spPr>
                  <a:xfrm rot="5400000">
                    <a:off x="2615378" y="5318250"/>
                    <a:ext cx="411480" cy="365219"/>
                  </a:xfrm>
                  <a:prstGeom prst="roundRect">
                    <a:avLst>
                      <a:gd name="adj" fmla="val 0"/>
                    </a:avLst>
                  </a:prstGeom>
                  <a:solidFill>
                    <a:srgbClr val="ED7D31"/>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sp>
              <p:nvSpPr>
                <p:cNvPr id="462" name="Rectangle 461">
                  <a:extLst>
                    <a:ext uri="{FF2B5EF4-FFF2-40B4-BE49-F238E27FC236}">
                      <a16:creationId xmlns:a16="http://schemas.microsoft.com/office/drawing/2014/main" id="{713D649C-093A-0227-D671-948FDDD432BD}"/>
                    </a:ext>
                  </a:extLst>
                </p:cNvPr>
                <p:cNvSpPr/>
                <p:nvPr/>
              </p:nvSpPr>
              <p:spPr>
                <a:xfrm>
                  <a:off x="2128130" y="4836988"/>
                  <a:ext cx="1801924" cy="160798"/>
                </a:xfrm>
                <a:prstGeom prst="rect">
                  <a:avLst/>
                </a:prstGeom>
                <a:solidFill>
                  <a:srgbClr val="E7E6E6">
                    <a:lumMod val="9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Interconnect</a:t>
                  </a:r>
                </a:p>
              </p:txBody>
            </p:sp>
            <p:cxnSp>
              <p:nvCxnSpPr>
                <p:cNvPr id="463" name="Straight Arrow Connector 462">
                  <a:extLst>
                    <a:ext uri="{FF2B5EF4-FFF2-40B4-BE49-F238E27FC236}">
                      <a16:creationId xmlns:a16="http://schemas.microsoft.com/office/drawing/2014/main" id="{A0A8C19C-1DD9-4328-5C3E-CAF6579DDC11}"/>
                    </a:ext>
                  </a:extLst>
                </p:cNvPr>
                <p:cNvCxnSpPr>
                  <a:cxnSpLocks/>
                  <a:stCxn id="482" idx="2"/>
                </p:cNvCxnSpPr>
                <p:nvPr/>
              </p:nvCxnSpPr>
              <p:spPr>
                <a:xfrm>
                  <a:off x="2566205" y="4708002"/>
                  <a:ext cx="0" cy="128987"/>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cxnSp>
              <p:nvCxnSpPr>
                <p:cNvPr id="464" name="Straight Arrow Connector 463">
                  <a:extLst>
                    <a:ext uri="{FF2B5EF4-FFF2-40B4-BE49-F238E27FC236}">
                      <a16:creationId xmlns:a16="http://schemas.microsoft.com/office/drawing/2014/main" id="{D1D195AB-E475-6CD1-91DF-E2E3833F2000}"/>
                    </a:ext>
                  </a:extLst>
                </p:cNvPr>
                <p:cNvCxnSpPr>
                  <a:cxnSpLocks/>
                </p:cNvCxnSpPr>
                <p:nvPr/>
              </p:nvCxnSpPr>
              <p:spPr>
                <a:xfrm>
                  <a:off x="3510017" y="4708001"/>
                  <a:ext cx="0" cy="128987"/>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cxnSp>
              <p:nvCxnSpPr>
                <p:cNvPr id="465" name="Straight Arrow Connector 464">
                  <a:extLst>
                    <a:ext uri="{FF2B5EF4-FFF2-40B4-BE49-F238E27FC236}">
                      <a16:creationId xmlns:a16="http://schemas.microsoft.com/office/drawing/2014/main" id="{47BC1C77-BA7C-3AB5-B469-119068D297FE}"/>
                    </a:ext>
                  </a:extLst>
                </p:cNvPr>
                <p:cNvCxnSpPr>
                  <a:cxnSpLocks/>
                </p:cNvCxnSpPr>
                <p:nvPr/>
              </p:nvCxnSpPr>
              <p:spPr>
                <a:xfrm>
                  <a:off x="2566205" y="4997787"/>
                  <a:ext cx="0" cy="128987"/>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cxnSp>
              <p:nvCxnSpPr>
                <p:cNvPr id="466" name="Straight Arrow Connector 465">
                  <a:extLst>
                    <a:ext uri="{FF2B5EF4-FFF2-40B4-BE49-F238E27FC236}">
                      <a16:creationId xmlns:a16="http://schemas.microsoft.com/office/drawing/2014/main" id="{081D258B-2FE3-1B95-B4A2-5E2634C26F18}"/>
                    </a:ext>
                  </a:extLst>
                </p:cNvPr>
                <p:cNvCxnSpPr>
                  <a:cxnSpLocks/>
                </p:cNvCxnSpPr>
                <p:nvPr/>
              </p:nvCxnSpPr>
              <p:spPr>
                <a:xfrm>
                  <a:off x="3510017" y="4997786"/>
                  <a:ext cx="0" cy="128987"/>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grpSp>
          <p:grpSp>
            <p:nvGrpSpPr>
              <p:cNvPr id="453" name="Group 452">
                <a:extLst>
                  <a:ext uri="{FF2B5EF4-FFF2-40B4-BE49-F238E27FC236}">
                    <a16:creationId xmlns:a16="http://schemas.microsoft.com/office/drawing/2014/main" id="{4240D565-124C-98B3-A3BE-2D7A7689CCA2}"/>
                  </a:ext>
                </a:extLst>
              </p:cNvPr>
              <p:cNvGrpSpPr/>
              <p:nvPr/>
            </p:nvGrpSpPr>
            <p:grpSpPr>
              <a:xfrm>
                <a:off x="1534172" y="3563012"/>
                <a:ext cx="1551595" cy="2466507"/>
                <a:chOff x="1732888" y="3563011"/>
                <a:chExt cx="1551595" cy="2466507"/>
              </a:xfrm>
            </p:grpSpPr>
            <p:sp>
              <p:nvSpPr>
                <p:cNvPr id="454" name="TextBox 453">
                  <a:extLst>
                    <a:ext uri="{FF2B5EF4-FFF2-40B4-BE49-F238E27FC236}">
                      <a16:creationId xmlns:a16="http://schemas.microsoft.com/office/drawing/2014/main" id="{A28B67D5-C3A5-A6CF-DE40-52D7D6322160}"/>
                    </a:ext>
                  </a:extLst>
                </p:cNvPr>
                <p:cNvSpPr txBox="1"/>
                <p:nvPr/>
              </p:nvSpPr>
              <p:spPr>
                <a:xfrm>
                  <a:off x="2540578" y="5860241"/>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 4</a:t>
                  </a:r>
                </a:p>
              </p:txBody>
            </p:sp>
            <p:sp>
              <p:nvSpPr>
                <p:cNvPr id="455" name="TextBox 454">
                  <a:extLst>
                    <a:ext uri="{FF2B5EF4-FFF2-40B4-BE49-F238E27FC236}">
                      <a16:creationId xmlns:a16="http://schemas.microsoft.com/office/drawing/2014/main" id="{1177FBE4-C730-DEA9-6C57-BCD722F54A40}"/>
                    </a:ext>
                  </a:extLst>
                </p:cNvPr>
                <p:cNvSpPr txBox="1"/>
                <p:nvPr/>
              </p:nvSpPr>
              <p:spPr>
                <a:xfrm>
                  <a:off x="1732888" y="5860241"/>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 3</a:t>
                  </a:r>
                </a:p>
              </p:txBody>
            </p:sp>
            <p:sp>
              <p:nvSpPr>
                <p:cNvPr id="456" name="TextBox 455">
                  <a:extLst>
                    <a:ext uri="{FF2B5EF4-FFF2-40B4-BE49-F238E27FC236}">
                      <a16:creationId xmlns:a16="http://schemas.microsoft.com/office/drawing/2014/main" id="{62BE0BEC-BC46-663E-BAC8-3D1497699D8C}"/>
                    </a:ext>
                  </a:extLst>
                </p:cNvPr>
                <p:cNvSpPr txBox="1"/>
                <p:nvPr/>
              </p:nvSpPr>
              <p:spPr>
                <a:xfrm>
                  <a:off x="1734091" y="3563012"/>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 1</a:t>
                  </a:r>
                </a:p>
              </p:txBody>
            </p:sp>
            <p:sp>
              <p:nvSpPr>
                <p:cNvPr id="457" name="TextBox 456">
                  <a:extLst>
                    <a:ext uri="{FF2B5EF4-FFF2-40B4-BE49-F238E27FC236}">
                      <a16:creationId xmlns:a16="http://schemas.microsoft.com/office/drawing/2014/main" id="{B0BE733F-4AFB-7401-2342-F3A2F8492E8B}"/>
                    </a:ext>
                  </a:extLst>
                </p:cNvPr>
                <p:cNvSpPr txBox="1"/>
                <p:nvPr/>
              </p:nvSpPr>
              <p:spPr>
                <a:xfrm>
                  <a:off x="2534086" y="3563011"/>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 2</a:t>
                  </a:r>
                </a:p>
              </p:txBody>
            </p:sp>
          </p:grpSp>
        </p:grpSp>
        <p:sp>
          <p:nvSpPr>
            <p:cNvPr id="451" name="TextBox 450">
              <a:extLst>
                <a:ext uri="{FF2B5EF4-FFF2-40B4-BE49-F238E27FC236}">
                  <a16:creationId xmlns:a16="http://schemas.microsoft.com/office/drawing/2014/main" id="{00DD2155-4340-3B8F-51F9-C0A60B032DDC}"/>
                </a:ext>
              </a:extLst>
            </p:cNvPr>
            <p:cNvSpPr txBox="1"/>
            <p:nvPr/>
          </p:nvSpPr>
          <p:spPr>
            <a:xfrm>
              <a:off x="3130890" y="3236774"/>
              <a:ext cx="1672692" cy="246221"/>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Local</a:t>
              </a:r>
              <a:endParaRPr kumimoji="0" lang="en-US" sz="11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grpSp>
      <p:grpSp>
        <p:nvGrpSpPr>
          <p:cNvPr id="487" name="Group 486">
            <a:extLst>
              <a:ext uri="{FF2B5EF4-FFF2-40B4-BE49-F238E27FC236}">
                <a16:creationId xmlns:a16="http://schemas.microsoft.com/office/drawing/2014/main" id="{80B8D136-9467-19E3-5634-887205ECEB74}"/>
              </a:ext>
            </a:extLst>
          </p:cNvPr>
          <p:cNvGrpSpPr/>
          <p:nvPr/>
        </p:nvGrpSpPr>
        <p:grpSpPr>
          <a:xfrm>
            <a:off x="5018873" y="2523171"/>
            <a:ext cx="1672693" cy="2716080"/>
            <a:chOff x="4909849" y="3262912"/>
            <a:chExt cx="1672693" cy="2716080"/>
          </a:xfrm>
        </p:grpSpPr>
        <p:grpSp>
          <p:nvGrpSpPr>
            <p:cNvPr id="488" name="Group 487">
              <a:extLst>
                <a:ext uri="{FF2B5EF4-FFF2-40B4-BE49-F238E27FC236}">
                  <a16:creationId xmlns:a16="http://schemas.microsoft.com/office/drawing/2014/main" id="{538091FB-0065-A39E-A2B0-9B148C6217B8}"/>
                </a:ext>
              </a:extLst>
            </p:cNvPr>
            <p:cNvGrpSpPr/>
            <p:nvPr/>
          </p:nvGrpSpPr>
          <p:grpSpPr>
            <a:xfrm>
              <a:off x="4978242" y="3512485"/>
              <a:ext cx="1536192" cy="2466507"/>
              <a:chOff x="3354291" y="3563012"/>
              <a:chExt cx="1552494" cy="2466507"/>
            </a:xfrm>
          </p:grpSpPr>
          <p:grpSp>
            <p:nvGrpSpPr>
              <p:cNvPr id="490" name="Group 489">
                <a:extLst>
                  <a:ext uri="{FF2B5EF4-FFF2-40B4-BE49-F238E27FC236}">
                    <a16:creationId xmlns:a16="http://schemas.microsoft.com/office/drawing/2014/main" id="{0FDA6983-4A36-5938-CA2D-D0228FC6E4A7}"/>
                  </a:ext>
                </a:extLst>
              </p:cNvPr>
              <p:cNvGrpSpPr/>
              <p:nvPr/>
            </p:nvGrpSpPr>
            <p:grpSpPr>
              <a:xfrm>
                <a:off x="3354291" y="3737063"/>
                <a:ext cx="1541021" cy="2109937"/>
                <a:chOff x="2128130" y="3764680"/>
                <a:chExt cx="1814416" cy="2316442"/>
              </a:xfrm>
            </p:grpSpPr>
            <p:grpSp>
              <p:nvGrpSpPr>
                <p:cNvPr id="496" name="Group 495">
                  <a:extLst>
                    <a:ext uri="{FF2B5EF4-FFF2-40B4-BE49-F238E27FC236}">
                      <a16:creationId xmlns:a16="http://schemas.microsoft.com/office/drawing/2014/main" id="{50697EE7-B36E-A092-EB6E-F1D31F34D50E}"/>
                    </a:ext>
                  </a:extLst>
                </p:cNvPr>
                <p:cNvGrpSpPr/>
                <p:nvPr/>
              </p:nvGrpSpPr>
              <p:grpSpPr>
                <a:xfrm>
                  <a:off x="2133675" y="3764680"/>
                  <a:ext cx="865059" cy="943322"/>
                  <a:chOff x="2178267" y="4796870"/>
                  <a:chExt cx="865059" cy="943322"/>
                </a:xfrm>
              </p:grpSpPr>
              <p:sp>
                <p:nvSpPr>
                  <p:cNvPr id="520" name="Rounded Rectangle 519">
                    <a:extLst>
                      <a:ext uri="{FF2B5EF4-FFF2-40B4-BE49-F238E27FC236}">
                        <a16:creationId xmlns:a16="http://schemas.microsoft.com/office/drawing/2014/main" id="{DEA10163-A0D9-19EE-1881-4D8BEDAC3EAA}"/>
                      </a:ext>
                    </a:extLst>
                  </p:cNvPr>
                  <p:cNvSpPr/>
                  <p:nvPr/>
                </p:nvSpPr>
                <p:spPr>
                  <a:xfrm>
                    <a:off x="2178267" y="4796870"/>
                    <a:ext cx="865059" cy="943322"/>
                  </a:xfrm>
                  <a:prstGeom prst="roundRect">
                    <a:avLst>
                      <a:gd name="adj" fmla="val 0"/>
                    </a:avLst>
                  </a:prstGeom>
                  <a:solidFill>
                    <a:srgbClr val="E7E6E6">
                      <a:lumMod val="9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black"/>
                      </a:solidFill>
                      <a:effectLst/>
                      <a:uLnTx/>
                      <a:uFillTx/>
                      <a:latin typeface="Gill Sans MT" panose="020B0502020104020203" pitchFamily="34" charset="77"/>
                    </a:endParaRPr>
                  </a:p>
                </p:txBody>
              </p:sp>
              <p:sp>
                <p:nvSpPr>
                  <p:cNvPr id="521" name="Rounded Rectangle 520">
                    <a:extLst>
                      <a:ext uri="{FF2B5EF4-FFF2-40B4-BE49-F238E27FC236}">
                        <a16:creationId xmlns:a16="http://schemas.microsoft.com/office/drawing/2014/main" id="{960977BC-F716-AC83-F991-DB12F078AE6B}"/>
                      </a:ext>
                    </a:extLst>
                  </p:cNvPr>
                  <p:cNvSpPr/>
                  <p:nvPr/>
                </p:nvSpPr>
                <p:spPr>
                  <a:xfrm rot="5400000">
                    <a:off x="2199080" y="4867620"/>
                    <a:ext cx="411480" cy="365219"/>
                  </a:xfrm>
                  <a:prstGeom prst="roundRect">
                    <a:avLst>
                      <a:gd name="adj" fmla="val 0"/>
                    </a:avLst>
                  </a:prstGeom>
                  <a:solidFill>
                    <a:srgbClr val="5B9BD5">
                      <a:lumMod val="20000"/>
                      <a:lumOff val="8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22" name="Rounded Rectangle 521">
                    <a:extLst>
                      <a:ext uri="{FF2B5EF4-FFF2-40B4-BE49-F238E27FC236}">
                        <a16:creationId xmlns:a16="http://schemas.microsoft.com/office/drawing/2014/main" id="{FC74C426-BC82-D6E8-8F5E-C5DA443562AF}"/>
                      </a:ext>
                    </a:extLst>
                  </p:cNvPr>
                  <p:cNvSpPr/>
                  <p:nvPr/>
                </p:nvSpPr>
                <p:spPr>
                  <a:xfrm rot="5400000">
                    <a:off x="2194986" y="5313432"/>
                    <a:ext cx="411480" cy="365219"/>
                  </a:xfrm>
                  <a:prstGeom prst="roundRect">
                    <a:avLst>
                      <a:gd name="adj" fmla="val 0"/>
                    </a:avLst>
                  </a:prstGeom>
                  <a:solidFill>
                    <a:srgbClr val="70AD47">
                      <a:lumMod val="20000"/>
                      <a:lumOff val="8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23" name="Rounded Rectangle 522">
                    <a:extLst>
                      <a:ext uri="{FF2B5EF4-FFF2-40B4-BE49-F238E27FC236}">
                        <a16:creationId xmlns:a16="http://schemas.microsoft.com/office/drawing/2014/main" id="{9B8B491A-79D7-1489-B784-B256C9F128D8}"/>
                      </a:ext>
                    </a:extLst>
                  </p:cNvPr>
                  <p:cNvSpPr/>
                  <p:nvPr/>
                </p:nvSpPr>
                <p:spPr>
                  <a:xfrm rot="5400000">
                    <a:off x="2614625" y="4867620"/>
                    <a:ext cx="411480" cy="365219"/>
                  </a:xfrm>
                  <a:prstGeom prst="roundRect">
                    <a:avLst>
                      <a:gd name="adj" fmla="val 0"/>
                    </a:avLst>
                  </a:prstGeom>
                  <a:solidFill>
                    <a:srgbClr val="FFC000">
                      <a:lumMod val="20000"/>
                      <a:lumOff val="8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sp>
                <p:nvSpPr>
                  <p:cNvPr id="524" name="Rounded Rectangle 523">
                    <a:extLst>
                      <a:ext uri="{FF2B5EF4-FFF2-40B4-BE49-F238E27FC236}">
                        <a16:creationId xmlns:a16="http://schemas.microsoft.com/office/drawing/2014/main" id="{0BD779DF-F267-A56F-DA95-7C212D163627}"/>
                      </a:ext>
                    </a:extLst>
                  </p:cNvPr>
                  <p:cNvSpPr/>
                  <p:nvPr/>
                </p:nvSpPr>
                <p:spPr>
                  <a:xfrm rot="5400000">
                    <a:off x="2615378" y="5318250"/>
                    <a:ext cx="411480" cy="365219"/>
                  </a:xfrm>
                  <a:prstGeom prst="roundRect">
                    <a:avLst>
                      <a:gd name="adj" fmla="val 0"/>
                    </a:avLst>
                  </a:prstGeom>
                  <a:solidFill>
                    <a:srgbClr val="ED7D31">
                      <a:lumMod val="20000"/>
                      <a:lumOff val="8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497" name="Group 496">
                  <a:extLst>
                    <a:ext uri="{FF2B5EF4-FFF2-40B4-BE49-F238E27FC236}">
                      <a16:creationId xmlns:a16="http://schemas.microsoft.com/office/drawing/2014/main" id="{F49BF786-7A25-1984-6B3D-E6D1AC44183B}"/>
                    </a:ext>
                  </a:extLst>
                </p:cNvPr>
                <p:cNvGrpSpPr/>
                <p:nvPr/>
              </p:nvGrpSpPr>
              <p:grpSpPr>
                <a:xfrm>
                  <a:off x="3067376" y="3764680"/>
                  <a:ext cx="865059" cy="943322"/>
                  <a:chOff x="2178267" y="4796870"/>
                  <a:chExt cx="865059" cy="943322"/>
                </a:xfrm>
              </p:grpSpPr>
              <p:sp>
                <p:nvSpPr>
                  <p:cNvPr id="515" name="Rounded Rectangle 514">
                    <a:extLst>
                      <a:ext uri="{FF2B5EF4-FFF2-40B4-BE49-F238E27FC236}">
                        <a16:creationId xmlns:a16="http://schemas.microsoft.com/office/drawing/2014/main" id="{E5AF8D15-F36B-1B15-777F-D47B36A6F820}"/>
                      </a:ext>
                    </a:extLst>
                  </p:cNvPr>
                  <p:cNvSpPr/>
                  <p:nvPr/>
                </p:nvSpPr>
                <p:spPr>
                  <a:xfrm>
                    <a:off x="2178267" y="4796870"/>
                    <a:ext cx="865059" cy="943322"/>
                  </a:xfrm>
                  <a:prstGeom prst="roundRect">
                    <a:avLst>
                      <a:gd name="adj" fmla="val 0"/>
                    </a:avLst>
                  </a:prstGeom>
                  <a:solidFill>
                    <a:srgbClr val="E7E6E6">
                      <a:lumMod val="9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black"/>
                      </a:solidFill>
                      <a:effectLst/>
                      <a:uLnTx/>
                      <a:uFillTx/>
                      <a:latin typeface="Gill Sans MT" panose="020B0502020104020203" pitchFamily="34" charset="77"/>
                    </a:endParaRPr>
                  </a:p>
                </p:txBody>
              </p:sp>
              <p:sp>
                <p:nvSpPr>
                  <p:cNvPr id="516" name="Rounded Rectangle 515">
                    <a:extLst>
                      <a:ext uri="{FF2B5EF4-FFF2-40B4-BE49-F238E27FC236}">
                        <a16:creationId xmlns:a16="http://schemas.microsoft.com/office/drawing/2014/main" id="{8D584919-5553-EB46-0B82-9AACBF8F0F1A}"/>
                      </a:ext>
                    </a:extLst>
                  </p:cNvPr>
                  <p:cNvSpPr/>
                  <p:nvPr/>
                </p:nvSpPr>
                <p:spPr>
                  <a:xfrm rot="5400000">
                    <a:off x="2199080" y="4867620"/>
                    <a:ext cx="411480" cy="365219"/>
                  </a:xfrm>
                  <a:prstGeom prst="roundRect">
                    <a:avLst>
                      <a:gd name="adj" fmla="val 0"/>
                    </a:avLst>
                  </a:prstGeom>
                  <a:solidFill>
                    <a:srgbClr val="5B9BD5">
                      <a:lumMod val="40000"/>
                      <a:lumOff val="6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17" name="Rounded Rectangle 516">
                    <a:extLst>
                      <a:ext uri="{FF2B5EF4-FFF2-40B4-BE49-F238E27FC236}">
                        <a16:creationId xmlns:a16="http://schemas.microsoft.com/office/drawing/2014/main" id="{00D31618-75B3-2882-8A2C-D63C72C687FC}"/>
                      </a:ext>
                    </a:extLst>
                  </p:cNvPr>
                  <p:cNvSpPr/>
                  <p:nvPr/>
                </p:nvSpPr>
                <p:spPr>
                  <a:xfrm rot="5400000">
                    <a:off x="2194986" y="5313432"/>
                    <a:ext cx="411480" cy="365219"/>
                  </a:xfrm>
                  <a:prstGeom prst="roundRect">
                    <a:avLst>
                      <a:gd name="adj" fmla="val 0"/>
                    </a:avLst>
                  </a:prstGeom>
                  <a:solidFill>
                    <a:srgbClr val="70AD47">
                      <a:lumMod val="40000"/>
                      <a:lumOff val="6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18" name="Rounded Rectangle 517">
                    <a:extLst>
                      <a:ext uri="{FF2B5EF4-FFF2-40B4-BE49-F238E27FC236}">
                        <a16:creationId xmlns:a16="http://schemas.microsoft.com/office/drawing/2014/main" id="{F3283C18-C820-AD92-3DAB-65398766520B}"/>
                      </a:ext>
                    </a:extLst>
                  </p:cNvPr>
                  <p:cNvSpPr/>
                  <p:nvPr/>
                </p:nvSpPr>
                <p:spPr>
                  <a:xfrm rot="5400000">
                    <a:off x="2614625" y="4867620"/>
                    <a:ext cx="411480" cy="365219"/>
                  </a:xfrm>
                  <a:prstGeom prst="roundRect">
                    <a:avLst>
                      <a:gd name="adj" fmla="val 0"/>
                    </a:avLst>
                  </a:prstGeom>
                  <a:solidFill>
                    <a:srgbClr val="FFC000">
                      <a:lumMod val="40000"/>
                      <a:lumOff val="6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sp>
                <p:nvSpPr>
                  <p:cNvPr id="519" name="Rounded Rectangle 518">
                    <a:extLst>
                      <a:ext uri="{FF2B5EF4-FFF2-40B4-BE49-F238E27FC236}">
                        <a16:creationId xmlns:a16="http://schemas.microsoft.com/office/drawing/2014/main" id="{7A97812B-929E-5B42-D849-21F5C271104D}"/>
                      </a:ext>
                    </a:extLst>
                  </p:cNvPr>
                  <p:cNvSpPr/>
                  <p:nvPr/>
                </p:nvSpPr>
                <p:spPr>
                  <a:xfrm rot="5400000">
                    <a:off x="2615378" y="5318250"/>
                    <a:ext cx="411480" cy="365219"/>
                  </a:xfrm>
                  <a:prstGeom prst="roundRect">
                    <a:avLst>
                      <a:gd name="adj" fmla="val 0"/>
                    </a:avLst>
                  </a:prstGeom>
                  <a:solidFill>
                    <a:srgbClr val="ED7D31">
                      <a:lumMod val="40000"/>
                      <a:lumOff val="6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498" name="Group 497">
                  <a:extLst>
                    <a:ext uri="{FF2B5EF4-FFF2-40B4-BE49-F238E27FC236}">
                      <a16:creationId xmlns:a16="http://schemas.microsoft.com/office/drawing/2014/main" id="{BE35751F-C8B7-ED49-B499-D7888B36DC01}"/>
                    </a:ext>
                  </a:extLst>
                </p:cNvPr>
                <p:cNvGrpSpPr/>
                <p:nvPr/>
              </p:nvGrpSpPr>
              <p:grpSpPr>
                <a:xfrm>
                  <a:off x="2135806" y="5137800"/>
                  <a:ext cx="865059" cy="943322"/>
                  <a:chOff x="2178267" y="4796870"/>
                  <a:chExt cx="865059" cy="943322"/>
                </a:xfrm>
              </p:grpSpPr>
              <p:sp>
                <p:nvSpPr>
                  <p:cNvPr id="510" name="Rounded Rectangle 509">
                    <a:extLst>
                      <a:ext uri="{FF2B5EF4-FFF2-40B4-BE49-F238E27FC236}">
                        <a16:creationId xmlns:a16="http://schemas.microsoft.com/office/drawing/2014/main" id="{D1A5E923-8C6C-F4F8-B644-48CEDD87433C}"/>
                      </a:ext>
                    </a:extLst>
                  </p:cNvPr>
                  <p:cNvSpPr/>
                  <p:nvPr/>
                </p:nvSpPr>
                <p:spPr>
                  <a:xfrm>
                    <a:off x="2178267" y="4796870"/>
                    <a:ext cx="865059" cy="943322"/>
                  </a:xfrm>
                  <a:prstGeom prst="roundRect">
                    <a:avLst>
                      <a:gd name="adj" fmla="val 0"/>
                    </a:avLst>
                  </a:prstGeom>
                  <a:solidFill>
                    <a:srgbClr val="E7E6E6">
                      <a:lumMod val="9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black"/>
                      </a:solidFill>
                      <a:effectLst/>
                      <a:uLnTx/>
                      <a:uFillTx/>
                      <a:latin typeface="Gill Sans MT" panose="020B0502020104020203" pitchFamily="34" charset="77"/>
                    </a:endParaRPr>
                  </a:p>
                </p:txBody>
              </p:sp>
              <p:sp>
                <p:nvSpPr>
                  <p:cNvPr id="511" name="Rounded Rectangle 510">
                    <a:extLst>
                      <a:ext uri="{FF2B5EF4-FFF2-40B4-BE49-F238E27FC236}">
                        <a16:creationId xmlns:a16="http://schemas.microsoft.com/office/drawing/2014/main" id="{8FE0E6CB-20C8-B029-EE92-CBEA84FC1E5D}"/>
                      </a:ext>
                    </a:extLst>
                  </p:cNvPr>
                  <p:cNvSpPr/>
                  <p:nvPr/>
                </p:nvSpPr>
                <p:spPr>
                  <a:xfrm rot="5400000">
                    <a:off x="2199080" y="4867620"/>
                    <a:ext cx="411480" cy="365219"/>
                  </a:xfrm>
                  <a:prstGeom prst="roundRect">
                    <a:avLst>
                      <a:gd name="adj" fmla="val 0"/>
                    </a:avLst>
                  </a:prstGeom>
                  <a:solidFill>
                    <a:srgbClr val="5B9BD5">
                      <a:lumMod val="60000"/>
                      <a:lumOff val="4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12" name="Rounded Rectangle 511">
                    <a:extLst>
                      <a:ext uri="{FF2B5EF4-FFF2-40B4-BE49-F238E27FC236}">
                        <a16:creationId xmlns:a16="http://schemas.microsoft.com/office/drawing/2014/main" id="{DC89D803-624C-E6C4-64F6-AF5D21D1B4F2}"/>
                      </a:ext>
                    </a:extLst>
                  </p:cNvPr>
                  <p:cNvSpPr/>
                  <p:nvPr/>
                </p:nvSpPr>
                <p:spPr>
                  <a:xfrm rot="5400000">
                    <a:off x="2194986" y="5313432"/>
                    <a:ext cx="411480" cy="365219"/>
                  </a:xfrm>
                  <a:prstGeom prst="roundRect">
                    <a:avLst>
                      <a:gd name="adj" fmla="val 0"/>
                    </a:avLst>
                  </a:prstGeom>
                  <a:solidFill>
                    <a:srgbClr val="70AD47">
                      <a:lumMod val="60000"/>
                      <a:lumOff val="4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13" name="Rounded Rectangle 512">
                    <a:extLst>
                      <a:ext uri="{FF2B5EF4-FFF2-40B4-BE49-F238E27FC236}">
                        <a16:creationId xmlns:a16="http://schemas.microsoft.com/office/drawing/2014/main" id="{0E623632-15A9-23B7-E968-C751F5416B12}"/>
                      </a:ext>
                    </a:extLst>
                  </p:cNvPr>
                  <p:cNvSpPr/>
                  <p:nvPr/>
                </p:nvSpPr>
                <p:spPr>
                  <a:xfrm rot="5400000">
                    <a:off x="2614625" y="4867620"/>
                    <a:ext cx="411480" cy="365219"/>
                  </a:xfrm>
                  <a:prstGeom prst="roundRect">
                    <a:avLst>
                      <a:gd name="adj" fmla="val 0"/>
                    </a:avLst>
                  </a:prstGeom>
                  <a:solidFill>
                    <a:srgbClr val="FFC000">
                      <a:lumMod val="60000"/>
                      <a:lumOff val="4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sp>
                <p:nvSpPr>
                  <p:cNvPr id="514" name="Rounded Rectangle 513">
                    <a:extLst>
                      <a:ext uri="{FF2B5EF4-FFF2-40B4-BE49-F238E27FC236}">
                        <a16:creationId xmlns:a16="http://schemas.microsoft.com/office/drawing/2014/main" id="{41D31A17-0CD5-1AF7-5F7A-E3502A090FFC}"/>
                      </a:ext>
                    </a:extLst>
                  </p:cNvPr>
                  <p:cNvSpPr/>
                  <p:nvPr/>
                </p:nvSpPr>
                <p:spPr>
                  <a:xfrm rot="5400000">
                    <a:off x="2615378" y="5318250"/>
                    <a:ext cx="411480" cy="365219"/>
                  </a:xfrm>
                  <a:prstGeom prst="roundRect">
                    <a:avLst>
                      <a:gd name="adj" fmla="val 0"/>
                    </a:avLst>
                  </a:prstGeom>
                  <a:solidFill>
                    <a:srgbClr val="ED7D31">
                      <a:lumMod val="60000"/>
                      <a:lumOff val="4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499" name="Group 498">
                  <a:extLst>
                    <a:ext uri="{FF2B5EF4-FFF2-40B4-BE49-F238E27FC236}">
                      <a16:creationId xmlns:a16="http://schemas.microsoft.com/office/drawing/2014/main" id="{75B4A297-6D1A-ECB3-FBBD-7C739CD85EC2}"/>
                    </a:ext>
                  </a:extLst>
                </p:cNvPr>
                <p:cNvGrpSpPr/>
                <p:nvPr/>
              </p:nvGrpSpPr>
              <p:grpSpPr>
                <a:xfrm>
                  <a:off x="3077487" y="5137800"/>
                  <a:ext cx="865059" cy="943322"/>
                  <a:chOff x="2178267" y="4796870"/>
                  <a:chExt cx="865059" cy="943322"/>
                </a:xfrm>
              </p:grpSpPr>
              <p:sp>
                <p:nvSpPr>
                  <p:cNvPr id="505" name="Rounded Rectangle 504">
                    <a:extLst>
                      <a:ext uri="{FF2B5EF4-FFF2-40B4-BE49-F238E27FC236}">
                        <a16:creationId xmlns:a16="http://schemas.microsoft.com/office/drawing/2014/main" id="{6CCA3DF4-FDD0-A289-29E0-0C692C165724}"/>
                      </a:ext>
                    </a:extLst>
                  </p:cNvPr>
                  <p:cNvSpPr/>
                  <p:nvPr/>
                </p:nvSpPr>
                <p:spPr>
                  <a:xfrm>
                    <a:off x="2178267" y="4796870"/>
                    <a:ext cx="865059" cy="943322"/>
                  </a:xfrm>
                  <a:prstGeom prst="roundRect">
                    <a:avLst>
                      <a:gd name="adj" fmla="val 0"/>
                    </a:avLst>
                  </a:prstGeom>
                  <a:solidFill>
                    <a:srgbClr val="E7E6E6">
                      <a:lumMod val="9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black"/>
                      </a:solidFill>
                      <a:effectLst/>
                      <a:uLnTx/>
                      <a:uFillTx/>
                      <a:latin typeface="Gill Sans MT" panose="020B0502020104020203" pitchFamily="34" charset="77"/>
                    </a:endParaRPr>
                  </a:p>
                </p:txBody>
              </p:sp>
              <p:sp>
                <p:nvSpPr>
                  <p:cNvPr id="506" name="Rounded Rectangle 505">
                    <a:extLst>
                      <a:ext uri="{FF2B5EF4-FFF2-40B4-BE49-F238E27FC236}">
                        <a16:creationId xmlns:a16="http://schemas.microsoft.com/office/drawing/2014/main" id="{AA42E887-E5A1-2F4D-D8AC-D8673F73ADD4}"/>
                      </a:ext>
                    </a:extLst>
                  </p:cNvPr>
                  <p:cNvSpPr/>
                  <p:nvPr/>
                </p:nvSpPr>
                <p:spPr>
                  <a:xfrm rot="5400000">
                    <a:off x="2199080" y="4867620"/>
                    <a:ext cx="411480" cy="365219"/>
                  </a:xfrm>
                  <a:prstGeom prst="roundRect">
                    <a:avLst>
                      <a:gd name="adj" fmla="val 0"/>
                    </a:avLst>
                  </a:prstGeom>
                  <a:solidFill>
                    <a:srgbClr val="5B9BD5"/>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07" name="Rounded Rectangle 506">
                    <a:extLst>
                      <a:ext uri="{FF2B5EF4-FFF2-40B4-BE49-F238E27FC236}">
                        <a16:creationId xmlns:a16="http://schemas.microsoft.com/office/drawing/2014/main" id="{E1408C82-44CB-36D2-4EAD-E958DAE441AE}"/>
                      </a:ext>
                    </a:extLst>
                  </p:cNvPr>
                  <p:cNvSpPr/>
                  <p:nvPr/>
                </p:nvSpPr>
                <p:spPr>
                  <a:xfrm rot="5400000">
                    <a:off x="2194986" y="5313432"/>
                    <a:ext cx="411480" cy="365219"/>
                  </a:xfrm>
                  <a:prstGeom prst="roundRect">
                    <a:avLst>
                      <a:gd name="adj" fmla="val 0"/>
                    </a:avLst>
                  </a:prstGeom>
                  <a:solidFill>
                    <a:srgbClr val="70AD47"/>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08" name="Rounded Rectangle 507">
                    <a:extLst>
                      <a:ext uri="{FF2B5EF4-FFF2-40B4-BE49-F238E27FC236}">
                        <a16:creationId xmlns:a16="http://schemas.microsoft.com/office/drawing/2014/main" id="{107164E7-D588-12F7-B618-8FCA0BA3C087}"/>
                      </a:ext>
                    </a:extLst>
                  </p:cNvPr>
                  <p:cNvSpPr/>
                  <p:nvPr/>
                </p:nvSpPr>
                <p:spPr>
                  <a:xfrm rot="5400000">
                    <a:off x="2614625" y="4867620"/>
                    <a:ext cx="411480" cy="365219"/>
                  </a:xfrm>
                  <a:prstGeom prst="roundRect">
                    <a:avLst>
                      <a:gd name="adj" fmla="val 0"/>
                    </a:avLst>
                  </a:prstGeom>
                  <a:solidFill>
                    <a:srgbClr val="FFC000"/>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sp>
                <p:nvSpPr>
                  <p:cNvPr id="509" name="Rounded Rectangle 508">
                    <a:extLst>
                      <a:ext uri="{FF2B5EF4-FFF2-40B4-BE49-F238E27FC236}">
                        <a16:creationId xmlns:a16="http://schemas.microsoft.com/office/drawing/2014/main" id="{886035C4-1E60-40A6-E915-094818E7410E}"/>
                      </a:ext>
                    </a:extLst>
                  </p:cNvPr>
                  <p:cNvSpPr/>
                  <p:nvPr/>
                </p:nvSpPr>
                <p:spPr>
                  <a:xfrm rot="5400000">
                    <a:off x="2615378" y="5318250"/>
                    <a:ext cx="411480" cy="365219"/>
                  </a:xfrm>
                  <a:prstGeom prst="roundRect">
                    <a:avLst>
                      <a:gd name="adj" fmla="val 0"/>
                    </a:avLst>
                  </a:prstGeom>
                  <a:solidFill>
                    <a:srgbClr val="ED7D31"/>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sp>
              <p:nvSpPr>
                <p:cNvPr id="500" name="Rectangle 499">
                  <a:extLst>
                    <a:ext uri="{FF2B5EF4-FFF2-40B4-BE49-F238E27FC236}">
                      <a16:creationId xmlns:a16="http://schemas.microsoft.com/office/drawing/2014/main" id="{89C0855B-AE6B-F760-6D18-BE6604C7943A}"/>
                    </a:ext>
                  </a:extLst>
                </p:cNvPr>
                <p:cNvSpPr/>
                <p:nvPr/>
              </p:nvSpPr>
              <p:spPr>
                <a:xfrm>
                  <a:off x="2128130" y="4836988"/>
                  <a:ext cx="1801924" cy="160798"/>
                </a:xfrm>
                <a:prstGeom prst="rect">
                  <a:avLst/>
                </a:prstGeom>
                <a:solidFill>
                  <a:srgbClr val="E7E6E6">
                    <a:lumMod val="9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Interconnect</a:t>
                  </a:r>
                </a:p>
              </p:txBody>
            </p:sp>
            <p:cxnSp>
              <p:nvCxnSpPr>
                <p:cNvPr id="501" name="Straight Arrow Connector 500">
                  <a:extLst>
                    <a:ext uri="{FF2B5EF4-FFF2-40B4-BE49-F238E27FC236}">
                      <a16:creationId xmlns:a16="http://schemas.microsoft.com/office/drawing/2014/main" id="{CB94956E-B65C-0BE8-6990-3471B4769E75}"/>
                    </a:ext>
                  </a:extLst>
                </p:cNvPr>
                <p:cNvCxnSpPr>
                  <a:cxnSpLocks/>
                  <a:stCxn id="520" idx="2"/>
                </p:cNvCxnSpPr>
                <p:nvPr/>
              </p:nvCxnSpPr>
              <p:spPr>
                <a:xfrm>
                  <a:off x="2566205" y="4708002"/>
                  <a:ext cx="0" cy="128987"/>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cxnSp>
              <p:nvCxnSpPr>
                <p:cNvPr id="502" name="Straight Arrow Connector 501">
                  <a:extLst>
                    <a:ext uri="{FF2B5EF4-FFF2-40B4-BE49-F238E27FC236}">
                      <a16:creationId xmlns:a16="http://schemas.microsoft.com/office/drawing/2014/main" id="{4FD1AB80-E02C-BD72-77B2-56028CA36922}"/>
                    </a:ext>
                  </a:extLst>
                </p:cNvPr>
                <p:cNvCxnSpPr>
                  <a:cxnSpLocks/>
                </p:cNvCxnSpPr>
                <p:nvPr/>
              </p:nvCxnSpPr>
              <p:spPr>
                <a:xfrm>
                  <a:off x="3510017" y="4708001"/>
                  <a:ext cx="0" cy="128987"/>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cxnSp>
              <p:nvCxnSpPr>
                <p:cNvPr id="503" name="Straight Arrow Connector 502">
                  <a:extLst>
                    <a:ext uri="{FF2B5EF4-FFF2-40B4-BE49-F238E27FC236}">
                      <a16:creationId xmlns:a16="http://schemas.microsoft.com/office/drawing/2014/main" id="{32913A58-FDAF-7720-4CB5-25D6C90491F2}"/>
                    </a:ext>
                  </a:extLst>
                </p:cNvPr>
                <p:cNvCxnSpPr>
                  <a:cxnSpLocks/>
                </p:cNvCxnSpPr>
                <p:nvPr/>
              </p:nvCxnSpPr>
              <p:spPr>
                <a:xfrm>
                  <a:off x="2566205" y="4997787"/>
                  <a:ext cx="0" cy="128987"/>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cxnSp>
              <p:nvCxnSpPr>
                <p:cNvPr id="504" name="Straight Arrow Connector 503">
                  <a:extLst>
                    <a:ext uri="{FF2B5EF4-FFF2-40B4-BE49-F238E27FC236}">
                      <a16:creationId xmlns:a16="http://schemas.microsoft.com/office/drawing/2014/main" id="{74C6D121-803B-4E8C-BAE1-B5070A82631A}"/>
                    </a:ext>
                  </a:extLst>
                </p:cNvPr>
                <p:cNvCxnSpPr>
                  <a:cxnSpLocks/>
                </p:cNvCxnSpPr>
                <p:nvPr/>
              </p:nvCxnSpPr>
              <p:spPr>
                <a:xfrm>
                  <a:off x="3510017" y="4997786"/>
                  <a:ext cx="0" cy="128987"/>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grpSp>
          <p:grpSp>
            <p:nvGrpSpPr>
              <p:cNvPr id="491" name="Group 490">
                <a:extLst>
                  <a:ext uri="{FF2B5EF4-FFF2-40B4-BE49-F238E27FC236}">
                    <a16:creationId xmlns:a16="http://schemas.microsoft.com/office/drawing/2014/main" id="{1E1810E1-62D4-A407-6913-9D9B72888EE4}"/>
                  </a:ext>
                </a:extLst>
              </p:cNvPr>
              <p:cNvGrpSpPr/>
              <p:nvPr/>
            </p:nvGrpSpPr>
            <p:grpSpPr>
              <a:xfrm>
                <a:off x="3356393" y="3563012"/>
                <a:ext cx="1550392" cy="2466507"/>
                <a:chOff x="1734091" y="3563011"/>
                <a:chExt cx="1550392" cy="2466507"/>
              </a:xfrm>
            </p:grpSpPr>
            <p:sp>
              <p:nvSpPr>
                <p:cNvPr id="492" name="TextBox 491">
                  <a:extLst>
                    <a:ext uri="{FF2B5EF4-FFF2-40B4-BE49-F238E27FC236}">
                      <a16:creationId xmlns:a16="http://schemas.microsoft.com/office/drawing/2014/main" id="{91C3AB3E-88AC-F7B3-D1DE-A3C860BA58E0}"/>
                    </a:ext>
                  </a:extLst>
                </p:cNvPr>
                <p:cNvSpPr txBox="1"/>
                <p:nvPr/>
              </p:nvSpPr>
              <p:spPr>
                <a:xfrm>
                  <a:off x="2540578" y="5860241"/>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 4</a:t>
                  </a:r>
                </a:p>
              </p:txBody>
            </p:sp>
            <p:sp>
              <p:nvSpPr>
                <p:cNvPr id="493" name="TextBox 492">
                  <a:extLst>
                    <a:ext uri="{FF2B5EF4-FFF2-40B4-BE49-F238E27FC236}">
                      <a16:creationId xmlns:a16="http://schemas.microsoft.com/office/drawing/2014/main" id="{2B75D46B-BA7C-3608-413C-C23813F7DDB7}"/>
                    </a:ext>
                  </a:extLst>
                </p:cNvPr>
                <p:cNvSpPr txBox="1"/>
                <p:nvPr/>
              </p:nvSpPr>
              <p:spPr>
                <a:xfrm>
                  <a:off x="1737121" y="5860241"/>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 3</a:t>
                  </a:r>
                </a:p>
              </p:txBody>
            </p:sp>
            <p:sp>
              <p:nvSpPr>
                <p:cNvPr id="494" name="TextBox 493">
                  <a:extLst>
                    <a:ext uri="{FF2B5EF4-FFF2-40B4-BE49-F238E27FC236}">
                      <a16:creationId xmlns:a16="http://schemas.microsoft.com/office/drawing/2014/main" id="{DD3CC1E6-4AC5-19ED-B721-44D29AD4259A}"/>
                    </a:ext>
                  </a:extLst>
                </p:cNvPr>
                <p:cNvSpPr txBox="1"/>
                <p:nvPr/>
              </p:nvSpPr>
              <p:spPr>
                <a:xfrm>
                  <a:off x="1734091" y="3563012"/>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 1</a:t>
                  </a:r>
                </a:p>
              </p:txBody>
            </p:sp>
            <p:sp>
              <p:nvSpPr>
                <p:cNvPr id="495" name="TextBox 494">
                  <a:extLst>
                    <a:ext uri="{FF2B5EF4-FFF2-40B4-BE49-F238E27FC236}">
                      <a16:creationId xmlns:a16="http://schemas.microsoft.com/office/drawing/2014/main" id="{0814F79E-50D5-2B08-DE12-148CFCA5A989}"/>
                    </a:ext>
                  </a:extLst>
                </p:cNvPr>
                <p:cNvSpPr txBox="1"/>
                <p:nvPr/>
              </p:nvSpPr>
              <p:spPr>
                <a:xfrm>
                  <a:off x="2534086" y="3563011"/>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 2</a:t>
                  </a:r>
                </a:p>
              </p:txBody>
            </p:sp>
          </p:grpSp>
        </p:grpSp>
        <p:sp>
          <p:nvSpPr>
            <p:cNvPr id="489" name="TextBox 488">
              <a:extLst>
                <a:ext uri="{FF2B5EF4-FFF2-40B4-BE49-F238E27FC236}">
                  <a16:creationId xmlns:a16="http://schemas.microsoft.com/office/drawing/2014/main" id="{4D581BD8-7DC6-8FC7-9805-BDD3FB64918F}"/>
                </a:ext>
              </a:extLst>
            </p:cNvPr>
            <p:cNvSpPr txBox="1"/>
            <p:nvPr/>
          </p:nvSpPr>
          <p:spPr>
            <a:xfrm>
              <a:off x="4909849" y="3262912"/>
              <a:ext cx="1672693" cy="246221"/>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Distributed</a:t>
              </a:r>
            </a:p>
          </p:txBody>
        </p:sp>
      </p:grpSp>
      <p:grpSp>
        <p:nvGrpSpPr>
          <p:cNvPr id="525" name="Group 524">
            <a:extLst>
              <a:ext uri="{FF2B5EF4-FFF2-40B4-BE49-F238E27FC236}">
                <a16:creationId xmlns:a16="http://schemas.microsoft.com/office/drawing/2014/main" id="{BE945494-FB3D-1D24-CE13-BE1F83D38613}"/>
              </a:ext>
            </a:extLst>
          </p:cNvPr>
          <p:cNvGrpSpPr/>
          <p:nvPr/>
        </p:nvGrpSpPr>
        <p:grpSpPr>
          <a:xfrm>
            <a:off x="7148385" y="2496465"/>
            <a:ext cx="1843215" cy="2716081"/>
            <a:chOff x="6711037" y="3262912"/>
            <a:chExt cx="1843215" cy="2716081"/>
          </a:xfrm>
        </p:grpSpPr>
        <p:sp>
          <p:nvSpPr>
            <p:cNvPr id="526" name="Rounded Rectangle 525">
              <a:extLst>
                <a:ext uri="{FF2B5EF4-FFF2-40B4-BE49-F238E27FC236}">
                  <a16:creationId xmlns:a16="http://schemas.microsoft.com/office/drawing/2014/main" id="{C87EFF84-5472-C7C7-C55B-BDC7289A7EFF}"/>
                </a:ext>
              </a:extLst>
            </p:cNvPr>
            <p:cNvSpPr/>
            <p:nvPr/>
          </p:nvSpPr>
          <p:spPr>
            <a:xfrm>
              <a:off x="6744288" y="4873506"/>
              <a:ext cx="1600200" cy="1091829"/>
            </a:xfrm>
            <a:prstGeom prst="roundRect">
              <a:avLst>
                <a:gd name="adj" fmla="val 2632"/>
              </a:avLst>
            </a:prstGeom>
            <a:solidFill>
              <a:srgbClr val="F0C8C8"/>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27" name="Rounded Rectangle 526">
              <a:extLst>
                <a:ext uri="{FF2B5EF4-FFF2-40B4-BE49-F238E27FC236}">
                  <a16:creationId xmlns:a16="http://schemas.microsoft.com/office/drawing/2014/main" id="{6955D2C2-FB5F-FABA-CB73-934581837A8A}"/>
                </a:ext>
              </a:extLst>
            </p:cNvPr>
            <p:cNvSpPr/>
            <p:nvPr/>
          </p:nvSpPr>
          <p:spPr>
            <a:xfrm>
              <a:off x="6744798" y="3512053"/>
              <a:ext cx="1600200" cy="1091829"/>
            </a:xfrm>
            <a:prstGeom prst="roundRect">
              <a:avLst>
                <a:gd name="adj" fmla="val 2632"/>
              </a:avLst>
            </a:prstGeom>
            <a:solidFill>
              <a:srgbClr val="F0C8C8"/>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528" name="Group 527">
              <a:extLst>
                <a:ext uri="{FF2B5EF4-FFF2-40B4-BE49-F238E27FC236}">
                  <a16:creationId xmlns:a16="http://schemas.microsoft.com/office/drawing/2014/main" id="{98FF5860-6F32-4CF3-B4A2-85468227D385}"/>
                </a:ext>
              </a:extLst>
            </p:cNvPr>
            <p:cNvGrpSpPr/>
            <p:nvPr/>
          </p:nvGrpSpPr>
          <p:grpSpPr>
            <a:xfrm>
              <a:off x="6779429" y="3512486"/>
              <a:ext cx="1536192" cy="2466507"/>
              <a:chOff x="3354291" y="3563012"/>
              <a:chExt cx="1552494" cy="2466507"/>
            </a:xfrm>
          </p:grpSpPr>
          <p:grpSp>
            <p:nvGrpSpPr>
              <p:cNvPr id="532" name="Group 531">
                <a:extLst>
                  <a:ext uri="{FF2B5EF4-FFF2-40B4-BE49-F238E27FC236}">
                    <a16:creationId xmlns:a16="http://schemas.microsoft.com/office/drawing/2014/main" id="{7BAFB431-0EEE-DF2D-6184-6C5C63BCFE13}"/>
                  </a:ext>
                </a:extLst>
              </p:cNvPr>
              <p:cNvGrpSpPr/>
              <p:nvPr/>
            </p:nvGrpSpPr>
            <p:grpSpPr>
              <a:xfrm>
                <a:off x="3354291" y="3737063"/>
                <a:ext cx="1541021" cy="2109937"/>
                <a:chOff x="2128130" y="3764680"/>
                <a:chExt cx="1814416" cy="2316442"/>
              </a:xfrm>
            </p:grpSpPr>
            <p:grpSp>
              <p:nvGrpSpPr>
                <p:cNvPr id="538" name="Group 537">
                  <a:extLst>
                    <a:ext uri="{FF2B5EF4-FFF2-40B4-BE49-F238E27FC236}">
                      <a16:creationId xmlns:a16="http://schemas.microsoft.com/office/drawing/2014/main" id="{94346779-D8C8-E323-2D90-1F69F0123146}"/>
                    </a:ext>
                  </a:extLst>
                </p:cNvPr>
                <p:cNvGrpSpPr/>
                <p:nvPr/>
              </p:nvGrpSpPr>
              <p:grpSpPr>
                <a:xfrm>
                  <a:off x="2133675" y="3764680"/>
                  <a:ext cx="865059" cy="943322"/>
                  <a:chOff x="2178267" y="4796870"/>
                  <a:chExt cx="865059" cy="943322"/>
                </a:xfrm>
              </p:grpSpPr>
              <p:sp>
                <p:nvSpPr>
                  <p:cNvPr id="562" name="Rounded Rectangle 561">
                    <a:extLst>
                      <a:ext uri="{FF2B5EF4-FFF2-40B4-BE49-F238E27FC236}">
                        <a16:creationId xmlns:a16="http://schemas.microsoft.com/office/drawing/2014/main" id="{A1CA44EC-E32E-DE6E-BAD3-ED4B67F5919E}"/>
                      </a:ext>
                    </a:extLst>
                  </p:cNvPr>
                  <p:cNvSpPr/>
                  <p:nvPr/>
                </p:nvSpPr>
                <p:spPr>
                  <a:xfrm>
                    <a:off x="2178267" y="4796870"/>
                    <a:ext cx="865059" cy="943322"/>
                  </a:xfrm>
                  <a:prstGeom prst="roundRect">
                    <a:avLst>
                      <a:gd name="adj" fmla="val 0"/>
                    </a:avLst>
                  </a:prstGeom>
                  <a:solidFill>
                    <a:srgbClr val="E7E6E6">
                      <a:lumMod val="9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black"/>
                      </a:solidFill>
                      <a:effectLst/>
                      <a:uLnTx/>
                      <a:uFillTx/>
                      <a:latin typeface="Gill Sans MT" panose="020B0502020104020203" pitchFamily="34" charset="77"/>
                    </a:endParaRPr>
                  </a:p>
                </p:txBody>
              </p:sp>
              <p:sp>
                <p:nvSpPr>
                  <p:cNvPr id="563" name="Rounded Rectangle 562">
                    <a:extLst>
                      <a:ext uri="{FF2B5EF4-FFF2-40B4-BE49-F238E27FC236}">
                        <a16:creationId xmlns:a16="http://schemas.microsoft.com/office/drawing/2014/main" id="{88083FD0-FC0B-C726-65DF-7A07808A570C}"/>
                      </a:ext>
                    </a:extLst>
                  </p:cNvPr>
                  <p:cNvSpPr/>
                  <p:nvPr/>
                </p:nvSpPr>
                <p:spPr>
                  <a:xfrm rot="5400000">
                    <a:off x="2199080" y="4867620"/>
                    <a:ext cx="411480" cy="365219"/>
                  </a:xfrm>
                  <a:prstGeom prst="roundRect">
                    <a:avLst>
                      <a:gd name="adj" fmla="val 0"/>
                    </a:avLst>
                  </a:prstGeom>
                  <a:solidFill>
                    <a:srgbClr val="5B9BD5">
                      <a:lumMod val="20000"/>
                      <a:lumOff val="8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64" name="Rounded Rectangle 563">
                    <a:extLst>
                      <a:ext uri="{FF2B5EF4-FFF2-40B4-BE49-F238E27FC236}">
                        <a16:creationId xmlns:a16="http://schemas.microsoft.com/office/drawing/2014/main" id="{F8715624-DC14-0F4F-B26A-1ACDE8D3F5ED}"/>
                      </a:ext>
                    </a:extLst>
                  </p:cNvPr>
                  <p:cNvSpPr/>
                  <p:nvPr/>
                </p:nvSpPr>
                <p:spPr>
                  <a:xfrm rot="5400000">
                    <a:off x="2194986" y="5313432"/>
                    <a:ext cx="411480" cy="365219"/>
                  </a:xfrm>
                  <a:prstGeom prst="roundRect">
                    <a:avLst>
                      <a:gd name="adj" fmla="val 0"/>
                    </a:avLst>
                  </a:prstGeom>
                  <a:solidFill>
                    <a:srgbClr val="FFC000">
                      <a:lumMod val="20000"/>
                      <a:lumOff val="8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65" name="Rounded Rectangle 564">
                    <a:extLst>
                      <a:ext uri="{FF2B5EF4-FFF2-40B4-BE49-F238E27FC236}">
                        <a16:creationId xmlns:a16="http://schemas.microsoft.com/office/drawing/2014/main" id="{A5A83B9A-57CC-B4B6-AFE2-EF1B85B6F8B7}"/>
                      </a:ext>
                    </a:extLst>
                  </p:cNvPr>
                  <p:cNvSpPr/>
                  <p:nvPr/>
                </p:nvSpPr>
                <p:spPr>
                  <a:xfrm rot="5400000">
                    <a:off x="2614625" y="4867620"/>
                    <a:ext cx="411480" cy="365219"/>
                  </a:xfrm>
                  <a:prstGeom prst="roundRect">
                    <a:avLst>
                      <a:gd name="adj" fmla="val 0"/>
                    </a:avLst>
                  </a:prstGeom>
                  <a:solidFill>
                    <a:srgbClr val="5B9BD5">
                      <a:lumMod val="40000"/>
                      <a:lumOff val="6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sp>
                <p:nvSpPr>
                  <p:cNvPr id="566" name="Rounded Rectangle 565">
                    <a:extLst>
                      <a:ext uri="{FF2B5EF4-FFF2-40B4-BE49-F238E27FC236}">
                        <a16:creationId xmlns:a16="http://schemas.microsoft.com/office/drawing/2014/main" id="{36CD9582-2B09-A1AB-EF27-DFAC44A47649}"/>
                      </a:ext>
                    </a:extLst>
                  </p:cNvPr>
                  <p:cNvSpPr/>
                  <p:nvPr/>
                </p:nvSpPr>
                <p:spPr>
                  <a:xfrm rot="5400000">
                    <a:off x="2615378" y="5318250"/>
                    <a:ext cx="411480" cy="365219"/>
                  </a:xfrm>
                  <a:prstGeom prst="roundRect">
                    <a:avLst>
                      <a:gd name="adj" fmla="val 0"/>
                    </a:avLst>
                  </a:prstGeom>
                  <a:solidFill>
                    <a:srgbClr val="FFC000">
                      <a:lumMod val="40000"/>
                      <a:lumOff val="6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539" name="Group 538">
                  <a:extLst>
                    <a:ext uri="{FF2B5EF4-FFF2-40B4-BE49-F238E27FC236}">
                      <a16:creationId xmlns:a16="http://schemas.microsoft.com/office/drawing/2014/main" id="{88DF7B0E-06CA-A97E-6D3E-655F8964B502}"/>
                    </a:ext>
                  </a:extLst>
                </p:cNvPr>
                <p:cNvGrpSpPr/>
                <p:nvPr/>
              </p:nvGrpSpPr>
              <p:grpSpPr>
                <a:xfrm>
                  <a:off x="3067376" y="3764680"/>
                  <a:ext cx="865059" cy="943322"/>
                  <a:chOff x="2178267" y="4796870"/>
                  <a:chExt cx="865059" cy="943322"/>
                </a:xfrm>
              </p:grpSpPr>
              <p:sp>
                <p:nvSpPr>
                  <p:cNvPr id="557" name="Rounded Rectangle 556">
                    <a:extLst>
                      <a:ext uri="{FF2B5EF4-FFF2-40B4-BE49-F238E27FC236}">
                        <a16:creationId xmlns:a16="http://schemas.microsoft.com/office/drawing/2014/main" id="{03BEA4B5-F27F-62F8-C6D4-EB9D62926394}"/>
                      </a:ext>
                    </a:extLst>
                  </p:cNvPr>
                  <p:cNvSpPr/>
                  <p:nvPr/>
                </p:nvSpPr>
                <p:spPr>
                  <a:xfrm>
                    <a:off x="2178267" y="4796870"/>
                    <a:ext cx="865059" cy="943322"/>
                  </a:xfrm>
                  <a:prstGeom prst="roundRect">
                    <a:avLst>
                      <a:gd name="adj" fmla="val 0"/>
                    </a:avLst>
                  </a:prstGeom>
                  <a:solidFill>
                    <a:srgbClr val="E7E6E6">
                      <a:lumMod val="9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black"/>
                      </a:solidFill>
                      <a:effectLst/>
                      <a:uLnTx/>
                      <a:uFillTx/>
                      <a:latin typeface="Gill Sans MT" panose="020B0502020104020203" pitchFamily="34" charset="77"/>
                    </a:endParaRPr>
                  </a:p>
                </p:txBody>
              </p:sp>
              <p:sp>
                <p:nvSpPr>
                  <p:cNvPr id="558" name="Rounded Rectangle 557">
                    <a:extLst>
                      <a:ext uri="{FF2B5EF4-FFF2-40B4-BE49-F238E27FC236}">
                        <a16:creationId xmlns:a16="http://schemas.microsoft.com/office/drawing/2014/main" id="{B969C73C-5E61-48CE-DEAB-2CB1963445FE}"/>
                      </a:ext>
                    </a:extLst>
                  </p:cNvPr>
                  <p:cNvSpPr/>
                  <p:nvPr/>
                </p:nvSpPr>
                <p:spPr>
                  <a:xfrm rot="5400000">
                    <a:off x="2199080" y="4867620"/>
                    <a:ext cx="411480" cy="365219"/>
                  </a:xfrm>
                  <a:prstGeom prst="roundRect">
                    <a:avLst>
                      <a:gd name="adj" fmla="val 0"/>
                    </a:avLst>
                  </a:prstGeom>
                  <a:solidFill>
                    <a:srgbClr val="5B9BD5">
                      <a:lumMod val="60000"/>
                      <a:lumOff val="4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59" name="Rounded Rectangle 558">
                    <a:extLst>
                      <a:ext uri="{FF2B5EF4-FFF2-40B4-BE49-F238E27FC236}">
                        <a16:creationId xmlns:a16="http://schemas.microsoft.com/office/drawing/2014/main" id="{6DFEDEAB-7A0C-F8B1-7902-241AEE3A633D}"/>
                      </a:ext>
                    </a:extLst>
                  </p:cNvPr>
                  <p:cNvSpPr/>
                  <p:nvPr/>
                </p:nvSpPr>
                <p:spPr>
                  <a:xfrm rot="5400000">
                    <a:off x="2194986" y="5313432"/>
                    <a:ext cx="411480" cy="365219"/>
                  </a:xfrm>
                  <a:prstGeom prst="roundRect">
                    <a:avLst>
                      <a:gd name="adj" fmla="val 0"/>
                    </a:avLst>
                  </a:prstGeom>
                  <a:solidFill>
                    <a:srgbClr val="FFC000">
                      <a:lumMod val="60000"/>
                      <a:lumOff val="4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60" name="Rounded Rectangle 559">
                    <a:extLst>
                      <a:ext uri="{FF2B5EF4-FFF2-40B4-BE49-F238E27FC236}">
                        <a16:creationId xmlns:a16="http://schemas.microsoft.com/office/drawing/2014/main" id="{D92D5ECC-26BC-FC40-8C66-9081E6FBF5BA}"/>
                      </a:ext>
                    </a:extLst>
                  </p:cNvPr>
                  <p:cNvSpPr/>
                  <p:nvPr/>
                </p:nvSpPr>
                <p:spPr>
                  <a:xfrm rot="5400000">
                    <a:off x="2614625" y="4867620"/>
                    <a:ext cx="411480" cy="365219"/>
                  </a:xfrm>
                  <a:prstGeom prst="roundRect">
                    <a:avLst>
                      <a:gd name="adj" fmla="val 0"/>
                    </a:avLst>
                  </a:prstGeom>
                  <a:solidFill>
                    <a:srgbClr val="5B9BD5"/>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sp>
                <p:nvSpPr>
                  <p:cNvPr id="561" name="Rounded Rectangle 560">
                    <a:extLst>
                      <a:ext uri="{FF2B5EF4-FFF2-40B4-BE49-F238E27FC236}">
                        <a16:creationId xmlns:a16="http://schemas.microsoft.com/office/drawing/2014/main" id="{B5CBBCE8-2435-E558-9AE0-242EE005854F}"/>
                      </a:ext>
                    </a:extLst>
                  </p:cNvPr>
                  <p:cNvSpPr/>
                  <p:nvPr/>
                </p:nvSpPr>
                <p:spPr>
                  <a:xfrm rot="5400000">
                    <a:off x="2615378" y="5318250"/>
                    <a:ext cx="411480" cy="365219"/>
                  </a:xfrm>
                  <a:prstGeom prst="roundRect">
                    <a:avLst>
                      <a:gd name="adj" fmla="val 0"/>
                    </a:avLst>
                  </a:prstGeom>
                  <a:solidFill>
                    <a:srgbClr val="FFC000"/>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540" name="Group 539">
                  <a:extLst>
                    <a:ext uri="{FF2B5EF4-FFF2-40B4-BE49-F238E27FC236}">
                      <a16:creationId xmlns:a16="http://schemas.microsoft.com/office/drawing/2014/main" id="{8F2A0504-A7DD-F194-413A-322CD282AE0C}"/>
                    </a:ext>
                  </a:extLst>
                </p:cNvPr>
                <p:cNvGrpSpPr/>
                <p:nvPr/>
              </p:nvGrpSpPr>
              <p:grpSpPr>
                <a:xfrm>
                  <a:off x="2135806" y="5137800"/>
                  <a:ext cx="865059" cy="943322"/>
                  <a:chOff x="2178267" y="4796870"/>
                  <a:chExt cx="865059" cy="943322"/>
                </a:xfrm>
              </p:grpSpPr>
              <p:sp>
                <p:nvSpPr>
                  <p:cNvPr id="552" name="Rounded Rectangle 551">
                    <a:extLst>
                      <a:ext uri="{FF2B5EF4-FFF2-40B4-BE49-F238E27FC236}">
                        <a16:creationId xmlns:a16="http://schemas.microsoft.com/office/drawing/2014/main" id="{2D6B2040-0B46-D20A-E26C-25B2A9CC8BBD}"/>
                      </a:ext>
                    </a:extLst>
                  </p:cNvPr>
                  <p:cNvSpPr/>
                  <p:nvPr/>
                </p:nvSpPr>
                <p:spPr>
                  <a:xfrm>
                    <a:off x="2178267" y="4796870"/>
                    <a:ext cx="865059" cy="943322"/>
                  </a:xfrm>
                  <a:prstGeom prst="roundRect">
                    <a:avLst>
                      <a:gd name="adj" fmla="val 0"/>
                    </a:avLst>
                  </a:prstGeom>
                  <a:solidFill>
                    <a:srgbClr val="E7E6E6">
                      <a:lumMod val="9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black"/>
                      </a:solidFill>
                      <a:effectLst/>
                      <a:uLnTx/>
                      <a:uFillTx/>
                      <a:latin typeface="Gill Sans MT" panose="020B0502020104020203" pitchFamily="34" charset="77"/>
                    </a:endParaRPr>
                  </a:p>
                </p:txBody>
              </p:sp>
              <p:sp>
                <p:nvSpPr>
                  <p:cNvPr id="553" name="Rounded Rectangle 552">
                    <a:extLst>
                      <a:ext uri="{FF2B5EF4-FFF2-40B4-BE49-F238E27FC236}">
                        <a16:creationId xmlns:a16="http://schemas.microsoft.com/office/drawing/2014/main" id="{FAFBB93F-19C2-6675-D4D4-B8FABCBA1856}"/>
                      </a:ext>
                    </a:extLst>
                  </p:cNvPr>
                  <p:cNvSpPr/>
                  <p:nvPr/>
                </p:nvSpPr>
                <p:spPr>
                  <a:xfrm rot="5400000">
                    <a:off x="2199080" y="4867620"/>
                    <a:ext cx="411480" cy="365219"/>
                  </a:xfrm>
                  <a:prstGeom prst="roundRect">
                    <a:avLst>
                      <a:gd name="adj" fmla="val 0"/>
                    </a:avLst>
                  </a:prstGeom>
                  <a:solidFill>
                    <a:srgbClr val="70AD47">
                      <a:lumMod val="20000"/>
                      <a:lumOff val="8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54" name="Rounded Rectangle 553">
                    <a:extLst>
                      <a:ext uri="{FF2B5EF4-FFF2-40B4-BE49-F238E27FC236}">
                        <a16:creationId xmlns:a16="http://schemas.microsoft.com/office/drawing/2014/main" id="{85968B27-CEC5-7117-E0A4-2A38D6E46310}"/>
                      </a:ext>
                    </a:extLst>
                  </p:cNvPr>
                  <p:cNvSpPr/>
                  <p:nvPr/>
                </p:nvSpPr>
                <p:spPr>
                  <a:xfrm rot="5400000">
                    <a:off x="2194986" y="5313432"/>
                    <a:ext cx="411480" cy="365219"/>
                  </a:xfrm>
                  <a:prstGeom prst="roundRect">
                    <a:avLst>
                      <a:gd name="adj" fmla="val 0"/>
                    </a:avLst>
                  </a:prstGeom>
                  <a:solidFill>
                    <a:srgbClr val="ED7D31">
                      <a:lumMod val="20000"/>
                      <a:lumOff val="8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55" name="Rounded Rectangle 554">
                    <a:extLst>
                      <a:ext uri="{FF2B5EF4-FFF2-40B4-BE49-F238E27FC236}">
                        <a16:creationId xmlns:a16="http://schemas.microsoft.com/office/drawing/2014/main" id="{3BD3B847-9474-5C2B-371E-66D83BDECE37}"/>
                      </a:ext>
                    </a:extLst>
                  </p:cNvPr>
                  <p:cNvSpPr/>
                  <p:nvPr/>
                </p:nvSpPr>
                <p:spPr>
                  <a:xfrm rot="5400000">
                    <a:off x="2614625" y="4867620"/>
                    <a:ext cx="411480" cy="365219"/>
                  </a:xfrm>
                  <a:prstGeom prst="roundRect">
                    <a:avLst>
                      <a:gd name="adj" fmla="val 0"/>
                    </a:avLst>
                  </a:prstGeom>
                  <a:solidFill>
                    <a:srgbClr val="70AD47">
                      <a:lumMod val="40000"/>
                      <a:lumOff val="6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sp>
                <p:nvSpPr>
                  <p:cNvPr id="556" name="Rounded Rectangle 555">
                    <a:extLst>
                      <a:ext uri="{FF2B5EF4-FFF2-40B4-BE49-F238E27FC236}">
                        <a16:creationId xmlns:a16="http://schemas.microsoft.com/office/drawing/2014/main" id="{DB39F095-73C3-F466-E8BA-76CE4A857BDB}"/>
                      </a:ext>
                    </a:extLst>
                  </p:cNvPr>
                  <p:cNvSpPr/>
                  <p:nvPr/>
                </p:nvSpPr>
                <p:spPr>
                  <a:xfrm rot="5400000">
                    <a:off x="2615378" y="5318250"/>
                    <a:ext cx="411480" cy="365219"/>
                  </a:xfrm>
                  <a:prstGeom prst="roundRect">
                    <a:avLst>
                      <a:gd name="adj" fmla="val 0"/>
                    </a:avLst>
                  </a:prstGeom>
                  <a:solidFill>
                    <a:srgbClr val="ED7D31">
                      <a:lumMod val="40000"/>
                      <a:lumOff val="6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541" name="Group 540">
                  <a:extLst>
                    <a:ext uri="{FF2B5EF4-FFF2-40B4-BE49-F238E27FC236}">
                      <a16:creationId xmlns:a16="http://schemas.microsoft.com/office/drawing/2014/main" id="{C6DC7445-9C8F-6DD3-5A48-612984C351EE}"/>
                    </a:ext>
                  </a:extLst>
                </p:cNvPr>
                <p:cNvGrpSpPr/>
                <p:nvPr/>
              </p:nvGrpSpPr>
              <p:grpSpPr>
                <a:xfrm>
                  <a:off x="3077487" y="5137800"/>
                  <a:ext cx="865059" cy="943322"/>
                  <a:chOff x="2178267" y="4796870"/>
                  <a:chExt cx="865059" cy="943322"/>
                </a:xfrm>
              </p:grpSpPr>
              <p:sp>
                <p:nvSpPr>
                  <p:cNvPr id="547" name="Rounded Rectangle 546">
                    <a:extLst>
                      <a:ext uri="{FF2B5EF4-FFF2-40B4-BE49-F238E27FC236}">
                        <a16:creationId xmlns:a16="http://schemas.microsoft.com/office/drawing/2014/main" id="{08BE3AD8-2E0C-6516-6A8B-9C250E20A8CA}"/>
                      </a:ext>
                    </a:extLst>
                  </p:cNvPr>
                  <p:cNvSpPr/>
                  <p:nvPr/>
                </p:nvSpPr>
                <p:spPr>
                  <a:xfrm>
                    <a:off x="2178267" y="4796870"/>
                    <a:ext cx="865059" cy="943322"/>
                  </a:xfrm>
                  <a:prstGeom prst="roundRect">
                    <a:avLst>
                      <a:gd name="adj" fmla="val 0"/>
                    </a:avLst>
                  </a:prstGeom>
                  <a:solidFill>
                    <a:srgbClr val="E7E6E6">
                      <a:lumMod val="9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black"/>
                      </a:solidFill>
                      <a:effectLst/>
                      <a:uLnTx/>
                      <a:uFillTx/>
                      <a:latin typeface="Gill Sans MT" panose="020B0502020104020203" pitchFamily="34" charset="77"/>
                    </a:endParaRPr>
                  </a:p>
                </p:txBody>
              </p:sp>
              <p:sp>
                <p:nvSpPr>
                  <p:cNvPr id="548" name="Rounded Rectangle 547">
                    <a:extLst>
                      <a:ext uri="{FF2B5EF4-FFF2-40B4-BE49-F238E27FC236}">
                        <a16:creationId xmlns:a16="http://schemas.microsoft.com/office/drawing/2014/main" id="{DA4AE963-031C-2DCB-0EA7-20A0F1156543}"/>
                      </a:ext>
                    </a:extLst>
                  </p:cNvPr>
                  <p:cNvSpPr/>
                  <p:nvPr/>
                </p:nvSpPr>
                <p:spPr>
                  <a:xfrm rot="5400000">
                    <a:off x="2199080" y="4867620"/>
                    <a:ext cx="411480" cy="365219"/>
                  </a:xfrm>
                  <a:prstGeom prst="roundRect">
                    <a:avLst>
                      <a:gd name="adj" fmla="val 0"/>
                    </a:avLst>
                  </a:prstGeom>
                  <a:solidFill>
                    <a:srgbClr val="70AD47">
                      <a:lumMod val="60000"/>
                      <a:lumOff val="4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49" name="Rounded Rectangle 548">
                    <a:extLst>
                      <a:ext uri="{FF2B5EF4-FFF2-40B4-BE49-F238E27FC236}">
                        <a16:creationId xmlns:a16="http://schemas.microsoft.com/office/drawing/2014/main" id="{11ADCD45-7C22-07A1-9FBD-FBD932E40744}"/>
                      </a:ext>
                    </a:extLst>
                  </p:cNvPr>
                  <p:cNvSpPr/>
                  <p:nvPr/>
                </p:nvSpPr>
                <p:spPr>
                  <a:xfrm rot="5400000">
                    <a:off x="2194986" y="5313432"/>
                    <a:ext cx="411480" cy="365219"/>
                  </a:xfrm>
                  <a:prstGeom prst="roundRect">
                    <a:avLst>
                      <a:gd name="adj" fmla="val 0"/>
                    </a:avLst>
                  </a:prstGeom>
                  <a:solidFill>
                    <a:srgbClr val="ED7D31">
                      <a:lumMod val="60000"/>
                      <a:lumOff val="40000"/>
                    </a:srgbClr>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50" name="Rounded Rectangle 549">
                    <a:extLst>
                      <a:ext uri="{FF2B5EF4-FFF2-40B4-BE49-F238E27FC236}">
                        <a16:creationId xmlns:a16="http://schemas.microsoft.com/office/drawing/2014/main" id="{AB6B6223-B0CC-9F7F-9D60-F008C9A8686E}"/>
                      </a:ext>
                    </a:extLst>
                  </p:cNvPr>
                  <p:cNvSpPr/>
                  <p:nvPr/>
                </p:nvSpPr>
                <p:spPr>
                  <a:xfrm rot="5400000">
                    <a:off x="2614625" y="4867620"/>
                    <a:ext cx="411480" cy="365219"/>
                  </a:xfrm>
                  <a:prstGeom prst="roundRect">
                    <a:avLst>
                      <a:gd name="adj" fmla="val 0"/>
                    </a:avLst>
                  </a:prstGeom>
                  <a:solidFill>
                    <a:srgbClr val="70AD47"/>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sp>
                <p:nvSpPr>
                  <p:cNvPr id="551" name="Rounded Rectangle 550">
                    <a:extLst>
                      <a:ext uri="{FF2B5EF4-FFF2-40B4-BE49-F238E27FC236}">
                        <a16:creationId xmlns:a16="http://schemas.microsoft.com/office/drawing/2014/main" id="{760C79E0-3A10-C3C8-DA70-5BDFC92926DC}"/>
                      </a:ext>
                    </a:extLst>
                  </p:cNvPr>
                  <p:cNvSpPr/>
                  <p:nvPr/>
                </p:nvSpPr>
                <p:spPr>
                  <a:xfrm rot="5400000">
                    <a:off x="2615378" y="5318250"/>
                    <a:ext cx="411480" cy="365219"/>
                  </a:xfrm>
                  <a:prstGeom prst="roundRect">
                    <a:avLst>
                      <a:gd name="adj" fmla="val 0"/>
                    </a:avLst>
                  </a:prstGeom>
                  <a:solidFill>
                    <a:srgbClr val="ED7D31"/>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sp>
              <p:nvSpPr>
                <p:cNvPr id="542" name="Rectangle 541">
                  <a:extLst>
                    <a:ext uri="{FF2B5EF4-FFF2-40B4-BE49-F238E27FC236}">
                      <a16:creationId xmlns:a16="http://schemas.microsoft.com/office/drawing/2014/main" id="{ABEB25BD-BBD3-204B-2BF3-16BB91636F68}"/>
                    </a:ext>
                  </a:extLst>
                </p:cNvPr>
                <p:cNvSpPr/>
                <p:nvPr/>
              </p:nvSpPr>
              <p:spPr>
                <a:xfrm>
                  <a:off x="2128130" y="4836988"/>
                  <a:ext cx="1801924" cy="160798"/>
                </a:xfrm>
                <a:prstGeom prst="rect">
                  <a:avLst/>
                </a:prstGeom>
                <a:solidFill>
                  <a:srgbClr val="E7E6E6">
                    <a:lumMod val="9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Interconnect</a:t>
                  </a:r>
                </a:p>
              </p:txBody>
            </p:sp>
            <p:cxnSp>
              <p:nvCxnSpPr>
                <p:cNvPr id="543" name="Straight Arrow Connector 542">
                  <a:extLst>
                    <a:ext uri="{FF2B5EF4-FFF2-40B4-BE49-F238E27FC236}">
                      <a16:creationId xmlns:a16="http://schemas.microsoft.com/office/drawing/2014/main" id="{7E693862-74A8-2EAF-8F11-A07A9B81D75B}"/>
                    </a:ext>
                  </a:extLst>
                </p:cNvPr>
                <p:cNvCxnSpPr>
                  <a:cxnSpLocks/>
                  <a:stCxn id="562" idx="2"/>
                </p:cNvCxnSpPr>
                <p:nvPr/>
              </p:nvCxnSpPr>
              <p:spPr>
                <a:xfrm>
                  <a:off x="2566205" y="4708002"/>
                  <a:ext cx="0" cy="128987"/>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cxnSp>
              <p:nvCxnSpPr>
                <p:cNvPr id="544" name="Straight Arrow Connector 543">
                  <a:extLst>
                    <a:ext uri="{FF2B5EF4-FFF2-40B4-BE49-F238E27FC236}">
                      <a16:creationId xmlns:a16="http://schemas.microsoft.com/office/drawing/2014/main" id="{213E7DAE-813B-9ACB-B427-405E04519948}"/>
                    </a:ext>
                  </a:extLst>
                </p:cNvPr>
                <p:cNvCxnSpPr>
                  <a:cxnSpLocks/>
                </p:cNvCxnSpPr>
                <p:nvPr/>
              </p:nvCxnSpPr>
              <p:spPr>
                <a:xfrm>
                  <a:off x="3510017" y="4708001"/>
                  <a:ext cx="0" cy="128987"/>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cxnSp>
              <p:nvCxnSpPr>
                <p:cNvPr id="545" name="Straight Arrow Connector 544">
                  <a:extLst>
                    <a:ext uri="{FF2B5EF4-FFF2-40B4-BE49-F238E27FC236}">
                      <a16:creationId xmlns:a16="http://schemas.microsoft.com/office/drawing/2014/main" id="{9DEC754B-2D28-59E5-9B85-CAB703D4643B}"/>
                    </a:ext>
                  </a:extLst>
                </p:cNvPr>
                <p:cNvCxnSpPr>
                  <a:cxnSpLocks/>
                </p:cNvCxnSpPr>
                <p:nvPr/>
              </p:nvCxnSpPr>
              <p:spPr>
                <a:xfrm>
                  <a:off x="2566205" y="4997787"/>
                  <a:ext cx="0" cy="128987"/>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cxnSp>
              <p:nvCxnSpPr>
                <p:cNvPr id="546" name="Straight Arrow Connector 545">
                  <a:extLst>
                    <a:ext uri="{FF2B5EF4-FFF2-40B4-BE49-F238E27FC236}">
                      <a16:creationId xmlns:a16="http://schemas.microsoft.com/office/drawing/2014/main" id="{B6F14BA1-825C-0362-96B7-2BD93B7784E8}"/>
                    </a:ext>
                  </a:extLst>
                </p:cNvPr>
                <p:cNvCxnSpPr>
                  <a:cxnSpLocks/>
                </p:cNvCxnSpPr>
                <p:nvPr/>
              </p:nvCxnSpPr>
              <p:spPr>
                <a:xfrm>
                  <a:off x="3510017" y="4997786"/>
                  <a:ext cx="0" cy="128987"/>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grpSp>
          <p:grpSp>
            <p:nvGrpSpPr>
              <p:cNvPr id="533" name="Group 532">
                <a:extLst>
                  <a:ext uri="{FF2B5EF4-FFF2-40B4-BE49-F238E27FC236}">
                    <a16:creationId xmlns:a16="http://schemas.microsoft.com/office/drawing/2014/main" id="{5DA0DAA6-6617-52C1-C784-BC73CC3BAD5A}"/>
                  </a:ext>
                </a:extLst>
              </p:cNvPr>
              <p:cNvGrpSpPr/>
              <p:nvPr/>
            </p:nvGrpSpPr>
            <p:grpSpPr>
              <a:xfrm>
                <a:off x="3356393" y="3563012"/>
                <a:ext cx="1550392" cy="2466507"/>
                <a:chOff x="1734091" y="3563011"/>
                <a:chExt cx="1550392" cy="2466507"/>
              </a:xfrm>
            </p:grpSpPr>
            <p:sp>
              <p:nvSpPr>
                <p:cNvPr id="534" name="TextBox 533">
                  <a:extLst>
                    <a:ext uri="{FF2B5EF4-FFF2-40B4-BE49-F238E27FC236}">
                      <a16:creationId xmlns:a16="http://schemas.microsoft.com/office/drawing/2014/main" id="{BE756597-2A9A-D8CA-FB5D-B2238ACC2D78}"/>
                    </a:ext>
                  </a:extLst>
                </p:cNvPr>
                <p:cNvSpPr txBox="1"/>
                <p:nvPr/>
              </p:nvSpPr>
              <p:spPr>
                <a:xfrm>
                  <a:off x="2540578" y="5860241"/>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 4</a:t>
                  </a:r>
                </a:p>
              </p:txBody>
            </p:sp>
            <p:sp>
              <p:nvSpPr>
                <p:cNvPr id="535" name="TextBox 534">
                  <a:extLst>
                    <a:ext uri="{FF2B5EF4-FFF2-40B4-BE49-F238E27FC236}">
                      <a16:creationId xmlns:a16="http://schemas.microsoft.com/office/drawing/2014/main" id="{808EBB16-2CCA-04B0-EF0D-D22D8A259CAF}"/>
                    </a:ext>
                  </a:extLst>
                </p:cNvPr>
                <p:cNvSpPr txBox="1"/>
                <p:nvPr/>
              </p:nvSpPr>
              <p:spPr>
                <a:xfrm>
                  <a:off x="1737121" y="5860241"/>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 3</a:t>
                  </a:r>
                </a:p>
              </p:txBody>
            </p:sp>
            <p:sp>
              <p:nvSpPr>
                <p:cNvPr id="536" name="TextBox 535">
                  <a:extLst>
                    <a:ext uri="{FF2B5EF4-FFF2-40B4-BE49-F238E27FC236}">
                      <a16:creationId xmlns:a16="http://schemas.microsoft.com/office/drawing/2014/main" id="{F8BDD0ED-75EA-3518-3E98-9BB80AEAECB9}"/>
                    </a:ext>
                  </a:extLst>
                </p:cNvPr>
                <p:cNvSpPr txBox="1"/>
                <p:nvPr/>
              </p:nvSpPr>
              <p:spPr>
                <a:xfrm>
                  <a:off x="1734091" y="3563012"/>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 1</a:t>
                  </a:r>
                </a:p>
              </p:txBody>
            </p:sp>
            <p:sp>
              <p:nvSpPr>
                <p:cNvPr id="537" name="TextBox 536">
                  <a:extLst>
                    <a:ext uri="{FF2B5EF4-FFF2-40B4-BE49-F238E27FC236}">
                      <a16:creationId xmlns:a16="http://schemas.microsoft.com/office/drawing/2014/main" id="{B035C8C0-FC08-1A1A-ED7F-4AD73E23D9D5}"/>
                    </a:ext>
                  </a:extLst>
                </p:cNvPr>
                <p:cNvSpPr txBox="1"/>
                <p:nvPr/>
              </p:nvSpPr>
              <p:spPr>
                <a:xfrm>
                  <a:off x="2534086" y="3563011"/>
                  <a:ext cx="743905"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 2</a:t>
                  </a:r>
                </a:p>
              </p:txBody>
            </p:sp>
          </p:grpSp>
        </p:grpSp>
        <p:sp>
          <p:nvSpPr>
            <p:cNvPr id="529" name="TextBox 528">
              <a:extLst>
                <a:ext uri="{FF2B5EF4-FFF2-40B4-BE49-F238E27FC236}">
                  <a16:creationId xmlns:a16="http://schemas.microsoft.com/office/drawing/2014/main" id="{6AF6B373-81B3-9609-AE33-B3BD567B8AC6}"/>
                </a:ext>
              </a:extLst>
            </p:cNvPr>
            <p:cNvSpPr txBox="1"/>
            <p:nvPr/>
          </p:nvSpPr>
          <p:spPr>
            <a:xfrm>
              <a:off x="6711037" y="3262912"/>
              <a:ext cx="1672693" cy="246221"/>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Hybrid</a:t>
              </a:r>
            </a:p>
          </p:txBody>
        </p:sp>
        <p:sp>
          <p:nvSpPr>
            <p:cNvPr id="530" name="TextBox 529">
              <a:extLst>
                <a:ext uri="{FF2B5EF4-FFF2-40B4-BE49-F238E27FC236}">
                  <a16:creationId xmlns:a16="http://schemas.microsoft.com/office/drawing/2014/main" id="{02D9A045-E389-F37D-BD9C-0B9765FB3238}"/>
                </a:ext>
              </a:extLst>
            </p:cNvPr>
            <p:cNvSpPr txBox="1"/>
            <p:nvPr/>
          </p:nvSpPr>
          <p:spPr>
            <a:xfrm rot="5400000">
              <a:off x="7923700" y="3973330"/>
              <a:ext cx="1091827"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 Group A </a:t>
              </a:r>
            </a:p>
          </p:txBody>
        </p:sp>
        <p:sp>
          <p:nvSpPr>
            <p:cNvPr id="531" name="TextBox 530">
              <a:extLst>
                <a:ext uri="{FF2B5EF4-FFF2-40B4-BE49-F238E27FC236}">
                  <a16:creationId xmlns:a16="http://schemas.microsoft.com/office/drawing/2014/main" id="{5F2F48B9-FD50-84BF-1D67-9AD3D7973016}"/>
                </a:ext>
              </a:extLst>
            </p:cNvPr>
            <p:cNvSpPr txBox="1"/>
            <p:nvPr/>
          </p:nvSpPr>
          <p:spPr>
            <a:xfrm rot="5400000">
              <a:off x="7920264" y="5334783"/>
              <a:ext cx="1091829" cy="1692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 Group B </a:t>
              </a:r>
            </a:p>
          </p:txBody>
        </p:sp>
      </p:grpSp>
      <p:grpSp>
        <p:nvGrpSpPr>
          <p:cNvPr id="23" name="Group 22">
            <a:extLst>
              <a:ext uri="{FF2B5EF4-FFF2-40B4-BE49-F238E27FC236}">
                <a16:creationId xmlns:a16="http://schemas.microsoft.com/office/drawing/2014/main" id="{A1C07107-41F5-1F41-C322-9481C3A72132}"/>
              </a:ext>
            </a:extLst>
          </p:cNvPr>
          <p:cNvGrpSpPr/>
          <p:nvPr/>
        </p:nvGrpSpPr>
        <p:grpSpPr>
          <a:xfrm>
            <a:off x="-8286" y="5158507"/>
            <a:ext cx="4210515" cy="1187047"/>
            <a:chOff x="-8286" y="5158507"/>
            <a:chExt cx="4210515" cy="1187047"/>
          </a:xfrm>
        </p:grpSpPr>
        <p:sp>
          <p:nvSpPr>
            <p:cNvPr id="715" name="Rectangle 714">
              <a:extLst>
                <a:ext uri="{FF2B5EF4-FFF2-40B4-BE49-F238E27FC236}">
                  <a16:creationId xmlns:a16="http://schemas.microsoft.com/office/drawing/2014/main" id="{C46DA685-B58F-5A17-EF05-9F75F2E92DF9}"/>
                </a:ext>
              </a:extLst>
            </p:cNvPr>
            <p:cNvSpPr/>
            <p:nvPr/>
          </p:nvSpPr>
          <p:spPr>
            <a:xfrm>
              <a:off x="-8286" y="5422224"/>
              <a:ext cx="4210515"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Gill Sans MT"/>
                  <a:ea typeface="+mn-ea"/>
                  <a:cs typeface="Gill Sans MT"/>
                </a:rPr>
                <a:t>Limits the </a:t>
              </a:r>
              <a:r>
                <a:rPr kumimoji="0" lang="en-US" sz="1800" b="1" i="0" u="none" strike="noStrike" kern="1200" cap="none" spc="0" normalizeH="0" baseline="0" noProof="0" dirty="0">
                  <a:ln>
                    <a:noFill/>
                  </a:ln>
                  <a:solidFill>
                    <a:srgbClr val="C00000"/>
                  </a:solidFill>
                  <a:effectLst/>
                  <a:uLnTx/>
                  <a:uFillTx/>
                  <a:latin typeface="Gill Sans MT"/>
                  <a:ea typeface="+mn-ea"/>
                  <a:cs typeface="Gill Sans MT"/>
                </a:rPr>
                <a:t>area/power/bandwidth </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available to the </a:t>
              </a:r>
              <a:br>
                <a:rPr kumimoji="0" lang="en-US" sz="18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analytical engine inside a vault </a:t>
              </a:r>
            </a:p>
          </p:txBody>
        </p:sp>
        <p:cxnSp>
          <p:nvCxnSpPr>
            <p:cNvPr id="717" name="Curved Connector 716">
              <a:extLst>
                <a:ext uri="{FF2B5EF4-FFF2-40B4-BE49-F238E27FC236}">
                  <a16:creationId xmlns:a16="http://schemas.microsoft.com/office/drawing/2014/main" id="{CC8B02D2-CCF0-E994-E58E-FF3BDCC8C4BE}"/>
                </a:ext>
              </a:extLst>
            </p:cNvPr>
            <p:cNvCxnSpPr>
              <a:cxnSpLocks/>
              <a:stCxn id="455" idx="3"/>
              <a:endCxn id="715" idx="0"/>
            </p:cNvCxnSpPr>
            <p:nvPr/>
          </p:nvCxnSpPr>
          <p:spPr>
            <a:xfrm flipH="1">
              <a:off x="2096972" y="5158507"/>
              <a:ext cx="1603848" cy="263717"/>
            </a:xfrm>
            <a:prstGeom prst="curvedConnector4">
              <a:avLst>
                <a:gd name="adj1" fmla="val -14253"/>
                <a:gd name="adj2" fmla="val 66047"/>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EBA00C90-379F-4C38-35B7-314D9B75CBC0}"/>
              </a:ext>
            </a:extLst>
          </p:cNvPr>
          <p:cNvGrpSpPr/>
          <p:nvPr/>
        </p:nvGrpSpPr>
        <p:grpSpPr>
          <a:xfrm>
            <a:off x="2701111" y="1725409"/>
            <a:ext cx="4332530" cy="797762"/>
            <a:chOff x="2701111" y="1725409"/>
            <a:chExt cx="4332530" cy="797762"/>
          </a:xfrm>
        </p:grpSpPr>
        <p:sp>
          <p:nvSpPr>
            <p:cNvPr id="716" name="Rectangle 715">
              <a:extLst>
                <a:ext uri="{FF2B5EF4-FFF2-40B4-BE49-F238E27FC236}">
                  <a16:creationId xmlns:a16="http://schemas.microsoft.com/office/drawing/2014/main" id="{3A8D42FB-D78D-BF74-D318-F0A9EAD781A8}"/>
                </a:ext>
              </a:extLst>
            </p:cNvPr>
            <p:cNvSpPr/>
            <p:nvPr/>
          </p:nvSpPr>
          <p:spPr>
            <a:xfrm>
              <a:off x="2701111" y="1725409"/>
              <a:ext cx="433253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Creates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Gill Sans MT"/>
                  <a:ea typeface="+mn-ea"/>
                  <a:cs typeface="Gill Sans MT"/>
                </a:rPr>
                <a:t>inter-vault communication </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overheads</a:t>
              </a:r>
            </a:p>
          </p:txBody>
        </p:sp>
        <p:cxnSp>
          <p:nvCxnSpPr>
            <p:cNvPr id="718" name="Curved Connector 717">
              <a:extLst>
                <a:ext uri="{FF2B5EF4-FFF2-40B4-BE49-F238E27FC236}">
                  <a16:creationId xmlns:a16="http://schemas.microsoft.com/office/drawing/2014/main" id="{A8BFEC6B-F33F-E4FD-E078-11136D31D2DC}"/>
                </a:ext>
              </a:extLst>
            </p:cNvPr>
            <p:cNvCxnSpPr>
              <a:cxnSpLocks/>
              <a:stCxn id="489" idx="0"/>
              <a:endCxn id="716" idx="2"/>
            </p:cNvCxnSpPr>
            <p:nvPr/>
          </p:nvCxnSpPr>
          <p:spPr>
            <a:xfrm rot="16200000" flipV="1">
              <a:off x="5285583" y="1953534"/>
              <a:ext cx="151431" cy="987844"/>
            </a:xfrm>
            <a:prstGeom prst="curvedConnector3">
              <a:avLst>
                <a:gd name="adj1" fmla="val 50000"/>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23DFD912-DEB0-B45B-FB4D-55A13B3D694E}"/>
              </a:ext>
            </a:extLst>
          </p:cNvPr>
          <p:cNvGrpSpPr/>
          <p:nvPr/>
        </p:nvGrpSpPr>
        <p:grpSpPr>
          <a:xfrm>
            <a:off x="4063694" y="5127908"/>
            <a:ext cx="4722065" cy="1369234"/>
            <a:chOff x="4063694" y="5127908"/>
            <a:chExt cx="4722065" cy="1369234"/>
          </a:xfrm>
        </p:grpSpPr>
        <p:sp>
          <p:nvSpPr>
            <p:cNvPr id="10" name="Rectangle 9"/>
            <p:cNvSpPr/>
            <p:nvPr/>
          </p:nvSpPr>
          <p:spPr>
            <a:xfrm>
              <a:off x="4063694" y="5296813"/>
              <a:ext cx="4722065"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Increases the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aggregate bandwidth</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for servicing each query by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4 times</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a:t>
              </a:r>
              <a:br>
                <a:rPr kumimoji="0" lang="en-US" sz="18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and provides up to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4 times </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the power/area for PIM logic compared to Local</a:t>
              </a:r>
            </a:p>
          </p:txBody>
        </p:sp>
        <p:cxnSp>
          <p:nvCxnSpPr>
            <p:cNvPr id="719" name="Curved Connector 718">
              <a:extLst>
                <a:ext uri="{FF2B5EF4-FFF2-40B4-BE49-F238E27FC236}">
                  <a16:creationId xmlns:a16="http://schemas.microsoft.com/office/drawing/2014/main" id="{3F761ABF-C140-769C-8DE5-30D0E8827439}"/>
                </a:ext>
              </a:extLst>
            </p:cNvPr>
            <p:cNvCxnSpPr>
              <a:cxnSpLocks/>
              <a:stCxn id="534" idx="1"/>
              <a:endCxn id="10" idx="3"/>
            </p:cNvCxnSpPr>
            <p:nvPr/>
          </p:nvCxnSpPr>
          <p:spPr>
            <a:xfrm rot="10800000" flipH="1" flipV="1">
              <a:off x="8016875" y="5127908"/>
              <a:ext cx="768884" cy="769070"/>
            </a:xfrm>
            <a:prstGeom prst="curvedConnector5">
              <a:avLst>
                <a:gd name="adj1" fmla="val -29731"/>
                <a:gd name="adj2" fmla="val 16484"/>
                <a:gd name="adj3" fmla="val 129731"/>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sp>
        <p:nvSpPr>
          <p:cNvPr id="720" name="Rectangle 719">
            <a:extLst>
              <a:ext uri="{FF2B5EF4-FFF2-40B4-BE49-F238E27FC236}">
                <a16:creationId xmlns:a16="http://schemas.microsoft.com/office/drawing/2014/main" id="{1BF33E2E-C231-547D-66D6-9715F06CD55F}"/>
              </a:ext>
            </a:extLst>
          </p:cNvPr>
          <p:cNvSpPr/>
          <p:nvPr/>
        </p:nvSpPr>
        <p:spPr>
          <a:xfrm>
            <a:off x="-6675" y="917749"/>
            <a:ext cx="9144000" cy="830997"/>
          </a:xfrm>
          <a:prstGeom prst="rect">
            <a:avLst/>
          </a:prstGeom>
          <a:solidFill>
            <a:schemeClr val="accent6">
              <a:lumMod val="20000"/>
              <a:lumOff val="80000"/>
            </a:schemeClr>
          </a:solidFill>
        </p:spPr>
        <p:txBody>
          <a:bodyPr wrap="square">
            <a:spAutoFit/>
          </a:bodyPr>
          <a:lstStyle/>
          <a:p>
            <a:pPr lvl="0" algn="ctr" defTabSz="914400"/>
            <a:r>
              <a:rPr lang="en-US" sz="2400" b="1" i="1" dirty="0">
                <a:cs typeface="Gill Sans MT"/>
              </a:rPr>
              <a:t>Problem</a:t>
            </a:r>
            <a:r>
              <a:rPr lang="en-US" sz="2400" b="1" dirty="0">
                <a:cs typeface="Gill Sans MT"/>
              </a:rPr>
              <a:t>: how to </a:t>
            </a:r>
            <a:r>
              <a:rPr lang="en-US" sz="2400" b="1" dirty="0">
                <a:solidFill>
                  <a:srgbClr val="C00000"/>
                </a:solidFill>
                <a:cs typeface="Gill Sans MT"/>
              </a:rPr>
              <a:t>partition analytical data </a:t>
            </a:r>
            <a:r>
              <a:rPr lang="en-US" sz="2400" b="1" dirty="0">
                <a:cs typeface="Gill Sans MT"/>
              </a:rPr>
              <a:t>across vaults </a:t>
            </a:r>
            <a:br>
              <a:rPr lang="en-US" sz="2400" b="1" dirty="0">
                <a:cs typeface="Gill Sans MT"/>
              </a:rPr>
            </a:br>
            <a:r>
              <a:rPr lang="en-US" sz="2400" b="1" dirty="0">
                <a:cs typeface="Gill Sans MT"/>
              </a:rPr>
              <a:t>of the 3D-stacked memory</a:t>
            </a:r>
          </a:p>
        </p:txBody>
      </p:sp>
      <p:pic>
        <p:nvPicPr>
          <p:cNvPr id="721" name="Picture 720">
            <a:extLst>
              <a:ext uri="{FF2B5EF4-FFF2-40B4-BE49-F238E27FC236}">
                <a16:creationId xmlns:a16="http://schemas.microsoft.com/office/drawing/2014/main" id="{88E61207-0F70-3767-9C84-AD1E56B9FD1A}"/>
              </a:ext>
            </a:extLst>
          </p:cNvPr>
          <p:cNvPicPr>
            <a:picLocks noChangeAspect="1"/>
          </p:cNvPicPr>
          <p:nvPr/>
        </p:nvPicPr>
        <p:blipFill>
          <a:blip r:embed="rId3"/>
          <a:stretch>
            <a:fillRect/>
          </a:stretch>
        </p:blipFill>
        <p:spPr>
          <a:xfrm>
            <a:off x="28576" y="6572248"/>
            <a:ext cx="928688" cy="213727"/>
          </a:xfrm>
          <a:prstGeom prst="rect">
            <a:avLst/>
          </a:prstGeom>
        </p:spPr>
      </p:pic>
      <p:sp>
        <p:nvSpPr>
          <p:cNvPr id="19" name="Title 18">
            <a:extLst>
              <a:ext uri="{FF2B5EF4-FFF2-40B4-BE49-F238E27FC236}">
                <a16:creationId xmlns:a16="http://schemas.microsoft.com/office/drawing/2014/main" id="{72E62180-25F3-21C0-C4B6-42E06EA78E1B}"/>
              </a:ext>
            </a:extLst>
          </p:cNvPr>
          <p:cNvSpPr>
            <a:spLocks noGrp="1"/>
          </p:cNvSpPr>
          <p:nvPr>
            <p:ph type="title"/>
          </p:nvPr>
        </p:nvSpPr>
        <p:spPr/>
        <p:txBody>
          <a:bodyPr/>
          <a:lstStyle/>
          <a:p>
            <a:r>
              <a:rPr lang="en-US" sz="4000" dirty="0"/>
              <a:t>Analytical Engine: Data Placement</a:t>
            </a:r>
          </a:p>
        </p:txBody>
      </p:sp>
      <p:graphicFrame>
        <p:nvGraphicFramePr>
          <p:cNvPr id="722" name="Table 4">
            <a:extLst>
              <a:ext uri="{FF2B5EF4-FFF2-40B4-BE49-F238E27FC236}">
                <a16:creationId xmlns:a16="http://schemas.microsoft.com/office/drawing/2014/main" id="{84E0E11B-9D77-41BC-0957-30E916871FF1}"/>
              </a:ext>
            </a:extLst>
          </p:cNvPr>
          <p:cNvGraphicFramePr>
            <a:graphicFrameLocks/>
          </p:cNvGraphicFramePr>
          <p:nvPr>
            <p:extLst>
              <p:ext uri="{D42A27DB-BD31-4B8C-83A1-F6EECF244321}">
                <p14:modId xmlns:p14="http://schemas.microsoft.com/office/powerpoint/2010/main" val="1994023441"/>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1E497D"/>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a:t>
                      </a: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
        <p:nvSpPr>
          <p:cNvPr id="21" name="Slide Number Placeholder 20">
            <a:extLst>
              <a:ext uri="{FF2B5EF4-FFF2-40B4-BE49-F238E27FC236}">
                <a16:creationId xmlns:a16="http://schemas.microsoft.com/office/drawing/2014/main" id="{61A2946D-69DD-4FA0-3E1F-68A2A10A9C09}"/>
              </a:ext>
            </a:extLst>
          </p:cNvPr>
          <p:cNvSpPr>
            <a:spLocks noGrp="1"/>
          </p:cNvSpPr>
          <p:nvPr>
            <p:ph type="sldNum" sz="quarter" idx="12"/>
          </p:nvPr>
        </p:nvSpPr>
        <p:spPr/>
        <p:txBody>
          <a:bodyPr/>
          <a:lstStyle/>
          <a:p>
            <a:fld id="{BA2D8F13-174C-467F-9D40-7DDEF70CAB8C}" type="slidenum">
              <a:rPr lang="en-US" smtClean="0"/>
              <a:t>30</a:t>
            </a:fld>
            <a:endParaRPr lang="en-US"/>
          </a:p>
        </p:txBody>
      </p:sp>
    </p:spTree>
    <p:extLst>
      <p:ext uri="{BB962C8B-B14F-4D97-AF65-F5344CB8AC3E}">
        <p14:creationId xmlns:p14="http://schemas.microsoft.com/office/powerpoint/2010/main" val="17023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0"/>
                                        </p:tgtEl>
                                        <p:attrNameLst>
                                          <p:attrName>style.visibility</p:attrName>
                                        </p:attrNameLst>
                                      </p:cBhvr>
                                      <p:to>
                                        <p:strVal val="visible"/>
                                      </p:to>
                                    </p:set>
                                    <p:animEffect transition="in" filter="fade">
                                      <p:cBhvr>
                                        <p:cTn id="7" dur="500"/>
                                        <p:tgtEl>
                                          <p:spTgt spid="7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9"/>
                                        </p:tgtEl>
                                        <p:attrNameLst>
                                          <p:attrName>style.visibility</p:attrName>
                                        </p:attrNameLst>
                                      </p:cBhvr>
                                      <p:to>
                                        <p:strVal val="visible"/>
                                      </p:to>
                                    </p:set>
                                    <p:animEffect transition="in" filter="fade">
                                      <p:cBhvr>
                                        <p:cTn id="17" dur="500"/>
                                        <p:tgtEl>
                                          <p:spTgt spid="4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7"/>
                                        </p:tgtEl>
                                        <p:attrNameLst>
                                          <p:attrName>style.visibility</p:attrName>
                                        </p:attrNameLst>
                                      </p:cBhvr>
                                      <p:to>
                                        <p:strVal val="visible"/>
                                      </p:to>
                                    </p:set>
                                    <p:animEffect transition="in" filter="fade">
                                      <p:cBhvr>
                                        <p:cTn id="27" dur="500"/>
                                        <p:tgtEl>
                                          <p:spTgt spid="48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25"/>
                                        </p:tgtEl>
                                        <p:attrNameLst>
                                          <p:attrName>style.visibility</p:attrName>
                                        </p:attrNameLst>
                                      </p:cBhvr>
                                      <p:to>
                                        <p:strVal val="visible"/>
                                      </p:to>
                                    </p:set>
                                    <p:animEffect transition="in" filter="fade">
                                      <p:cBhvr>
                                        <p:cTn id="37" dur="500"/>
                                        <p:tgtEl>
                                          <p:spTgt spid="5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839200" cy="6324600"/>
          </a:xfrm>
        </p:spPr>
        <p:txBody>
          <a:bodyPr>
            <a:normAutofit/>
          </a:bodyPr>
          <a:lstStyle/>
          <a:p>
            <a:pPr marL="0" lvl="1" indent="0">
              <a:buNone/>
            </a:pPr>
            <a:endParaRPr lang="en-US" sz="2800" dirty="0">
              <a:solidFill>
                <a:srgbClr val="0000FF"/>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7" name="Rectangle 6"/>
          <p:cNvSpPr/>
          <p:nvPr/>
        </p:nvSpPr>
        <p:spPr>
          <a:xfrm>
            <a:off x="152400" y="762000"/>
            <a:ext cx="8915400" cy="492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Gill Sans MT"/>
                <a:ea typeface="+mn-ea"/>
                <a:cs typeface="Gill Sans MT"/>
              </a:rPr>
              <a:t>Efficient analytical query execution </a:t>
            </a:r>
            <a:r>
              <a:rPr kumimoji="0" lang="en-US" sz="2600" b="1" i="0" u="none" strike="noStrike" kern="1200" cap="none" spc="0" normalizeH="0" baseline="0" noProof="0" dirty="0">
                <a:ln>
                  <a:noFill/>
                </a:ln>
                <a:solidFill>
                  <a:srgbClr val="C00000"/>
                </a:solidFill>
                <a:effectLst/>
                <a:uLnTx/>
                <a:uFillTx/>
                <a:latin typeface="Gill Sans MT"/>
                <a:ea typeface="+mn-ea"/>
                <a:cs typeface="Gill Sans MT"/>
              </a:rPr>
              <a:t>strongly depends </a:t>
            </a:r>
            <a:r>
              <a:rPr kumimoji="0" lang="en-US" sz="2600" b="1" i="0" u="none" strike="noStrike" kern="1200" cap="none" spc="0" normalizeH="0" baseline="0" noProof="0" dirty="0">
                <a:ln>
                  <a:noFill/>
                </a:ln>
                <a:solidFill>
                  <a:prstClr val="black"/>
                </a:solidFill>
                <a:effectLst/>
                <a:uLnTx/>
                <a:uFillTx/>
                <a:latin typeface="Gill Sans MT"/>
                <a:ea typeface="+mn-ea"/>
                <a:cs typeface="Gill Sans MT"/>
              </a:rPr>
              <a:t>on:</a:t>
            </a:r>
            <a:endParaRPr kumimoji="0" lang="en-US" sz="2600" b="1" i="0" u="none" strike="noStrike" kern="1200" cap="none" spc="0" normalizeH="0" baseline="0" noProof="0" dirty="0">
              <a:ln>
                <a:noFill/>
              </a:ln>
              <a:solidFill>
                <a:srgbClr val="C00000"/>
              </a:solidFill>
              <a:effectLst/>
              <a:uLnTx/>
              <a:uFillTx/>
              <a:latin typeface="Gill Sans MT"/>
              <a:ea typeface="+mn-ea"/>
              <a:cs typeface="Gill Sans MT"/>
            </a:endParaRPr>
          </a:p>
        </p:txBody>
      </p:sp>
      <p:grpSp>
        <p:nvGrpSpPr>
          <p:cNvPr id="17" name="Group 16"/>
          <p:cNvGrpSpPr/>
          <p:nvPr/>
        </p:nvGrpSpPr>
        <p:grpSpPr>
          <a:xfrm>
            <a:off x="0" y="1394090"/>
            <a:ext cx="9144000" cy="830997"/>
            <a:chOff x="0" y="3376034"/>
            <a:chExt cx="9144000" cy="830997"/>
          </a:xfrm>
        </p:grpSpPr>
        <p:grpSp>
          <p:nvGrpSpPr>
            <p:cNvPr id="18" name="Group 17"/>
            <p:cNvGrpSpPr/>
            <p:nvPr/>
          </p:nvGrpSpPr>
          <p:grpSpPr>
            <a:xfrm>
              <a:off x="0" y="3376034"/>
              <a:ext cx="9144000" cy="830997"/>
              <a:chOff x="0" y="2458716"/>
              <a:chExt cx="9144000" cy="705555"/>
            </a:xfrm>
          </p:grpSpPr>
          <p:sp>
            <p:nvSpPr>
              <p:cNvPr id="20" name="Rectangle 19"/>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1" name="TextBox 20"/>
              <p:cNvSpPr txBox="1"/>
              <p:nvPr/>
            </p:nvSpPr>
            <p:spPr>
              <a:xfrm>
                <a:off x="59389" y="2458716"/>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1</a:t>
                </a:r>
              </a:p>
            </p:txBody>
          </p:sp>
        </p:grpSp>
        <p:sp>
          <p:nvSpPr>
            <p:cNvPr id="19" name="Rectangle 18"/>
            <p:cNvSpPr/>
            <p:nvPr/>
          </p:nvSpPr>
          <p:spPr>
            <a:xfrm>
              <a:off x="304800" y="3546157"/>
              <a:ext cx="86106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Data layout and data placement</a:t>
              </a:r>
            </a:p>
          </p:txBody>
        </p:sp>
      </p:grpSp>
      <p:grpSp>
        <p:nvGrpSpPr>
          <p:cNvPr id="23" name="Group 22"/>
          <p:cNvGrpSpPr/>
          <p:nvPr/>
        </p:nvGrpSpPr>
        <p:grpSpPr>
          <a:xfrm>
            <a:off x="0" y="2622921"/>
            <a:ext cx="9144000" cy="830997"/>
            <a:chOff x="0" y="3381623"/>
            <a:chExt cx="9144000" cy="830997"/>
          </a:xfrm>
        </p:grpSpPr>
        <p:grpSp>
          <p:nvGrpSpPr>
            <p:cNvPr id="24" name="Group 23"/>
            <p:cNvGrpSpPr/>
            <p:nvPr/>
          </p:nvGrpSpPr>
          <p:grpSpPr>
            <a:xfrm>
              <a:off x="0" y="3381623"/>
              <a:ext cx="9144000" cy="830997"/>
              <a:chOff x="0" y="2463461"/>
              <a:chExt cx="9144000" cy="705555"/>
            </a:xfrm>
          </p:grpSpPr>
          <p:sp>
            <p:nvSpPr>
              <p:cNvPr id="26" name="Rectangle 25"/>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7" name="TextBox 26"/>
              <p:cNvSpPr txBox="1"/>
              <p:nvPr/>
            </p:nvSpPr>
            <p:spPr>
              <a:xfrm>
                <a:off x="59393" y="2463461"/>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2</a:t>
                </a:r>
              </a:p>
            </p:txBody>
          </p:sp>
        </p:grpSp>
        <p:sp>
          <p:nvSpPr>
            <p:cNvPr id="25" name="Rectangle 24"/>
            <p:cNvSpPr/>
            <p:nvPr/>
          </p:nvSpPr>
          <p:spPr>
            <a:xfrm>
              <a:off x="304800" y="3546157"/>
              <a:ext cx="86106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Task scheduling policy</a:t>
              </a:r>
            </a:p>
          </p:txBody>
        </p:sp>
      </p:grpSp>
      <p:grpSp>
        <p:nvGrpSpPr>
          <p:cNvPr id="28" name="Group 27"/>
          <p:cNvGrpSpPr/>
          <p:nvPr/>
        </p:nvGrpSpPr>
        <p:grpSpPr>
          <a:xfrm>
            <a:off x="0" y="4420422"/>
            <a:ext cx="9144000" cy="830997"/>
            <a:chOff x="0" y="3376879"/>
            <a:chExt cx="9144000" cy="830997"/>
          </a:xfrm>
        </p:grpSpPr>
        <p:grpSp>
          <p:nvGrpSpPr>
            <p:cNvPr id="29" name="Group 28"/>
            <p:cNvGrpSpPr/>
            <p:nvPr/>
          </p:nvGrpSpPr>
          <p:grpSpPr>
            <a:xfrm>
              <a:off x="0" y="3376879"/>
              <a:ext cx="9144000" cy="830997"/>
              <a:chOff x="0" y="2459433"/>
              <a:chExt cx="9144000" cy="705555"/>
            </a:xfrm>
          </p:grpSpPr>
          <p:sp>
            <p:nvSpPr>
              <p:cNvPr id="31" name="Rectangle 30"/>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32" name="TextBox 31"/>
              <p:cNvSpPr txBox="1"/>
              <p:nvPr/>
            </p:nvSpPr>
            <p:spPr>
              <a:xfrm>
                <a:off x="59392" y="2459433"/>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3</a:t>
                </a:r>
              </a:p>
            </p:txBody>
          </p:sp>
        </p:grpSp>
        <p:sp>
          <p:nvSpPr>
            <p:cNvPr id="30" name="Rectangle 29"/>
            <p:cNvSpPr/>
            <p:nvPr/>
          </p:nvSpPr>
          <p:spPr>
            <a:xfrm>
              <a:off x="304800" y="3546157"/>
              <a:ext cx="86106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How each physical operator is executed</a:t>
              </a:r>
            </a:p>
          </p:txBody>
        </p:sp>
      </p:grpSp>
      <p:sp>
        <p:nvSpPr>
          <p:cNvPr id="53" name="TextBox 52">
            <a:extLst>
              <a:ext uri="{FF2B5EF4-FFF2-40B4-BE49-F238E27FC236}">
                <a16:creationId xmlns:a16="http://schemas.microsoft.com/office/drawing/2014/main" id="{54C42487-931D-73D8-9E37-B24ECEFB34A2}"/>
              </a:ext>
            </a:extLst>
          </p:cNvPr>
          <p:cNvSpPr txBox="1"/>
          <p:nvPr/>
        </p:nvSpPr>
        <p:spPr>
          <a:xfrm>
            <a:off x="533400" y="3518976"/>
            <a:ext cx="920591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97D"/>
                </a:solidFill>
                <a:effectLst/>
                <a:uLnTx/>
                <a:uFillTx/>
                <a:latin typeface="Gill Sans MT"/>
                <a:ea typeface="+mn-ea"/>
                <a:cs typeface="Gill Sans MT"/>
              </a:rPr>
              <a:t>We design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a pull-based </a:t>
            </a:r>
            <a:r>
              <a:rPr kumimoji="0" lang="en-US" sz="2000" b="1" i="0" u="none" strike="noStrike" kern="1200" cap="none" spc="0" normalizeH="0" baseline="0" noProof="0" dirty="0">
                <a:ln>
                  <a:noFill/>
                </a:ln>
                <a:solidFill>
                  <a:srgbClr val="1F497D"/>
                </a:solidFill>
                <a:effectLst/>
                <a:uLnTx/>
                <a:uFillTx/>
                <a:latin typeface="Gill Sans MT"/>
                <a:ea typeface="+mn-ea"/>
                <a:cs typeface="Gill Sans MT"/>
              </a:rPr>
              <a:t>task assignment strategy, where PIM threads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cooperatively</a:t>
            </a:r>
            <a:r>
              <a:rPr kumimoji="0" lang="en-US" sz="2000" b="1" i="0" u="none" strike="noStrike" kern="1200" cap="none" spc="0" normalizeH="0" baseline="0" noProof="0" dirty="0">
                <a:ln>
                  <a:noFill/>
                </a:ln>
                <a:solidFill>
                  <a:srgbClr val="1F497D"/>
                </a:solidFill>
                <a:effectLst/>
                <a:uLnTx/>
                <a:uFillTx/>
                <a:latin typeface="Gill Sans MT"/>
                <a:ea typeface="+mn-ea"/>
                <a:cs typeface="Gill Sans MT"/>
              </a:rPr>
              <a:t> pull tasks from the task queue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at runtime</a:t>
            </a:r>
          </a:p>
        </p:txBody>
      </p:sp>
      <p:sp>
        <p:nvSpPr>
          <p:cNvPr id="54" name="TextBox 53">
            <a:extLst>
              <a:ext uri="{FF2B5EF4-FFF2-40B4-BE49-F238E27FC236}">
                <a16:creationId xmlns:a16="http://schemas.microsoft.com/office/drawing/2014/main" id="{A3F898A7-9593-0770-CE04-81C9108B115E}"/>
              </a:ext>
            </a:extLst>
          </p:cNvPr>
          <p:cNvSpPr txBox="1"/>
          <p:nvPr/>
        </p:nvSpPr>
        <p:spPr>
          <a:xfrm>
            <a:off x="592795" y="5251419"/>
            <a:ext cx="855120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97D"/>
                </a:solidFill>
                <a:effectLst/>
                <a:uLnTx/>
                <a:uFillTx/>
                <a:latin typeface="Gill Sans MT"/>
                <a:ea typeface="+mn-ea"/>
                <a:cs typeface="Gill Sans MT"/>
              </a:rPr>
              <a:t>We employ the </a:t>
            </a:r>
            <a:r>
              <a:rPr kumimoji="0" lang="en-US" sz="2000" b="1" i="0" u="none" strike="noStrike" kern="1200" cap="none" spc="0" normalizeH="0" baseline="0" noProof="0" dirty="0">
                <a:ln>
                  <a:noFill/>
                </a:ln>
                <a:solidFill>
                  <a:srgbClr val="1901FF"/>
                </a:solidFill>
                <a:effectLst/>
                <a:uLnTx/>
                <a:uFillTx/>
                <a:latin typeface="Gill Sans MT"/>
                <a:ea typeface="+mn-ea"/>
                <a:cs typeface="Gill Sans MT"/>
              </a:rPr>
              <a:t>top-down Volcano (Iterator) </a:t>
            </a:r>
            <a:r>
              <a:rPr kumimoji="0" lang="en-US" sz="2000" b="1" i="0" u="none" strike="noStrike" kern="1200" cap="none" spc="0" normalizeH="0" baseline="0" noProof="0" dirty="0">
                <a:ln>
                  <a:noFill/>
                </a:ln>
                <a:solidFill>
                  <a:srgbClr val="1F497D"/>
                </a:solidFill>
                <a:effectLst/>
                <a:uLnTx/>
                <a:uFillTx/>
                <a:latin typeface="Gill Sans MT"/>
                <a:ea typeface="+mn-ea"/>
                <a:cs typeface="Gill Sans MT"/>
              </a:rPr>
              <a:t>execution model to execute physical operations (e.g., scan, filter, join) while respecting operator’s dependencies  </a:t>
            </a:r>
            <a:endParaRPr kumimoji="0" lang="en-US" sz="2000" b="1" i="0" u="none" strike="noStrike" kern="1200" cap="none" spc="0" normalizeH="0" baseline="0" noProof="0" dirty="0">
              <a:ln>
                <a:noFill/>
              </a:ln>
              <a:solidFill>
                <a:srgbClr val="0000FF"/>
              </a:solidFill>
              <a:effectLst/>
              <a:uLnTx/>
              <a:uFillTx/>
              <a:latin typeface="Gill Sans MT"/>
              <a:ea typeface="+mn-ea"/>
              <a:cs typeface="Gill Sans MT"/>
            </a:endParaRPr>
          </a:p>
        </p:txBody>
      </p:sp>
      <p:sp>
        <p:nvSpPr>
          <p:cNvPr id="5" name="Rectangle 4">
            <a:extLst>
              <a:ext uri="{FF2B5EF4-FFF2-40B4-BE49-F238E27FC236}">
                <a16:creationId xmlns:a16="http://schemas.microsoft.com/office/drawing/2014/main" id="{5C53A601-9FC1-930D-1709-2CDABCF8A97B}"/>
              </a:ext>
            </a:extLst>
          </p:cNvPr>
          <p:cNvSpPr/>
          <p:nvPr/>
        </p:nvSpPr>
        <p:spPr>
          <a:xfrm>
            <a:off x="0" y="762000"/>
            <a:ext cx="9144000" cy="5730883"/>
          </a:xfrm>
          <a:prstGeom prst="rect">
            <a:avLst/>
          </a:prstGeom>
          <a:solidFill>
            <a:schemeClr val="bg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B9BDC0C5-8360-1955-8B94-E80FC21DE442}"/>
              </a:ext>
            </a:extLst>
          </p:cNvPr>
          <p:cNvPicPr>
            <a:picLocks noChangeAspect="1"/>
          </p:cNvPicPr>
          <p:nvPr/>
        </p:nvPicPr>
        <p:blipFill>
          <a:blip r:embed="rId3"/>
          <a:stretch>
            <a:fillRect/>
          </a:stretch>
        </p:blipFill>
        <p:spPr>
          <a:xfrm>
            <a:off x="457426" y="2339670"/>
            <a:ext cx="8229148" cy="2124300"/>
          </a:xfrm>
          <a:prstGeom prst="rect">
            <a:avLst/>
          </a:prstGeom>
          <a:ln w="57150">
            <a:solidFill>
              <a:schemeClr val="tx2"/>
            </a:solidFill>
          </a:ln>
        </p:spPr>
      </p:pic>
      <p:pic>
        <p:nvPicPr>
          <p:cNvPr id="33" name="Picture 32">
            <a:extLst>
              <a:ext uri="{FF2B5EF4-FFF2-40B4-BE49-F238E27FC236}">
                <a16:creationId xmlns:a16="http://schemas.microsoft.com/office/drawing/2014/main" id="{57886E84-0C3D-7851-5EB7-296E00865727}"/>
              </a:ext>
            </a:extLst>
          </p:cNvPr>
          <p:cNvPicPr>
            <a:picLocks noChangeAspect="1"/>
          </p:cNvPicPr>
          <p:nvPr/>
        </p:nvPicPr>
        <p:blipFill>
          <a:blip r:embed="rId4"/>
          <a:stretch>
            <a:fillRect/>
          </a:stretch>
        </p:blipFill>
        <p:spPr>
          <a:xfrm>
            <a:off x="28576" y="6572248"/>
            <a:ext cx="928688" cy="213727"/>
          </a:xfrm>
          <a:prstGeom prst="rect">
            <a:avLst/>
          </a:prstGeom>
        </p:spPr>
      </p:pic>
      <p:sp>
        <p:nvSpPr>
          <p:cNvPr id="10" name="Title 9">
            <a:extLst>
              <a:ext uri="{FF2B5EF4-FFF2-40B4-BE49-F238E27FC236}">
                <a16:creationId xmlns:a16="http://schemas.microsoft.com/office/drawing/2014/main" id="{723C9367-52DA-8A09-66D6-2CD99729E623}"/>
              </a:ext>
            </a:extLst>
          </p:cNvPr>
          <p:cNvSpPr>
            <a:spLocks noGrp="1"/>
          </p:cNvSpPr>
          <p:nvPr>
            <p:ph type="title"/>
          </p:nvPr>
        </p:nvSpPr>
        <p:spPr/>
        <p:txBody>
          <a:bodyPr/>
          <a:lstStyle/>
          <a:p>
            <a:r>
              <a:rPr lang="en-US" sz="4000" dirty="0"/>
              <a:t>Analytical Engine: Query Execution</a:t>
            </a:r>
          </a:p>
        </p:txBody>
      </p:sp>
      <p:sp>
        <p:nvSpPr>
          <p:cNvPr id="11" name="Slide Number Placeholder 10">
            <a:extLst>
              <a:ext uri="{FF2B5EF4-FFF2-40B4-BE49-F238E27FC236}">
                <a16:creationId xmlns:a16="http://schemas.microsoft.com/office/drawing/2014/main" id="{3686E26D-2F94-1039-19FA-55EC5972D708}"/>
              </a:ext>
            </a:extLst>
          </p:cNvPr>
          <p:cNvSpPr>
            <a:spLocks noGrp="1"/>
          </p:cNvSpPr>
          <p:nvPr>
            <p:ph type="sldNum" sz="quarter" idx="12"/>
          </p:nvPr>
        </p:nvSpPr>
        <p:spPr/>
        <p:txBody>
          <a:bodyPr/>
          <a:lstStyle/>
          <a:p>
            <a:fld id="{BA2D8F13-174C-467F-9D40-7DDEF70CAB8C}" type="slidenum">
              <a:rPr lang="en-US" smtClean="0"/>
              <a:t>31</a:t>
            </a:fld>
            <a:endParaRPr lang="en-US"/>
          </a:p>
        </p:txBody>
      </p:sp>
      <p:graphicFrame>
        <p:nvGraphicFramePr>
          <p:cNvPr id="34" name="Table 4">
            <a:extLst>
              <a:ext uri="{FF2B5EF4-FFF2-40B4-BE49-F238E27FC236}">
                <a16:creationId xmlns:a16="http://schemas.microsoft.com/office/drawing/2014/main" id="{C7DAF45D-89D4-00BC-CB15-3AB32930C32E}"/>
              </a:ext>
            </a:extLst>
          </p:cNvPr>
          <p:cNvGraphicFramePr>
            <a:graphicFrameLocks/>
          </p:cNvGraphicFramePr>
          <p:nvPr>
            <p:extLst>
              <p:ext uri="{D42A27DB-BD31-4B8C-83A1-F6EECF244321}">
                <p14:modId xmlns:p14="http://schemas.microsoft.com/office/powerpoint/2010/main" val="2356129935"/>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1E497D"/>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r>
                        <a:rPr lang="en-US" sz="800" kern="1200" dirty="0">
                          <a:solidFill>
                            <a:srgbClr val="1E497D"/>
                          </a:solidFill>
                          <a:latin typeface="+mn-lt"/>
                          <a:ea typeface="+mn-ea"/>
                          <a:cs typeface="Futura Medium" panose="020B0602020204020303" pitchFamily="34" charset="-79"/>
                        </a:rPr>
                        <a:t>●</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pic>
        <p:nvPicPr>
          <p:cNvPr id="35" name="Picture 34">
            <a:extLst>
              <a:ext uri="{FF2B5EF4-FFF2-40B4-BE49-F238E27FC236}">
                <a16:creationId xmlns:a16="http://schemas.microsoft.com/office/drawing/2014/main" id="{AE42C0A8-2BDB-E07C-9870-964750171ACC}"/>
              </a:ext>
            </a:extLst>
          </p:cNvPr>
          <p:cNvPicPr>
            <a:picLocks noChangeAspect="1"/>
          </p:cNvPicPr>
          <p:nvPr/>
        </p:nvPicPr>
        <p:blipFill>
          <a:blip r:embed="rId5"/>
          <a:stretch>
            <a:fillRect/>
          </a:stretch>
        </p:blipFill>
        <p:spPr>
          <a:xfrm>
            <a:off x="7654501" y="4739658"/>
            <a:ext cx="1150198" cy="1437748"/>
          </a:xfrm>
          <a:prstGeom prst="rect">
            <a:avLst/>
          </a:prstGeom>
        </p:spPr>
      </p:pic>
    </p:spTree>
    <p:extLst>
      <p:ext uri="{BB962C8B-B14F-4D97-AF65-F5344CB8AC3E}">
        <p14:creationId xmlns:p14="http://schemas.microsoft.com/office/powerpoint/2010/main" val="52845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7B14F-CABD-6936-D3BD-2EDD8A59A220}"/>
              </a:ext>
            </a:extLst>
          </p:cNvPr>
          <p:cNvSpPr>
            <a:spLocks noGrp="1"/>
          </p:cNvSpPr>
          <p:nvPr>
            <p:ph type="title"/>
          </p:nvPr>
        </p:nvSpPr>
        <p:spPr/>
        <p:txBody>
          <a:bodyPr/>
          <a:lstStyle/>
          <a:p>
            <a:r>
              <a:rPr lang="en-US" dirty="0"/>
              <a:t>Outline</a:t>
            </a:r>
          </a:p>
        </p:txBody>
      </p:sp>
      <p:sp>
        <p:nvSpPr>
          <p:cNvPr id="4" name="Slide Number Placeholder 3">
            <a:extLst>
              <a:ext uri="{FF2B5EF4-FFF2-40B4-BE49-F238E27FC236}">
                <a16:creationId xmlns:a16="http://schemas.microsoft.com/office/drawing/2014/main" id="{1F3FB61B-B82A-A592-5700-EFB77F4382EC}"/>
              </a:ext>
            </a:extLst>
          </p:cNvPr>
          <p:cNvSpPr>
            <a:spLocks noGrp="1"/>
          </p:cNvSpPr>
          <p:nvPr>
            <p:ph type="sldNum" sz="quarter" idx="12"/>
          </p:nvPr>
        </p:nvSpPr>
        <p:spPr/>
        <p:txBody>
          <a:bodyPr/>
          <a:lstStyle/>
          <a:p>
            <a:fld id="{BA2D8F13-174C-467F-9D40-7DDEF70CAB8C}" type="slidenum">
              <a:rPr lang="en-US" smtClean="0"/>
              <a:t>32</a:t>
            </a:fld>
            <a:endParaRPr lang="en-US"/>
          </a:p>
        </p:txBody>
      </p:sp>
      <p:grpSp>
        <p:nvGrpSpPr>
          <p:cNvPr id="106" name="Group 105">
            <a:extLst>
              <a:ext uri="{FF2B5EF4-FFF2-40B4-BE49-F238E27FC236}">
                <a16:creationId xmlns:a16="http://schemas.microsoft.com/office/drawing/2014/main" id="{888C02F9-30CF-F68B-DB8B-58D67FF4D50E}"/>
              </a:ext>
            </a:extLst>
          </p:cNvPr>
          <p:cNvGrpSpPr/>
          <p:nvPr/>
        </p:nvGrpSpPr>
        <p:grpSpPr>
          <a:xfrm>
            <a:off x="0" y="813845"/>
            <a:ext cx="9144000" cy="646331"/>
            <a:chOff x="0" y="760286"/>
            <a:chExt cx="9144000" cy="646331"/>
          </a:xfrm>
        </p:grpSpPr>
        <p:sp>
          <p:nvSpPr>
            <p:cNvPr id="107" name="Rectangle 106">
              <a:extLst>
                <a:ext uri="{FF2B5EF4-FFF2-40B4-BE49-F238E27FC236}">
                  <a16:creationId xmlns:a16="http://schemas.microsoft.com/office/drawing/2014/main" id="{1DA35DCC-ECFB-21C1-79A3-3543FFDD55DF}"/>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Introduction</a:t>
              </a:r>
            </a:p>
          </p:txBody>
        </p:sp>
        <p:sp>
          <p:nvSpPr>
            <p:cNvPr id="108" name="TextBox 107">
              <a:extLst>
                <a:ext uri="{FF2B5EF4-FFF2-40B4-BE49-F238E27FC236}">
                  <a16:creationId xmlns:a16="http://schemas.microsoft.com/office/drawing/2014/main" id="{5259BFF8-6024-EC44-A0D5-85CFA4D5E98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1</a:t>
              </a:r>
            </a:p>
          </p:txBody>
        </p:sp>
      </p:grpSp>
      <p:grpSp>
        <p:nvGrpSpPr>
          <p:cNvPr id="109" name="Group 108">
            <a:extLst>
              <a:ext uri="{FF2B5EF4-FFF2-40B4-BE49-F238E27FC236}">
                <a16:creationId xmlns:a16="http://schemas.microsoft.com/office/drawing/2014/main" id="{6B8788BF-293D-4973-AB47-68B2E2E6BD39}"/>
              </a:ext>
            </a:extLst>
          </p:cNvPr>
          <p:cNvGrpSpPr/>
          <p:nvPr/>
        </p:nvGrpSpPr>
        <p:grpSpPr>
          <a:xfrm>
            <a:off x="0" y="1535161"/>
            <a:ext cx="9144000" cy="646331"/>
            <a:chOff x="0" y="760286"/>
            <a:chExt cx="9144000" cy="646331"/>
          </a:xfrm>
        </p:grpSpPr>
        <p:sp>
          <p:nvSpPr>
            <p:cNvPr id="110" name="Rectangle 109">
              <a:extLst>
                <a:ext uri="{FF2B5EF4-FFF2-40B4-BE49-F238E27FC236}">
                  <a16:creationId xmlns:a16="http://schemas.microsoft.com/office/drawing/2014/main" id="{A0B187D4-3F67-CAD7-690B-EDE63E21E754}"/>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Limitations of HTAP Systems</a:t>
              </a:r>
            </a:p>
          </p:txBody>
        </p:sp>
        <p:sp>
          <p:nvSpPr>
            <p:cNvPr id="111" name="TextBox 110">
              <a:extLst>
                <a:ext uri="{FF2B5EF4-FFF2-40B4-BE49-F238E27FC236}">
                  <a16:creationId xmlns:a16="http://schemas.microsoft.com/office/drawing/2014/main" id="{81AB0A63-373A-1F1A-F1B3-B74BE2F4D1B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2</a:t>
              </a:r>
            </a:p>
          </p:txBody>
        </p:sp>
      </p:grpSp>
      <p:grpSp>
        <p:nvGrpSpPr>
          <p:cNvPr id="112" name="Group 111">
            <a:extLst>
              <a:ext uri="{FF2B5EF4-FFF2-40B4-BE49-F238E27FC236}">
                <a16:creationId xmlns:a16="http://schemas.microsoft.com/office/drawing/2014/main" id="{2A143D2D-19E2-52B1-17BC-06B16F96E249}"/>
              </a:ext>
            </a:extLst>
          </p:cNvPr>
          <p:cNvGrpSpPr/>
          <p:nvPr/>
        </p:nvGrpSpPr>
        <p:grpSpPr>
          <a:xfrm>
            <a:off x="0" y="2257892"/>
            <a:ext cx="9144000" cy="646331"/>
            <a:chOff x="0" y="760286"/>
            <a:chExt cx="9144000" cy="646331"/>
          </a:xfrm>
        </p:grpSpPr>
        <p:sp>
          <p:nvSpPr>
            <p:cNvPr id="113" name="Rectangle 112">
              <a:extLst>
                <a:ext uri="{FF2B5EF4-FFF2-40B4-BE49-F238E27FC236}">
                  <a16:creationId xmlns:a16="http://schemas.microsoft.com/office/drawing/2014/main" id="{EFAB3207-DB1D-28FF-8125-D3D210B822E7}"/>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Polynesia: Overview</a:t>
              </a:r>
            </a:p>
          </p:txBody>
        </p:sp>
        <p:sp>
          <p:nvSpPr>
            <p:cNvPr id="114" name="TextBox 113">
              <a:extLst>
                <a:ext uri="{FF2B5EF4-FFF2-40B4-BE49-F238E27FC236}">
                  <a16:creationId xmlns:a16="http://schemas.microsoft.com/office/drawing/2014/main" id="{0B7FF3A4-E3A2-A98C-84A4-3269E9C0425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3</a:t>
              </a:r>
            </a:p>
          </p:txBody>
        </p:sp>
      </p:grpSp>
      <p:grpSp>
        <p:nvGrpSpPr>
          <p:cNvPr id="115" name="Group 114">
            <a:extLst>
              <a:ext uri="{FF2B5EF4-FFF2-40B4-BE49-F238E27FC236}">
                <a16:creationId xmlns:a16="http://schemas.microsoft.com/office/drawing/2014/main" id="{B2156272-2484-2BAA-22D9-EA8615BAF1C6}"/>
              </a:ext>
            </a:extLst>
          </p:cNvPr>
          <p:cNvGrpSpPr/>
          <p:nvPr/>
        </p:nvGrpSpPr>
        <p:grpSpPr>
          <a:xfrm>
            <a:off x="0" y="2977957"/>
            <a:ext cx="9144000" cy="646331"/>
            <a:chOff x="0" y="760286"/>
            <a:chExt cx="9144000" cy="646331"/>
          </a:xfrm>
        </p:grpSpPr>
        <p:sp>
          <p:nvSpPr>
            <p:cNvPr id="116" name="Rectangle 115">
              <a:extLst>
                <a:ext uri="{FF2B5EF4-FFF2-40B4-BE49-F238E27FC236}">
                  <a16:creationId xmlns:a16="http://schemas.microsoft.com/office/drawing/2014/main" id="{A22E679E-D4E7-644A-9EE5-593619794B7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Update Propagation</a:t>
              </a:r>
            </a:p>
          </p:txBody>
        </p:sp>
        <p:sp>
          <p:nvSpPr>
            <p:cNvPr id="117" name="TextBox 116">
              <a:extLst>
                <a:ext uri="{FF2B5EF4-FFF2-40B4-BE49-F238E27FC236}">
                  <a16:creationId xmlns:a16="http://schemas.microsoft.com/office/drawing/2014/main" id="{422CF713-8B79-CBA1-66CE-A439C5912CEC}"/>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4</a:t>
              </a:r>
            </a:p>
          </p:txBody>
        </p:sp>
      </p:grpSp>
      <p:grpSp>
        <p:nvGrpSpPr>
          <p:cNvPr id="118" name="Group 117">
            <a:extLst>
              <a:ext uri="{FF2B5EF4-FFF2-40B4-BE49-F238E27FC236}">
                <a16:creationId xmlns:a16="http://schemas.microsoft.com/office/drawing/2014/main" id="{203AEF00-029E-E7CC-7615-106033E29340}"/>
              </a:ext>
            </a:extLst>
          </p:cNvPr>
          <p:cNvGrpSpPr/>
          <p:nvPr/>
        </p:nvGrpSpPr>
        <p:grpSpPr>
          <a:xfrm>
            <a:off x="0" y="3700496"/>
            <a:ext cx="9144000" cy="646331"/>
            <a:chOff x="0" y="760286"/>
            <a:chExt cx="9144000" cy="646331"/>
          </a:xfrm>
        </p:grpSpPr>
        <p:sp>
          <p:nvSpPr>
            <p:cNvPr id="119" name="Rectangle 118">
              <a:extLst>
                <a:ext uri="{FF2B5EF4-FFF2-40B4-BE49-F238E27FC236}">
                  <a16:creationId xmlns:a16="http://schemas.microsoft.com/office/drawing/2014/main" id="{0808F5C9-848A-A9F9-C758-AA50E383EFC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Consistency Mechanism</a:t>
              </a:r>
            </a:p>
          </p:txBody>
        </p:sp>
        <p:sp>
          <p:nvSpPr>
            <p:cNvPr id="120" name="TextBox 119">
              <a:extLst>
                <a:ext uri="{FF2B5EF4-FFF2-40B4-BE49-F238E27FC236}">
                  <a16:creationId xmlns:a16="http://schemas.microsoft.com/office/drawing/2014/main" id="{770C552A-8962-3D0E-9FB0-A20B2CC20E4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5</a:t>
              </a:r>
            </a:p>
          </p:txBody>
        </p:sp>
      </p:grpSp>
      <p:grpSp>
        <p:nvGrpSpPr>
          <p:cNvPr id="121" name="Group 120">
            <a:extLst>
              <a:ext uri="{FF2B5EF4-FFF2-40B4-BE49-F238E27FC236}">
                <a16:creationId xmlns:a16="http://schemas.microsoft.com/office/drawing/2014/main" id="{8A88DDB2-DBAB-27B3-993E-43DEB8AA0FEB}"/>
              </a:ext>
            </a:extLst>
          </p:cNvPr>
          <p:cNvGrpSpPr/>
          <p:nvPr/>
        </p:nvGrpSpPr>
        <p:grpSpPr>
          <a:xfrm>
            <a:off x="0" y="4418573"/>
            <a:ext cx="9144000" cy="646331"/>
            <a:chOff x="0" y="760286"/>
            <a:chExt cx="9144000" cy="646331"/>
          </a:xfrm>
        </p:grpSpPr>
        <p:sp>
          <p:nvSpPr>
            <p:cNvPr id="122" name="Rectangle 121">
              <a:extLst>
                <a:ext uri="{FF2B5EF4-FFF2-40B4-BE49-F238E27FC236}">
                  <a16:creationId xmlns:a16="http://schemas.microsoft.com/office/drawing/2014/main" id="{99CC86A4-B0C5-59F2-C8B8-B0C836F348D8}"/>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Analytical Engine</a:t>
              </a:r>
            </a:p>
          </p:txBody>
        </p:sp>
        <p:sp>
          <p:nvSpPr>
            <p:cNvPr id="123" name="TextBox 122">
              <a:extLst>
                <a:ext uri="{FF2B5EF4-FFF2-40B4-BE49-F238E27FC236}">
                  <a16:creationId xmlns:a16="http://schemas.microsoft.com/office/drawing/2014/main" id="{A2C64389-E06E-68A0-4308-1BF9AD770666}"/>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6</a:t>
              </a:r>
            </a:p>
          </p:txBody>
        </p:sp>
      </p:grpSp>
      <p:grpSp>
        <p:nvGrpSpPr>
          <p:cNvPr id="124" name="Group 123">
            <a:extLst>
              <a:ext uri="{FF2B5EF4-FFF2-40B4-BE49-F238E27FC236}">
                <a16:creationId xmlns:a16="http://schemas.microsoft.com/office/drawing/2014/main" id="{3CB50F68-85A2-6B8E-41E6-97BEED44B5FD}"/>
              </a:ext>
            </a:extLst>
          </p:cNvPr>
          <p:cNvGrpSpPr/>
          <p:nvPr/>
        </p:nvGrpSpPr>
        <p:grpSpPr>
          <a:xfrm>
            <a:off x="0" y="5138763"/>
            <a:ext cx="9144000" cy="646331"/>
            <a:chOff x="0" y="760286"/>
            <a:chExt cx="9144000" cy="646331"/>
          </a:xfrm>
        </p:grpSpPr>
        <p:sp>
          <p:nvSpPr>
            <p:cNvPr id="125" name="Rectangle 124">
              <a:extLst>
                <a:ext uri="{FF2B5EF4-FFF2-40B4-BE49-F238E27FC236}">
                  <a16:creationId xmlns:a16="http://schemas.microsoft.com/office/drawing/2014/main" id="{2BB17E3B-7B6F-8649-B580-6EEE8442B50C}"/>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1E497D"/>
                  </a:solidFill>
                  <a:effectLst/>
                  <a:uLnTx/>
                  <a:uFillTx/>
                </a:rPr>
                <a:t>Evaluation</a:t>
              </a:r>
            </a:p>
          </p:txBody>
        </p:sp>
        <p:sp>
          <p:nvSpPr>
            <p:cNvPr id="126" name="TextBox 125">
              <a:extLst>
                <a:ext uri="{FF2B5EF4-FFF2-40B4-BE49-F238E27FC236}">
                  <a16:creationId xmlns:a16="http://schemas.microsoft.com/office/drawing/2014/main" id="{239E8245-9518-2866-9522-FBAF347D986B}"/>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1E497D"/>
                  </a:solidFill>
                  <a:effectLst/>
                  <a:uLnTx/>
                  <a:uFillTx/>
                  <a:latin typeface="Arial Black" panose="020B0A04020102020204" pitchFamily="34" charset="0"/>
                </a:rPr>
                <a:t>7</a:t>
              </a:r>
            </a:p>
          </p:txBody>
        </p:sp>
      </p:grpSp>
      <p:grpSp>
        <p:nvGrpSpPr>
          <p:cNvPr id="127" name="Group 126">
            <a:extLst>
              <a:ext uri="{FF2B5EF4-FFF2-40B4-BE49-F238E27FC236}">
                <a16:creationId xmlns:a16="http://schemas.microsoft.com/office/drawing/2014/main" id="{686CE7F1-78CD-C7C3-2299-22651F996394}"/>
              </a:ext>
            </a:extLst>
          </p:cNvPr>
          <p:cNvGrpSpPr/>
          <p:nvPr/>
        </p:nvGrpSpPr>
        <p:grpSpPr>
          <a:xfrm>
            <a:off x="0" y="5856861"/>
            <a:ext cx="9144000" cy="646331"/>
            <a:chOff x="0" y="760286"/>
            <a:chExt cx="9144000" cy="646331"/>
          </a:xfrm>
        </p:grpSpPr>
        <p:sp>
          <p:nvSpPr>
            <p:cNvPr id="128" name="Rectangle 127">
              <a:extLst>
                <a:ext uri="{FF2B5EF4-FFF2-40B4-BE49-F238E27FC236}">
                  <a16:creationId xmlns:a16="http://schemas.microsoft.com/office/drawing/2014/main" id="{E7BDD726-CA50-3CE6-7DF7-2091269B9AB5}"/>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Conclusion</a:t>
              </a:r>
            </a:p>
          </p:txBody>
        </p:sp>
        <p:sp>
          <p:nvSpPr>
            <p:cNvPr id="129" name="TextBox 128">
              <a:extLst>
                <a:ext uri="{FF2B5EF4-FFF2-40B4-BE49-F238E27FC236}">
                  <a16:creationId xmlns:a16="http://schemas.microsoft.com/office/drawing/2014/main" id="{08A61280-2D12-28EF-367C-EF468745165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8</a:t>
              </a:r>
            </a:p>
          </p:txBody>
        </p:sp>
      </p:grpSp>
      <p:graphicFrame>
        <p:nvGraphicFramePr>
          <p:cNvPr id="29" name="Table 4">
            <a:extLst>
              <a:ext uri="{FF2B5EF4-FFF2-40B4-BE49-F238E27FC236}">
                <a16:creationId xmlns:a16="http://schemas.microsoft.com/office/drawing/2014/main" id="{F5F691CB-4417-C330-3811-D419C941AB41}"/>
              </a:ext>
            </a:extLst>
          </p:cNvPr>
          <p:cNvGraphicFramePr>
            <a:graphicFrameLocks/>
          </p:cNvGraphicFramePr>
          <p:nvPr>
            <p:extLst>
              <p:ext uri="{D42A27DB-BD31-4B8C-83A1-F6EECF244321}">
                <p14:modId xmlns:p14="http://schemas.microsoft.com/office/powerpoint/2010/main" val="2594232000"/>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970280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0C8AE-9A32-B7B2-27BA-B7406A2EBB89}"/>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F821D1DE-39E1-769E-24A0-A5D5A6EA7378}"/>
              </a:ext>
            </a:extLst>
          </p:cNvPr>
          <p:cNvSpPr>
            <a:spLocks noGrp="1"/>
          </p:cNvSpPr>
          <p:nvPr>
            <p:ph idx="1"/>
          </p:nvPr>
        </p:nvSpPr>
        <p:spPr>
          <a:xfrm>
            <a:off x="152400" y="970724"/>
            <a:ext cx="8839200" cy="5557838"/>
          </a:xfrm>
        </p:spPr>
        <p:txBody>
          <a:bodyPr>
            <a:normAutofit/>
          </a:bodyPr>
          <a:lstStyle/>
          <a:p>
            <a:r>
              <a:rPr lang="en-US" sz="2400" dirty="0"/>
              <a:t>We adapt previous transactional/analytical engines with our new algorithms</a:t>
            </a:r>
          </a:p>
          <a:p>
            <a:pPr lvl="1"/>
            <a:r>
              <a:rPr lang="en-US" sz="2000" dirty="0">
                <a:solidFill>
                  <a:srgbClr val="1901FF"/>
                </a:solidFill>
              </a:rPr>
              <a:t>DBx1000</a:t>
            </a:r>
            <a:r>
              <a:rPr lang="en-US" sz="2000" dirty="0"/>
              <a:t> for transactional engine</a:t>
            </a:r>
          </a:p>
          <a:p>
            <a:pPr lvl="1"/>
            <a:r>
              <a:rPr lang="en-US" sz="2000" dirty="0">
                <a:solidFill>
                  <a:srgbClr val="1901FF"/>
                </a:solidFill>
              </a:rPr>
              <a:t>C-store</a:t>
            </a:r>
            <a:r>
              <a:rPr lang="en-US" sz="2000" dirty="0"/>
              <a:t> for analytical engine </a:t>
            </a:r>
            <a:br>
              <a:rPr lang="en-US" sz="2000" dirty="0"/>
            </a:br>
            <a:endParaRPr lang="en-US" sz="2000" dirty="0"/>
          </a:p>
          <a:p>
            <a:r>
              <a:rPr lang="en-US" sz="2400" dirty="0"/>
              <a:t>We use </a:t>
            </a:r>
            <a:r>
              <a:rPr lang="en-US" sz="2400" dirty="0">
                <a:solidFill>
                  <a:srgbClr val="1901FF"/>
                </a:solidFill>
              </a:rPr>
              <a:t>gem5</a:t>
            </a:r>
            <a:r>
              <a:rPr lang="en-US" sz="2400" dirty="0"/>
              <a:t> to simulate Polynesia</a:t>
            </a:r>
          </a:p>
          <a:p>
            <a:pPr lvl="1"/>
            <a:r>
              <a:rPr lang="en-US" sz="2000" dirty="0"/>
              <a:t>Available at: </a:t>
            </a:r>
            <a:r>
              <a:rPr lang="en-US" sz="2000" dirty="0">
                <a:hlinkClick r:id="rId3"/>
              </a:rPr>
              <a:t>https://github.com/CMU-SAFARI/Polynesia</a:t>
            </a:r>
            <a:r>
              <a:rPr lang="en-US" sz="2000" dirty="0"/>
              <a:t> </a:t>
            </a:r>
            <a:br>
              <a:rPr lang="en-US" sz="2000" dirty="0"/>
            </a:br>
            <a:endParaRPr lang="en-US" sz="2000" dirty="0"/>
          </a:p>
          <a:p>
            <a:r>
              <a:rPr lang="en-US" sz="2400" dirty="0"/>
              <a:t>We compare Polynesia against: </a:t>
            </a:r>
          </a:p>
          <a:p>
            <a:pPr lvl="1"/>
            <a:r>
              <a:rPr lang="en-US" sz="2000" dirty="0">
                <a:solidFill>
                  <a:schemeClr val="tx1">
                    <a:lumMod val="75000"/>
                    <a:lumOff val="25000"/>
                  </a:schemeClr>
                </a:solidFill>
              </a:rPr>
              <a:t>Single-Instance-Snapshot (</a:t>
            </a:r>
            <a:r>
              <a:rPr lang="en-US" sz="2000" dirty="0">
                <a:solidFill>
                  <a:srgbClr val="1901FF"/>
                </a:solidFill>
              </a:rPr>
              <a:t>SI-SS</a:t>
            </a:r>
            <a:r>
              <a:rPr lang="en-US" sz="2000" dirty="0">
                <a:solidFill>
                  <a:schemeClr val="tx1">
                    <a:lumMod val="75000"/>
                    <a:lumOff val="25000"/>
                  </a:schemeClr>
                </a:solidFill>
              </a:rPr>
              <a:t>): modeled after Hyper </a:t>
            </a:r>
          </a:p>
          <a:p>
            <a:pPr lvl="1"/>
            <a:r>
              <a:rPr lang="en-US" sz="2000" dirty="0">
                <a:solidFill>
                  <a:schemeClr val="tx1">
                    <a:lumMod val="75000"/>
                    <a:lumOff val="25000"/>
                  </a:schemeClr>
                </a:solidFill>
              </a:rPr>
              <a:t>Single-Instance-MVCC (</a:t>
            </a:r>
            <a:r>
              <a:rPr lang="en-US" sz="2000" dirty="0">
                <a:solidFill>
                  <a:srgbClr val="1901FF"/>
                </a:solidFill>
              </a:rPr>
              <a:t>SI-MVCC</a:t>
            </a:r>
            <a:r>
              <a:rPr lang="en-US" sz="2000" dirty="0">
                <a:solidFill>
                  <a:schemeClr val="tx1">
                    <a:lumMod val="75000"/>
                    <a:lumOff val="25000"/>
                  </a:schemeClr>
                </a:solidFill>
              </a:rPr>
              <a:t>): modeled after </a:t>
            </a:r>
            <a:r>
              <a:rPr lang="en-US" sz="2000" dirty="0" err="1">
                <a:solidFill>
                  <a:schemeClr val="tx1">
                    <a:lumMod val="75000"/>
                    <a:lumOff val="25000"/>
                  </a:schemeClr>
                </a:solidFill>
              </a:rPr>
              <a:t>AnkerDB</a:t>
            </a:r>
            <a:r>
              <a:rPr lang="en-US" sz="2000" dirty="0">
                <a:solidFill>
                  <a:schemeClr val="tx1">
                    <a:lumMod val="75000"/>
                    <a:lumOff val="25000"/>
                  </a:schemeClr>
                </a:solidFill>
              </a:rPr>
              <a:t> </a:t>
            </a:r>
          </a:p>
          <a:p>
            <a:pPr lvl="1"/>
            <a:r>
              <a:rPr lang="en-US" sz="2000" dirty="0">
                <a:solidFill>
                  <a:schemeClr val="tx1">
                    <a:lumMod val="75000"/>
                    <a:lumOff val="25000"/>
                  </a:schemeClr>
                </a:solidFill>
              </a:rPr>
              <a:t>Multiple-Instance + Polynesia’s new algorithms (</a:t>
            </a:r>
            <a:r>
              <a:rPr lang="en-US" sz="2000" dirty="0">
                <a:solidFill>
                  <a:srgbClr val="1901FF"/>
                </a:solidFill>
              </a:rPr>
              <a:t>MI+SW</a:t>
            </a:r>
            <a:r>
              <a:rPr lang="en-US" sz="2000" dirty="0">
                <a:solidFill>
                  <a:schemeClr val="tx1">
                    <a:lumMod val="75000"/>
                    <a:lumOff val="25000"/>
                  </a:schemeClr>
                </a:solidFill>
              </a:rPr>
              <a:t>)</a:t>
            </a:r>
          </a:p>
          <a:p>
            <a:pPr lvl="1"/>
            <a:r>
              <a:rPr lang="en-US" sz="2000" dirty="0">
                <a:solidFill>
                  <a:srgbClr val="1901FF"/>
                </a:solidFill>
              </a:rPr>
              <a:t>MI+SW+HB: MI+SW </a:t>
            </a:r>
            <a:r>
              <a:rPr lang="en-US" sz="2000" dirty="0"/>
              <a:t>with a 256 GB/s main memory device</a:t>
            </a:r>
          </a:p>
          <a:p>
            <a:pPr lvl="1"/>
            <a:r>
              <a:rPr lang="en-US" sz="2000" dirty="0">
                <a:solidFill>
                  <a:srgbClr val="1901FF"/>
                </a:solidFill>
              </a:rPr>
              <a:t>Ideal-</a:t>
            </a:r>
            <a:r>
              <a:rPr lang="en-US" sz="2000" dirty="0" err="1">
                <a:solidFill>
                  <a:srgbClr val="1901FF"/>
                </a:solidFill>
              </a:rPr>
              <a:t>Txn</a:t>
            </a:r>
            <a:r>
              <a:rPr lang="en-US" sz="2000" dirty="0"/>
              <a:t>: the peak transactional throughput if transactional workloads run in isolation  </a:t>
            </a:r>
          </a:p>
        </p:txBody>
      </p:sp>
      <p:sp>
        <p:nvSpPr>
          <p:cNvPr id="4" name="Slide Number Placeholder 3">
            <a:extLst>
              <a:ext uri="{FF2B5EF4-FFF2-40B4-BE49-F238E27FC236}">
                <a16:creationId xmlns:a16="http://schemas.microsoft.com/office/drawing/2014/main" id="{53AA8BF3-BF63-F0EA-3707-FB32D34DB787}"/>
              </a:ext>
            </a:extLst>
          </p:cNvPr>
          <p:cNvSpPr>
            <a:spLocks noGrp="1"/>
          </p:cNvSpPr>
          <p:nvPr>
            <p:ph type="sldNum" sz="quarter" idx="12"/>
          </p:nvPr>
        </p:nvSpPr>
        <p:spPr/>
        <p:txBody>
          <a:bodyPr/>
          <a:lstStyle/>
          <a:p>
            <a:fld id="{BA2D8F13-174C-467F-9D40-7DDEF70CAB8C}" type="slidenum">
              <a:rPr lang="en-US" smtClean="0"/>
              <a:t>33</a:t>
            </a:fld>
            <a:endParaRPr lang="en-US"/>
          </a:p>
        </p:txBody>
      </p:sp>
      <p:graphicFrame>
        <p:nvGraphicFramePr>
          <p:cNvPr id="5" name="Table 4">
            <a:extLst>
              <a:ext uri="{FF2B5EF4-FFF2-40B4-BE49-F238E27FC236}">
                <a16:creationId xmlns:a16="http://schemas.microsoft.com/office/drawing/2014/main" id="{7A49BE71-B84B-4265-9E6C-504917A21B4E}"/>
              </a:ext>
            </a:extLst>
          </p:cNvPr>
          <p:cNvGraphicFramePr>
            <a:graphicFrameLocks/>
          </p:cNvGraphicFramePr>
          <p:nvPr>
            <p:extLst>
              <p:ext uri="{D42A27DB-BD31-4B8C-83A1-F6EECF244321}">
                <p14:modId xmlns:p14="http://schemas.microsoft.com/office/powerpoint/2010/main" val="2285892448"/>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1E497D"/>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7950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48">
            <a:extLst>
              <a:ext uri="{FF2B5EF4-FFF2-40B4-BE49-F238E27FC236}">
                <a16:creationId xmlns:a16="http://schemas.microsoft.com/office/drawing/2014/main" id="{00B08F61-5AAE-3434-2165-E5B4F1DF4CBB}"/>
              </a:ext>
            </a:extLst>
          </p:cNvPr>
          <p:cNvGraphicFramePr>
            <a:graphicFrameLocks/>
          </p:cNvGraphicFramePr>
          <p:nvPr>
            <p:extLst>
              <p:ext uri="{D42A27DB-BD31-4B8C-83A1-F6EECF244321}">
                <p14:modId xmlns:p14="http://schemas.microsoft.com/office/powerpoint/2010/main" val="2342786882"/>
              </p:ext>
            </p:extLst>
          </p:nvPr>
        </p:nvGraphicFramePr>
        <p:xfrm>
          <a:off x="5781" y="1219200"/>
          <a:ext cx="4904356" cy="36380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5" name="Chart 54">
            <a:extLst>
              <a:ext uri="{FF2B5EF4-FFF2-40B4-BE49-F238E27FC236}">
                <a16:creationId xmlns:a16="http://schemas.microsoft.com/office/drawing/2014/main" id="{D02C07CE-71D6-8FB5-A149-3A3581CD4974}"/>
              </a:ext>
            </a:extLst>
          </p:cNvPr>
          <p:cNvGraphicFramePr>
            <a:graphicFrameLocks/>
          </p:cNvGraphicFramePr>
          <p:nvPr>
            <p:extLst>
              <p:ext uri="{D42A27DB-BD31-4B8C-83A1-F6EECF244321}">
                <p14:modId xmlns:p14="http://schemas.microsoft.com/office/powerpoint/2010/main" val="1588523971"/>
              </p:ext>
            </p:extLst>
          </p:nvPr>
        </p:nvGraphicFramePr>
        <p:xfrm>
          <a:off x="5099991" y="1219200"/>
          <a:ext cx="4019806" cy="3638099"/>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a:t>End-to-End System Analysis (2/6)</a:t>
            </a:r>
          </a:p>
        </p:txBody>
      </p:sp>
      <p:sp>
        <p:nvSpPr>
          <p:cNvPr id="3" name="Content Placeholder 2"/>
          <p:cNvSpPr>
            <a:spLocks noGrp="1"/>
          </p:cNvSpPr>
          <p:nvPr>
            <p:ph idx="1"/>
          </p:nvPr>
        </p:nvSpPr>
        <p:spPr>
          <a:xfrm>
            <a:off x="76200" y="914400"/>
            <a:ext cx="9144000" cy="6172200"/>
          </a:xfrm>
        </p:spPr>
        <p:txBody>
          <a:bodyPr>
            <a:normAutofit/>
          </a:bodyPr>
          <a:lstStyle/>
          <a:p>
            <a:pPr marL="457200" lvl="1" indent="0">
              <a:buNone/>
            </a:pPr>
            <a:endParaRPr lang="en-US" sz="2000" dirty="0">
              <a:cs typeface="Adobe Garamond Pro"/>
            </a:endParaRPr>
          </a:p>
          <a:p>
            <a:pPr lvl="1"/>
            <a:endParaRPr lang="en-US" sz="2400" dirty="0">
              <a:cs typeface="Adobe Garamond Pro"/>
            </a:endParaRPr>
          </a:p>
        </p:txBody>
      </p:sp>
      <p:sp>
        <p:nvSpPr>
          <p:cNvPr id="28" name="Rounded Rectangle 27"/>
          <p:cNvSpPr/>
          <p:nvPr/>
        </p:nvSpPr>
        <p:spPr bwMode="auto">
          <a:xfrm>
            <a:off x="3886200" y="2819400"/>
            <a:ext cx="609600" cy="60960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cxnSp>
        <p:nvCxnSpPr>
          <p:cNvPr id="29" name="Straight Arrow Connector 28"/>
          <p:cNvCxnSpPr>
            <a:stCxn id="28" idx="2"/>
          </p:cNvCxnSpPr>
          <p:nvPr/>
        </p:nvCxnSpPr>
        <p:spPr>
          <a:xfrm flipH="1">
            <a:off x="3200400" y="3429000"/>
            <a:ext cx="990600" cy="1524000"/>
          </a:xfrm>
          <a:prstGeom prst="straightConnector1">
            <a:avLst/>
          </a:prstGeom>
          <a:ln w="38100"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76200" y="4953000"/>
            <a:ext cx="4953000" cy="1295399"/>
            <a:chOff x="19784" y="5410199"/>
            <a:chExt cx="2016549" cy="1207471"/>
          </a:xfrm>
        </p:grpSpPr>
        <p:sp>
          <p:nvSpPr>
            <p:cNvPr id="34" name="Rounded Rectangle 33"/>
            <p:cNvSpPr/>
            <p:nvPr/>
          </p:nvSpPr>
          <p:spPr bwMode="auto">
            <a:xfrm>
              <a:off x="35347" y="5410200"/>
              <a:ext cx="2000986" cy="1207470"/>
            </a:xfrm>
            <a:prstGeom prst="roundRect">
              <a:avLst/>
            </a:prstGeom>
            <a:solidFill>
              <a:sysClr val="window" lastClr="FFFFFF"/>
            </a:solidFill>
            <a:ln w="76200" cap="flat" cmpd="sng" algn="ctr">
              <a:solidFill>
                <a:srgbClr val="1F497D"/>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sp>
          <p:nvSpPr>
            <p:cNvPr id="35" name="TextBox 34"/>
            <p:cNvSpPr txBox="1"/>
            <p:nvPr/>
          </p:nvSpPr>
          <p:spPr>
            <a:xfrm>
              <a:off x="19784" y="5410199"/>
              <a:ext cx="2016549" cy="11188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Both MI+SW and MI+SW+HB fall </a:t>
              </a:r>
              <a:r>
                <a:rPr kumimoji="0" lang="en-US" sz="1800" b="1" i="0" u="none" strike="noStrike" kern="1200" cap="none" spc="0" normalizeH="0" baseline="0" noProof="0" dirty="0">
                  <a:ln>
                    <a:noFill/>
                  </a:ln>
                  <a:solidFill>
                    <a:srgbClr val="C00000"/>
                  </a:solidFill>
                  <a:effectLst/>
                  <a:uLnTx/>
                  <a:uFillTx/>
                  <a:latin typeface="Gill Sans MT"/>
                  <a:ea typeface="+mn-ea"/>
                  <a:cs typeface="Gill Sans MT"/>
                </a:rPr>
                <a:t>significantly short </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of Ideal-</a:t>
              </a:r>
              <a:r>
                <a:rPr kumimoji="0" lang="en-US" sz="1800" b="1" i="0" u="none" strike="noStrike" kern="1200" cap="none" spc="0" normalizeH="0" baseline="0" noProof="0" dirty="0" err="1">
                  <a:ln>
                    <a:noFill/>
                  </a:ln>
                  <a:solidFill>
                    <a:prstClr val="black"/>
                  </a:solidFill>
                  <a:effectLst/>
                  <a:uLnTx/>
                  <a:uFillTx/>
                  <a:latin typeface="Gill Sans MT"/>
                  <a:ea typeface="+mn-ea"/>
                  <a:cs typeface="Gill Sans MT"/>
                </a:rPr>
                <a:t>Txn</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because of lack of </a:t>
              </a:r>
              <a:r>
                <a:rPr kumimoji="0" lang="en-US" sz="1800" b="1" i="0" u="none" strike="noStrike" kern="1200" cap="none" spc="0" normalizeH="0" baseline="0" noProof="0" dirty="0">
                  <a:ln>
                    <a:noFill/>
                  </a:ln>
                  <a:solidFill>
                    <a:srgbClr val="C00000"/>
                  </a:solidFill>
                  <a:effectLst/>
                  <a:uLnTx/>
                  <a:uFillTx/>
                  <a:latin typeface="Gill Sans MT"/>
                  <a:ea typeface="+mn-ea"/>
                  <a:cs typeface="Gill Sans MT"/>
                </a:rPr>
                <a:t>performance isolation </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and overhead of </a:t>
              </a:r>
              <a:r>
                <a:rPr kumimoji="0" lang="en-US" sz="1800" b="1" i="0" u="none" strike="noStrike" kern="1200" cap="none" spc="0" normalizeH="0" baseline="0" noProof="0" dirty="0">
                  <a:ln>
                    <a:noFill/>
                  </a:ln>
                  <a:solidFill>
                    <a:srgbClr val="C00000"/>
                  </a:solidFill>
                  <a:effectLst/>
                  <a:uLnTx/>
                  <a:uFillTx/>
                  <a:latin typeface="Gill Sans MT"/>
                  <a:ea typeface="+mn-ea"/>
                  <a:cs typeface="Gill Sans MT"/>
                </a:rPr>
                <a:t>update propagation</a:t>
              </a:r>
            </a:p>
          </p:txBody>
        </p:sp>
      </p:grpSp>
      <p:sp>
        <p:nvSpPr>
          <p:cNvPr id="36" name="Rounded Rectangle 35"/>
          <p:cNvSpPr/>
          <p:nvPr/>
        </p:nvSpPr>
        <p:spPr bwMode="auto">
          <a:xfrm>
            <a:off x="2667000" y="2895600"/>
            <a:ext cx="609600" cy="60960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cxnSp>
        <p:nvCxnSpPr>
          <p:cNvPr id="39" name="Straight Arrow Connector 38"/>
          <p:cNvCxnSpPr>
            <a:stCxn id="36" idx="2"/>
          </p:cNvCxnSpPr>
          <p:nvPr/>
        </p:nvCxnSpPr>
        <p:spPr>
          <a:xfrm>
            <a:off x="2971800" y="3505200"/>
            <a:ext cx="76200" cy="1371600"/>
          </a:xfrm>
          <a:prstGeom prst="straightConnector1">
            <a:avLst/>
          </a:prstGeom>
          <a:ln w="38100"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284F8F9-A647-A6B6-E91F-64F2A3E29E2D}"/>
              </a:ext>
            </a:extLst>
          </p:cNvPr>
          <p:cNvSpPr>
            <a:spLocks noGrp="1"/>
          </p:cNvSpPr>
          <p:nvPr>
            <p:ph type="sldNum" sz="quarter" idx="12"/>
          </p:nvPr>
        </p:nvSpPr>
        <p:spPr/>
        <p:txBody>
          <a:bodyPr/>
          <a:lstStyle/>
          <a:p>
            <a:fld id="{BA2D8F13-174C-467F-9D40-7DDEF70CAB8C}" type="slidenum">
              <a:rPr lang="en-US" smtClean="0"/>
              <a:t>34</a:t>
            </a:fld>
            <a:endParaRPr lang="en-US"/>
          </a:p>
        </p:txBody>
      </p:sp>
      <p:graphicFrame>
        <p:nvGraphicFramePr>
          <p:cNvPr id="45" name="Table 4">
            <a:extLst>
              <a:ext uri="{FF2B5EF4-FFF2-40B4-BE49-F238E27FC236}">
                <a16:creationId xmlns:a16="http://schemas.microsoft.com/office/drawing/2014/main" id="{3219C4D9-04BC-8164-827B-8DE9DB76FFE6}"/>
              </a:ext>
            </a:extLst>
          </p:cNvPr>
          <p:cNvGraphicFramePr>
            <a:graphicFrameLocks/>
          </p:cNvGraphicFramePr>
          <p:nvPr>
            <p:extLst>
              <p:ext uri="{D42A27DB-BD31-4B8C-83A1-F6EECF244321}">
                <p14:modId xmlns:p14="http://schemas.microsoft.com/office/powerpoint/2010/main" val="3331985480"/>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a:t>
                      </a:r>
                      <a:r>
                        <a:rPr lang="en-US" sz="800" kern="1200" dirty="0">
                          <a:solidFill>
                            <a:srgbClr val="1E497D"/>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127438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End-to-End System Analysis (3/6)</a:t>
            </a:r>
          </a:p>
        </p:txBody>
      </p:sp>
      <p:sp>
        <p:nvSpPr>
          <p:cNvPr id="3" name="Content Placeholder 2"/>
          <p:cNvSpPr>
            <a:spLocks noGrp="1"/>
          </p:cNvSpPr>
          <p:nvPr>
            <p:ph idx="1"/>
          </p:nvPr>
        </p:nvSpPr>
        <p:spPr>
          <a:xfrm>
            <a:off x="76200" y="914400"/>
            <a:ext cx="9144000" cy="6172200"/>
          </a:xfrm>
        </p:spPr>
        <p:txBody>
          <a:bodyPr>
            <a:normAutofit/>
          </a:bodyPr>
          <a:lstStyle/>
          <a:p>
            <a:pPr marL="457200" lvl="1" indent="0">
              <a:buNone/>
            </a:pPr>
            <a:endParaRPr lang="en-US" sz="2000" dirty="0">
              <a:cs typeface="Adobe Garamond Pro"/>
            </a:endParaRPr>
          </a:p>
          <a:p>
            <a:pPr lvl="1"/>
            <a:endParaRPr lang="en-US" sz="2400" dirty="0">
              <a:cs typeface="Adobe Garamond Pro"/>
            </a:endParaRPr>
          </a:p>
        </p:txBody>
      </p:sp>
      <p:sp>
        <p:nvSpPr>
          <p:cNvPr id="40" name="Rounded Rectangle 39"/>
          <p:cNvSpPr/>
          <p:nvPr/>
        </p:nvSpPr>
        <p:spPr bwMode="auto">
          <a:xfrm>
            <a:off x="4267200" y="2133601"/>
            <a:ext cx="609600" cy="60960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cxnSp>
        <p:nvCxnSpPr>
          <p:cNvPr id="44" name="Straight Arrow Connector 43"/>
          <p:cNvCxnSpPr>
            <a:cxnSpLocks/>
            <a:endCxn id="48" idx="0"/>
          </p:cNvCxnSpPr>
          <p:nvPr/>
        </p:nvCxnSpPr>
        <p:spPr>
          <a:xfrm>
            <a:off x="4572000" y="2743200"/>
            <a:ext cx="842962" cy="2145788"/>
          </a:xfrm>
          <a:prstGeom prst="straightConnector1">
            <a:avLst/>
          </a:prstGeom>
          <a:ln w="38100"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38463" y="4888988"/>
            <a:ext cx="5029198" cy="1754327"/>
            <a:chOff x="-104312" y="5363475"/>
            <a:chExt cx="2047573" cy="1635248"/>
          </a:xfrm>
        </p:grpSpPr>
        <p:sp>
          <p:nvSpPr>
            <p:cNvPr id="47" name="Rounded Rectangle 46"/>
            <p:cNvSpPr/>
            <p:nvPr/>
          </p:nvSpPr>
          <p:spPr bwMode="auto">
            <a:xfrm>
              <a:off x="-104312" y="5410200"/>
              <a:ext cx="2047573" cy="1349524"/>
            </a:xfrm>
            <a:prstGeom prst="roundRect">
              <a:avLst/>
            </a:prstGeom>
            <a:solidFill>
              <a:sysClr val="window" lastClr="FFFFFF"/>
            </a:solidFill>
            <a:ln w="76200" cap="flat" cmpd="sng" algn="ctr">
              <a:solidFill>
                <a:srgbClr val="1F497D"/>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sp>
          <p:nvSpPr>
            <p:cNvPr id="48" name="TextBox 47"/>
            <p:cNvSpPr txBox="1"/>
            <p:nvPr/>
          </p:nvSpPr>
          <p:spPr>
            <a:xfrm>
              <a:off x="-104312" y="5363475"/>
              <a:ext cx="2016549" cy="16352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Polynesia comes within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8.4%</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of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ideal </a:t>
              </a:r>
              <a:r>
                <a:rPr kumimoji="0" lang="en-US" sz="1800" b="1" i="0" u="none" strike="noStrike" kern="1200" cap="none" spc="0" normalizeH="0" baseline="0" noProof="0" dirty="0" err="1">
                  <a:ln>
                    <a:noFill/>
                  </a:ln>
                  <a:solidFill>
                    <a:srgbClr val="0000FF"/>
                  </a:solidFill>
                  <a:effectLst/>
                  <a:uLnTx/>
                  <a:uFillTx/>
                  <a:latin typeface="Gill Sans MT"/>
                  <a:ea typeface="+mn-ea"/>
                  <a:cs typeface="Gill Sans MT"/>
                </a:rPr>
                <a:t>Txn</a:t>
              </a:r>
              <a:br>
                <a:rPr kumimoji="0" lang="en-US" sz="18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because it uses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custom PIM logic</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for </a:t>
              </a:r>
              <a:br>
                <a:rPr kumimoji="0" lang="en-US" sz="18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data freshness/consistency </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mechanisms which significantly reduce </a:t>
              </a:r>
              <a:r>
                <a:rPr kumimoji="0" lang="en-US" sz="1800" b="1" i="0" u="none" strike="noStrike" kern="1200" cap="none" spc="0" normalizeH="0" baseline="0" noProof="0" dirty="0">
                  <a:ln>
                    <a:noFill/>
                  </a:ln>
                  <a:solidFill>
                    <a:srgbClr val="C00000"/>
                  </a:solidFill>
                  <a:effectLst/>
                  <a:uLnTx/>
                  <a:uFillTx/>
                  <a:latin typeface="Gill Sans MT"/>
                  <a:ea typeface="+mn-ea"/>
                  <a:cs typeface="Gill Sans MT"/>
                </a:rPr>
                <a:t>resource contention</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and </a:t>
              </a:r>
              <a:r>
                <a:rPr kumimoji="0" lang="en-US" sz="1800" b="1" i="0" u="none" strike="noStrike" kern="1200" cap="none" spc="0" normalizeH="0" baseline="0" noProof="0" dirty="0">
                  <a:ln>
                    <a:noFill/>
                  </a:ln>
                  <a:solidFill>
                    <a:srgbClr val="C00000"/>
                  </a:solidFill>
                  <a:effectLst/>
                  <a:uLnTx/>
                  <a:uFillTx/>
                  <a:latin typeface="Gill Sans MT"/>
                  <a:ea typeface="+mn-ea"/>
                  <a:cs typeface="Gill Sans MT"/>
                </a:rPr>
                <a:t>data movement</a:t>
              </a:r>
              <a:br>
                <a:rPr kumimoji="0" lang="en-US" sz="18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a:t>
              </a:r>
              <a:endParaRPr kumimoji="0" lang="en-US" sz="1800" b="1" i="0" u="none" strike="noStrike" kern="1200" cap="none" spc="0" normalizeH="0" baseline="0" noProof="0" dirty="0">
                <a:ln>
                  <a:noFill/>
                </a:ln>
                <a:solidFill>
                  <a:srgbClr val="C00000"/>
                </a:solidFill>
                <a:effectLst/>
                <a:uLnTx/>
                <a:uFillTx/>
                <a:latin typeface="Gill Sans MT"/>
                <a:ea typeface="+mn-ea"/>
                <a:cs typeface="Gill Sans MT"/>
              </a:endParaRPr>
            </a:p>
          </p:txBody>
        </p:sp>
      </p:grpSp>
      <p:sp>
        <p:nvSpPr>
          <p:cNvPr id="7" name="Slide Number Placeholder 6">
            <a:extLst>
              <a:ext uri="{FF2B5EF4-FFF2-40B4-BE49-F238E27FC236}">
                <a16:creationId xmlns:a16="http://schemas.microsoft.com/office/drawing/2014/main" id="{92731658-C505-C24C-D203-52BAC34E444C}"/>
              </a:ext>
            </a:extLst>
          </p:cNvPr>
          <p:cNvSpPr>
            <a:spLocks noGrp="1"/>
          </p:cNvSpPr>
          <p:nvPr>
            <p:ph type="sldNum" sz="quarter" idx="12"/>
          </p:nvPr>
        </p:nvSpPr>
        <p:spPr/>
        <p:txBody>
          <a:bodyPr/>
          <a:lstStyle/>
          <a:p>
            <a:fld id="{BA2D8F13-174C-467F-9D40-7DDEF70CAB8C}" type="slidenum">
              <a:rPr lang="en-US" smtClean="0"/>
              <a:t>35</a:t>
            </a:fld>
            <a:endParaRPr lang="en-US"/>
          </a:p>
        </p:txBody>
      </p:sp>
      <p:graphicFrame>
        <p:nvGraphicFramePr>
          <p:cNvPr id="49" name="Table 4">
            <a:extLst>
              <a:ext uri="{FF2B5EF4-FFF2-40B4-BE49-F238E27FC236}">
                <a16:creationId xmlns:a16="http://schemas.microsoft.com/office/drawing/2014/main" id="{258C5B66-0DC3-2529-0DB0-8AFCE537379E}"/>
              </a:ext>
            </a:extLst>
          </p:cNvPr>
          <p:cNvGraphicFramePr>
            <a:graphicFrameLocks/>
          </p:cNvGraphicFramePr>
          <p:nvPr>
            <p:extLst>
              <p:ext uri="{D42A27DB-BD31-4B8C-83A1-F6EECF244321}">
                <p14:modId xmlns:p14="http://schemas.microsoft.com/office/powerpoint/2010/main" val="2047044042"/>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a:t>
                      </a:r>
                      <a:r>
                        <a:rPr lang="en-US" sz="800" kern="1200" dirty="0">
                          <a:solidFill>
                            <a:srgbClr val="1E497D"/>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graphicFrame>
        <p:nvGraphicFramePr>
          <p:cNvPr id="55" name="Chart 54">
            <a:extLst>
              <a:ext uri="{FF2B5EF4-FFF2-40B4-BE49-F238E27FC236}">
                <a16:creationId xmlns:a16="http://schemas.microsoft.com/office/drawing/2014/main" id="{8607784A-CE22-C698-DEDE-B53EC8A95378}"/>
              </a:ext>
            </a:extLst>
          </p:cNvPr>
          <p:cNvGraphicFramePr>
            <a:graphicFrameLocks/>
          </p:cNvGraphicFramePr>
          <p:nvPr>
            <p:extLst>
              <p:ext uri="{D42A27DB-BD31-4B8C-83A1-F6EECF244321}">
                <p14:modId xmlns:p14="http://schemas.microsoft.com/office/powerpoint/2010/main" val="680372578"/>
              </p:ext>
            </p:extLst>
          </p:nvPr>
        </p:nvGraphicFramePr>
        <p:xfrm>
          <a:off x="5781" y="1219200"/>
          <a:ext cx="4904356" cy="36380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Chart 55">
            <a:extLst>
              <a:ext uri="{FF2B5EF4-FFF2-40B4-BE49-F238E27FC236}">
                <a16:creationId xmlns:a16="http://schemas.microsoft.com/office/drawing/2014/main" id="{132FA0AD-E736-8939-6B8A-ABAAD4C51D8A}"/>
              </a:ext>
            </a:extLst>
          </p:cNvPr>
          <p:cNvGraphicFramePr>
            <a:graphicFrameLocks/>
          </p:cNvGraphicFramePr>
          <p:nvPr>
            <p:extLst>
              <p:ext uri="{D42A27DB-BD31-4B8C-83A1-F6EECF244321}">
                <p14:modId xmlns:p14="http://schemas.microsoft.com/office/powerpoint/2010/main" val="580441922"/>
              </p:ext>
            </p:extLst>
          </p:nvPr>
        </p:nvGraphicFramePr>
        <p:xfrm>
          <a:off x="5099991" y="1219200"/>
          <a:ext cx="4019806" cy="36380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1420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Chart 54">
            <a:extLst>
              <a:ext uri="{FF2B5EF4-FFF2-40B4-BE49-F238E27FC236}">
                <a16:creationId xmlns:a16="http://schemas.microsoft.com/office/drawing/2014/main" id="{A8802863-E703-3C61-4CDE-C67E82A22163}"/>
              </a:ext>
            </a:extLst>
          </p:cNvPr>
          <p:cNvGraphicFramePr>
            <a:graphicFrameLocks/>
          </p:cNvGraphicFramePr>
          <p:nvPr>
            <p:extLst>
              <p:ext uri="{D42A27DB-BD31-4B8C-83A1-F6EECF244321}">
                <p14:modId xmlns:p14="http://schemas.microsoft.com/office/powerpoint/2010/main" val="940318302"/>
              </p:ext>
            </p:extLst>
          </p:nvPr>
        </p:nvGraphicFramePr>
        <p:xfrm>
          <a:off x="5781" y="1219200"/>
          <a:ext cx="4904356" cy="36380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Chart 55">
            <a:extLst>
              <a:ext uri="{FF2B5EF4-FFF2-40B4-BE49-F238E27FC236}">
                <a16:creationId xmlns:a16="http://schemas.microsoft.com/office/drawing/2014/main" id="{48E0C2F4-594C-C373-F9B3-035C29EAD6A3}"/>
              </a:ext>
            </a:extLst>
          </p:cNvPr>
          <p:cNvGraphicFramePr>
            <a:graphicFrameLocks/>
          </p:cNvGraphicFramePr>
          <p:nvPr>
            <p:extLst>
              <p:ext uri="{D42A27DB-BD31-4B8C-83A1-F6EECF244321}">
                <p14:modId xmlns:p14="http://schemas.microsoft.com/office/powerpoint/2010/main" val="1272551639"/>
              </p:ext>
            </p:extLst>
          </p:nvPr>
        </p:nvGraphicFramePr>
        <p:xfrm>
          <a:off x="5099991" y="1219200"/>
          <a:ext cx="4019806" cy="3638099"/>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a:t>End-to-End System Analysis (4/6)</a:t>
            </a:r>
          </a:p>
        </p:txBody>
      </p:sp>
      <p:sp>
        <p:nvSpPr>
          <p:cNvPr id="3" name="Content Placeholder 2"/>
          <p:cNvSpPr>
            <a:spLocks noGrp="1"/>
          </p:cNvSpPr>
          <p:nvPr>
            <p:ph idx="1"/>
          </p:nvPr>
        </p:nvSpPr>
        <p:spPr>
          <a:xfrm>
            <a:off x="76200" y="914400"/>
            <a:ext cx="9144000" cy="6172200"/>
          </a:xfrm>
        </p:spPr>
        <p:txBody>
          <a:bodyPr>
            <a:normAutofit/>
          </a:bodyPr>
          <a:lstStyle/>
          <a:p>
            <a:pPr marL="457200" lvl="1" indent="0">
              <a:buNone/>
            </a:pPr>
            <a:endParaRPr lang="en-US" sz="2000" dirty="0">
              <a:cs typeface="Adobe Garamond Pro"/>
            </a:endParaRPr>
          </a:p>
          <a:p>
            <a:pPr lvl="1"/>
            <a:endParaRPr lang="en-US" sz="2400" dirty="0">
              <a:cs typeface="Adobe Garamond Pro"/>
            </a:endParaRPr>
          </a:p>
        </p:txBody>
      </p:sp>
      <p:sp>
        <p:nvSpPr>
          <p:cNvPr id="37" name="Rounded Rectangle 36"/>
          <p:cNvSpPr/>
          <p:nvPr/>
        </p:nvSpPr>
        <p:spPr bwMode="auto">
          <a:xfrm>
            <a:off x="8458200" y="2971800"/>
            <a:ext cx="381000" cy="60960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cxnSp>
        <p:nvCxnSpPr>
          <p:cNvPr id="38" name="Straight Arrow Connector 37"/>
          <p:cNvCxnSpPr>
            <a:cxnSpLocks/>
            <a:stCxn id="37" idx="2"/>
          </p:cNvCxnSpPr>
          <p:nvPr/>
        </p:nvCxnSpPr>
        <p:spPr>
          <a:xfrm flipH="1">
            <a:off x="8357797" y="3581400"/>
            <a:ext cx="290903" cy="1331907"/>
          </a:xfrm>
          <a:prstGeom prst="straightConnector1">
            <a:avLst/>
          </a:prstGeom>
          <a:ln w="38100"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3646666" y="4893306"/>
            <a:ext cx="5181600" cy="1810335"/>
            <a:chOff x="35347" y="5410200"/>
            <a:chExt cx="2054597" cy="1774096"/>
          </a:xfrm>
        </p:grpSpPr>
        <p:sp>
          <p:nvSpPr>
            <p:cNvPr id="42" name="Rounded Rectangle 41"/>
            <p:cNvSpPr/>
            <p:nvPr/>
          </p:nvSpPr>
          <p:spPr bwMode="auto">
            <a:xfrm>
              <a:off x="35347" y="5410200"/>
              <a:ext cx="2054597" cy="1536782"/>
            </a:xfrm>
            <a:prstGeom prst="roundRect">
              <a:avLst/>
            </a:prstGeom>
            <a:solidFill>
              <a:sysClr val="window" lastClr="FFFFFF"/>
            </a:solidFill>
            <a:ln w="76200" cap="flat" cmpd="sng" algn="ctr">
              <a:solidFill>
                <a:srgbClr val="1F497D"/>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sp>
          <p:nvSpPr>
            <p:cNvPr id="43" name="TextBox 42"/>
            <p:cNvSpPr txBox="1"/>
            <p:nvPr/>
          </p:nvSpPr>
          <p:spPr>
            <a:xfrm>
              <a:off x="91823" y="5465087"/>
              <a:ext cx="1940453" cy="17192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MI+SW+HB is the best software-only HTAP for analytical workloads, because it provides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workload-specific optimizations</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but it still loses </a:t>
              </a:r>
              <a:r>
                <a:rPr kumimoji="0" lang="en-US" sz="1800" b="1" i="0" u="none" strike="noStrike" kern="1200" cap="none" spc="0" normalizeH="0" baseline="0" noProof="0" dirty="0">
                  <a:ln>
                    <a:noFill/>
                  </a:ln>
                  <a:solidFill>
                    <a:srgbClr val="C00000"/>
                  </a:solidFill>
                  <a:effectLst/>
                  <a:uLnTx/>
                  <a:uFillTx/>
                  <a:latin typeface="Gill Sans MT"/>
                  <a:ea typeface="+mn-ea"/>
                  <a:cs typeface="Gill Sans MT"/>
                </a:rPr>
                <a:t>35.3% </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of the analytical throughput</a:t>
              </a:r>
              <a:br>
                <a:rPr kumimoji="0" lang="en-US" sz="18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due to </a:t>
              </a:r>
              <a:r>
                <a:rPr kumimoji="0" lang="en-US" sz="1800" b="1" i="0" u="none" strike="noStrike" kern="1200" cap="none" spc="0" normalizeH="0" baseline="0" noProof="0" dirty="0">
                  <a:ln>
                    <a:noFill/>
                  </a:ln>
                  <a:solidFill>
                    <a:srgbClr val="C00000"/>
                  </a:solidFill>
                  <a:effectLst/>
                  <a:uLnTx/>
                  <a:uFillTx/>
                  <a:latin typeface="Gill Sans MT"/>
                  <a:ea typeface="+mn-ea"/>
                  <a:cs typeface="Gill Sans MT"/>
                </a:rPr>
                <a:t>high resource contention</a:t>
              </a:r>
              <a:br>
                <a:rPr kumimoji="0" lang="en-US" sz="1800" b="1" i="0" u="none" strike="noStrike" kern="1200" cap="none" spc="0" normalizeH="0" baseline="0" noProof="0" dirty="0">
                  <a:ln>
                    <a:noFill/>
                  </a:ln>
                  <a:solidFill>
                    <a:srgbClr val="C00000"/>
                  </a:solidFill>
                  <a:effectLst/>
                  <a:uLnTx/>
                  <a:uFillTx/>
                  <a:latin typeface="Gill Sans MT"/>
                  <a:ea typeface="+mn-ea"/>
                  <a:cs typeface="Gill Sans MT"/>
                </a:rPr>
              </a:br>
              <a:r>
                <a:rPr kumimoji="0" lang="en-US" sz="1800" b="1" i="0" u="none" strike="noStrike" kern="1200" cap="none" spc="0" normalizeH="0" baseline="0" noProof="0" dirty="0">
                  <a:ln>
                    <a:noFill/>
                  </a:ln>
                  <a:solidFill>
                    <a:srgbClr val="C00000"/>
                  </a:solidFill>
                  <a:effectLst/>
                  <a:uLnTx/>
                  <a:uFillTx/>
                  <a:latin typeface="Gill Sans MT"/>
                  <a:ea typeface="+mn-ea"/>
                  <a:cs typeface="Gill Sans MT"/>
                </a:rPr>
                <a:t> </a:t>
              </a:r>
            </a:p>
          </p:txBody>
        </p:sp>
      </p:grpSp>
      <p:sp>
        <p:nvSpPr>
          <p:cNvPr id="6" name="Slide Number Placeholder 5">
            <a:extLst>
              <a:ext uri="{FF2B5EF4-FFF2-40B4-BE49-F238E27FC236}">
                <a16:creationId xmlns:a16="http://schemas.microsoft.com/office/drawing/2014/main" id="{06EE2D74-296B-4C01-AC81-064FDA189694}"/>
              </a:ext>
            </a:extLst>
          </p:cNvPr>
          <p:cNvSpPr>
            <a:spLocks noGrp="1"/>
          </p:cNvSpPr>
          <p:nvPr>
            <p:ph type="sldNum" sz="quarter" idx="12"/>
          </p:nvPr>
        </p:nvSpPr>
        <p:spPr/>
        <p:txBody>
          <a:bodyPr/>
          <a:lstStyle/>
          <a:p>
            <a:fld id="{BA2D8F13-174C-467F-9D40-7DDEF70CAB8C}" type="slidenum">
              <a:rPr lang="en-US" smtClean="0"/>
              <a:t>36</a:t>
            </a:fld>
            <a:endParaRPr lang="en-US"/>
          </a:p>
        </p:txBody>
      </p:sp>
      <p:graphicFrame>
        <p:nvGraphicFramePr>
          <p:cNvPr id="49" name="Table 4">
            <a:extLst>
              <a:ext uri="{FF2B5EF4-FFF2-40B4-BE49-F238E27FC236}">
                <a16:creationId xmlns:a16="http://schemas.microsoft.com/office/drawing/2014/main" id="{F5907286-4F09-7663-3AE0-0F1CF1513046}"/>
              </a:ext>
            </a:extLst>
          </p:cNvPr>
          <p:cNvGraphicFramePr>
            <a:graphicFrameLocks/>
          </p:cNvGraphicFramePr>
          <p:nvPr>
            <p:extLst>
              <p:ext uri="{D42A27DB-BD31-4B8C-83A1-F6EECF244321}">
                <p14:modId xmlns:p14="http://schemas.microsoft.com/office/powerpoint/2010/main" val="920178028"/>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a:t>
                      </a:r>
                      <a:r>
                        <a:rPr lang="en-US" sz="800" kern="1200" dirty="0">
                          <a:solidFill>
                            <a:srgbClr val="1E497D"/>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77160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Chart 54">
            <a:extLst>
              <a:ext uri="{FF2B5EF4-FFF2-40B4-BE49-F238E27FC236}">
                <a16:creationId xmlns:a16="http://schemas.microsoft.com/office/drawing/2014/main" id="{55F46DDA-0928-2642-A366-41A201729CFE}"/>
              </a:ext>
            </a:extLst>
          </p:cNvPr>
          <p:cNvGraphicFramePr>
            <a:graphicFrameLocks/>
          </p:cNvGraphicFramePr>
          <p:nvPr>
            <p:extLst>
              <p:ext uri="{D42A27DB-BD31-4B8C-83A1-F6EECF244321}">
                <p14:modId xmlns:p14="http://schemas.microsoft.com/office/powerpoint/2010/main" val="3575403346"/>
              </p:ext>
            </p:extLst>
          </p:nvPr>
        </p:nvGraphicFramePr>
        <p:xfrm>
          <a:off x="5781" y="1219200"/>
          <a:ext cx="4904356" cy="36380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Chart 55">
            <a:extLst>
              <a:ext uri="{FF2B5EF4-FFF2-40B4-BE49-F238E27FC236}">
                <a16:creationId xmlns:a16="http://schemas.microsoft.com/office/drawing/2014/main" id="{D4C20A5F-00BA-3B13-891E-51DB3A34B9BE}"/>
              </a:ext>
            </a:extLst>
          </p:cNvPr>
          <p:cNvGraphicFramePr>
            <a:graphicFrameLocks/>
          </p:cNvGraphicFramePr>
          <p:nvPr>
            <p:extLst>
              <p:ext uri="{D42A27DB-BD31-4B8C-83A1-F6EECF244321}">
                <p14:modId xmlns:p14="http://schemas.microsoft.com/office/powerpoint/2010/main" val="346187079"/>
              </p:ext>
            </p:extLst>
          </p:nvPr>
        </p:nvGraphicFramePr>
        <p:xfrm>
          <a:off x="5099991" y="1219200"/>
          <a:ext cx="4019806" cy="3638099"/>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a:t>End-to-End System Analysis (5/6)</a:t>
            </a:r>
          </a:p>
        </p:txBody>
      </p:sp>
      <p:sp>
        <p:nvSpPr>
          <p:cNvPr id="3" name="Content Placeholder 2"/>
          <p:cNvSpPr>
            <a:spLocks noGrp="1"/>
          </p:cNvSpPr>
          <p:nvPr>
            <p:ph idx="1"/>
          </p:nvPr>
        </p:nvSpPr>
        <p:spPr>
          <a:xfrm>
            <a:off x="76200" y="914400"/>
            <a:ext cx="9144000" cy="6172200"/>
          </a:xfrm>
        </p:spPr>
        <p:txBody>
          <a:bodyPr>
            <a:normAutofit/>
          </a:bodyPr>
          <a:lstStyle/>
          <a:p>
            <a:pPr marL="457200" lvl="1" indent="0">
              <a:buNone/>
            </a:pPr>
            <a:endParaRPr lang="en-US" sz="2000" dirty="0">
              <a:cs typeface="Adobe Garamond Pro"/>
            </a:endParaRPr>
          </a:p>
          <a:p>
            <a:pPr lvl="1"/>
            <a:endParaRPr lang="en-US" sz="2400" dirty="0">
              <a:cs typeface="Adobe Garamond Pro"/>
            </a:endParaRPr>
          </a:p>
        </p:txBody>
      </p:sp>
      <p:sp>
        <p:nvSpPr>
          <p:cNvPr id="50" name="Rounded Rectangle 49"/>
          <p:cNvSpPr/>
          <p:nvPr/>
        </p:nvSpPr>
        <p:spPr bwMode="auto">
          <a:xfrm>
            <a:off x="8686800" y="2286000"/>
            <a:ext cx="381000" cy="609600"/>
          </a:xfrm>
          <a:prstGeom prst="roundRect">
            <a:avLst/>
          </a:prstGeom>
          <a:solidFill>
            <a:schemeClr val="lt1">
              <a:alpha val="0"/>
            </a:schemeClr>
          </a:solidFill>
          <a:ln w="38100" cmpd="sng">
            <a:solidFill>
              <a:schemeClr val="accent2"/>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120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cxnSp>
        <p:nvCxnSpPr>
          <p:cNvPr id="51" name="Straight Arrow Connector 50"/>
          <p:cNvCxnSpPr>
            <a:stCxn id="50" idx="2"/>
            <a:endCxn id="53" idx="0"/>
          </p:cNvCxnSpPr>
          <p:nvPr/>
        </p:nvCxnSpPr>
        <p:spPr>
          <a:xfrm flipH="1">
            <a:off x="6362700" y="2895600"/>
            <a:ext cx="2514600" cy="2057400"/>
          </a:xfrm>
          <a:prstGeom prst="straightConnector1">
            <a:avLst/>
          </a:prstGeom>
          <a:ln w="38100"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3810000" y="4953000"/>
            <a:ext cx="5201095" cy="1371600"/>
            <a:chOff x="35347" y="5410201"/>
            <a:chExt cx="2062327" cy="1344144"/>
          </a:xfrm>
        </p:grpSpPr>
        <p:sp>
          <p:nvSpPr>
            <p:cNvPr id="53" name="Rounded Rectangle 52"/>
            <p:cNvSpPr/>
            <p:nvPr/>
          </p:nvSpPr>
          <p:spPr bwMode="auto">
            <a:xfrm>
              <a:off x="35347" y="5410201"/>
              <a:ext cx="2024382" cy="1344144"/>
            </a:xfrm>
            <a:prstGeom prst="roundRect">
              <a:avLst/>
            </a:prstGeom>
            <a:solidFill>
              <a:sysClr val="window" lastClr="FFFFFF"/>
            </a:solidFill>
            <a:ln w="76200" cap="flat" cmpd="sng" algn="ctr">
              <a:solidFill>
                <a:srgbClr val="1F497D"/>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85750" marR="0" lvl="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defRPr/>
              </a:pPr>
              <a:endParaRPr kumimoji="1" lang="en-US" sz="2400" b="1" i="0" u="none" strike="noStrike" kern="0" cap="none" spc="0" normalizeH="0" baseline="0" noProof="0">
                <a:ln>
                  <a:noFill/>
                </a:ln>
                <a:solidFill>
                  <a:srgbClr val="07164E"/>
                </a:solidFill>
                <a:effectLst/>
                <a:uLnTx/>
                <a:uFillTx/>
                <a:latin typeface="Lucida Sans" pitchFamily="34" charset="0"/>
                <a:ea typeface="굴림" pitchFamily="34" charset="-127"/>
                <a:cs typeface="Tahoma" pitchFamily="34" charset="0"/>
              </a:endParaRPr>
            </a:p>
          </p:txBody>
        </p:sp>
        <p:sp>
          <p:nvSpPr>
            <p:cNvPr id="54" name="TextBox 53"/>
            <p:cNvSpPr txBox="1"/>
            <p:nvPr/>
          </p:nvSpPr>
          <p:spPr>
            <a:xfrm>
              <a:off x="35347" y="5503369"/>
              <a:ext cx="2062327" cy="11763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Polynesia improves over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MI+SW+HB </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by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63.8%</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by eliminating </a:t>
              </a:r>
              <a:r>
                <a:rPr kumimoji="0" lang="en-US" sz="1800" b="1" i="0" u="none" strike="noStrike" kern="1200" cap="none" spc="0" normalizeH="0" baseline="0" noProof="0" dirty="0">
                  <a:ln>
                    <a:noFill/>
                  </a:ln>
                  <a:solidFill>
                    <a:srgbClr val="C00000"/>
                  </a:solidFill>
                  <a:effectLst/>
                  <a:uLnTx/>
                  <a:uFillTx/>
                  <a:latin typeface="Gill Sans MT"/>
                  <a:ea typeface="+mn-ea"/>
                  <a:cs typeface="Gill Sans MT"/>
                </a:rPr>
                <a:t>data movement</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and using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custom logic</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for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update propagation</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and </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consistency</a:t>
              </a:r>
            </a:p>
          </p:txBody>
        </p:sp>
      </p:grpSp>
      <p:sp>
        <p:nvSpPr>
          <p:cNvPr id="5" name="Slide Number Placeholder 4">
            <a:extLst>
              <a:ext uri="{FF2B5EF4-FFF2-40B4-BE49-F238E27FC236}">
                <a16:creationId xmlns:a16="http://schemas.microsoft.com/office/drawing/2014/main" id="{C6ABD224-1492-EFAD-285A-D41317BD375B}"/>
              </a:ext>
            </a:extLst>
          </p:cNvPr>
          <p:cNvSpPr>
            <a:spLocks noGrp="1"/>
          </p:cNvSpPr>
          <p:nvPr>
            <p:ph type="sldNum" sz="quarter" idx="12"/>
          </p:nvPr>
        </p:nvSpPr>
        <p:spPr/>
        <p:txBody>
          <a:bodyPr/>
          <a:lstStyle/>
          <a:p>
            <a:fld id="{BA2D8F13-174C-467F-9D40-7DDEF70CAB8C}" type="slidenum">
              <a:rPr lang="en-US" smtClean="0"/>
              <a:t>37</a:t>
            </a:fld>
            <a:endParaRPr lang="en-US"/>
          </a:p>
        </p:txBody>
      </p:sp>
      <p:graphicFrame>
        <p:nvGraphicFramePr>
          <p:cNvPr id="49" name="Table 4">
            <a:extLst>
              <a:ext uri="{FF2B5EF4-FFF2-40B4-BE49-F238E27FC236}">
                <a16:creationId xmlns:a16="http://schemas.microsoft.com/office/drawing/2014/main" id="{C2231B10-352F-3E8B-7C3E-E036235D6E7E}"/>
              </a:ext>
            </a:extLst>
          </p:cNvPr>
          <p:cNvGraphicFramePr>
            <a:graphicFrameLocks/>
          </p:cNvGraphicFramePr>
          <p:nvPr>
            <p:extLst>
              <p:ext uri="{D42A27DB-BD31-4B8C-83A1-F6EECF244321}">
                <p14:modId xmlns:p14="http://schemas.microsoft.com/office/powerpoint/2010/main" val="1482051313"/>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a:t>
                      </a:r>
                      <a:r>
                        <a:rPr lang="en-US" sz="800" kern="1200" dirty="0">
                          <a:solidFill>
                            <a:srgbClr val="1E497D"/>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405448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End-to-End System Analysis (6/6)</a:t>
            </a:r>
          </a:p>
        </p:txBody>
      </p:sp>
      <p:sp>
        <p:nvSpPr>
          <p:cNvPr id="3" name="Content Placeholder 2"/>
          <p:cNvSpPr>
            <a:spLocks noGrp="1"/>
          </p:cNvSpPr>
          <p:nvPr>
            <p:ph idx="1"/>
          </p:nvPr>
        </p:nvSpPr>
        <p:spPr>
          <a:xfrm>
            <a:off x="76200" y="914400"/>
            <a:ext cx="9144000" cy="6172200"/>
          </a:xfrm>
        </p:spPr>
        <p:txBody>
          <a:bodyPr>
            <a:normAutofit/>
          </a:bodyPr>
          <a:lstStyle/>
          <a:p>
            <a:pPr marL="457200" lvl="1" indent="0">
              <a:buNone/>
            </a:pPr>
            <a:endParaRPr lang="en-US" sz="2000" dirty="0">
              <a:cs typeface="Adobe Garamond Pro"/>
            </a:endParaRPr>
          </a:p>
          <a:p>
            <a:pPr lvl="1"/>
            <a:endParaRPr lang="en-US" sz="2400" dirty="0">
              <a:cs typeface="Adobe Garamond Pro"/>
            </a:endParaRPr>
          </a:p>
        </p:txBody>
      </p:sp>
      <p:sp>
        <p:nvSpPr>
          <p:cNvPr id="45" name="Rectangle 44"/>
          <p:cNvSpPr/>
          <p:nvPr/>
        </p:nvSpPr>
        <p:spPr>
          <a:xfrm>
            <a:off x="-38100" y="5084802"/>
            <a:ext cx="9182100" cy="1107996"/>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Overall, Polynesia </a:t>
            </a:r>
            <a:r>
              <a:rPr kumimoji="0" lang="en-US" sz="2200" b="1" i="0" u="none" strike="noStrike" kern="1200" cap="none" spc="0" normalizeH="0" baseline="0" noProof="0" dirty="0">
                <a:ln>
                  <a:noFill/>
                </a:ln>
                <a:solidFill>
                  <a:srgbClr val="1901FF"/>
                </a:solidFill>
                <a:effectLst/>
                <a:uLnTx/>
                <a:uFillTx/>
                <a:latin typeface="Gill Sans MT"/>
                <a:ea typeface="+mn-ea"/>
                <a:cs typeface="Gill Sans MT"/>
              </a:rPr>
              <a:t>achieves</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200" b="1" i="0" u="none" strike="noStrike" kern="1200" cap="none" spc="0" normalizeH="0" baseline="0" noProof="0" dirty="0">
                <a:ln>
                  <a:noFill/>
                </a:ln>
                <a:effectLst/>
                <a:uLnTx/>
                <a:uFillTx/>
                <a:latin typeface="Gill Sans MT"/>
                <a:ea typeface="+mn-ea"/>
                <a:cs typeface="Gill Sans MT"/>
              </a:rPr>
              <a:t>all three </a:t>
            </a:r>
            <a:r>
              <a:rPr kumimoji="0" lang="en-US" sz="2200" b="1" i="0" u="none" strike="noStrike" kern="1200" cap="none" spc="0" normalizeH="0" baseline="0" noProof="0" dirty="0">
                <a:ln>
                  <a:noFill/>
                </a:ln>
                <a:solidFill>
                  <a:srgbClr val="1901FF"/>
                </a:solidFill>
                <a:effectLst/>
                <a:uLnTx/>
                <a:uFillTx/>
                <a:latin typeface="Gill Sans MT"/>
                <a:ea typeface="+mn-ea"/>
                <a:cs typeface="Gill Sans MT"/>
              </a:rPr>
              <a:t>properties of HTAP </a:t>
            </a:r>
            <a:r>
              <a:rPr kumimoji="0" lang="en-US" sz="2200" b="1" i="0" u="none" strike="noStrike" kern="1200" cap="none" spc="0" normalizeH="0" baseline="0" noProof="0" dirty="0">
                <a:ln>
                  <a:noFill/>
                </a:ln>
                <a:effectLst/>
                <a:uLnTx/>
                <a:uFillTx/>
                <a:latin typeface="Gill Sans MT"/>
                <a:ea typeface="+mn-ea"/>
                <a:cs typeface="Gill Sans MT"/>
              </a:rPr>
              <a:t>system</a:t>
            </a:r>
            <a:r>
              <a:rPr kumimoji="0" lang="en-US" sz="2200" b="1" i="0" u="none" strike="noStrike" kern="1200" cap="none" spc="0" normalizeH="0" baseline="0" noProof="0" dirty="0">
                <a:ln>
                  <a:noFill/>
                </a:ln>
                <a:solidFill>
                  <a:srgbClr val="1901FF"/>
                </a:solidFill>
                <a:effectLst/>
                <a:uLnTx/>
                <a:uFillTx/>
                <a:latin typeface="Gill Sans MT"/>
                <a:ea typeface="+mn-ea"/>
                <a:cs typeface="Gill Sans MT"/>
              </a:rPr>
              <a:t> </a:t>
            </a:r>
            <a:br>
              <a:rPr kumimoji="0" lang="en-US" sz="22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and has a </a:t>
            </a:r>
            <a:r>
              <a:rPr kumimoji="0" lang="en-US" sz="2200" b="1" i="0" u="none" strike="noStrike" kern="1200" cap="none" spc="0" normalizeH="0" baseline="0" noProof="0" dirty="0">
                <a:ln>
                  <a:noFill/>
                </a:ln>
                <a:solidFill>
                  <a:srgbClr val="1901FF"/>
                </a:solidFill>
                <a:effectLst/>
                <a:uLnTx/>
                <a:uFillTx/>
                <a:latin typeface="Gill Sans MT"/>
                <a:ea typeface="+mn-ea"/>
                <a:cs typeface="Gill Sans MT"/>
              </a:rPr>
              <a:t>higher</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transactional/analytical </a:t>
            </a:r>
            <a:r>
              <a:rPr kumimoji="0" lang="en-US" sz="2200" b="1" i="0" u="none" strike="noStrike" kern="1200" cap="none" spc="0" normalizeH="0" baseline="0" noProof="0" dirty="0">
                <a:ln>
                  <a:noFill/>
                </a:ln>
                <a:solidFill>
                  <a:srgbClr val="1901FF"/>
                </a:solidFill>
                <a:effectLst/>
                <a:uLnTx/>
                <a:uFillTx/>
                <a:latin typeface="Gill Sans MT"/>
                <a:ea typeface="+mn-ea"/>
                <a:cs typeface="Gill Sans MT"/>
              </a:rPr>
              <a:t>throughput</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200" b="1" i="0" u="none" strike="noStrike" kern="1200" cap="none" spc="0" normalizeH="0" baseline="0" noProof="0" dirty="0">
                <a:ln>
                  <a:noFill/>
                </a:ln>
                <a:solidFill>
                  <a:srgbClr val="1901FF"/>
                </a:solidFill>
                <a:effectLst/>
                <a:uLnTx/>
                <a:uFillTx/>
                <a:latin typeface="Gill Sans MT"/>
                <a:ea typeface="+mn-ea"/>
                <a:cs typeface="Gill Sans MT"/>
              </a:rPr>
              <a:t>1.7x/3.74x</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a:t>
            </a:r>
            <a:br>
              <a:rPr kumimoji="0" lang="en-US" sz="22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over prior HTAP systems</a:t>
            </a:r>
            <a:endParaRPr kumimoji="0" lang="en-US" sz="2200" b="1" i="0" u="none" strike="noStrike" kern="1200" cap="none" spc="0" normalizeH="0" baseline="0" noProof="0" dirty="0">
              <a:ln>
                <a:noFill/>
              </a:ln>
              <a:solidFill>
                <a:srgbClr val="C00000"/>
              </a:solidFill>
              <a:effectLst/>
              <a:uLnTx/>
              <a:uFillTx/>
              <a:latin typeface="Gill Sans MT"/>
              <a:ea typeface="+mn-ea"/>
              <a:cs typeface="Gill Sans MT"/>
            </a:endParaRPr>
          </a:p>
        </p:txBody>
      </p:sp>
      <p:sp>
        <p:nvSpPr>
          <p:cNvPr id="5" name="Slide Number Placeholder 4">
            <a:extLst>
              <a:ext uri="{FF2B5EF4-FFF2-40B4-BE49-F238E27FC236}">
                <a16:creationId xmlns:a16="http://schemas.microsoft.com/office/drawing/2014/main" id="{79EAE40C-5CD6-D101-47CD-B0E8A7A3081D}"/>
              </a:ext>
            </a:extLst>
          </p:cNvPr>
          <p:cNvSpPr>
            <a:spLocks noGrp="1"/>
          </p:cNvSpPr>
          <p:nvPr>
            <p:ph type="sldNum" sz="quarter" idx="12"/>
          </p:nvPr>
        </p:nvSpPr>
        <p:spPr/>
        <p:txBody>
          <a:bodyPr/>
          <a:lstStyle/>
          <a:p>
            <a:fld id="{BA2D8F13-174C-467F-9D40-7DDEF70CAB8C}" type="slidenum">
              <a:rPr lang="en-US" smtClean="0"/>
              <a:t>38</a:t>
            </a:fld>
            <a:endParaRPr lang="en-US"/>
          </a:p>
        </p:txBody>
      </p:sp>
      <p:graphicFrame>
        <p:nvGraphicFramePr>
          <p:cNvPr id="49" name="Table 4">
            <a:extLst>
              <a:ext uri="{FF2B5EF4-FFF2-40B4-BE49-F238E27FC236}">
                <a16:creationId xmlns:a16="http://schemas.microsoft.com/office/drawing/2014/main" id="{18B55D74-E174-D1AE-7D72-FCE6F968192A}"/>
              </a:ext>
            </a:extLst>
          </p:cNvPr>
          <p:cNvGraphicFramePr>
            <a:graphicFrameLocks/>
          </p:cNvGraphicFramePr>
          <p:nvPr>
            <p:extLst>
              <p:ext uri="{D42A27DB-BD31-4B8C-83A1-F6EECF244321}">
                <p14:modId xmlns:p14="http://schemas.microsoft.com/office/powerpoint/2010/main" val="2888654172"/>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a:t>
                      </a:r>
                      <a:r>
                        <a:rPr lang="en-US" sz="800" kern="1200" dirty="0">
                          <a:solidFill>
                            <a:srgbClr val="1E497D"/>
                          </a:solidFill>
                          <a:latin typeface="Calibri" panose="020F0502020204030204"/>
                          <a:ea typeface="+mn-ea"/>
                          <a:cs typeface="Futura Medium" panose="020B0602020204020303" pitchFamily="34" charset="-79"/>
                        </a:rPr>
                        <a:t>●</a:t>
                      </a:r>
                      <a:r>
                        <a:rPr lang="en-US" sz="800" kern="1200" dirty="0">
                          <a:solidFill>
                            <a:srgbClr val="A6A6A6"/>
                          </a:solidFill>
                          <a:latin typeface="Calibri" panose="020F0502020204030204"/>
                          <a:ea typeface="+mn-ea"/>
                          <a:cs typeface="Futura Medium" panose="020B0602020204020303" pitchFamily="34" charset="-79"/>
                        </a:rPr>
                        <a:t>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graphicFrame>
        <p:nvGraphicFramePr>
          <p:cNvPr id="55" name="Chart 54">
            <a:extLst>
              <a:ext uri="{FF2B5EF4-FFF2-40B4-BE49-F238E27FC236}">
                <a16:creationId xmlns:a16="http://schemas.microsoft.com/office/drawing/2014/main" id="{0B026A92-BF43-843E-CB54-8968BC518C6E}"/>
              </a:ext>
            </a:extLst>
          </p:cNvPr>
          <p:cNvGraphicFramePr>
            <a:graphicFrameLocks/>
          </p:cNvGraphicFramePr>
          <p:nvPr>
            <p:extLst>
              <p:ext uri="{D42A27DB-BD31-4B8C-83A1-F6EECF244321}">
                <p14:modId xmlns:p14="http://schemas.microsoft.com/office/powerpoint/2010/main" val="680372578"/>
              </p:ext>
            </p:extLst>
          </p:nvPr>
        </p:nvGraphicFramePr>
        <p:xfrm>
          <a:off x="5781" y="1219200"/>
          <a:ext cx="4904356" cy="36380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Chart 55">
            <a:extLst>
              <a:ext uri="{FF2B5EF4-FFF2-40B4-BE49-F238E27FC236}">
                <a16:creationId xmlns:a16="http://schemas.microsoft.com/office/drawing/2014/main" id="{BE3712CF-8EDE-7AB5-C9B3-42517B57A078}"/>
              </a:ext>
            </a:extLst>
          </p:cNvPr>
          <p:cNvGraphicFramePr>
            <a:graphicFrameLocks/>
          </p:cNvGraphicFramePr>
          <p:nvPr>
            <p:extLst>
              <p:ext uri="{D42A27DB-BD31-4B8C-83A1-F6EECF244321}">
                <p14:modId xmlns:p14="http://schemas.microsoft.com/office/powerpoint/2010/main" val="580441922"/>
              </p:ext>
            </p:extLst>
          </p:nvPr>
        </p:nvGraphicFramePr>
        <p:xfrm>
          <a:off x="5099991" y="1219200"/>
          <a:ext cx="4019806" cy="36380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768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80770-BAAD-9289-9997-E72EF859768F}"/>
              </a:ext>
            </a:extLst>
          </p:cNvPr>
          <p:cNvSpPr>
            <a:spLocks noGrp="1"/>
          </p:cNvSpPr>
          <p:nvPr>
            <p:ph type="title"/>
          </p:nvPr>
        </p:nvSpPr>
        <p:spPr/>
        <p:txBody>
          <a:bodyPr/>
          <a:lstStyle/>
          <a:p>
            <a:r>
              <a:rPr lang="en-US" dirty="0"/>
              <a:t>More in the Paper </a:t>
            </a:r>
          </a:p>
        </p:txBody>
      </p:sp>
      <p:sp>
        <p:nvSpPr>
          <p:cNvPr id="3" name="Content Placeholder 2">
            <a:extLst>
              <a:ext uri="{FF2B5EF4-FFF2-40B4-BE49-F238E27FC236}">
                <a16:creationId xmlns:a16="http://schemas.microsoft.com/office/drawing/2014/main" id="{CDBE5714-7CF3-CFCE-F932-E483111322E0}"/>
              </a:ext>
            </a:extLst>
          </p:cNvPr>
          <p:cNvSpPr>
            <a:spLocks noGrp="1"/>
          </p:cNvSpPr>
          <p:nvPr>
            <p:ph idx="1"/>
          </p:nvPr>
        </p:nvSpPr>
        <p:spPr/>
        <p:txBody>
          <a:bodyPr>
            <a:normAutofit fontScale="92500" lnSpcReduction="10000"/>
          </a:bodyPr>
          <a:lstStyle/>
          <a:p>
            <a:r>
              <a:rPr lang="en-US" sz="2800" dirty="0"/>
              <a:t>Real workload analysis</a:t>
            </a:r>
            <a:br>
              <a:rPr lang="en-US" sz="2800" dirty="0"/>
            </a:br>
            <a:endParaRPr lang="en-US" sz="2800" dirty="0"/>
          </a:p>
          <a:p>
            <a:r>
              <a:rPr lang="en-US" sz="2800" dirty="0"/>
              <a:t>Effect of the update propagation technique </a:t>
            </a:r>
            <a:br>
              <a:rPr lang="en-US" sz="2800" dirty="0"/>
            </a:br>
            <a:endParaRPr lang="en-US" sz="2800" dirty="0"/>
          </a:p>
          <a:p>
            <a:r>
              <a:rPr lang="en-US" sz="2800" dirty="0"/>
              <a:t>Effect of the consistency mechanism</a:t>
            </a:r>
            <a:br>
              <a:rPr lang="en-US" sz="2800" dirty="0"/>
            </a:br>
            <a:endParaRPr lang="en-US" sz="2800" dirty="0"/>
          </a:p>
          <a:p>
            <a:r>
              <a:rPr lang="en-US" sz="2800" dirty="0"/>
              <a:t>Effect of the analytical engine</a:t>
            </a:r>
            <a:br>
              <a:rPr lang="en-US" sz="2800" dirty="0"/>
            </a:br>
            <a:endParaRPr lang="en-US" sz="2800" dirty="0"/>
          </a:p>
          <a:p>
            <a:r>
              <a:rPr lang="en-US" sz="2800" dirty="0"/>
              <a:t>Effect of the dataset size</a:t>
            </a:r>
            <a:br>
              <a:rPr lang="en-US" sz="2800" dirty="0"/>
            </a:br>
            <a:endParaRPr lang="en-US" sz="2800" dirty="0"/>
          </a:p>
          <a:p>
            <a:r>
              <a:rPr lang="en-US" sz="2800" dirty="0"/>
              <a:t>Energy analysis</a:t>
            </a:r>
            <a:br>
              <a:rPr lang="en-US" sz="2800" dirty="0"/>
            </a:br>
            <a:endParaRPr lang="en-US" sz="2800" dirty="0"/>
          </a:p>
          <a:p>
            <a:r>
              <a:rPr lang="en-US" sz="2800" dirty="0"/>
              <a:t>Area analysis</a:t>
            </a:r>
          </a:p>
        </p:txBody>
      </p:sp>
      <p:sp>
        <p:nvSpPr>
          <p:cNvPr id="4" name="Slide Number Placeholder 3">
            <a:extLst>
              <a:ext uri="{FF2B5EF4-FFF2-40B4-BE49-F238E27FC236}">
                <a16:creationId xmlns:a16="http://schemas.microsoft.com/office/drawing/2014/main" id="{0DDDEB2B-77FB-A6C4-6300-1A7462653E9D}"/>
              </a:ext>
            </a:extLst>
          </p:cNvPr>
          <p:cNvSpPr>
            <a:spLocks noGrp="1"/>
          </p:cNvSpPr>
          <p:nvPr>
            <p:ph type="sldNum" sz="quarter" idx="12"/>
          </p:nvPr>
        </p:nvSpPr>
        <p:spPr/>
        <p:txBody>
          <a:bodyPr/>
          <a:lstStyle/>
          <a:p>
            <a:fld id="{BA2D8F13-174C-467F-9D40-7DDEF70CAB8C}" type="slidenum">
              <a:rPr lang="en-US" smtClean="0"/>
              <a:t>39</a:t>
            </a:fld>
            <a:endParaRPr lang="en-US"/>
          </a:p>
        </p:txBody>
      </p:sp>
      <p:graphicFrame>
        <p:nvGraphicFramePr>
          <p:cNvPr id="5" name="Table 4">
            <a:extLst>
              <a:ext uri="{FF2B5EF4-FFF2-40B4-BE49-F238E27FC236}">
                <a16:creationId xmlns:a16="http://schemas.microsoft.com/office/drawing/2014/main" id="{ECEC7A15-A309-CE70-3F9E-CC9F99381020}"/>
              </a:ext>
            </a:extLst>
          </p:cNvPr>
          <p:cNvGraphicFramePr>
            <a:graphicFrameLocks/>
          </p:cNvGraphicFramePr>
          <p:nvPr>
            <p:extLst>
              <p:ext uri="{D42A27DB-BD31-4B8C-83A1-F6EECF244321}">
                <p14:modId xmlns:p14="http://schemas.microsoft.com/office/powerpoint/2010/main" val="4272792089"/>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a:t>
                      </a:r>
                      <a:r>
                        <a:rPr lang="en-US" sz="800" kern="1200" dirty="0">
                          <a:solidFill>
                            <a:srgbClr val="A6A6A6"/>
                          </a:solidFill>
                          <a:latin typeface="Calibri" panose="020F0502020204030204"/>
                          <a:ea typeface="+mn-ea"/>
                          <a:cs typeface="Futura Medium" panose="020B0602020204020303" pitchFamily="34" charset="-79"/>
                        </a:rPr>
                        <a:t>●</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a:t>
                      </a:r>
                      <a:r>
                        <a:rPr lang="en-US" sz="800" kern="1200" dirty="0">
                          <a:solidFill>
                            <a:srgbClr val="1E497D"/>
                          </a:solidFill>
                          <a:latin typeface="Calibri" panose="020F0502020204030204"/>
                          <a:ea typeface="+mn-ea"/>
                          <a:cs typeface="Futura Medium" panose="020B0602020204020303" pitchFamily="34" charset="-79"/>
                        </a:rPr>
                        <a:t>●</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101092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8839200" cy="6324600"/>
          </a:xfrm>
        </p:spPr>
        <p:txBody>
          <a:bodyPr>
            <a:normAutofit/>
          </a:bodyPr>
          <a:lstStyle/>
          <a:p>
            <a:pPr lvl="1"/>
            <a:endParaRPr lang="en-US" sz="2200" dirty="0">
              <a:solidFill>
                <a:srgbClr val="595959"/>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lvl="1"/>
            <a:endParaRPr lang="en-US" sz="2400" dirty="0">
              <a:solidFill>
                <a:srgbClr val="595959"/>
              </a:solidFill>
            </a:endParaRPr>
          </a:p>
          <a:p>
            <a:pPr lvl="1"/>
            <a:endParaRPr lang="en-US" sz="2200" dirty="0">
              <a:solidFill>
                <a:srgbClr val="595959"/>
              </a:solidFill>
            </a:endParaRPr>
          </a:p>
        </p:txBody>
      </p:sp>
      <p:sp>
        <p:nvSpPr>
          <p:cNvPr id="72" name="TextBox 71"/>
          <p:cNvSpPr txBox="1"/>
          <p:nvPr/>
        </p:nvSpPr>
        <p:spPr>
          <a:xfrm>
            <a:off x="76200" y="1535376"/>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a:t>
            </a:r>
          </a:p>
        </p:txBody>
      </p:sp>
      <p:sp>
        <p:nvSpPr>
          <p:cNvPr id="22" name="TextBox 21"/>
          <p:cNvSpPr txBox="1"/>
          <p:nvPr/>
        </p:nvSpPr>
        <p:spPr>
          <a:xfrm>
            <a:off x="59389" y="1542579"/>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a:t>
            </a:r>
          </a:p>
        </p:txBody>
      </p:sp>
      <p:grpSp>
        <p:nvGrpSpPr>
          <p:cNvPr id="24" name="Group 23"/>
          <p:cNvGrpSpPr/>
          <p:nvPr/>
        </p:nvGrpSpPr>
        <p:grpSpPr>
          <a:xfrm>
            <a:off x="-8558" y="1476901"/>
            <a:ext cx="9152558" cy="865068"/>
            <a:chOff x="0" y="2462301"/>
            <a:chExt cx="9144000" cy="734486"/>
          </a:xfrm>
        </p:grpSpPr>
        <p:sp>
          <p:nvSpPr>
            <p:cNvPr id="26" name="Rectangle 25"/>
            <p:cNvSpPr/>
            <p:nvPr/>
          </p:nvSpPr>
          <p:spPr>
            <a:xfrm>
              <a:off x="0" y="2462301"/>
              <a:ext cx="9144000" cy="705558"/>
            </a:xfrm>
            <a:prstGeom prst="rect">
              <a:avLst/>
            </a:prstGeom>
            <a:solidFill>
              <a:srgbClr val="E4E4E4"/>
            </a:solidFill>
          </p:spPr>
          <p:txBody>
            <a:bodyPr wrap="square">
              <a:spAutoFit/>
            </a:bodyPr>
            <a:lstStyle/>
            <a:p>
              <a:pPr marL="515938" algn="ctr" defTabSz="914400"/>
              <a:r>
                <a:rPr lang="en-US" sz="2400" b="1" dirty="0">
                  <a:solidFill>
                    <a:prstClr val="black"/>
                  </a:solidFill>
                  <a:cs typeface="Gill Sans MT"/>
                </a:rPr>
                <a:t>State-of-the-art</a:t>
              </a:r>
              <a:r>
                <a:rPr lang="en-US" sz="2400" b="1" dirty="0">
                  <a:solidFill>
                    <a:srgbClr val="000000"/>
                  </a:solidFill>
                  <a:cs typeface="Gill Sans MT"/>
                </a:rPr>
                <a:t> HTAP systems </a:t>
              </a:r>
              <a:r>
                <a:rPr lang="en-US" sz="2400" b="1" dirty="0">
                  <a:solidFill>
                    <a:srgbClr val="C00000"/>
                  </a:solidFill>
                  <a:cs typeface="Gill Sans MT"/>
                </a:rPr>
                <a:t>do not</a:t>
              </a:r>
              <a:r>
                <a:rPr lang="en-US" sz="2400" b="1" dirty="0">
                  <a:solidFill>
                    <a:srgbClr val="000000"/>
                  </a:solidFill>
                  <a:cs typeface="Gill Sans MT"/>
                </a:rPr>
                <a:t> achieve </a:t>
              </a:r>
              <a:br>
                <a:rPr lang="en-US" sz="2400" b="1" dirty="0">
                  <a:solidFill>
                    <a:srgbClr val="000000"/>
                  </a:solidFill>
                  <a:cs typeface="Gill Sans MT"/>
                </a:rPr>
              </a:br>
              <a:r>
                <a:rPr lang="en-US" sz="2400" b="1" dirty="0">
                  <a:solidFill>
                    <a:srgbClr val="0000FF"/>
                  </a:solidFill>
                  <a:cs typeface="Gill Sans MT"/>
                </a:rPr>
                <a:t>all of the desired HTAP properties</a:t>
              </a:r>
            </a:p>
          </p:txBody>
        </p:sp>
        <p:sp>
          <p:nvSpPr>
            <p:cNvPr id="27" name="TextBox 26"/>
            <p:cNvSpPr txBox="1"/>
            <p:nvPr/>
          </p:nvSpPr>
          <p:spPr>
            <a:xfrm>
              <a:off x="0" y="2491232"/>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1</a:t>
              </a:r>
            </a:p>
          </p:txBody>
        </p:sp>
      </p:grpSp>
      <p:grpSp>
        <p:nvGrpSpPr>
          <p:cNvPr id="34" name="Group 33"/>
          <p:cNvGrpSpPr/>
          <p:nvPr/>
        </p:nvGrpSpPr>
        <p:grpSpPr>
          <a:xfrm>
            <a:off x="-3662" y="2534382"/>
            <a:ext cx="9147661" cy="858718"/>
            <a:chOff x="0" y="2462301"/>
            <a:chExt cx="9144000" cy="729095"/>
          </a:xfrm>
        </p:grpSpPr>
        <p:sp>
          <p:nvSpPr>
            <p:cNvPr id="36" name="Rectangle 35"/>
            <p:cNvSpPr/>
            <p:nvPr/>
          </p:nvSpPr>
          <p:spPr>
            <a:xfrm>
              <a:off x="0" y="2462301"/>
              <a:ext cx="9144000" cy="705558"/>
            </a:xfrm>
            <a:prstGeom prst="rect">
              <a:avLst/>
            </a:prstGeom>
            <a:solidFill>
              <a:srgbClr val="E4E4E4"/>
            </a:solidFill>
          </p:spPr>
          <p:txBody>
            <a:bodyPr wrap="square">
              <a:spAutoFit/>
            </a:bodyPr>
            <a:lstStyle/>
            <a:p>
              <a:pPr marL="515938" algn="ctr" defTabSz="914400"/>
              <a:r>
                <a:rPr lang="en-US" sz="2400" b="1" spc="-100" dirty="0">
                  <a:solidFill>
                    <a:srgbClr val="0000FF"/>
                  </a:solidFill>
                  <a:cs typeface="Gill Sans MT"/>
                </a:rPr>
                <a:t>Data freshness </a:t>
              </a:r>
              <a:r>
                <a:rPr lang="en-US" sz="2400" b="1" spc="-100" dirty="0">
                  <a:solidFill>
                    <a:prstClr val="black"/>
                  </a:solidFill>
                  <a:cs typeface="Gill Sans MT"/>
                </a:rPr>
                <a:t>and</a:t>
              </a:r>
              <a:r>
                <a:rPr lang="en-US" sz="2400" b="1" spc="-100" dirty="0">
                  <a:solidFill>
                    <a:srgbClr val="C00000"/>
                  </a:solidFill>
                  <a:cs typeface="Gill Sans MT"/>
                </a:rPr>
                <a:t> </a:t>
              </a:r>
              <a:r>
                <a:rPr lang="en-US" sz="2400" b="1" spc="-100" dirty="0">
                  <a:solidFill>
                    <a:srgbClr val="0000FF"/>
                  </a:solidFill>
                  <a:cs typeface="Gill Sans MT"/>
                </a:rPr>
                <a:t>consistency</a:t>
              </a:r>
              <a:r>
                <a:rPr lang="en-US" sz="2400" b="1" spc="-100" dirty="0">
                  <a:solidFill>
                    <a:srgbClr val="C00000"/>
                  </a:solidFill>
                  <a:cs typeface="Gill Sans MT"/>
                </a:rPr>
                <a:t> </a:t>
              </a:r>
              <a:r>
                <a:rPr lang="en-US" sz="2400" b="1" spc="-100" dirty="0">
                  <a:solidFill>
                    <a:srgbClr val="0000FF"/>
                  </a:solidFill>
                  <a:cs typeface="Gill Sans MT"/>
                </a:rPr>
                <a:t>mechanisms</a:t>
              </a:r>
              <a:r>
                <a:rPr lang="en-US" sz="2400" b="1" spc="-100" dirty="0">
                  <a:solidFill>
                    <a:srgbClr val="000000"/>
                  </a:solidFill>
                  <a:cs typeface="Gill Sans MT"/>
                </a:rPr>
                <a:t> are </a:t>
              </a:r>
              <a:br>
                <a:rPr lang="en-US" sz="2400" b="1" spc="-100" dirty="0">
                  <a:solidFill>
                    <a:srgbClr val="000000"/>
                  </a:solidFill>
                  <a:cs typeface="Gill Sans MT"/>
                </a:rPr>
              </a:br>
              <a:r>
                <a:rPr lang="en-US" sz="2400" b="1" spc="-100" dirty="0">
                  <a:solidFill>
                    <a:srgbClr val="C00000"/>
                  </a:solidFill>
                  <a:cs typeface="Gill Sans MT"/>
                </a:rPr>
                <a:t>data-intensive</a:t>
              </a:r>
              <a:r>
                <a:rPr lang="en-US" sz="2400" b="1" spc="-100" dirty="0">
                  <a:solidFill>
                    <a:srgbClr val="000000"/>
                  </a:solidFill>
                  <a:cs typeface="Gill Sans MT"/>
                </a:rPr>
                <a:t> </a:t>
              </a:r>
              <a:r>
                <a:rPr lang="en-US" sz="2400" b="1" spc="-100" dirty="0">
                  <a:solidFill>
                    <a:prstClr val="black"/>
                  </a:solidFill>
                  <a:cs typeface="Gill Sans MT"/>
                </a:rPr>
                <a:t>and </a:t>
              </a:r>
              <a:r>
                <a:rPr lang="en-US" sz="2400" b="1" spc="-100" dirty="0">
                  <a:solidFill>
                    <a:srgbClr val="000000"/>
                  </a:solidFill>
                  <a:cs typeface="Gill Sans MT"/>
                </a:rPr>
                <a:t>cause a drastic </a:t>
              </a:r>
              <a:r>
                <a:rPr lang="en-US" sz="2400" b="1" spc="-100" dirty="0">
                  <a:solidFill>
                    <a:srgbClr val="C00000"/>
                  </a:solidFill>
                  <a:cs typeface="Gill Sans MT"/>
                </a:rPr>
                <a:t>reduction</a:t>
              </a:r>
              <a:r>
                <a:rPr lang="en-US" sz="2400" b="1" spc="-100" dirty="0">
                  <a:solidFill>
                    <a:srgbClr val="000000"/>
                  </a:solidFill>
                  <a:cs typeface="Gill Sans MT"/>
                </a:rPr>
                <a:t> in throughput</a:t>
              </a:r>
            </a:p>
          </p:txBody>
        </p:sp>
        <p:sp>
          <p:nvSpPr>
            <p:cNvPr id="37" name="TextBox 36"/>
            <p:cNvSpPr txBox="1"/>
            <p:nvPr/>
          </p:nvSpPr>
          <p:spPr>
            <a:xfrm>
              <a:off x="0" y="2485838"/>
              <a:ext cx="474011" cy="7055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2</a:t>
              </a:r>
            </a:p>
          </p:txBody>
        </p:sp>
      </p:grpSp>
      <p:grpSp>
        <p:nvGrpSpPr>
          <p:cNvPr id="40" name="Group 39"/>
          <p:cNvGrpSpPr/>
          <p:nvPr/>
        </p:nvGrpSpPr>
        <p:grpSpPr>
          <a:xfrm>
            <a:off x="-3661" y="3585513"/>
            <a:ext cx="9147661" cy="864804"/>
            <a:chOff x="-3661" y="2462301"/>
            <a:chExt cx="9147661" cy="734262"/>
          </a:xfrm>
        </p:grpSpPr>
        <p:sp>
          <p:nvSpPr>
            <p:cNvPr id="42" name="Rectangle 41"/>
            <p:cNvSpPr/>
            <p:nvPr/>
          </p:nvSpPr>
          <p:spPr>
            <a:xfrm>
              <a:off x="0" y="2462301"/>
              <a:ext cx="9144000" cy="705558"/>
            </a:xfrm>
            <a:prstGeom prst="rect">
              <a:avLst/>
            </a:prstGeom>
            <a:solidFill>
              <a:srgbClr val="E4E4E4"/>
            </a:solidFill>
          </p:spPr>
          <p:txBody>
            <a:bodyPr wrap="square">
              <a:spAutoFit/>
            </a:bodyPr>
            <a:lstStyle/>
            <a:p>
              <a:pPr marL="515938" algn="ctr" defTabSz="914400"/>
              <a:r>
                <a:rPr lang="en-US" sz="2400" b="1" dirty="0">
                  <a:solidFill>
                    <a:srgbClr val="000000"/>
                  </a:solidFill>
                  <a:cs typeface="Gill Sans MT"/>
                </a:rPr>
                <a:t>These systems </a:t>
              </a:r>
              <a:r>
                <a:rPr lang="en-US" sz="2400" b="1" dirty="0">
                  <a:solidFill>
                    <a:srgbClr val="C00000"/>
                  </a:solidFill>
                  <a:cs typeface="Gill Sans MT"/>
                </a:rPr>
                <a:t>fail </a:t>
              </a:r>
              <a:r>
                <a:rPr lang="en-US" sz="2400" b="1" dirty="0">
                  <a:solidFill>
                    <a:srgbClr val="000000"/>
                  </a:solidFill>
                  <a:cs typeface="Gill Sans MT"/>
                </a:rPr>
                <a:t>to provide </a:t>
              </a:r>
              <a:r>
                <a:rPr lang="en-US" sz="2400" b="1" dirty="0">
                  <a:solidFill>
                    <a:srgbClr val="0000FF"/>
                  </a:solidFill>
                  <a:cs typeface="Gill Sans MT"/>
                </a:rPr>
                <a:t>performance isolation </a:t>
              </a:r>
              <a:br>
                <a:rPr lang="en-US" sz="2400" b="1" dirty="0">
                  <a:solidFill>
                    <a:srgbClr val="0000FF"/>
                  </a:solidFill>
                  <a:cs typeface="Gill Sans MT"/>
                </a:rPr>
              </a:br>
              <a:r>
                <a:rPr lang="en-US" sz="2400" b="1" dirty="0">
                  <a:solidFill>
                    <a:srgbClr val="000000"/>
                  </a:solidFill>
                  <a:cs typeface="Gill Sans MT"/>
                </a:rPr>
                <a:t>because of </a:t>
              </a:r>
              <a:r>
                <a:rPr lang="en-US" sz="2400" b="1" dirty="0">
                  <a:solidFill>
                    <a:srgbClr val="C00000"/>
                  </a:solidFill>
                  <a:cs typeface="Gill Sans MT"/>
                </a:rPr>
                <a:t>high resource contention</a:t>
              </a:r>
            </a:p>
          </p:txBody>
        </p:sp>
        <p:sp>
          <p:nvSpPr>
            <p:cNvPr id="43" name="TextBox 42"/>
            <p:cNvSpPr txBox="1"/>
            <p:nvPr/>
          </p:nvSpPr>
          <p:spPr>
            <a:xfrm>
              <a:off x="-3661" y="2491005"/>
              <a:ext cx="474011" cy="7055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3</a:t>
              </a:r>
            </a:p>
          </p:txBody>
        </p:sp>
      </p:grpSp>
      <p:grpSp>
        <p:nvGrpSpPr>
          <p:cNvPr id="45" name="Group 44"/>
          <p:cNvGrpSpPr/>
          <p:nvPr/>
        </p:nvGrpSpPr>
        <p:grpSpPr>
          <a:xfrm>
            <a:off x="0" y="5235496"/>
            <a:ext cx="9144000" cy="864806"/>
            <a:chOff x="0" y="2462301"/>
            <a:chExt cx="9144000" cy="734263"/>
          </a:xfrm>
        </p:grpSpPr>
        <p:sp>
          <p:nvSpPr>
            <p:cNvPr id="47" name="Rectangle 46"/>
            <p:cNvSpPr/>
            <p:nvPr/>
          </p:nvSpPr>
          <p:spPr>
            <a:xfrm>
              <a:off x="0" y="2462301"/>
              <a:ext cx="9144000" cy="705558"/>
            </a:xfrm>
            <a:prstGeom prst="rect">
              <a:avLst/>
            </a:prstGeom>
            <a:solidFill>
              <a:srgbClr val="E4E4E4"/>
            </a:solidFill>
          </p:spPr>
          <p:txBody>
            <a:bodyPr wrap="square">
              <a:spAutoFit/>
            </a:bodyPr>
            <a:lstStyle/>
            <a:p>
              <a:pPr marL="515938" algn="ctr" defTabSz="914400"/>
              <a:r>
                <a:rPr lang="en-US" sz="2400" b="1" dirty="0">
                  <a:solidFill>
                    <a:srgbClr val="000000"/>
                  </a:solidFill>
                  <a:cs typeface="Gill Sans MT"/>
                </a:rPr>
                <a:t>Take advantage of </a:t>
              </a:r>
              <a:r>
                <a:rPr lang="en-US" sz="2400" b="1" dirty="0">
                  <a:solidFill>
                    <a:srgbClr val="0000FF"/>
                  </a:solidFill>
                  <a:cs typeface="Gill Sans MT"/>
                </a:rPr>
                <a:t>custom algorithm </a:t>
              </a:r>
              <a:r>
                <a:rPr lang="en-US" sz="2400" b="1" dirty="0">
                  <a:solidFill>
                    <a:srgbClr val="000000"/>
                  </a:solidFill>
                  <a:cs typeface="Gill Sans MT"/>
                </a:rPr>
                <a:t>and </a:t>
              </a:r>
              <a:br>
                <a:rPr lang="en-US" sz="2400" b="1" dirty="0">
                  <a:solidFill>
                    <a:srgbClr val="000000"/>
                  </a:solidFill>
                  <a:cs typeface="Gill Sans MT"/>
                </a:rPr>
              </a:br>
              <a:r>
                <a:rPr lang="en-US" sz="2400" b="1" dirty="0">
                  <a:solidFill>
                    <a:srgbClr val="0000FF"/>
                  </a:solidFill>
                  <a:cs typeface="Gill Sans MT"/>
                </a:rPr>
                <a:t>processing-in-memory (PIM) </a:t>
              </a:r>
              <a:r>
                <a:rPr lang="en-US" sz="2400" b="1" dirty="0">
                  <a:solidFill>
                    <a:srgbClr val="000000"/>
                  </a:solidFill>
                  <a:cs typeface="Gill Sans MT"/>
                </a:rPr>
                <a:t>to address these </a:t>
              </a:r>
              <a:r>
                <a:rPr lang="en-US" sz="2400" b="1" dirty="0">
                  <a:solidFill>
                    <a:srgbClr val="C00000"/>
                  </a:solidFill>
                  <a:cs typeface="Gill Sans MT"/>
                </a:rPr>
                <a:t>challenges</a:t>
              </a:r>
            </a:p>
          </p:txBody>
        </p:sp>
        <p:sp>
          <p:nvSpPr>
            <p:cNvPr id="48" name="TextBox 47"/>
            <p:cNvSpPr txBox="1"/>
            <p:nvPr/>
          </p:nvSpPr>
          <p:spPr>
            <a:xfrm>
              <a:off x="0" y="2491006"/>
              <a:ext cx="474011" cy="7055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4</a:t>
              </a:r>
            </a:p>
          </p:txBody>
        </p:sp>
      </p:grpSp>
      <p:sp>
        <p:nvSpPr>
          <p:cNvPr id="6" name="Title 5">
            <a:extLst>
              <a:ext uri="{FF2B5EF4-FFF2-40B4-BE49-F238E27FC236}">
                <a16:creationId xmlns:a16="http://schemas.microsoft.com/office/drawing/2014/main" id="{6381B55F-D801-DB81-1582-89F2FEFB523C}"/>
              </a:ext>
            </a:extLst>
          </p:cNvPr>
          <p:cNvSpPr>
            <a:spLocks noGrp="1"/>
          </p:cNvSpPr>
          <p:nvPr>
            <p:ph type="title"/>
          </p:nvPr>
        </p:nvSpPr>
        <p:spPr/>
        <p:txBody>
          <a:bodyPr/>
          <a:lstStyle/>
          <a:p>
            <a:r>
              <a:rPr lang="en-US" dirty="0"/>
              <a:t>Problem and Goal</a:t>
            </a:r>
          </a:p>
        </p:txBody>
      </p:sp>
      <p:sp>
        <p:nvSpPr>
          <p:cNvPr id="38" name="TextBox 37">
            <a:extLst>
              <a:ext uri="{FF2B5EF4-FFF2-40B4-BE49-F238E27FC236}">
                <a16:creationId xmlns:a16="http://schemas.microsoft.com/office/drawing/2014/main" id="{2E2D170D-E91C-3DCC-8592-2BF984FB4C49}"/>
              </a:ext>
            </a:extLst>
          </p:cNvPr>
          <p:cNvSpPr txBox="1"/>
          <p:nvPr/>
        </p:nvSpPr>
        <p:spPr>
          <a:xfrm>
            <a:off x="-8558" y="993308"/>
            <a:ext cx="9144000" cy="461665"/>
          </a:xfrm>
          <a:prstGeom prst="rect">
            <a:avLst/>
          </a:prstGeom>
          <a:noFill/>
        </p:spPr>
        <p:txBody>
          <a:bodyPr wrap="square">
            <a:spAutoFit/>
          </a:bodyPr>
          <a:lstStyle/>
          <a:p>
            <a:r>
              <a:rPr kumimoji="0" lang="en-US" sz="2400" b="1" i="1" u="none" strike="noStrike" kern="1200" cap="none" spc="0" normalizeH="0" baseline="0" noProof="0" dirty="0">
                <a:ln>
                  <a:noFill/>
                </a:ln>
                <a:solidFill>
                  <a:srgbClr val="C00000"/>
                </a:solidFill>
                <a:effectLst/>
                <a:uLnTx/>
                <a:uFillTx/>
                <a:latin typeface="Gill Sans MT"/>
                <a:ea typeface="+mn-ea"/>
                <a:cs typeface="Gill Sans MT"/>
              </a:rPr>
              <a:t>Problems:</a:t>
            </a:r>
            <a:endParaRPr lang="en-US" sz="2400" i="1" dirty="0">
              <a:solidFill>
                <a:srgbClr val="C00000"/>
              </a:solidFill>
            </a:endParaRPr>
          </a:p>
        </p:txBody>
      </p:sp>
      <p:sp>
        <p:nvSpPr>
          <p:cNvPr id="49" name="TextBox 48">
            <a:extLst>
              <a:ext uri="{FF2B5EF4-FFF2-40B4-BE49-F238E27FC236}">
                <a16:creationId xmlns:a16="http://schemas.microsoft.com/office/drawing/2014/main" id="{F8C6C1E9-3C7B-61E6-E380-F7E41FED4896}"/>
              </a:ext>
            </a:extLst>
          </p:cNvPr>
          <p:cNvSpPr txBox="1"/>
          <p:nvPr/>
        </p:nvSpPr>
        <p:spPr>
          <a:xfrm>
            <a:off x="0" y="4742285"/>
            <a:ext cx="8991600" cy="461665"/>
          </a:xfrm>
          <a:prstGeom prst="rect">
            <a:avLst/>
          </a:prstGeom>
          <a:noFill/>
        </p:spPr>
        <p:txBody>
          <a:bodyPr wrap="square">
            <a:spAutoFit/>
          </a:bodyPr>
          <a:lstStyle/>
          <a:p>
            <a:r>
              <a:rPr kumimoji="0" lang="en-US" sz="2400" b="1" i="1" u="none" strike="noStrike" kern="1200" cap="none" spc="0" normalizeH="0" baseline="0" noProof="0" dirty="0">
                <a:ln>
                  <a:noFill/>
                </a:ln>
                <a:solidFill>
                  <a:srgbClr val="1901FF"/>
                </a:solidFill>
                <a:effectLst/>
                <a:uLnTx/>
                <a:uFillTx/>
                <a:latin typeface="Gill Sans MT"/>
                <a:ea typeface="+mn-ea"/>
                <a:cs typeface="Gill Sans MT"/>
              </a:rPr>
              <a:t>Goal:</a:t>
            </a:r>
            <a:endParaRPr lang="en-US" sz="2400" i="1" dirty="0">
              <a:solidFill>
                <a:srgbClr val="1901FF"/>
              </a:solidFill>
            </a:endParaRPr>
          </a:p>
        </p:txBody>
      </p:sp>
      <p:sp>
        <p:nvSpPr>
          <p:cNvPr id="8" name="Slide Number Placeholder 7">
            <a:extLst>
              <a:ext uri="{FF2B5EF4-FFF2-40B4-BE49-F238E27FC236}">
                <a16:creationId xmlns:a16="http://schemas.microsoft.com/office/drawing/2014/main" id="{5CB184B6-9911-FBAF-0913-95BBBE78DF61}"/>
              </a:ext>
            </a:extLst>
          </p:cNvPr>
          <p:cNvSpPr>
            <a:spLocks noGrp="1"/>
          </p:cNvSpPr>
          <p:nvPr>
            <p:ph type="sldNum" sz="quarter" idx="12"/>
          </p:nvPr>
        </p:nvSpPr>
        <p:spPr/>
        <p:txBody>
          <a:bodyPr/>
          <a:lstStyle/>
          <a:p>
            <a:fld id="{BA2D8F13-174C-467F-9D40-7DDEF70CAB8C}" type="slidenum">
              <a:rPr lang="en-US" smtClean="0"/>
              <a:t>4</a:t>
            </a:fld>
            <a:endParaRPr lang="en-US"/>
          </a:p>
        </p:txBody>
      </p:sp>
    </p:spTree>
    <p:extLst>
      <p:ext uri="{BB962C8B-B14F-4D97-AF65-F5344CB8AC3E}">
        <p14:creationId xmlns:p14="http://schemas.microsoft.com/office/powerpoint/2010/main" val="309266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80770-BAAD-9289-9997-E72EF859768F}"/>
              </a:ext>
            </a:extLst>
          </p:cNvPr>
          <p:cNvSpPr>
            <a:spLocks noGrp="1"/>
          </p:cNvSpPr>
          <p:nvPr>
            <p:ph type="title"/>
          </p:nvPr>
        </p:nvSpPr>
        <p:spPr/>
        <p:txBody>
          <a:bodyPr/>
          <a:lstStyle/>
          <a:p>
            <a:r>
              <a:rPr lang="en-US" dirty="0"/>
              <a:t>More in the Paper </a:t>
            </a:r>
          </a:p>
        </p:txBody>
      </p:sp>
      <p:sp>
        <p:nvSpPr>
          <p:cNvPr id="3" name="Content Placeholder 2">
            <a:extLst>
              <a:ext uri="{FF2B5EF4-FFF2-40B4-BE49-F238E27FC236}">
                <a16:creationId xmlns:a16="http://schemas.microsoft.com/office/drawing/2014/main" id="{CDBE5714-7CF3-CFCE-F932-E483111322E0}"/>
              </a:ext>
            </a:extLst>
          </p:cNvPr>
          <p:cNvSpPr>
            <a:spLocks noGrp="1"/>
          </p:cNvSpPr>
          <p:nvPr>
            <p:ph idx="1"/>
          </p:nvPr>
        </p:nvSpPr>
        <p:spPr/>
        <p:txBody>
          <a:bodyPr>
            <a:normAutofit fontScale="92500" lnSpcReduction="10000"/>
          </a:bodyPr>
          <a:lstStyle/>
          <a:p>
            <a:r>
              <a:rPr lang="en-US" sz="2800" dirty="0"/>
              <a:t>Real workload analysis</a:t>
            </a:r>
            <a:br>
              <a:rPr lang="en-US" sz="2800" dirty="0"/>
            </a:br>
            <a:endParaRPr lang="en-US" sz="2800" dirty="0"/>
          </a:p>
          <a:p>
            <a:r>
              <a:rPr lang="en-US" sz="2800" dirty="0"/>
              <a:t>Effect of the update propagation technique </a:t>
            </a:r>
            <a:br>
              <a:rPr lang="en-US" sz="2800" dirty="0"/>
            </a:br>
            <a:endParaRPr lang="en-US" sz="2800" dirty="0"/>
          </a:p>
          <a:p>
            <a:r>
              <a:rPr lang="en-US" sz="2800" dirty="0"/>
              <a:t>Effect of the consistency mechanism</a:t>
            </a:r>
            <a:br>
              <a:rPr lang="en-US" sz="2800" dirty="0"/>
            </a:br>
            <a:endParaRPr lang="en-US" sz="2800" dirty="0"/>
          </a:p>
          <a:p>
            <a:r>
              <a:rPr lang="en-US" sz="2800" dirty="0"/>
              <a:t>Effect of the analytical engine</a:t>
            </a:r>
            <a:br>
              <a:rPr lang="en-US" sz="2800" dirty="0"/>
            </a:br>
            <a:endParaRPr lang="en-US" sz="2800" dirty="0"/>
          </a:p>
          <a:p>
            <a:r>
              <a:rPr lang="en-US" sz="2800" dirty="0"/>
              <a:t>Effect of the dataset size</a:t>
            </a:r>
            <a:br>
              <a:rPr lang="en-US" sz="2800" dirty="0"/>
            </a:br>
            <a:endParaRPr lang="en-US" sz="2800" dirty="0"/>
          </a:p>
          <a:p>
            <a:r>
              <a:rPr lang="en-US" sz="2800" dirty="0"/>
              <a:t>Energy analysis</a:t>
            </a:r>
            <a:br>
              <a:rPr lang="en-US" sz="2800" dirty="0"/>
            </a:br>
            <a:endParaRPr lang="en-US" sz="2800" dirty="0"/>
          </a:p>
          <a:p>
            <a:r>
              <a:rPr lang="en-US" sz="2800" dirty="0"/>
              <a:t>Area analysis</a:t>
            </a:r>
          </a:p>
        </p:txBody>
      </p:sp>
      <p:sp>
        <p:nvSpPr>
          <p:cNvPr id="4" name="Slide Number Placeholder 3">
            <a:extLst>
              <a:ext uri="{FF2B5EF4-FFF2-40B4-BE49-F238E27FC236}">
                <a16:creationId xmlns:a16="http://schemas.microsoft.com/office/drawing/2014/main" id="{0DDDEB2B-77FB-A6C4-6300-1A7462653E9D}"/>
              </a:ext>
            </a:extLst>
          </p:cNvPr>
          <p:cNvSpPr>
            <a:spLocks noGrp="1"/>
          </p:cNvSpPr>
          <p:nvPr>
            <p:ph type="sldNum" sz="quarter" idx="12"/>
          </p:nvPr>
        </p:nvSpPr>
        <p:spPr/>
        <p:txBody>
          <a:bodyPr/>
          <a:lstStyle/>
          <a:p>
            <a:fld id="{BA2D8F13-174C-467F-9D40-7DDEF70CAB8C}" type="slidenum">
              <a:rPr lang="en-US" smtClean="0"/>
              <a:t>40</a:t>
            </a:fld>
            <a:endParaRPr lang="en-US"/>
          </a:p>
        </p:txBody>
      </p:sp>
      <p:sp>
        <p:nvSpPr>
          <p:cNvPr id="5" name="Rectangle 4">
            <a:extLst>
              <a:ext uri="{FF2B5EF4-FFF2-40B4-BE49-F238E27FC236}">
                <a16:creationId xmlns:a16="http://schemas.microsoft.com/office/drawing/2014/main" id="{E002D598-DBB1-7654-3C29-C137635D9FB9}"/>
              </a:ext>
            </a:extLst>
          </p:cNvPr>
          <p:cNvSpPr/>
          <p:nvPr/>
        </p:nvSpPr>
        <p:spPr>
          <a:xfrm>
            <a:off x="0" y="914400"/>
            <a:ext cx="9144000" cy="5578483"/>
          </a:xfrm>
          <a:prstGeom prst="rect">
            <a:avLst/>
          </a:prstGeom>
          <a:solidFill>
            <a:schemeClr val="bg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B9563D7B-4A45-7058-7734-0FEDA63116B3}"/>
              </a:ext>
            </a:extLst>
          </p:cNvPr>
          <p:cNvPicPr>
            <a:picLocks noChangeAspect="1"/>
          </p:cNvPicPr>
          <p:nvPr/>
        </p:nvPicPr>
        <p:blipFill>
          <a:blip r:embed="rId3"/>
          <a:stretch>
            <a:fillRect/>
          </a:stretch>
        </p:blipFill>
        <p:spPr>
          <a:xfrm>
            <a:off x="457426" y="2339670"/>
            <a:ext cx="8229148" cy="2124300"/>
          </a:xfrm>
          <a:prstGeom prst="rect">
            <a:avLst/>
          </a:prstGeom>
          <a:ln w="57150">
            <a:solidFill>
              <a:schemeClr val="tx2"/>
            </a:solidFill>
          </a:ln>
        </p:spPr>
      </p:pic>
      <p:graphicFrame>
        <p:nvGraphicFramePr>
          <p:cNvPr id="7" name="Table 4">
            <a:extLst>
              <a:ext uri="{FF2B5EF4-FFF2-40B4-BE49-F238E27FC236}">
                <a16:creationId xmlns:a16="http://schemas.microsoft.com/office/drawing/2014/main" id="{A6A2E56B-90E5-BCC0-21D5-AFFAF90D3973}"/>
              </a:ext>
            </a:extLst>
          </p:cNvPr>
          <p:cNvGraphicFramePr>
            <a:graphicFrameLocks/>
          </p:cNvGraphicFramePr>
          <p:nvPr>
            <p:extLst>
              <p:ext uri="{D42A27DB-BD31-4B8C-83A1-F6EECF244321}">
                <p14:modId xmlns:p14="http://schemas.microsoft.com/office/powerpoint/2010/main" val="40322919"/>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a:t>
                      </a:r>
                      <a:r>
                        <a:rPr lang="en-US" sz="800" kern="1200" dirty="0">
                          <a:solidFill>
                            <a:srgbClr val="1E497D"/>
                          </a:solidFill>
                          <a:latin typeface="Calibri" panose="020F0502020204030204"/>
                          <a:ea typeface="+mn-ea"/>
                          <a:cs typeface="Futura Medium" panose="020B0602020204020303" pitchFamily="34" charset="-79"/>
                        </a:rPr>
                        <a:t>●</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pic>
        <p:nvPicPr>
          <p:cNvPr id="8" name="Picture 7">
            <a:extLst>
              <a:ext uri="{FF2B5EF4-FFF2-40B4-BE49-F238E27FC236}">
                <a16:creationId xmlns:a16="http://schemas.microsoft.com/office/drawing/2014/main" id="{004B7D47-5D70-B1E7-CF60-184AF1F701D2}"/>
              </a:ext>
            </a:extLst>
          </p:cNvPr>
          <p:cNvPicPr>
            <a:picLocks noChangeAspect="1"/>
          </p:cNvPicPr>
          <p:nvPr/>
        </p:nvPicPr>
        <p:blipFill>
          <a:blip r:embed="rId4"/>
          <a:stretch>
            <a:fillRect/>
          </a:stretch>
        </p:blipFill>
        <p:spPr>
          <a:xfrm>
            <a:off x="7654501" y="4739658"/>
            <a:ext cx="1150198" cy="1437748"/>
          </a:xfrm>
          <a:prstGeom prst="rect">
            <a:avLst/>
          </a:prstGeom>
        </p:spPr>
      </p:pic>
    </p:spTree>
    <p:extLst>
      <p:ext uri="{BB962C8B-B14F-4D97-AF65-F5344CB8AC3E}">
        <p14:creationId xmlns:p14="http://schemas.microsoft.com/office/powerpoint/2010/main" val="108097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7B14F-CABD-6936-D3BD-2EDD8A59A220}"/>
              </a:ext>
            </a:extLst>
          </p:cNvPr>
          <p:cNvSpPr>
            <a:spLocks noGrp="1"/>
          </p:cNvSpPr>
          <p:nvPr>
            <p:ph type="title"/>
          </p:nvPr>
        </p:nvSpPr>
        <p:spPr/>
        <p:txBody>
          <a:bodyPr/>
          <a:lstStyle/>
          <a:p>
            <a:r>
              <a:rPr lang="en-US" dirty="0"/>
              <a:t>Outline</a:t>
            </a:r>
          </a:p>
        </p:txBody>
      </p:sp>
      <p:sp>
        <p:nvSpPr>
          <p:cNvPr id="4" name="Slide Number Placeholder 3">
            <a:extLst>
              <a:ext uri="{FF2B5EF4-FFF2-40B4-BE49-F238E27FC236}">
                <a16:creationId xmlns:a16="http://schemas.microsoft.com/office/drawing/2014/main" id="{1F3FB61B-B82A-A592-5700-EFB77F4382EC}"/>
              </a:ext>
            </a:extLst>
          </p:cNvPr>
          <p:cNvSpPr>
            <a:spLocks noGrp="1"/>
          </p:cNvSpPr>
          <p:nvPr>
            <p:ph type="sldNum" sz="quarter" idx="12"/>
          </p:nvPr>
        </p:nvSpPr>
        <p:spPr/>
        <p:txBody>
          <a:bodyPr/>
          <a:lstStyle/>
          <a:p>
            <a:fld id="{BA2D8F13-174C-467F-9D40-7DDEF70CAB8C}" type="slidenum">
              <a:rPr lang="en-US" smtClean="0"/>
              <a:t>41</a:t>
            </a:fld>
            <a:endParaRPr lang="en-US"/>
          </a:p>
        </p:txBody>
      </p:sp>
      <p:grpSp>
        <p:nvGrpSpPr>
          <p:cNvPr id="106" name="Group 105">
            <a:extLst>
              <a:ext uri="{FF2B5EF4-FFF2-40B4-BE49-F238E27FC236}">
                <a16:creationId xmlns:a16="http://schemas.microsoft.com/office/drawing/2014/main" id="{888C02F9-30CF-F68B-DB8B-58D67FF4D50E}"/>
              </a:ext>
            </a:extLst>
          </p:cNvPr>
          <p:cNvGrpSpPr/>
          <p:nvPr/>
        </p:nvGrpSpPr>
        <p:grpSpPr>
          <a:xfrm>
            <a:off x="0" y="813845"/>
            <a:ext cx="9144000" cy="646331"/>
            <a:chOff x="0" y="760286"/>
            <a:chExt cx="9144000" cy="646331"/>
          </a:xfrm>
        </p:grpSpPr>
        <p:sp>
          <p:nvSpPr>
            <p:cNvPr id="107" name="Rectangle 106">
              <a:extLst>
                <a:ext uri="{FF2B5EF4-FFF2-40B4-BE49-F238E27FC236}">
                  <a16:creationId xmlns:a16="http://schemas.microsoft.com/office/drawing/2014/main" id="{1DA35DCC-ECFB-21C1-79A3-3543FFDD55DF}"/>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Introduction</a:t>
              </a:r>
            </a:p>
          </p:txBody>
        </p:sp>
        <p:sp>
          <p:nvSpPr>
            <p:cNvPr id="108" name="TextBox 107">
              <a:extLst>
                <a:ext uri="{FF2B5EF4-FFF2-40B4-BE49-F238E27FC236}">
                  <a16:creationId xmlns:a16="http://schemas.microsoft.com/office/drawing/2014/main" id="{5259BFF8-6024-EC44-A0D5-85CFA4D5E98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1</a:t>
              </a:r>
            </a:p>
          </p:txBody>
        </p:sp>
      </p:grpSp>
      <p:grpSp>
        <p:nvGrpSpPr>
          <p:cNvPr id="109" name="Group 108">
            <a:extLst>
              <a:ext uri="{FF2B5EF4-FFF2-40B4-BE49-F238E27FC236}">
                <a16:creationId xmlns:a16="http://schemas.microsoft.com/office/drawing/2014/main" id="{6B8788BF-293D-4973-AB47-68B2E2E6BD39}"/>
              </a:ext>
            </a:extLst>
          </p:cNvPr>
          <p:cNvGrpSpPr/>
          <p:nvPr/>
        </p:nvGrpSpPr>
        <p:grpSpPr>
          <a:xfrm>
            <a:off x="0" y="1535161"/>
            <a:ext cx="9144000" cy="646331"/>
            <a:chOff x="0" y="760286"/>
            <a:chExt cx="9144000" cy="646331"/>
          </a:xfrm>
        </p:grpSpPr>
        <p:sp>
          <p:nvSpPr>
            <p:cNvPr id="110" name="Rectangle 109">
              <a:extLst>
                <a:ext uri="{FF2B5EF4-FFF2-40B4-BE49-F238E27FC236}">
                  <a16:creationId xmlns:a16="http://schemas.microsoft.com/office/drawing/2014/main" id="{A0B187D4-3F67-CAD7-690B-EDE63E21E754}"/>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Limitations of HTAP Systems</a:t>
              </a:r>
            </a:p>
          </p:txBody>
        </p:sp>
        <p:sp>
          <p:nvSpPr>
            <p:cNvPr id="111" name="TextBox 110">
              <a:extLst>
                <a:ext uri="{FF2B5EF4-FFF2-40B4-BE49-F238E27FC236}">
                  <a16:creationId xmlns:a16="http://schemas.microsoft.com/office/drawing/2014/main" id="{81AB0A63-373A-1F1A-F1B3-B74BE2F4D1B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2</a:t>
              </a:r>
            </a:p>
          </p:txBody>
        </p:sp>
      </p:grpSp>
      <p:grpSp>
        <p:nvGrpSpPr>
          <p:cNvPr id="112" name="Group 111">
            <a:extLst>
              <a:ext uri="{FF2B5EF4-FFF2-40B4-BE49-F238E27FC236}">
                <a16:creationId xmlns:a16="http://schemas.microsoft.com/office/drawing/2014/main" id="{2A143D2D-19E2-52B1-17BC-06B16F96E249}"/>
              </a:ext>
            </a:extLst>
          </p:cNvPr>
          <p:cNvGrpSpPr/>
          <p:nvPr/>
        </p:nvGrpSpPr>
        <p:grpSpPr>
          <a:xfrm>
            <a:off x="0" y="2257892"/>
            <a:ext cx="9144000" cy="646331"/>
            <a:chOff x="0" y="760286"/>
            <a:chExt cx="9144000" cy="646331"/>
          </a:xfrm>
        </p:grpSpPr>
        <p:sp>
          <p:nvSpPr>
            <p:cNvPr id="113" name="Rectangle 112">
              <a:extLst>
                <a:ext uri="{FF2B5EF4-FFF2-40B4-BE49-F238E27FC236}">
                  <a16:creationId xmlns:a16="http://schemas.microsoft.com/office/drawing/2014/main" id="{EFAB3207-DB1D-28FF-8125-D3D210B822E7}"/>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Polynesia: Overview</a:t>
              </a:r>
            </a:p>
          </p:txBody>
        </p:sp>
        <p:sp>
          <p:nvSpPr>
            <p:cNvPr id="114" name="TextBox 113">
              <a:extLst>
                <a:ext uri="{FF2B5EF4-FFF2-40B4-BE49-F238E27FC236}">
                  <a16:creationId xmlns:a16="http://schemas.microsoft.com/office/drawing/2014/main" id="{0B7FF3A4-E3A2-A98C-84A4-3269E9C0425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3</a:t>
              </a:r>
            </a:p>
          </p:txBody>
        </p:sp>
      </p:grpSp>
      <p:grpSp>
        <p:nvGrpSpPr>
          <p:cNvPr id="115" name="Group 114">
            <a:extLst>
              <a:ext uri="{FF2B5EF4-FFF2-40B4-BE49-F238E27FC236}">
                <a16:creationId xmlns:a16="http://schemas.microsoft.com/office/drawing/2014/main" id="{B2156272-2484-2BAA-22D9-EA8615BAF1C6}"/>
              </a:ext>
            </a:extLst>
          </p:cNvPr>
          <p:cNvGrpSpPr/>
          <p:nvPr/>
        </p:nvGrpSpPr>
        <p:grpSpPr>
          <a:xfrm>
            <a:off x="0" y="2977957"/>
            <a:ext cx="9144000" cy="646331"/>
            <a:chOff x="0" y="760286"/>
            <a:chExt cx="9144000" cy="646331"/>
          </a:xfrm>
        </p:grpSpPr>
        <p:sp>
          <p:nvSpPr>
            <p:cNvPr id="116" name="Rectangle 115">
              <a:extLst>
                <a:ext uri="{FF2B5EF4-FFF2-40B4-BE49-F238E27FC236}">
                  <a16:creationId xmlns:a16="http://schemas.microsoft.com/office/drawing/2014/main" id="{A22E679E-D4E7-644A-9EE5-593619794B7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Update Propagation</a:t>
              </a:r>
            </a:p>
          </p:txBody>
        </p:sp>
        <p:sp>
          <p:nvSpPr>
            <p:cNvPr id="117" name="TextBox 116">
              <a:extLst>
                <a:ext uri="{FF2B5EF4-FFF2-40B4-BE49-F238E27FC236}">
                  <a16:creationId xmlns:a16="http://schemas.microsoft.com/office/drawing/2014/main" id="{422CF713-8B79-CBA1-66CE-A439C5912CEC}"/>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4</a:t>
              </a:r>
            </a:p>
          </p:txBody>
        </p:sp>
      </p:grpSp>
      <p:grpSp>
        <p:nvGrpSpPr>
          <p:cNvPr id="118" name="Group 117">
            <a:extLst>
              <a:ext uri="{FF2B5EF4-FFF2-40B4-BE49-F238E27FC236}">
                <a16:creationId xmlns:a16="http://schemas.microsoft.com/office/drawing/2014/main" id="{203AEF00-029E-E7CC-7615-106033E29340}"/>
              </a:ext>
            </a:extLst>
          </p:cNvPr>
          <p:cNvGrpSpPr/>
          <p:nvPr/>
        </p:nvGrpSpPr>
        <p:grpSpPr>
          <a:xfrm>
            <a:off x="0" y="3700496"/>
            <a:ext cx="9144000" cy="646331"/>
            <a:chOff x="0" y="760286"/>
            <a:chExt cx="9144000" cy="646331"/>
          </a:xfrm>
        </p:grpSpPr>
        <p:sp>
          <p:nvSpPr>
            <p:cNvPr id="119" name="Rectangle 118">
              <a:extLst>
                <a:ext uri="{FF2B5EF4-FFF2-40B4-BE49-F238E27FC236}">
                  <a16:creationId xmlns:a16="http://schemas.microsoft.com/office/drawing/2014/main" id="{0808F5C9-848A-A9F9-C758-AA50E383EFCB}"/>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Consistency Mechanism</a:t>
              </a:r>
            </a:p>
          </p:txBody>
        </p:sp>
        <p:sp>
          <p:nvSpPr>
            <p:cNvPr id="120" name="TextBox 119">
              <a:extLst>
                <a:ext uri="{FF2B5EF4-FFF2-40B4-BE49-F238E27FC236}">
                  <a16:creationId xmlns:a16="http://schemas.microsoft.com/office/drawing/2014/main" id="{770C552A-8962-3D0E-9FB0-A20B2CC20E4E}"/>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5</a:t>
              </a:r>
            </a:p>
          </p:txBody>
        </p:sp>
      </p:grpSp>
      <p:grpSp>
        <p:nvGrpSpPr>
          <p:cNvPr id="121" name="Group 120">
            <a:extLst>
              <a:ext uri="{FF2B5EF4-FFF2-40B4-BE49-F238E27FC236}">
                <a16:creationId xmlns:a16="http://schemas.microsoft.com/office/drawing/2014/main" id="{8A88DDB2-DBAB-27B3-993E-43DEB8AA0FEB}"/>
              </a:ext>
            </a:extLst>
          </p:cNvPr>
          <p:cNvGrpSpPr/>
          <p:nvPr/>
        </p:nvGrpSpPr>
        <p:grpSpPr>
          <a:xfrm>
            <a:off x="0" y="4418573"/>
            <a:ext cx="9144000" cy="646331"/>
            <a:chOff x="0" y="760286"/>
            <a:chExt cx="9144000" cy="646331"/>
          </a:xfrm>
        </p:grpSpPr>
        <p:sp>
          <p:nvSpPr>
            <p:cNvPr id="122" name="Rectangle 121">
              <a:extLst>
                <a:ext uri="{FF2B5EF4-FFF2-40B4-BE49-F238E27FC236}">
                  <a16:creationId xmlns:a16="http://schemas.microsoft.com/office/drawing/2014/main" id="{99CC86A4-B0C5-59F2-C8B8-B0C836F348D8}"/>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Analytical Engine</a:t>
              </a:r>
            </a:p>
          </p:txBody>
        </p:sp>
        <p:sp>
          <p:nvSpPr>
            <p:cNvPr id="123" name="TextBox 122">
              <a:extLst>
                <a:ext uri="{FF2B5EF4-FFF2-40B4-BE49-F238E27FC236}">
                  <a16:creationId xmlns:a16="http://schemas.microsoft.com/office/drawing/2014/main" id="{A2C64389-E06E-68A0-4308-1BF9AD770666}"/>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6</a:t>
              </a:r>
            </a:p>
          </p:txBody>
        </p:sp>
      </p:grpSp>
      <p:grpSp>
        <p:nvGrpSpPr>
          <p:cNvPr id="124" name="Group 123">
            <a:extLst>
              <a:ext uri="{FF2B5EF4-FFF2-40B4-BE49-F238E27FC236}">
                <a16:creationId xmlns:a16="http://schemas.microsoft.com/office/drawing/2014/main" id="{3CB50F68-85A2-6B8E-41E6-97BEED44B5FD}"/>
              </a:ext>
            </a:extLst>
          </p:cNvPr>
          <p:cNvGrpSpPr/>
          <p:nvPr/>
        </p:nvGrpSpPr>
        <p:grpSpPr>
          <a:xfrm>
            <a:off x="0" y="5138763"/>
            <a:ext cx="9144000" cy="646331"/>
            <a:chOff x="0" y="760286"/>
            <a:chExt cx="9144000" cy="646331"/>
          </a:xfrm>
        </p:grpSpPr>
        <p:sp>
          <p:nvSpPr>
            <p:cNvPr id="125" name="Rectangle 124">
              <a:extLst>
                <a:ext uri="{FF2B5EF4-FFF2-40B4-BE49-F238E27FC236}">
                  <a16:creationId xmlns:a16="http://schemas.microsoft.com/office/drawing/2014/main" id="{2BB17E3B-7B6F-8649-B580-6EEE8442B50C}"/>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A6A6A6"/>
                  </a:solidFill>
                  <a:effectLst/>
                  <a:uLnTx/>
                  <a:uFillTx/>
                </a:rPr>
                <a:t>Evaluation</a:t>
              </a:r>
            </a:p>
          </p:txBody>
        </p:sp>
        <p:sp>
          <p:nvSpPr>
            <p:cNvPr id="126" name="TextBox 125">
              <a:extLst>
                <a:ext uri="{FF2B5EF4-FFF2-40B4-BE49-F238E27FC236}">
                  <a16:creationId xmlns:a16="http://schemas.microsoft.com/office/drawing/2014/main" id="{239E8245-9518-2866-9522-FBAF347D986B}"/>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A6A6A6"/>
                  </a:solidFill>
                  <a:effectLst/>
                  <a:uLnTx/>
                  <a:uFillTx/>
                  <a:latin typeface="Arial Black" panose="020B0A04020102020204" pitchFamily="34" charset="0"/>
                </a:rPr>
                <a:t>7</a:t>
              </a:r>
            </a:p>
          </p:txBody>
        </p:sp>
      </p:grpSp>
      <p:grpSp>
        <p:nvGrpSpPr>
          <p:cNvPr id="127" name="Group 126">
            <a:extLst>
              <a:ext uri="{FF2B5EF4-FFF2-40B4-BE49-F238E27FC236}">
                <a16:creationId xmlns:a16="http://schemas.microsoft.com/office/drawing/2014/main" id="{686CE7F1-78CD-C7C3-2299-22651F996394}"/>
              </a:ext>
            </a:extLst>
          </p:cNvPr>
          <p:cNvGrpSpPr/>
          <p:nvPr/>
        </p:nvGrpSpPr>
        <p:grpSpPr>
          <a:xfrm>
            <a:off x="0" y="5856861"/>
            <a:ext cx="9144000" cy="646331"/>
            <a:chOff x="0" y="760286"/>
            <a:chExt cx="9144000" cy="646331"/>
          </a:xfrm>
        </p:grpSpPr>
        <p:sp>
          <p:nvSpPr>
            <p:cNvPr id="128" name="Rectangle 127">
              <a:extLst>
                <a:ext uri="{FF2B5EF4-FFF2-40B4-BE49-F238E27FC236}">
                  <a16:creationId xmlns:a16="http://schemas.microsoft.com/office/drawing/2014/main" id="{E7BDD726-CA50-3CE6-7DF7-2091269B9AB5}"/>
                </a:ext>
              </a:extLst>
            </p:cNvPr>
            <p:cNvSpPr>
              <a:spLocks noChangeAspect="1"/>
            </p:cNvSpPr>
            <p:nvPr/>
          </p:nvSpPr>
          <p:spPr>
            <a:xfrm>
              <a:off x="0" y="790028"/>
              <a:ext cx="9144000" cy="523220"/>
            </a:xfrm>
            <a:prstGeom prst="rect">
              <a:avLst/>
            </a:prstGeom>
            <a:solidFill>
              <a:srgbClr val="E4E4E4"/>
            </a:solidFill>
          </p:spPr>
          <p:txBody>
            <a:bodyPr wrap="square">
              <a:spAutoFit/>
            </a:bodyPr>
            <a:lstStyle/>
            <a:p>
              <a:pPr marL="515938"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1E497D"/>
                  </a:solidFill>
                  <a:effectLst/>
                  <a:uLnTx/>
                  <a:uFillTx/>
                </a:rPr>
                <a:t>Conclusion</a:t>
              </a:r>
            </a:p>
          </p:txBody>
        </p:sp>
        <p:sp>
          <p:nvSpPr>
            <p:cNvPr id="129" name="TextBox 128">
              <a:extLst>
                <a:ext uri="{FF2B5EF4-FFF2-40B4-BE49-F238E27FC236}">
                  <a16:creationId xmlns:a16="http://schemas.microsoft.com/office/drawing/2014/main" id="{08A61280-2D12-28EF-367C-EF4687451655}"/>
                </a:ext>
              </a:extLst>
            </p:cNvPr>
            <p:cNvSpPr txBox="1"/>
            <p:nvPr/>
          </p:nvSpPr>
          <p:spPr>
            <a:xfrm>
              <a:off x="151622" y="760286"/>
              <a:ext cx="4740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1E497D"/>
                  </a:solidFill>
                  <a:effectLst/>
                  <a:uLnTx/>
                  <a:uFillTx/>
                  <a:latin typeface="Arial Black" panose="020B0A04020102020204" pitchFamily="34" charset="0"/>
                </a:rPr>
                <a:t>8</a:t>
              </a:r>
            </a:p>
          </p:txBody>
        </p:sp>
      </p:grpSp>
      <p:graphicFrame>
        <p:nvGraphicFramePr>
          <p:cNvPr id="30" name="Table 4">
            <a:extLst>
              <a:ext uri="{FF2B5EF4-FFF2-40B4-BE49-F238E27FC236}">
                <a16:creationId xmlns:a16="http://schemas.microsoft.com/office/drawing/2014/main" id="{3CAEB365-23AB-C95B-350D-5740BCA8D580}"/>
              </a:ext>
            </a:extLst>
          </p:cNvPr>
          <p:cNvGraphicFramePr>
            <a:graphicFrameLocks/>
          </p:cNvGraphicFramePr>
          <p:nvPr>
            <p:extLst>
              <p:ext uri="{D42A27DB-BD31-4B8C-83A1-F6EECF244321}">
                <p14:modId xmlns:p14="http://schemas.microsoft.com/office/powerpoint/2010/main" val="1064955644"/>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1E497D"/>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0186572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27D2AA-1BAA-31D5-C983-42F3FC3197BF}"/>
              </a:ext>
            </a:extLst>
          </p:cNvPr>
          <p:cNvSpPr/>
          <p:nvPr/>
        </p:nvSpPr>
        <p:spPr>
          <a:xfrm>
            <a:off x="-2" y="2795424"/>
            <a:ext cx="9144002" cy="1034371"/>
          </a:xfrm>
          <a:prstGeom prst="rect">
            <a:avLst/>
          </a:prstGeom>
          <a:solidFill>
            <a:srgbClr val="B8CF9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B3EE80DC-F576-1D3F-5B58-969E7D75D14E}"/>
              </a:ext>
            </a:extLst>
          </p:cNvPr>
          <p:cNvSpPr/>
          <p:nvPr/>
        </p:nvSpPr>
        <p:spPr>
          <a:xfrm>
            <a:off x="-1" y="5457003"/>
            <a:ext cx="9144001" cy="1035880"/>
          </a:xfrm>
          <a:prstGeom prst="rect">
            <a:avLst/>
          </a:prstGeom>
          <a:solidFill>
            <a:srgbClr val="AF9CD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38FD1747-586A-96C6-72A0-FFF1713ECE47}"/>
              </a:ext>
            </a:extLst>
          </p:cNvPr>
          <p:cNvSpPr/>
          <p:nvPr/>
        </p:nvSpPr>
        <p:spPr>
          <a:xfrm>
            <a:off x="0" y="3936121"/>
            <a:ext cx="9144000" cy="1414556"/>
          </a:xfrm>
          <a:prstGeom prst="rect">
            <a:avLst/>
          </a:prstGeom>
          <a:solidFill>
            <a:srgbClr val="CCD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ACC7CEED-E27F-10BE-6820-1A9645F1D632}"/>
              </a:ext>
            </a:extLst>
          </p:cNvPr>
          <p:cNvSpPr/>
          <p:nvPr/>
        </p:nvSpPr>
        <p:spPr>
          <a:xfrm>
            <a:off x="0" y="2287135"/>
            <a:ext cx="9144000" cy="403717"/>
          </a:xfrm>
          <a:prstGeom prst="rect">
            <a:avLst/>
          </a:prstGeom>
          <a:solidFill>
            <a:srgbClr val="FFBF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3608DF62-829F-0539-2F5C-42B44B93CF95}"/>
              </a:ext>
            </a:extLst>
          </p:cNvPr>
          <p:cNvSpPr/>
          <p:nvPr/>
        </p:nvSpPr>
        <p:spPr>
          <a:xfrm>
            <a:off x="1" y="838192"/>
            <a:ext cx="9144000" cy="1350749"/>
          </a:xfrm>
          <a:prstGeom prst="rect">
            <a:avLst/>
          </a:prstGeom>
          <a:solidFill>
            <a:srgbClr val="FFF4CC">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 y="838199"/>
            <a:ext cx="9296400" cy="6126127"/>
          </a:xfrm>
        </p:spPr>
        <p:txBody>
          <a:bodyPr>
            <a:normAutofit fontScale="92500" lnSpcReduction="20000"/>
          </a:bodyPr>
          <a:lstStyle/>
          <a:p>
            <a:pPr marL="115888" indent="-115888"/>
            <a:r>
              <a:rPr lang="en-US" sz="2200" dirty="0">
                <a:solidFill>
                  <a:schemeClr val="tx2"/>
                </a:solidFill>
              </a:rPr>
              <a:t> </a:t>
            </a:r>
            <a:r>
              <a:rPr lang="en-US" sz="2200" u="sng" dirty="0">
                <a:solidFill>
                  <a:schemeClr val="tx2"/>
                </a:solidFill>
              </a:rPr>
              <a:t>Context</a:t>
            </a:r>
            <a:r>
              <a:rPr lang="en-US" sz="2200" dirty="0">
                <a:solidFill>
                  <a:schemeClr val="tx2"/>
                </a:solidFill>
              </a:rPr>
              <a:t>: Many applications need to perform real-time data analysis using an </a:t>
            </a:r>
            <a:r>
              <a:rPr lang="en-US" sz="2200" u="sng" dirty="0">
                <a:solidFill>
                  <a:schemeClr val="tx2"/>
                </a:solidFill>
              </a:rPr>
              <a:t>H</a:t>
            </a:r>
            <a:r>
              <a:rPr lang="en-US" sz="2200" dirty="0">
                <a:solidFill>
                  <a:schemeClr val="tx2"/>
                </a:solidFill>
              </a:rPr>
              <a:t>ybrid </a:t>
            </a:r>
            <a:r>
              <a:rPr lang="en-US" sz="2200" u="sng" dirty="0">
                <a:solidFill>
                  <a:schemeClr val="tx2"/>
                </a:solidFill>
              </a:rPr>
              <a:t>T</a:t>
            </a:r>
            <a:r>
              <a:rPr lang="en-US" sz="2200" dirty="0">
                <a:solidFill>
                  <a:schemeClr val="tx2"/>
                </a:solidFill>
              </a:rPr>
              <a:t>ransactional/</a:t>
            </a:r>
            <a:r>
              <a:rPr lang="en-US" sz="2200" u="sng" dirty="0">
                <a:solidFill>
                  <a:schemeClr val="tx2"/>
                </a:solidFill>
              </a:rPr>
              <a:t>A</a:t>
            </a:r>
            <a:r>
              <a:rPr lang="en-US" sz="2200" dirty="0">
                <a:solidFill>
                  <a:schemeClr val="tx2"/>
                </a:solidFill>
              </a:rPr>
              <a:t>nalytical </a:t>
            </a:r>
            <a:r>
              <a:rPr lang="en-US" sz="2200" u="sng" dirty="0">
                <a:solidFill>
                  <a:schemeClr val="tx2"/>
                </a:solidFill>
              </a:rPr>
              <a:t>P</a:t>
            </a:r>
            <a:r>
              <a:rPr lang="en-US" sz="2200" dirty="0">
                <a:solidFill>
                  <a:schemeClr val="tx2"/>
                </a:solidFill>
              </a:rPr>
              <a:t>rocessing (HTAP) system</a:t>
            </a:r>
          </a:p>
          <a:p>
            <a:pPr marL="517525" lvl="1"/>
            <a:r>
              <a:rPr lang="en-US" sz="2000" dirty="0"/>
              <a:t>An ideal HTAP system should have </a:t>
            </a:r>
            <a:r>
              <a:rPr lang="en-US" sz="2000" dirty="0">
                <a:solidFill>
                  <a:srgbClr val="0000FF"/>
                </a:solidFill>
              </a:rPr>
              <a:t>three properties</a:t>
            </a:r>
            <a:r>
              <a:rPr lang="en-US" sz="2000" dirty="0"/>
              <a:t>: </a:t>
            </a:r>
            <a:br>
              <a:rPr lang="en-US" sz="2000" dirty="0"/>
            </a:br>
            <a:r>
              <a:rPr lang="en-US" sz="2000" dirty="0"/>
              <a:t>(1) </a:t>
            </a:r>
            <a:r>
              <a:rPr lang="en-US" sz="2000" dirty="0">
                <a:solidFill>
                  <a:srgbClr val="C00000"/>
                </a:solidFill>
              </a:rPr>
              <a:t>data freshness </a:t>
            </a:r>
            <a:r>
              <a:rPr lang="en-US" sz="2000" dirty="0"/>
              <a:t>and </a:t>
            </a:r>
            <a:r>
              <a:rPr lang="en-US" sz="2000" dirty="0">
                <a:solidFill>
                  <a:srgbClr val="C00000"/>
                </a:solidFill>
              </a:rPr>
              <a:t>consistency</a:t>
            </a:r>
            <a:r>
              <a:rPr lang="en-US" sz="2000" dirty="0"/>
              <a:t>, (2) </a:t>
            </a:r>
            <a:r>
              <a:rPr lang="en-US" sz="2000" dirty="0">
                <a:solidFill>
                  <a:srgbClr val="C00000"/>
                </a:solidFill>
              </a:rPr>
              <a:t>workload-specific optimization</a:t>
            </a:r>
            <a:r>
              <a:rPr lang="en-US" sz="2000" dirty="0"/>
              <a:t>, </a:t>
            </a:r>
            <a:br>
              <a:rPr lang="en-US" sz="2000" dirty="0"/>
            </a:br>
            <a:r>
              <a:rPr lang="en-US" sz="2000" dirty="0"/>
              <a:t>(3) </a:t>
            </a:r>
            <a:r>
              <a:rPr lang="en-US" sz="2000" dirty="0">
                <a:solidFill>
                  <a:srgbClr val="C00000"/>
                </a:solidFill>
              </a:rPr>
              <a:t>performance isolation</a:t>
            </a:r>
            <a:br>
              <a:rPr lang="en-US" sz="2000" dirty="0">
                <a:solidFill>
                  <a:srgbClr val="0000FF"/>
                </a:solidFill>
              </a:rPr>
            </a:br>
            <a:endParaRPr lang="en-US" sz="1800" dirty="0">
              <a:solidFill>
                <a:srgbClr val="0000FF"/>
              </a:solidFill>
            </a:endParaRPr>
          </a:p>
          <a:p>
            <a:pPr marL="115888" indent="-115888"/>
            <a:r>
              <a:rPr lang="en-US" sz="2200" dirty="0">
                <a:solidFill>
                  <a:schemeClr val="tx2"/>
                </a:solidFill>
              </a:rPr>
              <a:t> </a:t>
            </a:r>
            <a:r>
              <a:rPr lang="en-US" sz="2200" u="sng" dirty="0">
                <a:solidFill>
                  <a:schemeClr val="tx2"/>
                </a:solidFill>
              </a:rPr>
              <a:t>Problem</a:t>
            </a:r>
            <a:r>
              <a:rPr lang="en-US" sz="2200" dirty="0">
                <a:solidFill>
                  <a:schemeClr val="tx2"/>
                </a:solidFill>
              </a:rPr>
              <a:t>: HTAP systems </a:t>
            </a:r>
            <a:r>
              <a:rPr lang="en-US" sz="2200" dirty="0">
                <a:solidFill>
                  <a:srgbClr val="C00000"/>
                </a:solidFill>
              </a:rPr>
              <a:t>cannot achieve all three </a:t>
            </a:r>
            <a:r>
              <a:rPr lang="en-US" sz="2200" dirty="0">
                <a:solidFill>
                  <a:schemeClr val="tx2"/>
                </a:solidFill>
              </a:rPr>
              <a:t>HTAP properties </a:t>
            </a:r>
            <a:br>
              <a:rPr lang="en-US" sz="2200" dirty="0">
                <a:solidFill>
                  <a:schemeClr val="tx2"/>
                </a:solidFill>
              </a:rPr>
            </a:br>
            <a:endParaRPr lang="en-US" sz="2200" dirty="0">
              <a:solidFill>
                <a:schemeClr val="tx2"/>
              </a:solidFill>
            </a:endParaRPr>
          </a:p>
          <a:p>
            <a:pPr marL="115888" indent="-115888"/>
            <a:r>
              <a:rPr lang="en-US" sz="2200" dirty="0">
                <a:solidFill>
                  <a:schemeClr val="tx2"/>
                </a:solidFill>
              </a:rPr>
              <a:t> </a:t>
            </a:r>
            <a:r>
              <a:rPr lang="en-US" sz="2200" u="sng" dirty="0">
                <a:solidFill>
                  <a:schemeClr val="tx2"/>
                </a:solidFill>
              </a:rPr>
              <a:t>Key Idea</a:t>
            </a:r>
            <a:r>
              <a:rPr lang="en-US" sz="2200" dirty="0">
                <a:solidFill>
                  <a:schemeClr val="tx2"/>
                </a:solidFill>
              </a:rPr>
              <a:t>: </a:t>
            </a:r>
            <a:r>
              <a:rPr lang="en-US" sz="2200" dirty="0">
                <a:solidFill>
                  <a:schemeClr val="tx2"/>
                </a:solidFill>
                <a:cs typeface="Adobe Garamond Pro"/>
              </a:rPr>
              <a:t>Divide the system into transactional and analytical </a:t>
            </a:r>
            <a:r>
              <a:rPr lang="en-US" sz="2200" dirty="0">
                <a:solidFill>
                  <a:srgbClr val="0000FF"/>
                </a:solidFill>
                <a:cs typeface="Adobe Garamond Pro"/>
              </a:rPr>
              <a:t>processing islands</a:t>
            </a:r>
          </a:p>
          <a:p>
            <a:pPr marL="465138" lvl="1"/>
            <a:r>
              <a:rPr lang="en-US" sz="2000" dirty="0">
                <a:solidFill>
                  <a:srgbClr val="595959"/>
                </a:solidFill>
              </a:rPr>
              <a:t>Enables </a:t>
            </a:r>
            <a:r>
              <a:rPr lang="en-US" sz="2000" dirty="0">
                <a:solidFill>
                  <a:srgbClr val="C00000"/>
                </a:solidFill>
              </a:rPr>
              <a:t>workload-specific optimizations </a:t>
            </a:r>
            <a:r>
              <a:rPr lang="en-US" sz="2000" dirty="0">
                <a:solidFill>
                  <a:srgbClr val="595959"/>
                </a:solidFill>
              </a:rPr>
              <a:t>and </a:t>
            </a:r>
            <a:r>
              <a:rPr lang="en-US" sz="2000" dirty="0">
                <a:solidFill>
                  <a:srgbClr val="C00000"/>
                </a:solidFill>
              </a:rPr>
              <a:t>performance isolation </a:t>
            </a:r>
            <a:br>
              <a:rPr lang="en-US" sz="2000" dirty="0">
                <a:solidFill>
                  <a:srgbClr val="1400FF"/>
                </a:solidFill>
              </a:rPr>
            </a:br>
            <a:endParaRPr lang="en-US" sz="2000" dirty="0">
              <a:solidFill>
                <a:srgbClr val="1400FF"/>
              </a:solidFill>
            </a:endParaRPr>
          </a:p>
          <a:p>
            <a:pPr marL="115888" indent="-115888"/>
            <a:r>
              <a:rPr lang="en-US" sz="2200" dirty="0">
                <a:solidFill>
                  <a:schemeClr val="tx2"/>
                </a:solidFill>
              </a:rPr>
              <a:t> </a:t>
            </a:r>
            <a:r>
              <a:rPr lang="en-US" sz="2200" u="sng" dirty="0">
                <a:solidFill>
                  <a:schemeClr val="tx2"/>
                </a:solidFill>
              </a:rPr>
              <a:t>Key Mechanism</a:t>
            </a:r>
            <a:r>
              <a:rPr lang="en-US" sz="2200" dirty="0">
                <a:solidFill>
                  <a:schemeClr val="tx2"/>
                </a:solidFill>
              </a:rPr>
              <a:t>: Polynesia, a novel hardware/software cooperative design for in-memory HTAP databases</a:t>
            </a:r>
          </a:p>
          <a:p>
            <a:pPr marL="517525" lvl="1"/>
            <a:r>
              <a:rPr lang="en-US" sz="2000" dirty="0"/>
              <a:t>Implements </a:t>
            </a:r>
            <a:r>
              <a:rPr lang="en-US" sz="2000" dirty="0">
                <a:solidFill>
                  <a:srgbClr val="0000FF"/>
                </a:solidFill>
              </a:rPr>
              <a:t>custom algorithms and hardware</a:t>
            </a:r>
            <a:r>
              <a:rPr lang="en-US" sz="2000" dirty="0"/>
              <a:t> to reduce the costs of </a:t>
            </a:r>
            <a:br>
              <a:rPr lang="en-US" sz="2000" dirty="0"/>
            </a:br>
            <a:r>
              <a:rPr lang="en-US" sz="2000" dirty="0">
                <a:solidFill>
                  <a:srgbClr val="C00000"/>
                </a:solidFill>
              </a:rPr>
              <a:t>data freshness </a:t>
            </a:r>
            <a:r>
              <a:rPr lang="en-US" sz="2000" dirty="0"/>
              <a:t>and </a:t>
            </a:r>
            <a:r>
              <a:rPr lang="en-US" sz="2000" dirty="0">
                <a:solidFill>
                  <a:srgbClr val="C00000"/>
                </a:solidFill>
              </a:rPr>
              <a:t>consistency</a:t>
            </a:r>
          </a:p>
          <a:p>
            <a:pPr marL="517525" lvl="1"/>
            <a:r>
              <a:rPr lang="en-US" sz="2000" dirty="0"/>
              <a:t>Exploits </a:t>
            </a:r>
            <a:r>
              <a:rPr lang="en-US" sz="2000" dirty="0">
                <a:solidFill>
                  <a:srgbClr val="0000FF"/>
                </a:solidFill>
              </a:rPr>
              <a:t>PIM</a:t>
            </a:r>
            <a:r>
              <a:rPr lang="en-US" sz="2000" dirty="0"/>
              <a:t> for analytical processing to alleviate </a:t>
            </a:r>
            <a:r>
              <a:rPr lang="en-US" sz="2000" dirty="0">
                <a:solidFill>
                  <a:srgbClr val="C00000"/>
                </a:solidFill>
              </a:rPr>
              <a:t>data movement</a:t>
            </a:r>
            <a:br>
              <a:rPr lang="en-US" sz="2000" dirty="0"/>
            </a:br>
            <a:endParaRPr lang="en-US" sz="2000" dirty="0"/>
          </a:p>
          <a:p>
            <a:pPr marL="115888" indent="-115888"/>
            <a:r>
              <a:rPr lang="en-US" sz="2200" dirty="0">
                <a:solidFill>
                  <a:schemeClr val="tx2"/>
                </a:solidFill>
              </a:rPr>
              <a:t> </a:t>
            </a:r>
            <a:r>
              <a:rPr lang="en-US" sz="2200" u="sng" dirty="0">
                <a:solidFill>
                  <a:schemeClr val="tx2"/>
                </a:solidFill>
              </a:rPr>
              <a:t>Key Results</a:t>
            </a:r>
            <a:r>
              <a:rPr lang="en-US" sz="2200" dirty="0">
                <a:solidFill>
                  <a:schemeClr val="tx2"/>
                </a:solidFill>
              </a:rPr>
              <a:t>: Polynesia outperforms three state-of-the-art HTAP systems:</a:t>
            </a:r>
          </a:p>
          <a:p>
            <a:pPr marL="349250" lvl="1" indent="-127000"/>
            <a:r>
              <a:rPr lang="en-US" sz="1800" dirty="0"/>
              <a:t>   </a:t>
            </a:r>
            <a:r>
              <a:rPr lang="en-US" sz="2100" dirty="0"/>
              <a:t>Average transactional/analytical throughput improvements of </a:t>
            </a:r>
            <a:r>
              <a:rPr lang="en-US" sz="2100" dirty="0">
                <a:solidFill>
                  <a:srgbClr val="0000FF"/>
                </a:solidFill>
              </a:rPr>
              <a:t>1.7x/3.7x</a:t>
            </a:r>
            <a:endParaRPr lang="en-US" sz="2100" dirty="0">
              <a:solidFill>
                <a:schemeClr val="tx2"/>
              </a:solidFill>
            </a:endParaRPr>
          </a:p>
          <a:p>
            <a:pPr marL="349250" lvl="1" indent="-127000"/>
            <a:r>
              <a:rPr lang="en-US" sz="2100" dirty="0">
                <a:solidFill>
                  <a:schemeClr val="tx2"/>
                </a:solidFill>
              </a:rPr>
              <a:t>   </a:t>
            </a:r>
            <a:r>
              <a:rPr lang="en-US" sz="2100" dirty="0">
                <a:solidFill>
                  <a:srgbClr val="1400FF"/>
                </a:solidFill>
              </a:rPr>
              <a:t>48%</a:t>
            </a:r>
            <a:r>
              <a:rPr lang="en-US" sz="2100" dirty="0"/>
              <a:t> reduction on energy consumption  </a:t>
            </a:r>
          </a:p>
          <a:p>
            <a:pPr lvl="1"/>
            <a:endParaRPr lang="en-US" sz="2200" dirty="0">
              <a:solidFill>
                <a:srgbClr val="C00000"/>
              </a:solidFill>
              <a:cs typeface="Adobe Garamond Pro"/>
            </a:endParaRPr>
          </a:p>
          <a:p>
            <a:pPr lvl="1"/>
            <a:endParaRPr lang="en-US" sz="2200" dirty="0">
              <a:cs typeface="Adobe Garamond Pro"/>
            </a:endParaRPr>
          </a:p>
          <a:p>
            <a:pPr lvl="1"/>
            <a:endParaRPr lang="en-US" sz="2200" dirty="0">
              <a:cs typeface="Adobe Garamond Pro"/>
            </a:endParaRPr>
          </a:p>
          <a:p>
            <a:pPr lvl="1"/>
            <a:endParaRPr lang="en-US" sz="2200" dirty="0">
              <a:cs typeface="Adobe Garamond Pro"/>
            </a:endParaRPr>
          </a:p>
          <a:p>
            <a:pPr lvl="1"/>
            <a:endParaRPr lang="en-US" sz="2200" dirty="0">
              <a:cs typeface="Adobe Garamond Pro"/>
            </a:endParaRPr>
          </a:p>
          <a:p>
            <a:pPr lvl="1"/>
            <a:endParaRPr lang="en-US" sz="2400" dirty="0">
              <a:cs typeface="Adobe Garamond Pro"/>
            </a:endParaRPr>
          </a:p>
        </p:txBody>
      </p:sp>
      <p:sp>
        <p:nvSpPr>
          <p:cNvPr id="12" name="Title 11">
            <a:extLst>
              <a:ext uri="{FF2B5EF4-FFF2-40B4-BE49-F238E27FC236}">
                <a16:creationId xmlns:a16="http://schemas.microsoft.com/office/drawing/2014/main" id="{D7152BDA-E7BE-7812-F672-01DE1E50BC77}"/>
              </a:ext>
            </a:extLst>
          </p:cNvPr>
          <p:cNvSpPr>
            <a:spLocks noGrp="1"/>
          </p:cNvSpPr>
          <p:nvPr>
            <p:ph type="title"/>
          </p:nvPr>
        </p:nvSpPr>
        <p:spPr/>
        <p:txBody>
          <a:bodyPr/>
          <a:lstStyle/>
          <a:p>
            <a:r>
              <a:rPr lang="en-US" dirty="0"/>
              <a:t>Conclusion</a:t>
            </a:r>
          </a:p>
        </p:txBody>
      </p:sp>
      <p:sp>
        <p:nvSpPr>
          <p:cNvPr id="13" name="Slide Number Placeholder 12">
            <a:extLst>
              <a:ext uri="{FF2B5EF4-FFF2-40B4-BE49-F238E27FC236}">
                <a16:creationId xmlns:a16="http://schemas.microsoft.com/office/drawing/2014/main" id="{7BFDF17D-5216-B709-9979-0F2C78690713}"/>
              </a:ext>
            </a:extLst>
          </p:cNvPr>
          <p:cNvSpPr>
            <a:spLocks noGrp="1"/>
          </p:cNvSpPr>
          <p:nvPr>
            <p:ph type="sldNum" sz="quarter" idx="12"/>
          </p:nvPr>
        </p:nvSpPr>
        <p:spPr/>
        <p:txBody>
          <a:bodyPr/>
          <a:lstStyle/>
          <a:p>
            <a:fld id="{BA2D8F13-174C-467F-9D40-7DDEF70CAB8C}" type="slidenum">
              <a:rPr lang="en-US" smtClean="0"/>
              <a:t>42</a:t>
            </a:fld>
            <a:endParaRPr lang="en-US"/>
          </a:p>
        </p:txBody>
      </p:sp>
      <p:graphicFrame>
        <p:nvGraphicFramePr>
          <p:cNvPr id="14" name="Table 4">
            <a:extLst>
              <a:ext uri="{FF2B5EF4-FFF2-40B4-BE49-F238E27FC236}">
                <a16:creationId xmlns:a16="http://schemas.microsoft.com/office/drawing/2014/main" id="{C2222A21-5BC7-CCE2-B691-B03ECDAFEC7E}"/>
              </a:ext>
            </a:extLst>
          </p:cNvPr>
          <p:cNvGraphicFramePr>
            <a:graphicFrameLocks/>
          </p:cNvGraphicFramePr>
          <p:nvPr>
            <p:extLst>
              <p:ext uri="{D42A27DB-BD31-4B8C-83A1-F6EECF244321}">
                <p14:modId xmlns:p14="http://schemas.microsoft.com/office/powerpoint/2010/main" val="3520252703"/>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1E497D"/>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1E497D"/>
                          </a:solidFill>
                          <a:latin typeface="+mn-lt"/>
                          <a:cs typeface="Futura Medium" panose="020B0602020204020303" pitchFamily="34" charset="-79"/>
                        </a:rPr>
                        <a:t>●</a:t>
                      </a: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229234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4">
            <a:extLst>
              <a:ext uri="{FF2B5EF4-FFF2-40B4-BE49-F238E27FC236}">
                <a16:creationId xmlns:a16="http://schemas.microsoft.com/office/drawing/2014/main" id="{FDB9E82A-C985-4767-ABB6-05240EE85EB6}"/>
              </a:ext>
            </a:extLst>
          </p:cNvPr>
          <p:cNvSpPr txBox="1">
            <a:spLocks/>
          </p:cNvSpPr>
          <p:nvPr/>
        </p:nvSpPr>
        <p:spPr>
          <a:xfrm>
            <a:off x="0" y="0"/>
            <a:ext cx="9144000" cy="2864653"/>
          </a:xfrm>
          <a:prstGeom prst="rect">
            <a:avLst/>
          </a:prstGeom>
          <a:solidFill>
            <a:srgbClr val="1F497D">
              <a:lumMod val="75000"/>
            </a:srgbClr>
          </a:solidFill>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lumMod val="65000"/>
                    <a:lumOff val="3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a:ln>
                  <a:noFill/>
                </a:ln>
                <a:solidFill>
                  <a:sysClr val="window" lastClr="FFFFFF">
                    <a:lumMod val="95000"/>
                  </a:sysClr>
                </a:solidFill>
                <a:effectLst/>
                <a:uLnTx/>
                <a:uFillTx/>
                <a:latin typeface="Gill Sans MT" panose="020B0502020104020203" pitchFamily="34" charset="77"/>
                <a:ea typeface="+mj-ea"/>
                <a:cs typeface="+mj-cs"/>
              </a:rPr>
              <a:t>Polynesia: Enabling High-Performance and </a:t>
            </a:r>
            <a:br>
              <a:rPr kumimoji="0" lang="en-US" sz="3000" b="1" i="0" u="none" strike="noStrike" kern="1200" cap="none" spc="0" normalizeH="0" baseline="0" noProof="0">
                <a:ln>
                  <a:noFill/>
                </a:ln>
                <a:solidFill>
                  <a:sysClr val="window" lastClr="FFFFFF">
                    <a:lumMod val="95000"/>
                  </a:sysClr>
                </a:solidFill>
                <a:effectLst/>
                <a:uLnTx/>
                <a:uFillTx/>
                <a:latin typeface="Gill Sans MT" panose="020B0502020104020203" pitchFamily="34" charset="77"/>
                <a:ea typeface="+mj-ea"/>
                <a:cs typeface="+mj-cs"/>
              </a:rPr>
            </a:br>
            <a:r>
              <a:rPr kumimoji="0" lang="en-US" sz="3000" b="1" i="0" u="none" strike="noStrike" kern="1200" cap="none" spc="0" normalizeH="0" baseline="0" noProof="0">
                <a:ln>
                  <a:noFill/>
                </a:ln>
                <a:solidFill>
                  <a:sysClr val="window" lastClr="FFFFFF">
                    <a:lumMod val="95000"/>
                  </a:sysClr>
                </a:solidFill>
                <a:effectLst/>
                <a:uLnTx/>
                <a:uFillTx/>
                <a:latin typeface="Gill Sans MT" panose="020B0502020104020203" pitchFamily="34" charset="77"/>
                <a:ea typeface="+mj-ea"/>
                <a:cs typeface="+mj-cs"/>
              </a:rPr>
              <a:t>Energy-Efficient Hybrid Transactional/Analytical Databases with Hardware/Software Co-Design</a:t>
            </a:r>
            <a:endParaRPr kumimoji="0" lang="en-US" sz="3000" b="1" i="0" u="none" strike="noStrike" kern="1200" cap="none" spc="0" normalizeH="0" baseline="0" noProof="0" dirty="0">
              <a:ln>
                <a:noFill/>
              </a:ln>
              <a:solidFill>
                <a:sysClr val="window" lastClr="FFFFFF">
                  <a:lumMod val="95000"/>
                </a:sysClr>
              </a:solidFill>
              <a:effectLst/>
              <a:uLnTx/>
              <a:uFillTx/>
              <a:latin typeface="Gill Sans MT" panose="020B0502020104020203" pitchFamily="34" charset="77"/>
              <a:ea typeface="+mj-ea"/>
              <a:cs typeface="+mj-cs"/>
            </a:endParaRPr>
          </a:p>
        </p:txBody>
      </p:sp>
      <p:sp>
        <p:nvSpPr>
          <p:cNvPr id="24" name="Subtitle 5">
            <a:extLst>
              <a:ext uri="{FF2B5EF4-FFF2-40B4-BE49-F238E27FC236}">
                <a16:creationId xmlns:a16="http://schemas.microsoft.com/office/drawing/2014/main" id="{18139D0C-B8F5-4F6C-F485-5EF533B34A2F}"/>
              </a:ext>
            </a:extLst>
          </p:cNvPr>
          <p:cNvSpPr txBox="1">
            <a:spLocks/>
          </p:cNvSpPr>
          <p:nvPr/>
        </p:nvSpPr>
        <p:spPr>
          <a:xfrm>
            <a:off x="1364343" y="3156704"/>
            <a:ext cx="6400800" cy="68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600" b="1"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3200" b="1"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800" b="1"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400" b="1"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400" b="1"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br>
              <a:rPr kumimoji="0" lang="en-US" sz="3600" b="1" i="0" u="none" strike="noStrike" kern="1200" cap="none" spc="0" normalizeH="0" baseline="0" noProof="0">
                <a:ln>
                  <a:noFill/>
                </a:ln>
                <a:solidFill>
                  <a:sysClr val="windowText" lastClr="000000">
                    <a:lumMod val="75000"/>
                    <a:lumOff val="25000"/>
                  </a:sysClr>
                </a:solidFill>
                <a:effectLst/>
                <a:uLnTx/>
                <a:uFillTx/>
                <a:latin typeface="Gill Sans MT"/>
                <a:ea typeface="+mn-ea"/>
                <a:cs typeface="+mn-cs"/>
              </a:rPr>
            </a:br>
            <a:br>
              <a:rPr kumimoji="0" lang="en-US" sz="3600" b="1" i="0" u="none" strike="noStrike" kern="1200" cap="none" spc="0" normalizeH="0" baseline="0" noProof="0">
                <a:ln>
                  <a:noFill/>
                </a:ln>
                <a:solidFill>
                  <a:sysClr val="windowText" lastClr="000000">
                    <a:lumMod val="75000"/>
                    <a:lumOff val="25000"/>
                  </a:sysClr>
                </a:solidFill>
                <a:effectLst/>
                <a:uLnTx/>
                <a:uFillTx/>
                <a:latin typeface="Gill Sans MT"/>
                <a:ea typeface="+mn-ea"/>
                <a:cs typeface="+mn-cs"/>
              </a:rPr>
            </a:br>
            <a:endParaRPr kumimoji="0" lang="en-US" sz="3600" b="1" i="0" u="none" strike="noStrike" kern="1200" cap="none" spc="0" normalizeH="0" baseline="0" noProof="0" dirty="0">
              <a:ln>
                <a:noFill/>
              </a:ln>
              <a:solidFill>
                <a:sysClr val="windowText" lastClr="000000">
                  <a:lumMod val="75000"/>
                  <a:lumOff val="25000"/>
                </a:sysClr>
              </a:solidFill>
              <a:effectLst/>
              <a:uLnTx/>
              <a:uFillTx/>
              <a:latin typeface="Gill Sans MT"/>
              <a:ea typeface="+mn-ea"/>
              <a:cs typeface="+mn-cs"/>
            </a:endParaRPr>
          </a:p>
        </p:txBody>
      </p:sp>
      <p:sp>
        <p:nvSpPr>
          <p:cNvPr id="25" name="Rectangle 24">
            <a:extLst>
              <a:ext uri="{FF2B5EF4-FFF2-40B4-BE49-F238E27FC236}">
                <a16:creationId xmlns:a16="http://schemas.microsoft.com/office/drawing/2014/main" id="{8B5A8CDB-FB45-A75A-8D2B-F37BD041D989}"/>
              </a:ext>
            </a:extLst>
          </p:cNvPr>
          <p:cNvSpPr/>
          <p:nvPr/>
        </p:nvSpPr>
        <p:spPr>
          <a:xfrm>
            <a:off x="0" y="3056347"/>
            <a:ext cx="9144000" cy="43088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800000"/>
                </a:solidFill>
                <a:effectLst/>
                <a:uLnTx/>
                <a:uFillTx/>
                <a:latin typeface="Gill Sans MT" panose="020B0502020104020203" pitchFamily="34" charset="77"/>
                <a:ea typeface="+mn-ea"/>
                <a:cs typeface="+mn-cs"/>
              </a:rPr>
              <a:t>		</a:t>
            </a:r>
          </a:p>
        </p:txBody>
      </p:sp>
      <p:sp>
        <p:nvSpPr>
          <p:cNvPr id="26" name="TextBox 25">
            <a:extLst>
              <a:ext uri="{FF2B5EF4-FFF2-40B4-BE49-F238E27FC236}">
                <a16:creationId xmlns:a16="http://schemas.microsoft.com/office/drawing/2014/main" id="{22D56924-E815-4206-84CD-E30C86BB8890}"/>
              </a:ext>
            </a:extLst>
          </p:cNvPr>
          <p:cNvSpPr txBox="1"/>
          <p:nvPr/>
        </p:nvSpPr>
        <p:spPr>
          <a:xfrm>
            <a:off x="-1882588" y="3316941"/>
            <a:ext cx="184666"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lumMod val="75000"/>
                  <a:lumOff val="25000"/>
                </a:prstClr>
              </a:solidFill>
              <a:effectLst/>
              <a:uLnTx/>
              <a:uFillTx/>
              <a:latin typeface="Gill Sans MT"/>
              <a:ea typeface="+mn-ea"/>
              <a:cs typeface="+mn-cs"/>
            </a:endParaRPr>
          </a:p>
        </p:txBody>
      </p:sp>
      <p:pic>
        <p:nvPicPr>
          <p:cNvPr id="27" name="Graphic 26">
            <a:extLst>
              <a:ext uri="{FF2B5EF4-FFF2-40B4-BE49-F238E27FC236}">
                <a16:creationId xmlns:a16="http://schemas.microsoft.com/office/drawing/2014/main" id="{02112AF4-9C6F-CDB5-4410-7E2E11B2E3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343" y="6209240"/>
            <a:ext cx="2286000" cy="439783"/>
          </a:xfrm>
          <a:prstGeom prst="rect">
            <a:avLst/>
          </a:prstGeom>
        </p:spPr>
      </p:pic>
      <p:sp>
        <p:nvSpPr>
          <p:cNvPr id="28" name="Rectangle 27">
            <a:extLst>
              <a:ext uri="{FF2B5EF4-FFF2-40B4-BE49-F238E27FC236}">
                <a16:creationId xmlns:a16="http://schemas.microsoft.com/office/drawing/2014/main" id="{14F258A5-95BA-C1D2-478B-884C2C7E5BE4}"/>
              </a:ext>
            </a:extLst>
          </p:cNvPr>
          <p:cNvSpPr/>
          <p:nvPr/>
        </p:nvSpPr>
        <p:spPr>
          <a:xfrm>
            <a:off x="0" y="4776919"/>
            <a:ext cx="9144000" cy="8925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ICDE </a:t>
            </a:r>
            <a:br>
              <a:rPr kumimoji="0" lang="en-US" sz="26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br>
            <a:r>
              <a:rPr kumimoji="0" lang="en-US" sz="26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2022</a:t>
            </a:r>
            <a:endParaRPr kumimoji="0" lang="en-US" sz="2600" b="1" i="0" u="none" strike="noStrike" kern="1200" cap="none" spc="0" normalizeH="0" baseline="0" noProof="0" dirty="0">
              <a:ln>
                <a:noFill/>
              </a:ln>
              <a:solidFill>
                <a:srgbClr val="800000"/>
              </a:solidFill>
              <a:effectLst/>
              <a:uLnTx/>
              <a:uFillTx/>
              <a:latin typeface="Gill Sans MT" panose="020B0502020104020203" pitchFamily="34" charset="77"/>
              <a:ea typeface="+mn-ea"/>
              <a:cs typeface="+mn-cs"/>
            </a:endParaRPr>
          </a:p>
        </p:txBody>
      </p:sp>
      <p:pic>
        <p:nvPicPr>
          <p:cNvPr id="29" name="Picture 28">
            <a:extLst>
              <a:ext uri="{FF2B5EF4-FFF2-40B4-BE49-F238E27FC236}">
                <a16:creationId xmlns:a16="http://schemas.microsoft.com/office/drawing/2014/main" id="{7103FA18-8FA0-8EA4-2151-B6A13616E88B}"/>
              </a:ext>
            </a:extLst>
          </p:cNvPr>
          <p:cNvPicPr>
            <a:picLocks noChangeAspect="1"/>
          </p:cNvPicPr>
          <p:nvPr/>
        </p:nvPicPr>
        <p:blipFill rotWithShape="1">
          <a:blip r:embed="rId5"/>
          <a:srcRect l="5935" t="23510" r="5031" b="23990"/>
          <a:stretch/>
        </p:blipFill>
        <p:spPr>
          <a:xfrm>
            <a:off x="2675138" y="5959344"/>
            <a:ext cx="2286000" cy="898656"/>
          </a:xfrm>
          <a:prstGeom prst="rect">
            <a:avLst/>
          </a:prstGeom>
        </p:spPr>
      </p:pic>
      <p:pic>
        <p:nvPicPr>
          <p:cNvPr id="30" name="Picture 2" descr="http://www.euroc-project.eu/fileadmin/imgEuroc/eurocConsortiumLogos/ethLogo.png">
            <a:extLst>
              <a:ext uri="{FF2B5EF4-FFF2-40B4-BE49-F238E27FC236}">
                <a16:creationId xmlns:a16="http://schemas.microsoft.com/office/drawing/2014/main" id="{BE120067-E558-6BC3-058B-B7FC6D65AB2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9224" y="6173160"/>
            <a:ext cx="1998476" cy="41052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51288883-3E9F-27B4-5B57-FB88D3888E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02942" y="5979804"/>
            <a:ext cx="2175266" cy="898656"/>
          </a:xfrm>
          <a:prstGeom prst="rect">
            <a:avLst/>
          </a:prstGeom>
        </p:spPr>
      </p:pic>
      <p:grpSp>
        <p:nvGrpSpPr>
          <p:cNvPr id="32" name="Group 31">
            <a:extLst>
              <a:ext uri="{FF2B5EF4-FFF2-40B4-BE49-F238E27FC236}">
                <a16:creationId xmlns:a16="http://schemas.microsoft.com/office/drawing/2014/main" id="{9C7E8F51-9381-EFC1-90F4-5B581FD20D5A}"/>
              </a:ext>
            </a:extLst>
          </p:cNvPr>
          <p:cNvGrpSpPr/>
          <p:nvPr/>
        </p:nvGrpSpPr>
        <p:grpSpPr>
          <a:xfrm>
            <a:off x="268787" y="3316941"/>
            <a:ext cx="8606425" cy="926903"/>
            <a:chOff x="1834605" y="3173307"/>
            <a:chExt cx="5405987" cy="926903"/>
          </a:xfrm>
        </p:grpSpPr>
        <p:sp>
          <p:nvSpPr>
            <p:cNvPr id="33" name="TextBox 32">
              <a:extLst>
                <a:ext uri="{FF2B5EF4-FFF2-40B4-BE49-F238E27FC236}">
                  <a16:creationId xmlns:a16="http://schemas.microsoft.com/office/drawing/2014/main" id="{C6D72257-52FD-B627-E655-4843B09F8C7C}"/>
                </a:ext>
              </a:extLst>
            </p:cNvPr>
            <p:cNvSpPr txBox="1"/>
            <p:nvPr/>
          </p:nvSpPr>
          <p:spPr>
            <a:xfrm>
              <a:off x="1834605" y="3173307"/>
              <a:ext cx="3158338" cy="49244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Amirali Boroumand</a:t>
              </a:r>
              <a:endParaRPr kumimoji="0" lang="en-US" sz="26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34" name="TextBox 33">
              <a:extLst>
                <a:ext uri="{FF2B5EF4-FFF2-40B4-BE49-F238E27FC236}">
                  <a16:creationId xmlns:a16="http://schemas.microsoft.com/office/drawing/2014/main" id="{E53358B2-BD72-948B-1F23-7D63554DAC3C}"/>
                </a:ext>
              </a:extLst>
            </p:cNvPr>
            <p:cNvSpPr txBox="1"/>
            <p:nvPr/>
          </p:nvSpPr>
          <p:spPr>
            <a:xfrm>
              <a:off x="4369376" y="3173308"/>
              <a:ext cx="2871216" cy="49244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Saugata Ghose</a:t>
              </a:r>
              <a:endParaRPr kumimoji="0" lang="en-US" sz="26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35" name="TextBox 34">
              <a:extLst>
                <a:ext uri="{FF2B5EF4-FFF2-40B4-BE49-F238E27FC236}">
                  <a16:creationId xmlns:a16="http://schemas.microsoft.com/office/drawing/2014/main" id="{EB2E1145-5F1F-B877-2DDC-141965B6201A}"/>
                </a:ext>
              </a:extLst>
            </p:cNvPr>
            <p:cNvSpPr txBox="1"/>
            <p:nvPr/>
          </p:nvSpPr>
          <p:spPr>
            <a:xfrm>
              <a:off x="2063208" y="3607767"/>
              <a:ext cx="2686957" cy="49244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C00000"/>
                  </a:solidFill>
                  <a:effectLst/>
                  <a:uLnTx/>
                  <a:uFillTx/>
                  <a:latin typeface="Gill Sans MT" panose="020B0502020104020203" pitchFamily="34" charset="77"/>
                  <a:ea typeface="+mn-ea"/>
                  <a:cs typeface="+mn-cs"/>
                </a:rPr>
                <a:t>Geraldo F. Oliveira</a:t>
              </a:r>
              <a:r>
                <a:rPr kumimoji="0" lang="en-US" sz="26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endParaRPr kumimoji="0" lang="en-US" sz="26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36" name="TextBox 35">
              <a:extLst>
                <a:ext uri="{FF2B5EF4-FFF2-40B4-BE49-F238E27FC236}">
                  <a16:creationId xmlns:a16="http://schemas.microsoft.com/office/drawing/2014/main" id="{86238A45-55C0-9486-C026-00B1E083E343}"/>
                </a:ext>
              </a:extLst>
            </p:cNvPr>
            <p:cNvSpPr txBox="1"/>
            <p:nvPr/>
          </p:nvSpPr>
          <p:spPr>
            <a:xfrm>
              <a:off x="4696541" y="3607766"/>
              <a:ext cx="2217621" cy="49244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Onur Mutlu</a:t>
              </a:r>
              <a:r>
                <a:rPr kumimoji="0" lang="en-US" sz="2600" b="1" i="0" u="none" strike="noStrike" kern="1200" cap="none" spc="0" normalizeH="0" baseline="0" noProof="0" dirty="0">
                  <a:ln>
                    <a:noFill/>
                  </a:ln>
                  <a:solidFill>
                    <a:srgbClr val="800000"/>
                  </a:solidFill>
                  <a:effectLst/>
                  <a:uLnTx/>
                  <a:uFillTx/>
                  <a:latin typeface="Gill Sans MT" panose="020B0502020104020203" pitchFamily="34" charset="77"/>
                  <a:ea typeface="+mn-ea"/>
                  <a:cs typeface="+mn-cs"/>
                </a:rPr>
                <a:t>                                </a:t>
              </a:r>
              <a:endParaRPr kumimoji="0" lang="en-US" sz="2600" b="1"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grpSp>
      <p:pic>
        <p:nvPicPr>
          <p:cNvPr id="2" name="Picture 1">
            <a:extLst>
              <a:ext uri="{FF2B5EF4-FFF2-40B4-BE49-F238E27FC236}">
                <a16:creationId xmlns:a16="http://schemas.microsoft.com/office/drawing/2014/main" id="{B757AAE7-DF08-A118-2F88-6CC6949AE057}"/>
              </a:ext>
            </a:extLst>
          </p:cNvPr>
          <p:cNvPicPr>
            <a:picLocks noChangeAspect="1"/>
          </p:cNvPicPr>
          <p:nvPr/>
        </p:nvPicPr>
        <p:blipFill>
          <a:blip r:embed="rId8"/>
          <a:stretch>
            <a:fillRect/>
          </a:stretch>
        </p:blipFill>
        <p:spPr>
          <a:xfrm>
            <a:off x="7632249" y="4483568"/>
            <a:ext cx="1150198" cy="1437748"/>
          </a:xfrm>
          <a:prstGeom prst="rect">
            <a:avLst/>
          </a:prstGeom>
        </p:spPr>
      </p:pic>
    </p:spTree>
    <p:extLst>
      <p:ext uri="{BB962C8B-B14F-4D97-AF65-F5344CB8AC3E}">
        <p14:creationId xmlns:p14="http://schemas.microsoft.com/office/powerpoint/2010/main" val="1838541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5791200" y="1718480"/>
            <a:ext cx="3048000" cy="1737051"/>
            <a:chOff x="3276600" y="653933"/>
            <a:chExt cx="2667000" cy="2317867"/>
          </a:xfrm>
        </p:grpSpPr>
        <p:sp>
          <p:nvSpPr>
            <p:cNvPr id="32" name="Rectangle 31"/>
            <p:cNvSpPr/>
            <p:nvPr/>
          </p:nvSpPr>
          <p:spPr>
            <a:xfrm>
              <a:off x="3276600" y="1219200"/>
              <a:ext cx="2667000" cy="1752600"/>
            </a:xfrm>
            <a:prstGeom prst="rect">
              <a:avLst/>
            </a:prstGeom>
            <a:ln w="38100" cmpd="sng">
              <a:solidFill>
                <a:srgbClr val="0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33" name="TextBox 32"/>
            <p:cNvSpPr txBox="1"/>
            <p:nvPr/>
          </p:nvSpPr>
          <p:spPr>
            <a:xfrm>
              <a:off x="3457575" y="653933"/>
              <a:ext cx="2286000" cy="4876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Analytical Replica</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36" name="Rounded Rectangle 35"/>
            <p:cNvSpPr/>
            <p:nvPr/>
          </p:nvSpPr>
          <p:spPr>
            <a:xfrm>
              <a:off x="3505200" y="1624510"/>
              <a:ext cx="621631" cy="1118690"/>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37" name="Rounded Rectangle 36"/>
            <p:cNvSpPr/>
            <p:nvPr/>
          </p:nvSpPr>
          <p:spPr>
            <a:xfrm>
              <a:off x="4255169" y="1624510"/>
              <a:ext cx="621631" cy="1118690"/>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38" name="Rounded Rectangle 37"/>
            <p:cNvSpPr/>
            <p:nvPr/>
          </p:nvSpPr>
          <p:spPr>
            <a:xfrm>
              <a:off x="5017169" y="1624510"/>
              <a:ext cx="621631" cy="1118690"/>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39" name="TextBox 38"/>
            <p:cNvSpPr txBox="1"/>
            <p:nvPr/>
          </p:nvSpPr>
          <p:spPr>
            <a:xfrm>
              <a:off x="3493168" y="1173408"/>
              <a:ext cx="62163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C1</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41" name="TextBox 40"/>
            <p:cNvSpPr txBox="1"/>
            <p:nvPr/>
          </p:nvSpPr>
          <p:spPr>
            <a:xfrm>
              <a:off x="4255168" y="1173408"/>
              <a:ext cx="62163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C2</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42" name="TextBox 41"/>
            <p:cNvSpPr txBox="1"/>
            <p:nvPr/>
          </p:nvSpPr>
          <p:spPr>
            <a:xfrm>
              <a:off x="5017168" y="1173408"/>
              <a:ext cx="62163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C3</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grpSp>
      <p:grpSp>
        <p:nvGrpSpPr>
          <p:cNvPr id="25" name="Group 24"/>
          <p:cNvGrpSpPr/>
          <p:nvPr/>
        </p:nvGrpSpPr>
        <p:grpSpPr>
          <a:xfrm>
            <a:off x="465222" y="1744793"/>
            <a:ext cx="3573378" cy="1600200"/>
            <a:chOff x="-68178" y="485371"/>
            <a:chExt cx="3573378" cy="2410229"/>
          </a:xfrm>
        </p:grpSpPr>
        <p:sp>
          <p:nvSpPr>
            <p:cNvPr id="172" name="Rectangle 171"/>
            <p:cNvSpPr/>
            <p:nvPr/>
          </p:nvSpPr>
          <p:spPr>
            <a:xfrm>
              <a:off x="0" y="1143000"/>
              <a:ext cx="3505200" cy="1752600"/>
            </a:xfrm>
            <a:prstGeom prst="rect">
              <a:avLst/>
            </a:prstGeom>
            <a:ln w="38100" cmpd="sng">
              <a:solidFill>
                <a:srgbClr val="0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nvGrpSpPr>
            <p:cNvPr id="13" name="Group 12"/>
            <p:cNvGrpSpPr/>
            <p:nvPr/>
          </p:nvGrpSpPr>
          <p:grpSpPr>
            <a:xfrm>
              <a:off x="826168" y="1225698"/>
              <a:ext cx="2157664" cy="407402"/>
              <a:chOff x="826168" y="1132070"/>
              <a:chExt cx="2157664" cy="509251"/>
            </a:xfrm>
          </p:grpSpPr>
          <p:grpSp>
            <p:nvGrpSpPr>
              <p:cNvPr id="12" name="Group 11"/>
              <p:cNvGrpSpPr/>
              <p:nvPr/>
            </p:nvGrpSpPr>
            <p:grpSpPr>
              <a:xfrm>
                <a:off x="1524000" y="1260321"/>
                <a:ext cx="762000" cy="381000"/>
                <a:chOff x="1524000" y="1260321"/>
                <a:chExt cx="762000" cy="381000"/>
              </a:xfrm>
            </p:grpSpPr>
            <p:cxnSp>
              <p:nvCxnSpPr>
                <p:cNvPr id="141" name="Straight Connector 140"/>
                <p:cNvCxnSpPr/>
                <p:nvPr/>
              </p:nvCxnSpPr>
              <p:spPr>
                <a:xfrm flipV="1">
                  <a:off x="1524000" y="1260321"/>
                  <a:ext cx="0" cy="381000"/>
                </a:xfrm>
                <a:prstGeom prst="line">
                  <a:avLst/>
                </a:prstGeom>
                <a:ln w="25400">
                  <a:solidFill>
                    <a:srgbClr val="0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2286000" y="1294758"/>
                  <a:ext cx="0" cy="346563"/>
                </a:xfrm>
                <a:prstGeom prst="line">
                  <a:avLst/>
                </a:prstGeom>
                <a:ln w="25400">
                  <a:solidFill>
                    <a:srgbClr val="0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43" name="TextBox 142"/>
              <p:cNvSpPr txBox="1"/>
              <p:nvPr/>
            </p:nvSpPr>
            <p:spPr>
              <a:xfrm>
                <a:off x="826168" y="1132070"/>
                <a:ext cx="621632" cy="369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C1</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144" name="TextBox 143"/>
              <p:cNvSpPr txBox="1"/>
              <p:nvPr/>
            </p:nvSpPr>
            <p:spPr>
              <a:xfrm>
                <a:off x="1588168" y="1143735"/>
                <a:ext cx="621632" cy="3693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C2</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145" name="TextBox 144"/>
              <p:cNvSpPr txBox="1"/>
              <p:nvPr/>
            </p:nvSpPr>
            <p:spPr>
              <a:xfrm>
                <a:off x="2362200" y="1143738"/>
                <a:ext cx="621632" cy="3693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C3</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grpSp>
        <p:sp>
          <p:nvSpPr>
            <p:cNvPr id="146" name="TextBox 145"/>
            <p:cNvSpPr txBox="1"/>
            <p:nvPr/>
          </p:nvSpPr>
          <p:spPr>
            <a:xfrm>
              <a:off x="-1" y="1621864"/>
              <a:ext cx="793961" cy="5099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Row 1</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148" name="TextBox 147"/>
            <p:cNvSpPr txBox="1"/>
            <p:nvPr/>
          </p:nvSpPr>
          <p:spPr>
            <a:xfrm>
              <a:off x="-26068" y="1939008"/>
              <a:ext cx="826168" cy="5099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Row 2</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149" name="TextBox 148"/>
            <p:cNvSpPr txBox="1"/>
            <p:nvPr/>
          </p:nvSpPr>
          <p:spPr>
            <a:xfrm>
              <a:off x="-68178" y="2270340"/>
              <a:ext cx="906378" cy="5099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Row 3</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nvGrpSpPr>
            <p:cNvPr id="24" name="Group 23"/>
            <p:cNvGrpSpPr/>
            <p:nvPr/>
          </p:nvGrpSpPr>
          <p:grpSpPr>
            <a:xfrm>
              <a:off x="762000" y="1752600"/>
              <a:ext cx="2229729" cy="621631"/>
              <a:chOff x="1123070" y="3035969"/>
              <a:chExt cx="2229729" cy="621631"/>
            </a:xfrm>
          </p:grpSpPr>
          <p:grpSp>
            <p:nvGrpSpPr>
              <p:cNvPr id="20" name="Group 19"/>
              <p:cNvGrpSpPr/>
              <p:nvPr/>
            </p:nvGrpSpPr>
            <p:grpSpPr>
              <a:xfrm>
                <a:off x="1123070" y="3035969"/>
                <a:ext cx="2229729" cy="621631"/>
                <a:chOff x="1123070" y="2077330"/>
                <a:chExt cx="2229729" cy="621631"/>
              </a:xfrm>
            </p:grpSpPr>
            <p:sp>
              <p:nvSpPr>
                <p:cNvPr id="139" name="Rounded Rectangle 138"/>
                <p:cNvSpPr/>
                <p:nvPr/>
              </p:nvSpPr>
              <p:spPr>
                <a:xfrm rot="5400000">
                  <a:off x="1927119" y="1273281"/>
                  <a:ext cx="621631" cy="2229729"/>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cxnSp>
              <p:nvCxnSpPr>
                <p:cNvPr id="150" name="Straight Connector 149"/>
                <p:cNvCxnSpPr/>
                <p:nvPr/>
              </p:nvCxnSpPr>
              <p:spPr>
                <a:xfrm flipV="1">
                  <a:off x="1828800" y="2089361"/>
                  <a:ext cx="0" cy="592879"/>
                </a:xfrm>
                <a:prstGeom prst="line">
                  <a:avLst/>
                </a:prstGeom>
                <a:ln w="25400">
                  <a:solidFill>
                    <a:srgbClr val="0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52" name="Straight Connector 151"/>
              <p:cNvCxnSpPr/>
              <p:nvPr/>
            </p:nvCxnSpPr>
            <p:spPr>
              <a:xfrm flipV="1">
                <a:off x="2590800" y="3048000"/>
                <a:ext cx="0" cy="592879"/>
              </a:xfrm>
              <a:prstGeom prst="line">
                <a:avLst/>
              </a:prstGeom>
              <a:ln w="25400">
                <a:solidFill>
                  <a:srgbClr val="0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914400" y="1892968"/>
              <a:ext cx="2229729" cy="621632"/>
              <a:chOff x="1123070" y="3035968"/>
              <a:chExt cx="2229729" cy="621632"/>
            </a:xfrm>
          </p:grpSpPr>
          <p:grpSp>
            <p:nvGrpSpPr>
              <p:cNvPr id="154" name="Group 153"/>
              <p:cNvGrpSpPr/>
              <p:nvPr/>
            </p:nvGrpSpPr>
            <p:grpSpPr>
              <a:xfrm>
                <a:off x="1123070" y="3035968"/>
                <a:ext cx="2229729" cy="621632"/>
                <a:chOff x="1123070" y="2077329"/>
                <a:chExt cx="2229729" cy="621632"/>
              </a:xfrm>
            </p:grpSpPr>
            <p:sp>
              <p:nvSpPr>
                <p:cNvPr id="156" name="Rounded Rectangle 155"/>
                <p:cNvSpPr/>
                <p:nvPr/>
              </p:nvSpPr>
              <p:spPr>
                <a:xfrm rot="5400000">
                  <a:off x="1927119" y="1273280"/>
                  <a:ext cx="621632" cy="2229729"/>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cxnSp>
              <p:nvCxnSpPr>
                <p:cNvPr id="157" name="Straight Connector 156"/>
                <p:cNvCxnSpPr/>
                <p:nvPr/>
              </p:nvCxnSpPr>
              <p:spPr>
                <a:xfrm flipV="1">
                  <a:off x="1828800" y="2089361"/>
                  <a:ext cx="0" cy="592879"/>
                </a:xfrm>
                <a:prstGeom prst="line">
                  <a:avLst/>
                </a:prstGeom>
                <a:ln w="25400">
                  <a:solidFill>
                    <a:srgbClr val="0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55" name="Straight Connector 154"/>
              <p:cNvCxnSpPr/>
              <p:nvPr/>
            </p:nvCxnSpPr>
            <p:spPr>
              <a:xfrm flipV="1">
                <a:off x="2590800" y="3048000"/>
                <a:ext cx="0" cy="592879"/>
              </a:xfrm>
              <a:prstGeom prst="line">
                <a:avLst/>
              </a:prstGeom>
              <a:ln w="25400">
                <a:solidFill>
                  <a:srgbClr val="0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1066800" y="2069432"/>
              <a:ext cx="2229729" cy="621631"/>
              <a:chOff x="1123070" y="3035970"/>
              <a:chExt cx="2229729" cy="621631"/>
            </a:xfrm>
          </p:grpSpPr>
          <p:grpSp>
            <p:nvGrpSpPr>
              <p:cNvPr id="159" name="Group 158"/>
              <p:cNvGrpSpPr/>
              <p:nvPr/>
            </p:nvGrpSpPr>
            <p:grpSpPr>
              <a:xfrm>
                <a:off x="1123070" y="3035970"/>
                <a:ext cx="2229729" cy="621631"/>
                <a:chOff x="1123070" y="2077331"/>
                <a:chExt cx="2229729" cy="621631"/>
              </a:xfrm>
            </p:grpSpPr>
            <p:sp>
              <p:nvSpPr>
                <p:cNvPr id="161" name="Rounded Rectangle 160"/>
                <p:cNvSpPr/>
                <p:nvPr/>
              </p:nvSpPr>
              <p:spPr>
                <a:xfrm rot="5400000">
                  <a:off x="1927119" y="1273282"/>
                  <a:ext cx="621631" cy="2229729"/>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cxnSp>
              <p:nvCxnSpPr>
                <p:cNvPr id="162" name="Straight Connector 161"/>
                <p:cNvCxnSpPr/>
                <p:nvPr/>
              </p:nvCxnSpPr>
              <p:spPr>
                <a:xfrm flipV="1">
                  <a:off x="1828800" y="2089361"/>
                  <a:ext cx="0" cy="592879"/>
                </a:xfrm>
                <a:prstGeom prst="line">
                  <a:avLst/>
                </a:prstGeom>
                <a:ln w="25400">
                  <a:solidFill>
                    <a:srgbClr val="0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60" name="Straight Connector 159"/>
              <p:cNvCxnSpPr/>
              <p:nvPr/>
            </p:nvCxnSpPr>
            <p:spPr>
              <a:xfrm flipV="1">
                <a:off x="2590800" y="3048000"/>
                <a:ext cx="0" cy="592879"/>
              </a:xfrm>
              <a:prstGeom prst="line">
                <a:avLst/>
              </a:prstGeom>
              <a:ln w="25400">
                <a:solidFill>
                  <a:srgbClr val="0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73" name="TextBox 172"/>
            <p:cNvSpPr txBox="1"/>
            <p:nvPr/>
          </p:nvSpPr>
          <p:spPr>
            <a:xfrm>
              <a:off x="304800" y="485371"/>
              <a:ext cx="2895600" cy="4834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Transactional Replica</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grpSp>
      <p:cxnSp>
        <p:nvCxnSpPr>
          <p:cNvPr id="174" name="Straight Arrow Connector 173"/>
          <p:cNvCxnSpPr/>
          <p:nvPr/>
        </p:nvCxnSpPr>
        <p:spPr>
          <a:xfrm>
            <a:off x="4572000" y="2861480"/>
            <a:ext cx="685800" cy="0"/>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533400" y="3649793"/>
            <a:ext cx="571500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Update:  Row 2, Column 1 and 3</a:t>
            </a:r>
          </a:p>
        </p:txBody>
      </p:sp>
      <p:grpSp>
        <p:nvGrpSpPr>
          <p:cNvPr id="176" name="Group 175"/>
          <p:cNvGrpSpPr/>
          <p:nvPr/>
        </p:nvGrpSpPr>
        <p:grpSpPr>
          <a:xfrm>
            <a:off x="57658" y="5036543"/>
            <a:ext cx="9619742" cy="845641"/>
            <a:chOff x="411002" y="3436441"/>
            <a:chExt cx="8407802" cy="845641"/>
          </a:xfrm>
        </p:grpSpPr>
        <p:sp>
          <p:nvSpPr>
            <p:cNvPr id="177" name="TextBox 176"/>
            <p:cNvSpPr txBox="1"/>
            <p:nvPr/>
          </p:nvSpPr>
          <p:spPr>
            <a:xfrm>
              <a:off x="411002" y="3436441"/>
              <a:ext cx="4740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1</a:t>
              </a:r>
            </a:p>
          </p:txBody>
        </p:sp>
        <p:sp>
          <p:nvSpPr>
            <p:cNvPr id="178" name="TextBox 177"/>
            <p:cNvSpPr txBox="1"/>
            <p:nvPr/>
          </p:nvSpPr>
          <p:spPr>
            <a:xfrm>
              <a:off x="817804" y="3512641"/>
              <a:ext cx="8001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A simple tuple update in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row-wise layout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leads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multiple random accesses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in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column-wise layout</a:t>
              </a:r>
            </a:p>
          </p:txBody>
        </p:sp>
      </p:grpSp>
      <p:grpSp>
        <p:nvGrpSpPr>
          <p:cNvPr id="179" name="Group 178"/>
          <p:cNvGrpSpPr/>
          <p:nvPr/>
        </p:nvGrpSpPr>
        <p:grpSpPr>
          <a:xfrm>
            <a:off x="76200" y="5805984"/>
            <a:ext cx="9524999" cy="838200"/>
            <a:chOff x="396978" y="3360241"/>
            <a:chExt cx="8526411" cy="838200"/>
          </a:xfrm>
        </p:grpSpPr>
        <p:sp>
          <p:nvSpPr>
            <p:cNvPr id="180" name="TextBox 179"/>
            <p:cNvSpPr txBox="1"/>
            <p:nvPr/>
          </p:nvSpPr>
          <p:spPr>
            <a:xfrm>
              <a:off x="396978" y="3360241"/>
              <a:ext cx="4740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2</a:t>
              </a:r>
            </a:p>
          </p:txBody>
        </p:sp>
        <p:sp>
          <p:nvSpPr>
            <p:cNvPr id="181" name="TextBox 180"/>
            <p:cNvSpPr txBox="1"/>
            <p:nvPr/>
          </p:nvSpPr>
          <p:spPr>
            <a:xfrm>
              <a:off x="669823" y="3429000"/>
              <a:ext cx="825356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 Updates change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encoded value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in the dictionary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sym typeface="Wingdings"/>
                </a:rPr>
                <a:t> (1) Need to </a:t>
              </a:r>
              <a:r>
                <a:rPr kumimoji="0" lang="en-US" sz="2200" b="1" i="0" u="none" strike="noStrike" kern="1200" cap="none" spc="0" normalizeH="0" baseline="0" noProof="0" dirty="0">
                  <a:ln>
                    <a:noFill/>
                  </a:ln>
                  <a:solidFill>
                    <a:srgbClr val="C00000"/>
                  </a:solidFill>
                  <a:effectLst/>
                  <a:uLnTx/>
                  <a:uFillTx/>
                  <a:latin typeface="Gill Sans MT"/>
                  <a:ea typeface="+mn-ea"/>
                  <a:cs typeface="Gill Sans MT"/>
                  <a:sym typeface="Wingdings"/>
                </a:rPr>
                <a:t>reconstruct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sym typeface="Wingdings"/>
                </a:rPr>
                <a:t>the dictionary, and (2) </a:t>
              </a:r>
              <a:r>
                <a:rPr kumimoji="0" lang="en-US" sz="2200" b="1" i="0" u="none" strike="noStrike" kern="1200" cap="none" spc="0" normalizeH="0" baseline="0" noProof="0" dirty="0">
                  <a:ln>
                    <a:noFill/>
                  </a:ln>
                  <a:solidFill>
                    <a:srgbClr val="C00000"/>
                  </a:solidFill>
                  <a:effectLst/>
                  <a:uLnTx/>
                  <a:uFillTx/>
                  <a:latin typeface="Gill Sans MT"/>
                  <a:ea typeface="+mn-ea"/>
                  <a:cs typeface="Gill Sans MT"/>
                  <a:sym typeface="Wingdings"/>
                </a:rPr>
                <a:t>recompress</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sym typeface="Wingdings"/>
                </a:rPr>
                <a:t> the column</a:t>
              </a:r>
              <a:endParaRPr kumimoji="0" lang="en-US" sz="2200" b="1" i="0" u="none" strike="noStrike" kern="1200" cap="none" spc="0" normalizeH="0" baseline="0" noProof="0" dirty="0">
                <a:ln>
                  <a:noFill/>
                </a:ln>
                <a:solidFill>
                  <a:srgbClr val="1F497D"/>
                </a:solidFill>
                <a:effectLst/>
                <a:uLnTx/>
                <a:uFillTx/>
                <a:latin typeface="Gill Sans MT"/>
                <a:ea typeface="+mn-ea"/>
                <a:cs typeface="Gill Sans MT"/>
              </a:endParaRPr>
            </a:p>
          </p:txBody>
        </p:sp>
      </p:grpSp>
      <p:grpSp>
        <p:nvGrpSpPr>
          <p:cNvPr id="21" name="Group 20">
            <a:extLst>
              <a:ext uri="{FF2B5EF4-FFF2-40B4-BE49-F238E27FC236}">
                <a16:creationId xmlns:a16="http://schemas.microsoft.com/office/drawing/2014/main" id="{1AF8A728-3EB6-7C72-E870-A28542BDDF28}"/>
              </a:ext>
            </a:extLst>
          </p:cNvPr>
          <p:cNvGrpSpPr/>
          <p:nvPr/>
        </p:nvGrpSpPr>
        <p:grpSpPr>
          <a:xfrm>
            <a:off x="4818993" y="3229742"/>
            <a:ext cx="3288338" cy="1776886"/>
            <a:chOff x="4818993" y="3229742"/>
            <a:chExt cx="3288338" cy="1776886"/>
          </a:xfrm>
        </p:grpSpPr>
        <p:sp>
          <p:nvSpPr>
            <p:cNvPr id="46" name="TextBox 45"/>
            <p:cNvSpPr txBox="1"/>
            <p:nvPr/>
          </p:nvSpPr>
          <p:spPr>
            <a:xfrm>
              <a:off x="4818993" y="3617466"/>
              <a:ext cx="15697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Compressed Column</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47" name="TextBox 46"/>
            <p:cNvSpPr txBox="1"/>
            <p:nvPr/>
          </p:nvSpPr>
          <p:spPr>
            <a:xfrm>
              <a:off x="6037899" y="3725065"/>
              <a:ext cx="2069432" cy="3375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Dictionary</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cxnSp>
          <p:nvCxnSpPr>
            <p:cNvPr id="49" name="Straight Connector 48"/>
            <p:cNvCxnSpPr>
              <a:cxnSpLocks/>
            </p:cNvCxnSpPr>
            <p:nvPr/>
          </p:nvCxnSpPr>
          <p:spPr>
            <a:xfrm flipH="1" flipV="1">
              <a:off x="6693568" y="3242481"/>
              <a:ext cx="925623" cy="525958"/>
            </a:xfrm>
            <a:prstGeom prst="line">
              <a:avLst/>
            </a:prstGeom>
            <a:ln w="25400">
              <a:solidFill>
                <a:srgbClr val="0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flipV="1">
              <a:off x="4864768" y="3229742"/>
              <a:ext cx="1173938" cy="463925"/>
            </a:xfrm>
            <a:prstGeom prst="line">
              <a:avLst/>
            </a:prstGeom>
            <a:ln w="25400">
              <a:solidFill>
                <a:srgbClr val="0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EA7118D-3DB4-81AB-1E1D-9987CFE4F27B}"/>
                </a:ext>
              </a:extLst>
            </p:cNvPr>
            <p:cNvGrpSpPr/>
            <p:nvPr/>
          </p:nvGrpSpPr>
          <p:grpSpPr>
            <a:xfrm>
              <a:off x="5474210" y="4257817"/>
              <a:ext cx="316990" cy="748811"/>
              <a:chOff x="4660072" y="4291926"/>
              <a:chExt cx="316990" cy="748811"/>
            </a:xfrm>
          </p:grpSpPr>
          <p:sp>
            <p:nvSpPr>
              <p:cNvPr id="7" name="Rectangle 6">
                <a:extLst>
                  <a:ext uri="{FF2B5EF4-FFF2-40B4-BE49-F238E27FC236}">
                    <a16:creationId xmlns:a16="http://schemas.microsoft.com/office/drawing/2014/main" id="{206AE302-E38A-9BA1-4C00-8CA5097B14A4}"/>
                  </a:ext>
                </a:extLst>
              </p:cNvPr>
              <p:cNvSpPr/>
              <p:nvPr/>
            </p:nvSpPr>
            <p:spPr>
              <a:xfrm>
                <a:off x="4660072" y="4291926"/>
                <a:ext cx="316990" cy="1875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2</a:t>
                </a:r>
              </a:p>
            </p:txBody>
          </p:sp>
          <p:sp>
            <p:nvSpPr>
              <p:cNvPr id="121" name="Rectangle 120">
                <a:extLst>
                  <a:ext uri="{FF2B5EF4-FFF2-40B4-BE49-F238E27FC236}">
                    <a16:creationId xmlns:a16="http://schemas.microsoft.com/office/drawing/2014/main" id="{75112FA5-557A-E43B-99DB-E2C64D1C4B7A}"/>
                  </a:ext>
                </a:extLst>
              </p:cNvPr>
              <p:cNvSpPr/>
              <p:nvPr/>
            </p:nvSpPr>
            <p:spPr>
              <a:xfrm>
                <a:off x="4660072" y="4476343"/>
                <a:ext cx="316990" cy="1875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t>1</a:t>
                </a:r>
              </a:p>
            </p:txBody>
          </p:sp>
          <p:sp>
            <p:nvSpPr>
              <p:cNvPr id="128" name="Rectangle 127">
                <a:extLst>
                  <a:ext uri="{FF2B5EF4-FFF2-40B4-BE49-F238E27FC236}">
                    <a16:creationId xmlns:a16="http://schemas.microsoft.com/office/drawing/2014/main" id="{F18B58B2-EE33-4832-70CC-04FE689D0066}"/>
                  </a:ext>
                </a:extLst>
              </p:cNvPr>
              <p:cNvSpPr/>
              <p:nvPr/>
            </p:nvSpPr>
            <p:spPr>
              <a:xfrm>
                <a:off x="4660072" y="4663815"/>
                <a:ext cx="316990" cy="1875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t>0</a:t>
                </a:r>
              </a:p>
            </p:txBody>
          </p:sp>
          <p:sp>
            <p:nvSpPr>
              <p:cNvPr id="133" name="Rectangle 132">
                <a:extLst>
                  <a:ext uri="{FF2B5EF4-FFF2-40B4-BE49-F238E27FC236}">
                    <a16:creationId xmlns:a16="http://schemas.microsoft.com/office/drawing/2014/main" id="{4BBCF85E-1F4F-9050-E18B-BDF7B723B777}"/>
                  </a:ext>
                </a:extLst>
              </p:cNvPr>
              <p:cNvSpPr/>
              <p:nvPr/>
            </p:nvSpPr>
            <p:spPr>
              <a:xfrm>
                <a:off x="4660072" y="4853162"/>
                <a:ext cx="316990" cy="1875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t>3</a:t>
                </a:r>
              </a:p>
            </p:txBody>
          </p:sp>
        </p:grpSp>
        <p:grpSp>
          <p:nvGrpSpPr>
            <p:cNvPr id="11" name="Group 10">
              <a:extLst>
                <a:ext uri="{FF2B5EF4-FFF2-40B4-BE49-F238E27FC236}">
                  <a16:creationId xmlns:a16="http://schemas.microsoft.com/office/drawing/2014/main" id="{430539DC-134A-CC06-C0CC-921591EE8941}"/>
                </a:ext>
              </a:extLst>
            </p:cNvPr>
            <p:cNvGrpSpPr/>
            <p:nvPr/>
          </p:nvGrpSpPr>
          <p:grpSpPr>
            <a:xfrm>
              <a:off x="6421408" y="3991154"/>
              <a:ext cx="1348529" cy="1010680"/>
              <a:chOff x="7475212" y="4045684"/>
              <a:chExt cx="1348529" cy="1010680"/>
            </a:xfrm>
          </p:grpSpPr>
          <p:sp>
            <p:nvSpPr>
              <p:cNvPr id="107" name="Rectangle 106"/>
              <p:cNvSpPr/>
              <p:nvPr/>
            </p:nvSpPr>
            <p:spPr>
              <a:xfrm>
                <a:off x="7475212" y="4045684"/>
                <a:ext cx="685800" cy="307777"/>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Gill Sans MT"/>
                    <a:ea typeface="+mn-ea"/>
                    <a:cs typeface="Gill Sans MT"/>
                  </a:rPr>
                  <a:t>ID</a:t>
                </a:r>
              </a:p>
            </p:txBody>
          </p:sp>
          <p:grpSp>
            <p:nvGrpSpPr>
              <p:cNvPr id="10" name="Group 9">
                <a:extLst>
                  <a:ext uri="{FF2B5EF4-FFF2-40B4-BE49-F238E27FC236}">
                    <a16:creationId xmlns:a16="http://schemas.microsoft.com/office/drawing/2014/main" id="{66C99516-FD3B-969C-F811-5DC7FD10AD94}"/>
                  </a:ext>
                </a:extLst>
              </p:cNvPr>
              <p:cNvGrpSpPr/>
              <p:nvPr/>
            </p:nvGrpSpPr>
            <p:grpSpPr>
              <a:xfrm>
                <a:off x="7678586" y="4060197"/>
                <a:ext cx="1145155" cy="996167"/>
                <a:chOff x="7678586" y="4060197"/>
                <a:chExt cx="1145155" cy="996167"/>
              </a:xfrm>
            </p:grpSpPr>
            <p:sp>
              <p:nvSpPr>
                <p:cNvPr id="108" name="Rectangle 107"/>
                <p:cNvSpPr/>
                <p:nvPr/>
              </p:nvSpPr>
              <p:spPr>
                <a:xfrm>
                  <a:off x="7711684" y="4060197"/>
                  <a:ext cx="1112057" cy="307777"/>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Gill Sans MT"/>
                      <a:ea typeface="+mn-ea"/>
                      <a:cs typeface="Gill Sans MT"/>
                    </a:rPr>
                    <a:t>Value</a:t>
                  </a:r>
                </a:p>
              </p:txBody>
            </p:sp>
            <p:grpSp>
              <p:nvGrpSpPr>
                <p:cNvPr id="9" name="Group 8">
                  <a:extLst>
                    <a:ext uri="{FF2B5EF4-FFF2-40B4-BE49-F238E27FC236}">
                      <a16:creationId xmlns:a16="http://schemas.microsoft.com/office/drawing/2014/main" id="{5CD7B654-43A1-6484-4AD5-D4A34EA34CAA}"/>
                    </a:ext>
                  </a:extLst>
                </p:cNvPr>
                <p:cNvGrpSpPr/>
                <p:nvPr/>
              </p:nvGrpSpPr>
              <p:grpSpPr>
                <a:xfrm>
                  <a:off x="7678586" y="4307553"/>
                  <a:ext cx="932013" cy="748811"/>
                  <a:chOff x="7678586" y="4307553"/>
                  <a:chExt cx="932013" cy="748811"/>
                </a:xfrm>
              </p:grpSpPr>
              <p:grpSp>
                <p:nvGrpSpPr>
                  <p:cNvPr id="135" name="Group 134">
                    <a:extLst>
                      <a:ext uri="{FF2B5EF4-FFF2-40B4-BE49-F238E27FC236}">
                        <a16:creationId xmlns:a16="http://schemas.microsoft.com/office/drawing/2014/main" id="{28483A20-BD98-E093-BEDF-5FBB07D0DFE4}"/>
                      </a:ext>
                    </a:extLst>
                  </p:cNvPr>
                  <p:cNvGrpSpPr/>
                  <p:nvPr/>
                </p:nvGrpSpPr>
                <p:grpSpPr>
                  <a:xfrm>
                    <a:off x="7678586" y="4307553"/>
                    <a:ext cx="316990" cy="748811"/>
                    <a:chOff x="4660072" y="4291926"/>
                    <a:chExt cx="316990" cy="748811"/>
                  </a:xfrm>
                </p:grpSpPr>
                <p:sp>
                  <p:nvSpPr>
                    <p:cNvPr id="136" name="Rectangle 135">
                      <a:extLst>
                        <a:ext uri="{FF2B5EF4-FFF2-40B4-BE49-F238E27FC236}">
                          <a16:creationId xmlns:a16="http://schemas.microsoft.com/office/drawing/2014/main" id="{F4EA9080-1646-F0FD-CA17-E3969B5A5B4F}"/>
                        </a:ext>
                      </a:extLst>
                    </p:cNvPr>
                    <p:cNvSpPr/>
                    <p:nvPr/>
                  </p:nvSpPr>
                  <p:spPr>
                    <a:xfrm>
                      <a:off x="4660072" y="4291926"/>
                      <a:ext cx="316990" cy="1875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0</a:t>
                      </a:r>
                    </a:p>
                  </p:txBody>
                </p:sp>
                <p:sp>
                  <p:nvSpPr>
                    <p:cNvPr id="138" name="Rectangle 137">
                      <a:extLst>
                        <a:ext uri="{FF2B5EF4-FFF2-40B4-BE49-F238E27FC236}">
                          <a16:creationId xmlns:a16="http://schemas.microsoft.com/office/drawing/2014/main" id="{5882A14C-1AC4-F100-70FB-DD8D9B3B3EB0}"/>
                        </a:ext>
                      </a:extLst>
                    </p:cNvPr>
                    <p:cNvSpPr/>
                    <p:nvPr/>
                  </p:nvSpPr>
                  <p:spPr>
                    <a:xfrm>
                      <a:off x="4660072" y="4476343"/>
                      <a:ext cx="316990" cy="1875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t>1</a:t>
                      </a:r>
                    </a:p>
                  </p:txBody>
                </p:sp>
                <p:sp>
                  <p:nvSpPr>
                    <p:cNvPr id="140" name="Rectangle 139">
                      <a:extLst>
                        <a:ext uri="{FF2B5EF4-FFF2-40B4-BE49-F238E27FC236}">
                          <a16:creationId xmlns:a16="http://schemas.microsoft.com/office/drawing/2014/main" id="{BDE10BA3-1DBA-786A-CCB9-082B8930D496}"/>
                        </a:ext>
                      </a:extLst>
                    </p:cNvPr>
                    <p:cNvSpPr/>
                    <p:nvPr/>
                  </p:nvSpPr>
                  <p:spPr>
                    <a:xfrm>
                      <a:off x="4660072" y="4663815"/>
                      <a:ext cx="316990" cy="1875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t>2</a:t>
                      </a:r>
                    </a:p>
                  </p:txBody>
                </p:sp>
                <p:sp>
                  <p:nvSpPr>
                    <p:cNvPr id="147" name="Rectangle 146">
                      <a:extLst>
                        <a:ext uri="{FF2B5EF4-FFF2-40B4-BE49-F238E27FC236}">
                          <a16:creationId xmlns:a16="http://schemas.microsoft.com/office/drawing/2014/main" id="{3A95E02B-97BE-2977-101B-7374E4073036}"/>
                        </a:ext>
                      </a:extLst>
                    </p:cNvPr>
                    <p:cNvSpPr/>
                    <p:nvPr/>
                  </p:nvSpPr>
                  <p:spPr>
                    <a:xfrm>
                      <a:off x="4660072" y="4853162"/>
                      <a:ext cx="316990" cy="1875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t>3</a:t>
                      </a:r>
                    </a:p>
                  </p:txBody>
                </p:sp>
              </p:grpSp>
              <p:sp>
                <p:nvSpPr>
                  <p:cNvPr id="163" name="Rectangle 162">
                    <a:extLst>
                      <a:ext uri="{FF2B5EF4-FFF2-40B4-BE49-F238E27FC236}">
                        <a16:creationId xmlns:a16="http://schemas.microsoft.com/office/drawing/2014/main" id="{F0C32CA3-5192-675E-8AA3-342E15639777}"/>
                      </a:ext>
                    </a:extLst>
                  </p:cNvPr>
                  <p:cNvSpPr/>
                  <p:nvPr/>
                </p:nvSpPr>
                <p:spPr>
                  <a:xfrm>
                    <a:off x="7994904" y="4307553"/>
                    <a:ext cx="615695" cy="1875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err="1"/>
                      <a:t>ann</a:t>
                    </a:r>
                    <a:endParaRPr lang="en-US" sz="1400" b="1" dirty="0"/>
                  </a:p>
                </p:txBody>
              </p:sp>
              <p:sp>
                <p:nvSpPr>
                  <p:cNvPr id="164" name="Rectangle 163">
                    <a:extLst>
                      <a:ext uri="{FF2B5EF4-FFF2-40B4-BE49-F238E27FC236}">
                        <a16:creationId xmlns:a16="http://schemas.microsoft.com/office/drawing/2014/main" id="{8266BD10-84E7-F3A7-4A84-F049CBDC2964}"/>
                      </a:ext>
                    </a:extLst>
                  </p:cNvPr>
                  <p:cNvSpPr/>
                  <p:nvPr/>
                </p:nvSpPr>
                <p:spPr>
                  <a:xfrm>
                    <a:off x="7994904" y="4491970"/>
                    <a:ext cx="615695" cy="1875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t>car</a:t>
                    </a:r>
                  </a:p>
                </p:txBody>
              </p:sp>
              <p:sp>
                <p:nvSpPr>
                  <p:cNvPr id="165" name="Rectangle 164">
                    <a:extLst>
                      <a:ext uri="{FF2B5EF4-FFF2-40B4-BE49-F238E27FC236}">
                        <a16:creationId xmlns:a16="http://schemas.microsoft.com/office/drawing/2014/main" id="{395AA89C-5EAA-BCD3-EEC2-D1D56DB1EDDC}"/>
                      </a:ext>
                    </a:extLst>
                  </p:cNvPr>
                  <p:cNvSpPr/>
                  <p:nvPr/>
                </p:nvSpPr>
                <p:spPr>
                  <a:xfrm>
                    <a:off x="7994904" y="4679442"/>
                    <a:ext cx="615695" cy="1875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t>cat</a:t>
                    </a:r>
                  </a:p>
                </p:txBody>
              </p:sp>
              <p:sp>
                <p:nvSpPr>
                  <p:cNvPr id="166" name="Rectangle 165">
                    <a:extLst>
                      <a:ext uri="{FF2B5EF4-FFF2-40B4-BE49-F238E27FC236}">
                        <a16:creationId xmlns:a16="http://schemas.microsoft.com/office/drawing/2014/main" id="{81A92C78-735A-231E-F8E1-C003141D90EC}"/>
                      </a:ext>
                    </a:extLst>
                  </p:cNvPr>
                  <p:cNvSpPr/>
                  <p:nvPr/>
                </p:nvSpPr>
                <p:spPr>
                  <a:xfrm>
                    <a:off x="7994904" y="4868789"/>
                    <a:ext cx="615695" cy="1875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t>ear</a:t>
                    </a:r>
                  </a:p>
                </p:txBody>
              </p:sp>
            </p:grpSp>
          </p:grpSp>
        </p:grpSp>
      </p:grpSp>
      <p:sp>
        <p:nvSpPr>
          <p:cNvPr id="17" name="Title 16">
            <a:extLst>
              <a:ext uri="{FF2B5EF4-FFF2-40B4-BE49-F238E27FC236}">
                <a16:creationId xmlns:a16="http://schemas.microsoft.com/office/drawing/2014/main" id="{A234F9BB-6096-2A3F-B59B-89DD93547041}"/>
              </a:ext>
            </a:extLst>
          </p:cNvPr>
          <p:cNvSpPr>
            <a:spLocks noGrp="1"/>
          </p:cNvSpPr>
          <p:nvPr>
            <p:ph type="title"/>
          </p:nvPr>
        </p:nvSpPr>
        <p:spPr/>
        <p:txBody>
          <a:bodyPr/>
          <a:lstStyle/>
          <a:p>
            <a:r>
              <a:rPr lang="en-US" sz="3600" dirty="0"/>
              <a:t>Update Propagation: Update Application</a:t>
            </a:r>
          </a:p>
        </p:txBody>
      </p:sp>
      <p:sp>
        <p:nvSpPr>
          <p:cNvPr id="168" name="Rectangle 167">
            <a:extLst>
              <a:ext uri="{FF2B5EF4-FFF2-40B4-BE49-F238E27FC236}">
                <a16:creationId xmlns:a16="http://schemas.microsoft.com/office/drawing/2014/main" id="{53A77920-5331-63BD-4ACD-B047D4F92A5E}"/>
              </a:ext>
            </a:extLst>
          </p:cNvPr>
          <p:cNvSpPr/>
          <p:nvPr/>
        </p:nvSpPr>
        <p:spPr>
          <a:xfrm>
            <a:off x="0" y="904665"/>
            <a:ext cx="9144000" cy="830997"/>
          </a:xfrm>
          <a:prstGeom prst="rect">
            <a:avLst/>
          </a:prstGeom>
          <a:solidFill>
            <a:schemeClr val="accent6">
              <a:lumMod val="20000"/>
              <a:lumOff val="80000"/>
            </a:schemeClr>
          </a:solidFill>
        </p:spPr>
        <p:txBody>
          <a:bodyPr wrap="square">
            <a:spAutoFit/>
          </a:bodyPr>
          <a:lstStyle/>
          <a:p>
            <a:pPr lvl="0" algn="ctr" defTabSz="914400"/>
            <a:r>
              <a:rPr lang="en-US" sz="2400" b="1" i="1" dirty="0">
                <a:solidFill>
                  <a:prstClr val="black"/>
                </a:solidFill>
                <a:cs typeface="Gill Sans MT"/>
              </a:rPr>
              <a:t>Goal</a:t>
            </a:r>
            <a:r>
              <a:rPr lang="en-US" sz="2400" b="1" dirty="0">
                <a:solidFill>
                  <a:prstClr val="black"/>
                </a:solidFill>
                <a:cs typeface="Gill Sans MT"/>
              </a:rPr>
              <a:t>: perform the necessary </a:t>
            </a:r>
            <a:r>
              <a:rPr lang="en-US" sz="2400" b="1" dirty="0">
                <a:solidFill>
                  <a:srgbClr val="1400FF"/>
                </a:solidFill>
                <a:cs typeface="Gill Sans MT"/>
              </a:rPr>
              <a:t>format conversation </a:t>
            </a:r>
            <a:r>
              <a:rPr lang="en-US" sz="2400" b="1" dirty="0">
                <a:solidFill>
                  <a:prstClr val="black"/>
                </a:solidFill>
                <a:cs typeface="Gill Sans MT"/>
              </a:rPr>
              <a:t>and </a:t>
            </a:r>
            <a:br>
              <a:rPr lang="en-US" sz="2400" b="1" dirty="0">
                <a:solidFill>
                  <a:prstClr val="black"/>
                </a:solidFill>
                <a:cs typeface="Gill Sans MT"/>
              </a:rPr>
            </a:br>
            <a:r>
              <a:rPr lang="en-US" sz="2400" b="1" dirty="0">
                <a:solidFill>
                  <a:srgbClr val="1400FF"/>
                </a:solidFill>
                <a:cs typeface="Gill Sans MT"/>
              </a:rPr>
              <a:t>apply</a:t>
            </a:r>
            <a:r>
              <a:rPr lang="en-US" sz="2400" b="1" dirty="0">
                <a:solidFill>
                  <a:prstClr val="black"/>
                </a:solidFill>
                <a:cs typeface="Gill Sans MT"/>
              </a:rPr>
              <a:t> transactional updates to analytical replicas</a:t>
            </a:r>
          </a:p>
        </p:txBody>
      </p:sp>
      <p:sp>
        <p:nvSpPr>
          <p:cNvPr id="19" name="Slide Number Placeholder 18">
            <a:extLst>
              <a:ext uri="{FF2B5EF4-FFF2-40B4-BE49-F238E27FC236}">
                <a16:creationId xmlns:a16="http://schemas.microsoft.com/office/drawing/2014/main" id="{AB86EC75-ADF4-40F9-80A0-72D043AC40CD}"/>
              </a:ext>
            </a:extLst>
          </p:cNvPr>
          <p:cNvSpPr>
            <a:spLocks noGrp="1"/>
          </p:cNvSpPr>
          <p:nvPr>
            <p:ph type="sldNum" sz="quarter" idx="12"/>
          </p:nvPr>
        </p:nvSpPr>
        <p:spPr/>
        <p:txBody>
          <a:bodyPr/>
          <a:lstStyle/>
          <a:p>
            <a:fld id="{BA2D8F13-174C-467F-9D40-7DDEF70CAB8C}" type="slidenum">
              <a:rPr lang="en-US" smtClean="0"/>
              <a:t>44</a:t>
            </a:fld>
            <a:endParaRPr lang="en-US"/>
          </a:p>
        </p:txBody>
      </p:sp>
      <p:graphicFrame>
        <p:nvGraphicFramePr>
          <p:cNvPr id="169" name="Table 4">
            <a:extLst>
              <a:ext uri="{FF2B5EF4-FFF2-40B4-BE49-F238E27FC236}">
                <a16:creationId xmlns:a16="http://schemas.microsoft.com/office/drawing/2014/main" id="{4351F763-91EC-E68E-1B1B-A823652F7575}"/>
              </a:ext>
            </a:extLst>
          </p:cNvPr>
          <p:cNvGraphicFramePr>
            <a:graphicFrameLocks/>
          </p:cNvGraphicFramePr>
          <p:nvPr>
            <p:extLst>
              <p:ext uri="{D42A27DB-BD31-4B8C-83A1-F6EECF244321}">
                <p14:modId xmlns:p14="http://schemas.microsoft.com/office/powerpoint/2010/main" val="869239493"/>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a:t>
                      </a: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70340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nodeType="withEffect">
                                  <p:stCondLst>
                                    <p:cond delay="0"/>
                                  </p:stCondLst>
                                  <p:childTnLst>
                                    <p:set>
                                      <p:cBhvr>
                                        <p:cTn id="14" dur="1" fill="hold">
                                          <p:stCondLst>
                                            <p:cond delay="0"/>
                                          </p:stCondLst>
                                        </p:cTn>
                                        <p:tgtEl>
                                          <p:spTgt spid="174"/>
                                        </p:tgtEl>
                                        <p:attrNameLst>
                                          <p:attrName>style.visibility</p:attrName>
                                        </p:attrNameLst>
                                      </p:cBhvr>
                                      <p:to>
                                        <p:strVal val="visible"/>
                                      </p:to>
                                    </p:set>
                                    <p:animEffect transition="in" filter="fade">
                                      <p:cBhvr>
                                        <p:cTn id="15" dur="500"/>
                                        <p:tgtEl>
                                          <p:spTgt spid="174"/>
                                        </p:tgtEl>
                                      </p:cBhvr>
                                    </p:animEffect>
                                  </p:childTnLst>
                                </p:cTn>
                              </p:par>
                              <p:par>
                                <p:cTn id="16" presetID="10"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5"/>
                                        </p:tgtEl>
                                        <p:attrNameLst>
                                          <p:attrName>style.visibility</p:attrName>
                                        </p:attrNameLst>
                                      </p:cBhvr>
                                      <p:to>
                                        <p:strVal val="visible"/>
                                      </p:to>
                                    </p:set>
                                    <p:animEffect transition="in" filter="fade">
                                      <p:cBhvr>
                                        <p:cTn id="21" dur="500"/>
                                        <p:tgtEl>
                                          <p:spTgt spid="175"/>
                                        </p:tgtEl>
                                      </p:cBhvr>
                                    </p:animEffect>
                                  </p:childTnLst>
                                </p:cTn>
                              </p:par>
                              <p:par>
                                <p:cTn id="22" presetID="10" presetClass="entr" presetSubtype="0" fill="hold" nodeType="withEffect">
                                  <p:stCondLst>
                                    <p:cond delay="0"/>
                                  </p:stCondLst>
                                  <p:childTnLst>
                                    <p:set>
                                      <p:cBhvr>
                                        <p:cTn id="23" dur="1" fill="hold">
                                          <p:stCondLst>
                                            <p:cond delay="0"/>
                                          </p:stCondLst>
                                        </p:cTn>
                                        <p:tgtEl>
                                          <p:spTgt spid="176"/>
                                        </p:tgtEl>
                                        <p:attrNameLst>
                                          <p:attrName>style.visibility</p:attrName>
                                        </p:attrNameLst>
                                      </p:cBhvr>
                                      <p:to>
                                        <p:strVal val="visible"/>
                                      </p:to>
                                    </p:set>
                                    <p:animEffect transition="in" filter="fade">
                                      <p:cBhvr>
                                        <p:cTn id="24" dur="500"/>
                                        <p:tgtEl>
                                          <p:spTgt spid="17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9"/>
                                        </p:tgtEl>
                                        <p:attrNameLst>
                                          <p:attrName>style.visibility</p:attrName>
                                        </p:attrNameLst>
                                      </p:cBhvr>
                                      <p:to>
                                        <p:strVal val="visible"/>
                                      </p:to>
                                    </p:set>
                                    <p:animEffect transition="in" filter="fade">
                                      <p:cBhvr>
                                        <p:cTn id="29" dur="500"/>
                                        <p:tgtEl>
                                          <p:spTgt spid="179"/>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16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State-of-the-Art</a:t>
            </a:r>
          </a:p>
        </p:txBody>
      </p:sp>
      <p:sp>
        <p:nvSpPr>
          <p:cNvPr id="3" name="Content Placeholder 2"/>
          <p:cNvSpPr>
            <a:spLocks noGrp="1"/>
          </p:cNvSpPr>
          <p:nvPr>
            <p:ph idx="1"/>
          </p:nvPr>
        </p:nvSpPr>
        <p:spPr>
          <a:xfrm>
            <a:off x="152400" y="990600"/>
            <a:ext cx="8839200" cy="5867400"/>
          </a:xfrm>
        </p:spPr>
        <p:txBody>
          <a:bodyPr>
            <a:normAutofit/>
          </a:bodyPr>
          <a:lstStyle/>
          <a:p>
            <a:pPr marL="457200" lvl="1" indent="0">
              <a:buNone/>
            </a:pPr>
            <a:endParaRPr lang="en-US" sz="2000" dirty="0"/>
          </a:p>
          <a:p>
            <a:pPr lvl="1"/>
            <a:endParaRPr lang="en-US" sz="2000" dirty="0"/>
          </a:p>
          <a:p>
            <a:pPr lvl="1"/>
            <a:endParaRPr lang="en-US" sz="2200" dirty="0"/>
          </a:p>
          <a:p>
            <a:pPr marL="0" indent="0">
              <a:buNone/>
            </a:pPr>
            <a:endParaRPr lang="en-US" sz="2200" dirty="0"/>
          </a:p>
          <a:p>
            <a:pPr lvl="1"/>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2400" b="1" i="0" u="none" strike="noStrike" kern="1200" cap="none" spc="0" normalizeH="0" baseline="0" noProof="0">
              <a:ln>
                <a:noFill/>
              </a:ln>
              <a:solidFill>
                <a:srgbClr val="0070C0"/>
              </a:solidFill>
              <a:effectLst/>
              <a:uLnTx/>
              <a:uFillTx/>
              <a:latin typeface="Gill Sans MT"/>
              <a:ea typeface="+mn-ea"/>
              <a:cs typeface="Gill Sans MT"/>
            </a:endParaRPr>
          </a:p>
        </p:txBody>
      </p:sp>
      <p:sp>
        <p:nvSpPr>
          <p:cNvPr id="5" name="Rectangle 4"/>
          <p:cNvSpPr/>
          <p:nvPr/>
        </p:nvSpPr>
        <p:spPr>
          <a:xfrm>
            <a:off x="457200" y="1295400"/>
            <a:ext cx="845820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Gill Sans MT"/>
                <a:ea typeface="+mn-ea"/>
                <a:cs typeface="Gill Sans MT"/>
              </a:rPr>
              <a:t>We extensively study </a:t>
            </a:r>
            <a:r>
              <a:rPr kumimoji="0" lang="en-US" sz="2800" b="1" i="0" u="none" strike="noStrike" kern="1200" cap="none" spc="0" normalizeH="0" baseline="0" noProof="0" dirty="0">
                <a:ln>
                  <a:noFill/>
                </a:ln>
                <a:solidFill>
                  <a:srgbClr val="1F497D"/>
                </a:solidFill>
                <a:effectLst/>
                <a:uLnTx/>
                <a:uFillTx/>
                <a:latin typeface="Gill Sans MT"/>
                <a:ea typeface="+mn-ea"/>
                <a:cs typeface="Gill Sans MT"/>
              </a:rPr>
              <a:t>state-of-the-art HTAP systems </a:t>
            </a:r>
            <a:r>
              <a:rPr kumimoji="0" lang="en-US" sz="2800" b="1" i="0" u="none" strike="noStrike" kern="1200" cap="none" spc="0" normalizeH="0" baseline="0" noProof="0" dirty="0">
                <a:ln>
                  <a:noFill/>
                </a:ln>
                <a:solidFill>
                  <a:prstClr val="black"/>
                </a:solidFill>
                <a:effectLst/>
                <a:uLnTx/>
                <a:uFillTx/>
                <a:latin typeface="Gill Sans MT"/>
                <a:ea typeface="+mn-ea"/>
                <a:cs typeface="Gill Sans MT"/>
              </a:rPr>
              <a:t>and observe </a:t>
            </a:r>
            <a:r>
              <a:rPr kumimoji="0" lang="en-US" sz="2800" b="1" i="0" u="none" strike="noStrike" kern="1200" cap="none" spc="0" normalizeH="0" baseline="0" noProof="0" dirty="0">
                <a:ln>
                  <a:noFill/>
                </a:ln>
                <a:solidFill>
                  <a:srgbClr val="C00000"/>
                </a:solidFill>
                <a:effectLst/>
                <a:uLnTx/>
                <a:uFillTx/>
                <a:latin typeface="Gill Sans MT"/>
                <a:ea typeface="+mn-ea"/>
                <a:cs typeface="Gill Sans MT"/>
              </a:rPr>
              <a:t>two key problems</a:t>
            </a:r>
            <a:r>
              <a:rPr kumimoji="0" lang="en-US" sz="2800" b="1" i="0" u="none" strike="noStrike" kern="1200" cap="none" spc="0" normalizeH="0" baseline="0" noProof="0" dirty="0">
                <a:ln>
                  <a:noFill/>
                </a:ln>
                <a:solidFill>
                  <a:prstClr val="black"/>
                </a:solidFill>
                <a:effectLst/>
                <a:uLnTx/>
                <a:uFillTx/>
                <a:latin typeface="Gill Sans MT"/>
                <a:ea typeface="+mn-ea"/>
                <a:cs typeface="Gill Sans MT"/>
              </a:rPr>
              <a:t>:</a:t>
            </a:r>
          </a:p>
        </p:txBody>
      </p:sp>
      <p:grpSp>
        <p:nvGrpSpPr>
          <p:cNvPr id="16" name="Group 15"/>
          <p:cNvGrpSpPr/>
          <p:nvPr/>
        </p:nvGrpSpPr>
        <p:grpSpPr>
          <a:xfrm>
            <a:off x="0" y="2688848"/>
            <a:ext cx="9144000" cy="1200328"/>
            <a:chOff x="0" y="2384048"/>
            <a:chExt cx="9144000" cy="1200328"/>
          </a:xfrm>
        </p:grpSpPr>
        <p:sp>
          <p:nvSpPr>
            <p:cNvPr id="17" name="Rectangle 16"/>
            <p:cNvSpPr/>
            <p:nvPr/>
          </p:nvSpPr>
          <p:spPr>
            <a:xfrm>
              <a:off x="0" y="2384048"/>
              <a:ext cx="9144000" cy="1200328"/>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Data freshness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and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consistency mechanisms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generate</a:t>
              </a:r>
              <a:br>
                <a:rPr kumimoji="0" lang="en-US" sz="24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a</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large amount of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data movement which causes</a:t>
              </a:r>
              <a:br>
                <a:rPr kumimoji="0" lang="en-US" sz="24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 drastic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reduction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in transactional/analytical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throughput</a:t>
              </a:r>
            </a:p>
          </p:txBody>
        </p:sp>
        <p:sp>
          <p:nvSpPr>
            <p:cNvPr id="18" name="TextBox 17"/>
            <p:cNvSpPr txBox="1"/>
            <p:nvPr/>
          </p:nvSpPr>
          <p:spPr>
            <a:xfrm>
              <a:off x="76200" y="2522547"/>
              <a:ext cx="47401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1</a:t>
              </a:r>
            </a:p>
          </p:txBody>
        </p:sp>
      </p:grpSp>
      <p:grpSp>
        <p:nvGrpSpPr>
          <p:cNvPr id="20" name="Group 19"/>
          <p:cNvGrpSpPr/>
          <p:nvPr/>
        </p:nvGrpSpPr>
        <p:grpSpPr>
          <a:xfrm>
            <a:off x="0" y="4438472"/>
            <a:ext cx="9144000" cy="1200328"/>
            <a:chOff x="0" y="4133672"/>
            <a:chExt cx="9144000" cy="1200328"/>
          </a:xfrm>
        </p:grpSpPr>
        <p:sp>
          <p:nvSpPr>
            <p:cNvPr id="21" name="Rectangle 20"/>
            <p:cNvSpPr/>
            <p:nvPr/>
          </p:nvSpPr>
          <p:spPr>
            <a:xfrm>
              <a:off x="0" y="4133672"/>
              <a:ext cx="9144000" cy="1200328"/>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They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fail</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to provide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performance isolation </a:t>
              </a:r>
              <a:br>
                <a:rPr kumimoji="0" lang="en-US" sz="24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because of the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high resource contention</a:t>
              </a:r>
              <a:br>
                <a:rPr kumimoji="0" lang="en-US" sz="24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between transactional and analytical workloads </a:t>
              </a:r>
              <a:endParaRPr kumimoji="0" lang="en-US" sz="2400" b="1" i="0" u="none" strike="noStrike" kern="1200" cap="none" spc="0" normalizeH="0" baseline="0" noProof="0" dirty="0">
                <a:ln>
                  <a:noFill/>
                </a:ln>
                <a:solidFill>
                  <a:srgbClr val="E20006"/>
                </a:solidFill>
                <a:effectLst/>
                <a:uLnTx/>
                <a:uFillTx/>
                <a:latin typeface="Gill Sans MT"/>
                <a:ea typeface="+mn-ea"/>
                <a:cs typeface="Gill Sans MT"/>
              </a:endParaRPr>
            </a:p>
          </p:txBody>
        </p:sp>
        <p:sp>
          <p:nvSpPr>
            <p:cNvPr id="22" name="TextBox 21"/>
            <p:cNvSpPr txBox="1"/>
            <p:nvPr/>
          </p:nvSpPr>
          <p:spPr>
            <a:xfrm>
              <a:off x="76200" y="4272171"/>
              <a:ext cx="47401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2</a:t>
              </a:r>
            </a:p>
          </p:txBody>
        </p:sp>
      </p:grpSp>
    </p:spTree>
    <p:extLst>
      <p:ext uri="{BB962C8B-B14F-4D97-AF65-F5344CB8AC3E}">
        <p14:creationId xmlns:p14="http://schemas.microsoft.com/office/powerpoint/2010/main" val="117155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492875"/>
            <a:ext cx="1524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2400" b="1" i="0" u="none" strike="noStrike" kern="1200" cap="none" spc="0" normalizeH="0" baseline="0" noProof="0" dirty="0">
              <a:ln>
                <a:noFill/>
              </a:ln>
              <a:solidFill>
                <a:srgbClr val="0070C0"/>
              </a:solidFill>
              <a:effectLst/>
              <a:uLnTx/>
              <a:uFillTx/>
              <a:latin typeface="Gill Sans MT"/>
              <a:ea typeface="+mn-ea"/>
              <a:cs typeface="Gill Sans MT"/>
            </a:endParaRPr>
          </a:p>
        </p:txBody>
      </p:sp>
      <p:grpSp>
        <p:nvGrpSpPr>
          <p:cNvPr id="75" name="Group 74"/>
          <p:cNvGrpSpPr/>
          <p:nvPr/>
        </p:nvGrpSpPr>
        <p:grpSpPr>
          <a:xfrm>
            <a:off x="15242" y="2057400"/>
            <a:ext cx="8976358" cy="2544868"/>
            <a:chOff x="-651613" y="2445579"/>
            <a:chExt cx="11286102" cy="2544868"/>
          </a:xfrm>
        </p:grpSpPr>
        <p:sp>
          <p:nvSpPr>
            <p:cNvPr id="76" name="Rounded Rectangle 75"/>
            <p:cNvSpPr/>
            <p:nvPr/>
          </p:nvSpPr>
          <p:spPr>
            <a:xfrm>
              <a:off x="-462172" y="2475847"/>
              <a:ext cx="11096661" cy="2514600"/>
            </a:xfrm>
            <a:prstGeom prst="roundRect">
              <a:avLst>
                <a:gd name="adj" fmla="val 928"/>
              </a:avLst>
            </a:prstGeom>
            <a:solidFill>
              <a:schemeClr val="bg1">
                <a:lumMod val="85000"/>
                <a:alpha val="0"/>
              </a:schemeClr>
            </a:solidFill>
            <a:ln w="19050" cmpd="sng">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Gill Sans MT"/>
                <a:ea typeface="+mn-ea"/>
                <a:cs typeface="Gill Sans MT"/>
              </a:endParaRPr>
            </a:p>
          </p:txBody>
        </p:sp>
        <p:grpSp>
          <p:nvGrpSpPr>
            <p:cNvPr id="77" name="Group 76"/>
            <p:cNvGrpSpPr/>
            <p:nvPr/>
          </p:nvGrpSpPr>
          <p:grpSpPr>
            <a:xfrm>
              <a:off x="-651613" y="2445579"/>
              <a:ext cx="11086257" cy="2451902"/>
              <a:chOff x="-651613" y="2445579"/>
              <a:chExt cx="11086257" cy="2451902"/>
            </a:xfrm>
          </p:grpSpPr>
          <p:grpSp>
            <p:nvGrpSpPr>
              <p:cNvPr id="86" name="Group 85"/>
              <p:cNvGrpSpPr/>
              <p:nvPr/>
            </p:nvGrpSpPr>
            <p:grpSpPr>
              <a:xfrm>
                <a:off x="-651613" y="2445579"/>
                <a:ext cx="2951797" cy="2414752"/>
                <a:chOff x="-217957" y="1779847"/>
                <a:chExt cx="3693927" cy="2414752"/>
              </a:xfrm>
            </p:grpSpPr>
            <p:sp>
              <p:nvSpPr>
                <p:cNvPr id="244" name="Rounded Rectangle 243"/>
                <p:cNvSpPr/>
                <p:nvPr/>
              </p:nvSpPr>
              <p:spPr>
                <a:xfrm>
                  <a:off x="142798" y="2209605"/>
                  <a:ext cx="3333172" cy="1984994"/>
                </a:xfrm>
                <a:prstGeom prst="roundRect">
                  <a:avLst>
                    <a:gd name="adj" fmla="val 2229"/>
                  </a:avLst>
                </a:prstGeom>
                <a:solidFill>
                  <a:schemeClr val="bg2">
                    <a:lumMod val="9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Gill Sans MT"/>
                    <a:ea typeface="+mn-ea"/>
                    <a:cs typeface="Gill Sans MT"/>
                  </a:endParaRPr>
                </a:p>
              </p:txBody>
            </p:sp>
            <p:grpSp>
              <p:nvGrpSpPr>
                <p:cNvPr id="245" name="Group 244"/>
                <p:cNvGrpSpPr/>
                <p:nvPr/>
              </p:nvGrpSpPr>
              <p:grpSpPr>
                <a:xfrm>
                  <a:off x="-217957" y="2264338"/>
                  <a:ext cx="1812381" cy="1777469"/>
                  <a:chOff x="-217957" y="2264338"/>
                  <a:chExt cx="1812381" cy="1777469"/>
                </a:xfrm>
              </p:grpSpPr>
              <p:grpSp>
                <p:nvGrpSpPr>
                  <p:cNvPr id="266" name="Group 265"/>
                  <p:cNvGrpSpPr/>
                  <p:nvPr/>
                </p:nvGrpSpPr>
                <p:grpSpPr>
                  <a:xfrm>
                    <a:off x="-217957" y="2264338"/>
                    <a:ext cx="1812381" cy="1777469"/>
                    <a:chOff x="-217957" y="2264338"/>
                    <a:chExt cx="1812381" cy="1777469"/>
                  </a:xfrm>
                </p:grpSpPr>
                <p:sp>
                  <p:nvSpPr>
                    <p:cNvPr id="279" name="Rectangle 278"/>
                    <p:cNvSpPr/>
                    <p:nvPr/>
                  </p:nvSpPr>
                  <p:spPr>
                    <a:xfrm>
                      <a:off x="-217957" y="2264338"/>
                      <a:ext cx="1812381" cy="307777"/>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FIFOs</a:t>
                      </a:r>
                    </a:p>
                  </p:txBody>
                </p:sp>
                <p:grpSp>
                  <p:nvGrpSpPr>
                    <p:cNvPr id="280" name="Group 279"/>
                    <p:cNvGrpSpPr/>
                    <p:nvPr/>
                  </p:nvGrpSpPr>
                  <p:grpSpPr>
                    <a:xfrm>
                      <a:off x="318548" y="2680326"/>
                      <a:ext cx="641542" cy="642829"/>
                      <a:chOff x="318548" y="2680327"/>
                      <a:chExt cx="577534" cy="734271"/>
                    </a:xfrm>
                  </p:grpSpPr>
                  <p:grpSp>
                    <p:nvGrpSpPr>
                      <p:cNvPr id="310" name="Group 309"/>
                      <p:cNvGrpSpPr/>
                      <p:nvPr/>
                    </p:nvGrpSpPr>
                    <p:grpSpPr>
                      <a:xfrm>
                        <a:off x="318548" y="2680327"/>
                        <a:ext cx="573496" cy="128655"/>
                        <a:chOff x="609600" y="3048000"/>
                        <a:chExt cx="1066800" cy="381000"/>
                      </a:xfrm>
                    </p:grpSpPr>
                    <p:cxnSp>
                      <p:nvCxnSpPr>
                        <p:cNvPr id="332" name="Straight Connector 331"/>
                        <p:cNvCxnSpPr/>
                        <p:nvPr/>
                      </p:nvCxnSpPr>
                      <p:spPr>
                        <a:xfrm>
                          <a:off x="1676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33" name="Group 332"/>
                        <p:cNvGrpSpPr/>
                        <p:nvPr/>
                      </p:nvGrpSpPr>
                      <p:grpSpPr>
                        <a:xfrm>
                          <a:off x="609600" y="3048000"/>
                          <a:ext cx="1066800" cy="381000"/>
                          <a:chOff x="609600" y="3048000"/>
                          <a:chExt cx="1066800" cy="381000"/>
                        </a:xfrm>
                      </p:grpSpPr>
                      <p:cxnSp>
                        <p:nvCxnSpPr>
                          <p:cNvPr id="334" name="Straight Connector 333"/>
                          <p:cNvCxnSpPr/>
                          <p:nvPr/>
                        </p:nvCxnSpPr>
                        <p:spPr>
                          <a:xfrm flipH="1">
                            <a:off x="609600" y="3048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flipH="1">
                            <a:off x="609600" y="3429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1295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914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311" name="Group 310"/>
                      <p:cNvGrpSpPr/>
                      <p:nvPr/>
                    </p:nvGrpSpPr>
                    <p:grpSpPr>
                      <a:xfrm>
                        <a:off x="320567" y="2882863"/>
                        <a:ext cx="573496" cy="128655"/>
                        <a:chOff x="609600" y="3048000"/>
                        <a:chExt cx="1066800" cy="381000"/>
                      </a:xfrm>
                    </p:grpSpPr>
                    <p:cxnSp>
                      <p:nvCxnSpPr>
                        <p:cNvPr id="326" name="Straight Connector 325"/>
                        <p:cNvCxnSpPr/>
                        <p:nvPr/>
                      </p:nvCxnSpPr>
                      <p:spPr>
                        <a:xfrm>
                          <a:off x="1676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27" name="Group 326"/>
                        <p:cNvGrpSpPr/>
                        <p:nvPr/>
                      </p:nvGrpSpPr>
                      <p:grpSpPr>
                        <a:xfrm>
                          <a:off x="609600" y="3048000"/>
                          <a:ext cx="1066800" cy="381000"/>
                          <a:chOff x="609600" y="3048000"/>
                          <a:chExt cx="1066800" cy="381000"/>
                        </a:xfrm>
                      </p:grpSpPr>
                      <p:cxnSp>
                        <p:nvCxnSpPr>
                          <p:cNvPr id="328" name="Straight Connector 327"/>
                          <p:cNvCxnSpPr/>
                          <p:nvPr/>
                        </p:nvCxnSpPr>
                        <p:spPr>
                          <a:xfrm flipH="1">
                            <a:off x="609600" y="3048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flipH="1">
                            <a:off x="609600" y="3429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a:off x="1295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a:off x="914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312" name="Group 311"/>
                      <p:cNvGrpSpPr/>
                      <p:nvPr/>
                    </p:nvGrpSpPr>
                    <p:grpSpPr>
                      <a:xfrm>
                        <a:off x="320567" y="3083407"/>
                        <a:ext cx="573496" cy="128655"/>
                        <a:chOff x="609600" y="3048000"/>
                        <a:chExt cx="1066800" cy="381000"/>
                      </a:xfrm>
                    </p:grpSpPr>
                    <p:cxnSp>
                      <p:nvCxnSpPr>
                        <p:cNvPr id="320" name="Straight Connector 319"/>
                        <p:cNvCxnSpPr/>
                        <p:nvPr/>
                      </p:nvCxnSpPr>
                      <p:spPr>
                        <a:xfrm>
                          <a:off x="1676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21" name="Group 320"/>
                        <p:cNvGrpSpPr/>
                        <p:nvPr/>
                      </p:nvGrpSpPr>
                      <p:grpSpPr>
                        <a:xfrm>
                          <a:off x="609600" y="3048000"/>
                          <a:ext cx="1066800" cy="381000"/>
                          <a:chOff x="609600" y="3048000"/>
                          <a:chExt cx="1066800" cy="381000"/>
                        </a:xfrm>
                      </p:grpSpPr>
                      <p:cxnSp>
                        <p:nvCxnSpPr>
                          <p:cNvPr id="322" name="Straight Connector 321"/>
                          <p:cNvCxnSpPr/>
                          <p:nvPr/>
                        </p:nvCxnSpPr>
                        <p:spPr>
                          <a:xfrm flipH="1">
                            <a:off x="609600" y="3048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flipH="1">
                            <a:off x="609600" y="3429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1295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a:off x="914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313" name="Group 312"/>
                      <p:cNvGrpSpPr/>
                      <p:nvPr/>
                    </p:nvGrpSpPr>
                    <p:grpSpPr>
                      <a:xfrm>
                        <a:off x="322586" y="3285943"/>
                        <a:ext cx="573496" cy="128655"/>
                        <a:chOff x="609600" y="3048000"/>
                        <a:chExt cx="1066800" cy="381000"/>
                      </a:xfrm>
                    </p:grpSpPr>
                    <p:cxnSp>
                      <p:nvCxnSpPr>
                        <p:cNvPr id="314" name="Straight Connector 313"/>
                        <p:cNvCxnSpPr/>
                        <p:nvPr/>
                      </p:nvCxnSpPr>
                      <p:spPr>
                        <a:xfrm>
                          <a:off x="1676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15" name="Group 314"/>
                        <p:cNvGrpSpPr/>
                        <p:nvPr/>
                      </p:nvGrpSpPr>
                      <p:grpSpPr>
                        <a:xfrm>
                          <a:off x="609600" y="3048000"/>
                          <a:ext cx="1066800" cy="381000"/>
                          <a:chOff x="609600" y="3048000"/>
                          <a:chExt cx="1066800" cy="381000"/>
                        </a:xfrm>
                      </p:grpSpPr>
                      <p:cxnSp>
                        <p:nvCxnSpPr>
                          <p:cNvPr id="316" name="Straight Connector 315"/>
                          <p:cNvCxnSpPr/>
                          <p:nvPr/>
                        </p:nvCxnSpPr>
                        <p:spPr>
                          <a:xfrm flipH="1">
                            <a:off x="609600" y="3048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flipH="1">
                            <a:off x="609600" y="3429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a:off x="1295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a:off x="914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grpSp>
                  <p:nvGrpSpPr>
                    <p:cNvPr id="281" name="Group 280"/>
                    <p:cNvGrpSpPr/>
                    <p:nvPr/>
                  </p:nvGrpSpPr>
                  <p:grpSpPr>
                    <a:xfrm>
                      <a:off x="324492" y="3398978"/>
                      <a:ext cx="641542" cy="642829"/>
                      <a:chOff x="318548" y="2680327"/>
                      <a:chExt cx="577534" cy="734271"/>
                    </a:xfrm>
                  </p:grpSpPr>
                  <p:grpSp>
                    <p:nvGrpSpPr>
                      <p:cNvPr id="282" name="Group 281"/>
                      <p:cNvGrpSpPr/>
                      <p:nvPr/>
                    </p:nvGrpSpPr>
                    <p:grpSpPr>
                      <a:xfrm>
                        <a:off x="318548" y="2680327"/>
                        <a:ext cx="573496" cy="128655"/>
                        <a:chOff x="609600" y="3048000"/>
                        <a:chExt cx="1066800" cy="381000"/>
                      </a:xfrm>
                    </p:grpSpPr>
                    <p:cxnSp>
                      <p:nvCxnSpPr>
                        <p:cNvPr id="304" name="Straight Connector 303"/>
                        <p:cNvCxnSpPr/>
                        <p:nvPr/>
                      </p:nvCxnSpPr>
                      <p:spPr>
                        <a:xfrm>
                          <a:off x="1676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05" name="Group 304"/>
                        <p:cNvGrpSpPr/>
                        <p:nvPr/>
                      </p:nvGrpSpPr>
                      <p:grpSpPr>
                        <a:xfrm>
                          <a:off x="609600" y="3048000"/>
                          <a:ext cx="1066800" cy="381000"/>
                          <a:chOff x="609600" y="3048000"/>
                          <a:chExt cx="1066800" cy="381000"/>
                        </a:xfrm>
                      </p:grpSpPr>
                      <p:cxnSp>
                        <p:nvCxnSpPr>
                          <p:cNvPr id="306" name="Straight Connector 305"/>
                          <p:cNvCxnSpPr/>
                          <p:nvPr/>
                        </p:nvCxnSpPr>
                        <p:spPr>
                          <a:xfrm flipH="1">
                            <a:off x="609600" y="3048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flipH="1">
                            <a:off x="609600" y="3429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1295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914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283" name="Group 282"/>
                      <p:cNvGrpSpPr/>
                      <p:nvPr/>
                    </p:nvGrpSpPr>
                    <p:grpSpPr>
                      <a:xfrm>
                        <a:off x="320567" y="2882863"/>
                        <a:ext cx="573496" cy="128655"/>
                        <a:chOff x="609600" y="3048000"/>
                        <a:chExt cx="1066800" cy="381000"/>
                      </a:xfrm>
                    </p:grpSpPr>
                    <p:cxnSp>
                      <p:nvCxnSpPr>
                        <p:cNvPr id="298" name="Straight Connector 297"/>
                        <p:cNvCxnSpPr/>
                        <p:nvPr/>
                      </p:nvCxnSpPr>
                      <p:spPr>
                        <a:xfrm>
                          <a:off x="1676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99" name="Group 298"/>
                        <p:cNvGrpSpPr/>
                        <p:nvPr/>
                      </p:nvGrpSpPr>
                      <p:grpSpPr>
                        <a:xfrm>
                          <a:off x="609600" y="3048000"/>
                          <a:ext cx="1066800" cy="381000"/>
                          <a:chOff x="609600" y="3048000"/>
                          <a:chExt cx="1066800" cy="381000"/>
                        </a:xfrm>
                      </p:grpSpPr>
                      <p:cxnSp>
                        <p:nvCxnSpPr>
                          <p:cNvPr id="300" name="Straight Connector 299"/>
                          <p:cNvCxnSpPr/>
                          <p:nvPr/>
                        </p:nvCxnSpPr>
                        <p:spPr>
                          <a:xfrm flipH="1">
                            <a:off x="609600" y="3048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flipH="1">
                            <a:off x="609600" y="3429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1295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914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284" name="Group 283"/>
                      <p:cNvGrpSpPr/>
                      <p:nvPr/>
                    </p:nvGrpSpPr>
                    <p:grpSpPr>
                      <a:xfrm>
                        <a:off x="320567" y="3083407"/>
                        <a:ext cx="573496" cy="128655"/>
                        <a:chOff x="609600" y="3048000"/>
                        <a:chExt cx="1066800" cy="381000"/>
                      </a:xfrm>
                    </p:grpSpPr>
                    <p:cxnSp>
                      <p:nvCxnSpPr>
                        <p:cNvPr id="292" name="Straight Connector 291"/>
                        <p:cNvCxnSpPr/>
                        <p:nvPr/>
                      </p:nvCxnSpPr>
                      <p:spPr>
                        <a:xfrm>
                          <a:off x="1676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93" name="Group 292"/>
                        <p:cNvGrpSpPr/>
                        <p:nvPr/>
                      </p:nvGrpSpPr>
                      <p:grpSpPr>
                        <a:xfrm>
                          <a:off x="609600" y="3048000"/>
                          <a:ext cx="1066800" cy="381000"/>
                          <a:chOff x="609600" y="3048000"/>
                          <a:chExt cx="1066800" cy="381000"/>
                        </a:xfrm>
                      </p:grpSpPr>
                      <p:cxnSp>
                        <p:nvCxnSpPr>
                          <p:cNvPr id="294" name="Straight Connector 293"/>
                          <p:cNvCxnSpPr/>
                          <p:nvPr/>
                        </p:nvCxnSpPr>
                        <p:spPr>
                          <a:xfrm flipH="1">
                            <a:off x="609600" y="3048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flipH="1">
                            <a:off x="609600" y="3429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1295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914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285" name="Group 284"/>
                      <p:cNvGrpSpPr/>
                      <p:nvPr/>
                    </p:nvGrpSpPr>
                    <p:grpSpPr>
                      <a:xfrm>
                        <a:off x="322586" y="3285943"/>
                        <a:ext cx="573496" cy="128655"/>
                        <a:chOff x="609600" y="3048000"/>
                        <a:chExt cx="1066800" cy="381000"/>
                      </a:xfrm>
                    </p:grpSpPr>
                    <p:cxnSp>
                      <p:nvCxnSpPr>
                        <p:cNvPr id="286" name="Straight Connector 285"/>
                        <p:cNvCxnSpPr/>
                        <p:nvPr/>
                      </p:nvCxnSpPr>
                      <p:spPr>
                        <a:xfrm>
                          <a:off x="1676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87" name="Group 286"/>
                        <p:cNvGrpSpPr/>
                        <p:nvPr/>
                      </p:nvGrpSpPr>
                      <p:grpSpPr>
                        <a:xfrm>
                          <a:off x="609600" y="3048000"/>
                          <a:ext cx="1066800" cy="381000"/>
                          <a:chOff x="609600" y="3048000"/>
                          <a:chExt cx="1066800" cy="381000"/>
                        </a:xfrm>
                      </p:grpSpPr>
                      <p:cxnSp>
                        <p:nvCxnSpPr>
                          <p:cNvPr id="288" name="Straight Connector 287"/>
                          <p:cNvCxnSpPr/>
                          <p:nvPr/>
                        </p:nvCxnSpPr>
                        <p:spPr>
                          <a:xfrm flipH="1">
                            <a:off x="609600" y="3048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flipH="1">
                            <a:off x="609600" y="3429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1295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914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grpSp>
              <p:grpSp>
                <p:nvGrpSpPr>
                  <p:cNvPr id="267" name="Group 266"/>
                  <p:cNvGrpSpPr/>
                  <p:nvPr/>
                </p:nvGrpSpPr>
                <p:grpSpPr>
                  <a:xfrm>
                    <a:off x="938895" y="2725547"/>
                    <a:ext cx="540830" cy="216587"/>
                    <a:chOff x="938895" y="2725547"/>
                    <a:chExt cx="540830" cy="216587"/>
                  </a:xfrm>
                </p:grpSpPr>
                <p:cxnSp>
                  <p:nvCxnSpPr>
                    <p:cNvPr id="277" name="Straight Arrow Connector 276"/>
                    <p:cNvCxnSpPr>
                      <a:endCxn id="250" idx="1"/>
                    </p:cNvCxnSpPr>
                    <p:nvPr/>
                  </p:nvCxnSpPr>
                  <p:spPr>
                    <a:xfrm>
                      <a:off x="964628" y="2725547"/>
                      <a:ext cx="515097" cy="95341"/>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a:endCxn id="250" idx="1"/>
                    </p:cNvCxnSpPr>
                    <p:nvPr/>
                  </p:nvCxnSpPr>
                  <p:spPr>
                    <a:xfrm flipV="1">
                      <a:off x="938895" y="2820888"/>
                      <a:ext cx="540830" cy="121246"/>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p:nvGrpSpPr>
                <p:grpSpPr>
                  <a:xfrm>
                    <a:off x="981337" y="3799035"/>
                    <a:ext cx="511758" cy="216587"/>
                    <a:chOff x="981337" y="3799035"/>
                    <a:chExt cx="511758" cy="216587"/>
                  </a:xfrm>
                </p:grpSpPr>
                <p:cxnSp>
                  <p:nvCxnSpPr>
                    <p:cNvPr id="275" name="Straight Arrow Connector 274"/>
                    <p:cNvCxnSpPr>
                      <a:endCxn id="253" idx="1"/>
                    </p:cNvCxnSpPr>
                    <p:nvPr/>
                  </p:nvCxnSpPr>
                  <p:spPr>
                    <a:xfrm>
                      <a:off x="1007070" y="3799035"/>
                      <a:ext cx="486025" cy="103633"/>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a:endCxn id="253" idx="1"/>
                    </p:cNvCxnSpPr>
                    <p:nvPr/>
                  </p:nvCxnSpPr>
                  <p:spPr>
                    <a:xfrm flipV="1">
                      <a:off x="981337" y="3902668"/>
                      <a:ext cx="511758" cy="112954"/>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grpSp>
                <p:nvGrpSpPr>
                  <p:cNvPr id="269" name="Group 268"/>
                  <p:cNvGrpSpPr/>
                  <p:nvPr/>
                </p:nvGrpSpPr>
                <p:grpSpPr>
                  <a:xfrm>
                    <a:off x="968974" y="3078016"/>
                    <a:ext cx="507412" cy="216587"/>
                    <a:chOff x="968974" y="3078016"/>
                    <a:chExt cx="507412" cy="216587"/>
                  </a:xfrm>
                </p:grpSpPr>
                <p:cxnSp>
                  <p:nvCxnSpPr>
                    <p:cNvPr id="273" name="Straight Arrow Connector 272"/>
                    <p:cNvCxnSpPr>
                      <a:endCxn id="251" idx="1"/>
                    </p:cNvCxnSpPr>
                    <p:nvPr/>
                  </p:nvCxnSpPr>
                  <p:spPr>
                    <a:xfrm>
                      <a:off x="994707" y="3078016"/>
                      <a:ext cx="481679" cy="125925"/>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a:endCxn id="251" idx="1"/>
                    </p:cNvCxnSpPr>
                    <p:nvPr/>
                  </p:nvCxnSpPr>
                  <p:spPr>
                    <a:xfrm flipV="1">
                      <a:off x="968974" y="3203941"/>
                      <a:ext cx="507412" cy="90662"/>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grpSp>
                <p:nvGrpSpPr>
                  <p:cNvPr id="270" name="Group 269"/>
                  <p:cNvGrpSpPr/>
                  <p:nvPr/>
                </p:nvGrpSpPr>
                <p:grpSpPr>
                  <a:xfrm>
                    <a:off x="968974" y="3436226"/>
                    <a:ext cx="517443" cy="216587"/>
                    <a:chOff x="968974" y="3436226"/>
                    <a:chExt cx="517443" cy="216587"/>
                  </a:xfrm>
                </p:grpSpPr>
                <p:cxnSp>
                  <p:nvCxnSpPr>
                    <p:cNvPr id="271" name="Straight Arrow Connector 270"/>
                    <p:cNvCxnSpPr>
                      <a:endCxn id="252" idx="1"/>
                    </p:cNvCxnSpPr>
                    <p:nvPr/>
                  </p:nvCxnSpPr>
                  <p:spPr>
                    <a:xfrm>
                      <a:off x="994707" y="3436226"/>
                      <a:ext cx="491710" cy="123680"/>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a:endCxn id="252" idx="1"/>
                    </p:cNvCxnSpPr>
                    <p:nvPr/>
                  </p:nvCxnSpPr>
                  <p:spPr>
                    <a:xfrm flipV="1">
                      <a:off x="968974" y="3559906"/>
                      <a:ext cx="517443" cy="92907"/>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grpSp>
            <p:grpSp>
              <p:nvGrpSpPr>
                <p:cNvPr id="246" name="Group 245"/>
                <p:cNvGrpSpPr/>
                <p:nvPr/>
              </p:nvGrpSpPr>
              <p:grpSpPr>
                <a:xfrm>
                  <a:off x="1316695" y="2267315"/>
                  <a:ext cx="2061864" cy="1756598"/>
                  <a:chOff x="1316695" y="2267315"/>
                  <a:chExt cx="2061864" cy="1756598"/>
                </a:xfrm>
              </p:grpSpPr>
              <p:grpSp>
                <p:nvGrpSpPr>
                  <p:cNvPr id="248" name="Group 247"/>
                  <p:cNvGrpSpPr/>
                  <p:nvPr/>
                </p:nvGrpSpPr>
                <p:grpSpPr>
                  <a:xfrm>
                    <a:off x="1476386" y="2699643"/>
                    <a:ext cx="1824941" cy="1324270"/>
                    <a:chOff x="1476386" y="2699643"/>
                    <a:chExt cx="1824941" cy="1324270"/>
                  </a:xfrm>
                </p:grpSpPr>
                <p:sp>
                  <p:nvSpPr>
                    <p:cNvPr id="250" name="Rounded Rectangle 249"/>
                    <p:cNvSpPr/>
                    <p:nvPr/>
                  </p:nvSpPr>
                  <p:spPr>
                    <a:xfrm>
                      <a:off x="1479725" y="2699643"/>
                      <a:ext cx="373748" cy="24249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ill Sans MT"/>
                          <a:ea typeface="+mn-ea"/>
                          <a:cs typeface="Gill Sans MT"/>
                        </a:rPr>
                        <a:t>C</a:t>
                      </a:r>
                    </a:p>
                  </p:txBody>
                </p:sp>
                <p:sp>
                  <p:nvSpPr>
                    <p:cNvPr id="251" name="Rounded Rectangle 250"/>
                    <p:cNvSpPr/>
                    <p:nvPr/>
                  </p:nvSpPr>
                  <p:spPr>
                    <a:xfrm>
                      <a:off x="1476386" y="3082696"/>
                      <a:ext cx="373748" cy="24249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ill Sans MT"/>
                          <a:ea typeface="+mn-ea"/>
                          <a:cs typeface="Gill Sans MT"/>
                        </a:rPr>
                        <a:t>C</a:t>
                      </a:r>
                    </a:p>
                  </p:txBody>
                </p:sp>
                <p:sp>
                  <p:nvSpPr>
                    <p:cNvPr id="252" name="Rounded Rectangle 251"/>
                    <p:cNvSpPr/>
                    <p:nvPr/>
                  </p:nvSpPr>
                  <p:spPr>
                    <a:xfrm>
                      <a:off x="1486417" y="3438661"/>
                      <a:ext cx="373748" cy="24249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ill Sans MT"/>
                          <a:ea typeface="+mn-ea"/>
                          <a:cs typeface="Gill Sans MT"/>
                        </a:rPr>
                        <a:t>C</a:t>
                      </a:r>
                    </a:p>
                  </p:txBody>
                </p:sp>
                <p:sp>
                  <p:nvSpPr>
                    <p:cNvPr id="253" name="Rounded Rectangle 252"/>
                    <p:cNvSpPr/>
                    <p:nvPr/>
                  </p:nvSpPr>
                  <p:spPr>
                    <a:xfrm>
                      <a:off x="1493095" y="3781423"/>
                      <a:ext cx="373748" cy="24249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ill Sans MT"/>
                          <a:ea typeface="+mn-ea"/>
                          <a:cs typeface="Gill Sans MT"/>
                        </a:rPr>
                        <a:t>C</a:t>
                      </a:r>
                    </a:p>
                  </p:txBody>
                </p:sp>
                <p:sp>
                  <p:nvSpPr>
                    <p:cNvPr id="254" name="Rounded Rectangle 253"/>
                    <p:cNvSpPr/>
                    <p:nvPr/>
                  </p:nvSpPr>
                  <p:spPr>
                    <a:xfrm>
                      <a:off x="2258723" y="2932288"/>
                      <a:ext cx="373748" cy="24249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ill Sans MT"/>
                          <a:ea typeface="+mn-ea"/>
                          <a:cs typeface="Gill Sans MT"/>
                        </a:rPr>
                        <a:t>C</a:t>
                      </a:r>
                    </a:p>
                  </p:txBody>
                </p:sp>
                <p:sp>
                  <p:nvSpPr>
                    <p:cNvPr id="255" name="Rounded Rectangle 254"/>
                    <p:cNvSpPr/>
                    <p:nvPr/>
                  </p:nvSpPr>
                  <p:spPr>
                    <a:xfrm>
                      <a:off x="2258723" y="3586871"/>
                      <a:ext cx="373748" cy="24249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ill Sans MT"/>
                          <a:ea typeface="+mn-ea"/>
                          <a:cs typeface="Gill Sans MT"/>
                        </a:rPr>
                        <a:t>C</a:t>
                      </a:r>
                    </a:p>
                  </p:txBody>
                </p:sp>
                <p:sp>
                  <p:nvSpPr>
                    <p:cNvPr id="256" name="Rounded Rectangle 255"/>
                    <p:cNvSpPr/>
                    <p:nvPr/>
                  </p:nvSpPr>
                  <p:spPr>
                    <a:xfrm>
                      <a:off x="2926423" y="3258274"/>
                      <a:ext cx="374904" cy="24249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ill Sans MT"/>
                          <a:ea typeface="+mn-ea"/>
                          <a:cs typeface="Gill Sans MT"/>
                        </a:rPr>
                        <a:t>C</a:t>
                      </a:r>
                    </a:p>
                  </p:txBody>
                </p:sp>
                <p:grpSp>
                  <p:nvGrpSpPr>
                    <p:cNvPr id="257" name="Group 256"/>
                    <p:cNvGrpSpPr/>
                    <p:nvPr/>
                  </p:nvGrpSpPr>
                  <p:grpSpPr>
                    <a:xfrm>
                      <a:off x="1850134" y="2820888"/>
                      <a:ext cx="408589" cy="383053"/>
                      <a:chOff x="642656" y="3753813"/>
                      <a:chExt cx="408589" cy="383053"/>
                    </a:xfrm>
                  </p:grpSpPr>
                  <p:cxnSp>
                    <p:nvCxnSpPr>
                      <p:cNvPr id="264" name="Straight Arrow Connector 263"/>
                      <p:cNvCxnSpPr>
                        <a:stCxn id="250" idx="3"/>
                        <a:endCxn id="254" idx="1"/>
                      </p:cNvCxnSpPr>
                      <p:nvPr/>
                    </p:nvCxnSpPr>
                    <p:spPr>
                      <a:xfrm>
                        <a:off x="645995" y="3753813"/>
                        <a:ext cx="405250" cy="232645"/>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a:stCxn id="251" idx="3"/>
                        <a:endCxn id="254" idx="1"/>
                      </p:cNvCxnSpPr>
                      <p:nvPr/>
                    </p:nvCxnSpPr>
                    <p:spPr>
                      <a:xfrm flipV="1">
                        <a:off x="642656" y="3986458"/>
                        <a:ext cx="408589" cy="150408"/>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grpSp>
                  <p:nvGrpSpPr>
                    <p:cNvPr id="258" name="Group 257"/>
                    <p:cNvGrpSpPr/>
                    <p:nvPr/>
                  </p:nvGrpSpPr>
                  <p:grpSpPr>
                    <a:xfrm>
                      <a:off x="1860165" y="3559906"/>
                      <a:ext cx="398558" cy="342762"/>
                      <a:chOff x="614243" y="3824095"/>
                      <a:chExt cx="398558" cy="342762"/>
                    </a:xfrm>
                  </p:grpSpPr>
                  <p:cxnSp>
                    <p:nvCxnSpPr>
                      <p:cNvPr id="262" name="Straight Arrow Connector 261"/>
                      <p:cNvCxnSpPr>
                        <a:stCxn id="252" idx="3"/>
                        <a:endCxn id="255" idx="1"/>
                      </p:cNvCxnSpPr>
                      <p:nvPr/>
                    </p:nvCxnSpPr>
                    <p:spPr>
                      <a:xfrm>
                        <a:off x="614243" y="3824095"/>
                        <a:ext cx="398558" cy="148210"/>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a:stCxn id="253" idx="3"/>
                        <a:endCxn id="255" idx="1"/>
                      </p:cNvCxnSpPr>
                      <p:nvPr/>
                    </p:nvCxnSpPr>
                    <p:spPr>
                      <a:xfrm flipV="1">
                        <a:off x="620921" y="3972305"/>
                        <a:ext cx="391880" cy="194552"/>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grpSp>
                  <p:nvGrpSpPr>
                    <p:cNvPr id="259" name="Group 258"/>
                    <p:cNvGrpSpPr/>
                    <p:nvPr/>
                  </p:nvGrpSpPr>
                  <p:grpSpPr>
                    <a:xfrm>
                      <a:off x="2632469" y="3053534"/>
                      <a:ext cx="293953" cy="654586"/>
                      <a:chOff x="-736922" y="4245242"/>
                      <a:chExt cx="485697" cy="585170"/>
                    </a:xfrm>
                  </p:grpSpPr>
                  <p:cxnSp>
                    <p:nvCxnSpPr>
                      <p:cNvPr id="260" name="Straight Arrow Connector 259"/>
                      <p:cNvCxnSpPr>
                        <a:stCxn id="254" idx="3"/>
                        <a:endCxn id="256" idx="1"/>
                      </p:cNvCxnSpPr>
                      <p:nvPr/>
                    </p:nvCxnSpPr>
                    <p:spPr>
                      <a:xfrm>
                        <a:off x="-736920" y="4245242"/>
                        <a:ext cx="485695" cy="291417"/>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a:stCxn id="255" idx="3"/>
                        <a:endCxn id="256" idx="1"/>
                      </p:cNvCxnSpPr>
                      <p:nvPr/>
                    </p:nvCxnSpPr>
                    <p:spPr>
                      <a:xfrm flipV="1">
                        <a:off x="-736920" y="4536661"/>
                        <a:ext cx="485695" cy="293751"/>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grpSp>
              <p:sp>
                <p:nvSpPr>
                  <p:cNvPr id="249" name="Rectangle 248"/>
                  <p:cNvSpPr/>
                  <p:nvPr/>
                </p:nvSpPr>
                <p:spPr>
                  <a:xfrm>
                    <a:off x="1316695" y="2267315"/>
                    <a:ext cx="2061864" cy="307777"/>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Comparators</a:t>
                    </a:r>
                  </a:p>
                </p:txBody>
              </p:sp>
            </p:grpSp>
            <p:sp>
              <p:nvSpPr>
                <p:cNvPr id="247" name="Rectangle 246"/>
                <p:cNvSpPr/>
                <p:nvPr/>
              </p:nvSpPr>
              <p:spPr>
                <a:xfrm>
                  <a:off x="602817" y="1779847"/>
                  <a:ext cx="2447853"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Merge Unit</a:t>
                  </a:r>
                </a:p>
              </p:txBody>
            </p:sp>
          </p:grpSp>
          <p:grpSp>
            <p:nvGrpSpPr>
              <p:cNvPr id="87" name="Group 86"/>
              <p:cNvGrpSpPr/>
              <p:nvPr/>
            </p:nvGrpSpPr>
            <p:grpSpPr>
              <a:xfrm>
                <a:off x="2724292" y="2460502"/>
                <a:ext cx="3133910" cy="2433982"/>
                <a:chOff x="3936886" y="1857112"/>
                <a:chExt cx="3312156" cy="2433982"/>
              </a:xfrm>
            </p:grpSpPr>
            <p:sp>
              <p:nvSpPr>
                <p:cNvPr id="211" name="Rounded Rectangle 210"/>
                <p:cNvSpPr/>
                <p:nvPr/>
              </p:nvSpPr>
              <p:spPr>
                <a:xfrm>
                  <a:off x="4145303" y="2263503"/>
                  <a:ext cx="3103739" cy="2027591"/>
                </a:xfrm>
                <a:prstGeom prst="roundRect">
                  <a:avLst>
                    <a:gd name="adj" fmla="val 1186"/>
                  </a:avLst>
                </a:prstGeom>
                <a:solidFill>
                  <a:schemeClr val="tx2">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Gill Sans MT"/>
                    <a:ea typeface="+mn-ea"/>
                    <a:cs typeface="Gill Sans MT"/>
                  </a:endParaRPr>
                </a:p>
              </p:txBody>
            </p:sp>
            <p:grpSp>
              <p:nvGrpSpPr>
                <p:cNvPr id="212" name="Group 211"/>
                <p:cNvGrpSpPr/>
                <p:nvPr/>
              </p:nvGrpSpPr>
              <p:grpSpPr>
                <a:xfrm>
                  <a:off x="3936886" y="2238522"/>
                  <a:ext cx="3312156" cy="1761940"/>
                  <a:chOff x="3936886" y="2238522"/>
                  <a:chExt cx="3312156" cy="1761940"/>
                </a:xfrm>
              </p:grpSpPr>
              <p:sp>
                <p:nvSpPr>
                  <p:cNvPr id="214" name="Rounded Rectangle 213"/>
                  <p:cNvSpPr/>
                  <p:nvPr/>
                </p:nvSpPr>
                <p:spPr>
                  <a:xfrm>
                    <a:off x="4393659" y="3205814"/>
                    <a:ext cx="612584" cy="356883"/>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Gill Sans MT"/>
                        <a:ea typeface="+mn-ea"/>
                        <a:cs typeface="Gill Sans MT"/>
                      </a:rPr>
                      <a:t>FE</a:t>
                    </a:r>
                  </a:p>
                </p:txBody>
              </p:sp>
              <p:grpSp>
                <p:nvGrpSpPr>
                  <p:cNvPr id="215" name="Group 214"/>
                  <p:cNvGrpSpPr/>
                  <p:nvPr/>
                </p:nvGrpSpPr>
                <p:grpSpPr>
                  <a:xfrm rot="5400000">
                    <a:off x="6331016" y="3208765"/>
                    <a:ext cx="1308306" cy="237744"/>
                    <a:chOff x="2667000" y="3733800"/>
                    <a:chExt cx="1828800" cy="381000"/>
                  </a:xfrm>
                </p:grpSpPr>
                <p:grpSp>
                  <p:nvGrpSpPr>
                    <p:cNvPr id="234" name="Group 233"/>
                    <p:cNvGrpSpPr/>
                    <p:nvPr/>
                  </p:nvGrpSpPr>
                  <p:grpSpPr>
                    <a:xfrm>
                      <a:off x="2667000" y="3733800"/>
                      <a:ext cx="914400" cy="381000"/>
                      <a:chOff x="2667000" y="3733800"/>
                      <a:chExt cx="914400" cy="381000"/>
                    </a:xfrm>
                  </p:grpSpPr>
                  <p:sp>
                    <p:nvSpPr>
                      <p:cNvPr id="240" name="Rectangle 239"/>
                      <p:cNvSpPr/>
                      <p:nvPr/>
                    </p:nvSpPr>
                    <p:spPr>
                      <a:xfrm>
                        <a:off x="26670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241" name="Rectangle 240"/>
                      <p:cNvSpPr/>
                      <p:nvPr/>
                    </p:nvSpPr>
                    <p:spPr>
                      <a:xfrm>
                        <a:off x="28956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242" name="Rectangle 241"/>
                      <p:cNvSpPr/>
                      <p:nvPr/>
                    </p:nvSpPr>
                    <p:spPr>
                      <a:xfrm>
                        <a:off x="31242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243" name="Rectangle 242"/>
                      <p:cNvSpPr/>
                      <p:nvPr/>
                    </p:nvSpPr>
                    <p:spPr>
                      <a:xfrm>
                        <a:off x="33528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grpSp>
                  <p:nvGrpSpPr>
                    <p:cNvPr id="235" name="Group 234"/>
                    <p:cNvGrpSpPr/>
                    <p:nvPr/>
                  </p:nvGrpSpPr>
                  <p:grpSpPr>
                    <a:xfrm>
                      <a:off x="3581400" y="3733800"/>
                      <a:ext cx="914400" cy="381000"/>
                      <a:chOff x="2667000" y="3733800"/>
                      <a:chExt cx="914400" cy="381000"/>
                    </a:xfrm>
                  </p:grpSpPr>
                  <p:sp>
                    <p:nvSpPr>
                      <p:cNvPr id="236" name="Rectangle 235"/>
                      <p:cNvSpPr/>
                      <p:nvPr/>
                    </p:nvSpPr>
                    <p:spPr>
                      <a:xfrm>
                        <a:off x="26670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237" name="Rectangle 236"/>
                      <p:cNvSpPr/>
                      <p:nvPr/>
                    </p:nvSpPr>
                    <p:spPr>
                      <a:xfrm>
                        <a:off x="28956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238" name="Rectangle 237"/>
                      <p:cNvSpPr/>
                      <p:nvPr/>
                    </p:nvSpPr>
                    <p:spPr>
                      <a:xfrm>
                        <a:off x="31242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239" name="Rectangle 238"/>
                      <p:cNvSpPr/>
                      <p:nvPr/>
                    </p:nvSpPr>
                    <p:spPr>
                      <a:xfrm>
                        <a:off x="33528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grpSp>
              <p:sp>
                <p:nvSpPr>
                  <p:cNvPr id="216" name="Rectangle 215"/>
                  <p:cNvSpPr/>
                  <p:nvPr/>
                </p:nvSpPr>
                <p:spPr>
                  <a:xfrm>
                    <a:off x="6684059" y="2263504"/>
                    <a:ext cx="564983" cy="307777"/>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RB</a:t>
                    </a:r>
                  </a:p>
                </p:txBody>
              </p:sp>
              <p:grpSp>
                <p:nvGrpSpPr>
                  <p:cNvPr id="217" name="Group 216"/>
                  <p:cNvGrpSpPr/>
                  <p:nvPr/>
                </p:nvGrpSpPr>
                <p:grpSpPr>
                  <a:xfrm>
                    <a:off x="5006243" y="2238522"/>
                    <a:ext cx="1860053" cy="1761940"/>
                    <a:chOff x="5006243" y="2238522"/>
                    <a:chExt cx="1860053" cy="1761940"/>
                  </a:xfrm>
                </p:grpSpPr>
                <p:cxnSp>
                  <p:nvCxnSpPr>
                    <p:cNvPr id="220" name="Elbow Connector 219"/>
                    <p:cNvCxnSpPr>
                      <a:stCxn id="214" idx="3"/>
                      <a:endCxn id="230" idx="1"/>
                    </p:cNvCxnSpPr>
                    <p:nvPr/>
                  </p:nvCxnSpPr>
                  <p:spPr>
                    <a:xfrm flipV="1">
                      <a:off x="5006243" y="2823611"/>
                      <a:ext cx="691189" cy="560645"/>
                    </a:xfrm>
                    <a:prstGeom prst="bentConnector3">
                      <a:avLst>
                        <a:gd name="adj1" fmla="val 50000"/>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21" name="Elbow Connector 220"/>
                    <p:cNvCxnSpPr>
                      <a:stCxn id="214" idx="3"/>
                      <a:endCxn id="231" idx="1"/>
                    </p:cNvCxnSpPr>
                    <p:nvPr/>
                  </p:nvCxnSpPr>
                  <p:spPr>
                    <a:xfrm flipV="1">
                      <a:off x="5006243" y="3193267"/>
                      <a:ext cx="709917" cy="190989"/>
                    </a:xfrm>
                    <a:prstGeom prst="bentConnector3">
                      <a:avLst>
                        <a:gd name="adj1" fmla="val 50000"/>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222" name="Group 221"/>
                    <p:cNvGrpSpPr/>
                    <p:nvPr/>
                  </p:nvGrpSpPr>
                  <p:grpSpPr>
                    <a:xfrm>
                      <a:off x="5697432" y="2718320"/>
                      <a:ext cx="603880" cy="1282142"/>
                      <a:chOff x="5697432" y="2718320"/>
                      <a:chExt cx="603880" cy="1282142"/>
                    </a:xfrm>
                  </p:grpSpPr>
                  <p:sp>
                    <p:nvSpPr>
                      <p:cNvPr id="230" name="Rounded Rectangle 229"/>
                      <p:cNvSpPr/>
                      <p:nvPr/>
                    </p:nvSpPr>
                    <p:spPr>
                      <a:xfrm>
                        <a:off x="5697432" y="2718320"/>
                        <a:ext cx="585152" cy="210582"/>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Gill Sans MT"/>
                            <a:ea typeface="+mn-ea"/>
                            <a:cs typeface="Gill Sans MT"/>
                          </a:rPr>
                          <a:t>P</a:t>
                        </a:r>
                      </a:p>
                    </p:txBody>
                  </p:sp>
                  <p:sp>
                    <p:nvSpPr>
                      <p:cNvPr id="231" name="Rounded Rectangle 230"/>
                      <p:cNvSpPr/>
                      <p:nvPr/>
                    </p:nvSpPr>
                    <p:spPr>
                      <a:xfrm>
                        <a:off x="5716160" y="3087976"/>
                        <a:ext cx="585152" cy="210582"/>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Gill Sans MT"/>
                            <a:ea typeface="+mn-ea"/>
                            <a:cs typeface="Gill Sans MT"/>
                          </a:rPr>
                          <a:t>P</a:t>
                        </a:r>
                      </a:p>
                    </p:txBody>
                  </p:sp>
                  <p:sp>
                    <p:nvSpPr>
                      <p:cNvPr id="232" name="Rounded Rectangle 231"/>
                      <p:cNvSpPr/>
                      <p:nvPr/>
                    </p:nvSpPr>
                    <p:spPr>
                      <a:xfrm>
                        <a:off x="5716160" y="3455640"/>
                        <a:ext cx="585152" cy="210582"/>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Gill Sans MT"/>
                            <a:ea typeface="+mn-ea"/>
                            <a:cs typeface="Gill Sans MT"/>
                          </a:rPr>
                          <a:t>P</a:t>
                        </a:r>
                      </a:p>
                    </p:txBody>
                  </p:sp>
                  <p:sp>
                    <p:nvSpPr>
                      <p:cNvPr id="233" name="Rounded Rectangle 232"/>
                      <p:cNvSpPr/>
                      <p:nvPr/>
                    </p:nvSpPr>
                    <p:spPr>
                      <a:xfrm>
                        <a:off x="5716160" y="3789880"/>
                        <a:ext cx="585152" cy="210582"/>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Gill Sans MT"/>
                            <a:ea typeface="+mn-ea"/>
                            <a:cs typeface="Gill Sans MT"/>
                          </a:rPr>
                          <a:t>P</a:t>
                        </a:r>
                      </a:p>
                    </p:txBody>
                  </p:sp>
                </p:grpSp>
                <p:cxnSp>
                  <p:nvCxnSpPr>
                    <p:cNvPr id="223" name="Elbow Connector 222"/>
                    <p:cNvCxnSpPr>
                      <a:stCxn id="214" idx="3"/>
                      <a:endCxn id="232" idx="1"/>
                    </p:cNvCxnSpPr>
                    <p:nvPr/>
                  </p:nvCxnSpPr>
                  <p:spPr>
                    <a:xfrm>
                      <a:off x="5006243" y="3384256"/>
                      <a:ext cx="709917" cy="176675"/>
                    </a:xfrm>
                    <a:prstGeom prst="bentConnector3">
                      <a:avLst>
                        <a:gd name="adj1" fmla="val 50000"/>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24" name="Elbow Connector 223"/>
                    <p:cNvCxnSpPr>
                      <a:stCxn id="214" idx="3"/>
                      <a:endCxn id="233" idx="1"/>
                    </p:cNvCxnSpPr>
                    <p:nvPr/>
                  </p:nvCxnSpPr>
                  <p:spPr>
                    <a:xfrm>
                      <a:off x="5006243" y="3384256"/>
                      <a:ext cx="709917" cy="510915"/>
                    </a:xfrm>
                    <a:prstGeom prst="bentConnector3">
                      <a:avLst>
                        <a:gd name="adj1" fmla="val 50000"/>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25" name="Elbow Connector 224"/>
                    <p:cNvCxnSpPr>
                      <a:stCxn id="230" idx="3"/>
                      <a:endCxn id="236" idx="2"/>
                    </p:cNvCxnSpPr>
                    <p:nvPr/>
                  </p:nvCxnSpPr>
                  <p:spPr>
                    <a:xfrm>
                      <a:off x="6282584" y="2823611"/>
                      <a:ext cx="583712" cy="585796"/>
                    </a:xfrm>
                    <a:prstGeom prst="bentConnector3">
                      <a:avLst>
                        <a:gd name="adj1" fmla="val 52863"/>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26" name="Elbow Connector 225"/>
                    <p:cNvCxnSpPr>
                      <a:stCxn id="231" idx="3"/>
                      <a:endCxn id="236" idx="2"/>
                    </p:cNvCxnSpPr>
                    <p:nvPr/>
                  </p:nvCxnSpPr>
                  <p:spPr>
                    <a:xfrm>
                      <a:off x="6301312" y="3193267"/>
                      <a:ext cx="564984" cy="216140"/>
                    </a:xfrm>
                    <a:prstGeom prst="bentConnector3">
                      <a:avLst>
                        <a:gd name="adj1" fmla="val 50000"/>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27" name="Elbow Connector 226"/>
                    <p:cNvCxnSpPr>
                      <a:stCxn id="232" idx="3"/>
                      <a:endCxn id="236" idx="2"/>
                    </p:cNvCxnSpPr>
                    <p:nvPr/>
                  </p:nvCxnSpPr>
                  <p:spPr>
                    <a:xfrm flipV="1">
                      <a:off x="6301312" y="3409407"/>
                      <a:ext cx="564984" cy="151524"/>
                    </a:xfrm>
                    <a:prstGeom prst="bentConnector3">
                      <a:avLst>
                        <a:gd name="adj1" fmla="val 50000"/>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28" name="Elbow Connector 227"/>
                    <p:cNvCxnSpPr>
                      <a:stCxn id="233" idx="3"/>
                      <a:endCxn id="236" idx="2"/>
                    </p:cNvCxnSpPr>
                    <p:nvPr/>
                  </p:nvCxnSpPr>
                  <p:spPr>
                    <a:xfrm flipV="1">
                      <a:off x="6301312" y="3409407"/>
                      <a:ext cx="564984" cy="485764"/>
                    </a:xfrm>
                    <a:prstGeom prst="bentConnector3">
                      <a:avLst>
                        <a:gd name="adj1" fmla="val 50000"/>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5006243" y="2238522"/>
                      <a:ext cx="1777610" cy="307777"/>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Probe Units</a:t>
                      </a:r>
                    </a:p>
                  </p:txBody>
                </p:sp>
              </p:grpSp>
              <p:sp>
                <p:nvSpPr>
                  <p:cNvPr id="218" name="Rectangle 217"/>
                  <p:cNvSpPr/>
                  <p:nvPr/>
                </p:nvSpPr>
                <p:spPr>
                  <a:xfrm>
                    <a:off x="3936886" y="2649872"/>
                    <a:ext cx="1593811" cy="307777"/>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FE Engine</a:t>
                    </a:r>
                  </a:p>
                </p:txBody>
              </p:sp>
              <p:cxnSp>
                <p:nvCxnSpPr>
                  <p:cNvPr id="219" name="Elbow Connector 218"/>
                  <p:cNvCxnSpPr>
                    <a:stCxn id="214" idx="3"/>
                    <a:endCxn id="239" idx="3"/>
                  </p:cNvCxnSpPr>
                  <p:nvPr/>
                </p:nvCxnSpPr>
                <p:spPr>
                  <a:xfrm>
                    <a:off x="5006243" y="3384256"/>
                    <a:ext cx="1978925" cy="597534"/>
                  </a:xfrm>
                  <a:prstGeom prst="bentConnector4">
                    <a:avLst>
                      <a:gd name="adj1" fmla="val 9094"/>
                      <a:gd name="adj2" fmla="val 138257"/>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sp>
              <p:nvSpPr>
                <p:cNvPr id="213" name="Rectangle 212"/>
                <p:cNvSpPr/>
                <p:nvPr/>
              </p:nvSpPr>
              <p:spPr>
                <a:xfrm>
                  <a:off x="4734625" y="1857112"/>
                  <a:ext cx="181238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Hash Unit</a:t>
                  </a:r>
                </a:p>
              </p:txBody>
            </p:sp>
          </p:grpSp>
          <p:grpSp>
            <p:nvGrpSpPr>
              <p:cNvPr id="88" name="Group 87"/>
              <p:cNvGrpSpPr/>
              <p:nvPr/>
            </p:nvGrpSpPr>
            <p:grpSpPr>
              <a:xfrm>
                <a:off x="2180473" y="3973777"/>
                <a:ext cx="928281" cy="184797"/>
                <a:chOff x="2180473" y="3973777"/>
                <a:chExt cx="928281" cy="184797"/>
              </a:xfrm>
            </p:grpSpPr>
            <p:cxnSp>
              <p:nvCxnSpPr>
                <p:cNvPr id="201" name="Straight Arrow Connector 200"/>
                <p:cNvCxnSpPr/>
                <p:nvPr/>
              </p:nvCxnSpPr>
              <p:spPr>
                <a:xfrm>
                  <a:off x="2180473" y="4068308"/>
                  <a:ext cx="241023" cy="0"/>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202" name="Group 201"/>
                <p:cNvGrpSpPr/>
                <p:nvPr/>
              </p:nvGrpSpPr>
              <p:grpSpPr>
                <a:xfrm>
                  <a:off x="2379991" y="3973777"/>
                  <a:ext cx="504038" cy="184797"/>
                  <a:chOff x="2362200" y="5453063"/>
                  <a:chExt cx="1508763" cy="185737"/>
                </a:xfrm>
              </p:grpSpPr>
              <p:grpSp>
                <p:nvGrpSpPr>
                  <p:cNvPr id="204" name="Group 203"/>
                  <p:cNvGrpSpPr/>
                  <p:nvPr/>
                </p:nvGrpSpPr>
                <p:grpSpPr>
                  <a:xfrm>
                    <a:off x="2362200" y="5453063"/>
                    <a:ext cx="1508763" cy="185737"/>
                    <a:chOff x="2362200" y="3776663"/>
                    <a:chExt cx="1508763" cy="185737"/>
                  </a:xfrm>
                </p:grpSpPr>
                <p:cxnSp>
                  <p:nvCxnSpPr>
                    <p:cNvPr id="206" name="Straight Connector 205"/>
                    <p:cNvCxnSpPr/>
                    <p:nvPr/>
                  </p:nvCxnSpPr>
                  <p:spPr>
                    <a:xfrm>
                      <a:off x="3276600"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a:off x="2362203" y="3776663"/>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a:off x="2362200" y="3962398"/>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29718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26670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05" name="Straight Connector 204"/>
                  <p:cNvCxnSpPr/>
                  <p:nvPr/>
                </p:nvCxnSpPr>
                <p:spPr>
                  <a:xfrm>
                    <a:off x="3581400" y="54530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03" name="Straight Arrow Connector 202"/>
                <p:cNvCxnSpPr/>
                <p:nvPr/>
              </p:nvCxnSpPr>
              <p:spPr>
                <a:xfrm>
                  <a:off x="2867731" y="4068307"/>
                  <a:ext cx="241023" cy="0"/>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6482422" y="2477214"/>
                <a:ext cx="3952222" cy="2420267"/>
                <a:chOff x="6482422" y="2477214"/>
                <a:chExt cx="3952222" cy="2420267"/>
              </a:xfrm>
            </p:grpSpPr>
            <p:grpSp>
              <p:nvGrpSpPr>
                <p:cNvPr id="101" name="Group 100"/>
                <p:cNvGrpSpPr/>
                <p:nvPr/>
              </p:nvGrpSpPr>
              <p:grpSpPr>
                <a:xfrm>
                  <a:off x="6482422" y="2477214"/>
                  <a:ext cx="3952222" cy="2420267"/>
                  <a:chOff x="6553333" y="1959366"/>
                  <a:chExt cx="3952222" cy="2420267"/>
                </a:xfrm>
              </p:grpSpPr>
              <p:sp>
                <p:nvSpPr>
                  <p:cNvPr id="103" name="Rectangle 102"/>
                  <p:cNvSpPr/>
                  <p:nvPr/>
                </p:nvSpPr>
                <p:spPr>
                  <a:xfrm>
                    <a:off x="7512695" y="1959366"/>
                    <a:ext cx="1812382"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Copy Unit</a:t>
                    </a:r>
                  </a:p>
                </p:txBody>
              </p:sp>
              <p:grpSp>
                <p:nvGrpSpPr>
                  <p:cNvPr id="104" name="Group 103"/>
                  <p:cNvGrpSpPr/>
                  <p:nvPr/>
                </p:nvGrpSpPr>
                <p:grpSpPr>
                  <a:xfrm>
                    <a:off x="6553333" y="2300807"/>
                    <a:ext cx="3952222" cy="2078826"/>
                    <a:chOff x="6536624" y="2300807"/>
                    <a:chExt cx="3952222" cy="2078826"/>
                  </a:xfrm>
                </p:grpSpPr>
                <p:sp>
                  <p:nvSpPr>
                    <p:cNvPr id="105" name="Rounded Rectangle 104"/>
                    <p:cNvSpPr/>
                    <p:nvPr/>
                  </p:nvSpPr>
                  <p:spPr>
                    <a:xfrm>
                      <a:off x="6647345" y="2388566"/>
                      <a:ext cx="3841501" cy="1991067"/>
                    </a:xfrm>
                    <a:prstGeom prst="roundRect">
                      <a:avLst>
                        <a:gd name="adj" fmla="val 432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cxnSp>
                  <p:nvCxnSpPr>
                    <p:cNvPr id="106" name="Straight Arrow Connector 105"/>
                    <p:cNvCxnSpPr/>
                    <p:nvPr/>
                  </p:nvCxnSpPr>
                  <p:spPr>
                    <a:xfrm>
                      <a:off x="9417766" y="2584560"/>
                      <a:ext cx="0" cy="298769"/>
                    </a:xfrm>
                    <a:prstGeom prst="straightConnector1">
                      <a:avLst/>
                    </a:prstGeom>
                    <a:ln w="38100" cmpd="sng">
                      <a:solidFill>
                        <a:srgbClr val="000000"/>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7535795" y="2576611"/>
                      <a:ext cx="0" cy="298769"/>
                    </a:xfrm>
                    <a:prstGeom prst="straightConnector1">
                      <a:avLst/>
                    </a:prstGeom>
                    <a:ln w="38100" cmpd="sng">
                      <a:solidFill>
                        <a:srgbClr val="000000"/>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a:off x="7801870" y="3913460"/>
                      <a:ext cx="1428732" cy="163598"/>
                      <a:chOff x="2667000" y="3733800"/>
                      <a:chExt cx="1828800" cy="381000"/>
                    </a:xfrm>
                  </p:grpSpPr>
                  <p:grpSp>
                    <p:nvGrpSpPr>
                      <p:cNvPr id="191" name="Group 190"/>
                      <p:cNvGrpSpPr/>
                      <p:nvPr/>
                    </p:nvGrpSpPr>
                    <p:grpSpPr>
                      <a:xfrm>
                        <a:off x="2667000" y="3733800"/>
                        <a:ext cx="914400" cy="381000"/>
                        <a:chOff x="2667000" y="3733800"/>
                        <a:chExt cx="914400" cy="381000"/>
                      </a:xfrm>
                    </p:grpSpPr>
                    <p:sp>
                      <p:nvSpPr>
                        <p:cNvPr id="197" name="Rectangle 196"/>
                        <p:cNvSpPr/>
                        <p:nvPr/>
                      </p:nvSpPr>
                      <p:spPr>
                        <a:xfrm>
                          <a:off x="26670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198" name="Rectangle 197"/>
                        <p:cNvSpPr/>
                        <p:nvPr/>
                      </p:nvSpPr>
                      <p:spPr>
                        <a:xfrm>
                          <a:off x="28956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199" name="Rectangle 198"/>
                        <p:cNvSpPr/>
                        <p:nvPr/>
                      </p:nvSpPr>
                      <p:spPr>
                        <a:xfrm>
                          <a:off x="31242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200" name="Rectangle 199"/>
                        <p:cNvSpPr/>
                        <p:nvPr/>
                      </p:nvSpPr>
                      <p:spPr>
                        <a:xfrm>
                          <a:off x="33528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grpSp>
                    <p:nvGrpSpPr>
                      <p:cNvPr id="192" name="Group 191"/>
                      <p:cNvGrpSpPr/>
                      <p:nvPr/>
                    </p:nvGrpSpPr>
                    <p:grpSpPr>
                      <a:xfrm>
                        <a:off x="3581400" y="3733800"/>
                        <a:ext cx="914400" cy="381000"/>
                        <a:chOff x="2667000" y="3733800"/>
                        <a:chExt cx="914400" cy="381000"/>
                      </a:xfrm>
                    </p:grpSpPr>
                    <p:sp>
                      <p:nvSpPr>
                        <p:cNvPr id="193" name="Rectangle 192"/>
                        <p:cNvSpPr/>
                        <p:nvPr/>
                      </p:nvSpPr>
                      <p:spPr>
                        <a:xfrm>
                          <a:off x="26670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194" name="Rectangle 193"/>
                        <p:cNvSpPr/>
                        <p:nvPr/>
                      </p:nvSpPr>
                      <p:spPr>
                        <a:xfrm>
                          <a:off x="28956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195" name="Rectangle 194"/>
                        <p:cNvSpPr/>
                        <p:nvPr/>
                      </p:nvSpPr>
                      <p:spPr>
                        <a:xfrm>
                          <a:off x="31242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196" name="Rectangle 195"/>
                        <p:cNvSpPr/>
                        <p:nvPr/>
                      </p:nvSpPr>
                      <p:spPr>
                        <a:xfrm>
                          <a:off x="3352800" y="3733800"/>
                          <a:ext cx="2286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grpSp>
                <p:cxnSp>
                  <p:nvCxnSpPr>
                    <p:cNvPr id="132" name="Straight Arrow Connector 131"/>
                    <p:cNvCxnSpPr/>
                    <p:nvPr/>
                  </p:nvCxnSpPr>
                  <p:spPr>
                    <a:xfrm flipH="1">
                      <a:off x="8426153" y="3721653"/>
                      <a:ext cx="76" cy="191806"/>
                    </a:xfrm>
                    <a:prstGeom prst="straightConnector1">
                      <a:avLst/>
                    </a:prstGeom>
                    <a:ln w="35560" cmpd="sng">
                      <a:solidFill>
                        <a:srgbClr val="00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3" name="Elbow Connector 132"/>
                    <p:cNvCxnSpPr>
                      <a:stCxn id="196" idx="3"/>
                      <a:endCxn id="181" idx="2"/>
                    </p:cNvCxnSpPr>
                    <p:nvPr/>
                  </p:nvCxnSpPr>
                  <p:spPr>
                    <a:xfrm flipV="1">
                      <a:off x="9230603" y="3121823"/>
                      <a:ext cx="224531" cy="873436"/>
                    </a:xfrm>
                    <a:prstGeom prst="bentConnector2">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165" name="Group 164"/>
                    <p:cNvGrpSpPr/>
                    <p:nvPr/>
                  </p:nvGrpSpPr>
                  <p:grpSpPr>
                    <a:xfrm>
                      <a:off x="6697044" y="2822380"/>
                      <a:ext cx="1682497" cy="295779"/>
                      <a:chOff x="1027167" y="4869489"/>
                      <a:chExt cx="2893278" cy="377301"/>
                    </a:xfrm>
                  </p:grpSpPr>
                  <p:sp>
                    <p:nvSpPr>
                      <p:cNvPr id="186" name="Rounded Rectangle 185"/>
                      <p:cNvSpPr/>
                      <p:nvPr/>
                    </p:nvSpPr>
                    <p:spPr>
                      <a:xfrm>
                        <a:off x="1027167" y="4869489"/>
                        <a:ext cx="2893278" cy="377301"/>
                      </a:xfrm>
                      <a:prstGeom prst="roundRect">
                        <a:avLst/>
                      </a:prstGeom>
                      <a:solidFill>
                        <a:schemeClr val="lt1">
                          <a:alpha val="0"/>
                        </a:schemeClr>
                      </a:solidFill>
                      <a:ln>
                        <a:solidFill>
                          <a:srgbClr val="00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187" name="Rounded Rectangle 186"/>
                      <p:cNvSpPr/>
                      <p:nvPr/>
                    </p:nvSpPr>
                    <p:spPr>
                      <a:xfrm>
                        <a:off x="1169587" y="4931189"/>
                        <a:ext cx="581802" cy="264931"/>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F</a:t>
                        </a:r>
                      </a:p>
                    </p:txBody>
                  </p:sp>
                  <p:sp>
                    <p:nvSpPr>
                      <p:cNvPr id="188" name="Rounded Rectangle 187"/>
                      <p:cNvSpPr/>
                      <p:nvPr/>
                    </p:nvSpPr>
                    <p:spPr>
                      <a:xfrm>
                        <a:off x="1866669" y="4933182"/>
                        <a:ext cx="581802" cy="264931"/>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F</a:t>
                        </a:r>
                      </a:p>
                    </p:txBody>
                  </p:sp>
                  <p:sp>
                    <p:nvSpPr>
                      <p:cNvPr id="189" name="Rounded Rectangle 188"/>
                      <p:cNvSpPr/>
                      <p:nvPr/>
                    </p:nvSpPr>
                    <p:spPr>
                      <a:xfrm>
                        <a:off x="2535020" y="4935174"/>
                        <a:ext cx="581802" cy="264931"/>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F</a:t>
                        </a:r>
                      </a:p>
                    </p:txBody>
                  </p:sp>
                  <p:sp>
                    <p:nvSpPr>
                      <p:cNvPr id="190" name="Rounded Rectangle 189"/>
                      <p:cNvSpPr/>
                      <p:nvPr/>
                    </p:nvSpPr>
                    <p:spPr>
                      <a:xfrm>
                        <a:off x="3203366" y="4937166"/>
                        <a:ext cx="578791" cy="264931"/>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F</a:t>
                        </a:r>
                      </a:p>
                    </p:txBody>
                  </p:sp>
                </p:grpSp>
                <p:grpSp>
                  <p:nvGrpSpPr>
                    <p:cNvPr id="166" name="Group 165"/>
                    <p:cNvGrpSpPr/>
                    <p:nvPr/>
                  </p:nvGrpSpPr>
                  <p:grpSpPr>
                    <a:xfrm>
                      <a:off x="8454840" y="2820999"/>
                      <a:ext cx="2000588" cy="300824"/>
                      <a:chOff x="1184043" y="4850831"/>
                      <a:chExt cx="3439225" cy="383737"/>
                    </a:xfrm>
                  </p:grpSpPr>
                  <p:sp>
                    <p:nvSpPr>
                      <p:cNvPr id="181" name="Rounded Rectangle 180"/>
                      <p:cNvSpPr/>
                      <p:nvPr/>
                    </p:nvSpPr>
                    <p:spPr>
                      <a:xfrm>
                        <a:off x="1184043" y="4850831"/>
                        <a:ext cx="3439225" cy="383737"/>
                      </a:xfrm>
                      <a:prstGeom prst="roundRect">
                        <a:avLst/>
                      </a:prstGeom>
                      <a:solidFill>
                        <a:schemeClr val="lt1">
                          <a:alpha val="0"/>
                        </a:schemeClr>
                      </a:solidFill>
                      <a:ln>
                        <a:solidFill>
                          <a:srgbClr val="00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182" name="Rounded Rectangle 181"/>
                      <p:cNvSpPr/>
                      <p:nvPr/>
                    </p:nvSpPr>
                    <p:spPr>
                      <a:xfrm>
                        <a:off x="1278350" y="4911864"/>
                        <a:ext cx="754537" cy="264932"/>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W</a:t>
                        </a:r>
                      </a:p>
                    </p:txBody>
                  </p:sp>
                  <p:sp>
                    <p:nvSpPr>
                      <p:cNvPr id="183" name="Rounded Rectangle 182"/>
                      <p:cNvSpPr/>
                      <p:nvPr/>
                    </p:nvSpPr>
                    <p:spPr>
                      <a:xfrm>
                        <a:off x="2104931" y="4911868"/>
                        <a:ext cx="755673" cy="264927"/>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W</a:t>
                        </a:r>
                      </a:p>
                    </p:txBody>
                  </p:sp>
                  <p:sp>
                    <p:nvSpPr>
                      <p:cNvPr id="184" name="Rounded Rectangle 183"/>
                      <p:cNvSpPr/>
                      <p:nvPr/>
                    </p:nvSpPr>
                    <p:spPr>
                      <a:xfrm>
                        <a:off x="2937132" y="4913856"/>
                        <a:ext cx="754537" cy="264931"/>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W</a:t>
                        </a:r>
                      </a:p>
                    </p:txBody>
                  </p:sp>
                  <p:sp>
                    <p:nvSpPr>
                      <p:cNvPr id="185" name="Rounded Rectangle 184"/>
                      <p:cNvSpPr/>
                      <p:nvPr/>
                    </p:nvSpPr>
                    <p:spPr>
                      <a:xfrm>
                        <a:off x="3777796" y="4915847"/>
                        <a:ext cx="754537" cy="264931"/>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W</a:t>
                        </a:r>
                      </a:p>
                    </p:txBody>
                  </p:sp>
                </p:grpSp>
                <p:cxnSp>
                  <p:nvCxnSpPr>
                    <p:cNvPr id="167" name="Elbow Connector 166"/>
                    <p:cNvCxnSpPr>
                      <a:stCxn id="181" idx="2"/>
                      <a:endCxn id="180" idx="0"/>
                    </p:cNvCxnSpPr>
                    <p:nvPr/>
                  </p:nvCxnSpPr>
                  <p:spPr>
                    <a:xfrm rot="5400000">
                      <a:off x="8752999" y="2808936"/>
                      <a:ext cx="389248" cy="1015023"/>
                    </a:xfrm>
                    <a:prstGeom prst="bentConnector3">
                      <a:avLst>
                        <a:gd name="adj1" fmla="val 50000"/>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68" name="Elbow Connector 167"/>
                    <p:cNvCxnSpPr>
                      <a:stCxn id="186" idx="2"/>
                      <a:endCxn id="180" idx="0"/>
                    </p:cNvCxnSpPr>
                    <p:nvPr/>
                  </p:nvCxnSpPr>
                  <p:spPr>
                    <a:xfrm rot="16200000" flipH="1">
                      <a:off x="7792746" y="2863706"/>
                      <a:ext cx="392912" cy="901818"/>
                    </a:xfrm>
                    <a:prstGeom prst="bentConnector3">
                      <a:avLst>
                        <a:gd name="adj1" fmla="val 50000"/>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77" name="Elbow Connector 176"/>
                    <p:cNvCxnSpPr>
                      <a:stCxn id="197" idx="1"/>
                      <a:endCxn id="186" idx="2"/>
                    </p:cNvCxnSpPr>
                    <p:nvPr/>
                  </p:nvCxnSpPr>
                  <p:spPr>
                    <a:xfrm rot="10800000">
                      <a:off x="7538294" y="3118159"/>
                      <a:ext cx="263577" cy="877100"/>
                    </a:xfrm>
                    <a:prstGeom prst="bentConnector2">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78" name="Rectangle 177"/>
                    <p:cNvSpPr/>
                    <p:nvPr/>
                  </p:nvSpPr>
                  <p:spPr>
                    <a:xfrm>
                      <a:off x="6536624" y="2316484"/>
                      <a:ext cx="1900587" cy="307777"/>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Gill Sans MT"/>
                          <a:ea typeface="+mn-ea"/>
                          <a:cs typeface="Gill Sans MT"/>
                        </a:rPr>
                        <a:t>Mem</a:t>
                      </a: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 Ctrl</a:t>
                      </a:r>
                    </a:p>
                  </p:txBody>
                </p:sp>
                <p:sp>
                  <p:nvSpPr>
                    <p:cNvPr id="179" name="Rectangle 178"/>
                    <p:cNvSpPr/>
                    <p:nvPr/>
                  </p:nvSpPr>
                  <p:spPr>
                    <a:xfrm>
                      <a:off x="8361228" y="2300807"/>
                      <a:ext cx="1900587" cy="307777"/>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Gill Sans MT"/>
                          <a:ea typeface="+mn-ea"/>
                          <a:cs typeface="Gill Sans MT"/>
                        </a:rPr>
                        <a:t>Mem</a:t>
                      </a: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 Ctrl</a:t>
                      </a:r>
                    </a:p>
                  </p:txBody>
                </p:sp>
                <p:sp>
                  <p:nvSpPr>
                    <p:cNvPr id="180" name="Rounded Rectangle 179"/>
                    <p:cNvSpPr/>
                    <p:nvPr/>
                  </p:nvSpPr>
                  <p:spPr>
                    <a:xfrm>
                      <a:off x="8030694" y="3511071"/>
                      <a:ext cx="818834" cy="210582"/>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ill Sans MT"/>
                          <a:ea typeface="+mn-ea"/>
                          <a:cs typeface="Gill Sans MT"/>
                        </a:rPr>
                        <a:t>Index</a:t>
                      </a:r>
                    </a:p>
                  </p:txBody>
                </p:sp>
              </p:grpSp>
            </p:grpSp>
            <p:sp>
              <p:nvSpPr>
                <p:cNvPr id="102" name="Rectangle 101"/>
                <p:cNvSpPr/>
                <p:nvPr/>
              </p:nvSpPr>
              <p:spPr>
                <a:xfrm>
                  <a:off x="7543239" y="4537747"/>
                  <a:ext cx="1900584" cy="307777"/>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Tracking Buffer</a:t>
                  </a:r>
                </a:p>
              </p:txBody>
            </p:sp>
          </p:grpSp>
          <p:grpSp>
            <p:nvGrpSpPr>
              <p:cNvPr id="90" name="Group 89"/>
              <p:cNvGrpSpPr/>
              <p:nvPr/>
            </p:nvGrpSpPr>
            <p:grpSpPr>
              <a:xfrm>
                <a:off x="5785024" y="3949415"/>
                <a:ext cx="975575" cy="184797"/>
                <a:chOff x="5785024" y="3949415"/>
                <a:chExt cx="975575" cy="184797"/>
              </a:xfrm>
            </p:grpSpPr>
            <p:cxnSp>
              <p:nvCxnSpPr>
                <p:cNvPr id="91" name="Straight Arrow Connector 90"/>
                <p:cNvCxnSpPr/>
                <p:nvPr/>
              </p:nvCxnSpPr>
              <p:spPr>
                <a:xfrm>
                  <a:off x="5785024" y="4043946"/>
                  <a:ext cx="241023" cy="0"/>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5984542" y="3949415"/>
                  <a:ext cx="504038" cy="184797"/>
                  <a:chOff x="2362200" y="5453063"/>
                  <a:chExt cx="1508763" cy="185737"/>
                </a:xfrm>
              </p:grpSpPr>
              <p:grpSp>
                <p:nvGrpSpPr>
                  <p:cNvPr id="94" name="Group 93"/>
                  <p:cNvGrpSpPr/>
                  <p:nvPr/>
                </p:nvGrpSpPr>
                <p:grpSpPr>
                  <a:xfrm>
                    <a:off x="2362200" y="5453063"/>
                    <a:ext cx="1508763" cy="185737"/>
                    <a:chOff x="2362200" y="3776663"/>
                    <a:chExt cx="1508763" cy="185737"/>
                  </a:xfrm>
                </p:grpSpPr>
                <p:cxnSp>
                  <p:nvCxnSpPr>
                    <p:cNvPr id="96" name="Straight Connector 95"/>
                    <p:cNvCxnSpPr/>
                    <p:nvPr/>
                  </p:nvCxnSpPr>
                  <p:spPr>
                    <a:xfrm>
                      <a:off x="3276600"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2362203" y="3776663"/>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2362200" y="3962398"/>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9718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6670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95" name="Straight Connector 94"/>
                  <p:cNvCxnSpPr/>
                  <p:nvPr/>
                </p:nvCxnSpPr>
                <p:spPr>
                  <a:xfrm>
                    <a:off x="3581400" y="54530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93" name="Straight Arrow Connector 92"/>
                <p:cNvCxnSpPr/>
                <p:nvPr/>
              </p:nvCxnSpPr>
              <p:spPr>
                <a:xfrm>
                  <a:off x="6455571" y="4043945"/>
                  <a:ext cx="305028" cy="0"/>
                </a:xfrm>
                <a:prstGeom prst="straightConnector1">
                  <a:avLst/>
                </a:prstGeom>
                <a:ln w="28575"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grpSp>
      </p:grpSp>
      <p:sp>
        <p:nvSpPr>
          <p:cNvPr id="338" name="Rectangle 337"/>
          <p:cNvSpPr/>
          <p:nvPr/>
        </p:nvSpPr>
        <p:spPr>
          <a:xfrm>
            <a:off x="0" y="845403"/>
            <a:ext cx="92202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Gill Sans MT"/>
                <a:ea typeface="+mn-ea"/>
                <a:cs typeface="Gill Sans MT"/>
              </a:rPr>
              <a:t>To avoid these </a:t>
            </a:r>
            <a:r>
              <a:rPr kumimoji="0" lang="en-US" sz="2300" b="1" i="0" u="none" strike="noStrike" kern="1200" cap="none" spc="0" normalizeH="0" baseline="0" noProof="0" dirty="0">
                <a:ln>
                  <a:noFill/>
                </a:ln>
                <a:solidFill>
                  <a:srgbClr val="C00000"/>
                </a:solidFill>
                <a:effectLst/>
                <a:uLnTx/>
                <a:uFillTx/>
                <a:latin typeface="Gill Sans MT"/>
                <a:ea typeface="+mn-ea"/>
                <a:cs typeface="Gill Sans MT"/>
              </a:rPr>
              <a:t>bottlenecks</a:t>
            </a:r>
            <a:r>
              <a:rPr kumimoji="0" lang="en-US" sz="2300" b="1" i="0" u="none" strike="noStrike" kern="1200" cap="none" spc="0" normalizeH="0" baseline="0" noProof="0" dirty="0">
                <a:ln>
                  <a:noFill/>
                </a:ln>
                <a:solidFill>
                  <a:prstClr val="black"/>
                </a:solidFill>
                <a:effectLst/>
                <a:uLnTx/>
                <a:uFillTx/>
                <a:latin typeface="Gill Sans MT"/>
                <a:ea typeface="+mn-ea"/>
                <a:cs typeface="Gill Sans MT"/>
              </a:rPr>
              <a:t>, we design </a:t>
            </a:r>
            <a:br>
              <a:rPr kumimoji="0" lang="en-US" sz="23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300" b="1" i="0" u="none" strike="noStrike" kern="1200" cap="none" spc="0" normalizeH="0" baseline="0" noProof="0" dirty="0">
                <a:ln>
                  <a:noFill/>
                </a:ln>
                <a:solidFill>
                  <a:prstClr val="black"/>
                </a:solidFill>
                <a:effectLst/>
                <a:uLnTx/>
                <a:uFillTx/>
                <a:latin typeface="Gill Sans MT"/>
                <a:ea typeface="+mn-ea"/>
                <a:cs typeface="Gill Sans MT"/>
              </a:rPr>
              <a:t>a new hardware accelerator, called </a:t>
            </a: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update shipping unit</a:t>
            </a:r>
          </a:p>
        </p:txBody>
      </p:sp>
      <p:cxnSp>
        <p:nvCxnSpPr>
          <p:cNvPr id="340" name="Straight Arrow Connector 339"/>
          <p:cNvCxnSpPr/>
          <p:nvPr/>
        </p:nvCxnSpPr>
        <p:spPr>
          <a:xfrm flipH="1">
            <a:off x="1295400" y="4495800"/>
            <a:ext cx="228600" cy="457200"/>
          </a:xfrm>
          <a:prstGeom prst="straightConnector1">
            <a:avLst/>
          </a:prstGeom>
          <a:ln w="3810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341" name="Rectangle 340"/>
          <p:cNvSpPr/>
          <p:nvPr/>
        </p:nvSpPr>
        <p:spPr>
          <a:xfrm>
            <a:off x="-152400" y="4924961"/>
            <a:ext cx="2895600"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3-level comparator tree</a:t>
            </a:r>
            <a:r>
              <a:rPr kumimoji="0" lang="en-US" sz="2000" b="1" i="0" u="none" strike="noStrike" kern="1200" cap="none" spc="0" normalizeH="0" baseline="0" noProof="0" dirty="0">
                <a:ln>
                  <a:noFill/>
                </a:ln>
                <a:solidFill>
                  <a:prstClr val="black"/>
                </a:solidFill>
                <a:effectLst/>
                <a:uLnTx/>
                <a:uFillTx/>
                <a:latin typeface="Gill Sans MT"/>
                <a:ea typeface="+mn-ea"/>
                <a:cs typeface="+mn-cs"/>
              </a:rPr>
              <a:t> to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merge </a:t>
            </a:r>
            <a:br>
              <a:rPr kumimoji="0" lang="en-US" sz="20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updates</a:t>
            </a:r>
            <a:endParaRPr kumimoji="0" lang="en-US" sz="2000" b="1" i="0" u="none" strike="noStrike" kern="1200" cap="none" spc="0" normalizeH="0" baseline="0" noProof="0" dirty="0">
              <a:ln>
                <a:noFill/>
              </a:ln>
              <a:solidFill>
                <a:prstClr val="black"/>
              </a:solidFill>
              <a:effectLst/>
              <a:uLnTx/>
              <a:uFillTx/>
              <a:latin typeface="Gill Sans MT"/>
              <a:ea typeface="+mn-ea"/>
              <a:cs typeface="+mn-cs"/>
            </a:endParaRPr>
          </a:p>
        </p:txBody>
      </p:sp>
      <p:cxnSp>
        <p:nvCxnSpPr>
          <p:cNvPr id="342" name="Straight Arrow Connector 341"/>
          <p:cNvCxnSpPr>
            <a:stCxn id="211" idx="2"/>
          </p:cNvCxnSpPr>
          <p:nvPr/>
        </p:nvCxnSpPr>
        <p:spPr>
          <a:xfrm>
            <a:off x="4024948" y="4506305"/>
            <a:ext cx="547052" cy="629363"/>
          </a:xfrm>
          <a:prstGeom prst="straightConnector1">
            <a:avLst/>
          </a:prstGeom>
          <a:ln w="3810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343" name="Rectangle 342"/>
          <p:cNvSpPr/>
          <p:nvPr/>
        </p:nvSpPr>
        <p:spPr>
          <a:xfrm>
            <a:off x="2286000" y="5181600"/>
            <a:ext cx="4724400"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Decoupled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hash computation</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from the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bucket traversal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to allow for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concurrent</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lookups</a:t>
            </a:r>
          </a:p>
        </p:txBody>
      </p:sp>
      <p:sp>
        <p:nvSpPr>
          <p:cNvPr id="345" name="Rectangle 344"/>
          <p:cNvSpPr/>
          <p:nvPr/>
        </p:nvSpPr>
        <p:spPr>
          <a:xfrm>
            <a:off x="4419600" y="4953000"/>
            <a:ext cx="4724400"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Multiple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fetch</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and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write-back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units to issue multiple memory accesses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concurrently</a:t>
            </a:r>
          </a:p>
        </p:txBody>
      </p:sp>
      <p:cxnSp>
        <p:nvCxnSpPr>
          <p:cNvPr id="348" name="Straight Arrow Connector 347"/>
          <p:cNvCxnSpPr/>
          <p:nvPr/>
        </p:nvCxnSpPr>
        <p:spPr>
          <a:xfrm flipH="1">
            <a:off x="7010400" y="4419600"/>
            <a:ext cx="228600" cy="457200"/>
          </a:xfrm>
          <a:prstGeom prst="straightConnector1">
            <a:avLst/>
          </a:prstGeom>
          <a:ln w="3810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344" name="Title 1">
            <a:extLst>
              <a:ext uri="{FF2B5EF4-FFF2-40B4-BE49-F238E27FC236}">
                <a16:creationId xmlns:a16="http://schemas.microsoft.com/office/drawing/2014/main" id="{74D7FE15-7017-107B-2862-32AFBDA3E0C2}"/>
              </a:ext>
            </a:extLst>
          </p:cNvPr>
          <p:cNvSpPr>
            <a:spLocks noGrp="1"/>
          </p:cNvSpPr>
          <p:nvPr>
            <p:ph type="title"/>
          </p:nvPr>
        </p:nvSpPr>
        <p:spPr>
          <a:xfrm>
            <a:off x="-300523" y="-43152"/>
            <a:ext cx="9448800" cy="914400"/>
          </a:xfrm>
        </p:spPr>
        <p:txBody>
          <a:bodyPr/>
          <a:lstStyle/>
          <a:p>
            <a:r>
              <a:rPr lang="en-US" sz="3600" dirty="0"/>
              <a:t>Update Gathering &amp; Shipping:  Hardware</a:t>
            </a:r>
          </a:p>
        </p:txBody>
      </p:sp>
    </p:spTree>
    <p:extLst>
      <p:ext uri="{BB962C8B-B14F-4D97-AF65-F5344CB8AC3E}">
        <p14:creationId xmlns:p14="http://schemas.microsoft.com/office/powerpoint/2010/main" val="156782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500"/>
                                        <p:tgtEl>
                                          <p:spTgt spid="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500"/>
                                        <p:tgtEl>
                                          <p:spTgt spid="34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1"/>
                                        </p:tgtEl>
                                        <p:attrNameLst>
                                          <p:attrName>style.visibility</p:attrName>
                                        </p:attrNameLst>
                                      </p:cBhvr>
                                      <p:to>
                                        <p:strVal val="visible"/>
                                      </p:to>
                                    </p:set>
                                    <p:animEffect transition="in" filter="fade">
                                      <p:cBhvr>
                                        <p:cTn id="20" dur="500"/>
                                        <p:tgtEl>
                                          <p:spTgt spid="34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40"/>
                                        </p:tgtEl>
                                      </p:cBhvr>
                                    </p:animEffect>
                                    <p:set>
                                      <p:cBhvr>
                                        <p:cTn id="25" dur="1" fill="hold">
                                          <p:stCondLst>
                                            <p:cond delay="499"/>
                                          </p:stCondLst>
                                        </p:cTn>
                                        <p:tgtEl>
                                          <p:spTgt spid="340"/>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341"/>
                                        </p:tgtEl>
                                      </p:cBhvr>
                                    </p:animEffect>
                                    <p:set>
                                      <p:cBhvr>
                                        <p:cTn id="28" dur="1" fill="hold">
                                          <p:stCondLst>
                                            <p:cond delay="499"/>
                                          </p:stCondLst>
                                        </p:cTn>
                                        <p:tgtEl>
                                          <p:spTgt spid="34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42"/>
                                        </p:tgtEl>
                                        <p:attrNameLst>
                                          <p:attrName>style.visibility</p:attrName>
                                        </p:attrNameLst>
                                      </p:cBhvr>
                                      <p:to>
                                        <p:strVal val="visible"/>
                                      </p:to>
                                    </p:set>
                                    <p:animEffect transition="in" filter="fade">
                                      <p:cBhvr>
                                        <p:cTn id="33" dur="500"/>
                                        <p:tgtEl>
                                          <p:spTgt spid="3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43"/>
                                        </p:tgtEl>
                                        <p:attrNameLst>
                                          <p:attrName>style.visibility</p:attrName>
                                        </p:attrNameLst>
                                      </p:cBhvr>
                                      <p:to>
                                        <p:strVal val="visible"/>
                                      </p:to>
                                    </p:set>
                                    <p:animEffect transition="in" filter="fade">
                                      <p:cBhvr>
                                        <p:cTn id="36" dur="500"/>
                                        <p:tgtEl>
                                          <p:spTgt spid="34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42"/>
                                        </p:tgtEl>
                                      </p:cBhvr>
                                    </p:animEffect>
                                    <p:set>
                                      <p:cBhvr>
                                        <p:cTn id="41" dur="1" fill="hold">
                                          <p:stCondLst>
                                            <p:cond delay="499"/>
                                          </p:stCondLst>
                                        </p:cTn>
                                        <p:tgtEl>
                                          <p:spTgt spid="34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343"/>
                                        </p:tgtEl>
                                      </p:cBhvr>
                                    </p:animEffect>
                                    <p:set>
                                      <p:cBhvr>
                                        <p:cTn id="44" dur="1" fill="hold">
                                          <p:stCondLst>
                                            <p:cond delay="499"/>
                                          </p:stCondLst>
                                        </p:cTn>
                                        <p:tgtEl>
                                          <p:spTgt spid="34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48"/>
                                        </p:tgtEl>
                                        <p:attrNameLst>
                                          <p:attrName>style.visibility</p:attrName>
                                        </p:attrNameLst>
                                      </p:cBhvr>
                                      <p:to>
                                        <p:strVal val="visible"/>
                                      </p:to>
                                    </p:set>
                                    <p:animEffect transition="in" filter="fade">
                                      <p:cBhvr>
                                        <p:cTn id="49" dur="500"/>
                                        <p:tgtEl>
                                          <p:spTgt spid="34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5"/>
                                        </p:tgtEl>
                                        <p:attrNameLst>
                                          <p:attrName>style.visibility</p:attrName>
                                        </p:attrNameLst>
                                      </p:cBhvr>
                                      <p:to>
                                        <p:strVal val="visible"/>
                                      </p:to>
                                    </p:set>
                                    <p:animEffect transition="in" filter="fade">
                                      <p:cBhvr>
                                        <p:cTn id="52"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animBg="1"/>
      <p:bldP spid="341" grpId="0"/>
      <p:bldP spid="341" grpId="1"/>
      <p:bldP spid="343" grpId="0"/>
      <p:bldP spid="343" grpId="1"/>
      <p:bldP spid="34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448800" cy="914400"/>
          </a:xfrm>
        </p:spPr>
        <p:txBody>
          <a:bodyPr/>
          <a:lstStyle/>
          <a:p>
            <a:r>
              <a:rPr lang="en-US" dirty="0"/>
              <a:t>Update Application</a:t>
            </a:r>
          </a:p>
        </p:txBody>
      </p:sp>
      <p:sp>
        <p:nvSpPr>
          <p:cNvPr id="4" name="Slide Number Placeholder 3"/>
          <p:cNvSpPr>
            <a:spLocks noGrp="1"/>
          </p:cNvSpPr>
          <p:nvPr>
            <p:ph type="sldNum" sz="quarter" idx="12"/>
          </p:nvPr>
        </p:nvSpPr>
        <p:spPr>
          <a:xfrm>
            <a:off x="7620000" y="6492875"/>
            <a:ext cx="1524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2400" b="1" i="0" u="none" strike="noStrike" kern="1200" cap="none" spc="0" normalizeH="0" baseline="0" noProof="0" dirty="0">
              <a:ln>
                <a:noFill/>
              </a:ln>
              <a:solidFill>
                <a:srgbClr val="0070C0"/>
              </a:solidFill>
              <a:effectLst/>
              <a:uLnTx/>
              <a:uFillTx/>
              <a:latin typeface="Gill Sans MT"/>
              <a:ea typeface="+mn-ea"/>
              <a:cs typeface="Gill Sans MT"/>
            </a:endParaRPr>
          </a:p>
        </p:txBody>
      </p:sp>
      <p:sp>
        <p:nvSpPr>
          <p:cNvPr id="338" name="Rectangle 337"/>
          <p:cNvSpPr/>
          <p:nvPr/>
        </p:nvSpPr>
        <p:spPr>
          <a:xfrm>
            <a:off x="0" y="1066800"/>
            <a:ext cx="92202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Like other relational analytical DBMSs, our analytical engine uses the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column-wise data layout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and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dictionary encoding </a:t>
            </a:r>
          </a:p>
        </p:txBody>
      </p:sp>
      <p:grpSp>
        <p:nvGrpSpPr>
          <p:cNvPr id="340" name="Group 339"/>
          <p:cNvGrpSpPr/>
          <p:nvPr/>
        </p:nvGrpSpPr>
        <p:grpSpPr>
          <a:xfrm>
            <a:off x="2286000" y="2120205"/>
            <a:ext cx="4572000" cy="2228910"/>
            <a:chOff x="2286000" y="742890"/>
            <a:chExt cx="4572000" cy="2228910"/>
          </a:xfrm>
        </p:grpSpPr>
        <p:sp>
          <p:nvSpPr>
            <p:cNvPr id="341" name="Rectangle 340"/>
            <p:cNvSpPr/>
            <p:nvPr/>
          </p:nvSpPr>
          <p:spPr>
            <a:xfrm>
              <a:off x="2286000" y="1219200"/>
              <a:ext cx="4572000" cy="1752600"/>
            </a:xfrm>
            <a:prstGeom prst="rect">
              <a:avLst/>
            </a:prstGeom>
            <a:ln w="38100" cmpd="sng">
              <a:solidFill>
                <a:srgbClr val="0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342" name="TextBox 341"/>
            <p:cNvSpPr txBox="1"/>
            <p:nvPr/>
          </p:nvSpPr>
          <p:spPr>
            <a:xfrm>
              <a:off x="3124200" y="742890"/>
              <a:ext cx="29718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Analytical Replica</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343" name="Rounded Rectangle 342"/>
            <p:cNvSpPr/>
            <p:nvPr/>
          </p:nvSpPr>
          <p:spPr>
            <a:xfrm>
              <a:off x="2743200" y="1624510"/>
              <a:ext cx="621631" cy="1118690"/>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344" name="TextBox 343"/>
            <p:cNvSpPr txBox="1"/>
            <p:nvPr/>
          </p:nvSpPr>
          <p:spPr>
            <a:xfrm>
              <a:off x="2743200" y="1219200"/>
              <a:ext cx="621632" cy="266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C1</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345" name="Rounded Rectangle 344"/>
            <p:cNvSpPr/>
            <p:nvPr/>
          </p:nvSpPr>
          <p:spPr>
            <a:xfrm>
              <a:off x="3505200" y="1624510"/>
              <a:ext cx="621631" cy="1118690"/>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346" name="Rounded Rectangle 345"/>
            <p:cNvSpPr/>
            <p:nvPr/>
          </p:nvSpPr>
          <p:spPr>
            <a:xfrm>
              <a:off x="4255169" y="1624510"/>
              <a:ext cx="621631" cy="1118690"/>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347" name="Rounded Rectangle 346"/>
            <p:cNvSpPr/>
            <p:nvPr/>
          </p:nvSpPr>
          <p:spPr>
            <a:xfrm>
              <a:off x="5017169" y="1624510"/>
              <a:ext cx="621631" cy="1118690"/>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348" name="TextBox 347"/>
            <p:cNvSpPr txBox="1"/>
            <p:nvPr/>
          </p:nvSpPr>
          <p:spPr>
            <a:xfrm>
              <a:off x="3493168" y="1219200"/>
              <a:ext cx="621632" cy="266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C2</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349" name="TextBox 348"/>
            <p:cNvSpPr txBox="1"/>
            <p:nvPr/>
          </p:nvSpPr>
          <p:spPr>
            <a:xfrm>
              <a:off x="4255168" y="1219200"/>
              <a:ext cx="621632" cy="266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C3</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350" name="TextBox 349"/>
            <p:cNvSpPr txBox="1"/>
            <p:nvPr/>
          </p:nvSpPr>
          <p:spPr>
            <a:xfrm>
              <a:off x="5017168" y="1219200"/>
              <a:ext cx="621632" cy="266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C4</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351" name="Rounded Rectangle 350"/>
            <p:cNvSpPr/>
            <p:nvPr/>
          </p:nvSpPr>
          <p:spPr>
            <a:xfrm>
              <a:off x="5791201" y="1624510"/>
              <a:ext cx="621631" cy="1118690"/>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352" name="TextBox 351"/>
            <p:cNvSpPr txBox="1"/>
            <p:nvPr/>
          </p:nvSpPr>
          <p:spPr>
            <a:xfrm>
              <a:off x="5779168" y="1219200"/>
              <a:ext cx="62163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C5</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grpSp>
      <p:grpSp>
        <p:nvGrpSpPr>
          <p:cNvPr id="353" name="Group 352"/>
          <p:cNvGrpSpPr/>
          <p:nvPr/>
        </p:nvGrpSpPr>
        <p:grpSpPr>
          <a:xfrm>
            <a:off x="2133600" y="4044315"/>
            <a:ext cx="2895600" cy="2661285"/>
            <a:chOff x="2133600" y="2667000"/>
            <a:chExt cx="2895600" cy="2661285"/>
          </a:xfrm>
        </p:grpSpPr>
        <p:sp>
          <p:nvSpPr>
            <p:cNvPr id="354" name="TextBox 353"/>
            <p:cNvSpPr txBox="1"/>
            <p:nvPr/>
          </p:nvSpPr>
          <p:spPr>
            <a:xfrm>
              <a:off x="2133600" y="3163669"/>
              <a:ext cx="1524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Compressed Column</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355" name="TextBox 354"/>
            <p:cNvSpPr txBox="1"/>
            <p:nvPr/>
          </p:nvSpPr>
          <p:spPr>
            <a:xfrm>
              <a:off x="2959768" y="3477399"/>
              <a:ext cx="206943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Dictionary</a:t>
              </a:r>
              <a:endParaRPr kumimoji="0" lang="en-US" sz="2200" b="1" i="0" u="none" strike="noStrike" kern="1200" cap="none" spc="0" normalizeH="0" baseline="0" noProof="0" dirty="0">
                <a:ln>
                  <a:noFill/>
                </a:ln>
                <a:solidFill>
                  <a:prstClr val="black"/>
                </a:solidFill>
                <a:effectLst/>
                <a:uLnTx/>
                <a:uFillTx/>
                <a:latin typeface="Gill Sans MT"/>
                <a:ea typeface="+mn-ea"/>
                <a:cs typeface="Gill Sans MT"/>
              </a:endParaRPr>
            </a:p>
          </p:txBody>
        </p:sp>
        <p:grpSp>
          <p:nvGrpSpPr>
            <p:cNvPr id="356" name="Group 355"/>
            <p:cNvGrpSpPr/>
            <p:nvPr/>
          </p:nvGrpSpPr>
          <p:grpSpPr>
            <a:xfrm>
              <a:off x="3352800" y="3770531"/>
              <a:ext cx="1295400" cy="1447800"/>
              <a:chOff x="6172200" y="3810000"/>
              <a:chExt cx="1295400" cy="1447800"/>
            </a:xfrm>
          </p:grpSpPr>
          <p:grpSp>
            <p:nvGrpSpPr>
              <p:cNvPr id="386" name="Group 385"/>
              <p:cNvGrpSpPr/>
              <p:nvPr/>
            </p:nvGrpSpPr>
            <p:grpSpPr>
              <a:xfrm>
                <a:off x="6172200" y="3810000"/>
                <a:ext cx="1295400" cy="1447800"/>
                <a:chOff x="0" y="3471446"/>
                <a:chExt cx="1295400" cy="1447800"/>
              </a:xfrm>
            </p:grpSpPr>
            <p:sp>
              <p:nvSpPr>
                <p:cNvPr id="392" name="Rectangle 391"/>
                <p:cNvSpPr/>
                <p:nvPr/>
              </p:nvSpPr>
              <p:spPr>
                <a:xfrm>
                  <a:off x="0" y="3471446"/>
                  <a:ext cx="6858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Id</a:t>
                  </a:r>
                </a:p>
              </p:txBody>
            </p:sp>
            <p:sp>
              <p:nvSpPr>
                <p:cNvPr id="393" name="Rectangle 392"/>
                <p:cNvSpPr/>
                <p:nvPr/>
              </p:nvSpPr>
              <p:spPr>
                <a:xfrm>
                  <a:off x="228600" y="3471446"/>
                  <a:ext cx="10668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Value</a:t>
                  </a:r>
                </a:p>
              </p:txBody>
            </p:sp>
            <p:cxnSp>
              <p:nvCxnSpPr>
                <p:cNvPr id="394" name="Straight Connector 393"/>
                <p:cNvCxnSpPr/>
                <p:nvPr/>
              </p:nvCxnSpPr>
              <p:spPr>
                <a:xfrm>
                  <a:off x="152400" y="3852447"/>
                  <a:ext cx="0" cy="990599"/>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95" name="Group 394"/>
                <p:cNvGrpSpPr/>
                <p:nvPr/>
              </p:nvGrpSpPr>
              <p:grpSpPr>
                <a:xfrm>
                  <a:off x="0" y="3721382"/>
                  <a:ext cx="1295400" cy="1197864"/>
                  <a:chOff x="0" y="3687628"/>
                  <a:chExt cx="1295400" cy="1197864"/>
                </a:xfrm>
              </p:grpSpPr>
              <p:grpSp>
                <p:nvGrpSpPr>
                  <p:cNvPr id="396" name="Group 395"/>
                  <p:cNvGrpSpPr/>
                  <p:nvPr/>
                </p:nvGrpSpPr>
                <p:grpSpPr>
                  <a:xfrm>
                    <a:off x="152400" y="3810000"/>
                    <a:ext cx="914401" cy="1005836"/>
                    <a:chOff x="413657" y="2057399"/>
                    <a:chExt cx="1110343" cy="1221372"/>
                  </a:xfrm>
                </p:grpSpPr>
                <p:cxnSp>
                  <p:nvCxnSpPr>
                    <p:cNvPr id="413" name="Straight Connector 412"/>
                    <p:cNvCxnSpPr/>
                    <p:nvPr/>
                  </p:nvCxnSpPr>
                  <p:spPr>
                    <a:xfrm>
                      <a:off x="1524000" y="2057400"/>
                      <a:ext cx="0" cy="120287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14" name="Group 413"/>
                    <p:cNvGrpSpPr/>
                    <p:nvPr/>
                  </p:nvGrpSpPr>
                  <p:grpSpPr>
                    <a:xfrm>
                      <a:off x="413657" y="2057399"/>
                      <a:ext cx="1089006" cy="1221372"/>
                      <a:chOff x="413657" y="2057399"/>
                      <a:chExt cx="1089006" cy="1221372"/>
                    </a:xfrm>
                  </p:grpSpPr>
                  <p:cxnSp>
                    <p:nvCxnSpPr>
                      <p:cNvPr id="415" name="Straight Connector 414"/>
                      <p:cNvCxnSpPr/>
                      <p:nvPr/>
                    </p:nvCxnSpPr>
                    <p:spPr>
                      <a:xfrm>
                        <a:off x="783771" y="2057399"/>
                        <a:ext cx="0" cy="1221372"/>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flipH="1">
                        <a:off x="413657" y="2057400"/>
                        <a:ext cx="1089006"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397" name="Group 396"/>
                  <p:cNvGrpSpPr/>
                  <p:nvPr/>
                </p:nvGrpSpPr>
                <p:grpSpPr>
                  <a:xfrm>
                    <a:off x="0" y="3687628"/>
                    <a:ext cx="1295400" cy="1197864"/>
                    <a:chOff x="0" y="3687628"/>
                    <a:chExt cx="1295400" cy="1197864"/>
                  </a:xfrm>
                </p:grpSpPr>
                <p:grpSp>
                  <p:nvGrpSpPr>
                    <p:cNvPr id="398" name="Group 397"/>
                    <p:cNvGrpSpPr/>
                    <p:nvPr/>
                  </p:nvGrpSpPr>
                  <p:grpSpPr>
                    <a:xfrm>
                      <a:off x="0" y="3733800"/>
                      <a:ext cx="609600" cy="1151692"/>
                      <a:chOff x="0" y="3733800"/>
                      <a:chExt cx="609600" cy="1151692"/>
                    </a:xfrm>
                  </p:grpSpPr>
                  <p:sp>
                    <p:nvSpPr>
                      <p:cNvPr id="406" name="Rectangle 405"/>
                      <p:cNvSpPr/>
                      <p:nvPr/>
                    </p:nvSpPr>
                    <p:spPr>
                      <a:xfrm>
                        <a:off x="152400" y="3928646"/>
                        <a:ext cx="3048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1</a:t>
                        </a:r>
                      </a:p>
                    </p:txBody>
                  </p:sp>
                  <p:grpSp>
                    <p:nvGrpSpPr>
                      <p:cNvPr id="407" name="Group 406"/>
                      <p:cNvGrpSpPr/>
                      <p:nvPr/>
                    </p:nvGrpSpPr>
                    <p:grpSpPr>
                      <a:xfrm>
                        <a:off x="0" y="3733800"/>
                        <a:ext cx="609600" cy="1151692"/>
                        <a:chOff x="0" y="3733800"/>
                        <a:chExt cx="609600" cy="1151692"/>
                      </a:xfrm>
                    </p:grpSpPr>
                    <p:sp>
                      <p:nvSpPr>
                        <p:cNvPr id="408" name="Rectangle 407"/>
                        <p:cNvSpPr/>
                        <p:nvPr/>
                      </p:nvSpPr>
                      <p:spPr>
                        <a:xfrm>
                          <a:off x="0" y="4327708"/>
                          <a:ext cx="6096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3</a:t>
                          </a:r>
                        </a:p>
                      </p:txBody>
                    </p:sp>
                    <p:grpSp>
                      <p:nvGrpSpPr>
                        <p:cNvPr id="409" name="Group 408"/>
                        <p:cNvGrpSpPr/>
                        <p:nvPr/>
                      </p:nvGrpSpPr>
                      <p:grpSpPr>
                        <a:xfrm>
                          <a:off x="0" y="3733800"/>
                          <a:ext cx="609600" cy="1151692"/>
                          <a:chOff x="0" y="3733800"/>
                          <a:chExt cx="609600" cy="1151692"/>
                        </a:xfrm>
                      </p:grpSpPr>
                      <p:sp>
                        <p:nvSpPr>
                          <p:cNvPr id="410" name="Rectangle 409"/>
                          <p:cNvSpPr/>
                          <p:nvPr/>
                        </p:nvSpPr>
                        <p:spPr>
                          <a:xfrm>
                            <a:off x="0" y="3733800"/>
                            <a:ext cx="6096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0</a:t>
                            </a:r>
                          </a:p>
                        </p:txBody>
                      </p:sp>
                      <p:sp>
                        <p:nvSpPr>
                          <p:cNvPr id="411" name="Rectangle 410"/>
                          <p:cNvSpPr/>
                          <p:nvPr/>
                        </p:nvSpPr>
                        <p:spPr>
                          <a:xfrm>
                            <a:off x="0" y="4126540"/>
                            <a:ext cx="6096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2</a:t>
                            </a:r>
                          </a:p>
                        </p:txBody>
                      </p:sp>
                      <p:sp>
                        <p:nvSpPr>
                          <p:cNvPr id="412" name="Rectangle 411"/>
                          <p:cNvSpPr/>
                          <p:nvPr/>
                        </p:nvSpPr>
                        <p:spPr>
                          <a:xfrm>
                            <a:off x="0" y="4546938"/>
                            <a:ext cx="6096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4</a:t>
                            </a:r>
                          </a:p>
                        </p:txBody>
                      </p:sp>
                    </p:grpSp>
                  </p:grpSp>
                </p:grpSp>
                <p:grpSp>
                  <p:nvGrpSpPr>
                    <p:cNvPr id="399" name="Group 398"/>
                    <p:cNvGrpSpPr/>
                    <p:nvPr/>
                  </p:nvGrpSpPr>
                  <p:grpSpPr>
                    <a:xfrm>
                      <a:off x="228600" y="3687628"/>
                      <a:ext cx="1066800" cy="1170658"/>
                      <a:chOff x="228600" y="3687628"/>
                      <a:chExt cx="1066800" cy="1170658"/>
                    </a:xfrm>
                  </p:grpSpPr>
                  <p:sp>
                    <p:nvSpPr>
                      <p:cNvPr id="400" name="Rectangle 399"/>
                      <p:cNvSpPr/>
                      <p:nvPr/>
                    </p:nvSpPr>
                    <p:spPr>
                      <a:xfrm>
                        <a:off x="228600" y="3897940"/>
                        <a:ext cx="10668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car</a:t>
                        </a:r>
                      </a:p>
                    </p:txBody>
                  </p:sp>
                  <p:grpSp>
                    <p:nvGrpSpPr>
                      <p:cNvPr id="401" name="Group 400"/>
                      <p:cNvGrpSpPr/>
                      <p:nvPr/>
                    </p:nvGrpSpPr>
                    <p:grpSpPr>
                      <a:xfrm>
                        <a:off x="228600" y="3687628"/>
                        <a:ext cx="1066800" cy="1170658"/>
                        <a:chOff x="228600" y="3687628"/>
                        <a:chExt cx="1066800" cy="1170658"/>
                      </a:xfrm>
                    </p:grpSpPr>
                    <p:sp>
                      <p:nvSpPr>
                        <p:cNvPr id="402" name="Rectangle 401"/>
                        <p:cNvSpPr/>
                        <p:nvPr/>
                      </p:nvSpPr>
                      <p:spPr>
                        <a:xfrm>
                          <a:off x="228600" y="3687628"/>
                          <a:ext cx="10668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Gill Sans MT"/>
                              <a:ea typeface="+mn-ea"/>
                              <a:cs typeface="Gill Sans MT"/>
                            </a:rPr>
                            <a:t>ann</a:t>
                          </a:r>
                          <a:endParaRPr kumimoji="0" lang="en-US" sz="16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403" name="Rectangle 402"/>
                        <p:cNvSpPr/>
                        <p:nvPr/>
                      </p:nvSpPr>
                      <p:spPr>
                        <a:xfrm>
                          <a:off x="228600" y="4089964"/>
                          <a:ext cx="10668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cat</a:t>
                          </a:r>
                        </a:p>
                      </p:txBody>
                    </p:sp>
                    <p:sp>
                      <p:nvSpPr>
                        <p:cNvPr id="404" name="Rectangle 403"/>
                        <p:cNvSpPr/>
                        <p:nvPr/>
                      </p:nvSpPr>
                      <p:spPr>
                        <a:xfrm>
                          <a:off x="228600" y="4318564"/>
                          <a:ext cx="10668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ear</a:t>
                          </a:r>
                        </a:p>
                      </p:txBody>
                    </p:sp>
                    <p:sp>
                      <p:nvSpPr>
                        <p:cNvPr id="405" name="Rectangle 404"/>
                        <p:cNvSpPr/>
                        <p:nvPr/>
                      </p:nvSpPr>
                      <p:spPr>
                        <a:xfrm>
                          <a:off x="228600" y="4519732"/>
                          <a:ext cx="10668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man</a:t>
                          </a:r>
                        </a:p>
                      </p:txBody>
                    </p:sp>
                  </p:grpSp>
                </p:grpSp>
              </p:grpSp>
            </p:grpSp>
          </p:grpSp>
          <p:cxnSp>
            <p:nvCxnSpPr>
              <p:cNvPr id="387" name="Straight Connector 386"/>
              <p:cNvCxnSpPr/>
              <p:nvPr/>
            </p:nvCxnSpPr>
            <p:spPr>
              <a:xfrm flipH="1">
                <a:off x="6324600" y="5202936"/>
                <a:ext cx="914400"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flipH="1">
                <a:off x="6324600" y="4983480"/>
                <a:ext cx="914400"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flipH="1">
                <a:off x="6324600" y="4773168"/>
                <a:ext cx="914400"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flipH="1">
                <a:off x="6324600" y="4389120"/>
                <a:ext cx="914400"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flipH="1">
                <a:off x="6324600" y="4572000"/>
                <a:ext cx="914400"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57" name="Straight Connector 356"/>
            <p:cNvCxnSpPr/>
            <p:nvPr/>
          </p:nvCxnSpPr>
          <p:spPr>
            <a:xfrm flipH="1" flipV="1">
              <a:off x="4038600" y="2667000"/>
              <a:ext cx="533400" cy="990600"/>
            </a:xfrm>
            <a:prstGeom prst="line">
              <a:avLst/>
            </a:prstGeom>
            <a:ln w="25400">
              <a:solidFill>
                <a:srgbClr val="0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flipV="1">
              <a:off x="2286000" y="2667000"/>
              <a:ext cx="1219200" cy="609600"/>
            </a:xfrm>
            <a:prstGeom prst="line">
              <a:avLst/>
            </a:prstGeom>
            <a:ln w="25400">
              <a:solidFill>
                <a:srgbClr val="0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59" name="Group 358"/>
            <p:cNvGrpSpPr/>
            <p:nvPr/>
          </p:nvGrpSpPr>
          <p:grpSpPr>
            <a:xfrm>
              <a:off x="2590800" y="3685639"/>
              <a:ext cx="612648" cy="1642646"/>
              <a:chOff x="7007352" y="3725108"/>
              <a:chExt cx="612648" cy="1642646"/>
            </a:xfrm>
          </p:grpSpPr>
          <p:cxnSp>
            <p:nvCxnSpPr>
              <p:cNvPr id="360" name="Straight Connector 359"/>
              <p:cNvCxnSpPr/>
              <p:nvPr/>
            </p:nvCxnSpPr>
            <p:spPr>
              <a:xfrm flipH="1">
                <a:off x="7162800" y="510540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61" name="Group 360"/>
              <p:cNvGrpSpPr/>
              <p:nvPr/>
            </p:nvGrpSpPr>
            <p:grpSpPr>
              <a:xfrm>
                <a:off x="7007352" y="3725108"/>
                <a:ext cx="612648" cy="1642646"/>
                <a:chOff x="7007352" y="3725108"/>
                <a:chExt cx="612648" cy="1642646"/>
              </a:xfrm>
            </p:grpSpPr>
            <p:cxnSp>
              <p:nvCxnSpPr>
                <p:cNvPr id="362" name="Straight Connector 361"/>
                <p:cNvCxnSpPr/>
                <p:nvPr/>
              </p:nvCxnSpPr>
              <p:spPr>
                <a:xfrm flipH="1">
                  <a:off x="7178039" y="487680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63" name="Group 362"/>
                <p:cNvGrpSpPr/>
                <p:nvPr/>
              </p:nvGrpSpPr>
              <p:grpSpPr>
                <a:xfrm>
                  <a:off x="7007352" y="3725108"/>
                  <a:ext cx="612648" cy="1642646"/>
                  <a:chOff x="7007352" y="3725108"/>
                  <a:chExt cx="612648" cy="1642646"/>
                </a:xfrm>
              </p:grpSpPr>
              <p:cxnSp>
                <p:nvCxnSpPr>
                  <p:cNvPr id="364" name="Straight Connector 363"/>
                  <p:cNvCxnSpPr/>
                  <p:nvPr/>
                </p:nvCxnSpPr>
                <p:spPr>
                  <a:xfrm flipH="1">
                    <a:off x="7162800" y="381000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flipH="1">
                    <a:off x="7162800" y="419100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flipH="1">
                    <a:off x="7178039" y="441960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flipH="1">
                    <a:off x="7178039" y="464820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8" name="Rectangle 367"/>
                  <p:cNvSpPr/>
                  <p:nvPr/>
                </p:nvSpPr>
                <p:spPr>
                  <a:xfrm>
                    <a:off x="7010400" y="4800600"/>
                    <a:ext cx="6096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0</a:t>
                    </a:r>
                  </a:p>
                </p:txBody>
              </p:sp>
              <p:cxnSp>
                <p:nvCxnSpPr>
                  <p:cNvPr id="369" name="Straight Connector 368"/>
                  <p:cNvCxnSpPr/>
                  <p:nvPr/>
                </p:nvCxnSpPr>
                <p:spPr>
                  <a:xfrm flipH="1">
                    <a:off x="7147561" y="533400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70" name="Group 369"/>
                  <p:cNvGrpSpPr/>
                  <p:nvPr/>
                </p:nvGrpSpPr>
                <p:grpSpPr>
                  <a:xfrm>
                    <a:off x="7007352" y="3725108"/>
                    <a:ext cx="612648" cy="1642646"/>
                    <a:chOff x="6473952" y="3725108"/>
                    <a:chExt cx="612648" cy="1642646"/>
                  </a:xfrm>
                </p:grpSpPr>
                <p:grpSp>
                  <p:nvGrpSpPr>
                    <p:cNvPr id="371" name="Group 370"/>
                    <p:cNvGrpSpPr/>
                    <p:nvPr/>
                  </p:nvGrpSpPr>
                  <p:grpSpPr>
                    <a:xfrm>
                      <a:off x="6473952" y="3725108"/>
                      <a:ext cx="612648" cy="1593652"/>
                      <a:chOff x="6169152" y="4106108"/>
                      <a:chExt cx="612648" cy="1593652"/>
                    </a:xfrm>
                  </p:grpSpPr>
                  <p:grpSp>
                    <p:nvGrpSpPr>
                      <p:cNvPr id="373" name="Group 372"/>
                      <p:cNvGrpSpPr/>
                      <p:nvPr/>
                    </p:nvGrpSpPr>
                    <p:grpSpPr>
                      <a:xfrm>
                        <a:off x="6169152" y="4106108"/>
                        <a:ext cx="612648" cy="1593652"/>
                        <a:chOff x="-3048" y="3767554"/>
                        <a:chExt cx="612648" cy="1593652"/>
                      </a:xfrm>
                    </p:grpSpPr>
                    <p:cxnSp>
                      <p:nvCxnSpPr>
                        <p:cNvPr id="375" name="Straight Connector 374"/>
                        <p:cNvCxnSpPr/>
                        <p:nvPr/>
                      </p:nvCxnSpPr>
                      <p:spPr>
                        <a:xfrm>
                          <a:off x="152400" y="3852446"/>
                          <a:ext cx="0" cy="150876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76" name="Group 375"/>
                        <p:cNvGrpSpPr/>
                        <p:nvPr/>
                      </p:nvGrpSpPr>
                      <p:grpSpPr>
                        <a:xfrm>
                          <a:off x="-3048" y="3767554"/>
                          <a:ext cx="612648" cy="1593647"/>
                          <a:chOff x="-3048" y="3733800"/>
                          <a:chExt cx="612648" cy="1593647"/>
                        </a:xfrm>
                      </p:grpSpPr>
                      <p:cxnSp>
                        <p:nvCxnSpPr>
                          <p:cNvPr id="377" name="Straight Connector 376"/>
                          <p:cNvCxnSpPr/>
                          <p:nvPr/>
                        </p:nvCxnSpPr>
                        <p:spPr>
                          <a:xfrm>
                            <a:off x="457200" y="3818692"/>
                            <a:ext cx="0" cy="1508755"/>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78" name="Group 377"/>
                          <p:cNvGrpSpPr/>
                          <p:nvPr/>
                        </p:nvGrpSpPr>
                        <p:grpSpPr>
                          <a:xfrm>
                            <a:off x="-3048" y="3733800"/>
                            <a:ext cx="612648" cy="1176302"/>
                            <a:chOff x="-3048" y="3733800"/>
                            <a:chExt cx="612648" cy="1176302"/>
                          </a:xfrm>
                        </p:grpSpPr>
                        <p:sp>
                          <p:nvSpPr>
                            <p:cNvPr id="379" name="Rectangle 378"/>
                            <p:cNvSpPr/>
                            <p:nvPr/>
                          </p:nvSpPr>
                          <p:spPr>
                            <a:xfrm>
                              <a:off x="152400" y="3928646"/>
                              <a:ext cx="3048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1</a:t>
                              </a:r>
                            </a:p>
                          </p:txBody>
                        </p:sp>
                        <p:grpSp>
                          <p:nvGrpSpPr>
                            <p:cNvPr id="380" name="Group 379"/>
                            <p:cNvGrpSpPr/>
                            <p:nvPr/>
                          </p:nvGrpSpPr>
                          <p:grpSpPr>
                            <a:xfrm>
                              <a:off x="-3048" y="3733800"/>
                              <a:ext cx="612648" cy="1176302"/>
                              <a:chOff x="-3048" y="3733800"/>
                              <a:chExt cx="612648" cy="1176302"/>
                            </a:xfrm>
                          </p:grpSpPr>
                          <p:sp>
                            <p:nvSpPr>
                              <p:cNvPr id="381" name="Rectangle 380"/>
                              <p:cNvSpPr/>
                              <p:nvPr/>
                            </p:nvSpPr>
                            <p:spPr>
                              <a:xfrm>
                                <a:off x="0" y="4352092"/>
                                <a:ext cx="6096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3</a:t>
                                </a:r>
                              </a:p>
                            </p:txBody>
                          </p:sp>
                          <p:grpSp>
                            <p:nvGrpSpPr>
                              <p:cNvPr id="382" name="Group 381"/>
                              <p:cNvGrpSpPr/>
                              <p:nvPr/>
                            </p:nvGrpSpPr>
                            <p:grpSpPr>
                              <a:xfrm>
                                <a:off x="-3048" y="3733800"/>
                                <a:ext cx="612648" cy="1176302"/>
                                <a:chOff x="-3048" y="3733800"/>
                                <a:chExt cx="612648" cy="1176302"/>
                              </a:xfrm>
                            </p:grpSpPr>
                            <p:sp>
                              <p:nvSpPr>
                                <p:cNvPr id="383" name="Rectangle 382"/>
                                <p:cNvSpPr/>
                                <p:nvPr/>
                              </p:nvSpPr>
                              <p:spPr>
                                <a:xfrm>
                                  <a:off x="0" y="3733800"/>
                                  <a:ext cx="6096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4</a:t>
                                  </a:r>
                                </a:p>
                              </p:txBody>
                            </p:sp>
                            <p:sp>
                              <p:nvSpPr>
                                <p:cNvPr id="384" name="Rectangle 383"/>
                                <p:cNvSpPr/>
                                <p:nvPr/>
                              </p:nvSpPr>
                              <p:spPr>
                                <a:xfrm>
                                  <a:off x="0" y="4126540"/>
                                  <a:ext cx="6096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0</a:t>
                                  </a:r>
                                </a:p>
                              </p:txBody>
                            </p:sp>
                            <p:sp>
                              <p:nvSpPr>
                                <p:cNvPr id="385" name="Rectangle 384"/>
                                <p:cNvSpPr/>
                                <p:nvPr/>
                              </p:nvSpPr>
                              <p:spPr>
                                <a:xfrm>
                                  <a:off x="-3048" y="4571548"/>
                                  <a:ext cx="6096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2</a:t>
                                  </a:r>
                                </a:p>
                              </p:txBody>
                            </p:sp>
                          </p:grpSp>
                        </p:grpSp>
                      </p:grpSp>
                    </p:grpSp>
                  </p:grpSp>
                  <p:cxnSp>
                    <p:nvCxnSpPr>
                      <p:cNvPr id="374" name="Straight Connector 373"/>
                      <p:cNvCxnSpPr/>
                      <p:nvPr/>
                    </p:nvCxnSpPr>
                    <p:spPr>
                      <a:xfrm flipH="1">
                        <a:off x="6324601" y="438912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72" name="Rectangle 371"/>
                    <p:cNvSpPr/>
                    <p:nvPr/>
                  </p:nvSpPr>
                  <p:spPr>
                    <a:xfrm>
                      <a:off x="6477000" y="5029200"/>
                      <a:ext cx="609600"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3</a:t>
                      </a:r>
                    </a:p>
                  </p:txBody>
                </p:sp>
              </p:grpSp>
            </p:grpSp>
          </p:grpSp>
        </p:grpSp>
      </p:grpSp>
    </p:spTree>
    <p:extLst>
      <p:ext uri="{BB962C8B-B14F-4D97-AF65-F5344CB8AC3E}">
        <p14:creationId xmlns:p14="http://schemas.microsoft.com/office/powerpoint/2010/main" val="42861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500"/>
                                        <p:tgtEl>
                                          <p:spTgt spid="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0"/>
                                        </p:tgtEl>
                                        <p:attrNameLst>
                                          <p:attrName>style.visibility</p:attrName>
                                        </p:attrNameLst>
                                      </p:cBhvr>
                                      <p:to>
                                        <p:strVal val="visible"/>
                                      </p:to>
                                    </p:set>
                                    <p:animEffect transition="in" filter="fade">
                                      <p:cBhvr>
                                        <p:cTn id="12" dur="500"/>
                                        <p:tgtEl>
                                          <p:spTgt spid="3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3"/>
                                        </p:tgtEl>
                                        <p:attrNameLst>
                                          <p:attrName>style.visibility</p:attrName>
                                        </p:attrNameLst>
                                      </p:cBhvr>
                                      <p:to>
                                        <p:strVal val="visible"/>
                                      </p:to>
                                    </p:set>
                                    <p:animEffect transition="in" filter="fade">
                                      <p:cBhvr>
                                        <p:cTn id="17" dur="500"/>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523" y="-43152"/>
            <a:ext cx="9448800" cy="914400"/>
          </a:xfrm>
        </p:spPr>
        <p:txBody>
          <a:bodyPr/>
          <a:lstStyle/>
          <a:p>
            <a:r>
              <a:rPr lang="en-US" sz="3600" dirty="0"/>
              <a:t>Update Gathering &amp; Shipping:  Algorithm</a:t>
            </a:r>
          </a:p>
        </p:txBody>
      </p:sp>
      <p:sp>
        <p:nvSpPr>
          <p:cNvPr id="4" name="Slide Number Placeholder 3"/>
          <p:cNvSpPr>
            <a:spLocks noGrp="1"/>
          </p:cNvSpPr>
          <p:nvPr>
            <p:ph type="sldNum" sz="quarter" idx="12"/>
          </p:nvPr>
        </p:nvSpPr>
        <p:spPr>
          <a:xfrm>
            <a:off x="7620000" y="6492875"/>
            <a:ext cx="1524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2400" b="1" i="0" u="none" strike="noStrike" kern="1200" cap="none" spc="0" normalizeH="0" baseline="0" noProof="0" dirty="0">
              <a:ln>
                <a:noFill/>
              </a:ln>
              <a:solidFill>
                <a:srgbClr val="0070C0"/>
              </a:solidFill>
              <a:effectLst/>
              <a:uLnTx/>
              <a:uFillTx/>
              <a:latin typeface="Gill Sans MT"/>
              <a:ea typeface="+mn-ea"/>
              <a:cs typeface="Gill Sans MT"/>
            </a:endParaRPr>
          </a:p>
        </p:txBody>
      </p:sp>
      <p:grpSp>
        <p:nvGrpSpPr>
          <p:cNvPr id="81" name="Group 80"/>
          <p:cNvGrpSpPr/>
          <p:nvPr/>
        </p:nvGrpSpPr>
        <p:grpSpPr>
          <a:xfrm>
            <a:off x="224177" y="1495735"/>
            <a:ext cx="2766649" cy="2852540"/>
            <a:chOff x="-142272" y="1854866"/>
            <a:chExt cx="2976593" cy="2852540"/>
          </a:xfrm>
        </p:grpSpPr>
        <p:sp>
          <p:nvSpPr>
            <p:cNvPr id="140" name="Rounded Rectangle 139"/>
            <p:cNvSpPr/>
            <p:nvPr/>
          </p:nvSpPr>
          <p:spPr>
            <a:xfrm>
              <a:off x="-117208" y="2287313"/>
              <a:ext cx="2923140" cy="2420093"/>
            </a:xfrm>
            <a:prstGeom prst="roundRect">
              <a:avLst>
                <a:gd name="adj" fmla="val 4260"/>
              </a:avLst>
            </a:prstGeom>
            <a:solidFill>
              <a:schemeClr val="bg1">
                <a:lumMod val="85000"/>
                <a:alpha val="0"/>
              </a:schemeClr>
            </a:solidFill>
            <a:ln>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Gill Sans MT"/>
                <a:ea typeface="+mn-ea"/>
                <a:cs typeface="+mn-cs"/>
              </a:endParaRPr>
            </a:p>
          </p:txBody>
        </p:sp>
        <p:grpSp>
          <p:nvGrpSpPr>
            <p:cNvPr id="141" name="Group 140"/>
            <p:cNvGrpSpPr/>
            <p:nvPr/>
          </p:nvGrpSpPr>
          <p:grpSpPr>
            <a:xfrm>
              <a:off x="-142272" y="2394090"/>
              <a:ext cx="2962881" cy="2186472"/>
              <a:chOff x="-142559" y="2343650"/>
              <a:chExt cx="2975756" cy="2226401"/>
            </a:xfrm>
          </p:grpSpPr>
          <p:cxnSp>
            <p:nvCxnSpPr>
              <p:cNvPr id="143" name="Elbow Connector 142"/>
              <p:cNvCxnSpPr>
                <a:stCxn id="161" idx="2"/>
                <a:endCxn id="146" idx="0"/>
              </p:cNvCxnSpPr>
              <p:nvPr/>
            </p:nvCxnSpPr>
            <p:spPr>
              <a:xfrm rot="16200000" flipH="1">
                <a:off x="1117495" y="3867451"/>
                <a:ext cx="387613" cy="208196"/>
              </a:xfrm>
              <a:prstGeom prst="bentConnector3">
                <a:avLst>
                  <a:gd name="adj1" fmla="val 50000"/>
                </a:avLst>
              </a:prstGeom>
              <a:ln w="28575"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145" name="Group 144"/>
              <p:cNvGrpSpPr/>
              <p:nvPr/>
            </p:nvGrpSpPr>
            <p:grpSpPr>
              <a:xfrm>
                <a:off x="-142559" y="2343650"/>
                <a:ext cx="2975756" cy="2226401"/>
                <a:chOff x="-100069" y="2240941"/>
                <a:chExt cx="2851424" cy="2338954"/>
              </a:xfrm>
            </p:grpSpPr>
            <p:sp>
              <p:nvSpPr>
                <p:cNvPr id="146" name="Rounded Rectangle 145"/>
                <p:cNvSpPr/>
                <p:nvPr/>
              </p:nvSpPr>
              <p:spPr>
                <a:xfrm>
                  <a:off x="471732" y="4154748"/>
                  <a:ext cx="1842124" cy="425147"/>
                </a:xfrm>
                <a:prstGeom prst="roundRect">
                  <a:avLst/>
                </a:prstGeom>
                <a:solidFill>
                  <a:srgbClr val="5FAF7D"/>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uLnTx/>
                      <a:uFillTx/>
                      <a:latin typeface="Gill Sans MT"/>
                      <a:ea typeface="+mn-ea"/>
                      <a:cs typeface="Gill Sans MT"/>
                    </a:rPr>
                    <a:t>Merge / Sort</a:t>
                  </a:r>
                </a:p>
              </p:txBody>
            </p:sp>
            <p:sp>
              <p:nvSpPr>
                <p:cNvPr id="147" name="Rectangle 146"/>
                <p:cNvSpPr/>
                <p:nvPr/>
              </p:nvSpPr>
              <p:spPr>
                <a:xfrm>
                  <a:off x="-100069" y="2240941"/>
                  <a:ext cx="937602" cy="625558"/>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Update </a:t>
                  </a:r>
                  <a:br>
                    <a:rPr kumimoji="0" lang="en-US" sz="16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Log1</a:t>
                  </a:r>
                </a:p>
              </p:txBody>
            </p:sp>
            <p:sp>
              <p:nvSpPr>
                <p:cNvPr id="148" name="Rectangle 147"/>
                <p:cNvSpPr/>
                <p:nvPr/>
              </p:nvSpPr>
              <p:spPr>
                <a:xfrm>
                  <a:off x="1417017" y="3083269"/>
                  <a:ext cx="620569" cy="35553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mr-IN" sz="2000" b="1" i="0" u="none" strike="noStrike" kern="1200" cap="none" spc="0" normalizeH="0" baseline="0" noProof="0" dirty="0">
                      <a:ln>
                        <a:noFill/>
                      </a:ln>
                      <a:solidFill>
                        <a:prstClr val="black"/>
                      </a:solidFill>
                      <a:effectLst/>
                      <a:uLnTx/>
                      <a:uFillTx/>
                      <a:latin typeface="Gill Sans MT"/>
                      <a:ea typeface="+mn-ea"/>
                      <a:cs typeface="Gill Sans MT"/>
                    </a:rPr>
                    <a:t>…</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149" name="Rectangle 148"/>
                <p:cNvSpPr/>
                <p:nvPr/>
              </p:nvSpPr>
              <p:spPr>
                <a:xfrm>
                  <a:off x="667322" y="2254956"/>
                  <a:ext cx="1052627" cy="625558"/>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Update </a:t>
                  </a:r>
                  <a:r>
                    <a:rPr lang="en-US" sz="1600" b="1" dirty="0">
                      <a:solidFill>
                        <a:prstClr val="black"/>
                      </a:solidFill>
                      <a:latin typeface="Gill Sans MT"/>
                      <a:cs typeface="Gill Sans MT"/>
                    </a:rPr>
                    <a:t>L</a:t>
                  </a:r>
                  <a:r>
                    <a:rPr kumimoji="0" lang="en-US" sz="1600" b="1" i="0" u="none" strike="noStrike" kern="1200" cap="none" spc="0" normalizeH="0" baseline="0" noProof="0" dirty="0" err="1">
                      <a:ln>
                        <a:noFill/>
                      </a:ln>
                      <a:solidFill>
                        <a:prstClr val="black"/>
                      </a:solidFill>
                      <a:effectLst/>
                      <a:uLnTx/>
                      <a:uFillTx/>
                      <a:latin typeface="Gill Sans MT"/>
                      <a:ea typeface="+mn-ea"/>
                      <a:cs typeface="Gill Sans MT"/>
                    </a:rPr>
                    <a:t>og</a:t>
                  </a: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 2</a:t>
                  </a:r>
                </a:p>
              </p:txBody>
            </p:sp>
            <p:sp>
              <p:nvSpPr>
                <p:cNvPr id="150" name="Rectangle 149"/>
                <p:cNvSpPr/>
                <p:nvPr/>
              </p:nvSpPr>
              <p:spPr>
                <a:xfrm>
                  <a:off x="1698728" y="2263008"/>
                  <a:ext cx="1052627" cy="625558"/>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Update </a:t>
                  </a:r>
                  <a:br>
                    <a:rPr kumimoji="0" lang="en-US" sz="16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Log N</a:t>
                  </a:r>
                </a:p>
              </p:txBody>
            </p:sp>
            <p:grpSp>
              <p:nvGrpSpPr>
                <p:cNvPr id="151" name="Group 150"/>
                <p:cNvGrpSpPr/>
                <p:nvPr/>
              </p:nvGrpSpPr>
              <p:grpSpPr>
                <a:xfrm>
                  <a:off x="319666" y="2931606"/>
                  <a:ext cx="293883" cy="810889"/>
                  <a:chOff x="7195474" y="2850764"/>
                  <a:chExt cx="426713" cy="1611218"/>
                </a:xfrm>
              </p:grpSpPr>
              <p:sp>
                <p:nvSpPr>
                  <p:cNvPr id="170" name="Rectangle 169"/>
                  <p:cNvSpPr/>
                  <p:nvPr/>
                </p:nvSpPr>
                <p:spPr>
                  <a:xfrm>
                    <a:off x="7197268" y="2850764"/>
                    <a:ext cx="417724" cy="1611218"/>
                  </a:xfrm>
                  <a:prstGeom prst="rect">
                    <a:avLst/>
                  </a:prstGeom>
                  <a:solidFill>
                    <a:schemeClr val="bg2">
                      <a:lumMod val="75000"/>
                    </a:schemeClr>
                  </a:solidFill>
                  <a:ln w="381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cxnSp>
                <p:nvCxnSpPr>
                  <p:cNvPr id="171" name="Straight Connector 170"/>
                  <p:cNvCxnSpPr/>
                  <p:nvPr/>
                </p:nvCxnSpPr>
                <p:spPr>
                  <a:xfrm flipH="1" flipV="1">
                    <a:off x="7195477" y="3171759"/>
                    <a:ext cx="424692"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flipV="1">
                    <a:off x="7195474" y="3490762"/>
                    <a:ext cx="424694"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H="1" flipV="1">
                    <a:off x="7197495" y="3818966"/>
                    <a:ext cx="424692"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flipV="1">
                    <a:off x="7197494" y="4166314"/>
                    <a:ext cx="424692"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1048215" y="2936650"/>
                  <a:ext cx="293887" cy="810889"/>
                  <a:chOff x="7066575" y="2850764"/>
                  <a:chExt cx="426714" cy="1611218"/>
                </a:xfrm>
              </p:grpSpPr>
              <p:sp>
                <p:nvSpPr>
                  <p:cNvPr id="161" name="Rectangle 160"/>
                  <p:cNvSpPr/>
                  <p:nvPr/>
                </p:nvSpPr>
                <p:spPr>
                  <a:xfrm>
                    <a:off x="7068369" y="2850764"/>
                    <a:ext cx="417723" cy="1611218"/>
                  </a:xfrm>
                  <a:prstGeom prst="rect">
                    <a:avLst/>
                  </a:prstGeom>
                  <a:solidFill>
                    <a:schemeClr val="bg2">
                      <a:lumMod val="75000"/>
                    </a:schemeClr>
                  </a:solidFill>
                  <a:ln w="381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cxnSp>
                <p:nvCxnSpPr>
                  <p:cNvPr id="162" name="Straight Connector 161"/>
                  <p:cNvCxnSpPr/>
                  <p:nvPr/>
                </p:nvCxnSpPr>
                <p:spPr>
                  <a:xfrm flipH="1" flipV="1">
                    <a:off x="7066575" y="3171759"/>
                    <a:ext cx="424692"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7066575" y="3490762"/>
                    <a:ext cx="424694"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flipV="1">
                    <a:off x="7068593" y="3818966"/>
                    <a:ext cx="424696"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H="1" flipV="1">
                    <a:off x="7068593" y="4166314"/>
                    <a:ext cx="424693"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2072618" y="2941694"/>
                  <a:ext cx="293884" cy="810889"/>
                  <a:chOff x="7169699" y="2850764"/>
                  <a:chExt cx="426712" cy="1611218"/>
                </a:xfrm>
              </p:grpSpPr>
              <p:sp>
                <p:nvSpPr>
                  <p:cNvPr id="156" name="Rectangle 155"/>
                  <p:cNvSpPr/>
                  <p:nvPr/>
                </p:nvSpPr>
                <p:spPr>
                  <a:xfrm>
                    <a:off x="7171493" y="2850764"/>
                    <a:ext cx="417727" cy="1611218"/>
                  </a:xfrm>
                  <a:prstGeom prst="rect">
                    <a:avLst/>
                  </a:prstGeom>
                  <a:solidFill>
                    <a:schemeClr val="bg2">
                      <a:lumMod val="75000"/>
                    </a:schemeClr>
                  </a:solidFill>
                  <a:ln w="381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cxnSp>
                <p:nvCxnSpPr>
                  <p:cNvPr id="157" name="Straight Connector 156"/>
                  <p:cNvCxnSpPr/>
                  <p:nvPr/>
                </p:nvCxnSpPr>
                <p:spPr>
                  <a:xfrm flipH="1" flipV="1">
                    <a:off x="7169699" y="3171759"/>
                    <a:ext cx="424694"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flipV="1">
                    <a:off x="7169699" y="3490762"/>
                    <a:ext cx="424692"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flipV="1">
                    <a:off x="7171717" y="3818966"/>
                    <a:ext cx="424693"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7171717" y="4166314"/>
                    <a:ext cx="424694" cy="3075"/>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54" name="Elbow Connector 153"/>
                <p:cNvCxnSpPr>
                  <a:stCxn id="170" idx="2"/>
                  <a:endCxn id="146" idx="0"/>
                </p:cNvCxnSpPr>
                <p:nvPr/>
              </p:nvCxnSpPr>
              <p:spPr>
                <a:xfrm rot="16200000" flipH="1">
                  <a:off x="722644" y="3484596"/>
                  <a:ext cx="412253" cy="928048"/>
                </a:xfrm>
                <a:prstGeom prst="bentConnector3">
                  <a:avLst>
                    <a:gd name="adj1" fmla="val 50000"/>
                  </a:avLst>
                </a:prstGeom>
                <a:ln w="28575"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55" name="Elbow Connector 154"/>
                <p:cNvCxnSpPr>
                  <a:stCxn id="156" idx="2"/>
                  <a:endCxn id="146" idx="0"/>
                </p:cNvCxnSpPr>
                <p:nvPr/>
              </p:nvCxnSpPr>
              <p:spPr>
                <a:xfrm rot="5400000">
                  <a:off x="1604166" y="3541212"/>
                  <a:ext cx="402165" cy="824906"/>
                </a:xfrm>
                <a:prstGeom prst="bentConnector3">
                  <a:avLst>
                    <a:gd name="adj1" fmla="val 50000"/>
                  </a:avLst>
                </a:prstGeom>
                <a:ln w="28575"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grpSp>
        </p:grpSp>
        <p:sp>
          <p:nvSpPr>
            <p:cNvPr id="142" name="Rectangle 141"/>
            <p:cNvSpPr/>
            <p:nvPr/>
          </p:nvSpPr>
          <p:spPr>
            <a:xfrm>
              <a:off x="-88820" y="1854866"/>
              <a:ext cx="2923141"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Scan and Merge</a:t>
              </a:r>
            </a:p>
          </p:txBody>
        </p:sp>
      </p:grpSp>
      <p:grpSp>
        <p:nvGrpSpPr>
          <p:cNvPr id="82" name="Group 81"/>
          <p:cNvGrpSpPr/>
          <p:nvPr/>
        </p:nvGrpSpPr>
        <p:grpSpPr>
          <a:xfrm>
            <a:off x="3047867" y="1497088"/>
            <a:ext cx="2968539" cy="3357826"/>
            <a:chOff x="2895690" y="1872931"/>
            <a:chExt cx="3193802" cy="3357826"/>
          </a:xfrm>
        </p:grpSpPr>
        <p:sp>
          <p:nvSpPr>
            <p:cNvPr id="125" name="Rounded Rectangle 124"/>
            <p:cNvSpPr/>
            <p:nvPr/>
          </p:nvSpPr>
          <p:spPr>
            <a:xfrm>
              <a:off x="3058954" y="2321880"/>
              <a:ext cx="2963372" cy="2423160"/>
            </a:xfrm>
            <a:prstGeom prst="roundRect">
              <a:avLst>
                <a:gd name="adj" fmla="val 4558"/>
              </a:avLst>
            </a:prstGeom>
            <a:solidFill>
              <a:schemeClr val="bg1">
                <a:lumMod val="85000"/>
                <a:alpha val="0"/>
              </a:schemeClr>
            </a:solidFill>
            <a:ln>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Gill Sans MT"/>
                <a:ea typeface="+mn-ea"/>
                <a:cs typeface="+mn-cs"/>
              </a:endParaRPr>
            </a:p>
          </p:txBody>
        </p:sp>
        <p:grpSp>
          <p:nvGrpSpPr>
            <p:cNvPr id="126" name="Group 125"/>
            <p:cNvGrpSpPr/>
            <p:nvPr/>
          </p:nvGrpSpPr>
          <p:grpSpPr>
            <a:xfrm>
              <a:off x="2895690" y="2612394"/>
              <a:ext cx="3193802" cy="2618363"/>
              <a:chOff x="2863740" y="2608166"/>
              <a:chExt cx="3408659" cy="2800968"/>
            </a:xfrm>
          </p:grpSpPr>
          <p:sp>
            <p:nvSpPr>
              <p:cNvPr id="139" name="Rectangle 138"/>
              <p:cNvSpPr/>
              <p:nvPr/>
            </p:nvSpPr>
            <p:spPr>
              <a:xfrm>
                <a:off x="3462875" y="5039802"/>
                <a:ext cx="2414483" cy="369332"/>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ill Sans MT"/>
                    <a:ea typeface="+mn-ea"/>
                    <a:cs typeface="Gill Sans MT"/>
                  </a:rPr>
                  <a:t>2</a:t>
                </a:r>
              </a:p>
            </p:txBody>
          </p:sp>
          <p:grpSp>
            <p:nvGrpSpPr>
              <p:cNvPr id="130" name="Group 129"/>
              <p:cNvGrpSpPr/>
              <p:nvPr/>
            </p:nvGrpSpPr>
            <p:grpSpPr>
              <a:xfrm>
                <a:off x="2863740" y="2608166"/>
                <a:ext cx="3408659" cy="1680281"/>
                <a:chOff x="2803771" y="1374769"/>
                <a:chExt cx="3408659" cy="1680281"/>
              </a:xfrm>
            </p:grpSpPr>
            <p:sp>
              <p:nvSpPr>
                <p:cNvPr id="131" name="Rounded Rectangle 130"/>
                <p:cNvSpPr/>
                <p:nvPr/>
              </p:nvSpPr>
              <p:spPr>
                <a:xfrm>
                  <a:off x="4098303" y="1374769"/>
                  <a:ext cx="922390" cy="1680281"/>
                </a:xfrm>
                <a:prstGeom prst="roundRect">
                  <a:avLst/>
                </a:prstGeom>
                <a:solidFill>
                  <a:srgbClr val="5FAF7D"/>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Hash</a:t>
                  </a:r>
                </a:p>
              </p:txBody>
            </p:sp>
            <p:sp>
              <p:nvSpPr>
                <p:cNvPr id="134" name="Rectangle 133"/>
                <p:cNvSpPr/>
                <p:nvPr/>
              </p:nvSpPr>
              <p:spPr>
                <a:xfrm>
                  <a:off x="4970352" y="1615184"/>
                  <a:ext cx="1242078" cy="691405"/>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Target Column</a:t>
                  </a:r>
                </a:p>
              </p:txBody>
            </p:sp>
            <p:sp>
              <p:nvSpPr>
                <p:cNvPr id="135" name="Rectangle 134"/>
                <p:cNvSpPr/>
                <p:nvPr/>
              </p:nvSpPr>
              <p:spPr>
                <a:xfrm>
                  <a:off x="2803771" y="1813949"/>
                  <a:ext cx="1424070" cy="406063"/>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Gill Sans MT"/>
                      <a:ea typeface="+mn-ea"/>
                      <a:cs typeface="Gill Sans MT"/>
                    </a:rPr>
                    <a:t>Update</a:t>
                  </a:r>
                  <a:r>
                    <a:rPr kumimoji="0" lang="en-US" sz="2400" b="1" i="0" u="none" strike="noStrike" kern="1200" cap="none" spc="0" normalizeH="0" baseline="-25000" noProof="0" dirty="0" err="1">
                      <a:ln>
                        <a:noFill/>
                      </a:ln>
                      <a:solidFill>
                        <a:prstClr val="black"/>
                      </a:solidFill>
                      <a:effectLst/>
                      <a:uLnTx/>
                      <a:uFillTx/>
                      <a:latin typeface="Gill Sans MT"/>
                      <a:ea typeface="+mn-ea"/>
                      <a:cs typeface="Gill Sans MT"/>
                    </a:rPr>
                    <a:t>k</a:t>
                  </a:r>
                  <a:endParaRPr kumimoji="0" lang="en-US" sz="1800" b="1" i="0" u="none" strike="noStrike" kern="1200" cap="none" spc="0" normalizeH="0" baseline="-25000" noProof="0" dirty="0">
                    <a:ln>
                      <a:noFill/>
                    </a:ln>
                    <a:solidFill>
                      <a:prstClr val="black"/>
                    </a:solidFill>
                    <a:effectLst/>
                    <a:uLnTx/>
                    <a:uFillTx/>
                    <a:latin typeface="Gill Sans MT"/>
                    <a:ea typeface="+mn-ea"/>
                    <a:cs typeface="Gill Sans MT"/>
                  </a:endParaRPr>
                </a:p>
              </p:txBody>
            </p:sp>
            <p:cxnSp>
              <p:nvCxnSpPr>
                <p:cNvPr id="136" name="Straight Arrow Connector 135"/>
                <p:cNvCxnSpPr/>
                <p:nvPr/>
              </p:nvCxnSpPr>
              <p:spPr>
                <a:xfrm flipV="1">
                  <a:off x="5241864" y="2436976"/>
                  <a:ext cx="731089" cy="1222"/>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V="1">
                  <a:off x="3141456" y="2419036"/>
                  <a:ext cx="731090" cy="1222"/>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grpSp>
        <p:sp>
          <p:nvSpPr>
            <p:cNvPr id="128" name="Rectangle 127"/>
            <p:cNvSpPr/>
            <p:nvPr/>
          </p:nvSpPr>
          <p:spPr>
            <a:xfrm>
              <a:off x="3058954" y="1872931"/>
              <a:ext cx="2963372"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Find Target Column</a:t>
              </a:r>
            </a:p>
          </p:txBody>
        </p:sp>
      </p:grpSp>
      <p:grpSp>
        <p:nvGrpSpPr>
          <p:cNvPr id="83" name="Group 82"/>
          <p:cNvGrpSpPr/>
          <p:nvPr/>
        </p:nvGrpSpPr>
        <p:grpSpPr>
          <a:xfrm>
            <a:off x="6049686" y="1489051"/>
            <a:ext cx="3018114" cy="3359965"/>
            <a:chOff x="6125298" y="1864894"/>
            <a:chExt cx="3247139" cy="3359965"/>
          </a:xfrm>
        </p:grpSpPr>
        <p:sp>
          <p:nvSpPr>
            <p:cNvPr id="84" name="Rounded Rectangle 83"/>
            <p:cNvSpPr/>
            <p:nvPr/>
          </p:nvSpPr>
          <p:spPr>
            <a:xfrm>
              <a:off x="6291772" y="2337451"/>
              <a:ext cx="3018236" cy="2423160"/>
            </a:xfrm>
            <a:prstGeom prst="roundRect">
              <a:avLst>
                <a:gd name="adj" fmla="val 4276"/>
              </a:avLst>
            </a:prstGeom>
            <a:solidFill>
              <a:schemeClr val="bg1">
                <a:lumMod val="75000"/>
                <a:alpha val="0"/>
              </a:schemeClr>
            </a:solidFill>
            <a:ln>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Gill Sans MT"/>
                <a:ea typeface="+mn-ea"/>
                <a:cs typeface="+mn-cs"/>
              </a:endParaRPr>
            </a:p>
          </p:txBody>
        </p:sp>
        <p:sp>
          <p:nvSpPr>
            <p:cNvPr id="124" name="Rectangle 123"/>
            <p:cNvSpPr/>
            <p:nvPr/>
          </p:nvSpPr>
          <p:spPr>
            <a:xfrm>
              <a:off x="6664492" y="4879608"/>
              <a:ext cx="2262291" cy="345251"/>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ill Sans MT"/>
                  <a:ea typeface="+mn-ea"/>
                  <a:cs typeface="Gill Sans MT"/>
                </a:rPr>
                <a:t>3</a:t>
              </a:r>
            </a:p>
          </p:txBody>
        </p:sp>
        <p:sp>
          <p:nvSpPr>
            <p:cNvPr id="108" name="Rounded Rectangle 107"/>
            <p:cNvSpPr/>
            <p:nvPr/>
          </p:nvSpPr>
          <p:spPr>
            <a:xfrm>
              <a:off x="7303109" y="2764026"/>
              <a:ext cx="921576" cy="1397840"/>
            </a:xfrm>
            <a:prstGeom prst="roundRect">
              <a:avLst/>
            </a:prstGeom>
            <a:solidFill>
              <a:srgbClr val="5FAF7D"/>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0000"/>
                  </a:solidFill>
                  <a:effectLst/>
                  <a:uLnTx/>
                  <a:uFillTx/>
                  <a:latin typeface="Gill Sans MT"/>
                  <a:ea typeface="+mn-ea"/>
                  <a:cs typeface="Gill Sans MT"/>
                </a:rPr>
                <a:t>Copy</a:t>
              </a:r>
            </a:p>
          </p:txBody>
        </p:sp>
        <p:grpSp>
          <p:nvGrpSpPr>
            <p:cNvPr id="109" name="Group 108"/>
            <p:cNvGrpSpPr/>
            <p:nvPr/>
          </p:nvGrpSpPr>
          <p:grpSpPr>
            <a:xfrm>
              <a:off x="8672057" y="3556633"/>
              <a:ext cx="566708" cy="164392"/>
              <a:chOff x="609600" y="3048000"/>
              <a:chExt cx="1066800" cy="381000"/>
            </a:xfrm>
          </p:grpSpPr>
          <p:cxnSp>
            <p:nvCxnSpPr>
              <p:cNvPr id="117" name="Straight Connector 116"/>
              <p:cNvCxnSpPr/>
              <p:nvPr/>
            </p:nvCxnSpPr>
            <p:spPr>
              <a:xfrm>
                <a:off x="1648759"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609600" y="3048000"/>
                <a:ext cx="1066800" cy="381000"/>
                <a:chOff x="609600" y="3048000"/>
                <a:chExt cx="1066800" cy="381000"/>
              </a:xfrm>
            </p:grpSpPr>
            <p:cxnSp>
              <p:nvCxnSpPr>
                <p:cNvPr id="119" name="Straight Connector 118"/>
                <p:cNvCxnSpPr/>
                <p:nvPr/>
              </p:nvCxnSpPr>
              <p:spPr>
                <a:xfrm flipH="1">
                  <a:off x="609600" y="3048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609600" y="3429000"/>
                  <a:ext cx="106680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295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914400" y="3048000"/>
                  <a:ext cx="0" cy="38100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110" name="Rectangle 109"/>
            <p:cNvSpPr/>
            <p:nvPr/>
          </p:nvSpPr>
          <p:spPr>
            <a:xfrm>
              <a:off x="8210520" y="2865495"/>
              <a:ext cx="1161917" cy="584776"/>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Gill Sans MT"/>
                  <a:ea typeface="+mn-ea"/>
                  <a:cs typeface="Gill Sans MT"/>
                </a:rPr>
                <a:t>Column</a:t>
              </a:r>
              <a:r>
                <a:rPr kumimoji="0" lang="en-US" sz="2000" b="1" i="0" u="none" strike="noStrike" kern="1200" cap="none" spc="0" normalizeH="0" baseline="-25000" noProof="0" dirty="0" err="1">
                  <a:ln>
                    <a:noFill/>
                  </a:ln>
                  <a:solidFill>
                    <a:prstClr val="black"/>
                  </a:solidFill>
                  <a:effectLst/>
                  <a:uLnTx/>
                  <a:uFillTx/>
                  <a:latin typeface="Gill Sans MT"/>
                  <a:ea typeface="+mn-ea"/>
                  <a:cs typeface="Gill Sans MT"/>
                </a:rPr>
                <a:t>i</a:t>
              </a: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 </a:t>
              </a:r>
              <a:br>
                <a:rPr kumimoji="0" lang="en-US" sz="16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Buffer</a:t>
              </a:r>
            </a:p>
          </p:txBody>
        </p:sp>
        <p:cxnSp>
          <p:nvCxnSpPr>
            <p:cNvPr id="111" name="Straight Arrow Connector 110"/>
            <p:cNvCxnSpPr/>
            <p:nvPr/>
          </p:nvCxnSpPr>
          <p:spPr>
            <a:xfrm flipV="1">
              <a:off x="6427875" y="3628409"/>
              <a:ext cx="685006" cy="1142"/>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V="1">
              <a:off x="8254037" y="3648316"/>
              <a:ext cx="383846" cy="1142"/>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6125298" y="3067106"/>
              <a:ext cx="1334308" cy="379591"/>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Gill Sans MT"/>
                  <a:ea typeface="+mn-ea"/>
                  <a:cs typeface="Gill Sans MT"/>
                </a:rPr>
                <a:t>Update</a:t>
              </a:r>
              <a:r>
                <a:rPr kumimoji="0" lang="en-US" sz="2400" b="1" i="0" u="none" strike="noStrike" kern="1200" cap="none" spc="0" normalizeH="0" baseline="-25000" noProof="0" dirty="0" err="1">
                  <a:ln>
                    <a:noFill/>
                  </a:ln>
                  <a:solidFill>
                    <a:prstClr val="black"/>
                  </a:solidFill>
                  <a:effectLst/>
                  <a:uLnTx/>
                  <a:uFillTx/>
                  <a:latin typeface="Gill Sans MT"/>
                  <a:ea typeface="+mn-ea"/>
                  <a:cs typeface="Gill Sans MT"/>
                </a:rPr>
                <a:t>k</a:t>
              </a:r>
              <a:endParaRPr kumimoji="0" lang="en-US" sz="1800" b="1" i="0" u="none" strike="noStrike" kern="1200" cap="none" spc="0" normalizeH="0" baseline="-25000" noProof="0" dirty="0">
                <a:ln>
                  <a:noFill/>
                </a:ln>
                <a:solidFill>
                  <a:prstClr val="black"/>
                </a:solidFill>
                <a:effectLst/>
                <a:uLnTx/>
                <a:uFillTx/>
                <a:latin typeface="Gill Sans MT"/>
                <a:ea typeface="+mn-ea"/>
                <a:cs typeface="Gill Sans MT"/>
              </a:endParaRPr>
            </a:p>
          </p:txBody>
        </p:sp>
        <p:sp>
          <p:nvSpPr>
            <p:cNvPr id="115" name="Rectangle 114"/>
            <p:cNvSpPr/>
            <p:nvPr/>
          </p:nvSpPr>
          <p:spPr>
            <a:xfrm>
              <a:off x="6291772" y="1864894"/>
              <a:ext cx="2998682"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Transfer Updates</a:t>
              </a:r>
            </a:p>
          </p:txBody>
        </p:sp>
      </p:grpSp>
      <p:sp>
        <p:nvSpPr>
          <p:cNvPr id="177" name="Rectangle 176"/>
          <p:cNvSpPr/>
          <p:nvPr/>
        </p:nvSpPr>
        <p:spPr>
          <a:xfrm>
            <a:off x="0" y="924001"/>
            <a:ext cx="9143996" cy="461665"/>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Our update shipping algorithm has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three major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stages:</a:t>
            </a:r>
          </a:p>
        </p:txBody>
      </p:sp>
      <p:cxnSp>
        <p:nvCxnSpPr>
          <p:cNvPr id="74" name="Straight Arrow Connector 73"/>
          <p:cNvCxnSpPr/>
          <p:nvPr/>
        </p:nvCxnSpPr>
        <p:spPr>
          <a:xfrm>
            <a:off x="4953000" y="4343400"/>
            <a:ext cx="533400" cy="803251"/>
          </a:xfrm>
          <a:prstGeom prst="straightConnector1">
            <a:avLst/>
          </a:prstGeom>
          <a:ln w="3810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6324600" y="4419600"/>
            <a:ext cx="838200" cy="650851"/>
          </a:xfrm>
          <a:prstGeom prst="straightConnector1">
            <a:avLst/>
          </a:prstGeom>
          <a:ln w="3810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2590800" y="5029200"/>
            <a:ext cx="64008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Gill Sans MT"/>
                <a:ea typeface="+mn-ea"/>
                <a:cs typeface="Gill Sans MT"/>
              </a:rPr>
              <a:t>Two major bottlenecks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that keep us from meeting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data freshness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and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performance isolation</a:t>
            </a:r>
            <a:endParaRPr kumimoji="0" lang="en-US" sz="2000" b="1" i="0" u="none" strike="noStrike" kern="1200" cap="none" spc="0" normalizeH="0" baseline="0" noProof="0" dirty="0">
              <a:ln>
                <a:noFill/>
              </a:ln>
              <a:solidFill>
                <a:prstClr val="black"/>
              </a:solidFill>
              <a:effectLst/>
              <a:uLnTx/>
              <a:uFillTx/>
              <a:latin typeface="Gill Sans MT"/>
              <a:ea typeface="+mn-ea"/>
              <a:cs typeface="+mn-cs"/>
            </a:endParaRPr>
          </a:p>
        </p:txBody>
      </p:sp>
      <p:sp>
        <p:nvSpPr>
          <p:cNvPr id="87" name="Rectangle 86"/>
          <p:cNvSpPr/>
          <p:nvPr/>
        </p:nvSpPr>
        <p:spPr>
          <a:xfrm>
            <a:off x="-5744" y="5678493"/>
            <a:ext cx="9144000" cy="830997"/>
          </a:xfrm>
          <a:prstGeom prst="rect">
            <a:avLst/>
          </a:prstGeom>
          <a:solidFill>
            <a:srgbClr val="800000"/>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white"/>
                </a:solidFill>
                <a:effectLst/>
                <a:uLnTx/>
                <a:uFillTx/>
                <a:latin typeface="Gill Sans MT"/>
                <a:ea typeface="+mn-ea"/>
                <a:cs typeface="Gill Sans MT"/>
              </a:rPr>
              <a:t>These primitives generate a large amount of data movement and account for 87.2% of our algorithm’s execution time</a:t>
            </a:r>
          </a:p>
        </p:txBody>
      </p:sp>
    </p:spTree>
    <p:extLst>
      <p:ext uri="{BB962C8B-B14F-4D97-AF65-F5344CB8AC3E}">
        <p14:creationId xmlns:p14="http://schemas.microsoft.com/office/powerpoint/2010/main" val="285056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par>
                                <p:cTn id="13" presetID="10" presetClass="entr" presetSubtype="0"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par>
                                <p:cTn id="16" presetID="10" presetClass="entr" presetSubtype="0" fill="hold" nodeType="with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500"/>
                                        <p:tgtEl>
                                          <p:spTgt spid="74"/>
                                        </p:tgtEl>
                                      </p:cBhvr>
                                    </p:animEffect>
                                  </p:childTnLst>
                                </p:cTn>
                              </p:par>
                              <p:par>
                                <p:cTn id="24" presetID="10" presetClass="entr" presetSubtype="0" fill="hold" nodeType="with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fade">
                                      <p:cBhvr>
                                        <p:cTn id="26" dur="500"/>
                                        <p:tgtEl>
                                          <p:spTgt spid="7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500"/>
                                        <p:tgtEl>
                                          <p:spTgt spid="8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7"/>
                                        </p:tgtEl>
                                        <p:attrNameLst>
                                          <p:attrName>style.visibility</p:attrName>
                                        </p:attrNameLst>
                                      </p:cBhvr>
                                      <p:to>
                                        <p:strVal val="visible"/>
                                      </p:to>
                                    </p:set>
                                    <p:animEffect transition="in" filter="fade">
                                      <p:cBhvr>
                                        <p:cTn id="34"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86" grpId="0"/>
      <p:bldP spid="8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10591800" cy="914400"/>
          </a:xfrm>
        </p:spPr>
        <p:txBody>
          <a:bodyPr/>
          <a:lstStyle/>
          <a:p>
            <a:r>
              <a:rPr lang="en-US" sz="3600" dirty="0"/>
              <a:t>Single-Instance: High Cost of Consistency</a:t>
            </a:r>
          </a:p>
        </p:txBody>
      </p:sp>
      <p:sp>
        <p:nvSpPr>
          <p:cNvPr id="3" name="Content Placeholder 2"/>
          <p:cNvSpPr>
            <a:spLocks noGrp="1"/>
          </p:cNvSpPr>
          <p:nvPr>
            <p:ph idx="1"/>
          </p:nvPr>
        </p:nvSpPr>
        <p:spPr>
          <a:xfrm>
            <a:off x="152400" y="914400"/>
            <a:ext cx="8839200" cy="6324600"/>
          </a:xfrm>
        </p:spPr>
        <p:txBody>
          <a:bodyPr>
            <a:normAutofit/>
          </a:bodyPr>
          <a:lstStyle/>
          <a:p>
            <a:pPr marL="0" lvl="1" indent="0">
              <a:buNone/>
            </a:pPr>
            <a:endParaRPr lang="en-US" sz="2800" dirty="0">
              <a:solidFill>
                <a:srgbClr val="0000FF"/>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sp>
        <p:nvSpPr>
          <p:cNvPr id="16" name="Rectangle 15"/>
          <p:cNvSpPr/>
          <p:nvPr/>
        </p:nvSpPr>
        <p:spPr>
          <a:xfrm>
            <a:off x="0" y="1025604"/>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Since both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analytics</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and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transactions</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work on the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same data concurrently</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we need to ensure that the data is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consistent </a:t>
            </a:r>
          </a:p>
        </p:txBody>
      </p:sp>
      <p:cxnSp>
        <p:nvCxnSpPr>
          <p:cNvPr id="17" name="Straight Arrow Connector 16"/>
          <p:cNvCxnSpPr>
            <a:cxnSpLocks/>
          </p:cNvCxnSpPr>
          <p:nvPr/>
        </p:nvCxnSpPr>
        <p:spPr>
          <a:xfrm>
            <a:off x="4618961" y="1970567"/>
            <a:ext cx="0" cy="715817"/>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52400" y="2760812"/>
            <a:ext cx="8915400" cy="492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Gill Sans MT"/>
                <a:ea typeface="+mn-ea"/>
                <a:cs typeface="Gill Sans MT"/>
              </a:rPr>
              <a:t>There are </a:t>
            </a:r>
            <a:r>
              <a:rPr kumimoji="0" lang="en-US" sz="2600" b="1" i="0" u="none" strike="noStrike" kern="1200" cap="none" spc="0" normalizeH="0" baseline="0" noProof="0" dirty="0">
                <a:ln>
                  <a:noFill/>
                </a:ln>
                <a:solidFill>
                  <a:srgbClr val="1F497D"/>
                </a:solidFill>
                <a:effectLst/>
                <a:uLnTx/>
                <a:uFillTx/>
                <a:latin typeface="Gill Sans MT"/>
                <a:ea typeface="+mn-ea"/>
                <a:cs typeface="Gill Sans MT"/>
              </a:rPr>
              <a:t>two major mechanisms </a:t>
            </a:r>
            <a:r>
              <a:rPr kumimoji="0" lang="en-US" sz="2600" b="1" i="0" u="none" strike="noStrike" kern="1200" cap="none" spc="0" normalizeH="0" baseline="0" noProof="0" dirty="0">
                <a:ln>
                  <a:noFill/>
                </a:ln>
                <a:solidFill>
                  <a:prstClr val="black"/>
                </a:solidFill>
                <a:effectLst/>
                <a:uLnTx/>
                <a:uFillTx/>
                <a:latin typeface="Gill Sans MT"/>
                <a:ea typeface="+mn-ea"/>
                <a:cs typeface="Gill Sans MT"/>
              </a:rPr>
              <a:t>to ensure consistency:</a:t>
            </a:r>
          </a:p>
        </p:txBody>
      </p:sp>
      <p:grpSp>
        <p:nvGrpSpPr>
          <p:cNvPr id="33" name="Group 32"/>
          <p:cNvGrpSpPr/>
          <p:nvPr/>
        </p:nvGrpSpPr>
        <p:grpSpPr>
          <a:xfrm>
            <a:off x="0" y="3507664"/>
            <a:ext cx="9144000" cy="862580"/>
            <a:chOff x="0" y="3352797"/>
            <a:chExt cx="9144000" cy="862580"/>
          </a:xfrm>
        </p:grpSpPr>
        <p:grpSp>
          <p:nvGrpSpPr>
            <p:cNvPr id="34" name="Group 33"/>
            <p:cNvGrpSpPr/>
            <p:nvPr/>
          </p:nvGrpSpPr>
          <p:grpSpPr>
            <a:xfrm>
              <a:off x="0" y="3352797"/>
              <a:ext cx="9144000" cy="862580"/>
              <a:chOff x="0" y="2438989"/>
              <a:chExt cx="9144000" cy="732371"/>
            </a:xfrm>
          </p:grpSpPr>
          <p:sp>
            <p:nvSpPr>
              <p:cNvPr id="36" name="Rectangle 35"/>
              <p:cNvSpPr/>
              <p:nvPr/>
            </p:nvSpPr>
            <p:spPr>
              <a:xfrm>
                <a:off x="0" y="2503686"/>
                <a:ext cx="9144000" cy="667674"/>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37" name="TextBox 36"/>
              <p:cNvSpPr txBox="1"/>
              <p:nvPr/>
            </p:nvSpPr>
            <p:spPr>
              <a:xfrm>
                <a:off x="59389" y="2438989"/>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1</a:t>
                </a:r>
              </a:p>
            </p:txBody>
          </p:sp>
        </p:grpSp>
        <p:sp>
          <p:nvSpPr>
            <p:cNvPr id="35" name="Rectangle 34"/>
            <p:cNvSpPr/>
            <p:nvPr/>
          </p:nvSpPr>
          <p:spPr>
            <a:xfrm>
              <a:off x="381000" y="3529577"/>
              <a:ext cx="83820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Snapshotting (Snapshot Isolation)</a:t>
              </a:r>
              <a:endParaRPr kumimoji="0" lang="en-US" sz="2600" b="1" i="0" u="none" strike="noStrike" kern="1200" cap="none" spc="0" normalizeH="0" baseline="0" noProof="0" dirty="0">
                <a:ln>
                  <a:noFill/>
                </a:ln>
                <a:solidFill>
                  <a:srgbClr val="1F497D"/>
                </a:solidFill>
                <a:effectLst/>
                <a:uLnTx/>
                <a:uFillTx/>
                <a:latin typeface="Gill Sans MT"/>
                <a:ea typeface="+mn-ea"/>
                <a:cs typeface="Gill Sans MT"/>
              </a:endParaRPr>
            </a:p>
          </p:txBody>
        </p:sp>
      </p:grpSp>
      <p:grpSp>
        <p:nvGrpSpPr>
          <p:cNvPr id="38" name="Group 37"/>
          <p:cNvGrpSpPr/>
          <p:nvPr/>
        </p:nvGrpSpPr>
        <p:grpSpPr>
          <a:xfrm>
            <a:off x="0" y="4802861"/>
            <a:ext cx="9144000" cy="862580"/>
            <a:chOff x="0" y="3352797"/>
            <a:chExt cx="9144000" cy="862580"/>
          </a:xfrm>
        </p:grpSpPr>
        <p:grpSp>
          <p:nvGrpSpPr>
            <p:cNvPr id="39" name="Group 38"/>
            <p:cNvGrpSpPr/>
            <p:nvPr/>
          </p:nvGrpSpPr>
          <p:grpSpPr>
            <a:xfrm>
              <a:off x="0" y="3352797"/>
              <a:ext cx="9144000" cy="862580"/>
              <a:chOff x="0" y="2438989"/>
              <a:chExt cx="9144000" cy="732371"/>
            </a:xfrm>
          </p:grpSpPr>
          <p:sp>
            <p:nvSpPr>
              <p:cNvPr id="41" name="Rectangle 40"/>
              <p:cNvSpPr/>
              <p:nvPr/>
            </p:nvSpPr>
            <p:spPr>
              <a:xfrm>
                <a:off x="0" y="2503686"/>
                <a:ext cx="9144000" cy="667674"/>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42" name="TextBox 41"/>
              <p:cNvSpPr txBox="1"/>
              <p:nvPr/>
            </p:nvSpPr>
            <p:spPr>
              <a:xfrm>
                <a:off x="59389" y="2438989"/>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2</a:t>
                </a:r>
              </a:p>
            </p:txBody>
          </p:sp>
        </p:grpSp>
        <p:sp>
          <p:nvSpPr>
            <p:cNvPr id="40" name="Rectangle 39"/>
            <p:cNvSpPr/>
            <p:nvPr/>
          </p:nvSpPr>
          <p:spPr>
            <a:xfrm>
              <a:off x="381000" y="3529577"/>
              <a:ext cx="83820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Multi-Version Concurrency Control (MVCC)</a:t>
              </a:r>
            </a:p>
          </p:txBody>
        </p:sp>
      </p:grpSp>
    </p:spTree>
    <p:extLst>
      <p:ext uri="{BB962C8B-B14F-4D97-AF65-F5344CB8AC3E}">
        <p14:creationId xmlns:p14="http://schemas.microsoft.com/office/powerpoint/2010/main" val="61537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62" name="Rectangle 61"/>
          <p:cNvSpPr/>
          <p:nvPr/>
        </p:nvSpPr>
        <p:spPr>
          <a:xfrm>
            <a:off x="0" y="912819"/>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1" noProof="0" dirty="0">
                <a:solidFill>
                  <a:prstClr val="black"/>
                </a:solidFill>
                <a:latin typeface="Gill Sans MT"/>
                <a:cs typeface="Gill Sans MT"/>
              </a:rPr>
              <a:t>Key </a:t>
            </a:r>
            <a:r>
              <a:rPr kumimoji="0" lang="en-US" sz="2400" b="1" i="1" u="none" strike="noStrike" kern="1200" cap="none" spc="0" normalizeH="0" baseline="0" noProof="0" dirty="0">
                <a:ln>
                  <a:noFill/>
                </a:ln>
                <a:solidFill>
                  <a:prstClr val="black"/>
                </a:solidFill>
                <a:effectLst/>
                <a:uLnTx/>
                <a:uFillTx/>
                <a:latin typeface="Gill Sans MT"/>
                <a:cs typeface="Gill Sans MT"/>
              </a:rPr>
              <a:t>idea: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partition</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400" b="1" i="0" u="none" strike="noStrike" kern="1200" cap="none" spc="0" normalizeH="0" baseline="0" noProof="0" dirty="0">
                <a:ln>
                  <a:noFill/>
                </a:ln>
                <a:effectLst/>
                <a:uLnTx/>
                <a:uFillTx/>
                <a:latin typeface="Gill Sans MT"/>
                <a:ea typeface="+mn-ea"/>
                <a:cs typeface="Gill Sans MT"/>
              </a:rPr>
              <a:t>computing resources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into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Gill Sans MT"/>
                <a:ea typeface="+mn-ea"/>
                <a:cs typeface="Gill Sans MT"/>
              </a:rPr>
              <a:t>two types of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isolated</a:t>
            </a:r>
            <a:r>
              <a:rPr lang="en-US" sz="2400" b="1" dirty="0">
                <a:solidFill>
                  <a:prstClr val="black"/>
                </a:solidFill>
                <a:latin typeface="Gill Sans MT"/>
                <a:cs typeface="Gill Sans MT"/>
              </a:rPr>
              <a:t> and</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specialized processing islands</a:t>
            </a:r>
          </a:p>
        </p:txBody>
      </p:sp>
      <p:cxnSp>
        <p:nvCxnSpPr>
          <p:cNvPr id="65" name="Straight Arrow Connector 64"/>
          <p:cNvCxnSpPr>
            <a:cxnSpLocks/>
          </p:cNvCxnSpPr>
          <p:nvPr/>
        </p:nvCxnSpPr>
        <p:spPr>
          <a:xfrm>
            <a:off x="4514850" y="1858058"/>
            <a:ext cx="0" cy="559713"/>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0" y="2515882"/>
            <a:ext cx="9144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Isolating </a:t>
            </a:r>
            <a:r>
              <a:rPr kumimoji="0" lang="en-US" sz="2200" b="1" i="0" u="none" strike="noStrike" kern="1200" cap="none" spc="0" normalizeH="0" baseline="0" noProof="0" dirty="0">
                <a:ln>
                  <a:noFill/>
                </a:ln>
                <a:solidFill>
                  <a:srgbClr val="1901FF"/>
                </a:solidFill>
                <a:effectLst/>
                <a:uLnTx/>
                <a:uFillTx/>
                <a:latin typeface="Gill Sans MT"/>
                <a:ea typeface="+mn-ea"/>
                <a:cs typeface="Gill Sans MT"/>
              </a:rPr>
              <a:t>transactional islands </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from </a:t>
            </a: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analytical islands </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allows us to:</a:t>
            </a:r>
          </a:p>
        </p:txBody>
      </p:sp>
      <p:grpSp>
        <p:nvGrpSpPr>
          <p:cNvPr id="67" name="Group 66"/>
          <p:cNvGrpSpPr/>
          <p:nvPr/>
        </p:nvGrpSpPr>
        <p:grpSpPr>
          <a:xfrm>
            <a:off x="152398" y="2877973"/>
            <a:ext cx="9144001" cy="769441"/>
            <a:chOff x="533399" y="4719512"/>
            <a:chExt cx="9144001" cy="769441"/>
          </a:xfrm>
        </p:grpSpPr>
        <p:sp>
          <p:nvSpPr>
            <p:cNvPr id="68" name="TextBox 67"/>
            <p:cNvSpPr txBox="1"/>
            <p:nvPr/>
          </p:nvSpPr>
          <p:spPr>
            <a:xfrm>
              <a:off x="1055982" y="4876800"/>
              <a:ext cx="86214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Apply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workload-specific optimizations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to each island</a:t>
              </a:r>
            </a:p>
          </p:txBody>
        </p:sp>
        <p:sp>
          <p:nvSpPr>
            <p:cNvPr id="69" name="TextBox 68"/>
            <p:cNvSpPr txBox="1"/>
            <p:nvPr/>
          </p:nvSpPr>
          <p:spPr>
            <a:xfrm>
              <a:off x="533399" y="4719512"/>
              <a:ext cx="47401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1</a:t>
              </a:r>
            </a:p>
          </p:txBody>
        </p:sp>
      </p:grpSp>
      <p:grpSp>
        <p:nvGrpSpPr>
          <p:cNvPr id="71" name="Group 70"/>
          <p:cNvGrpSpPr/>
          <p:nvPr/>
        </p:nvGrpSpPr>
        <p:grpSpPr>
          <a:xfrm>
            <a:off x="152398" y="3637317"/>
            <a:ext cx="9135836" cy="769441"/>
            <a:chOff x="533400" y="4724400"/>
            <a:chExt cx="9135836" cy="769441"/>
          </a:xfrm>
        </p:grpSpPr>
        <p:sp>
          <p:nvSpPr>
            <p:cNvPr id="72" name="TextBox 71"/>
            <p:cNvSpPr txBox="1"/>
            <p:nvPr/>
          </p:nvSpPr>
          <p:spPr>
            <a:xfrm>
              <a:off x="1047818" y="4876800"/>
              <a:ext cx="86214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Avoid high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resource contention</a:t>
              </a:r>
            </a:p>
          </p:txBody>
        </p:sp>
        <p:sp>
          <p:nvSpPr>
            <p:cNvPr id="73" name="TextBox 72"/>
            <p:cNvSpPr txBox="1"/>
            <p:nvPr/>
          </p:nvSpPr>
          <p:spPr>
            <a:xfrm>
              <a:off x="533400" y="4724400"/>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2</a:t>
              </a:r>
            </a:p>
          </p:txBody>
        </p:sp>
      </p:grpSp>
      <p:grpSp>
        <p:nvGrpSpPr>
          <p:cNvPr id="74" name="Group 73"/>
          <p:cNvGrpSpPr/>
          <p:nvPr/>
        </p:nvGrpSpPr>
        <p:grpSpPr>
          <a:xfrm>
            <a:off x="127907" y="4459687"/>
            <a:ext cx="9144000" cy="830997"/>
            <a:chOff x="508908" y="4818966"/>
            <a:chExt cx="9144000" cy="830997"/>
          </a:xfrm>
        </p:grpSpPr>
        <p:sp>
          <p:nvSpPr>
            <p:cNvPr id="75" name="TextBox 74"/>
            <p:cNvSpPr txBox="1"/>
            <p:nvPr/>
          </p:nvSpPr>
          <p:spPr>
            <a:xfrm>
              <a:off x="1031490" y="4818966"/>
              <a:ext cx="862141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Design efficient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data freshness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and</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 consistency mechanisms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without incurring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high data movement costs </a:t>
              </a:r>
            </a:p>
          </p:txBody>
        </p:sp>
        <p:sp>
          <p:nvSpPr>
            <p:cNvPr id="76" name="TextBox 75"/>
            <p:cNvSpPr txBox="1"/>
            <p:nvPr/>
          </p:nvSpPr>
          <p:spPr>
            <a:xfrm>
              <a:off x="508908" y="4849743"/>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3</a:t>
              </a:r>
            </a:p>
          </p:txBody>
        </p:sp>
      </p:grpSp>
      <p:sp>
        <p:nvSpPr>
          <p:cNvPr id="7" name="Title 6">
            <a:extLst>
              <a:ext uri="{FF2B5EF4-FFF2-40B4-BE49-F238E27FC236}">
                <a16:creationId xmlns:a16="http://schemas.microsoft.com/office/drawing/2014/main" id="{E9DC37CB-F942-3D52-FF91-2F6911F1DA6E}"/>
              </a:ext>
            </a:extLst>
          </p:cNvPr>
          <p:cNvSpPr>
            <a:spLocks noGrp="1"/>
          </p:cNvSpPr>
          <p:nvPr>
            <p:ph type="title"/>
          </p:nvPr>
        </p:nvSpPr>
        <p:spPr/>
        <p:txBody>
          <a:bodyPr/>
          <a:lstStyle/>
          <a:p>
            <a:r>
              <a:rPr lang="en-US" dirty="0"/>
              <a:t>Polynesia</a:t>
            </a:r>
          </a:p>
        </p:txBody>
      </p:sp>
      <p:sp>
        <p:nvSpPr>
          <p:cNvPr id="8" name="Slide Number Placeholder 7">
            <a:extLst>
              <a:ext uri="{FF2B5EF4-FFF2-40B4-BE49-F238E27FC236}">
                <a16:creationId xmlns:a16="http://schemas.microsoft.com/office/drawing/2014/main" id="{F658770C-24F0-232D-40D3-D4D79F6AF8B6}"/>
              </a:ext>
            </a:extLst>
          </p:cNvPr>
          <p:cNvSpPr>
            <a:spLocks noGrp="1"/>
          </p:cNvSpPr>
          <p:nvPr>
            <p:ph type="sldNum" sz="quarter" idx="12"/>
          </p:nvPr>
        </p:nvSpPr>
        <p:spPr/>
        <p:txBody>
          <a:bodyPr/>
          <a:lstStyle/>
          <a:p>
            <a:fld id="{BA2D8F13-174C-467F-9D40-7DDEF70CAB8C}" type="slidenum">
              <a:rPr lang="en-US" smtClean="0"/>
              <a:t>5</a:t>
            </a:fld>
            <a:endParaRPr lang="en-US"/>
          </a:p>
        </p:txBody>
      </p:sp>
      <p:sp>
        <p:nvSpPr>
          <p:cNvPr id="19" name="Rectangle 18">
            <a:extLst>
              <a:ext uri="{FF2B5EF4-FFF2-40B4-BE49-F238E27FC236}">
                <a16:creationId xmlns:a16="http://schemas.microsoft.com/office/drawing/2014/main" id="{2CBA4402-868B-6D26-1526-0ED5C920AC73}"/>
              </a:ext>
            </a:extLst>
          </p:cNvPr>
          <p:cNvSpPr/>
          <p:nvPr/>
        </p:nvSpPr>
        <p:spPr>
          <a:xfrm>
            <a:off x="626409" y="5284810"/>
            <a:ext cx="8839200" cy="110799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2000" b="1" dirty="0">
                <a:solidFill>
                  <a:prstClr val="black"/>
                </a:solidFill>
                <a:latin typeface="Gill Sans MT"/>
                <a:cs typeface="Gill Sans MT"/>
              </a:rPr>
              <a:t>Leverage </a:t>
            </a:r>
            <a:r>
              <a:rPr lang="en-US" sz="2000" b="1" dirty="0">
                <a:solidFill>
                  <a:srgbClr val="1901FF"/>
                </a:solidFill>
                <a:latin typeface="Gill Sans MT"/>
                <a:cs typeface="Gill Sans MT"/>
              </a:rPr>
              <a:t>processing-in-memory (PIM) </a:t>
            </a:r>
            <a:r>
              <a:rPr lang="en-US" sz="2000" b="1" dirty="0">
                <a:solidFill>
                  <a:prstClr val="black"/>
                </a:solidFill>
                <a:latin typeface="Gill Sans MT"/>
                <a:cs typeface="Gill Sans MT"/>
              </a:rPr>
              <a:t>to reduce </a:t>
            </a:r>
            <a:r>
              <a:rPr lang="en-US" sz="2000" b="1" dirty="0">
                <a:solidFill>
                  <a:schemeClr val="accent2"/>
                </a:solidFill>
                <a:latin typeface="Gill Sans MT"/>
                <a:cs typeface="Gill Sans MT"/>
              </a:rPr>
              <a:t>data movement</a:t>
            </a:r>
            <a:br>
              <a:rPr lang="en-US" sz="2000" b="1" dirty="0">
                <a:solidFill>
                  <a:schemeClr val="accent2"/>
                </a:solidFill>
                <a:latin typeface="Gill Sans MT"/>
                <a:cs typeface="Gill Sans MT"/>
              </a:rPr>
            </a:br>
            <a:endParaRPr lang="en-US" sz="600" b="1" dirty="0">
              <a:solidFill>
                <a:schemeClr val="accent2"/>
              </a:solidFill>
              <a:latin typeface="Gill Sans MT"/>
              <a:cs typeface="Gill Sans MT"/>
            </a:endParaRPr>
          </a:p>
          <a:p>
            <a:pPr marL="285750" lvl="0" indent="-285750" defTabSz="914400">
              <a:buFont typeface="Arial"/>
              <a:buChar char="•"/>
              <a:defRPr/>
            </a:pPr>
            <a:r>
              <a:rPr lang="en-US" sz="2000" b="1" dirty="0">
                <a:solidFill>
                  <a:prstClr val="black"/>
                </a:solidFill>
                <a:latin typeface="Gill Sans MT"/>
                <a:cs typeface="Gill Sans MT"/>
              </a:rPr>
              <a:t>PIM mitigates </a:t>
            </a:r>
            <a:r>
              <a:rPr lang="en-US" sz="2000" b="1" dirty="0">
                <a:solidFill>
                  <a:srgbClr val="C00000"/>
                </a:solidFill>
                <a:latin typeface="Gill Sans MT"/>
                <a:cs typeface="Gill Sans MT"/>
              </a:rPr>
              <a:t>data movement overheads </a:t>
            </a:r>
            <a:r>
              <a:rPr lang="en-US" sz="2000" b="1" dirty="0">
                <a:solidFill>
                  <a:prstClr val="black"/>
                </a:solidFill>
                <a:latin typeface="Gill Sans MT"/>
                <a:cs typeface="Gill Sans MT"/>
              </a:rPr>
              <a:t>by </a:t>
            </a:r>
            <a:br>
              <a:rPr lang="en-US" sz="2000" b="1" dirty="0">
                <a:solidFill>
                  <a:prstClr val="black"/>
                </a:solidFill>
                <a:latin typeface="Gill Sans MT"/>
                <a:cs typeface="Gill Sans MT"/>
              </a:rPr>
            </a:br>
            <a:r>
              <a:rPr lang="en-US" sz="2000" b="1" dirty="0"/>
              <a:t>placing</a:t>
            </a:r>
            <a:r>
              <a:rPr lang="en-US" sz="2000" b="1" dirty="0">
                <a:solidFill>
                  <a:srgbClr val="1901FF"/>
                </a:solidFill>
              </a:rPr>
              <a:t> computation </a:t>
            </a:r>
            <a:r>
              <a:rPr lang="en-US" sz="2000" b="1" dirty="0"/>
              <a:t>units </a:t>
            </a:r>
            <a:r>
              <a:rPr lang="en-US" sz="2000" b="1" dirty="0">
                <a:solidFill>
                  <a:srgbClr val="1901FF"/>
                </a:solidFill>
              </a:rPr>
              <a:t>nearby</a:t>
            </a:r>
            <a:r>
              <a:rPr lang="en-US" sz="2000" b="1" dirty="0"/>
              <a:t> or </a:t>
            </a:r>
            <a:r>
              <a:rPr lang="en-US" sz="2000" b="1" dirty="0">
                <a:solidFill>
                  <a:srgbClr val="1901FF"/>
                </a:solidFill>
              </a:rPr>
              <a:t>inside</a:t>
            </a:r>
            <a:r>
              <a:rPr lang="en-US" sz="2000" b="1" dirty="0"/>
              <a:t> </a:t>
            </a:r>
            <a:r>
              <a:rPr lang="en-US" sz="2000" b="1" dirty="0">
                <a:solidFill>
                  <a:srgbClr val="1901FF"/>
                </a:solidFill>
              </a:rPr>
              <a:t>memory</a:t>
            </a:r>
            <a:endParaRPr kumimoji="0" lang="en-US" sz="2000" b="1" i="0" u="none" strike="noStrike" kern="1200" cap="none" spc="0" normalizeH="0" baseline="0" noProof="0" dirty="0">
              <a:ln>
                <a:noFill/>
              </a:ln>
              <a:solidFill>
                <a:srgbClr val="1901FF"/>
              </a:solidFill>
              <a:effectLst/>
              <a:uLnTx/>
              <a:uFillTx/>
              <a:latin typeface="Gill Sans MT"/>
              <a:ea typeface="+mn-ea"/>
              <a:cs typeface="Gill Sans MT"/>
            </a:endParaRPr>
          </a:p>
        </p:txBody>
      </p:sp>
    </p:spTree>
    <p:extLst>
      <p:ext uri="{BB962C8B-B14F-4D97-AF65-F5344CB8AC3E}">
        <p14:creationId xmlns:p14="http://schemas.microsoft.com/office/powerpoint/2010/main" val="273945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fade">
                                      <p:cBhvr>
                                        <p:cTn id="35" dur="500"/>
                                        <p:tgtEl>
                                          <p:spTgt spid="1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
                                            <p:txEl>
                                              <p:pRg st="1" end="1"/>
                                            </p:txEl>
                                          </p:spTgt>
                                        </p:tgtEl>
                                        <p:attrNameLst>
                                          <p:attrName>style.visibility</p:attrName>
                                        </p:attrNameLst>
                                      </p:cBhvr>
                                      <p:to>
                                        <p:strVal val="visible"/>
                                      </p:to>
                                    </p:set>
                                    <p:animEffect transition="in" filter="fade">
                                      <p:cBhvr>
                                        <p:cTn id="40"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492875"/>
            <a:ext cx="1524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2400" b="1" i="0" u="none" strike="noStrike" kern="1200" cap="none" spc="0" normalizeH="0" baseline="0" noProof="0" dirty="0">
              <a:ln>
                <a:noFill/>
              </a:ln>
              <a:solidFill>
                <a:srgbClr val="0070C0"/>
              </a:solidFill>
              <a:effectLst/>
              <a:uLnTx/>
              <a:uFillTx/>
              <a:latin typeface="Gill Sans MT"/>
              <a:ea typeface="+mn-ea"/>
              <a:cs typeface="Gill Sans MT"/>
            </a:endParaRPr>
          </a:p>
        </p:txBody>
      </p:sp>
      <p:sp>
        <p:nvSpPr>
          <p:cNvPr id="27" name="Rectangle 26"/>
          <p:cNvSpPr/>
          <p:nvPr/>
        </p:nvSpPr>
        <p:spPr>
          <a:xfrm>
            <a:off x="1" y="838200"/>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Several HTAP systems use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snapshotting</a:t>
            </a:r>
            <a:b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b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to provide consistency via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Snapshot Isolation (SI)</a:t>
            </a:r>
          </a:p>
        </p:txBody>
      </p:sp>
      <p:sp>
        <p:nvSpPr>
          <p:cNvPr id="29" name="Title 1"/>
          <p:cNvSpPr txBox="1">
            <a:spLocks/>
          </p:cNvSpPr>
          <p:nvPr/>
        </p:nvSpPr>
        <p:spPr>
          <a:xfrm>
            <a:off x="0" y="-152400"/>
            <a:ext cx="9144000" cy="914400"/>
          </a:xfrm>
          <a:prstGeom prst="rect">
            <a:avLst/>
          </a:prstGeom>
        </p:spPr>
        <p:txBody>
          <a:bodyPr vert="horz" lIns="365760" tIns="45720" rIns="91440" bIns="45720" rtlCol="0" anchor="ctr">
            <a:noAutofit/>
          </a:bodyPr>
          <a:lstStyle>
            <a:lvl1pPr algn="l" defTabSz="914400" rtl="0" eaLnBrk="1" latinLnBrk="0" hangingPunct="1">
              <a:spcBef>
                <a:spcPct val="0"/>
              </a:spcBef>
              <a:buNone/>
              <a:defRPr sz="4400" b="1" kern="1200">
                <a:solidFill>
                  <a:schemeClr val="tx1">
                    <a:lumMod val="65000"/>
                    <a:lumOff val="35000"/>
                  </a:schemeClr>
                </a:solidFill>
                <a:latin typeface="Gill Sans MT"/>
                <a:ea typeface="+mj-ea"/>
                <a:cs typeface="Gill Sans M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lumMod val="65000"/>
                    <a:lumOff val="35000"/>
                  </a:prstClr>
                </a:solidFill>
                <a:effectLst/>
                <a:uLnTx/>
                <a:uFillTx/>
                <a:latin typeface="Gill Sans MT"/>
                <a:ea typeface="+mj-ea"/>
              </a:rPr>
              <a:t>Snapshotting</a:t>
            </a:r>
          </a:p>
        </p:txBody>
      </p:sp>
      <p:sp>
        <p:nvSpPr>
          <p:cNvPr id="76" name="Rectangle 75"/>
          <p:cNvSpPr/>
          <p:nvPr/>
        </p:nvSpPr>
        <p:spPr>
          <a:xfrm>
            <a:off x="10459" y="5140404"/>
            <a:ext cx="9144000" cy="1107996"/>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These systems </a:t>
            </a: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explicitly create snapshots </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from </a:t>
            </a:r>
            <a:br>
              <a:rPr kumimoji="0" lang="en-US" sz="22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the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most recent version</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of data and let the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analytics </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run on the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snapshot</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while transactions </a:t>
            </a: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continue</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updating data</a:t>
            </a:r>
          </a:p>
        </p:txBody>
      </p:sp>
      <p:grpSp>
        <p:nvGrpSpPr>
          <p:cNvPr id="28" name="Group 27"/>
          <p:cNvGrpSpPr/>
          <p:nvPr/>
        </p:nvGrpSpPr>
        <p:grpSpPr>
          <a:xfrm>
            <a:off x="1447800" y="3633153"/>
            <a:ext cx="3124200" cy="990600"/>
            <a:chOff x="152400" y="3962400"/>
            <a:chExt cx="2590800" cy="990600"/>
          </a:xfrm>
        </p:grpSpPr>
        <p:sp>
          <p:nvSpPr>
            <p:cNvPr id="30" name="Can 29"/>
            <p:cNvSpPr/>
            <p:nvPr/>
          </p:nvSpPr>
          <p:spPr>
            <a:xfrm>
              <a:off x="533400" y="3962400"/>
              <a:ext cx="1828800"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31" name="Rectangle 30"/>
            <p:cNvSpPr/>
            <p:nvPr/>
          </p:nvSpPr>
          <p:spPr>
            <a:xfrm>
              <a:off x="152400" y="4324290"/>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Main Replica</a:t>
              </a:r>
            </a:p>
          </p:txBody>
        </p:sp>
      </p:grpSp>
      <p:grpSp>
        <p:nvGrpSpPr>
          <p:cNvPr id="32" name="Group 31"/>
          <p:cNvGrpSpPr/>
          <p:nvPr/>
        </p:nvGrpSpPr>
        <p:grpSpPr>
          <a:xfrm>
            <a:off x="1600200" y="2185353"/>
            <a:ext cx="2971800" cy="1371600"/>
            <a:chOff x="-381000" y="2435942"/>
            <a:chExt cx="2971800" cy="1371600"/>
          </a:xfrm>
        </p:grpSpPr>
        <p:sp>
          <p:nvSpPr>
            <p:cNvPr id="33" name="Freeform 32"/>
            <p:cNvSpPr/>
            <p:nvPr/>
          </p:nvSpPr>
          <p:spPr>
            <a:xfrm>
              <a:off x="983129" y="29718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34" name="TextBox 33"/>
            <p:cNvSpPr txBox="1"/>
            <p:nvPr/>
          </p:nvSpPr>
          <p:spPr>
            <a:xfrm>
              <a:off x="-381000" y="2435942"/>
              <a:ext cx="29718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latin typeface="Gill Sans MT"/>
                  <a:ea typeface="+mn-ea"/>
                  <a:cs typeface="Gill Sans MT"/>
                </a:rPr>
                <a:t>Transactions</a:t>
              </a:r>
              <a:endParaRPr kumimoji="0" lang="en-US" sz="20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35" name="Freeform 34"/>
            <p:cNvSpPr/>
            <p:nvPr/>
          </p:nvSpPr>
          <p:spPr>
            <a:xfrm>
              <a:off x="1219200" y="3176321"/>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36" name="Freeform 35"/>
            <p:cNvSpPr/>
            <p:nvPr/>
          </p:nvSpPr>
          <p:spPr>
            <a:xfrm>
              <a:off x="762000" y="32766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nvGrpSpPr>
          <p:cNvPr id="38" name="Group 37"/>
          <p:cNvGrpSpPr/>
          <p:nvPr/>
        </p:nvGrpSpPr>
        <p:grpSpPr>
          <a:xfrm>
            <a:off x="4572000" y="2947353"/>
            <a:ext cx="3124200" cy="1548466"/>
            <a:chOff x="4910022" y="1618605"/>
            <a:chExt cx="4886324" cy="2116621"/>
          </a:xfrm>
        </p:grpSpPr>
        <p:cxnSp>
          <p:nvCxnSpPr>
            <p:cNvPr id="39" name="Straight Arrow Connector 38"/>
            <p:cNvCxnSpPr/>
            <p:nvPr/>
          </p:nvCxnSpPr>
          <p:spPr>
            <a:xfrm>
              <a:off x="6903719" y="2337449"/>
              <a:ext cx="1197642" cy="10268"/>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4910022" y="1618605"/>
              <a:ext cx="4886324" cy="2116621"/>
              <a:chOff x="4833822" y="1618605"/>
              <a:chExt cx="4886324" cy="2116621"/>
            </a:xfrm>
          </p:grpSpPr>
          <p:pic>
            <p:nvPicPr>
              <p:cNvPr id="42" name="Picture 41"/>
              <p:cNvPicPr>
                <a:picLocks noChangeAspect="1"/>
              </p:cNvPicPr>
              <p:nvPr/>
            </p:nvPicPr>
            <p:blipFill>
              <a:blip r:embed="rId3"/>
              <a:stretch>
                <a:fillRect/>
              </a:stretch>
            </p:blipFill>
            <p:spPr>
              <a:xfrm>
                <a:off x="5429715" y="1618605"/>
                <a:ext cx="1238865" cy="1422401"/>
              </a:xfrm>
              <a:prstGeom prst="rect">
                <a:avLst/>
              </a:prstGeom>
            </p:spPr>
          </p:pic>
          <p:sp>
            <p:nvSpPr>
              <p:cNvPr id="43" name="TextBox 42"/>
              <p:cNvSpPr txBox="1"/>
              <p:nvPr/>
            </p:nvSpPr>
            <p:spPr>
              <a:xfrm>
                <a:off x="4833822" y="2902444"/>
                <a:ext cx="2383573" cy="7993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rPr>
                  <a:t>Transactional </a:t>
                </a:r>
                <a:br>
                  <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rPr>
                </a:br>
                <a:r>
                  <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rPr>
                  <a:t>Data</a:t>
                </a:r>
                <a:endParaRPr kumimoji="0" lang="en-US" sz="14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45" name="TextBox 44"/>
              <p:cNvSpPr txBox="1"/>
              <p:nvPr/>
            </p:nvSpPr>
            <p:spPr>
              <a:xfrm>
                <a:off x="6555056" y="1722764"/>
                <a:ext cx="1672761" cy="462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Snapshot</a:t>
                </a:r>
                <a:endParaRPr kumimoji="0" lang="en-US" sz="1200" b="1" i="0" u="none" strike="noStrike" kern="1200" cap="none" spc="0" normalizeH="0" baseline="0" noProof="0" dirty="0">
                  <a:ln>
                    <a:noFill/>
                  </a:ln>
                  <a:solidFill>
                    <a:prstClr val="black"/>
                  </a:solidFill>
                  <a:effectLst/>
                  <a:uLnTx/>
                  <a:uFillTx/>
                  <a:latin typeface="Gill Sans MT"/>
                  <a:ea typeface="+mn-ea"/>
                  <a:cs typeface="Gill Sans MT"/>
                </a:endParaRPr>
              </a:p>
            </p:txBody>
          </p:sp>
          <p:pic>
            <p:nvPicPr>
              <p:cNvPr id="46" name="Picture 45"/>
              <p:cNvPicPr>
                <a:picLocks noChangeAspect="1"/>
              </p:cNvPicPr>
              <p:nvPr/>
            </p:nvPicPr>
            <p:blipFill>
              <a:blip r:embed="rId3"/>
              <a:stretch>
                <a:fillRect/>
              </a:stretch>
            </p:blipFill>
            <p:spPr>
              <a:xfrm>
                <a:off x="8196148" y="1618605"/>
                <a:ext cx="1238866" cy="1422399"/>
              </a:xfrm>
              <a:prstGeom prst="rect">
                <a:avLst/>
              </a:prstGeom>
            </p:spPr>
          </p:pic>
          <p:sp>
            <p:nvSpPr>
              <p:cNvPr id="47" name="TextBox 46"/>
              <p:cNvSpPr txBox="1"/>
              <p:nvPr/>
            </p:nvSpPr>
            <p:spPr>
              <a:xfrm>
                <a:off x="7891346" y="2868338"/>
                <a:ext cx="1828800" cy="8668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rPr>
                  <a:t>Analytical Snapshot</a:t>
                </a:r>
                <a:endParaRPr kumimoji="0" lang="en-US" sz="12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grpSp>
      </p:grpSp>
      <p:grpSp>
        <p:nvGrpSpPr>
          <p:cNvPr id="48" name="Group 47"/>
          <p:cNvGrpSpPr/>
          <p:nvPr/>
        </p:nvGrpSpPr>
        <p:grpSpPr>
          <a:xfrm>
            <a:off x="6400800" y="1913672"/>
            <a:ext cx="1295400" cy="978932"/>
            <a:chOff x="1512047" y="2249624"/>
            <a:chExt cx="1295400" cy="1793658"/>
          </a:xfrm>
        </p:grpSpPr>
        <p:sp>
          <p:nvSpPr>
            <p:cNvPr id="49" name="Freeform 48"/>
            <p:cNvSpPr/>
            <p:nvPr/>
          </p:nvSpPr>
          <p:spPr>
            <a:xfrm>
              <a:off x="1905000"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51" name="TextBox 50"/>
            <p:cNvSpPr txBox="1"/>
            <p:nvPr/>
          </p:nvSpPr>
          <p:spPr>
            <a:xfrm>
              <a:off x="1512047" y="2249624"/>
              <a:ext cx="1295400" cy="733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endPar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54" name="Freeform 53"/>
            <p:cNvSpPr/>
            <p:nvPr/>
          </p:nvSpPr>
          <p:spPr>
            <a:xfrm>
              <a:off x="2133600" y="2978940"/>
              <a:ext cx="228600" cy="10643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cxnSp>
        <p:nvCxnSpPr>
          <p:cNvPr id="65" name="Straight Arrow Connector 64"/>
          <p:cNvCxnSpPr/>
          <p:nvPr/>
        </p:nvCxnSpPr>
        <p:spPr>
          <a:xfrm flipV="1">
            <a:off x="4267200" y="3556953"/>
            <a:ext cx="609600" cy="381000"/>
          </a:xfrm>
          <a:prstGeom prst="straightConnector1">
            <a:avLst/>
          </a:prstGeom>
          <a:ln w="38100"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2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par>
                                <p:cTn id="21" presetID="10"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7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492875"/>
            <a:ext cx="1524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2400" b="1" i="0" u="none" strike="noStrike" kern="1200" cap="none" spc="0" normalizeH="0" baseline="0" noProof="0" dirty="0">
              <a:ln>
                <a:noFill/>
              </a:ln>
              <a:solidFill>
                <a:srgbClr val="0070C0"/>
              </a:solidFill>
              <a:effectLst/>
              <a:uLnTx/>
              <a:uFillTx/>
              <a:latin typeface="Gill Sans MT"/>
              <a:ea typeface="+mn-ea"/>
              <a:cs typeface="Gill Sans MT"/>
            </a:endParaRPr>
          </a:p>
        </p:txBody>
      </p:sp>
      <p:sp>
        <p:nvSpPr>
          <p:cNvPr id="27" name="Rectangle 26"/>
          <p:cNvSpPr/>
          <p:nvPr/>
        </p:nvSpPr>
        <p:spPr>
          <a:xfrm>
            <a:off x="-152401" y="914400"/>
            <a:ext cx="9420892"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MVCC</a:t>
            </a:r>
            <a:r>
              <a:rPr kumimoji="0" lang="en-US" sz="2400" b="1" i="0" strike="noStrike" kern="1200" cap="none" spc="0" normalizeH="0" baseline="0" noProof="0" dirty="0">
                <a:ln>
                  <a:noFill/>
                </a:ln>
                <a:solidFill>
                  <a:prstClr val="black"/>
                </a:solidFill>
                <a:effectLst/>
                <a:uLnTx/>
                <a:uFillTx/>
                <a:latin typeface="Gill Sans MT"/>
                <a:ea typeface="+mn-ea"/>
                <a:cs typeface="Gill Sans MT"/>
              </a:rPr>
              <a:t> </a:t>
            </a:r>
            <a:r>
              <a:rPr kumimoji="0" lang="en-US" sz="2400" b="1" i="0" u="sng" strike="noStrike" kern="1200" cap="none" spc="0" normalizeH="0" baseline="0" noProof="0" dirty="0">
                <a:ln>
                  <a:noFill/>
                </a:ln>
                <a:solidFill>
                  <a:prstClr val="black"/>
                </a:solidFill>
                <a:effectLst/>
                <a:uLnTx/>
                <a:uFillTx/>
                <a:latin typeface="Gill Sans MT"/>
                <a:ea typeface="+mn-ea"/>
                <a:cs typeface="Gill Sans MT"/>
              </a:rPr>
              <a:t>avoids</a:t>
            </a:r>
            <a:r>
              <a:rPr kumimoji="0" lang="en-US" sz="2400" b="1" i="0" strike="noStrike" kern="1200" cap="none" spc="0" normalizeH="0" baseline="0" noProof="0" dirty="0">
                <a:ln>
                  <a:noFill/>
                </a:ln>
                <a:solidFill>
                  <a:prstClr val="black"/>
                </a:solidFill>
                <a:effectLst/>
                <a:uLnTx/>
                <a:uFillTx/>
                <a:latin typeface="Gill Sans MT"/>
                <a:ea typeface="+mn-ea"/>
                <a:cs typeface="Gill Sans MT"/>
              </a:rPr>
              <a:t>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making full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copies of data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by keeping </a:t>
            </a:r>
            <a:br>
              <a:rPr kumimoji="0" lang="en-US" sz="24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several versions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of the</a:t>
            </a:r>
            <a:endParaRPr kumimoji="0" lang="en-US" sz="2400" b="1" i="0" u="none" strike="noStrike" kern="1200" cap="none" spc="0" normalizeH="0" baseline="0" noProof="0" dirty="0">
              <a:ln>
                <a:noFill/>
              </a:ln>
              <a:solidFill>
                <a:srgbClr val="0000FF"/>
              </a:solidFill>
              <a:effectLst/>
              <a:uLnTx/>
              <a:uFillTx/>
              <a:latin typeface="Gill Sans MT"/>
              <a:ea typeface="+mn-ea"/>
              <a:cs typeface="Gill Sans MT"/>
            </a:endParaRPr>
          </a:p>
        </p:txBody>
      </p:sp>
      <p:sp>
        <p:nvSpPr>
          <p:cNvPr id="29" name="Title 1"/>
          <p:cNvSpPr txBox="1">
            <a:spLocks/>
          </p:cNvSpPr>
          <p:nvPr/>
        </p:nvSpPr>
        <p:spPr>
          <a:xfrm>
            <a:off x="0" y="-152400"/>
            <a:ext cx="9144000" cy="914400"/>
          </a:xfrm>
          <a:prstGeom prst="rect">
            <a:avLst/>
          </a:prstGeom>
        </p:spPr>
        <p:txBody>
          <a:bodyPr vert="horz" lIns="365760" tIns="45720" rIns="91440" bIns="45720" rtlCol="0" anchor="ctr">
            <a:noAutofit/>
          </a:bodyPr>
          <a:lstStyle>
            <a:lvl1pPr algn="l" defTabSz="914400" rtl="0" eaLnBrk="1" latinLnBrk="0" hangingPunct="1">
              <a:spcBef>
                <a:spcPct val="0"/>
              </a:spcBef>
              <a:buNone/>
              <a:defRPr sz="4400" b="1" kern="1200">
                <a:solidFill>
                  <a:schemeClr val="tx1">
                    <a:lumMod val="65000"/>
                    <a:lumOff val="35000"/>
                  </a:schemeClr>
                </a:solidFill>
                <a:latin typeface="Gill Sans MT"/>
                <a:ea typeface="+mj-ea"/>
                <a:cs typeface="Gill Sans M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lumMod val="65000"/>
                    <a:lumOff val="35000"/>
                  </a:prstClr>
                </a:solidFill>
                <a:effectLst/>
                <a:uLnTx/>
                <a:uFillTx/>
                <a:latin typeface="Gill Sans MT"/>
                <a:ea typeface="+mj-ea"/>
              </a:rPr>
              <a:t>Multi-Version Concurrency Control (MVCC)</a:t>
            </a:r>
          </a:p>
        </p:txBody>
      </p:sp>
      <p:sp>
        <p:nvSpPr>
          <p:cNvPr id="76" name="Rectangle 75"/>
          <p:cNvSpPr/>
          <p:nvPr/>
        </p:nvSpPr>
        <p:spPr>
          <a:xfrm>
            <a:off x="10459" y="5257800"/>
            <a:ext cx="9144000" cy="1200328"/>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When updates happen, MVCC creates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a new time-stamped version of data</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and keeps </a:t>
            </a:r>
            <a:r>
              <a:rPr kumimoji="0" lang="en-US" sz="2400" b="1" i="0" u="sng" strike="noStrike" kern="1200" cap="none" spc="0" normalizeH="0" baseline="0" noProof="0" dirty="0">
                <a:ln>
                  <a:noFill/>
                </a:ln>
                <a:solidFill>
                  <a:prstClr val="black"/>
                </a:solidFill>
                <a:effectLst/>
                <a:uLnTx/>
                <a:uFillTx/>
                <a:latin typeface="Gill Sans MT"/>
                <a:ea typeface="+mn-ea"/>
                <a:cs typeface="Gill Sans MT"/>
              </a:rPr>
              <a:t>the old version</a:t>
            </a:r>
            <a:r>
              <a:rPr kumimoji="0" lang="en-US" sz="2400" b="1" i="0" strike="noStrike" kern="1200" cap="none" spc="0" normalizeH="0" baseline="0" noProof="0" dirty="0">
                <a:ln>
                  <a:noFill/>
                </a:ln>
                <a:solidFill>
                  <a:prstClr val="black"/>
                </a:solidFill>
                <a:effectLst/>
                <a:uLnTx/>
                <a:uFillTx/>
                <a:latin typeface="Gill Sans MT"/>
                <a:ea typeface="+mn-ea"/>
                <a:cs typeface="Gill Sans MT"/>
              </a:rPr>
              <a:t>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in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a version chain </a:t>
            </a:r>
            <a:r>
              <a:rPr kumimoji="0" lang="en-US" sz="2400" b="1" i="0" u="sng" strike="noStrike" kern="1200" cap="none" spc="0" normalizeH="0" baseline="0" noProof="0" dirty="0">
                <a:ln>
                  <a:noFill/>
                </a:ln>
                <a:solidFill>
                  <a:prstClr val="black"/>
                </a:solidFill>
                <a:effectLst/>
                <a:uLnTx/>
                <a:uFillTx/>
                <a:latin typeface="Gill Sans MT"/>
                <a:ea typeface="+mn-ea"/>
                <a:cs typeface="Gill Sans MT"/>
              </a:rPr>
              <a:t>alongside the data</a:t>
            </a:r>
          </a:p>
        </p:txBody>
      </p:sp>
      <p:grpSp>
        <p:nvGrpSpPr>
          <p:cNvPr id="24" name="Group 23"/>
          <p:cNvGrpSpPr/>
          <p:nvPr/>
        </p:nvGrpSpPr>
        <p:grpSpPr>
          <a:xfrm>
            <a:off x="4495800" y="1905000"/>
            <a:ext cx="4191000" cy="2895600"/>
            <a:chOff x="228600" y="1905000"/>
            <a:chExt cx="4191000" cy="2895600"/>
          </a:xfrm>
        </p:grpSpPr>
        <p:grpSp>
          <p:nvGrpSpPr>
            <p:cNvPr id="23" name="Group 22"/>
            <p:cNvGrpSpPr/>
            <p:nvPr/>
          </p:nvGrpSpPr>
          <p:grpSpPr>
            <a:xfrm>
              <a:off x="228600" y="1905000"/>
              <a:ext cx="4191000" cy="2895600"/>
              <a:chOff x="3200400" y="1905000"/>
              <a:chExt cx="4191000" cy="2895600"/>
            </a:xfrm>
          </p:grpSpPr>
          <p:sp>
            <p:nvSpPr>
              <p:cNvPr id="109" name="Rectangle 108"/>
              <p:cNvSpPr/>
              <p:nvPr/>
            </p:nvSpPr>
            <p:spPr>
              <a:xfrm>
                <a:off x="6629400" y="3276600"/>
                <a:ext cx="5334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22" name="Group 21"/>
              <p:cNvGrpSpPr/>
              <p:nvPr/>
            </p:nvGrpSpPr>
            <p:grpSpPr>
              <a:xfrm>
                <a:off x="3200400" y="1905000"/>
                <a:ext cx="4191000" cy="2895600"/>
                <a:chOff x="3200400" y="1905000"/>
                <a:chExt cx="4191000" cy="2895600"/>
              </a:xfrm>
            </p:grpSpPr>
            <p:cxnSp>
              <p:nvCxnSpPr>
                <p:cNvPr id="82" name="Straight Arrow Connector 81"/>
                <p:cNvCxnSpPr/>
                <p:nvPr/>
              </p:nvCxnSpPr>
              <p:spPr>
                <a:xfrm>
                  <a:off x="4419600" y="2743200"/>
                  <a:ext cx="381000" cy="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200400" y="1905000"/>
                  <a:ext cx="1905000" cy="2895600"/>
                  <a:chOff x="4724400" y="2057400"/>
                  <a:chExt cx="1905000" cy="2895600"/>
                </a:xfrm>
              </p:grpSpPr>
              <p:grpSp>
                <p:nvGrpSpPr>
                  <p:cNvPr id="19" name="Group 18"/>
                  <p:cNvGrpSpPr/>
                  <p:nvPr/>
                </p:nvGrpSpPr>
                <p:grpSpPr>
                  <a:xfrm>
                    <a:off x="5410200" y="2667000"/>
                    <a:ext cx="533400" cy="2286000"/>
                    <a:chOff x="5410200" y="2667000"/>
                    <a:chExt cx="533400" cy="2286000"/>
                  </a:xfrm>
                </p:grpSpPr>
                <p:sp>
                  <p:nvSpPr>
                    <p:cNvPr id="18" name="Rectangle 17"/>
                    <p:cNvSpPr/>
                    <p:nvPr/>
                  </p:nvSpPr>
                  <p:spPr>
                    <a:xfrm>
                      <a:off x="5410200" y="2667000"/>
                      <a:ext cx="5334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83" name="Rectangle 82"/>
                    <p:cNvSpPr/>
                    <p:nvPr/>
                  </p:nvSpPr>
                  <p:spPr>
                    <a:xfrm>
                      <a:off x="5410200" y="3048000"/>
                      <a:ext cx="5334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84" name="Rectangle 83"/>
                    <p:cNvSpPr/>
                    <p:nvPr/>
                  </p:nvSpPr>
                  <p:spPr>
                    <a:xfrm>
                      <a:off x="5410200" y="3429000"/>
                      <a:ext cx="5334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85" name="Rectangle 84"/>
                    <p:cNvSpPr/>
                    <p:nvPr/>
                  </p:nvSpPr>
                  <p:spPr>
                    <a:xfrm>
                      <a:off x="5410200" y="3810000"/>
                      <a:ext cx="5334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86" name="Rectangle 85"/>
                    <p:cNvSpPr/>
                    <p:nvPr/>
                  </p:nvSpPr>
                  <p:spPr>
                    <a:xfrm>
                      <a:off x="5410200" y="4191000"/>
                      <a:ext cx="5334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87" name="Rectangle 86"/>
                    <p:cNvSpPr/>
                    <p:nvPr/>
                  </p:nvSpPr>
                  <p:spPr>
                    <a:xfrm>
                      <a:off x="5410200" y="4572000"/>
                      <a:ext cx="5334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sp>
                <p:nvSpPr>
                  <p:cNvPr id="96" name="Rectangle 95"/>
                  <p:cNvSpPr/>
                  <p:nvPr/>
                </p:nvSpPr>
                <p:spPr>
                  <a:xfrm>
                    <a:off x="4732364" y="3044837"/>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1</a:t>
                    </a:r>
                  </a:p>
                </p:txBody>
              </p:sp>
              <p:grpSp>
                <p:nvGrpSpPr>
                  <p:cNvPr id="20" name="Group 19"/>
                  <p:cNvGrpSpPr/>
                  <p:nvPr/>
                </p:nvGrpSpPr>
                <p:grpSpPr>
                  <a:xfrm>
                    <a:off x="4724400" y="2057400"/>
                    <a:ext cx="1905000" cy="2895600"/>
                    <a:chOff x="4724400" y="2057400"/>
                    <a:chExt cx="1905000" cy="2895600"/>
                  </a:xfrm>
                </p:grpSpPr>
                <p:sp>
                  <p:nvSpPr>
                    <p:cNvPr id="88" name="Rectangle 87"/>
                    <p:cNvSpPr/>
                    <p:nvPr/>
                  </p:nvSpPr>
                  <p:spPr>
                    <a:xfrm>
                      <a:off x="5410200" y="2438400"/>
                      <a:ext cx="533400" cy="228600"/>
                    </a:xfrm>
                    <a:prstGeom prst="rect">
                      <a:avLst/>
                    </a:prstGeom>
                    <a:solidFill>
                      <a:srgbClr val="1F497D"/>
                    </a:solidFill>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89" name="Rectangle 88"/>
                    <p:cNvSpPr/>
                    <p:nvPr/>
                  </p:nvSpPr>
                  <p:spPr>
                    <a:xfrm>
                      <a:off x="5113364" y="2667000"/>
                      <a:ext cx="1058836" cy="384163"/>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4</a:t>
                      </a:r>
                    </a:p>
                  </p:txBody>
                </p:sp>
                <p:sp>
                  <p:nvSpPr>
                    <p:cNvPr id="90" name="Rectangle 89"/>
                    <p:cNvSpPr/>
                    <p:nvPr/>
                  </p:nvSpPr>
                  <p:spPr>
                    <a:xfrm>
                      <a:off x="5113364" y="3044837"/>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1</a:t>
                      </a:r>
                    </a:p>
                  </p:txBody>
                </p:sp>
                <p:sp>
                  <p:nvSpPr>
                    <p:cNvPr id="91" name="Rectangle 90"/>
                    <p:cNvSpPr/>
                    <p:nvPr/>
                  </p:nvSpPr>
                  <p:spPr>
                    <a:xfrm>
                      <a:off x="5105400" y="3474609"/>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0</a:t>
                      </a:r>
                    </a:p>
                  </p:txBody>
                </p:sp>
                <p:sp>
                  <p:nvSpPr>
                    <p:cNvPr id="92" name="Rectangle 91"/>
                    <p:cNvSpPr/>
                    <p:nvPr/>
                  </p:nvSpPr>
                  <p:spPr>
                    <a:xfrm>
                      <a:off x="5105400" y="3852446"/>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3</a:t>
                      </a:r>
                    </a:p>
                  </p:txBody>
                </p:sp>
                <p:sp>
                  <p:nvSpPr>
                    <p:cNvPr id="93" name="Rectangle 92"/>
                    <p:cNvSpPr/>
                    <p:nvPr/>
                  </p:nvSpPr>
                  <p:spPr>
                    <a:xfrm>
                      <a:off x="5105400" y="4236609"/>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2</a:t>
                      </a:r>
                    </a:p>
                  </p:txBody>
                </p:sp>
                <p:sp>
                  <p:nvSpPr>
                    <p:cNvPr id="94" name="Rectangle 93"/>
                    <p:cNvSpPr/>
                    <p:nvPr/>
                  </p:nvSpPr>
                  <p:spPr>
                    <a:xfrm>
                      <a:off x="5105400" y="4614446"/>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3</a:t>
                      </a:r>
                    </a:p>
                  </p:txBody>
                </p:sp>
                <p:sp>
                  <p:nvSpPr>
                    <p:cNvPr id="95" name="Rectangle 94"/>
                    <p:cNvSpPr/>
                    <p:nvPr/>
                  </p:nvSpPr>
                  <p:spPr>
                    <a:xfrm>
                      <a:off x="4732364" y="2667000"/>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0</a:t>
                      </a:r>
                    </a:p>
                  </p:txBody>
                </p:sp>
                <p:sp>
                  <p:nvSpPr>
                    <p:cNvPr id="97" name="Rectangle 96"/>
                    <p:cNvSpPr/>
                    <p:nvPr/>
                  </p:nvSpPr>
                  <p:spPr>
                    <a:xfrm>
                      <a:off x="4724400" y="3474609"/>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2</a:t>
                      </a:r>
                    </a:p>
                  </p:txBody>
                </p:sp>
                <p:sp>
                  <p:nvSpPr>
                    <p:cNvPr id="98" name="Rectangle 97"/>
                    <p:cNvSpPr/>
                    <p:nvPr/>
                  </p:nvSpPr>
                  <p:spPr>
                    <a:xfrm>
                      <a:off x="4724400" y="3852446"/>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3</a:t>
                      </a:r>
                    </a:p>
                  </p:txBody>
                </p:sp>
                <p:sp>
                  <p:nvSpPr>
                    <p:cNvPr id="99" name="Rectangle 98"/>
                    <p:cNvSpPr/>
                    <p:nvPr/>
                  </p:nvSpPr>
                  <p:spPr>
                    <a:xfrm>
                      <a:off x="4724400" y="4236609"/>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4</a:t>
                      </a:r>
                    </a:p>
                  </p:txBody>
                </p:sp>
                <p:sp>
                  <p:nvSpPr>
                    <p:cNvPr id="100" name="Rectangle 99"/>
                    <p:cNvSpPr/>
                    <p:nvPr/>
                  </p:nvSpPr>
                  <p:spPr>
                    <a:xfrm>
                      <a:off x="4724400" y="4614446"/>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5</a:t>
                      </a:r>
                    </a:p>
                  </p:txBody>
                </p:sp>
                <p:sp>
                  <p:nvSpPr>
                    <p:cNvPr id="101" name="TextBox 100"/>
                    <p:cNvSpPr txBox="1"/>
                    <p:nvPr/>
                  </p:nvSpPr>
                  <p:spPr>
                    <a:xfrm>
                      <a:off x="4724400" y="2057400"/>
                      <a:ext cx="1905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rPr>
                        <a:t>Column</a:t>
                      </a:r>
                      <a:endParaRPr kumimoji="0" lang="en-US" sz="14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grpSp>
            </p:grpSp>
            <p:sp>
              <p:nvSpPr>
                <p:cNvPr id="102" name="Rectangle 101"/>
                <p:cNvSpPr/>
                <p:nvPr/>
              </p:nvSpPr>
              <p:spPr>
                <a:xfrm>
                  <a:off x="4800600" y="2514600"/>
                  <a:ext cx="5334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cxnSp>
              <p:nvCxnSpPr>
                <p:cNvPr id="103" name="Straight Arrow Connector 102"/>
                <p:cNvCxnSpPr/>
                <p:nvPr/>
              </p:nvCxnSpPr>
              <p:spPr>
                <a:xfrm>
                  <a:off x="4419600" y="3505200"/>
                  <a:ext cx="381000" cy="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4419600" y="4648200"/>
                  <a:ext cx="381000" cy="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4800600" y="3276600"/>
                  <a:ext cx="5334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cxnSp>
              <p:nvCxnSpPr>
                <p:cNvPr id="106" name="Straight Arrow Connector 105"/>
                <p:cNvCxnSpPr/>
                <p:nvPr/>
              </p:nvCxnSpPr>
              <p:spPr>
                <a:xfrm>
                  <a:off x="5334000" y="3505200"/>
                  <a:ext cx="381000" cy="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5715000" y="3276600"/>
                  <a:ext cx="5334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cxnSp>
              <p:nvCxnSpPr>
                <p:cNvPr id="108" name="Straight Arrow Connector 107"/>
                <p:cNvCxnSpPr/>
                <p:nvPr/>
              </p:nvCxnSpPr>
              <p:spPr>
                <a:xfrm>
                  <a:off x="6248400" y="3505200"/>
                  <a:ext cx="381000" cy="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4800600" y="4419600"/>
                  <a:ext cx="5334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cxnSp>
              <p:nvCxnSpPr>
                <p:cNvPr id="111" name="Straight Arrow Connector 110"/>
                <p:cNvCxnSpPr/>
                <p:nvPr/>
              </p:nvCxnSpPr>
              <p:spPr>
                <a:xfrm>
                  <a:off x="5334000" y="4648200"/>
                  <a:ext cx="381000" cy="0"/>
                </a:xfrm>
                <a:prstGeom prst="straightConnector1">
                  <a:avLst/>
                </a:prstGeom>
                <a:ln w="381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5715000" y="4419600"/>
                  <a:ext cx="533400" cy="381000"/>
                </a:xfrm>
                <a:prstGeom prst="rect">
                  <a:avLst/>
                </a:prstGeom>
                <a:ln w="28575"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18" name="Rectangle 117"/>
                <p:cNvSpPr/>
                <p:nvPr/>
              </p:nvSpPr>
              <p:spPr>
                <a:xfrm>
                  <a:off x="6332564" y="3276600"/>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13</a:t>
                  </a:r>
                </a:p>
              </p:txBody>
            </p:sp>
          </p:grpSp>
        </p:grpSp>
        <p:sp>
          <p:nvSpPr>
            <p:cNvPr id="113" name="Rectangle 112"/>
            <p:cNvSpPr/>
            <p:nvPr/>
          </p:nvSpPr>
          <p:spPr>
            <a:xfrm>
              <a:off x="1608164" y="2514600"/>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54</a:t>
              </a:r>
            </a:p>
          </p:txBody>
        </p:sp>
        <p:sp>
          <p:nvSpPr>
            <p:cNvPr id="114" name="Rectangle 113"/>
            <p:cNvSpPr/>
            <p:nvPr/>
          </p:nvSpPr>
          <p:spPr>
            <a:xfrm>
              <a:off x="1600200" y="3276600"/>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12</a:t>
              </a:r>
            </a:p>
          </p:txBody>
        </p:sp>
        <p:sp>
          <p:nvSpPr>
            <p:cNvPr id="115" name="Rectangle 114"/>
            <p:cNvSpPr/>
            <p:nvPr/>
          </p:nvSpPr>
          <p:spPr>
            <a:xfrm>
              <a:off x="1608164" y="4419600"/>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10</a:t>
              </a:r>
            </a:p>
          </p:txBody>
        </p:sp>
        <p:sp>
          <p:nvSpPr>
            <p:cNvPr id="116" name="Rectangle 115"/>
            <p:cNvSpPr/>
            <p:nvPr/>
          </p:nvSpPr>
          <p:spPr>
            <a:xfrm>
              <a:off x="2514600" y="4419600"/>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7</a:t>
              </a:r>
            </a:p>
          </p:txBody>
        </p:sp>
        <p:sp>
          <p:nvSpPr>
            <p:cNvPr id="117" name="Rectangle 116"/>
            <p:cNvSpPr/>
            <p:nvPr/>
          </p:nvSpPr>
          <p:spPr>
            <a:xfrm>
              <a:off x="2514600" y="3276600"/>
              <a:ext cx="1058836" cy="3385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84</a:t>
              </a:r>
            </a:p>
          </p:txBody>
        </p:sp>
      </p:grpSp>
      <p:grpSp>
        <p:nvGrpSpPr>
          <p:cNvPr id="26" name="Group 25"/>
          <p:cNvGrpSpPr/>
          <p:nvPr/>
        </p:nvGrpSpPr>
        <p:grpSpPr>
          <a:xfrm>
            <a:off x="1066800" y="2362200"/>
            <a:ext cx="2895600" cy="2362201"/>
            <a:chOff x="762000" y="2362200"/>
            <a:chExt cx="2895600" cy="2362201"/>
          </a:xfrm>
        </p:grpSpPr>
        <p:grpSp>
          <p:nvGrpSpPr>
            <p:cNvPr id="121" name="Group 120"/>
            <p:cNvGrpSpPr/>
            <p:nvPr/>
          </p:nvGrpSpPr>
          <p:grpSpPr>
            <a:xfrm>
              <a:off x="838200" y="3733801"/>
              <a:ext cx="2819400" cy="990600"/>
              <a:chOff x="152400" y="3962400"/>
              <a:chExt cx="2590800" cy="990600"/>
            </a:xfrm>
          </p:grpSpPr>
          <p:sp>
            <p:nvSpPr>
              <p:cNvPr id="122" name="Can 121"/>
              <p:cNvSpPr/>
              <p:nvPr/>
            </p:nvSpPr>
            <p:spPr>
              <a:xfrm>
                <a:off x="533400" y="3962400"/>
                <a:ext cx="1828800"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123" name="Rectangle 122"/>
              <p:cNvSpPr/>
              <p:nvPr/>
            </p:nvSpPr>
            <p:spPr>
              <a:xfrm>
                <a:off x="152400" y="4324290"/>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Main Replica</a:t>
                </a:r>
              </a:p>
            </p:txBody>
          </p:sp>
        </p:grpSp>
        <p:grpSp>
          <p:nvGrpSpPr>
            <p:cNvPr id="124" name="Group 123"/>
            <p:cNvGrpSpPr/>
            <p:nvPr/>
          </p:nvGrpSpPr>
          <p:grpSpPr>
            <a:xfrm>
              <a:off x="762000" y="2362200"/>
              <a:ext cx="1821329" cy="1295401"/>
              <a:chOff x="7471" y="2427705"/>
              <a:chExt cx="1821329" cy="1379837"/>
            </a:xfrm>
          </p:grpSpPr>
          <p:sp>
            <p:nvSpPr>
              <p:cNvPr id="125" name="Freeform 124"/>
              <p:cNvSpPr/>
              <p:nvPr/>
            </p:nvSpPr>
            <p:spPr>
              <a:xfrm>
                <a:off x="983129" y="29718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126" name="TextBox 125"/>
              <p:cNvSpPr txBox="1"/>
              <p:nvPr/>
            </p:nvSpPr>
            <p:spPr>
              <a:xfrm>
                <a:off x="7471" y="2427705"/>
                <a:ext cx="1821329" cy="369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Transactions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127" name="Freeform 126"/>
              <p:cNvSpPr/>
              <p:nvPr/>
            </p:nvSpPr>
            <p:spPr>
              <a:xfrm>
                <a:off x="1219200" y="3176321"/>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128" name="Freeform 127"/>
              <p:cNvSpPr/>
              <p:nvPr/>
            </p:nvSpPr>
            <p:spPr>
              <a:xfrm>
                <a:off x="762000" y="32766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nvGrpSpPr>
            <p:cNvPr id="129" name="Group 128"/>
            <p:cNvGrpSpPr/>
            <p:nvPr/>
          </p:nvGrpSpPr>
          <p:grpSpPr>
            <a:xfrm>
              <a:off x="2286000" y="2362202"/>
              <a:ext cx="1295400" cy="1371599"/>
              <a:chOff x="1524000" y="2459821"/>
              <a:chExt cx="1295400" cy="1583461"/>
            </a:xfrm>
          </p:grpSpPr>
          <p:sp>
            <p:nvSpPr>
              <p:cNvPr id="130" name="Freeform 129"/>
              <p:cNvSpPr/>
              <p:nvPr/>
            </p:nvSpPr>
            <p:spPr>
              <a:xfrm>
                <a:off x="1828800" y="2978941"/>
                <a:ext cx="228600" cy="1064341"/>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131" name="TextBox 130"/>
              <p:cNvSpPr txBox="1"/>
              <p:nvPr/>
            </p:nvSpPr>
            <p:spPr>
              <a:xfrm>
                <a:off x="1524000" y="2459821"/>
                <a:ext cx="1295400" cy="4039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132" name="Freeform 131"/>
              <p:cNvSpPr/>
              <p:nvPr/>
            </p:nvSpPr>
            <p:spPr>
              <a:xfrm>
                <a:off x="2057400" y="2978941"/>
                <a:ext cx="228600" cy="1064341"/>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grpSp>
      <p:cxnSp>
        <p:nvCxnSpPr>
          <p:cNvPr id="133" name="Straight Arrow Connector 132"/>
          <p:cNvCxnSpPr/>
          <p:nvPr/>
        </p:nvCxnSpPr>
        <p:spPr>
          <a:xfrm flipV="1">
            <a:off x="3810000" y="3352800"/>
            <a:ext cx="990600" cy="381000"/>
          </a:xfrm>
          <a:prstGeom prst="straightConnector1">
            <a:avLst/>
          </a:prstGeom>
          <a:ln w="38100"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8ABA4751-5796-A0E6-AA20-B5050B71DBAA}"/>
              </a:ext>
            </a:extLst>
          </p:cNvPr>
          <p:cNvSpPr txBox="1"/>
          <p:nvPr/>
        </p:nvSpPr>
        <p:spPr>
          <a:xfrm>
            <a:off x="6324600" y="1844933"/>
            <a:ext cx="1905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solidFill>
                  <a:sysClr val="windowText" lastClr="000000"/>
                </a:solidFill>
                <a:latin typeface="Gill Sans MT"/>
                <a:cs typeface="Gill Sans MT"/>
              </a:rPr>
              <a:t>Transaction </a:t>
            </a:r>
            <a:r>
              <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rPr>
              <a:t>Updates</a:t>
            </a:r>
            <a:endParaRPr kumimoji="0" lang="en-US" sz="14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Tree>
    <p:extLst>
      <p:ext uri="{BB962C8B-B14F-4D97-AF65-F5344CB8AC3E}">
        <p14:creationId xmlns:p14="http://schemas.microsoft.com/office/powerpoint/2010/main" val="72517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133"/>
                                        </p:tgtEl>
                                        <p:attrNameLst>
                                          <p:attrName>style.visibility</p:attrName>
                                        </p:attrNameLst>
                                      </p:cBhvr>
                                      <p:to>
                                        <p:strVal val="visible"/>
                                      </p:to>
                                    </p:set>
                                    <p:animEffect transition="in" filter="fade">
                                      <p:cBhvr>
                                        <p:cTn id="13" dur="500"/>
                                        <p:tgtEl>
                                          <p:spTgt spid="133"/>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7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492875"/>
            <a:ext cx="1524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2400" b="1" i="0" u="none" strike="noStrike" kern="1200" cap="none" spc="0" normalizeH="0" baseline="0" noProof="0" dirty="0">
              <a:ln>
                <a:noFill/>
              </a:ln>
              <a:solidFill>
                <a:srgbClr val="0070C0"/>
              </a:solidFill>
              <a:effectLst/>
              <a:uLnTx/>
              <a:uFillTx/>
              <a:latin typeface="Gill Sans MT"/>
              <a:ea typeface="+mn-ea"/>
              <a:cs typeface="Gill Sans MT"/>
            </a:endParaRPr>
          </a:p>
        </p:txBody>
      </p:sp>
      <p:sp>
        <p:nvSpPr>
          <p:cNvPr id="27" name="Rectangle 26"/>
          <p:cNvSpPr/>
          <p:nvPr/>
        </p:nvSpPr>
        <p:spPr>
          <a:xfrm>
            <a:off x="22569" y="838200"/>
            <a:ext cx="9144000" cy="769441"/>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We find that this approach requires </a:t>
            </a: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frequent snapshot creation </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to sustain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data freshness</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under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high transactional update rate </a:t>
            </a:r>
          </a:p>
        </p:txBody>
      </p:sp>
      <p:sp>
        <p:nvSpPr>
          <p:cNvPr id="29" name="Title 1"/>
          <p:cNvSpPr txBox="1">
            <a:spLocks/>
          </p:cNvSpPr>
          <p:nvPr/>
        </p:nvSpPr>
        <p:spPr>
          <a:xfrm>
            <a:off x="0" y="-152400"/>
            <a:ext cx="9144000" cy="914400"/>
          </a:xfrm>
          <a:prstGeom prst="rect">
            <a:avLst/>
          </a:prstGeom>
        </p:spPr>
        <p:txBody>
          <a:bodyPr vert="horz" lIns="365760" tIns="45720" rIns="91440" bIns="45720" rtlCol="0" anchor="ctr">
            <a:noAutofit/>
          </a:bodyPr>
          <a:lstStyle>
            <a:lvl1pPr algn="l" defTabSz="914400" rtl="0" eaLnBrk="1" latinLnBrk="0" hangingPunct="1">
              <a:spcBef>
                <a:spcPct val="0"/>
              </a:spcBef>
              <a:buNone/>
              <a:defRPr sz="4400" b="1" kern="1200">
                <a:solidFill>
                  <a:schemeClr val="tx1">
                    <a:lumMod val="65000"/>
                    <a:lumOff val="35000"/>
                  </a:schemeClr>
                </a:solidFill>
                <a:latin typeface="Gill Sans MT"/>
                <a:ea typeface="+mj-ea"/>
                <a:cs typeface="Gill Sans M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lumMod val="65000"/>
                    <a:lumOff val="35000"/>
                  </a:prstClr>
                </a:solidFill>
                <a:effectLst/>
                <a:uLnTx/>
                <a:uFillTx/>
                <a:latin typeface="Gill Sans MT"/>
                <a:ea typeface="+mj-ea"/>
              </a:rPr>
              <a:t>Snapshotting: Drawbacks</a:t>
            </a:r>
          </a:p>
        </p:txBody>
      </p:sp>
      <p:graphicFrame>
        <p:nvGraphicFramePr>
          <p:cNvPr id="41" name="Chart 40"/>
          <p:cNvGraphicFramePr>
            <a:graphicFrameLocks/>
          </p:cNvGraphicFramePr>
          <p:nvPr/>
        </p:nvGraphicFramePr>
        <p:xfrm>
          <a:off x="1600200" y="2667000"/>
          <a:ext cx="5905500" cy="28674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6400800" y="3124200"/>
            <a:ext cx="1828800" cy="1219200"/>
            <a:chOff x="6324600" y="2438400"/>
            <a:chExt cx="1828800" cy="1219200"/>
          </a:xfrm>
        </p:grpSpPr>
        <p:cxnSp>
          <p:nvCxnSpPr>
            <p:cNvPr id="44" name="Straight Arrow Connector 43"/>
            <p:cNvCxnSpPr/>
            <p:nvPr/>
          </p:nvCxnSpPr>
          <p:spPr>
            <a:xfrm>
              <a:off x="6705600" y="2438400"/>
              <a:ext cx="0" cy="1219200"/>
            </a:xfrm>
            <a:prstGeom prst="straightConnector1">
              <a:avLst/>
            </a:prstGeom>
            <a:ln w="38100"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324600" y="2800290"/>
              <a:ext cx="18288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Gill Sans MT"/>
                  <a:ea typeface="+mn-ea"/>
                  <a:cs typeface="Gill Sans MT"/>
                </a:rPr>
                <a:t>74.6%</a:t>
              </a:r>
              <a:endPar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grpSp>
      <p:sp>
        <p:nvSpPr>
          <p:cNvPr id="52" name="Rectangle 51"/>
          <p:cNvSpPr/>
          <p:nvPr/>
        </p:nvSpPr>
        <p:spPr>
          <a:xfrm>
            <a:off x="-228600" y="5707559"/>
            <a:ext cx="9601200" cy="769441"/>
          </a:xfrm>
          <a:prstGeom prst="rect">
            <a:avLst/>
          </a:prstGeom>
          <a:solidFill>
            <a:srgbClr val="800000"/>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Gill Sans MT"/>
                <a:ea typeface="+mn-ea"/>
                <a:cs typeface="Gill Sans MT"/>
              </a:rPr>
              <a:t>The overhead comes from </a:t>
            </a:r>
            <a:r>
              <a:rPr kumimoji="0" lang="en-US" sz="2200" b="1" i="0" u="none" strike="noStrike" kern="1200" cap="none" spc="0" normalizeH="0" baseline="0" noProof="0" dirty="0" err="1">
                <a:ln>
                  <a:noFill/>
                </a:ln>
                <a:solidFill>
                  <a:prstClr val="white"/>
                </a:solidFill>
                <a:effectLst/>
                <a:uLnTx/>
                <a:uFillTx/>
                <a:latin typeface="Gill Sans MT"/>
                <a:ea typeface="+mn-ea"/>
                <a:cs typeface="Gill Sans MT"/>
              </a:rPr>
              <a:t>Memcpy</a:t>
            </a:r>
            <a:r>
              <a:rPr kumimoji="0" lang="en-US" sz="2200" b="1" i="0" u="none" strike="noStrike" kern="1200" cap="none" spc="0" normalizeH="0" baseline="0" noProof="0" dirty="0">
                <a:ln>
                  <a:noFill/>
                </a:ln>
                <a:solidFill>
                  <a:prstClr val="white"/>
                </a:solidFill>
                <a:effectLst/>
                <a:uLnTx/>
                <a:uFillTx/>
                <a:latin typeface="Gill Sans MT"/>
                <a:ea typeface="+mn-ea"/>
                <a:cs typeface="Gill Sans MT"/>
              </a:rPr>
              <a:t> operation which generates a large amount of data movement and introduces significant interference</a:t>
            </a:r>
          </a:p>
        </p:txBody>
      </p:sp>
      <p:grpSp>
        <p:nvGrpSpPr>
          <p:cNvPr id="3" name="Group 2"/>
          <p:cNvGrpSpPr/>
          <p:nvPr/>
        </p:nvGrpSpPr>
        <p:grpSpPr>
          <a:xfrm>
            <a:off x="3733800" y="3105090"/>
            <a:ext cx="1143000" cy="704910"/>
            <a:chOff x="3505200" y="2438400"/>
            <a:chExt cx="1143000" cy="704910"/>
          </a:xfrm>
        </p:grpSpPr>
        <p:cxnSp>
          <p:nvCxnSpPr>
            <p:cNvPr id="11" name="Straight Arrow Connector 10"/>
            <p:cNvCxnSpPr/>
            <p:nvPr/>
          </p:nvCxnSpPr>
          <p:spPr>
            <a:xfrm>
              <a:off x="3581400" y="2438400"/>
              <a:ext cx="0" cy="704910"/>
            </a:xfrm>
            <a:prstGeom prst="straightConnector1">
              <a:avLst/>
            </a:prstGeom>
            <a:ln w="38100"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05200" y="2438400"/>
              <a:ext cx="1143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Gill Sans MT"/>
                  <a:ea typeface="+mn-ea"/>
                  <a:cs typeface="Gill Sans MT"/>
                </a:rPr>
                <a:t>43.4%</a:t>
              </a:r>
              <a:endPar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grpSp>
      <p:sp>
        <p:nvSpPr>
          <p:cNvPr id="15" name="TextBox 14"/>
          <p:cNvSpPr txBox="1"/>
          <p:nvPr/>
        </p:nvSpPr>
        <p:spPr>
          <a:xfrm>
            <a:off x="228600" y="1752600"/>
            <a:ext cx="27432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FF"/>
                </a:solidFill>
                <a:effectLst/>
                <a:uLnTx/>
                <a:uFillTx/>
                <a:latin typeface="Gill Sans MT"/>
                <a:ea typeface="+mn-ea"/>
                <a:cs typeface="Gill Sans MT"/>
              </a:rPr>
              <a:t>Two </a:t>
            </a:r>
            <a:r>
              <a:rPr kumimoji="0" lang="en-US" sz="2000" b="1" i="0" u="none" strike="noStrike" kern="0" cap="none" spc="0" normalizeH="0" baseline="0" noProof="0" dirty="0" err="1">
                <a:ln>
                  <a:noFill/>
                </a:ln>
                <a:solidFill>
                  <a:srgbClr val="0000FF"/>
                </a:solidFill>
                <a:effectLst/>
                <a:uLnTx/>
                <a:uFillTx/>
                <a:latin typeface="Gill Sans MT"/>
                <a:ea typeface="+mn-ea"/>
                <a:cs typeface="Gill Sans MT"/>
              </a:rPr>
              <a:t>Txn</a:t>
            </a:r>
            <a:r>
              <a:rPr kumimoji="0" lang="en-US" sz="2000" b="1" i="0" u="none" strike="noStrike" kern="0" cap="none" spc="0" normalizeH="0" baseline="0" noProof="0" dirty="0">
                <a:ln>
                  <a:noFill/>
                </a:ln>
                <a:solidFill>
                  <a:srgbClr val="0000FF"/>
                </a:solidFill>
                <a:effectLst/>
                <a:uLnTx/>
                <a:uFillTx/>
                <a:latin typeface="Gill Sans MT"/>
                <a:ea typeface="+mn-ea"/>
                <a:cs typeface="Gill Sans MT"/>
              </a:rPr>
              <a:t> </a:t>
            </a:r>
            <a:r>
              <a:rPr kumimoji="0" lang="en-US" sz="2000" b="1" i="0" u="none" strike="noStrike" kern="0" cap="none" spc="0" normalizeH="0" baseline="0" noProof="0" dirty="0">
                <a:ln>
                  <a:noFill/>
                </a:ln>
                <a:solidFill>
                  <a:sysClr val="windowText" lastClr="000000"/>
                </a:solidFill>
                <a:effectLst/>
                <a:uLnTx/>
                <a:uFillTx/>
                <a:latin typeface="Gill Sans MT"/>
                <a:ea typeface="+mn-ea"/>
                <a:cs typeface="Gill Sans MT"/>
              </a:rPr>
              <a:t>threads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Gill Sans MT"/>
                <a:ea typeface="+mn-ea"/>
                <a:cs typeface="Gill Sans MT"/>
              </a:rPr>
              <a:t>Each </a:t>
            </a:r>
            <a:r>
              <a:rPr kumimoji="0" lang="en-US" sz="2000" b="1" i="0" u="none" strike="noStrike" kern="0" cap="none" spc="0" normalizeH="0" baseline="0" noProof="0" dirty="0">
                <a:ln>
                  <a:noFill/>
                </a:ln>
                <a:solidFill>
                  <a:srgbClr val="0000FF"/>
                </a:solidFill>
                <a:effectLst/>
                <a:uLnTx/>
                <a:uFillTx/>
                <a:latin typeface="Gill Sans MT"/>
                <a:ea typeface="+mn-ea"/>
                <a:cs typeface="Gill Sans MT"/>
              </a:rPr>
              <a:t>1M</a:t>
            </a:r>
            <a:r>
              <a:rPr kumimoji="0" lang="en-US" sz="2000" b="1" i="0" u="none" strike="noStrike" kern="0" cap="none" spc="0" normalizeH="0" baseline="0" noProof="0" dirty="0">
                <a:ln>
                  <a:noFill/>
                </a:ln>
                <a:solidFill>
                  <a:sysClr val="windowText" lastClr="000000"/>
                </a:solidFill>
                <a:effectLst/>
                <a:uLnTx/>
                <a:uFillTx/>
                <a:latin typeface="Gill Sans MT"/>
                <a:ea typeface="+mn-ea"/>
                <a:cs typeface="Gill Sans MT"/>
              </a:rPr>
              <a:t> </a:t>
            </a:r>
            <a:r>
              <a:rPr kumimoji="0" lang="en-US" sz="2000" b="1" i="0" u="none" strike="noStrike" kern="0" cap="none" spc="0" normalizeH="0" baseline="0" noProof="0" dirty="0" err="1">
                <a:ln>
                  <a:noFill/>
                </a:ln>
                <a:solidFill>
                  <a:sysClr val="windowText" lastClr="000000"/>
                </a:solidFill>
                <a:effectLst/>
                <a:uLnTx/>
                <a:uFillTx/>
                <a:latin typeface="Gill Sans MT"/>
                <a:ea typeface="+mn-ea"/>
                <a:cs typeface="Gill Sans MT"/>
              </a:rPr>
              <a:t>Txn</a:t>
            </a:r>
            <a:r>
              <a:rPr kumimoji="0" lang="en-US" sz="2000" b="1" i="0" u="none" strike="noStrike" kern="0" cap="none" spc="0" normalizeH="0" baseline="0" noProof="0" dirty="0">
                <a:ln>
                  <a:noFill/>
                </a:ln>
                <a:solidFill>
                  <a:sysClr val="windowText" lastClr="000000"/>
                </a:solidFill>
                <a:effectLst/>
                <a:uLnTx/>
                <a:uFillTx/>
                <a:latin typeface="Gill Sans MT"/>
                <a:ea typeface="+mn-ea"/>
                <a:cs typeface="Gill Sans MT"/>
              </a:rPr>
              <a:t> queries</a:t>
            </a:r>
            <a:br>
              <a:rPr kumimoji="0" lang="en-US" sz="2000" b="1" i="0" u="none" strike="noStrike" kern="0" cap="none" spc="0" normalizeH="0" baseline="0" noProof="0" dirty="0">
                <a:ln>
                  <a:noFill/>
                </a:ln>
                <a:solidFill>
                  <a:sysClr val="windowText" lastClr="000000"/>
                </a:solidFill>
                <a:effectLst/>
                <a:uLnTx/>
                <a:uFillTx/>
                <a:latin typeface="Gill Sans MT"/>
                <a:ea typeface="+mn-ea"/>
                <a:cs typeface="Gill Sans MT"/>
              </a:rPr>
            </a:br>
            <a:r>
              <a:rPr kumimoji="0" lang="en-US" sz="2000" b="1" i="0" u="none" strike="noStrike" kern="0" cap="none" spc="0" normalizeH="0" baseline="0" noProof="0" dirty="0">
                <a:ln>
                  <a:noFill/>
                </a:ln>
                <a:solidFill>
                  <a:sysClr val="windowText" lastClr="000000"/>
                </a:solidFill>
                <a:effectLst/>
                <a:uLnTx/>
                <a:uFillTx/>
                <a:latin typeface="Gill Sans MT"/>
                <a:ea typeface="+mn-ea"/>
                <a:cs typeface="Gill Sans MT"/>
              </a:rPr>
              <a:t>Write/read </a:t>
            </a:r>
            <a:r>
              <a:rPr kumimoji="0" lang="en-US" sz="2000" b="1" i="0" u="none" strike="noStrike" kern="0" cap="none" spc="0" normalizeH="0" baseline="0" noProof="0" dirty="0">
                <a:ln>
                  <a:noFill/>
                </a:ln>
                <a:solidFill>
                  <a:srgbClr val="0000FF"/>
                </a:solidFill>
                <a:effectLst/>
                <a:uLnTx/>
                <a:uFillTx/>
                <a:latin typeface="Gill Sans MT"/>
                <a:ea typeface="+mn-ea"/>
                <a:cs typeface="Gill Sans MT"/>
              </a:rPr>
              <a:t>50%</a:t>
            </a:r>
            <a:endParaRPr kumimoji="0" lang="en-US" sz="1800" b="1" i="0" u="none" strike="noStrike" kern="0" cap="none" spc="0" normalizeH="0" baseline="0" noProof="0" dirty="0">
              <a:ln>
                <a:noFill/>
              </a:ln>
              <a:solidFill>
                <a:srgbClr val="0000FF"/>
              </a:solidFill>
              <a:effectLst/>
              <a:uLnTx/>
              <a:uFillTx/>
              <a:latin typeface="Gill Sans MT"/>
              <a:ea typeface="+mn-ea"/>
              <a:cs typeface="Gill Sans MT"/>
            </a:endParaRPr>
          </a:p>
        </p:txBody>
      </p:sp>
    </p:spTree>
    <p:extLst>
      <p:ext uri="{BB962C8B-B14F-4D97-AF65-F5344CB8AC3E}">
        <p14:creationId xmlns:p14="http://schemas.microsoft.com/office/powerpoint/2010/main" val="279534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Graphic spid="41" grpId="0">
        <p:bldAsOne/>
      </p:bldGraphic>
      <p:bldP spid="52" grpId="0" animBg="1"/>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0287000" cy="914400"/>
          </a:xfrm>
        </p:spPr>
        <p:txBody>
          <a:bodyPr/>
          <a:lstStyle/>
          <a:p>
            <a:r>
              <a:rPr lang="en-US" sz="3500" dirty="0"/>
              <a:t>More Insights on Data Freshness Challenges</a:t>
            </a:r>
          </a:p>
        </p:txBody>
      </p:sp>
      <p:sp>
        <p:nvSpPr>
          <p:cNvPr id="3" name="Content Placeholder 2"/>
          <p:cNvSpPr>
            <a:spLocks noGrp="1"/>
          </p:cNvSpPr>
          <p:nvPr>
            <p:ph idx="1"/>
          </p:nvPr>
        </p:nvSpPr>
        <p:spPr>
          <a:xfrm>
            <a:off x="0" y="10668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2400" b="1" i="0" u="none" strike="noStrike" kern="1200" cap="none" spc="0" normalizeH="0" baseline="0" noProof="0">
              <a:ln>
                <a:noFill/>
              </a:ln>
              <a:solidFill>
                <a:srgbClr val="0070C0"/>
              </a:solidFill>
              <a:effectLst/>
              <a:uLnTx/>
              <a:uFillTx/>
              <a:latin typeface="Gill Sans MT"/>
              <a:ea typeface="+mn-ea"/>
              <a:cs typeface="Gill Sans MT"/>
            </a:endParaRPr>
          </a:p>
        </p:txBody>
      </p:sp>
      <p:sp>
        <p:nvSpPr>
          <p:cNvPr id="12" name="Rectangle 11"/>
          <p:cNvSpPr/>
          <p:nvPr/>
        </p:nvSpPr>
        <p:spPr>
          <a:xfrm>
            <a:off x="304800" y="2659559"/>
            <a:ext cx="853440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We need to take advantage of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PIM logic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to reduce </a:t>
            </a: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data movement </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and </a:t>
            </a: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resource contention</a:t>
            </a:r>
          </a:p>
        </p:txBody>
      </p:sp>
      <p:sp>
        <p:nvSpPr>
          <p:cNvPr id="18" name="Rectangle 17"/>
          <p:cNvSpPr/>
          <p:nvPr/>
        </p:nvSpPr>
        <p:spPr>
          <a:xfrm>
            <a:off x="0" y="1074003"/>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Our analysis shows that simply providing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higher bandwidth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(8x) to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CPU cores </a:t>
            </a:r>
            <a:r>
              <a:rPr kumimoji="0" lang="en-US" sz="2400" b="1" i="0" u="sng" strike="noStrike" kern="1200" cap="none" spc="0" normalizeH="0" baseline="0" noProof="0" dirty="0">
                <a:ln>
                  <a:noFill/>
                </a:ln>
                <a:solidFill>
                  <a:srgbClr val="C00000"/>
                </a:solidFill>
                <a:effectLst/>
                <a:uLnTx/>
                <a:uFillTx/>
                <a:latin typeface="Gill Sans MT"/>
                <a:ea typeface="+mn-ea"/>
                <a:cs typeface="Gill Sans MT"/>
              </a:rPr>
              <a:t>does not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address the challenges</a:t>
            </a:r>
            <a:endParaRPr kumimoji="0" lang="en-US" sz="2400" b="1" i="0" u="none" strike="noStrike" kern="1200" cap="none" spc="0" normalizeH="0" baseline="0" noProof="0" dirty="0">
              <a:ln>
                <a:noFill/>
              </a:ln>
              <a:solidFill>
                <a:srgbClr val="C00000"/>
              </a:solidFill>
              <a:effectLst/>
              <a:uLnTx/>
              <a:uFillTx/>
              <a:latin typeface="Gill Sans MT"/>
              <a:ea typeface="+mn-ea"/>
              <a:cs typeface="Gill Sans MT"/>
            </a:endParaRPr>
          </a:p>
        </p:txBody>
      </p:sp>
      <p:cxnSp>
        <p:nvCxnSpPr>
          <p:cNvPr id="19" name="Straight Arrow Connector 18"/>
          <p:cNvCxnSpPr/>
          <p:nvPr/>
        </p:nvCxnSpPr>
        <p:spPr>
          <a:xfrm>
            <a:off x="4572000" y="2133600"/>
            <a:ext cx="0" cy="457200"/>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6933" y="3886200"/>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We find that simply offloading them to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general purpose PIM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cores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does not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address the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challenges</a:t>
            </a:r>
          </a:p>
        </p:txBody>
      </p:sp>
      <p:cxnSp>
        <p:nvCxnSpPr>
          <p:cNvPr id="21" name="Straight Arrow Connector 20"/>
          <p:cNvCxnSpPr/>
          <p:nvPr/>
        </p:nvCxnSpPr>
        <p:spPr>
          <a:xfrm>
            <a:off x="4572000" y="4953000"/>
            <a:ext cx="0" cy="457200"/>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04800" y="5486400"/>
            <a:ext cx="853440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We need to design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custom algorithm</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and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hardware</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to efficiently execute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update shipping/application </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process</a:t>
            </a:r>
          </a:p>
        </p:txBody>
      </p:sp>
    </p:spTree>
    <p:extLst>
      <p:ext uri="{BB962C8B-B14F-4D97-AF65-F5344CB8AC3E}">
        <p14:creationId xmlns:p14="http://schemas.microsoft.com/office/powerpoint/2010/main" val="44576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20" grpId="0" animBg="1"/>
      <p:bldP spid="2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492875"/>
            <a:ext cx="1524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2400" b="1" i="0" u="none" strike="noStrike" kern="1200" cap="none" spc="0" normalizeH="0" baseline="0" noProof="0" dirty="0">
              <a:ln>
                <a:noFill/>
              </a:ln>
              <a:solidFill>
                <a:srgbClr val="0070C0"/>
              </a:solidFill>
              <a:effectLst/>
              <a:uLnTx/>
              <a:uFillTx/>
              <a:latin typeface="Gill Sans MT"/>
              <a:ea typeface="+mn-ea"/>
              <a:cs typeface="Gill Sans MT"/>
            </a:endParaRPr>
          </a:p>
        </p:txBody>
      </p:sp>
      <p:sp>
        <p:nvSpPr>
          <p:cNvPr id="29" name="Title 1"/>
          <p:cNvSpPr txBox="1">
            <a:spLocks/>
          </p:cNvSpPr>
          <p:nvPr/>
        </p:nvSpPr>
        <p:spPr>
          <a:xfrm>
            <a:off x="0" y="-152400"/>
            <a:ext cx="9144000" cy="914400"/>
          </a:xfrm>
          <a:prstGeom prst="rect">
            <a:avLst/>
          </a:prstGeom>
        </p:spPr>
        <p:txBody>
          <a:bodyPr vert="horz" lIns="365760" tIns="45720" rIns="91440" bIns="45720" rtlCol="0" anchor="ctr">
            <a:noAutofit/>
          </a:bodyPr>
          <a:lstStyle>
            <a:lvl1pPr algn="l" defTabSz="914400" rtl="0" eaLnBrk="1" latinLnBrk="0" hangingPunct="1">
              <a:spcBef>
                <a:spcPct val="0"/>
              </a:spcBef>
              <a:buNone/>
              <a:defRPr sz="4400" b="1" kern="1200">
                <a:solidFill>
                  <a:schemeClr val="tx1">
                    <a:lumMod val="65000"/>
                    <a:lumOff val="35000"/>
                  </a:schemeClr>
                </a:solidFill>
                <a:latin typeface="Gill Sans MT"/>
                <a:ea typeface="+mj-ea"/>
                <a:cs typeface="Gill Sans M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lumMod val="65000"/>
                    <a:lumOff val="35000"/>
                  </a:prstClr>
                </a:solidFill>
                <a:effectLst/>
                <a:uLnTx/>
                <a:uFillTx/>
                <a:latin typeface="Gill Sans MT"/>
                <a:ea typeface="+mj-ea"/>
              </a:rPr>
              <a:t>Multi-Version Concurrency Control (MVCC)</a:t>
            </a:r>
          </a:p>
        </p:txBody>
      </p:sp>
      <p:sp>
        <p:nvSpPr>
          <p:cNvPr id="68" name="Rectangle 67"/>
          <p:cNvSpPr/>
          <p:nvPr/>
        </p:nvSpPr>
        <p:spPr>
          <a:xfrm>
            <a:off x="-152400" y="4495800"/>
            <a:ext cx="9601200" cy="461665"/>
          </a:xfrm>
          <a:prstGeom prst="rect">
            <a:avLst/>
          </a:prstGeom>
          <a:solidFill>
            <a:srgbClr val="800000"/>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ill Sans MT"/>
                <a:ea typeface="+mn-ea"/>
                <a:cs typeface="Gill Sans MT"/>
              </a:rPr>
              <a:t>We find that long version chains are the root cause of the issue</a:t>
            </a:r>
          </a:p>
        </p:txBody>
      </p:sp>
      <p:graphicFrame>
        <p:nvGraphicFramePr>
          <p:cNvPr id="71" name="Chart 70"/>
          <p:cNvGraphicFramePr>
            <a:graphicFrameLocks/>
          </p:cNvGraphicFramePr>
          <p:nvPr/>
        </p:nvGraphicFramePr>
        <p:xfrm>
          <a:off x="1143000" y="1676400"/>
          <a:ext cx="6705600"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74" name="Rectangle 73"/>
          <p:cNvSpPr/>
          <p:nvPr/>
        </p:nvSpPr>
        <p:spPr>
          <a:xfrm>
            <a:off x="-16788" y="754559"/>
            <a:ext cx="9144000" cy="769441"/>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We observe that MVCC overhead leads to </a:t>
            </a: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42.4%</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performance </a:t>
            </a: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loss</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over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zero-cost MVCC</a:t>
            </a:r>
          </a:p>
        </p:txBody>
      </p:sp>
      <p:grpSp>
        <p:nvGrpSpPr>
          <p:cNvPr id="75" name="Group 74"/>
          <p:cNvGrpSpPr/>
          <p:nvPr/>
        </p:nvGrpSpPr>
        <p:grpSpPr>
          <a:xfrm>
            <a:off x="228600" y="4876800"/>
            <a:ext cx="9078618" cy="707887"/>
            <a:chOff x="533400" y="4724400"/>
            <a:chExt cx="9078618" cy="707887"/>
          </a:xfrm>
        </p:grpSpPr>
        <p:sp>
          <p:nvSpPr>
            <p:cNvPr id="79" name="TextBox 78"/>
            <p:cNvSpPr txBox="1"/>
            <p:nvPr/>
          </p:nvSpPr>
          <p:spPr>
            <a:xfrm>
              <a:off x="990600" y="4903113"/>
              <a:ext cx="862141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1F497D"/>
                  </a:solidFill>
                  <a:effectLst/>
                  <a:uLnTx/>
                  <a:uFillTx/>
                  <a:latin typeface="Gill Sans MT"/>
                  <a:ea typeface="+mn-ea"/>
                  <a:cs typeface="Gill Sans MT"/>
                </a:rPr>
                <a:t>Frequent transactional </a:t>
              </a:r>
              <a:r>
                <a:rPr kumimoji="0" lang="en-US" sz="2100" b="1" i="0" u="none" strike="noStrike" kern="1200" cap="none" spc="0" normalizeH="0" baseline="0" noProof="0" dirty="0">
                  <a:ln>
                    <a:noFill/>
                  </a:ln>
                  <a:solidFill>
                    <a:srgbClr val="0000FF"/>
                  </a:solidFill>
                  <a:effectLst/>
                  <a:uLnTx/>
                  <a:uFillTx/>
                  <a:latin typeface="Gill Sans MT"/>
                  <a:ea typeface="+mn-ea"/>
                  <a:cs typeface="Gill Sans MT"/>
                </a:rPr>
                <a:t>updates</a:t>
              </a:r>
              <a:r>
                <a:rPr kumimoji="0" lang="en-US" sz="2100" b="1" i="0" u="none" strike="noStrike" kern="1200" cap="none" spc="0" normalizeH="0" baseline="0" noProof="0" dirty="0">
                  <a:ln>
                    <a:noFill/>
                  </a:ln>
                  <a:solidFill>
                    <a:srgbClr val="1F497D"/>
                  </a:solidFill>
                  <a:effectLst/>
                  <a:uLnTx/>
                  <a:uFillTx/>
                  <a:latin typeface="Gill Sans MT"/>
                  <a:ea typeface="+mn-ea"/>
                  <a:cs typeface="Gill Sans MT"/>
                </a:rPr>
                <a:t> create </a:t>
              </a:r>
              <a:r>
                <a:rPr kumimoji="0" lang="en-US" sz="2100" b="1" i="0" u="none" strike="noStrike" kern="1200" cap="none" spc="0" normalizeH="0" baseline="0" noProof="0" dirty="0">
                  <a:ln>
                    <a:noFill/>
                  </a:ln>
                  <a:solidFill>
                    <a:srgbClr val="C00000"/>
                  </a:solidFill>
                  <a:effectLst/>
                  <a:uLnTx/>
                  <a:uFillTx/>
                  <a:latin typeface="Gill Sans MT"/>
                  <a:ea typeface="+mn-ea"/>
                  <a:cs typeface="Gill Sans MT"/>
                </a:rPr>
                <a:t>lengthy</a:t>
              </a:r>
              <a:r>
                <a:rPr kumimoji="0" lang="en-US" sz="2100" b="1" i="0" u="none" strike="noStrike" kern="1200" cap="none" spc="0" normalizeH="0" baseline="0" noProof="0" dirty="0">
                  <a:ln>
                    <a:noFill/>
                  </a:ln>
                  <a:solidFill>
                    <a:srgbClr val="1F497D"/>
                  </a:solidFill>
                  <a:effectLst/>
                  <a:uLnTx/>
                  <a:uFillTx/>
                  <a:latin typeface="Gill Sans MT"/>
                  <a:ea typeface="+mn-ea"/>
                  <a:cs typeface="Gill Sans MT"/>
                </a:rPr>
                <a:t> version chains</a:t>
              </a:r>
            </a:p>
          </p:txBody>
        </p:sp>
        <p:sp>
          <p:nvSpPr>
            <p:cNvPr id="78" name="TextBox 77"/>
            <p:cNvSpPr txBox="1"/>
            <p:nvPr/>
          </p:nvSpPr>
          <p:spPr>
            <a:xfrm>
              <a:off x="533400" y="4724400"/>
              <a:ext cx="474011" cy="707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1</a:t>
              </a:r>
            </a:p>
          </p:txBody>
        </p:sp>
      </p:grpSp>
      <p:grpSp>
        <p:nvGrpSpPr>
          <p:cNvPr id="81" name="Group 80"/>
          <p:cNvGrpSpPr/>
          <p:nvPr/>
        </p:nvGrpSpPr>
        <p:grpSpPr>
          <a:xfrm>
            <a:off x="228600" y="5376446"/>
            <a:ext cx="9078618" cy="871954"/>
            <a:chOff x="533400" y="4724400"/>
            <a:chExt cx="9078618" cy="871954"/>
          </a:xfrm>
        </p:grpSpPr>
        <p:sp>
          <p:nvSpPr>
            <p:cNvPr id="119" name="TextBox 118"/>
            <p:cNvSpPr txBox="1"/>
            <p:nvPr/>
          </p:nvSpPr>
          <p:spPr>
            <a:xfrm>
              <a:off x="990600" y="4857690"/>
              <a:ext cx="862141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1F497D"/>
                  </a:solidFill>
                  <a:effectLst/>
                  <a:uLnTx/>
                  <a:uFillTx/>
                  <a:latin typeface="Gill Sans MT"/>
                  <a:ea typeface="+mn-ea"/>
                  <a:cs typeface="Gill Sans MT"/>
                </a:rPr>
                <a:t>Scan-heavy analytics traverses </a:t>
              </a:r>
              <a:r>
                <a:rPr kumimoji="0" lang="en-US" sz="2100" b="1" i="0" u="none" strike="noStrike" kern="1200" cap="none" spc="0" normalizeH="0" baseline="0" noProof="0" dirty="0">
                  <a:ln>
                    <a:noFill/>
                  </a:ln>
                  <a:solidFill>
                    <a:srgbClr val="C00000"/>
                  </a:solidFill>
                  <a:effectLst/>
                  <a:uLnTx/>
                  <a:uFillTx/>
                  <a:latin typeface="Gill Sans MT"/>
                  <a:ea typeface="+mn-ea"/>
                  <a:cs typeface="Gill Sans MT"/>
                </a:rPr>
                <a:t>a lengthy version chain</a:t>
              </a:r>
              <a:r>
                <a:rPr kumimoji="0" lang="en-US" sz="2100" b="1" i="0" u="none" strike="noStrike" kern="1200" cap="none" spc="0" normalizeH="0" baseline="0" noProof="0" dirty="0">
                  <a:ln>
                    <a:noFill/>
                  </a:ln>
                  <a:solidFill>
                    <a:srgbClr val="1F497D"/>
                  </a:solidFill>
                  <a:effectLst/>
                  <a:uLnTx/>
                  <a:uFillTx/>
                  <a:latin typeface="Gill Sans MT"/>
                  <a:ea typeface="+mn-ea"/>
                  <a:cs typeface="Gill Sans MT"/>
                </a:rPr>
                <a:t> upon accessing a data tuple </a:t>
              </a:r>
            </a:p>
          </p:txBody>
        </p:sp>
        <p:sp>
          <p:nvSpPr>
            <p:cNvPr id="120" name="TextBox 119"/>
            <p:cNvSpPr txBox="1"/>
            <p:nvPr/>
          </p:nvSpPr>
          <p:spPr>
            <a:xfrm>
              <a:off x="533400" y="4724400"/>
              <a:ext cx="474011" cy="707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2</a:t>
              </a:r>
            </a:p>
          </p:txBody>
        </p:sp>
      </p:grpSp>
      <p:sp>
        <p:nvSpPr>
          <p:cNvPr id="134" name="Rectangle 133"/>
          <p:cNvSpPr/>
          <p:nvPr/>
        </p:nvSpPr>
        <p:spPr>
          <a:xfrm>
            <a:off x="914400" y="6172200"/>
            <a:ext cx="8292981" cy="70788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Expensive time-stamp </a:t>
            </a:r>
            <a:r>
              <a:rPr kumimoji="0" lang="en-US" sz="2000" b="1" i="0" u="none" strike="noStrike" kern="1200" cap="none" spc="0" normalizeH="0" baseline="0" noProof="0" dirty="0">
                <a:ln>
                  <a:noFill/>
                </a:ln>
                <a:solidFill>
                  <a:srgbClr val="C00000"/>
                </a:solidFill>
                <a:effectLst/>
                <a:uLnTx/>
                <a:uFillTx/>
                <a:latin typeface="Gill Sans MT"/>
                <a:ea typeface="+mn-ea"/>
                <a:cs typeface="Gill Sans MT"/>
              </a:rPr>
              <a:t>comparison</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 </a:t>
            </a:r>
            <a:r>
              <a:rPr kumimoji="0" lang="en-US" sz="2000" b="1" i="0" u="none" strike="noStrike" kern="1200" cap="none" spc="0" normalizeH="0" baseline="0" noProof="0" dirty="0">
                <a:ln>
                  <a:noFill/>
                </a:ln>
                <a:solidFill>
                  <a:srgbClr val="C00000"/>
                </a:solidFill>
                <a:effectLst/>
                <a:uLnTx/>
                <a:uFillTx/>
                <a:latin typeface="Gill Sans MT"/>
                <a:ea typeface="+mn-ea"/>
                <a:cs typeface="Gill Sans MT"/>
              </a:rPr>
              <a:t>a very large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number of </a:t>
            </a:r>
            <a:r>
              <a:rPr kumimoji="0" lang="en-US" sz="2000" b="1" i="0" u="none" strike="noStrike" kern="1200" cap="none" spc="0" normalizeH="0" baseline="0" noProof="0" dirty="0">
                <a:ln>
                  <a:noFill/>
                </a:ln>
                <a:solidFill>
                  <a:srgbClr val="C00000"/>
                </a:solidFill>
                <a:effectLst/>
                <a:uLnTx/>
                <a:uFillTx/>
                <a:latin typeface="Gill Sans MT"/>
                <a:ea typeface="+mn-ea"/>
                <a:cs typeface="Gill Sans MT"/>
              </a:rPr>
              <a:t>random</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memory accesses</a:t>
            </a:r>
            <a:endParaRPr kumimoji="0" lang="en-US" sz="2000" b="1" i="0" u="none" strike="noStrike" kern="1200" cap="none" spc="0" normalizeH="0" baseline="0" noProof="0" dirty="0">
              <a:ln>
                <a:noFill/>
              </a:ln>
              <a:solidFill>
                <a:srgbClr val="800000"/>
              </a:solidFill>
              <a:effectLst/>
              <a:uLnTx/>
              <a:uFillTx/>
              <a:latin typeface="Gill Sans MT"/>
              <a:ea typeface="+mn-ea"/>
              <a:cs typeface="Gill Sans MT"/>
            </a:endParaRPr>
          </a:p>
        </p:txBody>
      </p:sp>
    </p:spTree>
    <p:extLst>
      <p:ext uri="{BB962C8B-B14F-4D97-AF65-F5344CB8AC3E}">
        <p14:creationId xmlns:p14="http://schemas.microsoft.com/office/powerpoint/2010/main" val="49347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500"/>
                                        <p:tgtEl>
                                          <p:spTgt spid="7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500"/>
                                        <p:tgtEl>
                                          <p:spTgt spid="8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4"/>
                                        </p:tgtEl>
                                        <p:attrNameLst>
                                          <p:attrName>style.visibility</p:attrName>
                                        </p:attrNameLst>
                                      </p:cBhvr>
                                      <p:to>
                                        <p:strVal val="visible"/>
                                      </p:to>
                                    </p:set>
                                    <p:animEffect transition="in" filter="fade">
                                      <p:cBhvr>
                                        <p:cTn id="30"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Graphic spid="71" grpId="0">
        <p:bldAsOne/>
      </p:bldGraphic>
      <p:bldP spid="74" grpId="0" animBg="1"/>
      <p:bldP spid="13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4000" dirty="0"/>
              <a:t>Analytical Islands Key Components</a:t>
            </a:r>
          </a:p>
        </p:txBody>
      </p:sp>
      <p:sp>
        <p:nvSpPr>
          <p:cNvPr id="3" name="Content Placeholder 2"/>
          <p:cNvSpPr>
            <a:spLocks noGrp="1"/>
          </p:cNvSpPr>
          <p:nvPr>
            <p:ph idx="1"/>
          </p:nvPr>
        </p:nvSpPr>
        <p:spPr>
          <a:xfrm>
            <a:off x="0" y="10668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2400" b="1" i="0" u="none" strike="noStrike" kern="1200" cap="none" spc="0" normalizeH="0" baseline="0" noProof="0" dirty="0">
              <a:ln>
                <a:noFill/>
              </a:ln>
              <a:solidFill>
                <a:srgbClr val="0070C0"/>
              </a:solidFill>
              <a:effectLst/>
              <a:uLnTx/>
              <a:uFillTx/>
              <a:latin typeface="Gill Sans MT"/>
              <a:ea typeface="+mn-ea"/>
              <a:cs typeface="Gill Sans MT"/>
            </a:endParaRPr>
          </a:p>
        </p:txBody>
      </p:sp>
      <p:grpSp>
        <p:nvGrpSpPr>
          <p:cNvPr id="12" name="Group 11"/>
          <p:cNvGrpSpPr/>
          <p:nvPr/>
        </p:nvGrpSpPr>
        <p:grpSpPr>
          <a:xfrm>
            <a:off x="533400" y="2161939"/>
            <a:ext cx="7391400" cy="3400661"/>
            <a:chOff x="1143000" y="2639373"/>
            <a:chExt cx="6248400" cy="3123488"/>
          </a:xfrm>
        </p:grpSpPr>
        <p:sp>
          <p:nvSpPr>
            <p:cNvPr id="15" name="TextBox 14"/>
            <p:cNvSpPr txBox="1"/>
            <p:nvPr/>
          </p:nvSpPr>
          <p:spPr>
            <a:xfrm>
              <a:off x="3775203" y="5410200"/>
              <a:ext cx="2396997" cy="3526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0" cap="none" spc="0" normalizeH="0" baseline="0" noProof="0" dirty="0">
                  <a:ln>
                    <a:noFill/>
                  </a:ln>
                  <a:solidFill>
                    <a:sysClr val="windowText" lastClr="000000"/>
                  </a:solidFill>
                  <a:effectLst/>
                  <a:uLnTx/>
                  <a:uFillTx/>
                  <a:latin typeface="Gill Sans MT"/>
                  <a:ea typeface="+mn-ea"/>
                  <a:cs typeface="Gill Sans MT"/>
                </a:rPr>
                <a:t>Analytical Islands</a:t>
              </a:r>
            </a:p>
          </p:txBody>
        </p:sp>
        <p:grpSp>
          <p:nvGrpSpPr>
            <p:cNvPr id="10" name="Group 9"/>
            <p:cNvGrpSpPr/>
            <p:nvPr/>
          </p:nvGrpSpPr>
          <p:grpSpPr>
            <a:xfrm>
              <a:off x="2612579" y="2639373"/>
              <a:ext cx="4778821" cy="2799570"/>
              <a:chOff x="3907979" y="1524000"/>
              <a:chExt cx="4786752" cy="2799570"/>
            </a:xfrm>
          </p:grpSpPr>
          <p:sp>
            <p:nvSpPr>
              <p:cNvPr id="16" name="Rectangle 15"/>
              <p:cNvSpPr/>
              <p:nvPr/>
            </p:nvSpPr>
            <p:spPr>
              <a:xfrm>
                <a:off x="3907979" y="2149747"/>
                <a:ext cx="4516823" cy="2173823"/>
              </a:xfrm>
              <a:prstGeom prst="rect">
                <a:avLst/>
              </a:prstGeom>
              <a:solidFill>
                <a:schemeClr val="accent6">
                  <a:lumMod val="20000"/>
                  <a:lumOff val="80000"/>
                </a:schemeClr>
              </a:solidFill>
              <a:ln w="38100" cmpd="sng">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17" name="Can 16"/>
              <p:cNvSpPr/>
              <p:nvPr/>
            </p:nvSpPr>
            <p:spPr>
              <a:xfrm>
                <a:off x="6615015" y="3123854"/>
                <a:ext cx="1599395" cy="483667"/>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Gill Sans MT"/>
                    <a:ea typeface="+mn-ea"/>
                    <a:cs typeface="Gill Sans MT"/>
                  </a:rPr>
                  <a:t>Replica</a:t>
                </a:r>
              </a:p>
            </p:txBody>
          </p:sp>
          <p:cxnSp>
            <p:nvCxnSpPr>
              <p:cNvPr id="18" name="Straight Arrow Connector 17"/>
              <p:cNvCxnSpPr/>
              <p:nvPr/>
            </p:nvCxnSpPr>
            <p:spPr>
              <a:xfrm>
                <a:off x="7423885" y="2549787"/>
                <a:ext cx="0" cy="568530"/>
              </a:xfrm>
              <a:prstGeom prst="straightConnector1">
                <a:avLst/>
              </a:prstGeom>
              <a:ln w="38100" cmpd="sng">
                <a:solidFill>
                  <a:schemeClr val="tx1"/>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15822" y="1524000"/>
                <a:ext cx="2578909" cy="325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p>
            </p:txBody>
          </p:sp>
          <p:sp>
            <p:nvSpPr>
              <p:cNvPr id="27" name="Rounded Rectangle 26"/>
              <p:cNvSpPr/>
              <p:nvPr/>
            </p:nvSpPr>
            <p:spPr>
              <a:xfrm>
                <a:off x="4492818" y="3829966"/>
                <a:ext cx="3572512" cy="350524"/>
              </a:xfrm>
              <a:prstGeom prst="roundRect">
                <a:avLst/>
              </a:prstGeom>
              <a:solidFill>
                <a:schemeClr val="bg1"/>
              </a:solidFill>
              <a:ln w="28575" cmpd="sng">
                <a:solidFill>
                  <a:srgbClr val="00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PIM Logic</a:t>
                </a:r>
              </a:p>
            </p:txBody>
          </p:sp>
          <p:grpSp>
            <p:nvGrpSpPr>
              <p:cNvPr id="28" name="Group 27"/>
              <p:cNvGrpSpPr/>
              <p:nvPr/>
            </p:nvGrpSpPr>
            <p:grpSpPr>
              <a:xfrm rot="5400000">
                <a:off x="7210722" y="1969896"/>
                <a:ext cx="413266" cy="245734"/>
                <a:chOff x="3928902" y="2681518"/>
                <a:chExt cx="783539" cy="239491"/>
              </a:xfrm>
            </p:grpSpPr>
            <p:cxnSp>
              <p:nvCxnSpPr>
                <p:cNvPr id="31" name="Straight Connector 30"/>
                <p:cNvCxnSpPr/>
                <p:nvPr/>
              </p:nvCxnSpPr>
              <p:spPr>
                <a:xfrm flipH="1">
                  <a:off x="3928902" y="2681529"/>
                  <a:ext cx="783539"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928905" y="2920999"/>
                  <a:ext cx="783533"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432605" y="2681523"/>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143205" y="2681518"/>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a:xfrm>
                <a:off x="6490695" y="2274350"/>
                <a:ext cx="1817025" cy="283283"/>
              </a:xfrm>
              <a:prstGeom prst="roundRect">
                <a:avLst/>
              </a:prstGeom>
              <a:solidFill>
                <a:schemeClr val="bg1"/>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Exec. Engine</a:t>
                </a:r>
              </a:p>
            </p:txBody>
          </p:sp>
        </p:grpSp>
        <p:grpSp>
          <p:nvGrpSpPr>
            <p:cNvPr id="7" name="Group 6"/>
            <p:cNvGrpSpPr/>
            <p:nvPr/>
          </p:nvGrpSpPr>
          <p:grpSpPr>
            <a:xfrm>
              <a:off x="1143000" y="3559989"/>
              <a:ext cx="4876800" cy="1428383"/>
              <a:chOff x="2272713" y="2444616"/>
              <a:chExt cx="5085453" cy="1428383"/>
            </a:xfrm>
          </p:grpSpPr>
          <p:sp>
            <p:nvSpPr>
              <p:cNvPr id="19" name="Rectangle 18"/>
              <p:cNvSpPr/>
              <p:nvPr/>
            </p:nvSpPr>
            <p:spPr>
              <a:xfrm>
                <a:off x="2272713" y="3534314"/>
                <a:ext cx="1967586" cy="3386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Updates</a:t>
                </a:r>
                <a:endParaRPr kumimoji="0" lang="en-US" sz="1800" b="1" i="0" u="none" strike="noStrike" kern="1200" cap="none" spc="0" normalizeH="0" baseline="0" noProof="0" dirty="0">
                  <a:ln>
                    <a:noFill/>
                  </a:ln>
                  <a:solidFill>
                    <a:prstClr val="black"/>
                  </a:solidFill>
                  <a:effectLst/>
                  <a:uLnTx/>
                  <a:uFillTx/>
                  <a:latin typeface="Gill Sans MT"/>
                  <a:ea typeface="+mn-ea"/>
                  <a:cs typeface="Gill Sans MT"/>
                </a:endParaRPr>
              </a:p>
            </p:txBody>
          </p:sp>
          <p:cxnSp>
            <p:nvCxnSpPr>
              <p:cNvPr id="20" name="Straight Arrow Connector 19"/>
              <p:cNvCxnSpPr/>
              <p:nvPr/>
            </p:nvCxnSpPr>
            <p:spPr>
              <a:xfrm>
                <a:off x="2716771" y="3563891"/>
                <a:ext cx="1170526" cy="0"/>
              </a:xfrm>
              <a:prstGeom prst="straightConnector1">
                <a:avLst/>
              </a:prstGeom>
              <a:ln w="76200" cap="flat" cmpd="sng">
                <a:solidFill>
                  <a:srgbClr val="0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6056125" y="3281371"/>
                <a:ext cx="560724" cy="146195"/>
                <a:chOff x="2362200" y="5453063"/>
                <a:chExt cx="1508763" cy="185737"/>
              </a:xfrm>
            </p:grpSpPr>
            <p:grpSp>
              <p:nvGrpSpPr>
                <p:cNvPr id="43" name="Group 42"/>
                <p:cNvGrpSpPr/>
                <p:nvPr/>
              </p:nvGrpSpPr>
              <p:grpSpPr>
                <a:xfrm>
                  <a:off x="2362200" y="5453063"/>
                  <a:ext cx="1508763" cy="185737"/>
                  <a:chOff x="2362200" y="3776663"/>
                  <a:chExt cx="1508763" cy="185737"/>
                </a:xfrm>
              </p:grpSpPr>
              <p:cxnSp>
                <p:nvCxnSpPr>
                  <p:cNvPr id="45" name="Straight Connector 44"/>
                  <p:cNvCxnSpPr/>
                  <p:nvPr/>
                </p:nvCxnSpPr>
                <p:spPr>
                  <a:xfrm>
                    <a:off x="3276600"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2362203" y="3776663"/>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362200" y="3962398"/>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718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6670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a:xfrm>
                  <a:off x="3581400" y="54530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638833" y="3251054"/>
                <a:ext cx="1568897" cy="158590"/>
                <a:chOff x="2362200" y="5453063"/>
                <a:chExt cx="1508763" cy="185737"/>
              </a:xfrm>
            </p:grpSpPr>
            <p:grpSp>
              <p:nvGrpSpPr>
                <p:cNvPr id="35" name="Group 34"/>
                <p:cNvGrpSpPr/>
                <p:nvPr/>
              </p:nvGrpSpPr>
              <p:grpSpPr>
                <a:xfrm>
                  <a:off x="2362200" y="5453063"/>
                  <a:ext cx="1508763" cy="185737"/>
                  <a:chOff x="2362200" y="3776663"/>
                  <a:chExt cx="1508763" cy="185737"/>
                </a:xfrm>
              </p:grpSpPr>
              <p:cxnSp>
                <p:nvCxnSpPr>
                  <p:cNvPr id="37" name="Straight Connector 36"/>
                  <p:cNvCxnSpPr/>
                  <p:nvPr/>
                </p:nvCxnSpPr>
                <p:spPr>
                  <a:xfrm>
                    <a:off x="3276600"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2362203" y="3776663"/>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362200" y="3962398"/>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9718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6670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a:off x="3581400" y="54530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3" name="Rounded Rectangle 22"/>
              <p:cNvSpPr/>
              <p:nvPr/>
            </p:nvSpPr>
            <p:spPr>
              <a:xfrm>
                <a:off x="4174760" y="2444616"/>
                <a:ext cx="1767569" cy="527184"/>
              </a:xfrm>
              <a:prstGeom prst="roundRect">
                <a:avLst/>
              </a:prstGeom>
              <a:solidFill>
                <a:schemeClr val="bg1"/>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Consistency Mechanism</a:t>
                </a:r>
              </a:p>
            </p:txBody>
          </p:sp>
          <p:cxnSp>
            <p:nvCxnSpPr>
              <p:cNvPr id="24" name="Straight Arrow Connector 23"/>
              <p:cNvCxnSpPr/>
              <p:nvPr/>
            </p:nvCxnSpPr>
            <p:spPr>
              <a:xfrm flipH="1">
                <a:off x="5966081" y="2760080"/>
                <a:ext cx="1392085" cy="6353"/>
              </a:xfrm>
              <a:prstGeom prst="straightConnector1">
                <a:avLst/>
              </a:prstGeom>
              <a:ln w="28575"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endCxn id="23" idx="1"/>
              </p:cNvCxnSpPr>
              <p:nvPr/>
            </p:nvCxnSpPr>
            <p:spPr>
              <a:xfrm flipV="1">
                <a:off x="3272733" y="2708208"/>
                <a:ext cx="902027" cy="525778"/>
              </a:xfrm>
              <a:prstGeom prst="bentConnector3">
                <a:avLst>
                  <a:gd name="adj1" fmla="val -1384"/>
                </a:avLst>
              </a:prstGeom>
              <a:ln w="28575" cmpd="sng">
                <a:solidFill>
                  <a:schemeClr val="tx1"/>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130067" y="3095564"/>
                <a:ext cx="1942457" cy="551935"/>
              </a:xfrm>
              <a:prstGeom prst="roundRect">
                <a:avLst/>
              </a:prstGeom>
              <a:solidFill>
                <a:schemeClr val="bg1"/>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Data Freshness Mechanism</a:t>
                </a:r>
              </a:p>
            </p:txBody>
          </p:sp>
        </p:grpSp>
      </p:grpSp>
      <p:sp>
        <p:nvSpPr>
          <p:cNvPr id="67" name="Rectangle 66"/>
          <p:cNvSpPr/>
          <p:nvPr/>
        </p:nvSpPr>
        <p:spPr>
          <a:xfrm>
            <a:off x="0" y="838200"/>
            <a:ext cx="9144000" cy="769441"/>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We co-design new algorithms and efficient hardware support for the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three key components </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of an analytical island</a:t>
            </a:r>
            <a:endParaRPr kumimoji="0" lang="en-US" sz="2200" b="1" i="0" u="none" strike="noStrike" kern="1200" cap="none" spc="0" normalizeH="0" baseline="0" noProof="0" dirty="0">
              <a:ln>
                <a:noFill/>
              </a:ln>
              <a:solidFill>
                <a:srgbClr val="0000FF"/>
              </a:solidFill>
              <a:effectLst/>
              <a:uLnTx/>
              <a:uFillTx/>
              <a:latin typeface="Gill Sans MT"/>
              <a:ea typeface="+mn-ea"/>
              <a:cs typeface="Gill Sans MT"/>
            </a:endParaRPr>
          </a:p>
        </p:txBody>
      </p:sp>
      <p:sp>
        <p:nvSpPr>
          <p:cNvPr id="8" name="Rectangle 7"/>
          <p:cNvSpPr/>
          <p:nvPr/>
        </p:nvSpPr>
        <p:spPr>
          <a:xfrm>
            <a:off x="-228600" y="5562600"/>
            <a:ext cx="60960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mn-cs"/>
              </a:rPr>
              <a:t>Design two algorithms:</a:t>
            </a:r>
            <a:br>
              <a:rPr kumimoji="0" lang="en-US" sz="2000" b="1" i="0" u="none" strike="noStrike" kern="1200" cap="none" spc="0" normalizeH="0" baseline="0" noProof="0" dirty="0">
                <a:ln>
                  <a:noFill/>
                </a:ln>
                <a:solidFill>
                  <a:prstClr val="black"/>
                </a:solidFill>
                <a:effectLst/>
                <a:uLnTx/>
                <a:uFillTx/>
                <a:latin typeface="Gill Sans MT"/>
                <a:ea typeface="+mn-ea"/>
                <a:cs typeface="+mn-cs"/>
              </a:rPr>
            </a:br>
            <a:r>
              <a:rPr kumimoji="0" lang="en-US" sz="2000" b="1" i="0" u="none" strike="noStrike" kern="1200" cap="none" spc="0" normalizeH="0" baseline="0" noProof="0" dirty="0">
                <a:ln>
                  <a:noFill/>
                </a:ln>
                <a:solidFill>
                  <a:prstClr val="black"/>
                </a:solidFill>
                <a:effectLst/>
                <a:uLnTx/>
                <a:uFillTx/>
                <a:latin typeface="Gill Sans MT"/>
                <a:ea typeface="+mn-ea"/>
                <a:cs typeface="+mn-cs"/>
              </a:rPr>
              <a:t> (1)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update shipping</a:t>
            </a:r>
            <a:r>
              <a:rPr kumimoji="0" lang="en-US" sz="2000" b="1" i="0" u="none" strike="noStrike" kern="1200" cap="none" spc="0" normalizeH="0" baseline="0" noProof="0" dirty="0">
                <a:ln>
                  <a:noFill/>
                </a:ln>
                <a:solidFill>
                  <a:prstClr val="black"/>
                </a:solidFill>
                <a:effectLst/>
                <a:uLnTx/>
                <a:uFillTx/>
                <a:latin typeface="Gill Sans MT"/>
                <a:ea typeface="+mn-ea"/>
                <a:cs typeface="+mn-cs"/>
              </a:rPr>
              <a:t> and (2)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update application</a:t>
            </a:r>
          </a:p>
        </p:txBody>
      </p:sp>
      <p:cxnSp>
        <p:nvCxnSpPr>
          <p:cNvPr id="72" name="Straight Arrow Connector 71"/>
          <p:cNvCxnSpPr/>
          <p:nvPr/>
        </p:nvCxnSpPr>
        <p:spPr>
          <a:xfrm flipH="1">
            <a:off x="1981200" y="4419600"/>
            <a:ext cx="973622" cy="1219200"/>
          </a:xfrm>
          <a:prstGeom prst="straightConnector1">
            <a:avLst/>
          </a:prstGeom>
          <a:ln w="3810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791200" y="5638800"/>
            <a:ext cx="32004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mn-cs"/>
              </a:rPr>
              <a:t>Design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custom PIM logic</a:t>
            </a:r>
            <a:br>
              <a:rPr kumimoji="0" lang="en-US" sz="2000" b="1" i="0" u="none" strike="noStrike" kern="1200" cap="none" spc="0" normalizeH="0" baseline="0" noProof="0" dirty="0">
                <a:ln>
                  <a:noFill/>
                </a:ln>
                <a:solidFill>
                  <a:prstClr val="black"/>
                </a:solidFill>
                <a:effectLst/>
                <a:uLnTx/>
                <a:uFillTx/>
                <a:latin typeface="Gill Sans MT"/>
                <a:ea typeface="+mn-ea"/>
                <a:cs typeface="+mn-cs"/>
              </a:rPr>
            </a:br>
            <a:r>
              <a:rPr kumimoji="0" lang="en-US" sz="2000" b="1" i="0" u="none" strike="noStrike" kern="1200" cap="none" spc="0" normalizeH="0" baseline="0" noProof="0" dirty="0">
                <a:ln>
                  <a:noFill/>
                </a:ln>
                <a:solidFill>
                  <a:prstClr val="black"/>
                </a:solidFill>
                <a:effectLst/>
                <a:uLnTx/>
                <a:uFillTx/>
                <a:latin typeface="Gill Sans MT"/>
                <a:ea typeface="+mn-ea"/>
                <a:cs typeface="+mn-cs"/>
              </a:rPr>
              <a:t> for both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algorithms</a:t>
            </a:r>
          </a:p>
        </p:txBody>
      </p:sp>
      <p:cxnSp>
        <p:nvCxnSpPr>
          <p:cNvPr id="73" name="Straight Arrow Connector 72"/>
          <p:cNvCxnSpPr>
            <a:endCxn id="14" idx="0"/>
          </p:cNvCxnSpPr>
          <p:nvPr/>
        </p:nvCxnSpPr>
        <p:spPr>
          <a:xfrm>
            <a:off x="6477000" y="4953000"/>
            <a:ext cx="914400" cy="685800"/>
          </a:xfrm>
          <a:prstGeom prst="straightConnector1">
            <a:avLst/>
          </a:prstGeom>
          <a:ln w="3810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2651760" y="3877056"/>
            <a:ext cx="2203508" cy="600913"/>
          </a:xfrm>
          <a:prstGeom prst="roundRect">
            <a:avLst/>
          </a:prstGeom>
          <a:solidFill>
            <a:srgbClr val="FFBFBF"/>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Data Freshness Mechanism</a:t>
            </a:r>
          </a:p>
        </p:txBody>
      </p:sp>
    </p:spTree>
    <p:extLst>
      <p:ext uri="{BB962C8B-B14F-4D97-AF65-F5344CB8AC3E}">
        <p14:creationId xmlns:p14="http://schemas.microsoft.com/office/powerpoint/2010/main" val="122679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8" grpId="0"/>
      <p:bldP spid="14" grpId="0"/>
      <p:bldP spid="5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4000" dirty="0"/>
              <a:t>Analytical Islands Key Components</a:t>
            </a:r>
          </a:p>
        </p:txBody>
      </p:sp>
      <p:sp>
        <p:nvSpPr>
          <p:cNvPr id="3" name="Content Placeholder 2"/>
          <p:cNvSpPr>
            <a:spLocks noGrp="1"/>
          </p:cNvSpPr>
          <p:nvPr>
            <p:ph idx="1"/>
          </p:nvPr>
        </p:nvSpPr>
        <p:spPr>
          <a:xfrm>
            <a:off x="0" y="10668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2400" b="1" i="0" u="none" strike="noStrike" kern="1200" cap="none" spc="0" normalizeH="0" baseline="0" noProof="0" dirty="0">
              <a:ln>
                <a:noFill/>
              </a:ln>
              <a:solidFill>
                <a:srgbClr val="0070C0"/>
              </a:solidFill>
              <a:effectLst/>
              <a:uLnTx/>
              <a:uFillTx/>
              <a:latin typeface="Gill Sans MT"/>
              <a:ea typeface="+mn-ea"/>
              <a:cs typeface="Gill Sans MT"/>
            </a:endParaRPr>
          </a:p>
        </p:txBody>
      </p:sp>
      <p:grpSp>
        <p:nvGrpSpPr>
          <p:cNvPr id="12" name="Group 11"/>
          <p:cNvGrpSpPr/>
          <p:nvPr/>
        </p:nvGrpSpPr>
        <p:grpSpPr>
          <a:xfrm>
            <a:off x="533400" y="2161939"/>
            <a:ext cx="7391400" cy="3400661"/>
            <a:chOff x="1143000" y="2639373"/>
            <a:chExt cx="6248400" cy="3123488"/>
          </a:xfrm>
        </p:grpSpPr>
        <p:sp>
          <p:nvSpPr>
            <p:cNvPr id="15" name="TextBox 14"/>
            <p:cNvSpPr txBox="1"/>
            <p:nvPr/>
          </p:nvSpPr>
          <p:spPr>
            <a:xfrm>
              <a:off x="3775203" y="5410200"/>
              <a:ext cx="2396997" cy="3526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0" cap="none" spc="0" normalizeH="0" baseline="0" noProof="0" dirty="0">
                  <a:ln>
                    <a:noFill/>
                  </a:ln>
                  <a:solidFill>
                    <a:sysClr val="windowText" lastClr="000000"/>
                  </a:solidFill>
                  <a:effectLst/>
                  <a:uLnTx/>
                  <a:uFillTx/>
                  <a:latin typeface="Gill Sans MT"/>
                  <a:ea typeface="+mn-ea"/>
                  <a:cs typeface="Gill Sans MT"/>
                </a:rPr>
                <a:t>Analytical Islands</a:t>
              </a:r>
            </a:p>
          </p:txBody>
        </p:sp>
        <p:grpSp>
          <p:nvGrpSpPr>
            <p:cNvPr id="10" name="Group 9"/>
            <p:cNvGrpSpPr/>
            <p:nvPr/>
          </p:nvGrpSpPr>
          <p:grpSpPr>
            <a:xfrm>
              <a:off x="2612579" y="2639373"/>
              <a:ext cx="4778821" cy="2799570"/>
              <a:chOff x="3907979" y="1524000"/>
              <a:chExt cx="4786752" cy="2799570"/>
            </a:xfrm>
          </p:grpSpPr>
          <p:sp>
            <p:nvSpPr>
              <p:cNvPr id="16" name="Rectangle 15"/>
              <p:cNvSpPr/>
              <p:nvPr/>
            </p:nvSpPr>
            <p:spPr>
              <a:xfrm>
                <a:off x="3907979" y="2149747"/>
                <a:ext cx="4516823" cy="2173823"/>
              </a:xfrm>
              <a:prstGeom prst="rect">
                <a:avLst/>
              </a:prstGeom>
              <a:solidFill>
                <a:schemeClr val="accent6">
                  <a:lumMod val="20000"/>
                  <a:lumOff val="80000"/>
                </a:schemeClr>
              </a:solidFill>
              <a:ln w="38100" cmpd="sng">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17" name="Can 16"/>
              <p:cNvSpPr/>
              <p:nvPr/>
            </p:nvSpPr>
            <p:spPr>
              <a:xfrm>
                <a:off x="6615015" y="3123854"/>
                <a:ext cx="1599395" cy="483667"/>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Gill Sans MT"/>
                    <a:ea typeface="+mn-ea"/>
                    <a:cs typeface="Gill Sans MT"/>
                  </a:rPr>
                  <a:t>Replica</a:t>
                </a:r>
              </a:p>
            </p:txBody>
          </p:sp>
          <p:cxnSp>
            <p:nvCxnSpPr>
              <p:cNvPr id="18" name="Straight Arrow Connector 17"/>
              <p:cNvCxnSpPr/>
              <p:nvPr/>
            </p:nvCxnSpPr>
            <p:spPr>
              <a:xfrm>
                <a:off x="7423885" y="2549787"/>
                <a:ext cx="0" cy="568530"/>
              </a:xfrm>
              <a:prstGeom prst="straightConnector1">
                <a:avLst/>
              </a:prstGeom>
              <a:ln w="38100" cmpd="sng">
                <a:solidFill>
                  <a:schemeClr val="tx1"/>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15822" y="1524000"/>
                <a:ext cx="2578909" cy="325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p>
            </p:txBody>
          </p:sp>
          <p:sp>
            <p:nvSpPr>
              <p:cNvPr id="27" name="Rounded Rectangle 26"/>
              <p:cNvSpPr/>
              <p:nvPr/>
            </p:nvSpPr>
            <p:spPr>
              <a:xfrm>
                <a:off x="4492818" y="3829966"/>
                <a:ext cx="3572512" cy="350524"/>
              </a:xfrm>
              <a:prstGeom prst="roundRect">
                <a:avLst/>
              </a:prstGeom>
              <a:solidFill>
                <a:schemeClr val="bg1"/>
              </a:solidFill>
              <a:ln w="28575" cmpd="sng">
                <a:solidFill>
                  <a:srgbClr val="00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PIM Logic</a:t>
                </a:r>
              </a:p>
            </p:txBody>
          </p:sp>
          <p:grpSp>
            <p:nvGrpSpPr>
              <p:cNvPr id="28" name="Group 27"/>
              <p:cNvGrpSpPr/>
              <p:nvPr/>
            </p:nvGrpSpPr>
            <p:grpSpPr>
              <a:xfrm rot="5400000">
                <a:off x="7210722" y="1969896"/>
                <a:ext cx="413266" cy="245734"/>
                <a:chOff x="3928902" y="2681518"/>
                <a:chExt cx="783539" cy="239491"/>
              </a:xfrm>
            </p:grpSpPr>
            <p:cxnSp>
              <p:nvCxnSpPr>
                <p:cNvPr id="31" name="Straight Connector 30"/>
                <p:cNvCxnSpPr/>
                <p:nvPr/>
              </p:nvCxnSpPr>
              <p:spPr>
                <a:xfrm flipH="1">
                  <a:off x="3928902" y="2681529"/>
                  <a:ext cx="783539"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928905" y="2920999"/>
                  <a:ext cx="783533"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432605" y="2681523"/>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143205" y="2681518"/>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a:xfrm>
                <a:off x="6490695" y="2274350"/>
                <a:ext cx="1817025" cy="283283"/>
              </a:xfrm>
              <a:prstGeom prst="roundRect">
                <a:avLst/>
              </a:prstGeom>
              <a:solidFill>
                <a:schemeClr val="bg1"/>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Exec. Engine</a:t>
                </a:r>
              </a:p>
            </p:txBody>
          </p:sp>
        </p:grpSp>
        <p:grpSp>
          <p:nvGrpSpPr>
            <p:cNvPr id="7" name="Group 6"/>
            <p:cNvGrpSpPr/>
            <p:nvPr/>
          </p:nvGrpSpPr>
          <p:grpSpPr>
            <a:xfrm>
              <a:off x="1143000" y="3559989"/>
              <a:ext cx="4876800" cy="1428383"/>
              <a:chOff x="2272713" y="2444616"/>
              <a:chExt cx="5085453" cy="1428383"/>
            </a:xfrm>
          </p:grpSpPr>
          <p:sp>
            <p:nvSpPr>
              <p:cNvPr id="19" name="Rectangle 18"/>
              <p:cNvSpPr/>
              <p:nvPr/>
            </p:nvSpPr>
            <p:spPr>
              <a:xfrm>
                <a:off x="2272713" y="3534314"/>
                <a:ext cx="1967586" cy="3386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Updates</a:t>
                </a:r>
                <a:endParaRPr kumimoji="0" lang="en-US" sz="1800" b="1" i="0" u="none" strike="noStrike" kern="1200" cap="none" spc="0" normalizeH="0" baseline="0" noProof="0" dirty="0">
                  <a:ln>
                    <a:noFill/>
                  </a:ln>
                  <a:solidFill>
                    <a:prstClr val="black"/>
                  </a:solidFill>
                  <a:effectLst/>
                  <a:uLnTx/>
                  <a:uFillTx/>
                  <a:latin typeface="Gill Sans MT"/>
                  <a:ea typeface="+mn-ea"/>
                  <a:cs typeface="Gill Sans MT"/>
                </a:endParaRPr>
              </a:p>
            </p:txBody>
          </p:sp>
          <p:cxnSp>
            <p:nvCxnSpPr>
              <p:cNvPr id="20" name="Straight Arrow Connector 19"/>
              <p:cNvCxnSpPr/>
              <p:nvPr/>
            </p:nvCxnSpPr>
            <p:spPr>
              <a:xfrm>
                <a:off x="2716771" y="3563891"/>
                <a:ext cx="1170526" cy="0"/>
              </a:xfrm>
              <a:prstGeom prst="straightConnector1">
                <a:avLst/>
              </a:prstGeom>
              <a:ln w="76200" cap="flat" cmpd="sng">
                <a:solidFill>
                  <a:srgbClr val="0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6056125" y="3281371"/>
                <a:ext cx="560724" cy="146195"/>
                <a:chOff x="2362200" y="5453063"/>
                <a:chExt cx="1508763" cy="185737"/>
              </a:xfrm>
            </p:grpSpPr>
            <p:grpSp>
              <p:nvGrpSpPr>
                <p:cNvPr id="43" name="Group 42"/>
                <p:cNvGrpSpPr/>
                <p:nvPr/>
              </p:nvGrpSpPr>
              <p:grpSpPr>
                <a:xfrm>
                  <a:off x="2362200" y="5453063"/>
                  <a:ext cx="1508763" cy="185737"/>
                  <a:chOff x="2362200" y="3776663"/>
                  <a:chExt cx="1508763" cy="185737"/>
                </a:xfrm>
              </p:grpSpPr>
              <p:cxnSp>
                <p:nvCxnSpPr>
                  <p:cNvPr id="45" name="Straight Connector 44"/>
                  <p:cNvCxnSpPr/>
                  <p:nvPr/>
                </p:nvCxnSpPr>
                <p:spPr>
                  <a:xfrm>
                    <a:off x="3276600"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2362203" y="3776663"/>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362200" y="3962398"/>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718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6670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a:xfrm>
                  <a:off x="3581400" y="54530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638833" y="3251054"/>
                <a:ext cx="1568897" cy="158590"/>
                <a:chOff x="2362200" y="5453063"/>
                <a:chExt cx="1508763" cy="185737"/>
              </a:xfrm>
            </p:grpSpPr>
            <p:grpSp>
              <p:nvGrpSpPr>
                <p:cNvPr id="35" name="Group 34"/>
                <p:cNvGrpSpPr/>
                <p:nvPr/>
              </p:nvGrpSpPr>
              <p:grpSpPr>
                <a:xfrm>
                  <a:off x="2362200" y="5453063"/>
                  <a:ext cx="1508763" cy="185737"/>
                  <a:chOff x="2362200" y="3776663"/>
                  <a:chExt cx="1508763" cy="185737"/>
                </a:xfrm>
              </p:grpSpPr>
              <p:cxnSp>
                <p:nvCxnSpPr>
                  <p:cNvPr id="37" name="Straight Connector 36"/>
                  <p:cNvCxnSpPr/>
                  <p:nvPr/>
                </p:nvCxnSpPr>
                <p:spPr>
                  <a:xfrm>
                    <a:off x="3276600"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2362203" y="3776663"/>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362200" y="3962398"/>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9718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6670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a:off x="3581400" y="54530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3" name="Rounded Rectangle 22"/>
              <p:cNvSpPr/>
              <p:nvPr/>
            </p:nvSpPr>
            <p:spPr>
              <a:xfrm>
                <a:off x="4174760" y="2444616"/>
                <a:ext cx="1767569" cy="527184"/>
              </a:xfrm>
              <a:prstGeom prst="roundRect">
                <a:avLst/>
              </a:prstGeom>
              <a:solidFill>
                <a:schemeClr val="bg1"/>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Consistency Mechanism</a:t>
                </a:r>
              </a:p>
            </p:txBody>
          </p:sp>
          <p:cxnSp>
            <p:nvCxnSpPr>
              <p:cNvPr id="24" name="Straight Arrow Connector 23"/>
              <p:cNvCxnSpPr/>
              <p:nvPr/>
            </p:nvCxnSpPr>
            <p:spPr>
              <a:xfrm flipH="1">
                <a:off x="5966081" y="2760080"/>
                <a:ext cx="1392085" cy="6353"/>
              </a:xfrm>
              <a:prstGeom prst="straightConnector1">
                <a:avLst/>
              </a:prstGeom>
              <a:ln w="28575"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endCxn id="23" idx="1"/>
              </p:cNvCxnSpPr>
              <p:nvPr/>
            </p:nvCxnSpPr>
            <p:spPr>
              <a:xfrm flipV="1">
                <a:off x="3272733" y="2708208"/>
                <a:ext cx="902027" cy="525778"/>
              </a:xfrm>
              <a:prstGeom prst="bentConnector3">
                <a:avLst>
                  <a:gd name="adj1" fmla="val -1384"/>
                </a:avLst>
              </a:prstGeom>
              <a:ln w="28575" cmpd="sng">
                <a:solidFill>
                  <a:schemeClr val="tx1"/>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130067" y="3095564"/>
                <a:ext cx="1942457" cy="551935"/>
              </a:xfrm>
              <a:prstGeom prst="roundRect">
                <a:avLst/>
              </a:prstGeom>
              <a:solidFill>
                <a:schemeClr val="bg1"/>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Data Freshness Mechanism</a:t>
                </a:r>
              </a:p>
            </p:txBody>
          </p:sp>
        </p:grpSp>
      </p:grpSp>
      <p:sp>
        <p:nvSpPr>
          <p:cNvPr id="67" name="Rectangle 66"/>
          <p:cNvSpPr/>
          <p:nvPr/>
        </p:nvSpPr>
        <p:spPr>
          <a:xfrm>
            <a:off x="0" y="838200"/>
            <a:ext cx="9144000" cy="769441"/>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We co-design new algorithms and efficient hardware support for the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three key components </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of an analytical island</a:t>
            </a:r>
            <a:endParaRPr kumimoji="0" lang="en-US" sz="2200" b="1" i="0" u="none" strike="noStrike" kern="1200" cap="none" spc="0" normalizeH="0" baseline="0" noProof="0" dirty="0">
              <a:ln>
                <a:noFill/>
              </a:ln>
              <a:solidFill>
                <a:srgbClr val="0000FF"/>
              </a:solidFill>
              <a:effectLst/>
              <a:uLnTx/>
              <a:uFillTx/>
              <a:latin typeface="Gill Sans MT"/>
              <a:ea typeface="+mn-ea"/>
              <a:cs typeface="Gill Sans MT"/>
            </a:endParaRPr>
          </a:p>
        </p:txBody>
      </p:sp>
      <p:cxnSp>
        <p:nvCxnSpPr>
          <p:cNvPr id="73" name="Straight Arrow Connector 72"/>
          <p:cNvCxnSpPr/>
          <p:nvPr/>
        </p:nvCxnSpPr>
        <p:spPr>
          <a:xfrm>
            <a:off x="6477000" y="4953000"/>
            <a:ext cx="533400" cy="685800"/>
          </a:xfrm>
          <a:prstGeom prst="straightConnector1">
            <a:avLst/>
          </a:prstGeom>
          <a:ln w="3810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3733800" y="2590800"/>
            <a:ext cx="304800" cy="533400"/>
          </a:xfrm>
          <a:prstGeom prst="straightConnector1">
            <a:avLst/>
          </a:prstGeom>
          <a:ln w="3810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14867" y="1727537"/>
            <a:ext cx="6587067"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mn-cs"/>
              </a:rPr>
              <a:t>Develop an algorithm relies on a combination of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versioning</a:t>
            </a:r>
            <a:r>
              <a:rPr kumimoji="0" lang="en-US" sz="2000" b="1" i="0" u="none" strike="noStrike" kern="1200" cap="none" spc="0" normalizeH="0" baseline="0" noProof="0" dirty="0">
                <a:ln>
                  <a:noFill/>
                </a:ln>
                <a:solidFill>
                  <a:prstClr val="black"/>
                </a:solidFill>
                <a:effectLst/>
                <a:uLnTx/>
                <a:uFillTx/>
                <a:latin typeface="Gill Sans MT"/>
                <a:ea typeface="+mn-ea"/>
                <a:cs typeface="+mn-cs"/>
              </a:rPr>
              <a:t> and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snapshotting</a:t>
            </a:r>
            <a:r>
              <a:rPr kumimoji="0" lang="en-US" sz="2000" b="1" i="0" u="none" strike="noStrike" kern="1200" cap="none" spc="0" normalizeH="0" baseline="0" noProof="0" dirty="0">
                <a:ln>
                  <a:noFill/>
                </a:ln>
                <a:solidFill>
                  <a:prstClr val="black"/>
                </a:solidFill>
                <a:effectLst/>
                <a:uLnTx/>
                <a:uFillTx/>
                <a:latin typeface="Gill Sans MT"/>
                <a:ea typeface="+mn-ea"/>
                <a:cs typeface="+mn-cs"/>
              </a:rPr>
              <a:t> to maintain data consistency</a:t>
            </a:r>
          </a:p>
        </p:txBody>
      </p:sp>
      <p:sp>
        <p:nvSpPr>
          <p:cNvPr id="58" name="Rectangle 57"/>
          <p:cNvSpPr/>
          <p:nvPr/>
        </p:nvSpPr>
        <p:spPr>
          <a:xfrm>
            <a:off x="3962400" y="5689937"/>
            <a:ext cx="53340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mn-cs"/>
              </a:rPr>
              <a:t>Design an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in-memory copy unit </a:t>
            </a:r>
            <a:r>
              <a:rPr kumimoji="0" lang="en-US" sz="2000" b="1" i="0" u="none" strike="noStrike" kern="1200" cap="none" spc="0" normalizeH="0" baseline="0" noProof="0" dirty="0">
                <a:ln>
                  <a:noFill/>
                </a:ln>
                <a:solidFill>
                  <a:prstClr val="black"/>
                </a:solidFill>
                <a:effectLst/>
                <a:uLnTx/>
                <a:uFillTx/>
                <a:latin typeface="Gill Sans MT"/>
                <a:ea typeface="+mn-ea"/>
                <a:cs typeface="+mn-cs"/>
              </a:rPr>
              <a:t>that enables highly efficient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snapshot creation</a:t>
            </a:r>
          </a:p>
        </p:txBody>
      </p:sp>
      <p:sp>
        <p:nvSpPr>
          <p:cNvPr id="60" name="Rounded Rectangle 59"/>
          <p:cNvSpPr/>
          <p:nvPr/>
        </p:nvSpPr>
        <p:spPr>
          <a:xfrm>
            <a:off x="2679192" y="3159835"/>
            <a:ext cx="2005116" cy="573965"/>
          </a:xfrm>
          <a:prstGeom prst="roundRect">
            <a:avLst/>
          </a:prstGeom>
          <a:solidFill>
            <a:srgbClr val="FFBFBF"/>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Consistency Mechanism</a:t>
            </a:r>
          </a:p>
        </p:txBody>
      </p:sp>
    </p:spTree>
    <p:extLst>
      <p:ext uri="{BB962C8B-B14F-4D97-AF65-F5344CB8AC3E}">
        <p14:creationId xmlns:p14="http://schemas.microsoft.com/office/powerpoint/2010/main" val="461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500"/>
                                        <p:tgtEl>
                                          <p:spTgt spid="7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8" grpId="0"/>
      <p:bldP spid="6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ectangle 188">
            <a:extLst>
              <a:ext uri="{FF2B5EF4-FFF2-40B4-BE49-F238E27FC236}">
                <a16:creationId xmlns:a16="http://schemas.microsoft.com/office/drawing/2014/main" id="{C86D6654-5D8E-7628-7110-7236FA72FCC5}"/>
              </a:ext>
            </a:extLst>
          </p:cNvPr>
          <p:cNvSpPr/>
          <p:nvPr/>
        </p:nvSpPr>
        <p:spPr>
          <a:xfrm>
            <a:off x="5564186" y="3160848"/>
            <a:ext cx="3472744" cy="1773200"/>
          </a:xfrm>
          <a:prstGeom prst="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 name="Content Placeholder 2"/>
          <p:cNvSpPr>
            <a:spLocks noGrp="1"/>
          </p:cNvSpPr>
          <p:nvPr>
            <p:ph idx="1"/>
          </p:nvPr>
        </p:nvSpPr>
        <p:spPr>
          <a:xfrm>
            <a:off x="0" y="10668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64" name="TextBox 63"/>
          <p:cNvSpPr txBox="1"/>
          <p:nvPr/>
        </p:nvSpPr>
        <p:spPr>
          <a:xfrm>
            <a:off x="429798" y="2118823"/>
            <a:ext cx="2647764"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Designed to sustain</a:t>
            </a:r>
            <a:br>
              <a:rPr kumimoji="0" lang="en-US" sz="20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bursts of updates  </a:t>
            </a:r>
          </a:p>
        </p:txBody>
      </p:sp>
      <p:sp>
        <p:nvSpPr>
          <p:cNvPr id="67" name="Rectangle 66"/>
          <p:cNvSpPr/>
          <p:nvPr/>
        </p:nvSpPr>
        <p:spPr>
          <a:xfrm>
            <a:off x="0" y="890592"/>
            <a:ext cx="9144000" cy="769441"/>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Each island includes (1) a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replica</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of data, (2) an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optimized</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execution engine, and (3) a set of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hardware resources</a:t>
            </a:r>
          </a:p>
        </p:txBody>
      </p:sp>
      <p:sp>
        <p:nvSpPr>
          <p:cNvPr id="68" name="TextBox 67"/>
          <p:cNvSpPr txBox="1"/>
          <p:nvPr/>
        </p:nvSpPr>
        <p:spPr>
          <a:xfrm>
            <a:off x="3741339" y="1720282"/>
            <a:ext cx="54102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Designed to provide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high read throughput</a:t>
            </a:r>
          </a:p>
        </p:txBody>
      </p:sp>
      <p:sp>
        <p:nvSpPr>
          <p:cNvPr id="86" name="Rectangle 85"/>
          <p:cNvSpPr/>
          <p:nvPr/>
        </p:nvSpPr>
        <p:spPr>
          <a:xfrm>
            <a:off x="4464929" y="5580618"/>
            <a:ext cx="4572000" cy="707886"/>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mn-cs"/>
              </a:rPr>
              <a:t>Take advantage of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PIM</a:t>
            </a:r>
            <a:r>
              <a:rPr kumimoji="0" lang="en-US" sz="2000" b="1" i="0" u="none" strike="noStrike" kern="1200" cap="none" spc="0" normalizeH="0" baseline="0" noProof="0" dirty="0">
                <a:ln>
                  <a:noFill/>
                </a:ln>
                <a:solidFill>
                  <a:prstClr val="black"/>
                </a:solidFill>
                <a:effectLst/>
                <a:uLnTx/>
                <a:uFillTx/>
                <a:latin typeface="Gill Sans MT"/>
                <a:ea typeface="+mn-ea"/>
                <a:cs typeface="+mn-cs"/>
              </a:rPr>
              <a:t> to mitigate </a:t>
            </a:r>
            <a:r>
              <a:rPr kumimoji="0" lang="en-US" sz="2000" b="1" i="0" u="none" strike="noStrike" kern="1200" cap="none" spc="0" normalizeH="0" baseline="0" noProof="0" dirty="0">
                <a:ln>
                  <a:noFill/>
                </a:ln>
                <a:solidFill>
                  <a:srgbClr val="C00000"/>
                </a:solidFill>
                <a:effectLst/>
                <a:uLnTx/>
                <a:uFillTx/>
                <a:latin typeface="Gill Sans MT"/>
                <a:ea typeface="+mn-ea"/>
                <a:cs typeface="+mn-cs"/>
              </a:rPr>
              <a:t>data movement bottleneck </a:t>
            </a:r>
            <a:endParaRPr kumimoji="0" lang="en-US" sz="2000" b="1" i="0" u="none" strike="noStrike" kern="1200" cap="none" spc="0" normalizeH="0" baseline="0" noProof="0" dirty="0">
              <a:ln>
                <a:noFill/>
              </a:ln>
              <a:solidFill>
                <a:srgbClr val="C00000"/>
              </a:solidFill>
              <a:effectLst/>
              <a:uLnTx/>
              <a:uFillTx/>
              <a:latin typeface="Gill Sans MT"/>
              <a:ea typeface="+mn-ea"/>
              <a:cs typeface="Gill Sans MT"/>
            </a:endParaRPr>
          </a:p>
        </p:txBody>
      </p:sp>
      <p:sp>
        <p:nvSpPr>
          <p:cNvPr id="87" name="TextBox 86"/>
          <p:cNvSpPr txBox="1"/>
          <p:nvPr/>
        </p:nvSpPr>
        <p:spPr>
          <a:xfrm>
            <a:off x="-179897" y="5784997"/>
            <a:ext cx="4267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mn-cs"/>
              </a:rPr>
              <a:t>Conventional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multicore CPUs </a:t>
            </a:r>
            <a:r>
              <a:rPr kumimoji="0" lang="en-US" sz="2000" b="1" i="0" u="none" strike="noStrike" kern="1200" cap="none" spc="0" normalizeH="0" baseline="0" noProof="0" dirty="0">
                <a:ln>
                  <a:noFill/>
                </a:ln>
                <a:solidFill>
                  <a:prstClr val="black"/>
                </a:solidFill>
                <a:effectLst/>
                <a:uLnTx/>
                <a:uFillTx/>
                <a:latin typeface="Gill Sans MT"/>
                <a:ea typeface="+mn-ea"/>
                <a:cs typeface="+mn-cs"/>
              </a:rPr>
              <a:t>with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multi-level caches</a:t>
            </a:r>
            <a:endParaRPr kumimoji="0" lang="en-US" sz="2000" b="1" i="0" u="none" strike="noStrike" kern="1200" cap="none" spc="0" normalizeH="0" baseline="0" noProof="0" dirty="0">
              <a:ln>
                <a:noFill/>
              </a:ln>
              <a:solidFill>
                <a:srgbClr val="0000FF"/>
              </a:solidFill>
              <a:effectLst/>
              <a:uLnTx/>
              <a:uFillTx/>
              <a:latin typeface="Gill Sans MT"/>
              <a:ea typeface="+mn-ea"/>
              <a:cs typeface="Gill Sans MT"/>
            </a:endParaRPr>
          </a:p>
        </p:txBody>
      </p:sp>
      <p:sp>
        <p:nvSpPr>
          <p:cNvPr id="105" name="Title 104">
            <a:extLst>
              <a:ext uri="{FF2B5EF4-FFF2-40B4-BE49-F238E27FC236}">
                <a16:creationId xmlns:a16="http://schemas.microsoft.com/office/drawing/2014/main" id="{539FE135-FD0A-EA3B-DA3B-69E4CB21C02B}"/>
              </a:ext>
            </a:extLst>
          </p:cNvPr>
          <p:cNvSpPr>
            <a:spLocks noGrp="1"/>
          </p:cNvSpPr>
          <p:nvPr>
            <p:ph type="title"/>
          </p:nvPr>
        </p:nvSpPr>
        <p:spPr/>
        <p:txBody>
          <a:bodyPr/>
          <a:lstStyle/>
          <a:p>
            <a:r>
              <a:rPr lang="en-US" dirty="0"/>
              <a:t>Polynesia: High-Level Overview</a:t>
            </a:r>
          </a:p>
        </p:txBody>
      </p:sp>
      <p:sp>
        <p:nvSpPr>
          <p:cNvPr id="106" name="Slide Number Placeholder 105">
            <a:extLst>
              <a:ext uri="{FF2B5EF4-FFF2-40B4-BE49-F238E27FC236}">
                <a16:creationId xmlns:a16="http://schemas.microsoft.com/office/drawing/2014/main" id="{DD1ACFB3-4FED-652D-BFB2-784C929B60B0}"/>
              </a:ext>
            </a:extLst>
          </p:cNvPr>
          <p:cNvSpPr>
            <a:spLocks noGrp="1"/>
          </p:cNvSpPr>
          <p:nvPr>
            <p:ph type="sldNum" sz="quarter" idx="12"/>
          </p:nvPr>
        </p:nvSpPr>
        <p:spPr/>
        <p:txBody>
          <a:bodyPr/>
          <a:lstStyle/>
          <a:p>
            <a:fld id="{BA2D8F13-174C-467F-9D40-7DDEF70CAB8C}" type="slidenum">
              <a:rPr lang="en-US" smtClean="0"/>
              <a:t>57</a:t>
            </a:fld>
            <a:endParaRPr lang="en-US"/>
          </a:p>
        </p:txBody>
      </p:sp>
      <p:graphicFrame>
        <p:nvGraphicFramePr>
          <p:cNvPr id="107" name="Table 4">
            <a:extLst>
              <a:ext uri="{FF2B5EF4-FFF2-40B4-BE49-F238E27FC236}">
                <a16:creationId xmlns:a16="http://schemas.microsoft.com/office/drawing/2014/main" id="{B07F952C-6D2F-FA65-2664-CC5FAA94B6D8}"/>
              </a:ext>
            </a:extLst>
          </p:cNvPr>
          <p:cNvGraphicFramePr>
            <a:graphicFrameLocks/>
          </p:cNvGraphicFramePr>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a:t>
                      </a: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cxnSp>
        <p:nvCxnSpPr>
          <p:cNvPr id="108" name="Curved Connector 107">
            <a:extLst>
              <a:ext uri="{FF2B5EF4-FFF2-40B4-BE49-F238E27FC236}">
                <a16:creationId xmlns:a16="http://schemas.microsoft.com/office/drawing/2014/main" id="{1D51713F-3742-D9F2-F140-B040026BD8D0}"/>
              </a:ext>
            </a:extLst>
          </p:cNvPr>
          <p:cNvCxnSpPr>
            <a:cxnSpLocks/>
            <a:stCxn id="164" idx="1"/>
            <a:endCxn id="87" idx="0"/>
          </p:cNvCxnSpPr>
          <p:nvPr/>
        </p:nvCxnSpPr>
        <p:spPr>
          <a:xfrm rot="10800000" flipH="1" flipV="1">
            <a:off x="295895" y="4032715"/>
            <a:ext cx="1657807" cy="1752282"/>
          </a:xfrm>
          <a:prstGeom prst="curvedConnector4">
            <a:avLst>
              <a:gd name="adj1" fmla="val -13789"/>
              <a:gd name="adj2" fmla="val 62322"/>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112" name="Curved Connector 111">
            <a:extLst>
              <a:ext uri="{FF2B5EF4-FFF2-40B4-BE49-F238E27FC236}">
                <a16:creationId xmlns:a16="http://schemas.microsoft.com/office/drawing/2014/main" id="{F4CBB6A5-E91A-64B0-7331-EFF4FA36D30B}"/>
              </a:ext>
            </a:extLst>
          </p:cNvPr>
          <p:cNvCxnSpPr>
            <a:cxnSpLocks/>
            <a:stCxn id="295" idx="0"/>
            <a:endCxn id="64" idx="2"/>
          </p:cNvCxnSpPr>
          <p:nvPr/>
        </p:nvCxnSpPr>
        <p:spPr>
          <a:xfrm rot="5400000" flipH="1" flipV="1">
            <a:off x="1353567" y="2681179"/>
            <a:ext cx="346915" cy="453311"/>
          </a:xfrm>
          <a:prstGeom prst="curvedConnector3">
            <a:avLst>
              <a:gd name="adj1" fmla="val 50000"/>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115" name="Curved Connector 114">
            <a:extLst>
              <a:ext uri="{FF2B5EF4-FFF2-40B4-BE49-F238E27FC236}">
                <a16:creationId xmlns:a16="http://schemas.microsoft.com/office/drawing/2014/main" id="{2287A489-D501-DE1C-739C-5EA00AE5AEB6}"/>
              </a:ext>
            </a:extLst>
          </p:cNvPr>
          <p:cNvCxnSpPr>
            <a:cxnSpLocks/>
            <a:stCxn id="189" idx="1"/>
          </p:cNvCxnSpPr>
          <p:nvPr/>
        </p:nvCxnSpPr>
        <p:spPr>
          <a:xfrm rot="10800000" flipH="1">
            <a:off x="5564185" y="2116898"/>
            <a:ext cx="81209" cy="1930550"/>
          </a:xfrm>
          <a:prstGeom prst="curvedConnector4">
            <a:avLst>
              <a:gd name="adj1" fmla="val -281496"/>
              <a:gd name="adj2" fmla="val 72962"/>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118" name="Curved Connector 117">
            <a:extLst>
              <a:ext uri="{FF2B5EF4-FFF2-40B4-BE49-F238E27FC236}">
                <a16:creationId xmlns:a16="http://schemas.microsoft.com/office/drawing/2014/main" id="{A35B4846-1F5E-8571-9A1D-374FB7343EFA}"/>
              </a:ext>
            </a:extLst>
          </p:cNvPr>
          <p:cNvCxnSpPr>
            <a:cxnSpLocks/>
            <a:endCxn id="86" idx="0"/>
          </p:cNvCxnSpPr>
          <p:nvPr/>
        </p:nvCxnSpPr>
        <p:spPr>
          <a:xfrm rot="10800000" flipV="1">
            <a:off x="6750930" y="4894942"/>
            <a:ext cx="968955" cy="685675"/>
          </a:xfrm>
          <a:prstGeom prst="curvedConnector2">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nvGrpSpPr>
          <p:cNvPr id="300" name="Group 299">
            <a:extLst>
              <a:ext uri="{FF2B5EF4-FFF2-40B4-BE49-F238E27FC236}">
                <a16:creationId xmlns:a16="http://schemas.microsoft.com/office/drawing/2014/main" id="{FD53F617-A015-3F23-40C6-373018073608}"/>
              </a:ext>
            </a:extLst>
          </p:cNvPr>
          <p:cNvGrpSpPr/>
          <p:nvPr/>
        </p:nvGrpSpPr>
        <p:grpSpPr>
          <a:xfrm>
            <a:off x="66173" y="3081291"/>
            <a:ext cx="2468392" cy="1953158"/>
            <a:chOff x="66173" y="3081291"/>
            <a:chExt cx="2468392" cy="1953158"/>
          </a:xfrm>
        </p:grpSpPr>
        <p:grpSp>
          <p:nvGrpSpPr>
            <p:cNvPr id="131" name="Group 130">
              <a:extLst>
                <a:ext uri="{FF2B5EF4-FFF2-40B4-BE49-F238E27FC236}">
                  <a16:creationId xmlns:a16="http://schemas.microsoft.com/office/drawing/2014/main" id="{9FA0429D-5AE2-8687-33C5-E33985C4E55D}"/>
                </a:ext>
              </a:extLst>
            </p:cNvPr>
            <p:cNvGrpSpPr/>
            <p:nvPr/>
          </p:nvGrpSpPr>
          <p:grpSpPr>
            <a:xfrm>
              <a:off x="193409" y="3436809"/>
              <a:ext cx="2197877" cy="1295002"/>
              <a:chOff x="118332" y="6489290"/>
              <a:chExt cx="1694712" cy="998534"/>
            </a:xfrm>
          </p:grpSpPr>
          <p:sp>
            <p:nvSpPr>
              <p:cNvPr id="160" name="Rounded Rectangle 159">
                <a:extLst>
                  <a:ext uri="{FF2B5EF4-FFF2-40B4-BE49-F238E27FC236}">
                    <a16:creationId xmlns:a16="http://schemas.microsoft.com/office/drawing/2014/main" id="{BD50E2F8-BF2F-C1A5-6D29-C2CB215C0275}"/>
                  </a:ext>
                </a:extLst>
              </p:cNvPr>
              <p:cNvSpPr/>
              <p:nvPr/>
            </p:nvSpPr>
            <p:spPr>
              <a:xfrm>
                <a:off x="118332" y="6489290"/>
                <a:ext cx="1694712" cy="998534"/>
              </a:xfrm>
              <a:prstGeom prst="roundRect">
                <a:avLst>
                  <a:gd name="adj" fmla="val 2844"/>
                </a:avLst>
              </a:prstGeom>
              <a:solidFill>
                <a:srgbClr val="A5A5A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161" name="Group 160">
                <a:extLst>
                  <a:ext uri="{FF2B5EF4-FFF2-40B4-BE49-F238E27FC236}">
                    <a16:creationId xmlns:a16="http://schemas.microsoft.com/office/drawing/2014/main" id="{5873C598-8E75-FE17-D00A-916884542FAB}"/>
                  </a:ext>
                </a:extLst>
              </p:cNvPr>
              <p:cNvGrpSpPr/>
              <p:nvPr/>
            </p:nvGrpSpPr>
            <p:grpSpPr>
              <a:xfrm>
                <a:off x="156621" y="6560298"/>
                <a:ext cx="1610541" cy="862302"/>
                <a:chOff x="236704" y="6764111"/>
                <a:chExt cx="1610541" cy="862302"/>
              </a:xfrm>
            </p:grpSpPr>
            <p:sp>
              <p:nvSpPr>
                <p:cNvPr id="162" name="Rounded Rectangle 161">
                  <a:extLst>
                    <a:ext uri="{FF2B5EF4-FFF2-40B4-BE49-F238E27FC236}">
                      <a16:creationId xmlns:a16="http://schemas.microsoft.com/office/drawing/2014/main" id="{BAC64B15-F912-8EC4-5693-4DA32B5FDB13}"/>
                    </a:ext>
                  </a:extLst>
                </p:cNvPr>
                <p:cNvSpPr/>
                <p:nvPr/>
              </p:nvSpPr>
              <p:spPr>
                <a:xfrm>
                  <a:off x="236704" y="6764111"/>
                  <a:ext cx="1610541" cy="862302"/>
                </a:xfrm>
                <a:prstGeom prst="roundRect">
                  <a:avLst>
                    <a:gd name="adj" fmla="val 0"/>
                  </a:avLst>
                </a:prstGeom>
                <a:solidFill>
                  <a:srgbClr val="ED7D31">
                    <a:lumMod val="40000"/>
                    <a:lumOff val="6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br>
                    <a:rPr lang="en-US" sz="300" b="1" kern="0" dirty="0">
                      <a:solidFill>
                        <a:prstClr val="black"/>
                      </a:solidFill>
                      <a:latin typeface="Gill Sans MT" panose="020B0502020104020203" pitchFamily="34" charset="77"/>
                      <a:cs typeface="Arial" panose="020B0604020202020204" pitchFamily="34" charset="0"/>
                    </a:rPr>
                  </a:br>
                  <a:r>
                    <a:rPr kumimoji="0" lang="en-US" sz="1400" b="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Transactional Engine</a:t>
                  </a:r>
                </a:p>
              </p:txBody>
            </p:sp>
            <p:grpSp>
              <p:nvGrpSpPr>
                <p:cNvPr id="163" name="Group 162">
                  <a:extLst>
                    <a:ext uri="{FF2B5EF4-FFF2-40B4-BE49-F238E27FC236}">
                      <a16:creationId xmlns:a16="http://schemas.microsoft.com/office/drawing/2014/main" id="{B073797B-2CDA-E344-BA13-9BB15094EE55}"/>
                    </a:ext>
                  </a:extLst>
                </p:cNvPr>
                <p:cNvGrpSpPr/>
                <p:nvPr/>
              </p:nvGrpSpPr>
              <p:grpSpPr>
                <a:xfrm>
                  <a:off x="277439" y="7021052"/>
                  <a:ext cx="1519096" cy="564546"/>
                  <a:chOff x="266994" y="7005040"/>
                  <a:chExt cx="1519096" cy="564546"/>
                </a:xfrm>
              </p:grpSpPr>
              <p:sp>
                <p:nvSpPr>
                  <p:cNvPr id="164" name="Rectangle 163">
                    <a:extLst>
                      <a:ext uri="{FF2B5EF4-FFF2-40B4-BE49-F238E27FC236}">
                        <a16:creationId xmlns:a16="http://schemas.microsoft.com/office/drawing/2014/main" id="{83884691-8BBF-855E-FDB1-991E3027F88D}"/>
                      </a:ext>
                    </a:extLst>
                  </p:cNvPr>
                  <p:cNvSpPr/>
                  <p:nvPr/>
                </p:nvSpPr>
                <p:spPr>
                  <a:xfrm>
                    <a:off x="266995" y="7005042"/>
                    <a:ext cx="350223"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CPU</a:t>
                    </a:r>
                  </a:p>
                </p:txBody>
              </p:sp>
              <p:sp>
                <p:nvSpPr>
                  <p:cNvPr id="165" name="Rectangle 164">
                    <a:extLst>
                      <a:ext uri="{FF2B5EF4-FFF2-40B4-BE49-F238E27FC236}">
                        <a16:creationId xmlns:a16="http://schemas.microsoft.com/office/drawing/2014/main" id="{85BCF399-7153-0853-816F-F13FAE45F867}"/>
                      </a:ext>
                    </a:extLst>
                  </p:cNvPr>
                  <p:cNvSpPr/>
                  <p:nvPr/>
                </p:nvSpPr>
                <p:spPr>
                  <a:xfrm>
                    <a:off x="656619" y="7005041"/>
                    <a:ext cx="350223"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CPU</a:t>
                    </a:r>
                  </a:p>
                </p:txBody>
              </p:sp>
              <p:sp>
                <p:nvSpPr>
                  <p:cNvPr id="166" name="Rectangle 165">
                    <a:extLst>
                      <a:ext uri="{FF2B5EF4-FFF2-40B4-BE49-F238E27FC236}">
                        <a16:creationId xmlns:a16="http://schemas.microsoft.com/office/drawing/2014/main" id="{B65B843A-0B1D-5960-9B6D-6CBB5B998D42}"/>
                      </a:ext>
                    </a:extLst>
                  </p:cNvPr>
                  <p:cNvSpPr/>
                  <p:nvPr/>
                </p:nvSpPr>
                <p:spPr>
                  <a:xfrm>
                    <a:off x="1046243" y="7005041"/>
                    <a:ext cx="350223"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CPU</a:t>
                    </a:r>
                  </a:p>
                </p:txBody>
              </p:sp>
              <p:sp>
                <p:nvSpPr>
                  <p:cNvPr id="167" name="Rectangle 166">
                    <a:extLst>
                      <a:ext uri="{FF2B5EF4-FFF2-40B4-BE49-F238E27FC236}">
                        <a16:creationId xmlns:a16="http://schemas.microsoft.com/office/drawing/2014/main" id="{0D772B40-8FCA-E296-5090-9FE0F447BCF7}"/>
                      </a:ext>
                    </a:extLst>
                  </p:cNvPr>
                  <p:cNvSpPr/>
                  <p:nvPr/>
                </p:nvSpPr>
                <p:spPr>
                  <a:xfrm>
                    <a:off x="1435867" y="7005040"/>
                    <a:ext cx="350223"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CPU</a:t>
                    </a:r>
                  </a:p>
                </p:txBody>
              </p:sp>
              <p:sp>
                <p:nvSpPr>
                  <p:cNvPr id="168" name="Rectangle 167">
                    <a:extLst>
                      <a:ext uri="{FF2B5EF4-FFF2-40B4-BE49-F238E27FC236}">
                        <a16:creationId xmlns:a16="http://schemas.microsoft.com/office/drawing/2014/main" id="{09E07732-2EB9-D471-27B4-98271370378E}"/>
                      </a:ext>
                    </a:extLst>
                  </p:cNvPr>
                  <p:cNvSpPr/>
                  <p:nvPr/>
                </p:nvSpPr>
                <p:spPr>
                  <a:xfrm>
                    <a:off x="266994" y="7306523"/>
                    <a:ext cx="1519095"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Shared Last-Level Cache (LLC)</a:t>
                    </a:r>
                  </a:p>
                </p:txBody>
              </p:sp>
            </p:grpSp>
          </p:grpSp>
        </p:grpSp>
        <p:sp>
          <p:nvSpPr>
            <p:cNvPr id="135" name="TextBox 134">
              <a:extLst>
                <a:ext uri="{FF2B5EF4-FFF2-40B4-BE49-F238E27FC236}">
                  <a16:creationId xmlns:a16="http://schemas.microsoft.com/office/drawing/2014/main" id="{82822F03-055D-6CA3-A802-00E1F5398381}"/>
                </a:ext>
              </a:extLst>
            </p:cNvPr>
            <p:cNvSpPr txBox="1"/>
            <p:nvPr/>
          </p:nvSpPr>
          <p:spPr>
            <a:xfrm>
              <a:off x="162905" y="4715124"/>
              <a:ext cx="2256441" cy="319325"/>
            </a:xfrm>
            <a:prstGeom prst="rect">
              <a:avLst/>
            </a:prstGeom>
            <a:noFill/>
          </p:spPr>
          <p:txBody>
            <a:bodyPr wrap="square">
              <a:spAutoFit/>
            </a:bodyPr>
            <a:lstStyle/>
            <a:p>
              <a:pPr algn="ctr"/>
              <a:r>
                <a:rPr lang="en-US" sz="1400" b="1" dirty="0">
                  <a:solidFill>
                    <a:prstClr val="black"/>
                  </a:solidFill>
                  <a:latin typeface="Gill Sans MT" panose="020B0502020104020203" pitchFamily="34" charset="77"/>
                  <a:cs typeface="Arial" panose="020B0604020202020204" pitchFamily="34" charset="0"/>
                </a:rPr>
                <a:t>Processor</a:t>
              </a:r>
            </a:p>
          </p:txBody>
        </p:sp>
        <p:sp>
          <p:nvSpPr>
            <p:cNvPr id="295" name="TextBox 294">
              <a:extLst>
                <a:ext uri="{FF2B5EF4-FFF2-40B4-BE49-F238E27FC236}">
                  <a16:creationId xmlns:a16="http://schemas.microsoft.com/office/drawing/2014/main" id="{67C23585-8EB1-7A1B-3595-2147B9874CC0}"/>
                </a:ext>
              </a:extLst>
            </p:cNvPr>
            <p:cNvSpPr txBox="1"/>
            <p:nvPr/>
          </p:nvSpPr>
          <p:spPr>
            <a:xfrm>
              <a:off x="66173" y="3081291"/>
              <a:ext cx="2468392" cy="369332"/>
            </a:xfrm>
            <a:prstGeom prst="rect">
              <a:avLst/>
            </a:prstGeom>
            <a:noFill/>
          </p:spPr>
          <p:txBody>
            <a:bodyPr wrap="square">
              <a:spAutoFit/>
            </a:bodyPr>
            <a:lstStyle/>
            <a:p>
              <a:pPr algn="ctr"/>
              <a:r>
                <a:rPr lang="en-US" sz="1800" b="1" dirty="0">
                  <a:solidFill>
                    <a:schemeClr val="accent2"/>
                  </a:solidFill>
                  <a:latin typeface="Gill Sans MT" panose="020B0502020104020203" pitchFamily="34" charset="77"/>
                  <a:cs typeface="Arial" panose="020B0604020202020204" pitchFamily="34" charset="0"/>
                </a:rPr>
                <a:t>Transactional Island</a:t>
              </a:r>
            </a:p>
          </p:txBody>
        </p:sp>
      </p:grpSp>
      <p:cxnSp>
        <p:nvCxnSpPr>
          <p:cNvPr id="187" name="Straight Connector 186">
            <a:extLst>
              <a:ext uri="{FF2B5EF4-FFF2-40B4-BE49-F238E27FC236}">
                <a16:creationId xmlns:a16="http://schemas.microsoft.com/office/drawing/2014/main" id="{42874537-CF67-01DF-F1A7-B8863DE454C3}"/>
              </a:ext>
            </a:extLst>
          </p:cNvPr>
          <p:cNvCxnSpPr>
            <a:cxnSpLocks/>
          </p:cNvCxnSpPr>
          <p:nvPr/>
        </p:nvCxnSpPr>
        <p:spPr>
          <a:xfrm flipV="1">
            <a:off x="4983100" y="3190477"/>
            <a:ext cx="610483" cy="600604"/>
          </a:xfrm>
          <a:prstGeom prst="line">
            <a:avLst/>
          </a:prstGeom>
          <a:noFill/>
          <a:ln w="9525" cap="flat" cmpd="sng" algn="ctr">
            <a:solidFill>
              <a:sysClr val="windowText" lastClr="000000"/>
            </a:solidFill>
            <a:prstDash val="dash"/>
            <a:miter lim="800000"/>
          </a:ln>
          <a:effectLst/>
        </p:spPr>
      </p:cxnSp>
      <p:cxnSp>
        <p:nvCxnSpPr>
          <p:cNvPr id="188" name="Straight Connector 187">
            <a:extLst>
              <a:ext uri="{FF2B5EF4-FFF2-40B4-BE49-F238E27FC236}">
                <a16:creationId xmlns:a16="http://schemas.microsoft.com/office/drawing/2014/main" id="{17719A95-2B8E-564F-CECA-DBCBEDDFBF99}"/>
              </a:ext>
            </a:extLst>
          </p:cNvPr>
          <p:cNvCxnSpPr>
            <a:cxnSpLocks/>
          </p:cNvCxnSpPr>
          <p:nvPr/>
        </p:nvCxnSpPr>
        <p:spPr>
          <a:xfrm flipH="1" flipV="1">
            <a:off x="4980153" y="3937167"/>
            <a:ext cx="612142" cy="1011169"/>
          </a:xfrm>
          <a:prstGeom prst="line">
            <a:avLst/>
          </a:prstGeom>
          <a:noFill/>
          <a:ln w="9525" cap="flat" cmpd="sng" algn="ctr">
            <a:solidFill>
              <a:sysClr val="windowText" lastClr="000000"/>
            </a:solidFill>
            <a:prstDash val="dash"/>
            <a:miter lim="800000"/>
          </a:ln>
          <a:effectLst/>
        </p:spPr>
      </p:cxnSp>
      <p:sp>
        <p:nvSpPr>
          <p:cNvPr id="196" name="Rounded Rectangle 195">
            <a:extLst>
              <a:ext uri="{FF2B5EF4-FFF2-40B4-BE49-F238E27FC236}">
                <a16:creationId xmlns:a16="http://schemas.microsoft.com/office/drawing/2014/main" id="{6C0AF4F9-EAE9-1883-3C5E-85CD74F68AA4}"/>
              </a:ext>
            </a:extLst>
          </p:cNvPr>
          <p:cNvSpPr/>
          <p:nvPr/>
        </p:nvSpPr>
        <p:spPr>
          <a:xfrm>
            <a:off x="7935611" y="3298318"/>
            <a:ext cx="922420" cy="490498"/>
          </a:xfrm>
          <a:prstGeom prst="roundRect">
            <a:avLst>
              <a:gd name="adj" fmla="val 1541"/>
            </a:avLst>
          </a:prstGeom>
          <a:solidFill>
            <a:srgbClr val="FFC000">
              <a:lumMod val="40000"/>
              <a:lumOff val="6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Memory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Controller</a:t>
            </a:r>
          </a:p>
        </p:txBody>
      </p:sp>
      <p:grpSp>
        <p:nvGrpSpPr>
          <p:cNvPr id="320" name="Group 319">
            <a:extLst>
              <a:ext uri="{FF2B5EF4-FFF2-40B4-BE49-F238E27FC236}">
                <a16:creationId xmlns:a16="http://schemas.microsoft.com/office/drawing/2014/main" id="{048F61A6-F8E2-8274-D22E-BF9255A497FF}"/>
              </a:ext>
            </a:extLst>
          </p:cNvPr>
          <p:cNvGrpSpPr/>
          <p:nvPr/>
        </p:nvGrpSpPr>
        <p:grpSpPr>
          <a:xfrm>
            <a:off x="2202282" y="3155519"/>
            <a:ext cx="3254889" cy="2050365"/>
            <a:chOff x="2202282" y="3155519"/>
            <a:chExt cx="3254889" cy="2050365"/>
          </a:xfrm>
        </p:grpSpPr>
        <p:grpSp>
          <p:nvGrpSpPr>
            <p:cNvPr id="319" name="Group 318">
              <a:extLst>
                <a:ext uri="{FF2B5EF4-FFF2-40B4-BE49-F238E27FC236}">
                  <a16:creationId xmlns:a16="http://schemas.microsoft.com/office/drawing/2014/main" id="{45478064-89AF-0A4E-5E63-B7B714EC687E}"/>
                </a:ext>
              </a:extLst>
            </p:cNvPr>
            <p:cNvGrpSpPr/>
            <p:nvPr/>
          </p:nvGrpSpPr>
          <p:grpSpPr>
            <a:xfrm>
              <a:off x="2202282" y="3156448"/>
              <a:ext cx="3254889" cy="2049436"/>
              <a:chOff x="2202282" y="3156448"/>
              <a:chExt cx="3254889" cy="2049436"/>
            </a:xfrm>
          </p:grpSpPr>
          <p:sp>
            <p:nvSpPr>
              <p:cNvPr id="133" name="Rectangle 132">
                <a:extLst>
                  <a:ext uri="{FF2B5EF4-FFF2-40B4-BE49-F238E27FC236}">
                    <a16:creationId xmlns:a16="http://schemas.microsoft.com/office/drawing/2014/main" id="{ABF5211C-06CC-2B17-00A4-4E887C7EF771}"/>
                  </a:ext>
                </a:extLst>
              </p:cNvPr>
              <p:cNvSpPr/>
              <p:nvPr/>
            </p:nvSpPr>
            <p:spPr>
              <a:xfrm>
                <a:off x="4573348" y="4312459"/>
                <a:ext cx="883823" cy="25379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TSV</a:t>
                </a:r>
              </a:p>
            </p:txBody>
          </p:sp>
          <p:grpSp>
            <p:nvGrpSpPr>
              <p:cNvPr id="169" name="Group 168">
                <a:extLst>
                  <a:ext uri="{FF2B5EF4-FFF2-40B4-BE49-F238E27FC236}">
                    <a16:creationId xmlns:a16="http://schemas.microsoft.com/office/drawing/2014/main" id="{0146E21A-D3FF-A611-CD97-1B6C3E534112}"/>
                  </a:ext>
                </a:extLst>
              </p:cNvPr>
              <p:cNvGrpSpPr/>
              <p:nvPr/>
            </p:nvGrpSpPr>
            <p:grpSpPr>
              <a:xfrm>
                <a:off x="3105186" y="3753062"/>
                <a:ext cx="2163886" cy="976607"/>
                <a:chOff x="1659954" y="548768"/>
                <a:chExt cx="1668502" cy="753030"/>
              </a:xfrm>
            </p:grpSpPr>
            <p:sp>
              <p:nvSpPr>
                <p:cNvPr id="283" name="Cube 282">
                  <a:extLst>
                    <a:ext uri="{FF2B5EF4-FFF2-40B4-BE49-F238E27FC236}">
                      <a16:creationId xmlns:a16="http://schemas.microsoft.com/office/drawing/2014/main" id="{A7C845A3-B66F-3BC3-6518-202FD24C3651}"/>
                    </a:ext>
                  </a:extLst>
                </p:cNvPr>
                <p:cNvSpPr/>
                <p:nvPr/>
              </p:nvSpPr>
              <p:spPr>
                <a:xfrm>
                  <a:off x="1659954" y="554219"/>
                  <a:ext cx="1668502" cy="747579"/>
                </a:xfrm>
                <a:prstGeom prst="cube">
                  <a:avLst>
                    <a:gd name="adj" fmla="val 95887"/>
                  </a:avLst>
                </a:prstGeom>
                <a:solidFill>
                  <a:sysClr val="window" lastClr="FFFFFF">
                    <a:lumMod val="50000"/>
                  </a:sys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grpSp>
              <p:nvGrpSpPr>
                <p:cNvPr id="284" name="Group 283">
                  <a:extLst>
                    <a:ext uri="{FF2B5EF4-FFF2-40B4-BE49-F238E27FC236}">
                      <a16:creationId xmlns:a16="http://schemas.microsoft.com/office/drawing/2014/main" id="{2CF630D3-F36E-5512-235E-0EE9B527F4B9}"/>
                    </a:ext>
                  </a:extLst>
                </p:cNvPr>
                <p:cNvGrpSpPr/>
                <p:nvPr/>
              </p:nvGrpSpPr>
              <p:grpSpPr>
                <a:xfrm>
                  <a:off x="1849990" y="548768"/>
                  <a:ext cx="1316493" cy="723135"/>
                  <a:chOff x="1849990" y="548768"/>
                  <a:chExt cx="1316493" cy="723135"/>
                </a:xfrm>
              </p:grpSpPr>
              <p:cxnSp>
                <p:nvCxnSpPr>
                  <p:cNvPr id="285" name="Straight Connector 284">
                    <a:extLst>
                      <a:ext uri="{FF2B5EF4-FFF2-40B4-BE49-F238E27FC236}">
                        <a16:creationId xmlns:a16="http://schemas.microsoft.com/office/drawing/2014/main" id="{551B7D7C-F6A1-BC12-EAAE-9E89C2A68D9E}"/>
                      </a:ext>
                    </a:extLst>
                  </p:cNvPr>
                  <p:cNvCxnSpPr>
                    <a:cxnSpLocks/>
                  </p:cNvCxnSpPr>
                  <p:nvPr/>
                </p:nvCxnSpPr>
                <p:spPr>
                  <a:xfrm flipV="1">
                    <a:off x="2132614" y="548768"/>
                    <a:ext cx="716832" cy="716831"/>
                  </a:xfrm>
                  <a:prstGeom prst="line">
                    <a:avLst/>
                  </a:prstGeom>
                  <a:noFill/>
                  <a:ln w="9525" cap="flat" cmpd="sng" algn="ctr">
                    <a:solidFill>
                      <a:sysClr val="windowText" lastClr="000000"/>
                    </a:solidFill>
                    <a:prstDash val="solid"/>
                    <a:miter lim="800000"/>
                  </a:ln>
                  <a:effectLst/>
                </p:spPr>
              </p:cxnSp>
              <p:cxnSp>
                <p:nvCxnSpPr>
                  <p:cNvPr id="286" name="Straight Connector 285">
                    <a:extLst>
                      <a:ext uri="{FF2B5EF4-FFF2-40B4-BE49-F238E27FC236}">
                        <a16:creationId xmlns:a16="http://schemas.microsoft.com/office/drawing/2014/main" id="{1A296D66-031D-0C46-D115-29926F4E523F}"/>
                      </a:ext>
                    </a:extLst>
                  </p:cNvPr>
                  <p:cNvCxnSpPr>
                    <a:cxnSpLocks noChangeAspect="1"/>
                  </p:cNvCxnSpPr>
                  <p:nvPr/>
                </p:nvCxnSpPr>
                <p:spPr>
                  <a:xfrm flipV="1">
                    <a:off x="1901824" y="551559"/>
                    <a:ext cx="713232" cy="720344"/>
                  </a:xfrm>
                  <a:prstGeom prst="line">
                    <a:avLst/>
                  </a:prstGeom>
                  <a:noFill/>
                  <a:ln w="9525" cap="flat" cmpd="sng" algn="ctr">
                    <a:solidFill>
                      <a:sysClr val="windowText" lastClr="000000"/>
                    </a:solidFill>
                    <a:prstDash val="solid"/>
                    <a:miter lim="800000"/>
                  </a:ln>
                  <a:effectLst/>
                </p:spPr>
              </p:cxnSp>
              <p:cxnSp>
                <p:nvCxnSpPr>
                  <p:cNvPr id="287" name="Straight Connector 286">
                    <a:extLst>
                      <a:ext uri="{FF2B5EF4-FFF2-40B4-BE49-F238E27FC236}">
                        <a16:creationId xmlns:a16="http://schemas.microsoft.com/office/drawing/2014/main" id="{6471B286-BDF2-7873-0194-6EC464EB6A99}"/>
                      </a:ext>
                    </a:extLst>
                  </p:cNvPr>
                  <p:cNvCxnSpPr>
                    <a:cxnSpLocks/>
                  </p:cNvCxnSpPr>
                  <p:nvPr/>
                </p:nvCxnSpPr>
                <p:spPr>
                  <a:xfrm flipV="1">
                    <a:off x="2382270" y="550407"/>
                    <a:ext cx="708109" cy="719060"/>
                  </a:xfrm>
                  <a:prstGeom prst="line">
                    <a:avLst/>
                  </a:prstGeom>
                  <a:noFill/>
                  <a:ln w="9525" cap="flat" cmpd="sng" algn="ctr">
                    <a:solidFill>
                      <a:sysClr val="windowText" lastClr="000000"/>
                    </a:solidFill>
                    <a:prstDash val="solid"/>
                    <a:miter lim="800000"/>
                  </a:ln>
                  <a:effectLst/>
                </p:spPr>
              </p:cxnSp>
              <p:cxnSp>
                <p:nvCxnSpPr>
                  <p:cNvPr id="288" name="Straight Connector 287">
                    <a:extLst>
                      <a:ext uri="{FF2B5EF4-FFF2-40B4-BE49-F238E27FC236}">
                        <a16:creationId xmlns:a16="http://schemas.microsoft.com/office/drawing/2014/main" id="{F422B23A-F245-6220-7656-EFCA8B3D18DF}"/>
                      </a:ext>
                    </a:extLst>
                  </p:cNvPr>
                  <p:cNvCxnSpPr>
                    <a:cxnSpLocks/>
                  </p:cNvCxnSpPr>
                  <p:nvPr/>
                </p:nvCxnSpPr>
                <p:spPr>
                  <a:xfrm>
                    <a:off x="2044699" y="889000"/>
                    <a:ext cx="941832" cy="0"/>
                  </a:xfrm>
                  <a:prstGeom prst="line">
                    <a:avLst/>
                  </a:prstGeom>
                  <a:noFill/>
                  <a:ln w="9525" cap="flat" cmpd="sng" algn="ctr">
                    <a:solidFill>
                      <a:sysClr val="windowText" lastClr="000000"/>
                    </a:solidFill>
                    <a:prstDash val="solid"/>
                    <a:miter lim="800000"/>
                  </a:ln>
                  <a:effectLst/>
                </p:spPr>
              </p:cxnSp>
              <p:cxnSp>
                <p:nvCxnSpPr>
                  <p:cNvPr id="289" name="Straight Connector 288">
                    <a:extLst>
                      <a:ext uri="{FF2B5EF4-FFF2-40B4-BE49-F238E27FC236}">
                        <a16:creationId xmlns:a16="http://schemas.microsoft.com/office/drawing/2014/main" id="{78809998-805C-0FDE-5FC0-46CD90C94ADE}"/>
                      </a:ext>
                    </a:extLst>
                  </p:cNvPr>
                  <p:cNvCxnSpPr>
                    <a:cxnSpLocks/>
                  </p:cNvCxnSpPr>
                  <p:nvPr/>
                </p:nvCxnSpPr>
                <p:spPr>
                  <a:xfrm>
                    <a:off x="1849990" y="1086348"/>
                    <a:ext cx="941832" cy="0"/>
                  </a:xfrm>
                  <a:prstGeom prst="line">
                    <a:avLst/>
                  </a:prstGeom>
                  <a:noFill/>
                  <a:ln w="9525" cap="flat" cmpd="sng" algn="ctr">
                    <a:solidFill>
                      <a:sysClr val="windowText" lastClr="000000"/>
                    </a:solidFill>
                    <a:prstDash val="solid"/>
                    <a:miter lim="800000"/>
                  </a:ln>
                  <a:effectLst/>
                </p:spPr>
              </p:cxnSp>
              <p:cxnSp>
                <p:nvCxnSpPr>
                  <p:cNvPr id="290" name="Straight Connector 289">
                    <a:extLst>
                      <a:ext uri="{FF2B5EF4-FFF2-40B4-BE49-F238E27FC236}">
                        <a16:creationId xmlns:a16="http://schemas.microsoft.com/office/drawing/2014/main" id="{4F4DF582-44B7-3DE4-765F-682387F76A41}"/>
                      </a:ext>
                    </a:extLst>
                  </p:cNvPr>
                  <p:cNvCxnSpPr>
                    <a:cxnSpLocks/>
                  </p:cNvCxnSpPr>
                  <p:nvPr/>
                </p:nvCxnSpPr>
                <p:spPr>
                  <a:xfrm>
                    <a:off x="2224651" y="711698"/>
                    <a:ext cx="941832" cy="0"/>
                  </a:xfrm>
                  <a:prstGeom prst="line">
                    <a:avLst/>
                  </a:prstGeom>
                  <a:noFill/>
                  <a:ln w="9525" cap="flat" cmpd="sng" algn="ctr">
                    <a:solidFill>
                      <a:sysClr val="windowText" lastClr="000000"/>
                    </a:solidFill>
                    <a:prstDash val="solid"/>
                    <a:miter lim="800000"/>
                  </a:ln>
                  <a:effectLst/>
                </p:spPr>
              </p:cxnSp>
            </p:grpSp>
          </p:grpSp>
          <p:sp>
            <p:nvSpPr>
              <p:cNvPr id="170" name="Parallelogram 123">
                <a:extLst>
                  <a:ext uri="{FF2B5EF4-FFF2-40B4-BE49-F238E27FC236}">
                    <a16:creationId xmlns:a16="http://schemas.microsoft.com/office/drawing/2014/main" id="{D16E1EE4-A587-3170-3C70-12036143336B}"/>
                  </a:ext>
                </a:extLst>
              </p:cNvPr>
              <p:cNvSpPr/>
              <p:nvPr/>
            </p:nvSpPr>
            <p:spPr>
              <a:xfrm rot="608511">
                <a:off x="3240568" y="4474784"/>
                <a:ext cx="289377" cy="190610"/>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71" name="Parallelogram 123">
                <a:extLst>
                  <a:ext uri="{FF2B5EF4-FFF2-40B4-BE49-F238E27FC236}">
                    <a16:creationId xmlns:a16="http://schemas.microsoft.com/office/drawing/2014/main" id="{7965B31E-D2C4-4E2C-2EBF-9CB6DDD7C57C}"/>
                  </a:ext>
                </a:extLst>
              </p:cNvPr>
              <p:cNvSpPr/>
              <p:nvPr/>
            </p:nvSpPr>
            <p:spPr>
              <a:xfrm rot="608511">
                <a:off x="3488468" y="4220991"/>
                <a:ext cx="289377" cy="190610"/>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72" name="Parallelogram 123">
                <a:extLst>
                  <a:ext uri="{FF2B5EF4-FFF2-40B4-BE49-F238E27FC236}">
                    <a16:creationId xmlns:a16="http://schemas.microsoft.com/office/drawing/2014/main" id="{8F322C9B-FB6B-58B6-011A-7538A50DDF33}"/>
                  </a:ext>
                </a:extLst>
              </p:cNvPr>
              <p:cNvSpPr/>
              <p:nvPr/>
            </p:nvSpPr>
            <p:spPr>
              <a:xfrm rot="608511">
                <a:off x="3731774" y="3984286"/>
                <a:ext cx="289377" cy="190610"/>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73" name="Parallelogram 123">
                <a:extLst>
                  <a:ext uri="{FF2B5EF4-FFF2-40B4-BE49-F238E27FC236}">
                    <a16:creationId xmlns:a16="http://schemas.microsoft.com/office/drawing/2014/main" id="{2FF2931A-3ECE-6A87-9499-2D83CD58CBB7}"/>
                  </a:ext>
                </a:extLst>
              </p:cNvPr>
              <p:cNvSpPr/>
              <p:nvPr/>
            </p:nvSpPr>
            <p:spPr>
              <a:xfrm rot="608511">
                <a:off x="3942615" y="3763435"/>
                <a:ext cx="289377" cy="190610"/>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174" name="Group 173">
                <a:extLst>
                  <a:ext uri="{FF2B5EF4-FFF2-40B4-BE49-F238E27FC236}">
                    <a16:creationId xmlns:a16="http://schemas.microsoft.com/office/drawing/2014/main" id="{6B721B27-D5DF-DE61-F806-1A4CAD8CA0E9}"/>
                  </a:ext>
                </a:extLst>
              </p:cNvPr>
              <p:cNvGrpSpPr/>
              <p:nvPr/>
            </p:nvGrpSpPr>
            <p:grpSpPr>
              <a:xfrm>
                <a:off x="3546692" y="3763436"/>
                <a:ext cx="991424" cy="901958"/>
                <a:chOff x="3077365" y="1725423"/>
                <a:chExt cx="764455" cy="695471"/>
              </a:xfrm>
            </p:grpSpPr>
            <p:sp>
              <p:nvSpPr>
                <p:cNvPr id="279" name="Parallelogram 123">
                  <a:extLst>
                    <a:ext uri="{FF2B5EF4-FFF2-40B4-BE49-F238E27FC236}">
                      <a16:creationId xmlns:a16="http://schemas.microsoft.com/office/drawing/2014/main" id="{810F1EDE-C3E3-05CA-05F3-7E48072B16EB}"/>
                    </a:ext>
                  </a:extLst>
                </p:cNvPr>
                <p:cNvSpPr/>
                <p:nvPr/>
              </p:nvSpPr>
              <p:spPr>
                <a:xfrm rot="608511">
                  <a:off x="3077365" y="2273921"/>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80" name="Parallelogram 123">
                  <a:extLst>
                    <a:ext uri="{FF2B5EF4-FFF2-40B4-BE49-F238E27FC236}">
                      <a16:creationId xmlns:a16="http://schemas.microsoft.com/office/drawing/2014/main" id="{7F305653-8EC0-AE3A-A365-2383739CB343}"/>
                    </a:ext>
                  </a:extLst>
                </p:cNvPr>
                <p:cNvSpPr/>
                <p:nvPr/>
              </p:nvSpPr>
              <p:spPr>
                <a:xfrm rot="608511">
                  <a:off x="3268513" y="207823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81" name="Parallelogram 123">
                  <a:extLst>
                    <a:ext uri="{FF2B5EF4-FFF2-40B4-BE49-F238E27FC236}">
                      <a16:creationId xmlns:a16="http://schemas.microsoft.com/office/drawing/2014/main" id="{7AC4ECAB-44B7-8EC0-2246-4B8B86D16C7A}"/>
                    </a:ext>
                  </a:extLst>
                </p:cNvPr>
                <p:cNvSpPr/>
                <p:nvPr/>
              </p:nvSpPr>
              <p:spPr>
                <a:xfrm rot="608511">
                  <a:off x="3456118" y="189571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82" name="Parallelogram 123">
                  <a:extLst>
                    <a:ext uri="{FF2B5EF4-FFF2-40B4-BE49-F238E27FC236}">
                      <a16:creationId xmlns:a16="http://schemas.microsoft.com/office/drawing/2014/main" id="{73BF5ED2-00F0-5EC1-8462-F28CFCF0155D}"/>
                    </a:ext>
                  </a:extLst>
                </p:cNvPr>
                <p:cNvSpPr/>
                <p:nvPr/>
              </p:nvSpPr>
              <p:spPr>
                <a:xfrm rot="608511">
                  <a:off x="3618691" y="172542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175" name="Group 174">
                <a:extLst>
                  <a:ext uri="{FF2B5EF4-FFF2-40B4-BE49-F238E27FC236}">
                    <a16:creationId xmlns:a16="http://schemas.microsoft.com/office/drawing/2014/main" id="{7396E8AB-4114-0626-810D-39399B34619F}"/>
                  </a:ext>
                </a:extLst>
              </p:cNvPr>
              <p:cNvGrpSpPr/>
              <p:nvPr/>
            </p:nvGrpSpPr>
            <p:grpSpPr>
              <a:xfrm>
                <a:off x="3859547" y="3760684"/>
                <a:ext cx="991424" cy="901958"/>
                <a:chOff x="3077365" y="1725423"/>
                <a:chExt cx="764455" cy="695471"/>
              </a:xfrm>
            </p:grpSpPr>
            <p:sp>
              <p:nvSpPr>
                <p:cNvPr id="275" name="Parallelogram 123">
                  <a:extLst>
                    <a:ext uri="{FF2B5EF4-FFF2-40B4-BE49-F238E27FC236}">
                      <a16:creationId xmlns:a16="http://schemas.microsoft.com/office/drawing/2014/main" id="{7534DD56-FEF4-0E45-CA36-1B68BBE641B5}"/>
                    </a:ext>
                  </a:extLst>
                </p:cNvPr>
                <p:cNvSpPr/>
                <p:nvPr/>
              </p:nvSpPr>
              <p:spPr>
                <a:xfrm rot="608511">
                  <a:off x="3077365" y="2273921"/>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6" name="Parallelogram 123">
                  <a:extLst>
                    <a:ext uri="{FF2B5EF4-FFF2-40B4-BE49-F238E27FC236}">
                      <a16:creationId xmlns:a16="http://schemas.microsoft.com/office/drawing/2014/main" id="{78E61C9F-7ADF-D55F-7C8D-A01FD8C5F2F7}"/>
                    </a:ext>
                  </a:extLst>
                </p:cNvPr>
                <p:cNvSpPr/>
                <p:nvPr/>
              </p:nvSpPr>
              <p:spPr>
                <a:xfrm rot="608511">
                  <a:off x="3268513" y="207823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7" name="Parallelogram 123">
                  <a:extLst>
                    <a:ext uri="{FF2B5EF4-FFF2-40B4-BE49-F238E27FC236}">
                      <a16:creationId xmlns:a16="http://schemas.microsoft.com/office/drawing/2014/main" id="{9483B251-72F9-AF22-60CA-F827A5295B5D}"/>
                    </a:ext>
                  </a:extLst>
                </p:cNvPr>
                <p:cNvSpPr/>
                <p:nvPr/>
              </p:nvSpPr>
              <p:spPr>
                <a:xfrm rot="608511">
                  <a:off x="3456118" y="189571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8" name="Parallelogram 123">
                  <a:extLst>
                    <a:ext uri="{FF2B5EF4-FFF2-40B4-BE49-F238E27FC236}">
                      <a16:creationId xmlns:a16="http://schemas.microsoft.com/office/drawing/2014/main" id="{19D0A92A-730C-59C2-2429-8197AAEE46E5}"/>
                    </a:ext>
                  </a:extLst>
                </p:cNvPr>
                <p:cNvSpPr/>
                <p:nvPr/>
              </p:nvSpPr>
              <p:spPr>
                <a:xfrm rot="608511">
                  <a:off x="3618691" y="172542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176" name="Group 175">
                <a:extLst>
                  <a:ext uri="{FF2B5EF4-FFF2-40B4-BE49-F238E27FC236}">
                    <a16:creationId xmlns:a16="http://schemas.microsoft.com/office/drawing/2014/main" id="{4702C355-17B8-E059-AB60-347AFC562CF4}"/>
                  </a:ext>
                </a:extLst>
              </p:cNvPr>
              <p:cNvGrpSpPr/>
              <p:nvPr/>
            </p:nvGrpSpPr>
            <p:grpSpPr>
              <a:xfrm>
                <a:off x="4161030" y="3767909"/>
                <a:ext cx="991424" cy="901958"/>
                <a:chOff x="3077365" y="1725423"/>
                <a:chExt cx="764455" cy="695471"/>
              </a:xfrm>
            </p:grpSpPr>
            <p:sp>
              <p:nvSpPr>
                <p:cNvPr id="271" name="Parallelogram 123">
                  <a:extLst>
                    <a:ext uri="{FF2B5EF4-FFF2-40B4-BE49-F238E27FC236}">
                      <a16:creationId xmlns:a16="http://schemas.microsoft.com/office/drawing/2014/main" id="{F11C96BD-AA93-36EF-E5F5-40906FA2E7BD}"/>
                    </a:ext>
                  </a:extLst>
                </p:cNvPr>
                <p:cNvSpPr/>
                <p:nvPr/>
              </p:nvSpPr>
              <p:spPr>
                <a:xfrm rot="608511">
                  <a:off x="3077365" y="2273921"/>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2" name="Parallelogram 123">
                  <a:extLst>
                    <a:ext uri="{FF2B5EF4-FFF2-40B4-BE49-F238E27FC236}">
                      <a16:creationId xmlns:a16="http://schemas.microsoft.com/office/drawing/2014/main" id="{B56F1834-85F1-76EA-6A1B-24BB84ED3115}"/>
                    </a:ext>
                  </a:extLst>
                </p:cNvPr>
                <p:cNvSpPr/>
                <p:nvPr/>
              </p:nvSpPr>
              <p:spPr>
                <a:xfrm rot="608511">
                  <a:off x="3268513" y="207823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3" name="Parallelogram 123">
                  <a:extLst>
                    <a:ext uri="{FF2B5EF4-FFF2-40B4-BE49-F238E27FC236}">
                      <a16:creationId xmlns:a16="http://schemas.microsoft.com/office/drawing/2014/main" id="{4464AC41-8386-DADB-4B48-75FBD398FD83}"/>
                    </a:ext>
                  </a:extLst>
                </p:cNvPr>
                <p:cNvSpPr/>
                <p:nvPr/>
              </p:nvSpPr>
              <p:spPr>
                <a:xfrm rot="608511">
                  <a:off x="3456118" y="189571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4" name="Parallelogram 123">
                  <a:extLst>
                    <a:ext uri="{FF2B5EF4-FFF2-40B4-BE49-F238E27FC236}">
                      <a16:creationId xmlns:a16="http://schemas.microsoft.com/office/drawing/2014/main" id="{3DC2C959-22F2-5C85-B23F-669BF43E72AF}"/>
                    </a:ext>
                  </a:extLst>
                </p:cNvPr>
                <p:cNvSpPr/>
                <p:nvPr/>
              </p:nvSpPr>
              <p:spPr>
                <a:xfrm rot="608511">
                  <a:off x="3618691" y="172542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sp>
            <p:nvSpPr>
              <p:cNvPr id="177" name="Can 176">
                <a:extLst>
                  <a:ext uri="{FF2B5EF4-FFF2-40B4-BE49-F238E27FC236}">
                    <a16:creationId xmlns:a16="http://schemas.microsoft.com/office/drawing/2014/main" id="{2412F1F3-7035-015D-2CB8-DE049B2F4A50}"/>
                  </a:ext>
                </a:extLst>
              </p:cNvPr>
              <p:cNvSpPr/>
              <p:nvPr/>
            </p:nvSpPr>
            <p:spPr>
              <a:xfrm>
                <a:off x="3352096" y="4307966"/>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78" name="Can 177">
                <a:extLst>
                  <a:ext uri="{FF2B5EF4-FFF2-40B4-BE49-F238E27FC236}">
                    <a16:creationId xmlns:a16="http://schemas.microsoft.com/office/drawing/2014/main" id="{574A0DD8-E335-8846-15C7-8857C96402F9}"/>
                  </a:ext>
                </a:extLst>
              </p:cNvPr>
              <p:cNvSpPr/>
              <p:nvPr/>
            </p:nvSpPr>
            <p:spPr>
              <a:xfrm>
                <a:off x="3636617" y="4316296"/>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79" name="Can 178">
                <a:extLst>
                  <a:ext uri="{FF2B5EF4-FFF2-40B4-BE49-F238E27FC236}">
                    <a16:creationId xmlns:a16="http://schemas.microsoft.com/office/drawing/2014/main" id="{04BC207D-8266-BC3A-DF27-D8A5EDD0B27D}"/>
                  </a:ext>
                </a:extLst>
              </p:cNvPr>
              <p:cNvSpPr/>
              <p:nvPr/>
            </p:nvSpPr>
            <p:spPr>
              <a:xfrm>
                <a:off x="3602969" y="4032304"/>
                <a:ext cx="64604" cy="280156"/>
              </a:xfrm>
              <a:prstGeom prst="can">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tileRect r="-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0" name="Can 179">
                <a:extLst>
                  <a:ext uri="{FF2B5EF4-FFF2-40B4-BE49-F238E27FC236}">
                    <a16:creationId xmlns:a16="http://schemas.microsoft.com/office/drawing/2014/main" id="{D749B058-C571-2045-50B9-14785D36B898}"/>
                  </a:ext>
                </a:extLst>
              </p:cNvPr>
              <p:cNvSpPr/>
              <p:nvPr/>
            </p:nvSpPr>
            <p:spPr>
              <a:xfrm>
                <a:off x="3899306" y="4037081"/>
                <a:ext cx="64604" cy="280156"/>
              </a:xfrm>
              <a:prstGeom prst="can">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tileRect r="-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1" name="Can 180">
                <a:extLst>
                  <a:ext uri="{FF2B5EF4-FFF2-40B4-BE49-F238E27FC236}">
                    <a16:creationId xmlns:a16="http://schemas.microsoft.com/office/drawing/2014/main" id="{C11E0456-29F0-E6CB-AD01-6B82F25AECC7}"/>
                  </a:ext>
                </a:extLst>
              </p:cNvPr>
              <p:cNvSpPr/>
              <p:nvPr/>
            </p:nvSpPr>
            <p:spPr>
              <a:xfrm>
                <a:off x="4974605" y="3585377"/>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2" name="Can 181">
                <a:extLst>
                  <a:ext uri="{FF2B5EF4-FFF2-40B4-BE49-F238E27FC236}">
                    <a16:creationId xmlns:a16="http://schemas.microsoft.com/office/drawing/2014/main" id="{7B6193DC-8295-3A8C-61C0-057528A00604}"/>
                  </a:ext>
                </a:extLst>
              </p:cNvPr>
              <p:cNvSpPr/>
              <p:nvPr/>
            </p:nvSpPr>
            <p:spPr>
              <a:xfrm>
                <a:off x="4759284" y="3818204"/>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3" name="Can 182">
                <a:extLst>
                  <a:ext uri="{FF2B5EF4-FFF2-40B4-BE49-F238E27FC236}">
                    <a16:creationId xmlns:a16="http://schemas.microsoft.com/office/drawing/2014/main" id="{D2526B1A-0BC1-E032-0054-14E83D6B7A37}"/>
                  </a:ext>
                </a:extLst>
              </p:cNvPr>
              <p:cNvSpPr/>
              <p:nvPr/>
            </p:nvSpPr>
            <p:spPr>
              <a:xfrm>
                <a:off x="4520498" y="4048475"/>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4" name="Can 183">
                <a:extLst>
                  <a:ext uri="{FF2B5EF4-FFF2-40B4-BE49-F238E27FC236}">
                    <a16:creationId xmlns:a16="http://schemas.microsoft.com/office/drawing/2014/main" id="{672094A5-66DA-B602-DE53-4C7405080386}"/>
                  </a:ext>
                </a:extLst>
              </p:cNvPr>
              <p:cNvSpPr/>
              <p:nvPr/>
            </p:nvSpPr>
            <p:spPr>
              <a:xfrm>
                <a:off x="3953091" y="4315468"/>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32" name="TextBox 131">
                <a:extLst>
                  <a:ext uri="{FF2B5EF4-FFF2-40B4-BE49-F238E27FC236}">
                    <a16:creationId xmlns:a16="http://schemas.microsoft.com/office/drawing/2014/main" id="{895F9122-3DD1-C8AE-DAD8-AB71FA6A8ADD}"/>
                  </a:ext>
                </a:extLst>
              </p:cNvPr>
              <p:cNvSpPr txBox="1"/>
              <p:nvPr/>
            </p:nvSpPr>
            <p:spPr>
              <a:xfrm>
                <a:off x="2955596" y="4774997"/>
                <a:ext cx="1583735" cy="430887"/>
              </a:xfrm>
              <a:prstGeom prst="rect">
                <a:avLst/>
              </a:prstGeom>
              <a:noFill/>
            </p:spPr>
            <p:txBody>
              <a:bodyPr wrap="square" lIns="0" tIns="0" rIns="0" bIns="0">
                <a:spAutoFit/>
              </a:bodyPr>
              <a:lstStyle/>
              <a:p>
                <a:pPr algn="ctr"/>
                <a:r>
                  <a:rPr lang="en-US" sz="1400" b="1" dirty="0">
                    <a:solidFill>
                      <a:prstClr val="black"/>
                    </a:solidFill>
                    <a:latin typeface="Gill Sans MT" panose="020B0502020104020203" pitchFamily="34" charset="77"/>
                    <a:cs typeface="Arial" panose="020B0604020202020204" pitchFamily="34" charset="0"/>
                  </a:rPr>
                  <a:t>3D-Stacked Memory</a:t>
                </a:r>
              </a:p>
            </p:txBody>
          </p:sp>
          <p:cxnSp>
            <p:nvCxnSpPr>
              <p:cNvPr id="134" name="Curved Connector 133">
                <a:extLst>
                  <a:ext uri="{FF2B5EF4-FFF2-40B4-BE49-F238E27FC236}">
                    <a16:creationId xmlns:a16="http://schemas.microsoft.com/office/drawing/2014/main" id="{1CA6B941-C12B-A5BB-64A8-DD67819D8A75}"/>
                  </a:ext>
                </a:extLst>
              </p:cNvPr>
              <p:cNvCxnSpPr>
                <a:cxnSpLocks/>
                <a:stCxn id="133" idx="0"/>
              </p:cNvCxnSpPr>
              <p:nvPr/>
            </p:nvCxnSpPr>
            <p:spPr>
              <a:xfrm rot="16200000" flipV="1">
                <a:off x="4784879" y="4082078"/>
                <a:ext cx="243905" cy="216859"/>
              </a:xfrm>
              <a:prstGeom prst="curvedConnector3">
                <a:avLst>
                  <a:gd name="adj1" fmla="val 62880"/>
                </a:avLst>
              </a:prstGeom>
              <a:noFill/>
              <a:ln w="9525" cap="flat" cmpd="sng" algn="ctr">
                <a:solidFill>
                  <a:sysClr val="windowText" lastClr="000000"/>
                </a:solidFill>
                <a:prstDash val="solid"/>
                <a:miter lim="800000"/>
                <a:tailEnd type="triangle"/>
              </a:ln>
              <a:effectLst/>
            </p:spPr>
          </p:cxnSp>
          <p:sp>
            <p:nvSpPr>
              <p:cNvPr id="136" name="Left-Right Arrow 135">
                <a:extLst>
                  <a:ext uri="{FF2B5EF4-FFF2-40B4-BE49-F238E27FC236}">
                    <a16:creationId xmlns:a16="http://schemas.microsoft.com/office/drawing/2014/main" id="{93978995-5C87-AE18-5AF1-710D25596860}"/>
                  </a:ext>
                </a:extLst>
              </p:cNvPr>
              <p:cNvSpPr/>
              <p:nvPr/>
            </p:nvSpPr>
            <p:spPr>
              <a:xfrm>
                <a:off x="2419346" y="4524074"/>
                <a:ext cx="699660" cy="113901"/>
              </a:xfrm>
              <a:prstGeom prst="leftRightArrow">
                <a:avLst/>
              </a:prstGeom>
              <a:solidFill>
                <a:srgbClr val="E7E6E6">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37" name="Rectangle 136">
                <a:extLst>
                  <a:ext uri="{FF2B5EF4-FFF2-40B4-BE49-F238E27FC236}">
                    <a16:creationId xmlns:a16="http://schemas.microsoft.com/office/drawing/2014/main" id="{B227F4DF-F7D8-4CFF-1FAC-C062CD9E5848}"/>
                  </a:ext>
                </a:extLst>
              </p:cNvPr>
              <p:cNvSpPr/>
              <p:nvPr/>
            </p:nvSpPr>
            <p:spPr>
              <a:xfrm>
                <a:off x="2202282" y="4193133"/>
                <a:ext cx="1050816" cy="25379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Off-Chip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Link</a:t>
                </a:r>
              </a:p>
            </p:txBody>
          </p:sp>
          <p:sp>
            <p:nvSpPr>
              <p:cNvPr id="185" name="Rectangle 184">
                <a:extLst>
                  <a:ext uri="{FF2B5EF4-FFF2-40B4-BE49-F238E27FC236}">
                    <a16:creationId xmlns:a16="http://schemas.microsoft.com/office/drawing/2014/main" id="{E856A86F-3E7D-8E73-A685-0F43C7B99192}"/>
                  </a:ext>
                </a:extLst>
              </p:cNvPr>
              <p:cNvSpPr/>
              <p:nvPr/>
            </p:nvSpPr>
            <p:spPr>
              <a:xfrm>
                <a:off x="4282361" y="4546740"/>
                <a:ext cx="883823" cy="25379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a:t>
                </a:r>
              </a:p>
            </p:txBody>
          </p:sp>
          <p:sp>
            <p:nvSpPr>
              <p:cNvPr id="186" name="Can 185">
                <a:extLst>
                  <a:ext uri="{FF2B5EF4-FFF2-40B4-BE49-F238E27FC236}">
                    <a16:creationId xmlns:a16="http://schemas.microsoft.com/office/drawing/2014/main" id="{019ABAFF-F309-4637-9102-CD213A3BF560}"/>
                  </a:ext>
                </a:extLst>
              </p:cNvPr>
              <p:cNvSpPr/>
              <p:nvPr/>
            </p:nvSpPr>
            <p:spPr>
              <a:xfrm>
                <a:off x="4272028" y="4415103"/>
                <a:ext cx="73820" cy="169177"/>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190" name="Group 189">
                <a:extLst>
                  <a:ext uri="{FF2B5EF4-FFF2-40B4-BE49-F238E27FC236}">
                    <a16:creationId xmlns:a16="http://schemas.microsoft.com/office/drawing/2014/main" id="{A7082A6E-80A6-9870-EA6A-27F9D68624B8}"/>
                  </a:ext>
                </a:extLst>
              </p:cNvPr>
              <p:cNvGrpSpPr/>
              <p:nvPr/>
            </p:nvGrpSpPr>
            <p:grpSpPr>
              <a:xfrm>
                <a:off x="3104761" y="3364172"/>
                <a:ext cx="2163886" cy="1073780"/>
                <a:chOff x="3552923" y="4813095"/>
                <a:chExt cx="1668502" cy="827957"/>
              </a:xfrm>
            </p:grpSpPr>
            <p:grpSp>
              <p:nvGrpSpPr>
                <p:cNvPr id="241" name="Group 240">
                  <a:extLst>
                    <a:ext uri="{FF2B5EF4-FFF2-40B4-BE49-F238E27FC236}">
                      <a16:creationId xmlns:a16="http://schemas.microsoft.com/office/drawing/2014/main" id="{004E63F4-ABF2-5929-06B9-627B576CE472}"/>
                    </a:ext>
                  </a:extLst>
                </p:cNvPr>
                <p:cNvGrpSpPr/>
                <p:nvPr/>
              </p:nvGrpSpPr>
              <p:grpSpPr>
                <a:xfrm>
                  <a:off x="3552923" y="4892971"/>
                  <a:ext cx="1668502" cy="748081"/>
                  <a:chOff x="3552923" y="4677071"/>
                  <a:chExt cx="1668502" cy="748081"/>
                </a:xfrm>
              </p:grpSpPr>
              <p:sp>
                <p:nvSpPr>
                  <p:cNvPr id="257" name="Cube 256">
                    <a:extLst>
                      <a:ext uri="{FF2B5EF4-FFF2-40B4-BE49-F238E27FC236}">
                        <a16:creationId xmlns:a16="http://schemas.microsoft.com/office/drawing/2014/main" id="{748683FE-3571-10BB-2540-A51A9ADB96BF}"/>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cxnSp>
                <p:nvCxnSpPr>
                  <p:cNvPr id="258" name="Straight Connector 257">
                    <a:extLst>
                      <a:ext uri="{FF2B5EF4-FFF2-40B4-BE49-F238E27FC236}">
                        <a16:creationId xmlns:a16="http://schemas.microsoft.com/office/drawing/2014/main" id="{5F459AC7-378B-BE7C-8D1A-0E478D106F65}"/>
                      </a:ext>
                    </a:extLst>
                  </p:cNvPr>
                  <p:cNvCxnSpPr>
                    <a:cxnSpLocks/>
                    <a:stCxn id="257" idx="1"/>
                    <a:endCxn id="257"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259" name="Straight Connector 258">
                    <a:extLst>
                      <a:ext uri="{FF2B5EF4-FFF2-40B4-BE49-F238E27FC236}">
                        <a16:creationId xmlns:a16="http://schemas.microsoft.com/office/drawing/2014/main" id="{667CEA88-B1DB-19E5-7D52-AA6BF5D23627}"/>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260" name="Straight Connector 259">
                    <a:extLst>
                      <a:ext uri="{FF2B5EF4-FFF2-40B4-BE49-F238E27FC236}">
                        <a16:creationId xmlns:a16="http://schemas.microsoft.com/office/drawing/2014/main" id="{1B97C6C0-5C55-12F9-4242-3C45C467E379}"/>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261" name="Straight Connector 260">
                    <a:extLst>
                      <a:ext uri="{FF2B5EF4-FFF2-40B4-BE49-F238E27FC236}">
                        <a16:creationId xmlns:a16="http://schemas.microsoft.com/office/drawing/2014/main" id="{6FDD8E68-DFD0-0BED-648D-FC42A31F23F8}"/>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262" name="Straight Connector 261">
                    <a:extLst>
                      <a:ext uri="{FF2B5EF4-FFF2-40B4-BE49-F238E27FC236}">
                        <a16:creationId xmlns:a16="http://schemas.microsoft.com/office/drawing/2014/main" id="{0FBB316D-F753-002B-2BB9-6798FF44A4F3}"/>
                      </a:ext>
                    </a:extLst>
                  </p:cNvPr>
                  <p:cNvCxnSpPr>
                    <a:cxnSpLocks/>
                  </p:cNvCxnSpPr>
                  <p:nvPr/>
                </p:nvCxnSpPr>
                <p:spPr>
                  <a:xfrm>
                    <a:off x="3749309" y="5204386"/>
                    <a:ext cx="950976" cy="0"/>
                  </a:xfrm>
                  <a:prstGeom prst="line">
                    <a:avLst/>
                  </a:prstGeom>
                  <a:noFill/>
                  <a:ln w="9525" cap="flat" cmpd="sng" algn="ctr">
                    <a:solidFill>
                      <a:sysClr val="windowText" lastClr="000000"/>
                    </a:solidFill>
                    <a:prstDash val="solid"/>
                    <a:miter lim="800000"/>
                  </a:ln>
                  <a:effectLst/>
                </p:spPr>
              </p:cxnSp>
              <p:cxnSp>
                <p:nvCxnSpPr>
                  <p:cNvPr id="263" name="Straight Connector 262">
                    <a:extLst>
                      <a:ext uri="{FF2B5EF4-FFF2-40B4-BE49-F238E27FC236}">
                        <a16:creationId xmlns:a16="http://schemas.microsoft.com/office/drawing/2014/main" id="{62656D55-C083-6A52-0D84-D794DE3C4506}"/>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264" name="Group 263">
                    <a:extLst>
                      <a:ext uri="{FF2B5EF4-FFF2-40B4-BE49-F238E27FC236}">
                        <a16:creationId xmlns:a16="http://schemas.microsoft.com/office/drawing/2014/main" id="{1E715D54-66E9-DCCC-F125-C82FF7985B90}"/>
                      </a:ext>
                    </a:extLst>
                  </p:cNvPr>
                  <p:cNvGrpSpPr/>
                  <p:nvPr/>
                </p:nvGrpSpPr>
                <p:grpSpPr>
                  <a:xfrm>
                    <a:off x="3799799" y="4834553"/>
                    <a:ext cx="1269167" cy="587223"/>
                    <a:chOff x="3799799" y="4834553"/>
                    <a:chExt cx="1269167" cy="587223"/>
                  </a:xfrm>
                </p:grpSpPr>
                <p:cxnSp>
                  <p:nvCxnSpPr>
                    <p:cNvPr id="265" name="Straight Connector 264">
                      <a:extLst>
                        <a:ext uri="{FF2B5EF4-FFF2-40B4-BE49-F238E27FC236}">
                          <a16:creationId xmlns:a16="http://schemas.microsoft.com/office/drawing/2014/main" id="{C52BACF3-2EC8-D1FA-9868-21EC8E227206}"/>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266" name="Straight Connector 265">
                      <a:extLst>
                        <a:ext uri="{FF2B5EF4-FFF2-40B4-BE49-F238E27FC236}">
                          <a16:creationId xmlns:a16="http://schemas.microsoft.com/office/drawing/2014/main" id="{A9C709DA-1E7D-56F2-0C72-25620CA71237}"/>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267" name="Straight Connector 266">
                      <a:extLst>
                        <a:ext uri="{FF2B5EF4-FFF2-40B4-BE49-F238E27FC236}">
                          <a16:creationId xmlns:a16="http://schemas.microsoft.com/office/drawing/2014/main" id="{43BD466E-8212-5EE5-4006-A998D528E18D}"/>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268" name="Straight Connector 267">
                      <a:extLst>
                        <a:ext uri="{FF2B5EF4-FFF2-40B4-BE49-F238E27FC236}">
                          <a16:creationId xmlns:a16="http://schemas.microsoft.com/office/drawing/2014/main" id="{255F859B-3A28-6BFC-9EEF-DB7443C9C715}"/>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269" name="Straight Connector 268">
                      <a:extLst>
                        <a:ext uri="{FF2B5EF4-FFF2-40B4-BE49-F238E27FC236}">
                          <a16:creationId xmlns:a16="http://schemas.microsoft.com/office/drawing/2014/main" id="{F602CA57-A34F-DB11-C54D-B1344ABD3519}"/>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270" name="Straight Connector 269">
                      <a:extLst>
                        <a:ext uri="{FF2B5EF4-FFF2-40B4-BE49-F238E27FC236}">
                          <a16:creationId xmlns:a16="http://schemas.microsoft.com/office/drawing/2014/main" id="{DF066032-9132-ABE2-C276-0463AA572010}"/>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nvGrpSpPr>
                <p:cNvPr id="242" name="Group 241">
                  <a:extLst>
                    <a:ext uri="{FF2B5EF4-FFF2-40B4-BE49-F238E27FC236}">
                      <a16:creationId xmlns:a16="http://schemas.microsoft.com/office/drawing/2014/main" id="{9CA53C90-3627-D97A-B699-BEDE66D91BCE}"/>
                    </a:ext>
                  </a:extLst>
                </p:cNvPr>
                <p:cNvGrpSpPr/>
                <p:nvPr/>
              </p:nvGrpSpPr>
              <p:grpSpPr>
                <a:xfrm>
                  <a:off x="3552923" y="4813095"/>
                  <a:ext cx="1668502" cy="748081"/>
                  <a:chOff x="3552923" y="4677071"/>
                  <a:chExt cx="1668502" cy="748081"/>
                </a:xfrm>
              </p:grpSpPr>
              <p:sp>
                <p:nvSpPr>
                  <p:cNvPr id="243" name="Cube 242">
                    <a:extLst>
                      <a:ext uri="{FF2B5EF4-FFF2-40B4-BE49-F238E27FC236}">
                        <a16:creationId xmlns:a16="http://schemas.microsoft.com/office/drawing/2014/main" id="{CBC9188B-85F8-F454-4A95-DF4DC8D55A5D}"/>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cxnSp>
                <p:nvCxnSpPr>
                  <p:cNvPr id="244" name="Straight Connector 243">
                    <a:extLst>
                      <a:ext uri="{FF2B5EF4-FFF2-40B4-BE49-F238E27FC236}">
                        <a16:creationId xmlns:a16="http://schemas.microsoft.com/office/drawing/2014/main" id="{AA815654-39F4-9921-30E5-D1A431C94B42}"/>
                      </a:ext>
                    </a:extLst>
                  </p:cNvPr>
                  <p:cNvCxnSpPr>
                    <a:cxnSpLocks/>
                    <a:stCxn id="243" idx="1"/>
                    <a:endCxn id="243"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245" name="Straight Connector 244">
                    <a:extLst>
                      <a:ext uri="{FF2B5EF4-FFF2-40B4-BE49-F238E27FC236}">
                        <a16:creationId xmlns:a16="http://schemas.microsoft.com/office/drawing/2014/main" id="{449BF3C0-B69A-312D-7049-66E9EED14FC2}"/>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246" name="Straight Connector 245">
                    <a:extLst>
                      <a:ext uri="{FF2B5EF4-FFF2-40B4-BE49-F238E27FC236}">
                        <a16:creationId xmlns:a16="http://schemas.microsoft.com/office/drawing/2014/main" id="{A3C98FD0-FD78-FE54-D6B4-550463E0DF9F}"/>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247" name="Straight Connector 246">
                    <a:extLst>
                      <a:ext uri="{FF2B5EF4-FFF2-40B4-BE49-F238E27FC236}">
                        <a16:creationId xmlns:a16="http://schemas.microsoft.com/office/drawing/2014/main" id="{52D83DA5-62F1-65A7-07C7-1782B110B178}"/>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248" name="Straight Connector 247">
                    <a:extLst>
                      <a:ext uri="{FF2B5EF4-FFF2-40B4-BE49-F238E27FC236}">
                        <a16:creationId xmlns:a16="http://schemas.microsoft.com/office/drawing/2014/main" id="{77EED704-D1FC-8020-22BA-7DBA2714E9E1}"/>
                      </a:ext>
                    </a:extLst>
                  </p:cNvPr>
                  <p:cNvCxnSpPr>
                    <a:cxnSpLocks/>
                  </p:cNvCxnSpPr>
                  <p:nvPr/>
                </p:nvCxnSpPr>
                <p:spPr>
                  <a:xfrm>
                    <a:off x="3749309" y="5204386"/>
                    <a:ext cx="950976" cy="0"/>
                  </a:xfrm>
                  <a:prstGeom prst="line">
                    <a:avLst/>
                  </a:prstGeom>
                  <a:noFill/>
                  <a:ln w="9525" cap="flat" cmpd="sng" algn="ctr">
                    <a:solidFill>
                      <a:sysClr val="windowText" lastClr="000000"/>
                    </a:solidFill>
                    <a:prstDash val="solid"/>
                    <a:miter lim="800000"/>
                  </a:ln>
                  <a:effectLst/>
                </p:spPr>
              </p:cxnSp>
              <p:cxnSp>
                <p:nvCxnSpPr>
                  <p:cNvPr id="249" name="Straight Connector 248">
                    <a:extLst>
                      <a:ext uri="{FF2B5EF4-FFF2-40B4-BE49-F238E27FC236}">
                        <a16:creationId xmlns:a16="http://schemas.microsoft.com/office/drawing/2014/main" id="{6DB3A10E-4863-27DC-12E1-E58BF6AFB0F1}"/>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250" name="Group 249">
                    <a:extLst>
                      <a:ext uri="{FF2B5EF4-FFF2-40B4-BE49-F238E27FC236}">
                        <a16:creationId xmlns:a16="http://schemas.microsoft.com/office/drawing/2014/main" id="{55B8A7B2-B706-C1DC-CC22-61DB00CF18EC}"/>
                      </a:ext>
                    </a:extLst>
                  </p:cNvPr>
                  <p:cNvGrpSpPr/>
                  <p:nvPr/>
                </p:nvGrpSpPr>
                <p:grpSpPr>
                  <a:xfrm>
                    <a:off x="3799799" y="4834553"/>
                    <a:ext cx="1269167" cy="587223"/>
                    <a:chOff x="3799799" y="4834553"/>
                    <a:chExt cx="1269167" cy="587223"/>
                  </a:xfrm>
                </p:grpSpPr>
                <p:cxnSp>
                  <p:nvCxnSpPr>
                    <p:cNvPr id="251" name="Straight Connector 250">
                      <a:extLst>
                        <a:ext uri="{FF2B5EF4-FFF2-40B4-BE49-F238E27FC236}">
                          <a16:creationId xmlns:a16="http://schemas.microsoft.com/office/drawing/2014/main" id="{348490FF-3030-DF50-1C3E-773232062446}"/>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252" name="Straight Connector 251">
                      <a:extLst>
                        <a:ext uri="{FF2B5EF4-FFF2-40B4-BE49-F238E27FC236}">
                          <a16:creationId xmlns:a16="http://schemas.microsoft.com/office/drawing/2014/main" id="{0593E1C4-8703-C971-8347-1CB6A33C3B6D}"/>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253" name="Straight Connector 252">
                      <a:extLst>
                        <a:ext uri="{FF2B5EF4-FFF2-40B4-BE49-F238E27FC236}">
                          <a16:creationId xmlns:a16="http://schemas.microsoft.com/office/drawing/2014/main" id="{767404C3-A919-8B95-04B7-9A2705849186}"/>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254" name="Straight Connector 253">
                      <a:extLst>
                        <a:ext uri="{FF2B5EF4-FFF2-40B4-BE49-F238E27FC236}">
                          <a16:creationId xmlns:a16="http://schemas.microsoft.com/office/drawing/2014/main" id="{0C3D7A65-0363-62EB-C229-9DE78A37A558}"/>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255" name="Straight Connector 254">
                      <a:extLst>
                        <a:ext uri="{FF2B5EF4-FFF2-40B4-BE49-F238E27FC236}">
                          <a16:creationId xmlns:a16="http://schemas.microsoft.com/office/drawing/2014/main" id="{B3C4582D-3C32-23BB-A69D-D65DC5F6FBBA}"/>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256" name="Straight Connector 255">
                      <a:extLst>
                        <a:ext uri="{FF2B5EF4-FFF2-40B4-BE49-F238E27FC236}">
                          <a16:creationId xmlns:a16="http://schemas.microsoft.com/office/drawing/2014/main" id="{674CC2FF-3871-4C0D-DA9F-27E21F5F5E45}"/>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grpSp>
            <p:nvGrpSpPr>
              <p:cNvPr id="191" name="Group 190">
                <a:extLst>
                  <a:ext uri="{FF2B5EF4-FFF2-40B4-BE49-F238E27FC236}">
                    <a16:creationId xmlns:a16="http://schemas.microsoft.com/office/drawing/2014/main" id="{A81F4D85-4119-65AF-D55E-98CFAF97F9C1}"/>
                  </a:ext>
                </a:extLst>
              </p:cNvPr>
              <p:cNvGrpSpPr/>
              <p:nvPr/>
            </p:nvGrpSpPr>
            <p:grpSpPr>
              <a:xfrm>
                <a:off x="3104761" y="3156448"/>
                <a:ext cx="2163886" cy="1073780"/>
                <a:chOff x="3552923" y="4813095"/>
                <a:chExt cx="1668502" cy="827957"/>
              </a:xfrm>
            </p:grpSpPr>
            <p:grpSp>
              <p:nvGrpSpPr>
                <p:cNvPr id="211" name="Group 210">
                  <a:extLst>
                    <a:ext uri="{FF2B5EF4-FFF2-40B4-BE49-F238E27FC236}">
                      <a16:creationId xmlns:a16="http://schemas.microsoft.com/office/drawing/2014/main" id="{B80256CB-584F-A9CC-0FFC-C24D53D3D370}"/>
                    </a:ext>
                  </a:extLst>
                </p:cNvPr>
                <p:cNvGrpSpPr/>
                <p:nvPr/>
              </p:nvGrpSpPr>
              <p:grpSpPr>
                <a:xfrm>
                  <a:off x="3552923" y="4892971"/>
                  <a:ext cx="1668502" cy="748081"/>
                  <a:chOff x="3552923" y="4677071"/>
                  <a:chExt cx="1668502" cy="748081"/>
                </a:xfrm>
              </p:grpSpPr>
              <p:sp>
                <p:nvSpPr>
                  <p:cNvPr id="227" name="Cube 226">
                    <a:extLst>
                      <a:ext uri="{FF2B5EF4-FFF2-40B4-BE49-F238E27FC236}">
                        <a16:creationId xmlns:a16="http://schemas.microsoft.com/office/drawing/2014/main" id="{835D0118-BB4D-E28D-A3C5-9F1161CBA196}"/>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cxnSp>
                <p:nvCxnSpPr>
                  <p:cNvPr id="228" name="Straight Connector 227">
                    <a:extLst>
                      <a:ext uri="{FF2B5EF4-FFF2-40B4-BE49-F238E27FC236}">
                        <a16:creationId xmlns:a16="http://schemas.microsoft.com/office/drawing/2014/main" id="{0AE5E13C-D24A-6D43-9BE9-AA56C7C878A4}"/>
                      </a:ext>
                    </a:extLst>
                  </p:cNvPr>
                  <p:cNvCxnSpPr>
                    <a:cxnSpLocks/>
                    <a:stCxn id="227" idx="1"/>
                    <a:endCxn id="227"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229" name="Straight Connector 228">
                    <a:extLst>
                      <a:ext uri="{FF2B5EF4-FFF2-40B4-BE49-F238E27FC236}">
                        <a16:creationId xmlns:a16="http://schemas.microsoft.com/office/drawing/2014/main" id="{0880ED93-6824-0B38-72A3-B9324EFD633D}"/>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230" name="Straight Connector 229">
                    <a:extLst>
                      <a:ext uri="{FF2B5EF4-FFF2-40B4-BE49-F238E27FC236}">
                        <a16:creationId xmlns:a16="http://schemas.microsoft.com/office/drawing/2014/main" id="{42DA0FD2-EE19-A87F-1700-D062ED252B78}"/>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231" name="Straight Connector 230">
                    <a:extLst>
                      <a:ext uri="{FF2B5EF4-FFF2-40B4-BE49-F238E27FC236}">
                        <a16:creationId xmlns:a16="http://schemas.microsoft.com/office/drawing/2014/main" id="{F86C175F-9080-7FC5-3EE1-E2AE1B4E32AB}"/>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232" name="Straight Connector 231">
                    <a:extLst>
                      <a:ext uri="{FF2B5EF4-FFF2-40B4-BE49-F238E27FC236}">
                        <a16:creationId xmlns:a16="http://schemas.microsoft.com/office/drawing/2014/main" id="{042B2D8F-93EF-3B9D-D8D4-94A53E325D23}"/>
                      </a:ext>
                    </a:extLst>
                  </p:cNvPr>
                  <p:cNvCxnSpPr>
                    <a:cxnSpLocks/>
                  </p:cNvCxnSpPr>
                  <p:nvPr/>
                </p:nvCxnSpPr>
                <p:spPr>
                  <a:xfrm>
                    <a:off x="3749309" y="5204386"/>
                    <a:ext cx="950976" cy="0"/>
                  </a:xfrm>
                  <a:prstGeom prst="line">
                    <a:avLst/>
                  </a:prstGeom>
                  <a:noFill/>
                  <a:ln w="9525" cap="flat" cmpd="sng" algn="ctr">
                    <a:solidFill>
                      <a:sysClr val="windowText" lastClr="000000"/>
                    </a:solidFill>
                    <a:prstDash val="solid"/>
                    <a:miter lim="800000"/>
                  </a:ln>
                  <a:effectLst/>
                </p:spPr>
              </p:cxnSp>
              <p:cxnSp>
                <p:nvCxnSpPr>
                  <p:cNvPr id="233" name="Straight Connector 232">
                    <a:extLst>
                      <a:ext uri="{FF2B5EF4-FFF2-40B4-BE49-F238E27FC236}">
                        <a16:creationId xmlns:a16="http://schemas.microsoft.com/office/drawing/2014/main" id="{BA21C782-3DA8-6093-4B89-7477A0624385}"/>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234" name="Group 233">
                    <a:extLst>
                      <a:ext uri="{FF2B5EF4-FFF2-40B4-BE49-F238E27FC236}">
                        <a16:creationId xmlns:a16="http://schemas.microsoft.com/office/drawing/2014/main" id="{F3277067-04B0-5980-993A-4062E168CEED}"/>
                      </a:ext>
                    </a:extLst>
                  </p:cNvPr>
                  <p:cNvGrpSpPr/>
                  <p:nvPr/>
                </p:nvGrpSpPr>
                <p:grpSpPr>
                  <a:xfrm>
                    <a:off x="3799799" y="4834553"/>
                    <a:ext cx="1269167" cy="587223"/>
                    <a:chOff x="3799799" y="4834553"/>
                    <a:chExt cx="1269167" cy="587223"/>
                  </a:xfrm>
                </p:grpSpPr>
                <p:cxnSp>
                  <p:nvCxnSpPr>
                    <p:cNvPr id="235" name="Straight Connector 234">
                      <a:extLst>
                        <a:ext uri="{FF2B5EF4-FFF2-40B4-BE49-F238E27FC236}">
                          <a16:creationId xmlns:a16="http://schemas.microsoft.com/office/drawing/2014/main" id="{BFF44FA2-BA56-E4F9-717D-8108B28CB8B8}"/>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236" name="Straight Connector 235">
                      <a:extLst>
                        <a:ext uri="{FF2B5EF4-FFF2-40B4-BE49-F238E27FC236}">
                          <a16:creationId xmlns:a16="http://schemas.microsoft.com/office/drawing/2014/main" id="{DB818B5D-3E17-0214-28E3-913267F22BED}"/>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237" name="Straight Connector 236">
                      <a:extLst>
                        <a:ext uri="{FF2B5EF4-FFF2-40B4-BE49-F238E27FC236}">
                          <a16:creationId xmlns:a16="http://schemas.microsoft.com/office/drawing/2014/main" id="{D92B57CE-3B64-F6C3-8482-2163DFD14063}"/>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238" name="Straight Connector 237">
                      <a:extLst>
                        <a:ext uri="{FF2B5EF4-FFF2-40B4-BE49-F238E27FC236}">
                          <a16:creationId xmlns:a16="http://schemas.microsoft.com/office/drawing/2014/main" id="{FE7FC09B-D7A4-DF08-4EBC-62B73E0A0BFA}"/>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239" name="Straight Connector 238">
                      <a:extLst>
                        <a:ext uri="{FF2B5EF4-FFF2-40B4-BE49-F238E27FC236}">
                          <a16:creationId xmlns:a16="http://schemas.microsoft.com/office/drawing/2014/main" id="{86AC8688-B728-6B5C-5043-44E9F3302B9B}"/>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240" name="Straight Connector 239">
                      <a:extLst>
                        <a:ext uri="{FF2B5EF4-FFF2-40B4-BE49-F238E27FC236}">
                          <a16:creationId xmlns:a16="http://schemas.microsoft.com/office/drawing/2014/main" id="{DCA045BB-CF69-F6CE-2463-6F7F6EFF227D}"/>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nvGrpSpPr>
                <p:cNvPr id="212" name="Group 211">
                  <a:extLst>
                    <a:ext uri="{FF2B5EF4-FFF2-40B4-BE49-F238E27FC236}">
                      <a16:creationId xmlns:a16="http://schemas.microsoft.com/office/drawing/2014/main" id="{3EA9EB2F-5AFC-8E8D-7225-44627C923CDE}"/>
                    </a:ext>
                  </a:extLst>
                </p:cNvPr>
                <p:cNvGrpSpPr/>
                <p:nvPr/>
              </p:nvGrpSpPr>
              <p:grpSpPr>
                <a:xfrm>
                  <a:off x="3552923" y="4813095"/>
                  <a:ext cx="1668502" cy="748081"/>
                  <a:chOff x="3552923" y="4677071"/>
                  <a:chExt cx="1668502" cy="748081"/>
                </a:xfrm>
              </p:grpSpPr>
              <p:sp>
                <p:nvSpPr>
                  <p:cNvPr id="213" name="Cube 212">
                    <a:extLst>
                      <a:ext uri="{FF2B5EF4-FFF2-40B4-BE49-F238E27FC236}">
                        <a16:creationId xmlns:a16="http://schemas.microsoft.com/office/drawing/2014/main" id="{833CEFD7-FD4C-3178-9CCC-98CE89045A29}"/>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cxnSp>
                <p:nvCxnSpPr>
                  <p:cNvPr id="214" name="Straight Connector 213">
                    <a:extLst>
                      <a:ext uri="{FF2B5EF4-FFF2-40B4-BE49-F238E27FC236}">
                        <a16:creationId xmlns:a16="http://schemas.microsoft.com/office/drawing/2014/main" id="{3C3E8C0E-7485-A1BE-A4FB-24724B0DEB54}"/>
                      </a:ext>
                    </a:extLst>
                  </p:cNvPr>
                  <p:cNvCxnSpPr>
                    <a:cxnSpLocks/>
                    <a:stCxn id="213" idx="1"/>
                    <a:endCxn id="213"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215" name="Straight Connector 214">
                    <a:extLst>
                      <a:ext uri="{FF2B5EF4-FFF2-40B4-BE49-F238E27FC236}">
                        <a16:creationId xmlns:a16="http://schemas.microsoft.com/office/drawing/2014/main" id="{3F09728E-F20E-86CD-965D-04A75E2909F7}"/>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216" name="Straight Connector 215">
                    <a:extLst>
                      <a:ext uri="{FF2B5EF4-FFF2-40B4-BE49-F238E27FC236}">
                        <a16:creationId xmlns:a16="http://schemas.microsoft.com/office/drawing/2014/main" id="{869FA1BD-0700-E31C-D41E-6B79D5C849F8}"/>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217" name="Straight Connector 216">
                    <a:extLst>
                      <a:ext uri="{FF2B5EF4-FFF2-40B4-BE49-F238E27FC236}">
                        <a16:creationId xmlns:a16="http://schemas.microsoft.com/office/drawing/2014/main" id="{4C5F3B17-3928-C2D4-111B-D172C1973D51}"/>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218" name="Straight Connector 217">
                    <a:extLst>
                      <a:ext uri="{FF2B5EF4-FFF2-40B4-BE49-F238E27FC236}">
                        <a16:creationId xmlns:a16="http://schemas.microsoft.com/office/drawing/2014/main" id="{2C2BDC22-E25E-4FB6-5A99-29D7DA4D3401}"/>
                      </a:ext>
                    </a:extLst>
                  </p:cNvPr>
                  <p:cNvCxnSpPr>
                    <a:cxnSpLocks/>
                  </p:cNvCxnSpPr>
                  <p:nvPr/>
                </p:nvCxnSpPr>
                <p:spPr>
                  <a:xfrm>
                    <a:off x="3742959" y="5204386"/>
                    <a:ext cx="960120" cy="0"/>
                  </a:xfrm>
                  <a:prstGeom prst="line">
                    <a:avLst/>
                  </a:prstGeom>
                  <a:noFill/>
                  <a:ln w="9525" cap="flat" cmpd="sng" algn="ctr">
                    <a:solidFill>
                      <a:sysClr val="windowText" lastClr="000000"/>
                    </a:solidFill>
                    <a:prstDash val="solid"/>
                    <a:miter lim="800000"/>
                  </a:ln>
                  <a:effectLst/>
                </p:spPr>
              </p:cxnSp>
              <p:cxnSp>
                <p:nvCxnSpPr>
                  <p:cNvPr id="219" name="Straight Connector 218">
                    <a:extLst>
                      <a:ext uri="{FF2B5EF4-FFF2-40B4-BE49-F238E27FC236}">
                        <a16:creationId xmlns:a16="http://schemas.microsoft.com/office/drawing/2014/main" id="{208A61DC-DEB0-7BF7-DE38-FFB029300511}"/>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220" name="Group 219">
                    <a:extLst>
                      <a:ext uri="{FF2B5EF4-FFF2-40B4-BE49-F238E27FC236}">
                        <a16:creationId xmlns:a16="http://schemas.microsoft.com/office/drawing/2014/main" id="{B8FD11B3-F15A-6B10-F51E-5A7777675D34}"/>
                      </a:ext>
                    </a:extLst>
                  </p:cNvPr>
                  <p:cNvGrpSpPr/>
                  <p:nvPr/>
                </p:nvGrpSpPr>
                <p:grpSpPr>
                  <a:xfrm>
                    <a:off x="3799799" y="4834553"/>
                    <a:ext cx="1269167" cy="587223"/>
                    <a:chOff x="3799799" y="4834553"/>
                    <a:chExt cx="1269167" cy="587223"/>
                  </a:xfrm>
                </p:grpSpPr>
                <p:cxnSp>
                  <p:nvCxnSpPr>
                    <p:cNvPr id="221" name="Straight Connector 220">
                      <a:extLst>
                        <a:ext uri="{FF2B5EF4-FFF2-40B4-BE49-F238E27FC236}">
                          <a16:creationId xmlns:a16="http://schemas.microsoft.com/office/drawing/2014/main" id="{59ACCC6D-F597-A053-A199-70D129C32B18}"/>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222" name="Straight Connector 221">
                      <a:extLst>
                        <a:ext uri="{FF2B5EF4-FFF2-40B4-BE49-F238E27FC236}">
                          <a16:creationId xmlns:a16="http://schemas.microsoft.com/office/drawing/2014/main" id="{2B4C84A2-3540-D114-82E9-68C21A0C94DE}"/>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223" name="Straight Connector 222">
                      <a:extLst>
                        <a:ext uri="{FF2B5EF4-FFF2-40B4-BE49-F238E27FC236}">
                          <a16:creationId xmlns:a16="http://schemas.microsoft.com/office/drawing/2014/main" id="{E97944E2-8EE1-C808-60A3-9A4EA9546887}"/>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224" name="Straight Connector 223">
                      <a:extLst>
                        <a:ext uri="{FF2B5EF4-FFF2-40B4-BE49-F238E27FC236}">
                          <a16:creationId xmlns:a16="http://schemas.microsoft.com/office/drawing/2014/main" id="{F828D884-DE0D-EEF4-B342-28D6BC991390}"/>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225" name="Straight Connector 224">
                      <a:extLst>
                        <a:ext uri="{FF2B5EF4-FFF2-40B4-BE49-F238E27FC236}">
                          <a16:creationId xmlns:a16="http://schemas.microsoft.com/office/drawing/2014/main" id="{CC37A15D-7D96-327F-D596-0ECE1212857A}"/>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226" name="Straight Connector 225">
                      <a:extLst>
                        <a:ext uri="{FF2B5EF4-FFF2-40B4-BE49-F238E27FC236}">
                          <a16:creationId xmlns:a16="http://schemas.microsoft.com/office/drawing/2014/main" id="{7C0E2F0F-432E-28C1-6E95-056550201636}"/>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grpSp>
            <p:nvGrpSpPr>
              <p:cNvPr id="192" name="Group 191">
                <a:extLst>
                  <a:ext uri="{FF2B5EF4-FFF2-40B4-BE49-F238E27FC236}">
                    <a16:creationId xmlns:a16="http://schemas.microsoft.com/office/drawing/2014/main" id="{D6FF0058-D24D-5BEA-8231-C6A620D85591}"/>
                  </a:ext>
                </a:extLst>
              </p:cNvPr>
              <p:cNvGrpSpPr/>
              <p:nvPr/>
            </p:nvGrpSpPr>
            <p:grpSpPr>
              <a:xfrm>
                <a:off x="4059236" y="3832972"/>
                <a:ext cx="529922" cy="866629"/>
                <a:chOff x="2264771" y="6646813"/>
                <a:chExt cx="408606" cy="668230"/>
              </a:xfrm>
            </p:grpSpPr>
            <p:cxnSp>
              <p:nvCxnSpPr>
                <p:cNvPr id="207" name="Straight Connector 206">
                  <a:extLst>
                    <a:ext uri="{FF2B5EF4-FFF2-40B4-BE49-F238E27FC236}">
                      <a16:creationId xmlns:a16="http://schemas.microsoft.com/office/drawing/2014/main" id="{85547FEB-3FE7-C9AD-A515-A6612FAC3F3D}"/>
                    </a:ext>
                  </a:extLst>
                </p:cNvPr>
                <p:cNvCxnSpPr>
                  <a:cxnSpLocks/>
                </p:cNvCxnSpPr>
                <p:nvPr/>
              </p:nvCxnSpPr>
              <p:spPr>
                <a:xfrm>
                  <a:off x="2673377" y="6661415"/>
                  <a:ext cx="0" cy="474261"/>
                </a:xfrm>
                <a:prstGeom prst="line">
                  <a:avLst/>
                </a:prstGeom>
                <a:noFill/>
                <a:ln w="9525" cap="flat" cmpd="sng" algn="ctr">
                  <a:solidFill>
                    <a:srgbClr val="E7E6E6">
                      <a:lumMod val="25000"/>
                    </a:srgbClr>
                  </a:solidFill>
                  <a:prstDash val="sysDash"/>
                  <a:miter lim="800000"/>
                </a:ln>
                <a:effectLst/>
              </p:spPr>
            </p:cxnSp>
            <p:cxnSp>
              <p:nvCxnSpPr>
                <p:cNvPr id="208" name="Straight Connector 207">
                  <a:extLst>
                    <a:ext uri="{FF2B5EF4-FFF2-40B4-BE49-F238E27FC236}">
                      <a16:creationId xmlns:a16="http://schemas.microsoft.com/office/drawing/2014/main" id="{EDE33EBA-435C-C549-3632-266037BA2F53}"/>
                    </a:ext>
                  </a:extLst>
                </p:cNvPr>
                <p:cNvCxnSpPr>
                  <a:cxnSpLocks/>
                </p:cNvCxnSpPr>
                <p:nvPr/>
              </p:nvCxnSpPr>
              <p:spPr>
                <a:xfrm>
                  <a:off x="2264771" y="6834851"/>
                  <a:ext cx="0" cy="474261"/>
                </a:xfrm>
                <a:prstGeom prst="line">
                  <a:avLst/>
                </a:prstGeom>
                <a:noFill/>
                <a:ln w="9525" cap="flat" cmpd="sng" algn="ctr">
                  <a:solidFill>
                    <a:srgbClr val="E7E6E6">
                      <a:lumMod val="25000"/>
                    </a:srgbClr>
                  </a:solidFill>
                  <a:prstDash val="sysDash"/>
                  <a:miter lim="800000"/>
                </a:ln>
                <a:effectLst/>
              </p:spPr>
            </p:cxnSp>
            <p:cxnSp>
              <p:nvCxnSpPr>
                <p:cNvPr id="209" name="Straight Connector 208">
                  <a:extLst>
                    <a:ext uri="{FF2B5EF4-FFF2-40B4-BE49-F238E27FC236}">
                      <a16:creationId xmlns:a16="http://schemas.microsoft.com/office/drawing/2014/main" id="{FF33B17C-A4CE-F9AD-7AD6-A6541269DA9B}"/>
                    </a:ext>
                  </a:extLst>
                </p:cNvPr>
                <p:cNvCxnSpPr>
                  <a:cxnSpLocks/>
                </p:cNvCxnSpPr>
                <p:nvPr/>
              </p:nvCxnSpPr>
              <p:spPr>
                <a:xfrm>
                  <a:off x="2478353" y="6840782"/>
                  <a:ext cx="0" cy="474261"/>
                </a:xfrm>
                <a:prstGeom prst="line">
                  <a:avLst/>
                </a:prstGeom>
                <a:noFill/>
                <a:ln w="9525" cap="flat" cmpd="sng" algn="ctr">
                  <a:solidFill>
                    <a:srgbClr val="E7E6E6">
                      <a:lumMod val="25000"/>
                    </a:srgbClr>
                  </a:solidFill>
                  <a:prstDash val="sysDash"/>
                  <a:miter lim="800000"/>
                </a:ln>
                <a:effectLst/>
              </p:spPr>
            </p:cxnSp>
            <p:cxnSp>
              <p:nvCxnSpPr>
                <p:cNvPr id="210" name="Straight Connector 209">
                  <a:extLst>
                    <a:ext uri="{FF2B5EF4-FFF2-40B4-BE49-F238E27FC236}">
                      <a16:creationId xmlns:a16="http://schemas.microsoft.com/office/drawing/2014/main" id="{813B4CE9-7571-BD14-3854-57701FBD5374}"/>
                    </a:ext>
                  </a:extLst>
                </p:cNvPr>
                <p:cNvCxnSpPr>
                  <a:cxnSpLocks/>
                </p:cNvCxnSpPr>
                <p:nvPr/>
              </p:nvCxnSpPr>
              <p:spPr>
                <a:xfrm>
                  <a:off x="2454825" y="6646813"/>
                  <a:ext cx="0" cy="474261"/>
                </a:xfrm>
                <a:prstGeom prst="line">
                  <a:avLst/>
                </a:prstGeom>
                <a:noFill/>
                <a:ln w="9525" cap="flat" cmpd="sng" algn="ctr">
                  <a:solidFill>
                    <a:srgbClr val="E7E6E6">
                      <a:lumMod val="25000"/>
                    </a:srgbClr>
                  </a:solidFill>
                  <a:prstDash val="sysDash"/>
                  <a:miter lim="800000"/>
                </a:ln>
                <a:effectLst/>
              </p:spPr>
            </p:cxnSp>
          </p:grpSp>
          <p:cxnSp>
            <p:nvCxnSpPr>
              <p:cNvPr id="140" name="Curved Connector 139">
                <a:extLst>
                  <a:ext uri="{FF2B5EF4-FFF2-40B4-BE49-F238E27FC236}">
                    <a16:creationId xmlns:a16="http://schemas.microsoft.com/office/drawing/2014/main" id="{E14EF843-5B22-C416-CDC3-EDEBA6131372}"/>
                  </a:ext>
                </a:extLst>
              </p:cNvPr>
              <p:cNvCxnSpPr>
                <a:cxnSpLocks/>
              </p:cNvCxnSpPr>
              <p:nvPr/>
            </p:nvCxnSpPr>
            <p:spPr>
              <a:xfrm>
                <a:off x="3422720" y="3336504"/>
                <a:ext cx="413176" cy="120406"/>
              </a:xfrm>
              <a:prstGeom prst="curvedConnector3">
                <a:avLst>
                  <a:gd name="adj1" fmla="val 36695"/>
                </a:avLst>
              </a:prstGeom>
              <a:noFill/>
              <a:ln w="9525" cap="flat" cmpd="sng" algn="ctr">
                <a:solidFill>
                  <a:sysClr val="windowText" lastClr="000000"/>
                </a:solidFill>
                <a:prstDash val="solid"/>
                <a:miter lim="800000"/>
                <a:tailEnd type="triangle"/>
              </a:ln>
              <a:effectLst/>
            </p:spPr>
          </p:cxnSp>
        </p:grpSp>
        <p:grpSp>
          <p:nvGrpSpPr>
            <p:cNvPr id="309" name="Group 308">
              <a:extLst>
                <a:ext uri="{FF2B5EF4-FFF2-40B4-BE49-F238E27FC236}">
                  <a16:creationId xmlns:a16="http://schemas.microsoft.com/office/drawing/2014/main" id="{9C10686F-E68C-8744-0CA2-5152D755584F}"/>
                </a:ext>
              </a:extLst>
            </p:cNvPr>
            <p:cNvGrpSpPr/>
            <p:nvPr/>
          </p:nvGrpSpPr>
          <p:grpSpPr>
            <a:xfrm>
              <a:off x="2426161" y="3155519"/>
              <a:ext cx="2752205" cy="904056"/>
              <a:chOff x="2426161" y="3155519"/>
              <a:chExt cx="2752205" cy="904056"/>
            </a:xfrm>
          </p:grpSpPr>
          <p:grpSp>
            <p:nvGrpSpPr>
              <p:cNvPr id="138" name="Group 137">
                <a:extLst>
                  <a:ext uri="{FF2B5EF4-FFF2-40B4-BE49-F238E27FC236}">
                    <a16:creationId xmlns:a16="http://schemas.microsoft.com/office/drawing/2014/main" id="{776C0950-117B-34C2-E2CA-DF201AE43BB2}"/>
                  </a:ext>
                </a:extLst>
              </p:cNvPr>
              <p:cNvGrpSpPr/>
              <p:nvPr/>
            </p:nvGrpSpPr>
            <p:grpSpPr>
              <a:xfrm>
                <a:off x="3239710" y="3162052"/>
                <a:ext cx="1008032" cy="896834"/>
                <a:chOff x="2444527" y="6391190"/>
                <a:chExt cx="777261" cy="691520"/>
              </a:xfrm>
            </p:grpSpPr>
            <p:sp>
              <p:nvSpPr>
                <p:cNvPr id="156" name="Parallelogram 123">
                  <a:extLst>
                    <a:ext uri="{FF2B5EF4-FFF2-40B4-BE49-F238E27FC236}">
                      <a16:creationId xmlns:a16="http://schemas.microsoft.com/office/drawing/2014/main" id="{55B8AD29-5FB1-2F9E-2240-5EF5EF88A6DC}"/>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7" name="Parallelogram 123">
                  <a:extLst>
                    <a:ext uri="{FF2B5EF4-FFF2-40B4-BE49-F238E27FC236}">
                      <a16:creationId xmlns:a16="http://schemas.microsoft.com/office/drawing/2014/main" id="{EF7DE36D-0A4F-7F8B-26C2-20316E80D71E}"/>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8" name="Parallelogram 123">
                  <a:extLst>
                    <a:ext uri="{FF2B5EF4-FFF2-40B4-BE49-F238E27FC236}">
                      <a16:creationId xmlns:a16="http://schemas.microsoft.com/office/drawing/2014/main" id="{C3242EEB-4BEE-8351-0EC6-8EF3BC986BB7}"/>
                    </a:ext>
                  </a:extLst>
                </p:cNvPr>
                <p:cNvSpPr/>
                <p:nvPr/>
              </p:nvSpPr>
              <p:spPr>
                <a:xfrm rot="608511">
                  <a:off x="2644157"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9" name="Parallelogram 123">
                  <a:extLst>
                    <a:ext uri="{FF2B5EF4-FFF2-40B4-BE49-F238E27FC236}">
                      <a16:creationId xmlns:a16="http://schemas.microsoft.com/office/drawing/2014/main" id="{DACB764B-9A86-1AB6-4BCE-C8CA91AA23CF}"/>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sp>
            <p:nvSpPr>
              <p:cNvPr id="139" name="Rectangle 138">
                <a:extLst>
                  <a:ext uri="{FF2B5EF4-FFF2-40B4-BE49-F238E27FC236}">
                    <a16:creationId xmlns:a16="http://schemas.microsoft.com/office/drawing/2014/main" id="{780AF2D0-B416-EA87-1D70-B004DA4438E3}"/>
                  </a:ext>
                </a:extLst>
              </p:cNvPr>
              <p:cNvSpPr/>
              <p:nvPr/>
            </p:nvSpPr>
            <p:spPr>
              <a:xfrm>
                <a:off x="2426161" y="3155519"/>
                <a:ext cx="1552303" cy="25379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DRAM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Banks</a:t>
                </a:r>
              </a:p>
            </p:txBody>
          </p:sp>
          <p:grpSp>
            <p:nvGrpSpPr>
              <p:cNvPr id="141" name="Group 140">
                <a:extLst>
                  <a:ext uri="{FF2B5EF4-FFF2-40B4-BE49-F238E27FC236}">
                    <a16:creationId xmlns:a16="http://schemas.microsoft.com/office/drawing/2014/main" id="{D549A663-2E62-1648-214B-A343FCDAB9AF}"/>
                  </a:ext>
                </a:extLst>
              </p:cNvPr>
              <p:cNvGrpSpPr/>
              <p:nvPr/>
            </p:nvGrpSpPr>
            <p:grpSpPr>
              <a:xfrm>
                <a:off x="3534972" y="3162741"/>
                <a:ext cx="1008032" cy="896834"/>
                <a:chOff x="2444527" y="6391190"/>
                <a:chExt cx="777261" cy="691520"/>
              </a:xfrm>
            </p:grpSpPr>
            <p:sp>
              <p:nvSpPr>
                <p:cNvPr id="152" name="Parallelogram 123">
                  <a:extLst>
                    <a:ext uri="{FF2B5EF4-FFF2-40B4-BE49-F238E27FC236}">
                      <a16:creationId xmlns:a16="http://schemas.microsoft.com/office/drawing/2014/main" id="{19ED5F00-B9D0-8CE2-3117-934D8026B19E}"/>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3" name="Parallelogram 123">
                  <a:extLst>
                    <a:ext uri="{FF2B5EF4-FFF2-40B4-BE49-F238E27FC236}">
                      <a16:creationId xmlns:a16="http://schemas.microsoft.com/office/drawing/2014/main" id="{047A98A0-C6DB-5B12-D24E-E9305E6CF621}"/>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4" name="Parallelogram 123">
                  <a:extLst>
                    <a:ext uri="{FF2B5EF4-FFF2-40B4-BE49-F238E27FC236}">
                      <a16:creationId xmlns:a16="http://schemas.microsoft.com/office/drawing/2014/main" id="{389A0991-9569-9D65-CD68-F49869C97C63}"/>
                    </a:ext>
                  </a:extLst>
                </p:cNvPr>
                <p:cNvSpPr/>
                <p:nvPr/>
              </p:nvSpPr>
              <p:spPr>
                <a:xfrm rot="608511">
                  <a:off x="2644157"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5" name="Parallelogram 123">
                  <a:extLst>
                    <a:ext uri="{FF2B5EF4-FFF2-40B4-BE49-F238E27FC236}">
                      <a16:creationId xmlns:a16="http://schemas.microsoft.com/office/drawing/2014/main" id="{B8E5B945-2FE1-724C-765E-45F21297C5EA}"/>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142" name="Group 141">
                <a:extLst>
                  <a:ext uri="{FF2B5EF4-FFF2-40B4-BE49-F238E27FC236}">
                    <a16:creationId xmlns:a16="http://schemas.microsoft.com/office/drawing/2014/main" id="{B06158AC-5986-707D-83DB-6471D2562D1C}"/>
                  </a:ext>
                </a:extLst>
              </p:cNvPr>
              <p:cNvGrpSpPr/>
              <p:nvPr/>
            </p:nvGrpSpPr>
            <p:grpSpPr>
              <a:xfrm>
                <a:off x="3860855" y="3158517"/>
                <a:ext cx="1008032" cy="896834"/>
                <a:chOff x="2444527" y="6391190"/>
                <a:chExt cx="777261" cy="691520"/>
              </a:xfrm>
            </p:grpSpPr>
            <p:sp>
              <p:nvSpPr>
                <p:cNvPr id="148" name="Parallelogram 123">
                  <a:extLst>
                    <a:ext uri="{FF2B5EF4-FFF2-40B4-BE49-F238E27FC236}">
                      <a16:creationId xmlns:a16="http://schemas.microsoft.com/office/drawing/2014/main" id="{C755A10E-F566-01F9-AF70-CDA663633E7F}"/>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49" name="Parallelogram 123">
                  <a:extLst>
                    <a:ext uri="{FF2B5EF4-FFF2-40B4-BE49-F238E27FC236}">
                      <a16:creationId xmlns:a16="http://schemas.microsoft.com/office/drawing/2014/main" id="{714C1A0F-0159-DE04-2FB0-36DB19A0B96A}"/>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0" name="Parallelogram 123">
                  <a:extLst>
                    <a:ext uri="{FF2B5EF4-FFF2-40B4-BE49-F238E27FC236}">
                      <a16:creationId xmlns:a16="http://schemas.microsoft.com/office/drawing/2014/main" id="{A9C1B0F2-01A3-8956-5B11-D21141687CA0}"/>
                    </a:ext>
                  </a:extLst>
                </p:cNvPr>
                <p:cNvSpPr/>
                <p:nvPr/>
              </p:nvSpPr>
              <p:spPr>
                <a:xfrm rot="608511">
                  <a:off x="2644157"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1" name="Parallelogram 123">
                  <a:extLst>
                    <a:ext uri="{FF2B5EF4-FFF2-40B4-BE49-F238E27FC236}">
                      <a16:creationId xmlns:a16="http://schemas.microsoft.com/office/drawing/2014/main" id="{F034B68A-F09E-7480-7719-14C949BC9B65}"/>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143" name="Group 142">
                <a:extLst>
                  <a:ext uri="{FF2B5EF4-FFF2-40B4-BE49-F238E27FC236}">
                    <a16:creationId xmlns:a16="http://schemas.microsoft.com/office/drawing/2014/main" id="{6626AAB9-00FA-4C45-8CB1-F6C0097DFC68}"/>
                  </a:ext>
                </a:extLst>
              </p:cNvPr>
              <p:cNvGrpSpPr/>
              <p:nvPr/>
            </p:nvGrpSpPr>
            <p:grpSpPr>
              <a:xfrm>
                <a:off x="4170334" y="3158681"/>
                <a:ext cx="1008032" cy="896834"/>
                <a:chOff x="2444527" y="6391190"/>
                <a:chExt cx="777261" cy="691520"/>
              </a:xfrm>
            </p:grpSpPr>
            <p:sp>
              <p:nvSpPr>
                <p:cNvPr id="144" name="Parallelogram 123">
                  <a:extLst>
                    <a:ext uri="{FF2B5EF4-FFF2-40B4-BE49-F238E27FC236}">
                      <a16:creationId xmlns:a16="http://schemas.microsoft.com/office/drawing/2014/main" id="{7E663A65-49B6-FC52-DC65-591A16AFCC96}"/>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45" name="Parallelogram 123">
                  <a:extLst>
                    <a:ext uri="{FF2B5EF4-FFF2-40B4-BE49-F238E27FC236}">
                      <a16:creationId xmlns:a16="http://schemas.microsoft.com/office/drawing/2014/main" id="{4705CB5B-8577-522A-8FA8-AE035495AFAA}"/>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46" name="Parallelogram 123">
                  <a:extLst>
                    <a:ext uri="{FF2B5EF4-FFF2-40B4-BE49-F238E27FC236}">
                      <a16:creationId xmlns:a16="http://schemas.microsoft.com/office/drawing/2014/main" id="{BF5ED89A-BB4C-4BFE-81D1-AF421F9DB82F}"/>
                    </a:ext>
                  </a:extLst>
                </p:cNvPr>
                <p:cNvSpPr/>
                <p:nvPr/>
              </p:nvSpPr>
              <p:spPr>
                <a:xfrm rot="608511">
                  <a:off x="2655174"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47" name="Parallelogram 123">
                  <a:extLst>
                    <a:ext uri="{FF2B5EF4-FFF2-40B4-BE49-F238E27FC236}">
                      <a16:creationId xmlns:a16="http://schemas.microsoft.com/office/drawing/2014/main" id="{93021ACF-F796-E703-D9AB-FF6BC1D793B0}"/>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grpSp>
      <p:grpSp>
        <p:nvGrpSpPr>
          <p:cNvPr id="193" name="Group 192">
            <a:extLst>
              <a:ext uri="{FF2B5EF4-FFF2-40B4-BE49-F238E27FC236}">
                <a16:creationId xmlns:a16="http://schemas.microsoft.com/office/drawing/2014/main" id="{F221CBFA-8017-74AB-F459-C08833F1C2E5}"/>
              </a:ext>
            </a:extLst>
          </p:cNvPr>
          <p:cNvGrpSpPr/>
          <p:nvPr/>
        </p:nvGrpSpPr>
        <p:grpSpPr>
          <a:xfrm>
            <a:off x="5631166" y="3231413"/>
            <a:ext cx="2088716" cy="665708"/>
            <a:chOff x="1377655" y="8308309"/>
            <a:chExt cx="1610541" cy="513306"/>
          </a:xfrm>
          <a:solidFill>
            <a:srgbClr val="5B9BD5">
              <a:lumMod val="40000"/>
              <a:lumOff val="60000"/>
            </a:srgbClr>
          </a:solidFill>
        </p:grpSpPr>
        <p:sp>
          <p:nvSpPr>
            <p:cNvPr id="202" name="Rounded Rectangle 201">
              <a:extLst>
                <a:ext uri="{FF2B5EF4-FFF2-40B4-BE49-F238E27FC236}">
                  <a16:creationId xmlns:a16="http://schemas.microsoft.com/office/drawing/2014/main" id="{62405437-D28E-7DDE-4FF6-43127BD8B20C}"/>
                </a:ext>
              </a:extLst>
            </p:cNvPr>
            <p:cNvSpPr/>
            <p:nvPr/>
          </p:nvSpPr>
          <p:spPr>
            <a:xfrm>
              <a:off x="1377655" y="8308309"/>
              <a:ext cx="1610541" cy="513306"/>
            </a:xfrm>
            <a:prstGeom prst="roundRect">
              <a:avLst>
                <a:gd name="adj" fmla="val 1541"/>
              </a:avLst>
            </a:prstGeom>
            <a:grpFill/>
            <a:ln w="12700" cap="flat" cmpd="sng" algn="ctr">
              <a:solidFill>
                <a:srgbClr val="4472C4">
                  <a:shade val="50000"/>
                </a:srgbClr>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Analytical Engine</a:t>
              </a:r>
            </a:p>
          </p:txBody>
        </p:sp>
        <p:sp>
          <p:nvSpPr>
            <p:cNvPr id="203" name="Rectangle 202">
              <a:extLst>
                <a:ext uri="{FF2B5EF4-FFF2-40B4-BE49-F238E27FC236}">
                  <a16:creationId xmlns:a16="http://schemas.microsoft.com/office/drawing/2014/main" id="{8C1F0DB5-19E6-E50B-8E7B-60372E70DC0C}"/>
                </a:ext>
              </a:extLst>
            </p:cNvPr>
            <p:cNvSpPr/>
            <p:nvPr/>
          </p:nvSpPr>
          <p:spPr>
            <a:xfrm>
              <a:off x="1423981" y="8500885"/>
              <a:ext cx="350223" cy="263063"/>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PIM Core</a:t>
              </a:r>
            </a:p>
          </p:txBody>
        </p:sp>
        <p:sp>
          <p:nvSpPr>
            <p:cNvPr id="204" name="Rectangle 203">
              <a:extLst>
                <a:ext uri="{FF2B5EF4-FFF2-40B4-BE49-F238E27FC236}">
                  <a16:creationId xmlns:a16="http://schemas.microsoft.com/office/drawing/2014/main" id="{0B6F2A13-5767-2B56-C880-AB4820BF21E8}"/>
                </a:ext>
              </a:extLst>
            </p:cNvPr>
            <p:cNvSpPr/>
            <p:nvPr/>
          </p:nvSpPr>
          <p:spPr>
            <a:xfrm>
              <a:off x="1813605" y="8500884"/>
              <a:ext cx="350223" cy="263063"/>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PIM Core</a:t>
              </a:r>
            </a:p>
          </p:txBody>
        </p:sp>
        <p:sp>
          <p:nvSpPr>
            <p:cNvPr id="205" name="Rectangle 204">
              <a:extLst>
                <a:ext uri="{FF2B5EF4-FFF2-40B4-BE49-F238E27FC236}">
                  <a16:creationId xmlns:a16="http://schemas.microsoft.com/office/drawing/2014/main" id="{C688836A-7A52-9F79-A831-908FC019FE7F}"/>
                </a:ext>
              </a:extLst>
            </p:cNvPr>
            <p:cNvSpPr/>
            <p:nvPr/>
          </p:nvSpPr>
          <p:spPr>
            <a:xfrm>
              <a:off x="2203229" y="8500884"/>
              <a:ext cx="350223" cy="263063"/>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PIM Core</a:t>
              </a:r>
            </a:p>
          </p:txBody>
        </p:sp>
        <p:sp>
          <p:nvSpPr>
            <p:cNvPr id="206" name="Rectangle 205">
              <a:extLst>
                <a:ext uri="{FF2B5EF4-FFF2-40B4-BE49-F238E27FC236}">
                  <a16:creationId xmlns:a16="http://schemas.microsoft.com/office/drawing/2014/main" id="{E09D9DB2-30CB-40A4-2863-9FD65E5CF6D5}"/>
                </a:ext>
              </a:extLst>
            </p:cNvPr>
            <p:cNvSpPr/>
            <p:nvPr/>
          </p:nvSpPr>
          <p:spPr>
            <a:xfrm>
              <a:off x="2592853" y="8500883"/>
              <a:ext cx="350223" cy="263063"/>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PIM Core</a:t>
              </a:r>
            </a:p>
          </p:txBody>
        </p:sp>
      </p:grpSp>
      <p:grpSp>
        <p:nvGrpSpPr>
          <p:cNvPr id="194" name="Group 193">
            <a:extLst>
              <a:ext uri="{FF2B5EF4-FFF2-40B4-BE49-F238E27FC236}">
                <a16:creationId xmlns:a16="http://schemas.microsoft.com/office/drawing/2014/main" id="{BD318907-5A94-3FD0-7254-14F83455E478}"/>
              </a:ext>
            </a:extLst>
          </p:cNvPr>
          <p:cNvGrpSpPr/>
          <p:nvPr/>
        </p:nvGrpSpPr>
        <p:grpSpPr>
          <a:xfrm>
            <a:off x="7802418" y="3943763"/>
            <a:ext cx="1178676" cy="951182"/>
            <a:chOff x="1409583" y="8308309"/>
            <a:chExt cx="1024266" cy="733426"/>
          </a:xfrm>
          <a:solidFill>
            <a:srgbClr val="5B9BD5">
              <a:lumMod val="40000"/>
              <a:lumOff val="60000"/>
            </a:srgbClr>
          </a:solidFill>
        </p:grpSpPr>
        <p:sp>
          <p:nvSpPr>
            <p:cNvPr id="200" name="Rounded Rectangle 199">
              <a:extLst>
                <a:ext uri="{FF2B5EF4-FFF2-40B4-BE49-F238E27FC236}">
                  <a16:creationId xmlns:a16="http://schemas.microsoft.com/office/drawing/2014/main" id="{05CCEDC6-23FD-76F0-41C1-3C706CA8CA55}"/>
                </a:ext>
              </a:extLst>
            </p:cNvPr>
            <p:cNvSpPr/>
            <p:nvPr/>
          </p:nvSpPr>
          <p:spPr>
            <a:xfrm>
              <a:off x="1409583" y="8308309"/>
              <a:ext cx="1024266" cy="733426"/>
            </a:xfrm>
            <a:prstGeom prst="roundRect">
              <a:avLst>
                <a:gd name="adj" fmla="val 1541"/>
              </a:avLst>
            </a:prstGeom>
            <a:grp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Consistency Mechanism </a:t>
              </a:r>
            </a:p>
          </p:txBody>
        </p:sp>
        <p:sp>
          <p:nvSpPr>
            <p:cNvPr id="201" name="Rectangle 200">
              <a:extLst>
                <a:ext uri="{FF2B5EF4-FFF2-40B4-BE49-F238E27FC236}">
                  <a16:creationId xmlns:a16="http://schemas.microsoft.com/office/drawing/2014/main" id="{F588DE09-629F-CD53-ADF3-A412457EC878}"/>
                </a:ext>
              </a:extLst>
            </p:cNvPr>
            <p:cNvSpPr/>
            <p:nvPr/>
          </p:nvSpPr>
          <p:spPr>
            <a:xfrm>
              <a:off x="1517539" y="8663690"/>
              <a:ext cx="839368" cy="343126"/>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Copy </a:t>
              </a:r>
              <a:b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b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Unit</a:t>
              </a:r>
            </a:p>
          </p:txBody>
        </p:sp>
      </p:grpSp>
      <p:sp>
        <p:nvSpPr>
          <p:cNvPr id="2" name="Rectangle 1">
            <a:extLst>
              <a:ext uri="{FF2B5EF4-FFF2-40B4-BE49-F238E27FC236}">
                <a16:creationId xmlns:a16="http://schemas.microsoft.com/office/drawing/2014/main" id="{A0A9EB96-AA88-36CB-8177-AEE9AA826F94}"/>
              </a:ext>
            </a:extLst>
          </p:cNvPr>
          <p:cNvSpPr/>
          <p:nvPr/>
        </p:nvSpPr>
        <p:spPr>
          <a:xfrm>
            <a:off x="1" y="890591"/>
            <a:ext cx="9151537" cy="5602291"/>
          </a:xfrm>
          <a:prstGeom prst="rect">
            <a:avLst/>
          </a:prstGeom>
          <a:solidFill>
            <a:schemeClr val="bg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nvGrpSpPr>
          <p:cNvPr id="195" name="Group 194">
            <a:extLst>
              <a:ext uri="{FF2B5EF4-FFF2-40B4-BE49-F238E27FC236}">
                <a16:creationId xmlns:a16="http://schemas.microsoft.com/office/drawing/2014/main" id="{370F9CED-8851-4E23-5EC1-BB11BBBBADB2}"/>
              </a:ext>
            </a:extLst>
          </p:cNvPr>
          <p:cNvGrpSpPr/>
          <p:nvPr/>
        </p:nvGrpSpPr>
        <p:grpSpPr>
          <a:xfrm>
            <a:off x="5639379" y="3931878"/>
            <a:ext cx="2080503" cy="951182"/>
            <a:chOff x="2547673" y="8454902"/>
            <a:chExt cx="1514495" cy="733426"/>
          </a:xfrm>
          <a:solidFill>
            <a:srgbClr val="5B9BD5">
              <a:lumMod val="40000"/>
              <a:lumOff val="60000"/>
            </a:srgbClr>
          </a:solidFill>
        </p:grpSpPr>
        <p:sp>
          <p:nvSpPr>
            <p:cNvPr id="197" name="Rounded Rectangle 196">
              <a:extLst>
                <a:ext uri="{FF2B5EF4-FFF2-40B4-BE49-F238E27FC236}">
                  <a16:creationId xmlns:a16="http://schemas.microsoft.com/office/drawing/2014/main" id="{42452F83-F5E2-6A87-F5E0-E79091CCC70E}"/>
                </a:ext>
              </a:extLst>
            </p:cNvPr>
            <p:cNvSpPr/>
            <p:nvPr/>
          </p:nvSpPr>
          <p:spPr>
            <a:xfrm>
              <a:off x="2547673" y="8454902"/>
              <a:ext cx="1514495" cy="733426"/>
            </a:xfrm>
            <a:prstGeom prst="roundRect">
              <a:avLst>
                <a:gd name="adj" fmla="val 1541"/>
              </a:avLst>
            </a:prstGeom>
            <a:grp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Update Propagation Mechanism </a:t>
              </a:r>
            </a:p>
          </p:txBody>
        </p:sp>
        <p:sp>
          <p:nvSpPr>
            <p:cNvPr id="198" name="Rectangle 197">
              <a:extLst>
                <a:ext uri="{FF2B5EF4-FFF2-40B4-BE49-F238E27FC236}">
                  <a16:creationId xmlns:a16="http://schemas.microsoft.com/office/drawing/2014/main" id="{0DAEBC6C-4DE3-A8CA-E917-93C47F661FEC}"/>
                </a:ext>
              </a:extLst>
            </p:cNvPr>
            <p:cNvSpPr/>
            <p:nvPr/>
          </p:nvSpPr>
          <p:spPr>
            <a:xfrm>
              <a:off x="2582365" y="8801077"/>
              <a:ext cx="705575" cy="353148"/>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Update Gathering and Shipping Unit</a:t>
              </a:r>
            </a:p>
          </p:txBody>
        </p:sp>
        <p:sp>
          <p:nvSpPr>
            <p:cNvPr id="199" name="Rectangle 198">
              <a:extLst>
                <a:ext uri="{FF2B5EF4-FFF2-40B4-BE49-F238E27FC236}">
                  <a16:creationId xmlns:a16="http://schemas.microsoft.com/office/drawing/2014/main" id="{87EA41BA-1A11-8CC0-E830-5E99E47DEBD8}"/>
                </a:ext>
              </a:extLst>
            </p:cNvPr>
            <p:cNvSpPr/>
            <p:nvPr/>
          </p:nvSpPr>
          <p:spPr>
            <a:xfrm>
              <a:off x="3323061" y="8799249"/>
              <a:ext cx="705575" cy="353148"/>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Update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Application Unit</a:t>
              </a:r>
            </a:p>
          </p:txBody>
        </p:sp>
      </p:grpSp>
      <p:sp>
        <p:nvSpPr>
          <p:cNvPr id="299" name="TextBox 298">
            <a:extLst>
              <a:ext uri="{FF2B5EF4-FFF2-40B4-BE49-F238E27FC236}">
                <a16:creationId xmlns:a16="http://schemas.microsoft.com/office/drawing/2014/main" id="{5567364D-F412-D4DC-FB23-A6A0171112F8}"/>
              </a:ext>
            </a:extLst>
          </p:cNvPr>
          <p:cNvSpPr txBox="1"/>
          <p:nvPr/>
        </p:nvSpPr>
        <p:spPr>
          <a:xfrm>
            <a:off x="5564185" y="2763469"/>
            <a:ext cx="3408741" cy="369332"/>
          </a:xfrm>
          <a:prstGeom prst="rect">
            <a:avLst/>
          </a:prstGeom>
          <a:noFill/>
        </p:spPr>
        <p:txBody>
          <a:bodyPr wrap="square">
            <a:spAutoFit/>
          </a:bodyPr>
          <a:lstStyle/>
          <a:p>
            <a:pPr algn="ctr"/>
            <a:r>
              <a:rPr lang="en-US" sz="1800" b="1" dirty="0">
                <a:solidFill>
                  <a:srgbClr val="1901FF"/>
                </a:solidFill>
                <a:latin typeface="Gill Sans MT" panose="020B0502020104020203" pitchFamily="34" charset="77"/>
                <a:cs typeface="Arial" panose="020B0604020202020204" pitchFamily="34" charset="0"/>
              </a:rPr>
              <a:t>Analytical Island</a:t>
            </a:r>
          </a:p>
        </p:txBody>
      </p:sp>
    </p:spTree>
    <p:extLst>
      <p:ext uri="{BB962C8B-B14F-4D97-AF65-F5344CB8AC3E}">
        <p14:creationId xmlns:p14="http://schemas.microsoft.com/office/powerpoint/2010/main" val="259540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839200" cy="6324600"/>
          </a:xfrm>
        </p:spPr>
        <p:txBody>
          <a:bodyPr>
            <a:normAutofit/>
          </a:bodyPr>
          <a:lstStyle/>
          <a:p>
            <a:pPr lvl="1"/>
            <a:endParaRPr lang="en-US" sz="2200" dirty="0">
              <a:solidFill>
                <a:srgbClr val="595959"/>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marL="457200" lvl="1" indent="-457200">
              <a:buFont typeface="Arial"/>
              <a:buChar char="•"/>
            </a:pPr>
            <a:endParaRPr lang="en-US" sz="2600" dirty="0">
              <a:solidFill>
                <a:schemeClr val="tx2"/>
              </a:solidFill>
            </a:endParaRPr>
          </a:p>
          <a:p>
            <a:pPr lvl="1"/>
            <a:endParaRPr lang="en-US" sz="2400" dirty="0">
              <a:solidFill>
                <a:srgbClr val="595959"/>
              </a:solidFill>
            </a:endParaRPr>
          </a:p>
          <a:p>
            <a:pPr lvl="1"/>
            <a:endParaRPr lang="en-US" sz="2200" dirty="0">
              <a:solidFill>
                <a:srgbClr val="595959"/>
              </a:solidFill>
            </a:endParaRPr>
          </a:p>
        </p:txBody>
      </p:sp>
      <p:sp>
        <p:nvSpPr>
          <p:cNvPr id="20" name="Rectangle 19"/>
          <p:cNvSpPr/>
          <p:nvPr/>
        </p:nvSpPr>
        <p:spPr>
          <a:xfrm>
            <a:off x="0" y="895352"/>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One of the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major challenges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in multiple-instance systems is </a:t>
            </a:r>
            <a:br>
              <a:rPr kumimoji="0" lang="en-US" sz="24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to keep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analytical</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replicas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up-to-date</a:t>
            </a:r>
          </a:p>
        </p:txBody>
      </p:sp>
      <p:sp>
        <p:nvSpPr>
          <p:cNvPr id="51" name="Rectangle 50"/>
          <p:cNvSpPr/>
          <p:nvPr/>
        </p:nvSpPr>
        <p:spPr>
          <a:xfrm>
            <a:off x="86833" y="4548036"/>
            <a:ext cx="7933267" cy="461665"/>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To maintain data freshness (via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Update Propagation</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a:t>
            </a:r>
          </a:p>
        </p:txBody>
      </p:sp>
      <p:grpSp>
        <p:nvGrpSpPr>
          <p:cNvPr id="52" name="Group 51"/>
          <p:cNvGrpSpPr/>
          <p:nvPr/>
        </p:nvGrpSpPr>
        <p:grpSpPr>
          <a:xfrm>
            <a:off x="163696" y="4904210"/>
            <a:ext cx="9448800" cy="874932"/>
            <a:chOff x="568179" y="3421559"/>
            <a:chExt cx="8407213" cy="883478"/>
          </a:xfrm>
        </p:grpSpPr>
        <p:sp>
          <p:nvSpPr>
            <p:cNvPr id="53" name="TextBox 52"/>
            <p:cNvSpPr txBox="1"/>
            <p:nvPr/>
          </p:nvSpPr>
          <p:spPr>
            <a:xfrm>
              <a:off x="568179" y="3421559"/>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1</a:t>
              </a:r>
            </a:p>
          </p:txBody>
        </p:sp>
        <p:sp>
          <p:nvSpPr>
            <p:cNvPr id="54" name="TextBox 53"/>
            <p:cNvSpPr txBox="1"/>
            <p:nvPr/>
          </p:nvSpPr>
          <p:spPr>
            <a:xfrm>
              <a:off x="974390" y="3528081"/>
              <a:ext cx="8001002" cy="7769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Update Gathering and Shipping</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 </a:t>
              </a:r>
              <a:r>
                <a:rPr kumimoji="0" lang="en-US" sz="2200" b="1" i="0" u="none" strike="noStrike" kern="1200" cap="none" spc="0" normalizeH="0" baseline="0" noProof="0" dirty="0">
                  <a:ln>
                    <a:noFill/>
                  </a:ln>
                  <a:solidFill>
                    <a:srgbClr val="1400FF"/>
                  </a:solidFill>
                  <a:effectLst/>
                  <a:uLnTx/>
                  <a:uFillTx/>
                  <a:latin typeface="Gill Sans MT"/>
                  <a:ea typeface="+mn-ea"/>
                  <a:cs typeface="Gill Sans MT"/>
                </a:rPr>
                <a:t>gather</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updates from </a:t>
              </a:r>
              <a:b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b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transactional threads and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ship</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 them to analytical the replica</a:t>
              </a:r>
            </a:p>
          </p:txBody>
        </p:sp>
      </p:grpSp>
      <p:grpSp>
        <p:nvGrpSpPr>
          <p:cNvPr id="55" name="Group 54"/>
          <p:cNvGrpSpPr/>
          <p:nvPr/>
        </p:nvGrpSpPr>
        <p:grpSpPr>
          <a:xfrm>
            <a:off x="163033" y="5692533"/>
            <a:ext cx="9144000" cy="848609"/>
            <a:chOff x="406767" y="3421560"/>
            <a:chExt cx="8475011" cy="856896"/>
          </a:xfrm>
        </p:grpSpPr>
        <p:sp>
          <p:nvSpPr>
            <p:cNvPr id="56" name="TextBox 55"/>
            <p:cNvSpPr txBox="1"/>
            <p:nvPr/>
          </p:nvSpPr>
          <p:spPr>
            <a:xfrm>
              <a:off x="406767" y="3421560"/>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2</a:t>
              </a:r>
            </a:p>
          </p:txBody>
        </p:sp>
        <p:sp>
          <p:nvSpPr>
            <p:cNvPr id="57" name="TextBox 56"/>
            <p:cNvSpPr txBox="1"/>
            <p:nvPr/>
          </p:nvSpPr>
          <p:spPr>
            <a:xfrm>
              <a:off x="880776" y="3501501"/>
              <a:ext cx="8001002" cy="7769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Update Application</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 perform the necessary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format conversation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and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apply</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 those updates to analytical replicas</a:t>
              </a:r>
            </a:p>
          </p:txBody>
        </p:sp>
      </p:grpSp>
      <p:grpSp>
        <p:nvGrpSpPr>
          <p:cNvPr id="8" name="Group 7"/>
          <p:cNvGrpSpPr/>
          <p:nvPr/>
        </p:nvGrpSpPr>
        <p:grpSpPr>
          <a:xfrm>
            <a:off x="1752600" y="1805765"/>
            <a:ext cx="5486400" cy="2754675"/>
            <a:chOff x="1600200" y="1918517"/>
            <a:chExt cx="5486400" cy="3762508"/>
          </a:xfrm>
        </p:grpSpPr>
        <p:grpSp>
          <p:nvGrpSpPr>
            <p:cNvPr id="31" name="Group 30"/>
            <p:cNvGrpSpPr/>
            <p:nvPr/>
          </p:nvGrpSpPr>
          <p:grpSpPr>
            <a:xfrm>
              <a:off x="1600200" y="1918517"/>
              <a:ext cx="5486400" cy="3226437"/>
              <a:chOff x="1524000" y="1761293"/>
              <a:chExt cx="5486400" cy="3474623"/>
            </a:xfrm>
          </p:grpSpPr>
          <p:sp>
            <p:nvSpPr>
              <p:cNvPr id="32" name="Rectangle 31"/>
              <p:cNvSpPr/>
              <p:nvPr/>
            </p:nvSpPr>
            <p:spPr>
              <a:xfrm>
                <a:off x="1981200" y="2433801"/>
                <a:ext cx="5029200" cy="2802115"/>
              </a:xfrm>
              <a:prstGeom prst="rect">
                <a:avLst/>
              </a:prstGeom>
              <a:ln w="38100" cmpd="sng">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nvGrpSpPr>
              <p:cNvPr id="33" name="Group 32"/>
              <p:cNvGrpSpPr/>
              <p:nvPr/>
            </p:nvGrpSpPr>
            <p:grpSpPr>
              <a:xfrm>
                <a:off x="2278529" y="3429000"/>
                <a:ext cx="1752600" cy="990600"/>
                <a:chOff x="152400" y="3962400"/>
                <a:chExt cx="2590800" cy="990600"/>
              </a:xfrm>
            </p:grpSpPr>
            <p:sp>
              <p:nvSpPr>
                <p:cNvPr id="49" name="Can 48"/>
                <p:cNvSpPr/>
                <p:nvPr/>
              </p:nvSpPr>
              <p:spPr>
                <a:xfrm>
                  <a:off x="533400" y="3962400"/>
                  <a:ext cx="1828800"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50" name="Rectangle 49"/>
                <p:cNvSpPr/>
                <p:nvPr/>
              </p:nvSpPr>
              <p:spPr>
                <a:xfrm>
                  <a:off x="152400" y="4200133"/>
                  <a:ext cx="2590800" cy="400110"/>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Replica</a:t>
                  </a:r>
                </a:p>
              </p:txBody>
            </p:sp>
          </p:grpSp>
          <p:grpSp>
            <p:nvGrpSpPr>
              <p:cNvPr id="34" name="Group 33"/>
              <p:cNvGrpSpPr/>
              <p:nvPr/>
            </p:nvGrpSpPr>
            <p:grpSpPr>
              <a:xfrm>
                <a:off x="5154688" y="2667000"/>
                <a:ext cx="1828800" cy="1053761"/>
                <a:chOff x="112618" y="3962400"/>
                <a:chExt cx="2703443" cy="1053761"/>
              </a:xfrm>
            </p:grpSpPr>
            <p:sp>
              <p:nvSpPr>
                <p:cNvPr id="47" name="Can 46"/>
                <p:cNvSpPr/>
                <p:nvPr/>
              </p:nvSpPr>
              <p:spPr>
                <a:xfrm>
                  <a:off x="533400" y="3962400"/>
                  <a:ext cx="1828801" cy="1030951"/>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48" name="Rectangle 47"/>
                <p:cNvSpPr/>
                <p:nvPr/>
              </p:nvSpPr>
              <p:spPr>
                <a:xfrm>
                  <a:off x="112618" y="4065455"/>
                  <a:ext cx="2703443" cy="950706"/>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ill Sans MT"/>
                      <a:ea typeface="+mn-ea"/>
                      <a:cs typeface="Gill Sans MT"/>
                    </a:rPr>
                    <a:t>Analytical Replica</a:t>
                  </a:r>
                </a:p>
              </p:txBody>
            </p:sp>
          </p:grpSp>
          <p:grpSp>
            <p:nvGrpSpPr>
              <p:cNvPr id="35" name="Group 34"/>
              <p:cNvGrpSpPr/>
              <p:nvPr/>
            </p:nvGrpSpPr>
            <p:grpSpPr>
              <a:xfrm>
                <a:off x="5154688" y="3962400"/>
                <a:ext cx="1828800" cy="1161432"/>
                <a:chOff x="112617" y="3962400"/>
                <a:chExt cx="2703443" cy="1161432"/>
              </a:xfrm>
            </p:grpSpPr>
            <p:sp>
              <p:nvSpPr>
                <p:cNvPr id="45" name="Can 44"/>
                <p:cNvSpPr/>
                <p:nvPr/>
              </p:nvSpPr>
              <p:spPr>
                <a:xfrm>
                  <a:off x="533400" y="3962400"/>
                  <a:ext cx="1828799" cy="103095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46" name="Rectangle 45"/>
                <p:cNvSpPr/>
                <p:nvPr/>
              </p:nvSpPr>
              <p:spPr>
                <a:xfrm>
                  <a:off x="112617" y="4127856"/>
                  <a:ext cx="2703443" cy="995976"/>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white"/>
                      </a:solidFill>
                      <a:effectLst/>
                      <a:uLnTx/>
                      <a:uFillTx/>
                      <a:latin typeface="Gill Sans MT"/>
                      <a:ea typeface="+mn-ea"/>
                      <a:cs typeface="Gill Sans MT"/>
                    </a:rPr>
                    <a:t>Analytical Replica</a:t>
                  </a:r>
                </a:p>
              </p:txBody>
            </p:sp>
          </p:grpSp>
          <p:grpSp>
            <p:nvGrpSpPr>
              <p:cNvPr id="36" name="Group 35"/>
              <p:cNvGrpSpPr/>
              <p:nvPr/>
            </p:nvGrpSpPr>
            <p:grpSpPr>
              <a:xfrm>
                <a:off x="1524000" y="1761293"/>
                <a:ext cx="3116729" cy="1591507"/>
                <a:chOff x="-533400" y="2216035"/>
                <a:chExt cx="3116729" cy="1591507"/>
              </a:xfrm>
            </p:grpSpPr>
            <p:sp>
              <p:nvSpPr>
                <p:cNvPr id="41" name="Freeform 40"/>
                <p:cNvSpPr/>
                <p:nvPr/>
              </p:nvSpPr>
              <p:spPr>
                <a:xfrm>
                  <a:off x="983129" y="2894001"/>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42" name="TextBox 41"/>
                <p:cNvSpPr txBox="1"/>
                <p:nvPr/>
              </p:nvSpPr>
              <p:spPr>
                <a:xfrm>
                  <a:off x="-533400" y="2216035"/>
                  <a:ext cx="3116729" cy="4308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Gill Sans MT"/>
                      <a:ea typeface="+mn-ea"/>
                      <a:cs typeface="Gill Sans MT"/>
                    </a:rPr>
                    <a:t>Transactional queries</a:t>
                  </a:r>
                  <a:endPar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43" name="Freeform 42"/>
                <p:cNvSpPr/>
                <p:nvPr/>
              </p:nvSpPr>
              <p:spPr>
                <a:xfrm>
                  <a:off x="1219200" y="3176321"/>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sp>
              <p:nvSpPr>
                <p:cNvPr id="44" name="Freeform 43"/>
                <p:cNvSpPr/>
                <p:nvPr/>
              </p:nvSpPr>
              <p:spPr>
                <a:xfrm>
                  <a:off x="762000" y="3276600"/>
                  <a:ext cx="228600" cy="530942"/>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Gill Sans MT"/>
                  </a:endParaRPr>
                </a:p>
              </p:txBody>
            </p:sp>
          </p:grpSp>
          <p:cxnSp>
            <p:nvCxnSpPr>
              <p:cNvPr id="37" name="Straight Arrow Connector 36"/>
              <p:cNvCxnSpPr/>
              <p:nvPr/>
            </p:nvCxnSpPr>
            <p:spPr>
              <a:xfrm flipV="1">
                <a:off x="4046071" y="3429000"/>
                <a:ext cx="1143000" cy="457200"/>
              </a:xfrm>
              <a:prstGeom prst="straightConnector1">
                <a:avLst/>
              </a:prstGeom>
              <a:ln w="5715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046071" y="4038600"/>
                <a:ext cx="1135529" cy="533400"/>
              </a:xfrm>
              <a:prstGeom prst="straightConnector1">
                <a:avLst/>
              </a:prstGeom>
              <a:ln w="5715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485759" y="2882140"/>
                <a:ext cx="18213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Updates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40" name="TextBox 39"/>
              <p:cNvSpPr txBox="1"/>
              <p:nvPr/>
            </p:nvSpPr>
            <p:spPr>
              <a:xfrm>
                <a:off x="3485759" y="4530331"/>
                <a:ext cx="18213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Updates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grpSp>
        <p:sp>
          <p:nvSpPr>
            <p:cNvPr id="58" name="TextBox 57"/>
            <p:cNvSpPr txBox="1"/>
            <p:nvPr/>
          </p:nvSpPr>
          <p:spPr>
            <a:xfrm>
              <a:off x="2590490" y="5134530"/>
              <a:ext cx="4012316" cy="5464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Multiple-Instance HTAP System</a:t>
              </a:r>
            </a:p>
          </p:txBody>
        </p:sp>
      </p:grpSp>
      <p:sp>
        <p:nvSpPr>
          <p:cNvPr id="60" name="Title 16">
            <a:extLst>
              <a:ext uri="{FF2B5EF4-FFF2-40B4-BE49-F238E27FC236}">
                <a16:creationId xmlns:a16="http://schemas.microsoft.com/office/drawing/2014/main" id="{2BD7E028-DDBD-764A-D6F8-6E81D4050799}"/>
              </a:ext>
            </a:extLst>
          </p:cNvPr>
          <p:cNvSpPr>
            <a:spLocks noGrp="1"/>
          </p:cNvSpPr>
          <p:nvPr>
            <p:ph type="title"/>
          </p:nvPr>
        </p:nvSpPr>
        <p:spPr>
          <a:xfrm>
            <a:off x="0" y="0"/>
            <a:ext cx="9144000" cy="914400"/>
          </a:xfrm>
        </p:spPr>
        <p:txBody>
          <a:bodyPr/>
          <a:lstStyle/>
          <a:p>
            <a:r>
              <a:rPr lang="en-US" dirty="0"/>
              <a:t>Maintaining Data Freshness </a:t>
            </a:r>
          </a:p>
        </p:txBody>
      </p:sp>
      <p:sp>
        <p:nvSpPr>
          <p:cNvPr id="5" name="Slide Number Placeholder 4">
            <a:extLst>
              <a:ext uri="{FF2B5EF4-FFF2-40B4-BE49-F238E27FC236}">
                <a16:creationId xmlns:a16="http://schemas.microsoft.com/office/drawing/2014/main" id="{D3AF3CF4-0DBB-B44D-A765-434AAD236B95}"/>
              </a:ext>
            </a:extLst>
          </p:cNvPr>
          <p:cNvSpPr>
            <a:spLocks noGrp="1"/>
          </p:cNvSpPr>
          <p:nvPr>
            <p:ph type="sldNum" sz="quarter" idx="12"/>
          </p:nvPr>
        </p:nvSpPr>
        <p:spPr/>
        <p:txBody>
          <a:bodyPr/>
          <a:lstStyle/>
          <a:p>
            <a:fld id="{BA2D8F13-174C-467F-9D40-7DDEF70CAB8C}" type="slidenum">
              <a:rPr lang="en-US" smtClean="0"/>
              <a:t>58</a:t>
            </a:fld>
            <a:endParaRPr lang="en-US"/>
          </a:p>
        </p:txBody>
      </p:sp>
      <p:graphicFrame>
        <p:nvGraphicFramePr>
          <p:cNvPr id="61" name="Table 4">
            <a:extLst>
              <a:ext uri="{FF2B5EF4-FFF2-40B4-BE49-F238E27FC236}">
                <a16:creationId xmlns:a16="http://schemas.microsoft.com/office/drawing/2014/main" id="{DE8ADEEE-B5E9-1743-1BFD-35E2D2BDCB1C}"/>
              </a:ext>
            </a:extLst>
          </p:cNvPr>
          <p:cNvGraphicFramePr>
            <a:graphicFrameLocks/>
          </p:cNvGraphicFramePr>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18033604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Rectangle 337"/>
          <p:cNvSpPr/>
          <p:nvPr/>
        </p:nvSpPr>
        <p:spPr>
          <a:xfrm>
            <a:off x="0" y="845403"/>
            <a:ext cx="9220200" cy="800219"/>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Gill Sans MT"/>
                <a:ea typeface="+mn-ea"/>
                <a:cs typeface="Gill Sans MT"/>
              </a:rPr>
              <a:t>We co-design a new </a:t>
            </a:r>
            <a:r>
              <a:rPr lang="en-US" sz="2300" b="1" dirty="0">
                <a:solidFill>
                  <a:prstClr val="black"/>
                </a:solidFill>
                <a:latin typeface="Gill Sans MT"/>
                <a:cs typeface="Gill Sans MT"/>
              </a:rPr>
              <a:t>software/</a:t>
            </a:r>
            <a:r>
              <a:rPr kumimoji="0" lang="en-US" sz="2300" b="1" i="0" u="none" strike="noStrike" kern="1200" cap="none" spc="0" normalizeH="0" baseline="0" noProof="0" dirty="0">
                <a:ln>
                  <a:noFill/>
                </a:ln>
                <a:solidFill>
                  <a:prstClr val="black"/>
                </a:solidFill>
                <a:effectLst/>
                <a:uLnTx/>
                <a:uFillTx/>
                <a:latin typeface="Gill Sans MT"/>
                <a:ea typeface="+mn-ea"/>
                <a:cs typeface="Gill Sans MT"/>
              </a:rPr>
              <a:t>hardware accelerator, called </a:t>
            </a:r>
            <a:br>
              <a:rPr kumimoji="0" lang="en-US" sz="23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update </a:t>
            </a:r>
            <a:r>
              <a:rPr lang="en-US" sz="2300" b="1" dirty="0">
                <a:solidFill>
                  <a:srgbClr val="0000FF"/>
                </a:solidFill>
                <a:latin typeface="Gill Sans MT"/>
                <a:cs typeface="Gill Sans MT"/>
              </a:rPr>
              <a:t>gathering &amp; </a:t>
            </a: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shipping unit</a:t>
            </a:r>
          </a:p>
        </p:txBody>
      </p:sp>
      <p:sp>
        <p:nvSpPr>
          <p:cNvPr id="344" name="Title 1">
            <a:extLst>
              <a:ext uri="{FF2B5EF4-FFF2-40B4-BE49-F238E27FC236}">
                <a16:creationId xmlns:a16="http://schemas.microsoft.com/office/drawing/2014/main" id="{74D7FE15-7017-107B-2862-32AFBDA3E0C2}"/>
              </a:ext>
            </a:extLst>
          </p:cNvPr>
          <p:cNvSpPr>
            <a:spLocks noGrp="1"/>
          </p:cNvSpPr>
          <p:nvPr>
            <p:ph type="title"/>
          </p:nvPr>
        </p:nvSpPr>
        <p:spPr>
          <a:xfrm>
            <a:off x="-300523" y="-43152"/>
            <a:ext cx="9448800" cy="914400"/>
          </a:xfrm>
        </p:spPr>
        <p:txBody>
          <a:bodyPr/>
          <a:lstStyle/>
          <a:p>
            <a:r>
              <a:rPr lang="en-US" sz="3600" dirty="0"/>
              <a:t>Update Gathering &amp; Shipping</a:t>
            </a:r>
          </a:p>
        </p:txBody>
      </p:sp>
      <p:grpSp>
        <p:nvGrpSpPr>
          <p:cNvPr id="150" name="Group 149">
            <a:extLst>
              <a:ext uri="{FF2B5EF4-FFF2-40B4-BE49-F238E27FC236}">
                <a16:creationId xmlns:a16="http://schemas.microsoft.com/office/drawing/2014/main" id="{C4093444-9451-C0F3-63FD-0CDA9AF3F4F2}"/>
              </a:ext>
            </a:extLst>
          </p:cNvPr>
          <p:cNvGrpSpPr/>
          <p:nvPr/>
        </p:nvGrpSpPr>
        <p:grpSpPr>
          <a:xfrm>
            <a:off x="-441839" y="1847001"/>
            <a:ext cx="3421846" cy="2663588"/>
            <a:chOff x="-441839" y="1847001"/>
            <a:chExt cx="3421846" cy="2663588"/>
          </a:xfrm>
        </p:grpSpPr>
        <p:grpSp>
          <p:nvGrpSpPr>
            <p:cNvPr id="149" name="Group 148">
              <a:extLst>
                <a:ext uri="{FF2B5EF4-FFF2-40B4-BE49-F238E27FC236}">
                  <a16:creationId xmlns:a16="http://schemas.microsoft.com/office/drawing/2014/main" id="{184C6D6E-2E7C-E6C4-1B4F-B78CA7015CC8}"/>
                </a:ext>
              </a:extLst>
            </p:cNvPr>
            <p:cNvGrpSpPr/>
            <p:nvPr/>
          </p:nvGrpSpPr>
          <p:grpSpPr>
            <a:xfrm>
              <a:off x="-441839" y="1847001"/>
              <a:ext cx="3343730" cy="2663588"/>
              <a:chOff x="-441839" y="1847001"/>
              <a:chExt cx="3343730" cy="2663588"/>
            </a:xfrm>
          </p:grpSpPr>
          <p:sp>
            <p:nvSpPr>
              <p:cNvPr id="557" name="Rounded Rectangle 556">
                <a:extLst>
                  <a:ext uri="{FF2B5EF4-FFF2-40B4-BE49-F238E27FC236}">
                    <a16:creationId xmlns:a16="http://schemas.microsoft.com/office/drawing/2014/main" id="{FF45C5D1-E895-058C-EE66-E7B1285BE440}"/>
                  </a:ext>
                </a:extLst>
              </p:cNvPr>
              <p:cNvSpPr/>
              <p:nvPr/>
            </p:nvSpPr>
            <p:spPr>
              <a:xfrm>
                <a:off x="143965" y="1847001"/>
                <a:ext cx="2116311" cy="2663588"/>
              </a:xfrm>
              <a:prstGeom prst="roundRect">
                <a:avLst>
                  <a:gd name="adj" fmla="val 2880"/>
                </a:avLst>
              </a:prstGeom>
              <a:solidFill>
                <a:srgbClr val="5B9BD5">
                  <a:lumMod val="20000"/>
                  <a:lumOff val="80000"/>
                </a:srgbClr>
              </a:solidFill>
              <a:ln w="254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u="none" strike="noStrike" kern="0" cap="none" spc="0" normalizeH="0" baseline="0" noProof="0" dirty="0">
                    <a:ln>
                      <a:noFill/>
                    </a:ln>
                    <a:solidFill>
                      <a:prstClr val="black"/>
                    </a:solidFill>
                    <a:effectLst/>
                    <a:uLnTx/>
                    <a:uFillTx/>
                    <a:latin typeface="Gill Sans MT" panose="020B0502020104020203" pitchFamily="34" charset="77"/>
                  </a:rPr>
                  <a:t>Merge Unit</a:t>
                </a:r>
              </a:p>
            </p:txBody>
          </p:sp>
          <p:sp>
            <p:nvSpPr>
              <p:cNvPr id="558" name="Rectangle 557">
                <a:extLst>
                  <a:ext uri="{FF2B5EF4-FFF2-40B4-BE49-F238E27FC236}">
                    <a16:creationId xmlns:a16="http://schemas.microsoft.com/office/drawing/2014/main" id="{38D37301-91AE-F920-6C2F-3E9F5DE6A226}"/>
                  </a:ext>
                </a:extLst>
              </p:cNvPr>
              <p:cNvSpPr/>
              <p:nvPr/>
            </p:nvSpPr>
            <p:spPr>
              <a:xfrm>
                <a:off x="838772" y="2753295"/>
                <a:ext cx="1285860" cy="1625137"/>
              </a:xfrm>
              <a:prstGeom prst="rect">
                <a:avLst/>
              </a:prstGeom>
              <a:solidFill>
                <a:srgbClr val="5B9BD5">
                  <a:lumMod val="40000"/>
                  <a:lumOff val="60000"/>
                </a:srgbClr>
              </a:solidFill>
              <a:ln w="22098"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559" name="Rectangle 558">
                <a:extLst>
                  <a:ext uri="{FF2B5EF4-FFF2-40B4-BE49-F238E27FC236}">
                    <a16:creationId xmlns:a16="http://schemas.microsoft.com/office/drawing/2014/main" id="{F12034FE-E6A7-8F85-DF35-B4EAFEAF9206}"/>
                  </a:ext>
                </a:extLst>
              </p:cNvPr>
              <p:cNvSpPr/>
              <p:nvPr/>
            </p:nvSpPr>
            <p:spPr>
              <a:xfrm>
                <a:off x="2223637" y="3194345"/>
                <a:ext cx="678254" cy="139753"/>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Final Log</a:t>
                </a:r>
              </a:p>
            </p:txBody>
          </p:sp>
          <p:grpSp>
            <p:nvGrpSpPr>
              <p:cNvPr id="10" name="Group 9">
                <a:extLst>
                  <a:ext uri="{FF2B5EF4-FFF2-40B4-BE49-F238E27FC236}">
                    <a16:creationId xmlns:a16="http://schemas.microsoft.com/office/drawing/2014/main" id="{DDCB99D5-C285-4A51-4AF2-00B4322FD0AC}"/>
                  </a:ext>
                </a:extLst>
              </p:cNvPr>
              <p:cNvGrpSpPr/>
              <p:nvPr/>
            </p:nvGrpSpPr>
            <p:grpSpPr>
              <a:xfrm>
                <a:off x="201931" y="2646493"/>
                <a:ext cx="548640" cy="1809247"/>
                <a:chOff x="201931" y="2487220"/>
                <a:chExt cx="548640" cy="1338774"/>
              </a:xfrm>
            </p:grpSpPr>
            <p:grpSp>
              <p:nvGrpSpPr>
                <p:cNvPr id="560" name="Group 559">
                  <a:extLst>
                    <a:ext uri="{FF2B5EF4-FFF2-40B4-BE49-F238E27FC236}">
                      <a16:creationId xmlns:a16="http://schemas.microsoft.com/office/drawing/2014/main" id="{3F55D23F-4A5B-D23A-96DC-477DD74D7427}"/>
                    </a:ext>
                  </a:extLst>
                </p:cNvPr>
                <p:cNvGrpSpPr/>
                <p:nvPr/>
              </p:nvGrpSpPr>
              <p:grpSpPr>
                <a:xfrm>
                  <a:off x="201931" y="3161320"/>
                  <a:ext cx="548640" cy="142832"/>
                  <a:chOff x="2847806" y="2444088"/>
                  <a:chExt cx="548640" cy="142832"/>
                </a:xfrm>
                <a:solidFill>
                  <a:sysClr val="window" lastClr="FFFFFF"/>
                </a:solidFill>
              </p:grpSpPr>
              <p:grpSp>
                <p:nvGrpSpPr>
                  <p:cNvPr id="561" name="Group 560">
                    <a:extLst>
                      <a:ext uri="{FF2B5EF4-FFF2-40B4-BE49-F238E27FC236}">
                        <a16:creationId xmlns:a16="http://schemas.microsoft.com/office/drawing/2014/main" id="{80D29A06-8726-3299-0B16-C6570407F344}"/>
                      </a:ext>
                    </a:extLst>
                  </p:cNvPr>
                  <p:cNvGrpSpPr/>
                  <p:nvPr/>
                </p:nvGrpSpPr>
                <p:grpSpPr>
                  <a:xfrm>
                    <a:off x="2847806" y="2450780"/>
                    <a:ext cx="548640" cy="136140"/>
                    <a:chOff x="2073106" y="2784155"/>
                    <a:chExt cx="548640" cy="136140"/>
                  </a:xfrm>
                  <a:grpFill/>
                </p:grpSpPr>
                <p:sp>
                  <p:nvSpPr>
                    <p:cNvPr id="563" name="Rectangle 562">
                      <a:extLst>
                        <a:ext uri="{FF2B5EF4-FFF2-40B4-BE49-F238E27FC236}">
                          <a16:creationId xmlns:a16="http://schemas.microsoft.com/office/drawing/2014/main" id="{4F7F4C0C-E0FF-1F06-618D-05B5D241695F}"/>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64" name="Straight Connector 563">
                      <a:extLst>
                        <a:ext uri="{FF2B5EF4-FFF2-40B4-BE49-F238E27FC236}">
                          <a16:creationId xmlns:a16="http://schemas.microsoft.com/office/drawing/2014/main" id="{4886C2EE-0C49-375E-B5DA-66ECFB470B73}"/>
                        </a:ext>
                      </a:extLst>
                    </p:cNvPr>
                    <p:cNvCxnSpPr>
                      <a:cxnSpLocks/>
                      <a:stCxn id="563" idx="0"/>
                      <a:endCxn id="563"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565" name="Straight Connector 564">
                      <a:extLst>
                        <a:ext uri="{FF2B5EF4-FFF2-40B4-BE49-F238E27FC236}">
                          <a16:creationId xmlns:a16="http://schemas.microsoft.com/office/drawing/2014/main" id="{B0B83604-E6E7-A2AF-4758-1817B759FF90}"/>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566" name="Straight Connector 565">
                      <a:extLst>
                        <a:ext uri="{FF2B5EF4-FFF2-40B4-BE49-F238E27FC236}">
                          <a16:creationId xmlns:a16="http://schemas.microsoft.com/office/drawing/2014/main" id="{EA0D146D-FA61-315D-8845-C0C9F69BBB5F}"/>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562" name="Straight Connector 561">
                    <a:extLst>
                      <a:ext uri="{FF2B5EF4-FFF2-40B4-BE49-F238E27FC236}">
                        <a16:creationId xmlns:a16="http://schemas.microsoft.com/office/drawing/2014/main" id="{B765AB8A-1B62-8670-E49A-CF631AA7A9F9}"/>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567" name="Group 566">
                  <a:extLst>
                    <a:ext uri="{FF2B5EF4-FFF2-40B4-BE49-F238E27FC236}">
                      <a16:creationId xmlns:a16="http://schemas.microsoft.com/office/drawing/2014/main" id="{1864F9FE-8579-0980-DFC2-AAC39BF4A62B}"/>
                    </a:ext>
                  </a:extLst>
                </p:cNvPr>
                <p:cNvGrpSpPr/>
                <p:nvPr/>
              </p:nvGrpSpPr>
              <p:grpSpPr>
                <a:xfrm>
                  <a:off x="201931" y="3337840"/>
                  <a:ext cx="548640" cy="142832"/>
                  <a:chOff x="2847806" y="2444088"/>
                  <a:chExt cx="548640" cy="142832"/>
                </a:xfrm>
                <a:solidFill>
                  <a:sysClr val="window" lastClr="FFFFFF"/>
                </a:solidFill>
              </p:grpSpPr>
              <p:grpSp>
                <p:nvGrpSpPr>
                  <p:cNvPr id="568" name="Group 567">
                    <a:extLst>
                      <a:ext uri="{FF2B5EF4-FFF2-40B4-BE49-F238E27FC236}">
                        <a16:creationId xmlns:a16="http://schemas.microsoft.com/office/drawing/2014/main" id="{F8668F9B-9CBB-B8C8-79EC-DC1120DE9C69}"/>
                      </a:ext>
                    </a:extLst>
                  </p:cNvPr>
                  <p:cNvGrpSpPr/>
                  <p:nvPr/>
                </p:nvGrpSpPr>
                <p:grpSpPr>
                  <a:xfrm>
                    <a:off x="2847806" y="2450780"/>
                    <a:ext cx="548640" cy="136140"/>
                    <a:chOff x="2073106" y="2784155"/>
                    <a:chExt cx="548640" cy="136140"/>
                  </a:xfrm>
                  <a:grpFill/>
                </p:grpSpPr>
                <p:sp>
                  <p:nvSpPr>
                    <p:cNvPr id="570" name="Rectangle 569">
                      <a:extLst>
                        <a:ext uri="{FF2B5EF4-FFF2-40B4-BE49-F238E27FC236}">
                          <a16:creationId xmlns:a16="http://schemas.microsoft.com/office/drawing/2014/main" id="{BF394096-5197-C5C6-E051-B789C000C783}"/>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71" name="Straight Connector 570">
                      <a:extLst>
                        <a:ext uri="{FF2B5EF4-FFF2-40B4-BE49-F238E27FC236}">
                          <a16:creationId xmlns:a16="http://schemas.microsoft.com/office/drawing/2014/main" id="{01BF0E8B-FDE0-687B-535B-97ADE864DB5F}"/>
                        </a:ext>
                      </a:extLst>
                    </p:cNvPr>
                    <p:cNvCxnSpPr>
                      <a:cxnSpLocks/>
                      <a:stCxn id="570" idx="0"/>
                      <a:endCxn id="570"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572" name="Straight Connector 571">
                      <a:extLst>
                        <a:ext uri="{FF2B5EF4-FFF2-40B4-BE49-F238E27FC236}">
                          <a16:creationId xmlns:a16="http://schemas.microsoft.com/office/drawing/2014/main" id="{EDEBC4EA-E31E-4FF9-B704-BB8B797343A8}"/>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573" name="Straight Connector 572">
                      <a:extLst>
                        <a:ext uri="{FF2B5EF4-FFF2-40B4-BE49-F238E27FC236}">
                          <a16:creationId xmlns:a16="http://schemas.microsoft.com/office/drawing/2014/main" id="{38147FF8-80F7-891C-848A-F9E91CE38301}"/>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569" name="Straight Connector 568">
                    <a:extLst>
                      <a:ext uri="{FF2B5EF4-FFF2-40B4-BE49-F238E27FC236}">
                        <a16:creationId xmlns:a16="http://schemas.microsoft.com/office/drawing/2014/main" id="{9A44587D-1CC9-C019-C2F9-1BBD39409783}"/>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574" name="Group 573">
                  <a:extLst>
                    <a:ext uri="{FF2B5EF4-FFF2-40B4-BE49-F238E27FC236}">
                      <a16:creationId xmlns:a16="http://schemas.microsoft.com/office/drawing/2014/main" id="{600F6BCC-AA7D-84B3-54C1-9C67942BDB23}"/>
                    </a:ext>
                  </a:extLst>
                </p:cNvPr>
                <p:cNvGrpSpPr/>
                <p:nvPr/>
              </p:nvGrpSpPr>
              <p:grpSpPr>
                <a:xfrm>
                  <a:off x="201931" y="3507326"/>
                  <a:ext cx="548640" cy="142832"/>
                  <a:chOff x="2847806" y="2444088"/>
                  <a:chExt cx="548640" cy="142832"/>
                </a:xfrm>
                <a:solidFill>
                  <a:sysClr val="window" lastClr="FFFFFF"/>
                </a:solidFill>
              </p:grpSpPr>
              <p:grpSp>
                <p:nvGrpSpPr>
                  <p:cNvPr id="575" name="Group 574">
                    <a:extLst>
                      <a:ext uri="{FF2B5EF4-FFF2-40B4-BE49-F238E27FC236}">
                        <a16:creationId xmlns:a16="http://schemas.microsoft.com/office/drawing/2014/main" id="{BB5B8EFC-6E4E-F80F-1A1C-36B1073C107D}"/>
                      </a:ext>
                    </a:extLst>
                  </p:cNvPr>
                  <p:cNvGrpSpPr/>
                  <p:nvPr/>
                </p:nvGrpSpPr>
                <p:grpSpPr>
                  <a:xfrm>
                    <a:off x="2847806" y="2450780"/>
                    <a:ext cx="548640" cy="136140"/>
                    <a:chOff x="2073106" y="2784155"/>
                    <a:chExt cx="548640" cy="136140"/>
                  </a:xfrm>
                  <a:grpFill/>
                </p:grpSpPr>
                <p:sp>
                  <p:nvSpPr>
                    <p:cNvPr id="577" name="Rectangle 576">
                      <a:extLst>
                        <a:ext uri="{FF2B5EF4-FFF2-40B4-BE49-F238E27FC236}">
                          <a16:creationId xmlns:a16="http://schemas.microsoft.com/office/drawing/2014/main" id="{7B7F6A86-F090-9FC8-BCC2-DB791CFCE741}"/>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78" name="Straight Connector 577">
                      <a:extLst>
                        <a:ext uri="{FF2B5EF4-FFF2-40B4-BE49-F238E27FC236}">
                          <a16:creationId xmlns:a16="http://schemas.microsoft.com/office/drawing/2014/main" id="{6B477069-4209-E933-5E8F-008781BCEB39}"/>
                        </a:ext>
                      </a:extLst>
                    </p:cNvPr>
                    <p:cNvCxnSpPr>
                      <a:cxnSpLocks/>
                      <a:stCxn id="577" idx="0"/>
                      <a:endCxn id="577"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579" name="Straight Connector 578">
                      <a:extLst>
                        <a:ext uri="{FF2B5EF4-FFF2-40B4-BE49-F238E27FC236}">
                          <a16:creationId xmlns:a16="http://schemas.microsoft.com/office/drawing/2014/main" id="{908270C8-ABB8-D7A5-50AC-A6C333C070C3}"/>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580" name="Straight Connector 579">
                      <a:extLst>
                        <a:ext uri="{FF2B5EF4-FFF2-40B4-BE49-F238E27FC236}">
                          <a16:creationId xmlns:a16="http://schemas.microsoft.com/office/drawing/2014/main" id="{4FEF6D70-D54E-3FBE-A178-185FBA333FAF}"/>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576" name="Straight Connector 575">
                    <a:extLst>
                      <a:ext uri="{FF2B5EF4-FFF2-40B4-BE49-F238E27FC236}">
                        <a16:creationId xmlns:a16="http://schemas.microsoft.com/office/drawing/2014/main" id="{A5A7B5B7-D075-A5F0-45BF-F01F5A301973}"/>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581" name="Group 580">
                  <a:extLst>
                    <a:ext uri="{FF2B5EF4-FFF2-40B4-BE49-F238E27FC236}">
                      <a16:creationId xmlns:a16="http://schemas.microsoft.com/office/drawing/2014/main" id="{90B551C3-69A8-D7FA-14C0-D606E0805C6C}"/>
                    </a:ext>
                  </a:extLst>
                </p:cNvPr>
                <p:cNvGrpSpPr/>
                <p:nvPr/>
              </p:nvGrpSpPr>
              <p:grpSpPr>
                <a:xfrm>
                  <a:off x="201931" y="3683162"/>
                  <a:ext cx="548640" cy="142832"/>
                  <a:chOff x="2847806" y="2444088"/>
                  <a:chExt cx="548640" cy="142832"/>
                </a:xfrm>
                <a:solidFill>
                  <a:sysClr val="window" lastClr="FFFFFF"/>
                </a:solidFill>
              </p:grpSpPr>
              <p:grpSp>
                <p:nvGrpSpPr>
                  <p:cNvPr id="582" name="Group 581">
                    <a:extLst>
                      <a:ext uri="{FF2B5EF4-FFF2-40B4-BE49-F238E27FC236}">
                        <a16:creationId xmlns:a16="http://schemas.microsoft.com/office/drawing/2014/main" id="{285EBB91-F913-699C-6306-859443B324A4}"/>
                      </a:ext>
                    </a:extLst>
                  </p:cNvPr>
                  <p:cNvGrpSpPr/>
                  <p:nvPr/>
                </p:nvGrpSpPr>
                <p:grpSpPr>
                  <a:xfrm>
                    <a:off x="2847806" y="2450780"/>
                    <a:ext cx="548640" cy="136140"/>
                    <a:chOff x="2073106" y="2784155"/>
                    <a:chExt cx="548640" cy="136140"/>
                  </a:xfrm>
                  <a:grpFill/>
                </p:grpSpPr>
                <p:sp>
                  <p:nvSpPr>
                    <p:cNvPr id="584" name="Rectangle 583">
                      <a:extLst>
                        <a:ext uri="{FF2B5EF4-FFF2-40B4-BE49-F238E27FC236}">
                          <a16:creationId xmlns:a16="http://schemas.microsoft.com/office/drawing/2014/main" id="{EFF80047-CF03-CA52-CB42-2A34B966884F}"/>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85" name="Straight Connector 584">
                      <a:extLst>
                        <a:ext uri="{FF2B5EF4-FFF2-40B4-BE49-F238E27FC236}">
                          <a16:creationId xmlns:a16="http://schemas.microsoft.com/office/drawing/2014/main" id="{9DAEA01B-CBC8-D8E8-5DF4-F631FA389F0D}"/>
                        </a:ext>
                      </a:extLst>
                    </p:cNvPr>
                    <p:cNvCxnSpPr>
                      <a:cxnSpLocks/>
                      <a:stCxn id="584" idx="0"/>
                      <a:endCxn id="584"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586" name="Straight Connector 585">
                      <a:extLst>
                        <a:ext uri="{FF2B5EF4-FFF2-40B4-BE49-F238E27FC236}">
                          <a16:creationId xmlns:a16="http://schemas.microsoft.com/office/drawing/2014/main" id="{E6BC075C-E260-F36D-B067-652D777345DA}"/>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587" name="Straight Connector 586">
                      <a:extLst>
                        <a:ext uri="{FF2B5EF4-FFF2-40B4-BE49-F238E27FC236}">
                          <a16:creationId xmlns:a16="http://schemas.microsoft.com/office/drawing/2014/main" id="{4B563F3F-836C-42D7-B687-91850AD0B169}"/>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583" name="Straight Connector 582">
                    <a:extLst>
                      <a:ext uri="{FF2B5EF4-FFF2-40B4-BE49-F238E27FC236}">
                        <a16:creationId xmlns:a16="http://schemas.microsoft.com/office/drawing/2014/main" id="{4E7FACD4-44A0-8DAA-A0F6-B34DBB202EDA}"/>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588" name="Group 587">
                  <a:extLst>
                    <a:ext uri="{FF2B5EF4-FFF2-40B4-BE49-F238E27FC236}">
                      <a16:creationId xmlns:a16="http://schemas.microsoft.com/office/drawing/2014/main" id="{D8705747-4CB3-B33A-FD9A-0D2DCEFF03C3}"/>
                    </a:ext>
                  </a:extLst>
                </p:cNvPr>
                <p:cNvGrpSpPr/>
                <p:nvPr/>
              </p:nvGrpSpPr>
              <p:grpSpPr>
                <a:xfrm>
                  <a:off x="201931" y="2487220"/>
                  <a:ext cx="548640" cy="142832"/>
                  <a:chOff x="2847806" y="2444088"/>
                  <a:chExt cx="548640" cy="142832"/>
                </a:xfrm>
                <a:solidFill>
                  <a:sysClr val="window" lastClr="FFFFFF"/>
                </a:solidFill>
              </p:grpSpPr>
              <p:grpSp>
                <p:nvGrpSpPr>
                  <p:cNvPr id="589" name="Group 588">
                    <a:extLst>
                      <a:ext uri="{FF2B5EF4-FFF2-40B4-BE49-F238E27FC236}">
                        <a16:creationId xmlns:a16="http://schemas.microsoft.com/office/drawing/2014/main" id="{54B6D2D7-3C72-37BC-44F3-CA08D8EDC6EC}"/>
                      </a:ext>
                    </a:extLst>
                  </p:cNvPr>
                  <p:cNvGrpSpPr/>
                  <p:nvPr/>
                </p:nvGrpSpPr>
                <p:grpSpPr>
                  <a:xfrm>
                    <a:off x="2847806" y="2450780"/>
                    <a:ext cx="548640" cy="136140"/>
                    <a:chOff x="2073106" y="2784155"/>
                    <a:chExt cx="548640" cy="136140"/>
                  </a:xfrm>
                  <a:grpFill/>
                </p:grpSpPr>
                <p:sp>
                  <p:nvSpPr>
                    <p:cNvPr id="591" name="Rectangle 590">
                      <a:extLst>
                        <a:ext uri="{FF2B5EF4-FFF2-40B4-BE49-F238E27FC236}">
                          <a16:creationId xmlns:a16="http://schemas.microsoft.com/office/drawing/2014/main" id="{385015FA-CC05-FCAC-0398-FD601C240E5F}"/>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92" name="Straight Connector 591">
                      <a:extLst>
                        <a:ext uri="{FF2B5EF4-FFF2-40B4-BE49-F238E27FC236}">
                          <a16:creationId xmlns:a16="http://schemas.microsoft.com/office/drawing/2014/main" id="{6EC9D530-8404-5104-6A12-F80C678027DD}"/>
                        </a:ext>
                      </a:extLst>
                    </p:cNvPr>
                    <p:cNvCxnSpPr>
                      <a:cxnSpLocks/>
                      <a:stCxn id="591" idx="0"/>
                      <a:endCxn id="591"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593" name="Straight Connector 592">
                      <a:extLst>
                        <a:ext uri="{FF2B5EF4-FFF2-40B4-BE49-F238E27FC236}">
                          <a16:creationId xmlns:a16="http://schemas.microsoft.com/office/drawing/2014/main" id="{285872E3-699A-11F8-DAA2-BD972F250158}"/>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594" name="Straight Connector 593">
                      <a:extLst>
                        <a:ext uri="{FF2B5EF4-FFF2-40B4-BE49-F238E27FC236}">
                          <a16:creationId xmlns:a16="http://schemas.microsoft.com/office/drawing/2014/main" id="{9FAACE03-B745-C3EB-F88C-352A14900707}"/>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590" name="Straight Connector 589">
                    <a:extLst>
                      <a:ext uri="{FF2B5EF4-FFF2-40B4-BE49-F238E27FC236}">
                        <a16:creationId xmlns:a16="http://schemas.microsoft.com/office/drawing/2014/main" id="{6DE8970C-57BF-3E27-2D0C-F94CBEC9969C}"/>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595" name="Group 594">
                  <a:extLst>
                    <a:ext uri="{FF2B5EF4-FFF2-40B4-BE49-F238E27FC236}">
                      <a16:creationId xmlns:a16="http://schemas.microsoft.com/office/drawing/2014/main" id="{B5A5D316-C49B-957C-7137-ADD3B032B559}"/>
                    </a:ext>
                  </a:extLst>
                </p:cNvPr>
                <p:cNvGrpSpPr/>
                <p:nvPr/>
              </p:nvGrpSpPr>
              <p:grpSpPr>
                <a:xfrm>
                  <a:off x="201931" y="2650921"/>
                  <a:ext cx="548640" cy="142832"/>
                  <a:chOff x="2847806" y="2444088"/>
                  <a:chExt cx="548640" cy="142832"/>
                </a:xfrm>
                <a:solidFill>
                  <a:sysClr val="window" lastClr="FFFFFF"/>
                </a:solidFill>
              </p:grpSpPr>
              <p:grpSp>
                <p:nvGrpSpPr>
                  <p:cNvPr id="596" name="Group 595">
                    <a:extLst>
                      <a:ext uri="{FF2B5EF4-FFF2-40B4-BE49-F238E27FC236}">
                        <a16:creationId xmlns:a16="http://schemas.microsoft.com/office/drawing/2014/main" id="{F66150C6-FA57-F16C-9541-A4BD17935D05}"/>
                      </a:ext>
                    </a:extLst>
                  </p:cNvPr>
                  <p:cNvGrpSpPr/>
                  <p:nvPr/>
                </p:nvGrpSpPr>
                <p:grpSpPr>
                  <a:xfrm>
                    <a:off x="2847806" y="2450780"/>
                    <a:ext cx="548640" cy="136140"/>
                    <a:chOff x="2073106" y="2784155"/>
                    <a:chExt cx="548640" cy="136140"/>
                  </a:xfrm>
                  <a:grpFill/>
                </p:grpSpPr>
                <p:sp>
                  <p:nvSpPr>
                    <p:cNvPr id="598" name="Rectangle 597">
                      <a:extLst>
                        <a:ext uri="{FF2B5EF4-FFF2-40B4-BE49-F238E27FC236}">
                          <a16:creationId xmlns:a16="http://schemas.microsoft.com/office/drawing/2014/main" id="{F2898FCC-064A-96D9-2E55-67DE0453C33D}"/>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99" name="Straight Connector 598">
                      <a:extLst>
                        <a:ext uri="{FF2B5EF4-FFF2-40B4-BE49-F238E27FC236}">
                          <a16:creationId xmlns:a16="http://schemas.microsoft.com/office/drawing/2014/main" id="{E84229C8-C067-FC76-AC38-1D3FE5354C71}"/>
                        </a:ext>
                      </a:extLst>
                    </p:cNvPr>
                    <p:cNvCxnSpPr>
                      <a:cxnSpLocks/>
                      <a:stCxn id="598" idx="0"/>
                      <a:endCxn id="598"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600" name="Straight Connector 599">
                      <a:extLst>
                        <a:ext uri="{FF2B5EF4-FFF2-40B4-BE49-F238E27FC236}">
                          <a16:creationId xmlns:a16="http://schemas.microsoft.com/office/drawing/2014/main" id="{734F368F-701A-301B-FB44-457135B78689}"/>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601" name="Straight Connector 600">
                      <a:extLst>
                        <a:ext uri="{FF2B5EF4-FFF2-40B4-BE49-F238E27FC236}">
                          <a16:creationId xmlns:a16="http://schemas.microsoft.com/office/drawing/2014/main" id="{87A9C88F-0A42-1BB7-A7FA-83C75FD7E4E9}"/>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597" name="Straight Connector 596">
                    <a:extLst>
                      <a:ext uri="{FF2B5EF4-FFF2-40B4-BE49-F238E27FC236}">
                        <a16:creationId xmlns:a16="http://schemas.microsoft.com/office/drawing/2014/main" id="{1D4919B5-3F28-69B0-4322-6B24493E7232}"/>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602" name="Group 601">
                  <a:extLst>
                    <a:ext uri="{FF2B5EF4-FFF2-40B4-BE49-F238E27FC236}">
                      <a16:creationId xmlns:a16="http://schemas.microsoft.com/office/drawing/2014/main" id="{3BB8EE42-0ABA-8CCD-42E6-354D8962FB32}"/>
                    </a:ext>
                  </a:extLst>
                </p:cNvPr>
                <p:cNvGrpSpPr/>
                <p:nvPr/>
              </p:nvGrpSpPr>
              <p:grpSpPr>
                <a:xfrm>
                  <a:off x="201931" y="2824146"/>
                  <a:ext cx="548640" cy="142832"/>
                  <a:chOff x="2847806" y="2444088"/>
                  <a:chExt cx="548640" cy="142832"/>
                </a:xfrm>
                <a:solidFill>
                  <a:sysClr val="window" lastClr="FFFFFF"/>
                </a:solidFill>
              </p:grpSpPr>
              <p:grpSp>
                <p:nvGrpSpPr>
                  <p:cNvPr id="603" name="Group 602">
                    <a:extLst>
                      <a:ext uri="{FF2B5EF4-FFF2-40B4-BE49-F238E27FC236}">
                        <a16:creationId xmlns:a16="http://schemas.microsoft.com/office/drawing/2014/main" id="{DC955974-11BA-3383-2CD2-E5E171B020D2}"/>
                      </a:ext>
                    </a:extLst>
                  </p:cNvPr>
                  <p:cNvGrpSpPr/>
                  <p:nvPr/>
                </p:nvGrpSpPr>
                <p:grpSpPr>
                  <a:xfrm>
                    <a:off x="2847806" y="2450780"/>
                    <a:ext cx="548640" cy="136140"/>
                    <a:chOff x="2073106" y="2784155"/>
                    <a:chExt cx="548640" cy="136140"/>
                  </a:xfrm>
                  <a:grpFill/>
                </p:grpSpPr>
                <p:sp>
                  <p:nvSpPr>
                    <p:cNvPr id="605" name="Rectangle 604">
                      <a:extLst>
                        <a:ext uri="{FF2B5EF4-FFF2-40B4-BE49-F238E27FC236}">
                          <a16:creationId xmlns:a16="http://schemas.microsoft.com/office/drawing/2014/main" id="{6CD6227D-ADEF-99EE-CBCA-BA473334ABEE}"/>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606" name="Straight Connector 605">
                      <a:extLst>
                        <a:ext uri="{FF2B5EF4-FFF2-40B4-BE49-F238E27FC236}">
                          <a16:creationId xmlns:a16="http://schemas.microsoft.com/office/drawing/2014/main" id="{F9AC718B-6A6D-B0EA-A255-28E2E952DA9E}"/>
                        </a:ext>
                      </a:extLst>
                    </p:cNvPr>
                    <p:cNvCxnSpPr>
                      <a:cxnSpLocks/>
                      <a:stCxn id="605" idx="0"/>
                      <a:endCxn id="605"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607" name="Straight Connector 606">
                      <a:extLst>
                        <a:ext uri="{FF2B5EF4-FFF2-40B4-BE49-F238E27FC236}">
                          <a16:creationId xmlns:a16="http://schemas.microsoft.com/office/drawing/2014/main" id="{F06017CA-961E-7D20-C9FD-04D1AF64FD7B}"/>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608" name="Straight Connector 607">
                      <a:extLst>
                        <a:ext uri="{FF2B5EF4-FFF2-40B4-BE49-F238E27FC236}">
                          <a16:creationId xmlns:a16="http://schemas.microsoft.com/office/drawing/2014/main" id="{5967B7C8-C378-A00F-F44F-EFA0B777AD8E}"/>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604" name="Straight Connector 603">
                    <a:extLst>
                      <a:ext uri="{FF2B5EF4-FFF2-40B4-BE49-F238E27FC236}">
                        <a16:creationId xmlns:a16="http://schemas.microsoft.com/office/drawing/2014/main" id="{24D64C6A-3879-8FA8-B087-C63E1E3B0D47}"/>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609" name="Group 608">
                  <a:extLst>
                    <a:ext uri="{FF2B5EF4-FFF2-40B4-BE49-F238E27FC236}">
                      <a16:creationId xmlns:a16="http://schemas.microsoft.com/office/drawing/2014/main" id="{8FED3EE2-F3E7-9A02-0626-11ABD169F8E7}"/>
                    </a:ext>
                  </a:extLst>
                </p:cNvPr>
                <p:cNvGrpSpPr/>
                <p:nvPr/>
              </p:nvGrpSpPr>
              <p:grpSpPr>
                <a:xfrm>
                  <a:off x="201931" y="2992565"/>
                  <a:ext cx="548640" cy="142832"/>
                  <a:chOff x="2847806" y="2444088"/>
                  <a:chExt cx="548640" cy="142832"/>
                </a:xfrm>
                <a:solidFill>
                  <a:sysClr val="window" lastClr="FFFFFF"/>
                </a:solidFill>
              </p:grpSpPr>
              <p:grpSp>
                <p:nvGrpSpPr>
                  <p:cNvPr id="610" name="Group 609">
                    <a:extLst>
                      <a:ext uri="{FF2B5EF4-FFF2-40B4-BE49-F238E27FC236}">
                        <a16:creationId xmlns:a16="http://schemas.microsoft.com/office/drawing/2014/main" id="{866DD082-1257-7384-D67C-0883302A332E}"/>
                      </a:ext>
                    </a:extLst>
                  </p:cNvPr>
                  <p:cNvGrpSpPr/>
                  <p:nvPr/>
                </p:nvGrpSpPr>
                <p:grpSpPr>
                  <a:xfrm>
                    <a:off x="2847806" y="2450780"/>
                    <a:ext cx="548640" cy="136140"/>
                    <a:chOff x="2073106" y="2784155"/>
                    <a:chExt cx="548640" cy="136140"/>
                  </a:xfrm>
                  <a:grpFill/>
                </p:grpSpPr>
                <p:sp>
                  <p:nvSpPr>
                    <p:cNvPr id="612" name="Rectangle 611">
                      <a:extLst>
                        <a:ext uri="{FF2B5EF4-FFF2-40B4-BE49-F238E27FC236}">
                          <a16:creationId xmlns:a16="http://schemas.microsoft.com/office/drawing/2014/main" id="{D2EDBB65-E493-8A4F-D8D0-1CB57BD0AAA7}"/>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613" name="Straight Connector 612">
                      <a:extLst>
                        <a:ext uri="{FF2B5EF4-FFF2-40B4-BE49-F238E27FC236}">
                          <a16:creationId xmlns:a16="http://schemas.microsoft.com/office/drawing/2014/main" id="{4FB368BC-1FDA-7776-BEC0-806EAC2ABB37}"/>
                        </a:ext>
                      </a:extLst>
                    </p:cNvPr>
                    <p:cNvCxnSpPr>
                      <a:cxnSpLocks/>
                      <a:stCxn id="612" idx="0"/>
                      <a:endCxn id="612"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614" name="Straight Connector 613">
                      <a:extLst>
                        <a:ext uri="{FF2B5EF4-FFF2-40B4-BE49-F238E27FC236}">
                          <a16:creationId xmlns:a16="http://schemas.microsoft.com/office/drawing/2014/main" id="{F52C16C6-6514-684E-0A51-DCA2D4FC8B57}"/>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615" name="Straight Connector 614">
                      <a:extLst>
                        <a:ext uri="{FF2B5EF4-FFF2-40B4-BE49-F238E27FC236}">
                          <a16:creationId xmlns:a16="http://schemas.microsoft.com/office/drawing/2014/main" id="{21A09C95-5AFB-89E4-8180-391156810223}"/>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611" name="Straight Connector 610">
                    <a:extLst>
                      <a:ext uri="{FF2B5EF4-FFF2-40B4-BE49-F238E27FC236}">
                        <a16:creationId xmlns:a16="http://schemas.microsoft.com/office/drawing/2014/main" id="{3BDB609B-AB15-7197-D9A1-BD8DDABFEB53}"/>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grpSp>
            <p:nvGrpSpPr>
              <p:cNvPr id="11" name="Group 10">
                <a:extLst>
                  <a:ext uri="{FF2B5EF4-FFF2-40B4-BE49-F238E27FC236}">
                    <a16:creationId xmlns:a16="http://schemas.microsoft.com/office/drawing/2014/main" id="{2BBBC045-94B0-C846-0EF2-9FCCED318652}"/>
                  </a:ext>
                </a:extLst>
              </p:cNvPr>
              <p:cNvGrpSpPr/>
              <p:nvPr/>
            </p:nvGrpSpPr>
            <p:grpSpPr>
              <a:xfrm>
                <a:off x="1261154" y="2825721"/>
                <a:ext cx="763829" cy="1496839"/>
                <a:chOff x="1261154" y="2780859"/>
                <a:chExt cx="763829" cy="1141929"/>
              </a:xfrm>
            </p:grpSpPr>
            <p:sp>
              <p:nvSpPr>
                <p:cNvPr id="616" name="Rectangle 615">
                  <a:extLst>
                    <a:ext uri="{FF2B5EF4-FFF2-40B4-BE49-F238E27FC236}">
                      <a16:creationId xmlns:a16="http://schemas.microsoft.com/office/drawing/2014/main" id="{AFE12666-F063-A950-3E01-D61B2FDEF40C}"/>
                    </a:ext>
                  </a:extLst>
                </p:cNvPr>
                <p:cNvSpPr/>
                <p:nvPr/>
              </p:nvSpPr>
              <p:spPr>
                <a:xfrm>
                  <a:off x="1261176" y="2780859"/>
                  <a:ext cx="168275" cy="115216"/>
                </a:xfrm>
                <a:prstGeom prst="rect">
                  <a:avLst/>
                </a:prstGeom>
                <a:solidFill>
                  <a:srgbClr val="5B9BD5">
                    <a:lumMod val="20000"/>
                    <a:lumOff val="80000"/>
                  </a:srgbClr>
                </a:solid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t>
                  </a:r>
                </a:p>
              </p:txBody>
            </p:sp>
            <p:sp>
              <p:nvSpPr>
                <p:cNvPr id="617" name="Rectangle 616">
                  <a:extLst>
                    <a:ext uri="{FF2B5EF4-FFF2-40B4-BE49-F238E27FC236}">
                      <a16:creationId xmlns:a16="http://schemas.microsoft.com/office/drawing/2014/main" id="{0466CAD2-4C41-DA9A-5EC8-66FD3723B5DF}"/>
                    </a:ext>
                  </a:extLst>
                </p:cNvPr>
                <p:cNvSpPr/>
                <p:nvPr/>
              </p:nvSpPr>
              <p:spPr>
                <a:xfrm>
                  <a:off x="1261176" y="3120150"/>
                  <a:ext cx="168275" cy="115216"/>
                </a:xfrm>
                <a:prstGeom prst="rect">
                  <a:avLst/>
                </a:prstGeom>
                <a:solidFill>
                  <a:srgbClr val="5B9BD5">
                    <a:lumMod val="20000"/>
                    <a:lumOff val="80000"/>
                  </a:srgbClr>
                </a:solid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t>
                  </a:r>
                </a:p>
              </p:txBody>
            </p:sp>
            <p:sp>
              <p:nvSpPr>
                <p:cNvPr id="618" name="Rectangle 617">
                  <a:extLst>
                    <a:ext uri="{FF2B5EF4-FFF2-40B4-BE49-F238E27FC236}">
                      <a16:creationId xmlns:a16="http://schemas.microsoft.com/office/drawing/2014/main" id="{4206E1EC-209F-5F0F-02D4-8D309A2F65CD}"/>
                    </a:ext>
                  </a:extLst>
                </p:cNvPr>
                <p:cNvSpPr/>
                <p:nvPr/>
              </p:nvSpPr>
              <p:spPr>
                <a:xfrm>
                  <a:off x="1261154" y="3807572"/>
                  <a:ext cx="168275" cy="115216"/>
                </a:xfrm>
                <a:prstGeom prst="rect">
                  <a:avLst/>
                </a:prstGeom>
                <a:solidFill>
                  <a:srgbClr val="5B9BD5">
                    <a:lumMod val="20000"/>
                    <a:lumOff val="80000"/>
                  </a:srgbClr>
                </a:solid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t>
                  </a:r>
                </a:p>
              </p:txBody>
            </p:sp>
            <p:sp>
              <p:nvSpPr>
                <p:cNvPr id="619" name="Rectangle 618">
                  <a:extLst>
                    <a:ext uri="{FF2B5EF4-FFF2-40B4-BE49-F238E27FC236}">
                      <a16:creationId xmlns:a16="http://schemas.microsoft.com/office/drawing/2014/main" id="{6835A10B-3C9D-1CCD-0190-C6D23F19B086}"/>
                    </a:ext>
                  </a:extLst>
                </p:cNvPr>
                <p:cNvSpPr/>
                <p:nvPr/>
              </p:nvSpPr>
              <p:spPr>
                <a:xfrm>
                  <a:off x="1261175" y="3459076"/>
                  <a:ext cx="168275" cy="115216"/>
                </a:xfrm>
                <a:prstGeom prst="rect">
                  <a:avLst/>
                </a:prstGeom>
                <a:solidFill>
                  <a:srgbClr val="5B9BD5">
                    <a:lumMod val="20000"/>
                    <a:lumOff val="80000"/>
                  </a:srgbClr>
                </a:solid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t>
                  </a:r>
                </a:p>
              </p:txBody>
            </p:sp>
            <p:sp>
              <p:nvSpPr>
                <p:cNvPr id="620" name="Rectangle 619">
                  <a:extLst>
                    <a:ext uri="{FF2B5EF4-FFF2-40B4-BE49-F238E27FC236}">
                      <a16:creationId xmlns:a16="http://schemas.microsoft.com/office/drawing/2014/main" id="{21832D68-6553-115C-7E83-255D94913B28}"/>
                    </a:ext>
                  </a:extLst>
                </p:cNvPr>
                <p:cNvSpPr/>
                <p:nvPr/>
              </p:nvSpPr>
              <p:spPr>
                <a:xfrm>
                  <a:off x="1559334" y="2952896"/>
                  <a:ext cx="168275" cy="115216"/>
                </a:xfrm>
                <a:prstGeom prst="rect">
                  <a:avLst/>
                </a:prstGeom>
                <a:solidFill>
                  <a:srgbClr val="5B9BD5">
                    <a:lumMod val="20000"/>
                    <a:lumOff val="80000"/>
                  </a:srgbClr>
                </a:solid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t>
                  </a:r>
                </a:p>
              </p:txBody>
            </p:sp>
            <p:sp>
              <p:nvSpPr>
                <p:cNvPr id="621" name="Rectangle 620">
                  <a:extLst>
                    <a:ext uri="{FF2B5EF4-FFF2-40B4-BE49-F238E27FC236}">
                      <a16:creationId xmlns:a16="http://schemas.microsoft.com/office/drawing/2014/main" id="{7067E715-39DC-70D9-8492-978CD4BB7765}"/>
                    </a:ext>
                  </a:extLst>
                </p:cNvPr>
                <p:cNvSpPr/>
                <p:nvPr/>
              </p:nvSpPr>
              <p:spPr>
                <a:xfrm>
                  <a:off x="1559334" y="3631738"/>
                  <a:ext cx="168275" cy="115216"/>
                </a:xfrm>
                <a:prstGeom prst="rect">
                  <a:avLst/>
                </a:prstGeom>
                <a:solidFill>
                  <a:srgbClr val="5B9BD5">
                    <a:lumMod val="20000"/>
                    <a:lumOff val="80000"/>
                  </a:srgbClr>
                </a:solid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t>
                  </a:r>
                </a:p>
              </p:txBody>
            </p:sp>
            <p:sp>
              <p:nvSpPr>
                <p:cNvPr id="622" name="Rectangle 621">
                  <a:extLst>
                    <a:ext uri="{FF2B5EF4-FFF2-40B4-BE49-F238E27FC236}">
                      <a16:creationId xmlns:a16="http://schemas.microsoft.com/office/drawing/2014/main" id="{C62DE378-F23F-7831-4248-2B03B8B42BE2}"/>
                    </a:ext>
                  </a:extLst>
                </p:cNvPr>
                <p:cNvSpPr/>
                <p:nvPr/>
              </p:nvSpPr>
              <p:spPr>
                <a:xfrm>
                  <a:off x="1856708" y="3289598"/>
                  <a:ext cx="168275" cy="115216"/>
                </a:xfrm>
                <a:prstGeom prst="rect">
                  <a:avLst/>
                </a:prstGeom>
                <a:solidFill>
                  <a:srgbClr val="5B9BD5">
                    <a:lumMod val="20000"/>
                    <a:lumOff val="80000"/>
                  </a:srgbClr>
                </a:solid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t>
                  </a:r>
                </a:p>
              </p:txBody>
            </p:sp>
          </p:grpSp>
          <p:cxnSp>
            <p:nvCxnSpPr>
              <p:cNvPr id="623" name="Straight Arrow Connector 622">
                <a:extLst>
                  <a:ext uri="{FF2B5EF4-FFF2-40B4-BE49-F238E27FC236}">
                    <a16:creationId xmlns:a16="http://schemas.microsoft.com/office/drawing/2014/main" id="{4F05D7BB-C65C-1778-D07B-CA0DE8D3A750}"/>
                  </a:ext>
                </a:extLst>
              </p:cNvPr>
              <p:cNvCxnSpPr>
                <a:cxnSpLocks/>
                <a:stCxn id="591" idx="3"/>
                <a:endCxn id="616" idx="1"/>
              </p:cNvCxnSpPr>
              <p:nvPr/>
            </p:nvCxnSpPr>
            <p:spPr>
              <a:xfrm>
                <a:off x="750571" y="2745614"/>
                <a:ext cx="510605" cy="155620"/>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24" name="Straight Arrow Connector 623">
                <a:extLst>
                  <a:ext uri="{FF2B5EF4-FFF2-40B4-BE49-F238E27FC236}">
                    <a16:creationId xmlns:a16="http://schemas.microsoft.com/office/drawing/2014/main" id="{B7FADDB4-29E1-4573-91C4-3273C6D76EE2}"/>
                  </a:ext>
                </a:extLst>
              </p:cNvPr>
              <p:cNvCxnSpPr>
                <a:cxnSpLocks/>
                <a:stCxn id="598" idx="3"/>
                <a:endCxn id="616" idx="1"/>
              </p:cNvCxnSpPr>
              <p:nvPr/>
            </p:nvCxnSpPr>
            <p:spPr>
              <a:xfrm flipV="1">
                <a:off x="750571" y="2901234"/>
                <a:ext cx="510605" cy="65609"/>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25" name="Straight Arrow Connector 624">
                <a:extLst>
                  <a:ext uri="{FF2B5EF4-FFF2-40B4-BE49-F238E27FC236}">
                    <a16:creationId xmlns:a16="http://schemas.microsoft.com/office/drawing/2014/main" id="{4DDD8D09-514C-0F47-E9E5-6368F8B40CA6}"/>
                  </a:ext>
                </a:extLst>
              </p:cNvPr>
              <p:cNvCxnSpPr>
                <a:cxnSpLocks/>
                <a:stCxn id="605" idx="3"/>
                <a:endCxn id="617" idx="1"/>
              </p:cNvCxnSpPr>
              <p:nvPr/>
            </p:nvCxnSpPr>
            <p:spPr>
              <a:xfrm>
                <a:off x="750571" y="3200943"/>
                <a:ext cx="510605" cy="145033"/>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26" name="Straight Arrow Connector 625">
                <a:extLst>
                  <a:ext uri="{FF2B5EF4-FFF2-40B4-BE49-F238E27FC236}">
                    <a16:creationId xmlns:a16="http://schemas.microsoft.com/office/drawing/2014/main" id="{6025A595-4E1F-6A1C-5378-598B78F70AFA}"/>
                  </a:ext>
                </a:extLst>
              </p:cNvPr>
              <p:cNvCxnSpPr>
                <a:cxnSpLocks/>
                <a:stCxn id="612" idx="3"/>
                <a:endCxn id="617" idx="1"/>
              </p:cNvCxnSpPr>
              <p:nvPr/>
            </p:nvCxnSpPr>
            <p:spPr>
              <a:xfrm flipV="1">
                <a:off x="750571" y="3345976"/>
                <a:ext cx="510605" cy="82572"/>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27" name="Straight Arrow Connector 626">
                <a:extLst>
                  <a:ext uri="{FF2B5EF4-FFF2-40B4-BE49-F238E27FC236}">
                    <a16:creationId xmlns:a16="http://schemas.microsoft.com/office/drawing/2014/main" id="{0C45C83F-308D-85EA-F99E-3B21545E3F6B}"/>
                  </a:ext>
                </a:extLst>
              </p:cNvPr>
              <p:cNvCxnSpPr>
                <a:cxnSpLocks/>
                <a:stCxn id="563" idx="3"/>
                <a:endCxn id="619" idx="1"/>
              </p:cNvCxnSpPr>
              <p:nvPr/>
            </p:nvCxnSpPr>
            <p:spPr>
              <a:xfrm>
                <a:off x="750571" y="3656607"/>
                <a:ext cx="510604" cy="133633"/>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28" name="Straight Arrow Connector 627">
                <a:extLst>
                  <a:ext uri="{FF2B5EF4-FFF2-40B4-BE49-F238E27FC236}">
                    <a16:creationId xmlns:a16="http://schemas.microsoft.com/office/drawing/2014/main" id="{B537CC7B-0CD2-C6E3-B342-27A39B277CC8}"/>
                  </a:ext>
                </a:extLst>
              </p:cNvPr>
              <p:cNvCxnSpPr>
                <a:cxnSpLocks/>
                <a:stCxn id="570" idx="3"/>
                <a:endCxn id="619" idx="1"/>
              </p:cNvCxnSpPr>
              <p:nvPr/>
            </p:nvCxnSpPr>
            <p:spPr>
              <a:xfrm flipV="1">
                <a:off x="750571" y="3790240"/>
                <a:ext cx="510604" cy="104920"/>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29" name="Straight Arrow Connector 628">
                <a:extLst>
                  <a:ext uri="{FF2B5EF4-FFF2-40B4-BE49-F238E27FC236}">
                    <a16:creationId xmlns:a16="http://schemas.microsoft.com/office/drawing/2014/main" id="{53FE728E-CBBD-CADD-67C1-807013314807}"/>
                  </a:ext>
                </a:extLst>
              </p:cNvPr>
              <p:cNvCxnSpPr>
                <a:cxnSpLocks/>
                <a:stCxn id="577" idx="3"/>
                <a:endCxn id="618" idx="1"/>
              </p:cNvCxnSpPr>
              <p:nvPr/>
            </p:nvCxnSpPr>
            <p:spPr>
              <a:xfrm>
                <a:off x="750571" y="4124206"/>
                <a:ext cx="510583" cy="122842"/>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30" name="Straight Arrow Connector 629">
                <a:extLst>
                  <a:ext uri="{FF2B5EF4-FFF2-40B4-BE49-F238E27FC236}">
                    <a16:creationId xmlns:a16="http://schemas.microsoft.com/office/drawing/2014/main" id="{FFF1081C-5567-1DE7-2FFE-D4F7671EB224}"/>
                  </a:ext>
                </a:extLst>
              </p:cNvPr>
              <p:cNvCxnSpPr>
                <a:cxnSpLocks/>
                <a:stCxn id="584" idx="3"/>
                <a:endCxn id="618" idx="1"/>
              </p:cNvCxnSpPr>
              <p:nvPr/>
            </p:nvCxnSpPr>
            <p:spPr>
              <a:xfrm flipV="1">
                <a:off x="750571" y="4247048"/>
                <a:ext cx="510583" cy="114787"/>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31" name="Straight Arrow Connector 630">
                <a:extLst>
                  <a:ext uri="{FF2B5EF4-FFF2-40B4-BE49-F238E27FC236}">
                    <a16:creationId xmlns:a16="http://schemas.microsoft.com/office/drawing/2014/main" id="{B35CD63D-B9F2-78D7-99A9-30FCEED20A68}"/>
                  </a:ext>
                </a:extLst>
              </p:cNvPr>
              <p:cNvCxnSpPr>
                <a:cxnSpLocks/>
                <a:stCxn id="616" idx="3"/>
                <a:endCxn id="620" idx="1"/>
              </p:cNvCxnSpPr>
              <p:nvPr/>
            </p:nvCxnSpPr>
            <p:spPr>
              <a:xfrm>
                <a:off x="1429451" y="2901234"/>
                <a:ext cx="129883" cy="225506"/>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32" name="Straight Arrow Connector 631">
                <a:extLst>
                  <a:ext uri="{FF2B5EF4-FFF2-40B4-BE49-F238E27FC236}">
                    <a16:creationId xmlns:a16="http://schemas.microsoft.com/office/drawing/2014/main" id="{3CAB0F03-8B87-3C3A-9215-AC7497A5C875}"/>
                  </a:ext>
                </a:extLst>
              </p:cNvPr>
              <p:cNvCxnSpPr>
                <a:cxnSpLocks/>
                <a:stCxn id="617" idx="3"/>
                <a:endCxn id="620" idx="1"/>
              </p:cNvCxnSpPr>
              <p:nvPr/>
            </p:nvCxnSpPr>
            <p:spPr>
              <a:xfrm flipV="1">
                <a:off x="1429451" y="3126740"/>
                <a:ext cx="129883" cy="219236"/>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33" name="Straight Arrow Connector 632">
                <a:extLst>
                  <a:ext uri="{FF2B5EF4-FFF2-40B4-BE49-F238E27FC236}">
                    <a16:creationId xmlns:a16="http://schemas.microsoft.com/office/drawing/2014/main" id="{9CE53E9F-8362-5D4E-397F-BF551A699490}"/>
                  </a:ext>
                </a:extLst>
              </p:cNvPr>
              <p:cNvCxnSpPr>
                <a:cxnSpLocks/>
                <a:stCxn id="619" idx="3"/>
                <a:endCxn id="621" idx="1"/>
              </p:cNvCxnSpPr>
              <p:nvPr/>
            </p:nvCxnSpPr>
            <p:spPr>
              <a:xfrm>
                <a:off x="1429450" y="3790240"/>
                <a:ext cx="129884" cy="226325"/>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34" name="Straight Arrow Connector 633">
                <a:extLst>
                  <a:ext uri="{FF2B5EF4-FFF2-40B4-BE49-F238E27FC236}">
                    <a16:creationId xmlns:a16="http://schemas.microsoft.com/office/drawing/2014/main" id="{500C427D-E221-4552-8235-3A7A591D8D33}"/>
                  </a:ext>
                </a:extLst>
              </p:cNvPr>
              <p:cNvCxnSpPr>
                <a:cxnSpLocks/>
                <a:stCxn id="618" idx="3"/>
                <a:endCxn id="621" idx="1"/>
              </p:cNvCxnSpPr>
              <p:nvPr/>
            </p:nvCxnSpPr>
            <p:spPr>
              <a:xfrm flipV="1">
                <a:off x="1429429" y="4016565"/>
                <a:ext cx="129905" cy="230483"/>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35" name="Straight Arrow Connector 634">
                <a:extLst>
                  <a:ext uri="{FF2B5EF4-FFF2-40B4-BE49-F238E27FC236}">
                    <a16:creationId xmlns:a16="http://schemas.microsoft.com/office/drawing/2014/main" id="{85FF7E8E-98C7-FC54-F20C-588A6509594A}"/>
                  </a:ext>
                </a:extLst>
              </p:cNvPr>
              <p:cNvCxnSpPr>
                <a:cxnSpLocks/>
                <a:stCxn id="620" idx="3"/>
                <a:endCxn id="622" idx="1"/>
              </p:cNvCxnSpPr>
              <p:nvPr/>
            </p:nvCxnSpPr>
            <p:spPr>
              <a:xfrm>
                <a:off x="1727609" y="3126740"/>
                <a:ext cx="129099" cy="441348"/>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36" name="Straight Arrow Connector 635">
                <a:extLst>
                  <a:ext uri="{FF2B5EF4-FFF2-40B4-BE49-F238E27FC236}">
                    <a16:creationId xmlns:a16="http://schemas.microsoft.com/office/drawing/2014/main" id="{147B693F-5BA6-AAD3-7FF3-25F861CC44A3}"/>
                  </a:ext>
                </a:extLst>
              </p:cNvPr>
              <p:cNvCxnSpPr>
                <a:cxnSpLocks/>
                <a:stCxn id="621" idx="3"/>
                <a:endCxn id="622" idx="1"/>
              </p:cNvCxnSpPr>
              <p:nvPr/>
            </p:nvCxnSpPr>
            <p:spPr>
              <a:xfrm flipV="1">
                <a:off x="1727609" y="3568088"/>
                <a:ext cx="129099" cy="448477"/>
              </a:xfrm>
              <a:prstGeom prst="straightConnector1">
                <a:avLst/>
              </a:prstGeom>
              <a:noFill/>
              <a:ln w="22098" cap="flat" cmpd="sng" algn="ctr">
                <a:solidFill>
                  <a:sysClr val="windowText" lastClr="000000"/>
                </a:solidFill>
                <a:prstDash val="solid"/>
                <a:miter lim="800000"/>
                <a:tailEnd type="triangle" w="sm" len="sm"/>
              </a:ln>
              <a:effectLst/>
            </p:spPr>
          </p:cxnSp>
          <p:grpSp>
            <p:nvGrpSpPr>
              <p:cNvPr id="637" name="Group 636">
                <a:extLst>
                  <a:ext uri="{FF2B5EF4-FFF2-40B4-BE49-F238E27FC236}">
                    <a16:creationId xmlns:a16="http://schemas.microsoft.com/office/drawing/2014/main" id="{668D7B45-1CEE-7C6F-EEFA-6E46087780BC}"/>
                  </a:ext>
                </a:extLst>
              </p:cNvPr>
              <p:cNvGrpSpPr/>
              <p:nvPr/>
            </p:nvGrpSpPr>
            <p:grpSpPr>
              <a:xfrm>
                <a:off x="2411078" y="3503979"/>
                <a:ext cx="320231" cy="138924"/>
                <a:chOff x="2847806" y="2447996"/>
                <a:chExt cx="548640" cy="138924"/>
              </a:xfrm>
            </p:grpSpPr>
            <p:grpSp>
              <p:nvGrpSpPr>
                <p:cNvPr id="638" name="Group 637">
                  <a:extLst>
                    <a:ext uri="{FF2B5EF4-FFF2-40B4-BE49-F238E27FC236}">
                      <a16:creationId xmlns:a16="http://schemas.microsoft.com/office/drawing/2014/main" id="{DA04E8DF-C3E9-85A8-86A9-D809C19117A4}"/>
                    </a:ext>
                  </a:extLst>
                </p:cNvPr>
                <p:cNvGrpSpPr/>
                <p:nvPr/>
              </p:nvGrpSpPr>
              <p:grpSpPr>
                <a:xfrm>
                  <a:off x="2847806" y="2450780"/>
                  <a:ext cx="548640" cy="136140"/>
                  <a:chOff x="2073106" y="2784155"/>
                  <a:chExt cx="548640" cy="136140"/>
                </a:xfrm>
              </p:grpSpPr>
              <p:sp>
                <p:nvSpPr>
                  <p:cNvPr id="640" name="Rectangle 639">
                    <a:extLst>
                      <a:ext uri="{FF2B5EF4-FFF2-40B4-BE49-F238E27FC236}">
                        <a16:creationId xmlns:a16="http://schemas.microsoft.com/office/drawing/2014/main" id="{FE95933B-ED92-975B-5588-C0360FA9353C}"/>
                      </a:ext>
                    </a:extLst>
                  </p:cNvPr>
                  <p:cNvSpPr/>
                  <p:nvPr/>
                </p:nvSpPr>
                <p:spPr>
                  <a:xfrm>
                    <a:off x="2073106" y="2784497"/>
                    <a:ext cx="548640" cy="132623"/>
                  </a:xfrm>
                  <a:prstGeom prst="rect">
                    <a:avLst/>
                  </a:prstGeom>
                  <a:no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641" name="Straight Connector 640">
                    <a:extLst>
                      <a:ext uri="{FF2B5EF4-FFF2-40B4-BE49-F238E27FC236}">
                        <a16:creationId xmlns:a16="http://schemas.microsoft.com/office/drawing/2014/main" id="{EE4C48DC-0BC6-37A6-0B09-B0762612AF86}"/>
                      </a:ext>
                    </a:extLst>
                  </p:cNvPr>
                  <p:cNvCxnSpPr>
                    <a:cxnSpLocks/>
                    <a:stCxn id="640" idx="0"/>
                    <a:endCxn id="640" idx="2"/>
                  </p:cNvCxnSpPr>
                  <p:nvPr/>
                </p:nvCxnSpPr>
                <p:spPr>
                  <a:xfrm>
                    <a:off x="2347426" y="2784497"/>
                    <a:ext cx="0" cy="132623"/>
                  </a:xfrm>
                  <a:prstGeom prst="line">
                    <a:avLst/>
                  </a:prstGeom>
                  <a:noFill/>
                  <a:ln w="22225" cap="flat" cmpd="sng" algn="ctr">
                    <a:solidFill>
                      <a:sysClr val="windowText" lastClr="000000"/>
                    </a:solidFill>
                    <a:prstDash val="solid"/>
                    <a:miter lim="800000"/>
                  </a:ln>
                  <a:effectLst/>
                </p:spPr>
              </p:cxnSp>
              <p:cxnSp>
                <p:nvCxnSpPr>
                  <p:cNvPr id="642" name="Straight Connector 641">
                    <a:extLst>
                      <a:ext uri="{FF2B5EF4-FFF2-40B4-BE49-F238E27FC236}">
                        <a16:creationId xmlns:a16="http://schemas.microsoft.com/office/drawing/2014/main" id="{C28BE6F8-5A00-5698-2EB0-3B76774EC1FA}"/>
                      </a:ext>
                    </a:extLst>
                  </p:cNvPr>
                  <p:cNvCxnSpPr/>
                  <p:nvPr/>
                </p:nvCxnSpPr>
                <p:spPr>
                  <a:xfrm>
                    <a:off x="2210266" y="2787672"/>
                    <a:ext cx="0" cy="132623"/>
                  </a:xfrm>
                  <a:prstGeom prst="line">
                    <a:avLst/>
                  </a:prstGeom>
                  <a:noFill/>
                  <a:ln w="22225" cap="flat" cmpd="sng" algn="ctr">
                    <a:solidFill>
                      <a:sysClr val="windowText" lastClr="000000"/>
                    </a:solidFill>
                    <a:prstDash val="solid"/>
                    <a:miter lim="800000"/>
                  </a:ln>
                  <a:effectLst/>
                </p:spPr>
              </p:cxnSp>
              <p:cxnSp>
                <p:nvCxnSpPr>
                  <p:cNvPr id="643" name="Straight Connector 642">
                    <a:extLst>
                      <a:ext uri="{FF2B5EF4-FFF2-40B4-BE49-F238E27FC236}">
                        <a16:creationId xmlns:a16="http://schemas.microsoft.com/office/drawing/2014/main" id="{8334E736-4E6F-13FA-657C-614886366B41}"/>
                      </a:ext>
                    </a:extLst>
                  </p:cNvPr>
                  <p:cNvCxnSpPr/>
                  <p:nvPr/>
                </p:nvCxnSpPr>
                <p:spPr>
                  <a:xfrm>
                    <a:off x="2484586" y="2784155"/>
                    <a:ext cx="0" cy="132623"/>
                  </a:xfrm>
                  <a:prstGeom prst="line">
                    <a:avLst/>
                  </a:prstGeom>
                  <a:noFill/>
                  <a:ln w="22225" cap="flat" cmpd="sng" algn="ctr">
                    <a:solidFill>
                      <a:sysClr val="windowText" lastClr="000000"/>
                    </a:solidFill>
                    <a:prstDash val="solid"/>
                    <a:miter lim="800000"/>
                  </a:ln>
                  <a:effectLst/>
                </p:spPr>
              </p:cxnSp>
            </p:grpSp>
            <p:cxnSp>
              <p:nvCxnSpPr>
                <p:cNvPr id="639" name="Straight Connector 638">
                  <a:extLst>
                    <a:ext uri="{FF2B5EF4-FFF2-40B4-BE49-F238E27FC236}">
                      <a16:creationId xmlns:a16="http://schemas.microsoft.com/office/drawing/2014/main" id="{F67E0116-5472-B416-09A2-4100CFD7BAF8}"/>
                    </a:ext>
                  </a:extLst>
                </p:cNvPr>
                <p:cNvCxnSpPr/>
                <p:nvPr/>
              </p:nvCxnSpPr>
              <p:spPr>
                <a:xfrm>
                  <a:off x="2847806" y="2447996"/>
                  <a:ext cx="0" cy="132623"/>
                </a:xfrm>
                <a:prstGeom prst="line">
                  <a:avLst/>
                </a:prstGeom>
                <a:noFill/>
                <a:ln w="22225" cap="flat" cmpd="sng" algn="ctr">
                  <a:solidFill>
                    <a:sysClr val="windowText" lastClr="000000"/>
                  </a:solidFill>
                  <a:prstDash val="solid"/>
                  <a:miter lim="800000"/>
                </a:ln>
                <a:effectLst/>
              </p:spPr>
            </p:cxnSp>
          </p:grpSp>
          <p:cxnSp>
            <p:nvCxnSpPr>
              <p:cNvPr id="644" name="Straight Arrow Connector 643">
                <a:extLst>
                  <a:ext uri="{FF2B5EF4-FFF2-40B4-BE49-F238E27FC236}">
                    <a16:creationId xmlns:a16="http://schemas.microsoft.com/office/drawing/2014/main" id="{8468B6E2-C997-1023-AB28-B0B0B498BCE0}"/>
                  </a:ext>
                </a:extLst>
              </p:cNvPr>
              <p:cNvCxnSpPr>
                <a:cxnSpLocks/>
                <a:stCxn id="622" idx="3"/>
                <a:endCxn id="640" idx="1"/>
              </p:cNvCxnSpPr>
              <p:nvPr/>
            </p:nvCxnSpPr>
            <p:spPr>
              <a:xfrm>
                <a:off x="2024983" y="3568088"/>
                <a:ext cx="386095" cy="5329"/>
              </a:xfrm>
              <a:prstGeom prst="straightConnector1">
                <a:avLst/>
              </a:prstGeom>
              <a:noFill/>
              <a:ln w="22225" cap="flat" cmpd="sng" algn="ctr">
                <a:solidFill>
                  <a:sysClr val="windowText" lastClr="000000"/>
                </a:solidFill>
                <a:prstDash val="solid"/>
                <a:miter lim="800000"/>
                <a:headEnd w="med" len="lg"/>
                <a:tailEnd type="triangle" w="med" len="med"/>
              </a:ln>
              <a:effectLst/>
            </p:spPr>
          </p:cxnSp>
          <p:sp>
            <p:nvSpPr>
              <p:cNvPr id="645" name="Rectangle 644">
                <a:extLst>
                  <a:ext uri="{FF2B5EF4-FFF2-40B4-BE49-F238E27FC236}">
                    <a16:creationId xmlns:a16="http://schemas.microsoft.com/office/drawing/2014/main" id="{87EDAB56-741E-CE81-A532-2281E87C8382}"/>
                  </a:ext>
                </a:extLst>
              </p:cNvPr>
              <p:cNvSpPr/>
              <p:nvPr/>
            </p:nvSpPr>
            <p:spPr>
              <a:xfrm>
                <a:off x="760164" y="2513384"/>
                <a:ext cx="1470510" cy="185938"/>
              </a:xfrm>
              <a:prstGeom prst="rect">
                <a:avLst/>
              </a:prstGeom>
              <a:noFill/>
              <a:ln w="22098"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Comparator tree</a:t>
                </a:r>
              </a:p>
            </p:txBody>
          </p:sp>
          <p:sp>
            <p:nvSpPr>
              <p:cNvPr id="646" name="Rectangle 645">
                <a:extLst>
                  <a:ext uri="{FF2B5EF4-FFF2-40B4-BE49-F238E27FC236}">
                    <a16:creationId xmlns:a16="http://schemas.microsoft.com/office/drawing/2014/main" id="{AA4B6725-E394-BAD6-A34B-11CAA6B5036C}"/>
                  </a:ext>
                </a:extLst>
              </p:cNvPr>
              <p:cNvSpPr/>
              <p:nvPr/>
            </p:nvSpPr>
            <p:spPr>
              <a:xfrm>
                <a:off x="-441839" y="2367286"/>
                <a:ext cx="1923541" cy="119805"/>
              </a:xfrm>
              <a:prstGeom prst="rect">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Input log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queues</a:t>
                </a:r>
              </a:p>
            </p:txBody>
          </p:sp>
        </p:grpSp>
        <p:cxnSp>
          <p:nvCxnSpPr>
            <p:cNvPr id="647" name="Straight Arrow Connector 646">
              <a:extLst>
                <a:ext uri="{FF2B5EF4-FFF2-40B4-BE49-F238E27FC236}">
                  <a16:creationId xmlns:a16="http://schemas.microsoft.com/office/drawing/2014/main" id="{B1379F31-9F81-4B39-B60C-88301AD3398E}"/>
                </a:ext>
              </a:extLst>
            </p:cNvPr>
            <p:cNvCxnSpPr>
              <a:cxnSpLocks/>
              <a:stCxn id="640" idx="3"/>
              <a:endCxn id="648" idx="1"/>
            </p:cNvCxnSpPr>
            <p:nvPr/>
          </p:nvCxnSpPr>
          <p:spPr>
            <a:xfrm flipV="1">
              <a:off x="2731309" y="3570429"/>
              <a:ext cx="248698" cy="2988"/>
            </a:xfrm>
            <a:prstGeom prst="straightConnector1">
              <a:avLst/>
            </a:prstGeom>
            <a:noFill/>
            <a:ln w="22225" cap="flat" cmpd="sng" algn="ctr">
              <a:solidFill>
                <a:sysClr val="windowText" lastClr="000000"/>
              </a:solidFill>
              <a:prstDash val="solid"/>
              <a:miter lim="800000"/>
              <a:tailEnd type="triangle" w="med" len="med"/>
            </a:ln>
            <a:effectLst/>
          </p:spPr>
        </p:cxnSp>
      </p:grpSp>
      <p:grpSp>
        <p:nvGrpSpPr>
          <p:cNvPr id="152" name="Group 151">
            <a:extLst>
              <a:ext uri="{FF2B5EF4-FFF2-40B4-BE49-F238E27FC236}">
                <a16:creationId xmlns:a16="http://schemas.microsoft.com/office/drawing/2014/main" id="{32798D2D-C994-32EE-3A5D-4DD1587408AC}"/>
              </a:ext>
            </a:extLst>
          </p:cNvPr>
          <p:cNvGrpSpPr/>
          <p:nvPr/>
        </p:nvGrpSpPr>
        <p:grpSpPr>
          <a:xfrm>
            <a:off x="2806307" y="1847000"/>
            <a:ext cx="4308396" cy="2659138"/>
            <a:chOff x="2806307" y="1847000"/>
            <a:chExt cx="4308396" cy="2659138"/>
          </a:xfrm>
        </p:grpSpPr>
        <p:sp>
          <p:nvSpPr>
            <p:cNvPr id="556" name="Rounded Rectangle 555">
              <a:extLst>
                <a:ext uri="{FF2B5EF4-FFF2-40B4-BE49-F238E27FC236}">
                  <a16:creationId xmlns:a16="http://schemas.microsoft.com/office/drawing/2014/main" id="{A172DB21-F52F-DA2D-12A3-0D1E7DBF4009}"/>
                </a:ext>
              </a:extLst>
            </p:cNvPr>
            <p:cNvSpPr/>
            <p:nvPr/>
          </p:nvSpPr>
          <p:spPr>
            <a:xfrm>
              <a:off x="2862361" y="1847000"/>
              <a:ext cx="3454023" cy="2659138"/>
            </a:xfrm>
            <a:prstGeom prst="roundRect">
              <a:avLst>
                <a:gd name="adj" fmla="val 2880"/>
              </a:avLst>
            </a:prstGeom>
            <a:solidFill>
              <a:srgbClr val="FFC000">
                <a:lumMod val="20000"/>
                <a:lumOff val="80000"/>
              </a:srgbClr>
            </a:solidFill>
            <a:ln w="254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u="none" strike="noStrike" kern="0" cap="none" spc="0" normalizeH="0" baseline="0" noProof="0" dirty="0">
                  <a:ln>
                    <a:noFill/>
                  </a:ln>
                  <a:solidFill>
                    <a:prstClr val="black"/>
                  </a:solidFill>
                  <a:effectLst/>
                  <a:uLnTx/>
                  <a:uFillTx/>
                  <a:latin typeface="Gill Sans MT" panose="020B0502020104020203" pitchFamily="34" charset="77"/>
                </a:rPr>
                <a:t>Hash Lookup Unit</a:t>
              </a:r>
            </a:p>
          </p:txBody>
        </p:sp>
        <p:sp>
          <p:nvSpPr>
            <p:cNvPr id="648" name="Rectangle 647">
              <a:extLst>
                <a:ext uri="{FF2B5EF4-FFF2-40B4-BE49-F238E27FC236}">
                  <a16:creationId xmlns:a16="http://schemas.microsoft.com/office/drawing/2014/main" id="{1E6AC80B-22CE-C5A0-381B-C5A2D1BF86E7}"/>
                </a:ext>
              </a:extLst>
            </p:cNvPr>
            <p:cNvSpPr/>
            <p:nvPr/>
          </p:nvSpPr>
          <p:spPr>
            <a:xfrm>
              <a:off x="2980007" y="3156189"/>
              <a:ext cx="811356" cy="828480"/>
            </a:xfrm>
            <a:prstGeom prst="rect">
              <a:avLst/>
            </a:prstGeom>
            <a:solidFill>
              <a:srgbClr val="FFC000">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grpSp>
          <p:nvGrpSpPr>
            <p:cNvPr id="649" name="Group 648">
              <a:extLst>
                <a:ext uri="{FF2B5EF4-FFF2-40B4-BE49-F238E27FC236}">
                  <a16:creationId xmlns:a16="http://schemas.microsoft.com/office/drawing/2014/main" id="{4E1C1E77-6832-2186-59A6-EA95D8B38B82}"/>
                </a:ext>
              </a:extLst>
            </p:cNvPr>
            <p:cNvGrpSpPr/>
            <p:nvPr/>
          </p:nvGrpSpPr>
          <p:grpSpPr>
            <a:xfrm>
              <a:off x="3035144" y="3258864"/>
              <a:ext cx="677370" cy="540100"/>
              <a:chOff x="5105081" y="760759"/>
              <a:chExt cx="484038" cy="367543"/>
            </a:xfrm>
          </p:grpSpPr>
          <p:sp>
            <p:nvSpPr>
              <p:cNvPr id="650" name="Oval 649">
                <a:extLst>
                  <a:ext uri="{FF2B5EF4-FFF2-40B4-BE49-F238E27FC236}">
                    <a16:creationId xmlns:a16="http://schemas.microsoft.com/office/drawing/2014/main" id="{3A0D4BF0-2B0D-3DD7-88DE-23FEB9A25C4B}"/>
                  </a:ext>
                </a:extLst>
              </p:cNvPr>
              <p:cNvSpPr/>
              <p:nvPr/>
            </p:nvSpPr>
            <p:spPr>
              <a:xfrm>
                <a:off x="5289142" y="760759"/>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651" name="Oval 650">
                <a:extLst>
                  <a:ext uri="{FF2B5EF4-FFF2-40B4-BE49-F238E27FC236}">
                    <a16:creationId xmlns:a16="http://schemas.microsoft.com/office/drawing/2014/main" id="{38C643A7-435D-F79A-4240-D43245E1338A}"/>
                  </a:ext>
                </a:extLst>
              </p:cNvPr>
              <p:cNvSpPr/>
              <p:nvPr/>
            </p:nvSpPr>
            <p:spPr>
              <a:xfrm>
                <a:off x="5456258" y="971534"/>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652" name="Oval 651">
                <a:extLst>
                  <a:ext uri="{FF2B5EF4-FFF2-40B4-BE49-F238E27FC236}">
                    <a16:creationId xmlns:a16="http://schemas.microsoft.com/office/drawing/2014/main" id="{BA4D08A7-5B16-7249-8F9D-4673CEC0923A}"/>
                  </a:ext>
                </a:extLst>
              </p:cNvPr>
              <p:cNvSpPr/>
              <p:nvPr/>
            </p:nvSpPr>
            <p:spPr>
              <a:xfrm>
                <a:off x="5105081" y="995441"/>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653" name="Curved Connector 652">
                <a:extLst>
                  <a:ext uri="{FF2B5EF4-FFF2-40B4-BE49-F238E27FC236}">
                    <a16:creationId xmlns:a16="http://schemas.microsoft.com/office/drawing/2014/main" id="{5898FB1B-106D-3EA3-1840-91C221AD0708}"/>
                  </a:ext>
                </a:extLst>
              </p:cNvPr>
              <p:cNvCxnSpPr>
                <a:cxnSpLocks/>
                <a:stCxn id="650" idx="6"/>
                <a:endCxn id="651" idx="0"/>
              </p:cNvCxnSpPr>
              <p:nvPr/>
            </p:nvCxnSpPr>
            <p:spPr>
              <a:xfrm>
                <a:off x="5422003" y="827190"/>
                <a:ext cx="100686" cy="144344"/>
              </a:xfrm>
              <a:prstGeom prst="curvedConnector2">
                <a:avLst/>
              </a:prstGeom>
              <a:noFill/>
              <a:ln w="22225" cap="flat" cmpd="sng" algn="ctr">
                <a:solidFill>
                  <a:sysClr val="windowText" lastClr="000000"/>
                </a:solidFill>
                <a:prstDash val="solid"/>
                <a:miter lim="800000"/>
                <a:tailEnd type="triangle" w="sm" len="sm"/>
              </a:ln>
              <a:effectLst/>
            </p:spPr>
          </p:cxnSp>
          <p:cxnSp>
            <p:nvCxnSpPr>
              <p:cNvPr id="654" name="Curved Connector 653">
                <a:extLst>
                  <a:ext uri="{FF2B5EF4-FFF2-40B4-BE49-F238E27FC236}">
                    <a16:creationId xmlns:a16="http://schemas.microsoft.com/office/drawing/2014/main" id="{0DF9F7F1-8979-10FE-FF01-5D8D8D2CAB84}"/>
                  </a:ext>
                </a:extLst>
              </p:cNvPr>
              <p:cNvCxnSpPr>
                <a:cxnSpLocks/>
                <a:stCxn id="651" idx="4"/>
                <a:endCxn id="652" idx="5"/>
              </p:cNvCxnSpPr>
              <p:nvPr/>
            </p:nvCxnSpPr>
            <p:spPr>
              <a:xfrm rot="5400000">
                <a:off x="5368362" y="954518"/>
                <a:ext cx="4450" cy="304204"/>
              </a:xfrm>
              <a:prstGeom prst="curvedConnector3">
                <a:avLst>
                  <a:gd name="adj1" fmla="val 1459281"/>
                </a:avLst>
              </a:prstGeom>
              <a:noFill/>
              <a:ln w="22225" cap="flat" cmpd="sng" algn="ctr">
                <a:solidFill>
                  <a:sysClr val="windowText" lastClr="000000"/>
                </a:solidFill>
                <a:prstDash val="solid"/>
                <a:miter lim="800000"/>
                <a:tailEnd type="triangle" w="sm" len="sm"/>
              </a:ln>
              <a:effectLst/>
            </p:spPr>
          </p:cxnSp>
          <p:cxnSp>
            <p:nvCxnSpPr>
              <p:cNvPr id="655" name="Curved Connector 654">
                <a:extLst>
                  <a:ext uri="{FF2B5EF4-FFF2-40B4-BE49-F238E27FC236}">
                    <a16:creationId xmlns:a16="http://schemas.microsoft.com/office/drawing/2014/main" id="{C273BE89-20AE-5024-F128-9FEBB72E0F14}"/>
                  </a:ext>
                </a:extLst>
              </p:cNvPr>
              <p:cNvCxnSpPr>
                <a:cxnSpLocks/>
                <a:stCxn id="652" idx="0"/>
                <a:endCxn id="650" idx="2"/>
              </p:cNvCxnSpPr>
              <p:nvPr/>
            </p:nvCxnSpPr>
            <p:spPr>
              <a:xfrm rot="5400000" flipH="1" flipV="1">
                <a:off x="5146202" y="852501"/>
                <a:ext cx="168251" cy="117630"/>
              </a:xfrm>
              <a:prstGeom prst="curvedConnector2">
                <a:avLst/>
              </a:prstGeom>
              <a:noFill/>
              <a:ln w="22225" cap="flat" cmpd="sng" algn="ctr">
                <a:solidFill>
                  <a:sysClr val="windowText" lastClr="000000"/>
                </a:solidFill>
                <a:prstDash val="solid"/>
                <a:miter lim="800000"/>
                <a:tailEnd type="triangle" w="sm" len="sm"/>
              </a:ln>
              <a:effectLst/>
            </p:spPr>
          </p:cxnSp>
          <p:cxnSp>
            <p:nvCxnSpPr>
              <p:cNvPr id="656" name="Curved Connector 655">
                <a:extLst>
                  <a:ext uri="{FF2B5EF4-FFF2-40B4-BE49-F238E27FC236}">
                    <a16:creationId xmlns:a16="http://schemas.microsoft.com/office/drawing/2014/main" id="{541E69E9-38D7-A4D5-4A2E-08D2387E30D3}"/>
                  </a:ext>
                </a:extLst>
              </p:cNvPr>
              <p:cNvCxnSpPr>
                <a:cxnSpLocks/>
                <a:stCxn id="651" idx="2"/>
                <a:endCxn id="650" idx="4"/>
              </p:cNvCxnSpPr>
              <p:nvPr/>
            </p:nvCxnSpPr>
            <p:spPr>
              <a:xfrm rot="10800000">
                <a:off x="5355574" y="893621"/>
                <a:ext cx="100685" cy="144345"/>
              </a:xfrm>
              <a:prstGeom prst="curvedConnector2">
                <a:avLst/>
              </a:prstGeom>
              <a:noFill/>
              <a:ln w="22225" cap="flat" cmpd="sng" algn="ctr">
                <a:solidFill>
                  <a:sysClr val="windowText" lastClr="000000"/>
                </a:solidFill>
                <a:prstDash val="solid"/>
                <a:miter lim="800000"/>
                <a:tailEnd type="triangle" w="sm" len="sm"/>
              </a:ln>
              <a:effectLst/>
            </p:spPr>
          </p:cxnSp>
        </p:grpSp>
        <p:sp>
          <p:nvSpPr>
            <p:cNvPr id="657" name="Rectangle 656">
              <a:extLst>
                <a:ext uri="{FF2B5EF4-FFF2-40B4-BE49-F238E27FC236}">
                  <a16:creationId xmlns:a16="http://schemas.microsoft.com/office/drawing/2014/main" id="{F5E598B5-05B2-E2EA-E7BE-130DA4445EB4}"/>
                </a:ext>
              </a:extLst>
            </p:cNvPr>
            <p:cNvSpPr/>
            <p:nvPr/>
          </p:nvSpPr>
          <p:spPr>
            <a:xfrm>
              <a:off x="2806307" y="2797244"/>
              <a:ext cx="1181292" cy="227753"/>
            </a:xfrm>
            <a:prstGeom prst="rect">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Front-End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Engine</a:t>
              </a:r>
            </a:p>
          </p:txBody>
        </p:sp>
        <p:cxnSp>
          <p:nvCxnSpPr>
            <p:cNvPr id="688" name="Elbow Connector 687">
              <a:extLst>
                <a:ext uri="{FF2B5EF4-FFF2-40B4-BE49-F238E27FC236}">
                  <a16:creationId xmlns:a16="http://schemas.microsoft.com/office/drawing/2014/main" id="{74EC0954-8DAF-8B88-EB11-F90EB077BB1F}"/>
                </a:ext>
              </a:extLst>
            </p:cNvPr>
            <p:cNvCxnSpPr>
              <a:cxnSpLocks/>
              <a:stCxn id="648" idx="3"/>
              <a:endCxn id="682" idx="1"/>
            </p:cNvCxnSpPr>
            <p:nvPr/>
          </p:nvCxnSpPr>
          <p:spPr>
            <a:xfrm>
              <a:off x="3791363" y="3570429"/>
              <a:ext cx="544878" cy="497180"/>
            </a:xfrm>
            <a:prstGeom prst="bentConnector3">
              <a:avLst/>
            </a:prstGeom>
            <a:noFill/>
            <a:ln w="22225" cap="flat" cmpd="sng" algn="ctr">
              <a:solidFill>
                <a:sysClr val="windowText" lastClr="000000"/>
              </a:solidFill>
              <a:prstDash val="solid"/>
              <a:miter lim="800000"/>
              <a:tailEnd type="triangle" w="med" len="sm"/>
            </a:ln>
            <a:effectLst/>
          </p:spPr>
        </p:cxnSp>
        <p:sp>
          <p:nvSpPr>
            <p:cNvPr id="690" name="TextBox 689">
              <a:extLst>
                <a:ext uri="{FF2B5EF4-FFF2-40B4-BE49-F238E27FC236}">
                  <a16:creationId xmlns:a16="http://schemas.microsoft.com/office/drawing/2014/main" id="{D6C8011C-1F51-A45A-809E-5B7A89B6B6B6}"/>
                </a:ext>
              </a:extLst>
            </p:cNvPr>
            <p:cNvSpPr txBox="1"/>
            <p:nvPr/>
          </p:nvSpPr>
          <p:spPr>
            <a:xfrm>
              <a:off x="5545688" y="2305781"/>
              <a:ext cx="762638" cy="430887"/>
            </a:xfrm>
            <a:prstGeom prst="rect">
              <a:avLst/>
            </a:prstGeom>
            <a:noFill/>
            <a:ln>
              <a:noFill/>
            </a:ln>
          </p:spPr>
          <p:txBody>
            <a:bodyPr wrap="square" lIns="0" tIns="0" rIns="0" bIns="0">
              <a:spAutoFit/>
            </a:bodyPr>
            <a:lstStyle/>
            <a:p>
              <a:pPr algn="ctr"/>
              <a:r>
                <a:rPr lang="en-US" sz="1400" i="1" dirty="0">
                  <a:solidFill>
                    <a:prstClr val="black"/>
                  </a:solidFill>
                  <a:latin typeface="Gill Sans MT" panose="020B0502020104020203" pitchFamily="34" charset="77"/>
                  <a:cs typeface="Arial" panose="020B0604020202020204" pitchFamily="34" charset="0"/>
                </a:rPr>
                <a:t>Reorder </a:t>
              </a:r>
            </a:p>
            <a:p>
              <a:pPr algn="ctr"/>
              <a:r>
                <a:rPr lang="en-US" sz="1400" i="1" dirty="0">
                  <a:solidFill>
                    <a:prstClr val="black"/>
                  </a:solidFill>
                  <a:latin typeface="Gill Sans MT" panose="020B0502020104020203" pitchFamily="34" charset="77"/>
                  <a:cs typeface="Arial" panose="020B0604020202020204" pitchFamily="34" charset="0"/>
                </a:rPr>
                <a:t>Buffer</a:t>
              </a:r>
            </a:p>
          </p:txBody>
        </p:sp>
        <p:cxnSp>
          <p:nvCxnSpPr>
            <p:cNvPr id="691" name="Elbow Connector 690">
              <a:extLst>
                <a:ext uri="{FF2B5EF4-FFF2-40B4-BE49-F238E27FC236}">
                  <a16:creationId xmlns:a16="http://schemas.microsoft.com/office/drawing/2014/main" id="{5858BCAB-1FB6-239B-A5A7-E517DE487F68}"/>
                </a:ext>
              </a:extLst>
            </p:cNvPr>
            <p:cNvCxnSpPr>
              <a:cxnSpLocks/>
              <a:stCxn id="661" idx="3"/>
            </p:cNvCxnSpPr>
            <p:nvPr/>
          </p:nvCxnSpPr>
          <p:spPr>
            <a:xfrm>
              <a:off x="5218642" y="2783604"/>
              <a:ext cx="769897" cy="531492"/>
            </a:xfrm>
            <a:prstGeom prst="bentConnector3">
              <a:avLst>
                <a:gd name="adj1" fmla="val 50000"/>
              </a:avLst>
            </a:prstGeom>
            <a:noFill/>
            <a:ln w="22225" cap="flat" cmpd="sng" algn="ctr">
              <a:solidFill>
                <a:sysClr val="windowText" lastClr="000000"/>
              </a:solidFill>
              <a:prstDash val="solid"/>
              <a:miter lim="800000"/>
              <a:tailEnd type="triangle" w="med" len="med"/>
            </a:ln>
            <a:effectLst/>
          </p:spPr>
        </p:cxnSp>
        <p:cxnSp>
          <p:nvCxnSpPr>
            <p:cNvPr id="692" name="Elbow Connector 691">
              <a:extLst>
                <a:ext uri="{FF2B5EF4-FFF2-40B4-BE49-F238E27FC236}">
                  <a16:creationId xmlns:a16="http://schemas.microsoft.com/office/drawing/2014/main" id="{86584D2B-8CFA-D012-2D87-C453C3CBD165}"/>
                </a:ext>
              </a:extLst>
            </p:cNvPr>
            <p:cNvCxnSpPr>
              <a:cxnSpLocks/>
              <a:stCxn id="668" idx="3"/>
            </p:cNvCxnSpPr>
            <p:nvPr/>
          </p:nvCxnSpPr>
          <p:spPr>
            <a:xfrm>
              <a:off x="5215085" y="3215760"/>
              <a:ext cx="773454" cy="99336"/>
            </a:xfrm>
            <a:prstGeom prst="bentConnector3">
              <a:avLst>
                <a:gd name="adj1" fmla="val 50000"/>
              </a:avLst>
            </a:prstGeom>
            <a:noFill/>
            <a:ln w="22225" cap="flat" cmpd="sng" algn="ctr">
              <a:solidFill>
                <a:sysClr val="windowText" lastClr="000000"/>
              </a:solidFill>
              <a:prstDash val="solid"/>
              <a:miter lim="800000"/>
              <a:tailEnd type="triangle" w="med" len="med"/>
            </a:ln>
            <a:effectLst/>
          </p:spPr>
        </p:cxnSp>
        <p:cxnSp>
          <p:nvCxnSpPr>
            <p:cNvPr id="693" name="Elbow Connector 692">
              <a:extLst>
                <a:ext uri="{FF2B5EF4-FFF2-40B4-BE49-F238E27FC236}">
                  <a16:creationId xmlns:a16="http://schemas.microsoft.com/office/drawing/2014/main" id="{3748E0DF-F1D0-9ABA-6A4D-FF34A4747BA1}"/>
                </a:ext>
              </a:extLst>
            </p:cNvPr>
            <p:cNvCxnSpPr>
              <a:cxnSpLocks/>
              <a:stCxn id="675" idx="3"/>
            </p:cNvCxnSpPr>
            <p:nvPr/>
          </p:nvCxnSpPr>
          <p:spPr>
            <a:xfrm flipV="1">
              <a:off x="5220163" y="3315096"/>
              <a:ext cx="768376" cy="331809"/>
            </a:xfrm>
            <a:prstGeom prst="bentConnector3">
              <a:avLst>
                <a:gd name="adj1" fmla="val 50000"/>
              </a:avLst>
            </a:prstGeom>
            <a:noFill/>
            <a:ln w="22225" cap="flat" cmpd="sng" algn="ctr">
              <a:solidFill>
                <a:sysClr val="windowText" lastClr="000000"/>
              </a:solidFill>
              <a:prstDash val="solid"/>
              <a:miter lim="800000"/>
              <a:tailEnd type="triangle" w="med" len="med"/>
            </a:ln>
            <a:effectLst/>
          </p:spPr>
        </p:cxnSp>
        <p:cxnSp>
          <p:nvCxnSpPr>
            <p:cNvPr id="694" name="Elbow Connector 693">
              <a:extLst>
                <a:ext uri="{FF2B5EF4-FFF2-40B4-BE49-F238E27FC236}">
                  <a16:creationId xmlns:a16="http://schemas.microsoft.com/office/drawing/2014/main" id="{00241D39-D382-DDA1-7848-6662737A1373}"/>
                </a:ext>
              </a:extLst>
            </p:cNvPr>
            <p:cNvCxnSpPr>
              <a:cxnSpLocks/>
              <a:stCxn id="682" idx="3"/>
            </p:cNvCxnSpPr>
            <p:nvPr/>
          </p:nvCxnSpPr>
          <p:spPr>
            <a:xfrm flipV="1">
              <a:off x="5224630" y="3315096"/>
              <a:ext cx="763909" cy="752513"/>
            </a:xfrm>
            <a:prstGeom prst="bentConnector3">
              <a:avLst>
                <a:gd name="adj1" fmla="val 50000"/>
              </a:avLst>
            </a:prstGeom>
            <a:noFill/>
            <a:ln w="22225" cap="flat" cmpd="sng" algn="ctr">
              <a:solidFill>
                <a:sysClr val="windowText" lastClr="000000"/>
              </a:solidFill>
              <a:prstDash val="solid"/>
              <a:miter lim="800000"/>
              <a:tailEnd type="triangle" w="med" len="med"/>
            </a:ln>
            <a:effectLst/>
          </p:spPr>
        </p:cxnSp>
        <p:cxnSp>
          <p:nvCxnSpPr>
            <p:cNvPr id="695" name="Elbow Connector 694">
              <a:extLst>
                <a:ext uri="{FF2B5EF4-FFF2-40B4-BE49-F238E27FC236}">
                  <a16:creationId xmlns:a16="http://schemas.microsoft.com/office/drawing/2014/main" id="{5AEE1B14-EC4A-99F1-BAE7-2E966ABAA90C}"/>
                </a:ext>
              </a:extLst>
            </p:cNvPr>
            <p:cNvCxnSpPr>
              <a:cxnSpLocks/>
              <a:stCxn id="648" idx="2"/>
            </p:cNvCxnSpPr>
            <p:nvPr/>
          </p:nvCxnSpPr>
          <p:spPr>
            <a:xfrm rot="5400000" flipH="1" flipV="1">
              <a:off x="4622349" y="2558491"/>
              <a:ext cx="189513" cy="2662843"/>
            </a:xfrm>
            <a:prstGeom prst="bentConnector3">
              <a:avLst>
                <a:gd name="adj1" fmla="val -192026"/>
              </a:avLst>
            </a:prstGeom>
            <a:noFill/>
            <a:ln w="22225" cap="flat" cmpd="sng" algn="ctr">
              <a:solidFill>
                <a:sysClr val="windowText" lastClr="000000"/>
              </a:solidFill>
              <a:prstDash val="solid"/>
              <a:miter lim="800000"/>
              <a:tailEnd type="triangle" w="med" len="sm"/>
            </a:ln>
            <a:effectLst/>
          </p:spPr>
        </p:cxnSp>
        <p:cxnSp>
          <p:nvCxnSpPr>
            <p:cNvPr id="697" name="Elbow Connector 696">
              <a:extLst>
                <a:ext uri="{FF2B5EF4-FFF2-40B4-BE49-F238E27FC236}">
                  <a16:creationId xmlns:a16="http://schemas.microsoft.com/office/drawing/2014/main" id="{C67EA444-FB21-4E8B-294B-B80A597177FE}"/>
                </a:ext>
              </a:extLst>
            </p:cNvPr>
            <p:cNvCxnSpPr>
              <a:cxnSpLocks/>
              <a:stCxn id="648" idx="3"/>
              <a:endCxn id="661" idx="1"/>
            </p:cNvCxnSpPr>
            <p:nvPr/>
          </p:nvCxnSpPr>
          <p:spPr>
            <a:xfrm flipV="1">
              <a:off x="3791363" y="2783604"/>
              <a:ext cx="538889" cy="786825"/>
            </a:xfrm>
            <a:prstGeom prst="bentConnector3">
              <a:avLst/>
            </a:prstGeom>
            <a:noFill/>
            <a:ln w="22225" cap="flat" cmpd="sng" algn="ctr">
              <a:solidFill>
                <a:sysClr val="windowText" lastClr="000000"/>
              </a:solidFill>
              <a:prstDash val="solid"/>
              <a:miter lim="800000"/>
              <a:tailEnd type="triangle" w="med" len="sm"/>
            </a:ln>
            <a:effectLst/>
          </p:spPr>
        </p:cxnSp>
        <p:cxnSp>
          <p:nvCxnSpPr>
            <p:cNvPr id="698" name="Elbow Connector 697">
              <a:extLst>
                <a:ext uri="{FF2B5EF4-FFF2-40B4-BE49-F238E27FC236}">
                  <a16:creationId xmlns:a16="http://schemas.microsoft.com/office/drawing/2014/main" id="{6BECDBCD-F3BC-EF5A-68FE-AE9706B45919}"/>
                </a:ext>
              </a:extLst>
            </p:cNvPr>
            <p:cNvCxnSpPr>
              <a:cxnSpLocks/>
              <a:stCxn id="648" idx="3"/>
              <a:endCxn id="668" idx="1"/>
            </p:cNvCxnSpPr>
            <p:nvPr/>
          </p:nvCxnSpPr>
          <p:spPr>
            <a:xfrm flipV="1">
              <a:off x="3791363" y="3215760"/>
              <a:ext cx="535333" cy="354669"/>
            </a:xfrm>
            <a:prstGeom prst="bentConnector3">
              <a:avLst/>
            </a:prstGeom>
            <a:noFill/>
            <a:ln w="22225" cap="flat" cmpd="sng" algn="ctr">
              <a:solidFill>
                <a:sysClr val="windowText" lastClr="000000"/>
              </a:solidFill>
              <a:prstDash val="solid"/>
              <a:miter lim="800000"/>
              <a:tailEnd type="triangle" w="med" len="sm"/>
            </a:ln>
            <a:effectLst/>
          </p:spPr>
        </p:cxnSp>
        <p:cxnSp>
          <p:nvCxnSpPr>
            <p:cNvPr id="699" name="Elbow Connector 698">
              <a:extLst>
                <a:ext uri="{FF2B5EF4-FFF2-40B4-BE49-F238E27FC236}">
                  <a16:creationId xmlns:a16="http://schemas.microsoft.com/office/drawing/2014/main" id="{A83CBC62-C19A-6520-F5B9-5A85BD2B6987}"/>
                </a:ext>
              </a:extLst>
            </p:cNvPr>
            <p:cNvCxnSpPr>
              <a:cxnSpLocks/>
              <a:stCxn id="648" idx="3"/>
              <a:endCxn id="675" idx="1"/>
            </p:cNvCxnSpPr>
            <p:nvPr/>
          </p:nvCxnSpPr>
          <p:spPr>
            <a:xfrm>
              <a:off x="3791363" y="3570429"/>
              <a:ext cx="540411" cy="76476"/>
            </a:xfrm>
            <a:prstGeom prst="bentConnector3">
              <a:avLst>
                <a:gd name="adj1" fmla="val 50000"/>
              </a:avLst>
            </a:prstGeom>
            <a:noFill/>
            <a:ln w="22225" cap="flat" cmpd="sng" algn="ctr">
              <a:solidFill>
                <a:sysClr val="windowText" lastClr="000000"/>
              </a:solidFill>
              <a:prstDash val="solid"/>
              <a:miter lim="800000"/>
              <a:tailEnd type="triangle" w="med" len="sm"/>
            </a:ln>
            <a:effectLst/>
          </p:spPr>
        </p:cxnSp>
        <p:sp>
          <p:nvSpPr>
            <p:cNvPr id="701" name="TextBox 700">
              <a:extLst>
                <a:ext uri="{FF2B5EF4-FFF2-40B4-BE49-F238E27FC236}">
                  <a16:creationId xmlns:a16="http://schemas.microsoft.com/office/drawing/2014/main" id="{EB844533-427B-C14B-8F3A-CC5B95ECDB56}"/>
                </a:ext>
              </a:extLst>
            </p:cNvPr>
            <p:cNvSpPr txBox="1"/>
            <p:nvPr/>
          </p:nvSpPr>
          <p:spPr>
            <a:xfrm>
              <a:off x="6271451" y="2736847"/>
              <a:ext cx="790211" cy="523220"/>
            </a:xfrm>
            <a:prstGeom prst="rect">
              <a:avLst/>
            </a:prstGeom>
            <a:noFill/>
          </p:spPr>
          <p:txBody>
            <a:bodyPr wrap="square">
              <a:spAutoFit/>
            </a:bodyPr>
            <a:lstStyle/>
            <a:p>
              <a:pPr algn="ctr"/>
              <a:r>
                <a:rPr lang="en-US" sz="1400" i="1" dirty="0">
                  <a:solidFill>
                    <a:prstClr val="black"/>
                  </a:solidFill>
                  <a:latin typeface="Gill Sans MT" panose="020B0502020104020203" pitchFamily="34" charset="77"/>
                  <a:cs typeface="Arial" panose="020B0604020202020204" pitchFamily="34" charset="0"/>
                </a:rPr>
                <a:t>Read/</a:t>
              </a:r>
            </a:p>
            <a:p>
              <a:pPr algn="ctr"/>
              <a:r>
                <a:rPr lang="en-US" sz="1400" i="1" dirty="0">
                  <a:solidFill>
                    <a:prstClr val="black"/>
                  </a:solidFill>
                  <a:latin typeface="Gill Sans MT" panose="020B0502020104020203" pitchFamily="34" charset="77"/>
                  <a:cs typeface="Arial" panose="020B0604020202020204" pitchFamily="34" charset="0"/>
                </a:rPr>
                <a:t>Write</a:t>
              </a:r>
            </a:p>
          </p:txBody>
        </p:sp>
        <p:grpSp>
          <p:nvGrpSpPr>
            <p:cNvPr id="703" name="Group 702">
              <a:extLst>
                <a:ext uri="{FF2B5EF4-FFF2-40B4-BE49-F238E27FC236}">
                  <a16:creationId xmlns:a16="http://schemas.microsoft.com/office/drawing/2014/main" id="{B1564B30-35C0-7995-585B-59A6E17B49B7}"/>
                </a:ext>
              </a:extLst>
            </p:cNvPr>
            <p:cNvGrpSpPr/>
            <p:nvPr/>
          </p:nvGrpSpPr>
          <p:grpSpPr>
            <a:xfrm>
              <a:off x="6189467" y="3238180"/>
              <a:ext cx="925236" cy="138924"/>
              <a:chOff x="4500979" y="1347926"/>
              <a:chExt cx="736701" cy="138924"/>
            </a:xfrm>
          </p:grpSpPr>
          <p:grpSp>
            <p:nvGrpSpPr>
              <p:cNvPr id="704" name="Group 703">
                <a:extLst>
                  <a:ext uri="{FF2B5EF4-FFF2-40B4-BE49-F238E27FC236}">
                    <a16:creationId xmlns:a16="http://schemas.microsoft.com/office/drawing/2014/main" id="{10C987D3-5954-7664-4220-AB7AEBA8A12A}"/>
                  </a:ext>
                </a:extLst>
              </p:cNvPr>
              <p:cNvGrpSpPr/>
              <p:nvPr/>
            </p:nvGrpSpPr>
            <p:grpSpPr>
              <a:xfrm>
                <a:off x="4731094" y="1347926"/>
                <a:ext cx="320231" cy="138924"/>
                <a:chOff x="2847806" y="2447996"/>
                <a:chExt cx="548640" cy="138924"/>
              </a:xfrm>
            </p:grpSpPr>
            <p:grpSp>
              <p:nvGrpSpPr>
                <p:cNvPr id="707" name="Group 706">
                  <a:extLst>
                    <a:ext uri="{FF2B5EF4-FFF2-40B4-BE49-F238E27FC236}">
                      <a16:creationId xmlns:a16="http://schemas.microsoft.com/office/drawing/2014/main" id="{2765FFEC-DD68-2333-FD88-53FF3CF62537}"/>
                    </a:ext>
                  </a:extLst>
                </p:cNvPr>
                <p:cNvGrpSpPr/>
                <p:nvPr/>
              </p:nvGrpSpPr>
              <p:grpSpPr>
                <a:xfrm>
                  <a:off x="2847806" y="2450780"/>
                  <a:ext cx="548640" cy="136140"/>
                  <a:chOff x="2073106" y="2784155"/>
                  <a:chExt cx="548640" cy="136140"/>
                </a:xfrm>
              </p:grpSpPr>
              <p:sp>
                <p:nvSpPr>
                  <p:cNvPr id="709" name="Rectangle 708">
                    <a:extLst>
                      <a:ext uri="{FF2B5EF4-FFF2-40B4-BE49-F238E27FC236}">
                        <a16:creationId xmlns:a16="http://schemas.microsoft.com/office/drawing/2014/main" id="{5A4C05DC-DA60-6D4C-D10C-558B20B3F882}"/>
                      </a:ext>
                    </a:extLst>
                  </p:cNvPr>
                  <p:cNvSpPr/>
                  <p:nvPr/>
                </p:nvSpPr>
                <p:spPr>
                  <a:xfrm>
                    <a:off x="2073106" y="2784497"/>
                    <a:ext cx="548640" cy="132623"/>
                  </a:xfrm>
                  <a:prstGeom prst="rect">
                    <a:avLst/>
                  </a:prstGeom>
                  <a:no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710" name="Straight Connector 709">
                    <a:extLst>
                      <a:ext uri="{FF2B5EF4-FFF2-40B4-BE49-F238E27FC236}">
                        <a16:creationId xmlns:a16="http://schemas.microsoft.com/office/drawing/2014/main" id="{815CAC77-DA1E-0558-6623-C6FF1603A108}"/>
                      </a:ext>
                    </a:extLst>
                  </p:cNvPr>
                  <p:cNvCxnSpPr>
                    <a:cxnSpLocks/>
                    <a:stCxn id="709" idx="0"/>
                    <a:endCxn id="709" idx="2"/>
                  </p:cNvCxnSpPr>
                  <p:nvPr/>
                </p:nvCxnSpPr>
                <p:spPr>
                  <a:xfrm>
                    <a:off x="2347426" y="2784497"/>
                    <a:ext cx="0" cy="132623"/>
                  </a:xfrm>
                  <a:prstGeom prst="line">
                    <a:avLst/>
                  </a:prstGeom>
                  <a:noFill/>
                  <a:ln w="22225" cap="flat" cmpd="sng" algn="ctr">
                    <a:solidFill>
                      <a:sysClr val="windowText" lastClr="000000"/>
                    </a:solidFill>
                    <a:prstDash val="solid"/>
                    <a:miter lim="800000"/>
                  </a:ln>
                  <a:effectLst/>
                </p:spPr>
              </p:cxnSp>
              <p:cxnSp>
                <p:nvCxnSpPr>
                  <p:cNvPr id="711" name="Straight Connector 710">
                    <a:extLst>
                      <a:ext uri="{FF2B5EF4-FFF2-40B4-BE49-F238E27FC236}">
                        <a16:creationId xmlns:a16="http://schemas.microsoft.com/office/drawing/2014/main" id="{D07FD8FE-8323-41FA-1E5A-FD562ADCBF49}"/>
                      </a:ext>
                    </a:extLst>
                  </p:cNvPr>
                  <p:cNvCxnSpPr/>
                  <p:nvPr/>
                </p:nvCxnSpPr>
                <p:spPr>
                  <a:xfrm>
                    <a:off x="2210266" y="2787672"/>
                    <a:ext cx="0" cy="132623"/>
                  </a:xfrm>
                  <a:prstGeom prst="line">
                    <a:avLst/>
                  </a:prstGeom>
                  <a:noFill/>
                  <a:ln w="22225" cap="flat" cmpd="sng" algn="ctr">
                    <a:solidFill>
                      <a:sysClr val="windowText" lastClr="000000"/>
                    </a:solidFill>
                    <a:prstDash val="solid"/>
                    <a:miter lim="800000"/>
                  </a:ln>
                  <a:effectLst/>
                </p:spPr>
              </p:cxnSp>
              <p:cxnSp>
                <p:nvCxnSpPr>
                  <p:cNvPr id="712" name="Straight Connector 711">
                    <a:extLst>
                      <a:ext uri="{FF2B5EF4-FFF2-40B4-BE49-F238E27FC236}">
                        <a16:creationId xmlns:a16="http://schemas.microsoft.com/office/drawing/2014/main" id="{61FD9D69-0509-D2EF-CDC2-0109E77CAD55}"/>
                      </a:ext>
                    </a:extLst>
                  </p:cNvPr>
                  <p:cNvCxnSpPr/>
                  <p:nvPr/>
                </p:nvCxnSpPr>
                <p:spPr>
                  <a:xfrm>
                    <a:off x="2484586" y="2784155"/>
                    <a:ext cx="0" cy="132623"/>
                  </a:xfrm>
                  <a:prstGeom prst="line">
                    <a:avLst/>
                  </a:prstGeom>
                  <a:noFill/>
                  <a:ln w="22225" cap="flat" cmpd="sng" algn="ctr">
                    <a:solidFill>
                      <a:sysClr val="windowText" lastClr="000000"/>
                    </a:solidFill>
                    <a:prstDash val="solid"/>
                    <a:miter lim="800000"/>
                  </a:ln>
                  <a:effectLst/>
                </p:spPr>
              </p:cxnSp>
            </p:grpSp>
            <p:cxnSp>
              <p:nvCxnSpPr>
                <p:cNvPr id="708" name="Straight Connector 707">
                  <a:extLst>
                    <a:ext uri="{FF2B5EF4-FFF2-40B4-BE49-F238E27FC236}">
                      <a16:creationId xmlns:a16="http://schemas.microsoft.com/office/drawing/2014/main" id="{3F7EF47E-F3DA-12E0-0786-5C289283A372}"/>
                    </a:ext>
                  </a:extLst>
                </p:cNvPr>
                <p:cNvCxnSpPr/>
                <p:nvPr/>
              </p:nvCxnSpPr>
              <p:spPr>
                <a:xfrm>
                  <a:off x="2847806" y="2447996"/>
                  <a:ext cx="0" cy="132623"/>
                </a:xfrm>
                <a:prstGeom prst="line">
                  <a:avLst/>
                </a:prstGeom>
                <a:noFill/>
                <a:ln w="22225" cap="flat" cmpd="sng" algn="ctr">
                  <a:solidFill>
                    <a:sysClr val="windowText" lastClr="000000"/>
                  </a:solidFill>
                  <a:prstDash val="solid"/>
                  <a:miter lim="800000"/>
                </a:ln>
                <a:effectLst/>
              </p:spPr>
            </p:cxnSp>
          </p:grpSp>
          <p:cxnSp>
            <p:nvCxnSpPr>
              <p:cNvPr id="705" name="Straight Arrow Connector 704">
                <a:extLst>
                  <a:ext uri="{FF2B5EF4-FFF2-40B4-BE49-F238E27FC236}">
                    <a16:creationId xmlns:a16="http://schemas.microsoft.com/office/drawing/2014/main" id="{6431C2CF-69DD-4AA5-6B0E-67A56B66E86C}"/>
                  </a:ext>
                </a:extLst>
              </p:cNvPr>
              <p:cNvCxnSpPr>
                <a:cxnSpLocks/>
                <a:endCxn id="709" idx="1"/>
              </p:cNvCxnSpPr>
              <p:nvPr/>
            </p:nvCxnSpPr>
            <p:spPr>
              <a:xfrm>
                <a:off x="4500979" y="1416348"/>
                <a:ext cx="230115" cy="1016"/>
              </a:xfrm>
              <a:prstGeom prst="straightConnector1">
                <a:avLst/>
              </a:prstGeom>
              <a:noFill/>
              <a:ln w="22225" cap="flat" cmpd="sng" algn="ctr">
                <a:solidFill>
                  <a:sysClr val="windowText" lastClr="000000"/>
                </a:solidFill>
                <a:prstDash val="solid"/>
                <a:miter lim="800000"/>
                <a:headEnd type="triangle" w="med" len="med"/>
                <a:tailEnd type="triangle" w="med" len="med"/>
              </a:ln>
              <a:effectLst/>
            </p:spPr>
          </p:cxnSp>
          <p:cxnSp>
            <p:nvCxnSpPr>
              <p:cNvPr id="706" name="Straight Arrow Connector 705">
                <a:extLst>
                  <a:ext uri="{FF2B5EF4-FFF2-40B4-BE49-F238E27FC236}">
                    <a16:creationId xmlns:a16="http://schemas.microsoft.com/office/drawing/2014/main" id="{CD42A727-CB2C-8CF9-0753-BFE23F117329}"/>
                  </a:ext>
                </a:extLst>
              </p:cNvPr>
              <p:cNvCxnSpPr>
                <a:cxnSpLocks/>
                <a:stCxn id="709" idx="3"/>
              </p:cNvCxnSpPr>
              <p:nvPr/>
            </p:nvCxnSpPr>
            <p:spPr>
              <a:xfrm flipV="1">
                <a:off x="5051325" y="1417066"/>
                <a:ext cx="186355" cy="298"/>
              </a:xfrm>
              <a:prstGeom prst="straightConnector1">
                <a:avLst/>
              </a:prstGeom>
              <a:noFill/>
              <a:ln w="22225" cap="flat" cmpd="sng" algn="ctr">
                <a:solidFill>
                  <a:sysClr val="windowText" lastClr="000000"/>
                </a:solidFill>
                <a:prstDash val="solid"/>
                <a:miter lim="800000"/>
                <a:headEnd type="triangle" w="med" len="med"/>
                <a:tailEnd type="triangle" w="med" len="med"/>
              </a:ln>
              <a:effectLst/>
            </p:spPr>
          </p:cxnSp>
        </p:grpSp>
        <p:grpSp>
          <p:nvGrpSpPr>
            <p:cNvPr id="43" name="Group 42">
              <a:extLst>
                <a:ext uri="{FF2B5EF4-FFF2-40B4-BE49-F238E27FC236}">
                  <a16:creationId xmlns:a16="http://schemas.microsoft.com/office/drawing/2014/main" id="{05E1A2AC-D47F-A018-9551-8176C15310EE}"/>
                </a:ext>
              </a:extLst>
            </p:cNvPr>
            <p:cNvGrpSpPr/>
            <p:nvPr/>
          </p:nvGrpSpPr>
          <p:grpSpPr>
            <a:xfrm>
              <a:off x="4326696" y="2367288"/>
              <a:ext cx="897934" cy="1910413"/>
              <a:chOff x="4326696" y="2367288"/>
              <a:chExt cx="897934" cy="1910413"/>
            </a:xfrm>
          </p:grpSpPr>
          <p:grpSp>
            <p:nvGrpSpPr>
              <p:cNvPr id="14" name="Group 13">
                <a:extLst>
                  <a:ext uri="{FF2B5EF4-FFF2-40B4-BE49-F238E27FC236}">
                    <a16:creationId xmlns:a16="http://schemas.microsoft.com/office/drawing/2014/main" id="{CF1113E7-7FF3-40FF-538B-06CA1A133D85}"/>
                  </a:ext>
                </a:extLst>
              </p:cNvPr>
              <p:cNvGrpSpPr/>
              <p:nvPr/>
            </p:nvGrpSpPr>
            <p:grpSpPr>
              <a:xfrm>
                <a:off x="4326696" y="2367288"/>
                <a:ext cx="897934" cy="1910413"/>
                <a:chOff x="3920954" y="2442086"/>
                <a:chExt cx="586011" cy="1395939"/>
              </a:xfrm>
            </p:grpSpPr>
            <p:grpSp>
              <p:nvGrpSpPr>
                <p:cNvPr id="658" name="Group 657">
                  <a:extLst>
                    <a:ext uri="{FF2B5EF4-FFF2-40B4-BE49-F238E27FC236}">
                      <a16:creationId xmlns:a16="http://schemas.microsoft.com/office/drawing/2014/main" id="{9ED5F689-7894-987C-0071-2F5144B95D78}"/>
                    </a:ext>
                  </a:extLst>
                </p:cNvPr>
                <p:cNvGrpSpPr/>
                <p:nvPr/>
              </p:nvGrpSpPr>
              <p:grpSpPr>
                <a:xfrm>
                  <a:off x="3922679" y="2442086"/>
                  <a:ext cx="580378" cy="436482"/>
                  <a:chOff x="5105061" y="520768"/>
                  <a:chExt cx="580378" cy="436482"/>
                </a:xfrm>
              </p:grpSpPr>
              <p:sp>
                <p:nvSpPr>
                  <p:cNvPr id="661" name="Rectangle 660">
                    <a:extLst>
                      <a:ext uri="{FF2B5EF4-FFF2-40B4-BE49-F238E27FC236}">
                        <a16:creationId xmlns:a16="http://schemas.microsoft.com/office/drawing/2014/main" id="{08562704-24B6-145E-B049-2A29561C6CE4}"/>
                      </a:ext>
                    </a:extLst>
                  </p:cNvPr>
                  <p:cNvSpPr/>
                  <p:nvPr/>
                </p:nvSpPr>
                <p:spPr>
                  <a:xfrm>
                    <a:off x="5105657" y="692692"/>
                    <a:ext cx="579782" cy="264558"/>
                  </a:xfrm>
                  <a:prstGeom prst="rect">
                    <a:avLst/>
                  </a:prstGeom>
                  <a:solidFill>
                    <a:srgbClr val="FFC000">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sp>
                <p:nvSpPr>
                  <p:cNvPr id="660" name="Rectangle 659">
                    <a:extLst>
                      <a:ext uri="{FF2B5EF4-FFF2-40B4-BE49-F238E27FC236}">
                        <a16:creationId xmlns:a16="http://schemas.microsoft.com/office/drawing/2014/main" id="{7B7FD90F-48D6-C853-455B-9870B7127D10}"/>
                      </a:ext>
                    </a:extLst>
                  </p:cNvPr>
                  <p:cNvSpPr/>
                  <p:nvPr/>
                </p:nvSpPr>
                <p:spPr>
                  <a:xfrm>
                    <a:off x="5105061" y="520768"/>
                    <a:ext cx="579784" cy="132623"/>
                  </a:xfrm>
                  <a:prstGeom prst="rect">
                    <a:avLst/>
                  </a:prstGeom>
                  <a:noFill/>
                  <a:ln w="22225"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Probe Units</a:t>
                    </a:r>
                  </a:p>
                </p:txBody>
              </p:sp>
            </p:grpSp>
            <p:grpSp>
              <p:nvGrpSpPr>
                <p:cNvPr id="667" name="Group 666">
                  <a:extLst>
                    <a:ext uri="{FF2B5EF4-FFF2-40B4-BE49-F238E27FC236}">
                      <a16:creationId xmlns:a16="http://schemas.microsoft.com/office/drawing/2014/main" id="{402C50C0-0AFF-D9B2-ACD6-B1CC47B0AA8B}"/>
                    </a:ext>
                  </a:extLst>
                </p:cNvPr>
                <p:cNvGrpSpPr/>
                <p:nvPr/>
              </p:nvGrpSpPr>
              <p:grpSpPr>
                <a:xfrm>
                  <a:off x="3920954" y="2915602"/>
                  <a:ext cx="579782" cy="299977"/>
                  <a:chOff x="5105657" y="678507"/>
                  <a:chExt cx="579782" cy="299977"/>
                </a:xfrm>
              </p:grpSpPr>
              <p:sp>
                <p:nvSpPr>
                  <p:cNvPr id="668" name="Rectangle 667">
                    <a:extLst>
                      <a:ext uri="{FF2B5EF4-FFF2-40B4-BE49-F238E27FC236}">
                        <a16:creationId xmlns:a16="http://schemas.microsoft.com/office/drawing/2014/main" id="{F75B6216-1220-946B-E8EA-0F374D9B5ECC}"/>
                      </a:ext>
                    </a:extLst>
                  </p:cNvPr>
                  <p:cNvSpPr/>
                  <p:nvPr/>
                </p:nvSpPr>
                <p:spPr>
                  <a:xfrm>
                    <a:off x="5105657" y="692692"/>
                    <a:ext cx="579782" cy="264558"/>
                  </a:xfrm>
                  <a:prstGeom prst="rect">
                    <a:avLst/>
                  </a:prstGeom>
                  <a:solidFill>
                    <a:srgbClr val="FFC000">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grpSp>
                <p:nvGrpSpPr>
                  <p:cNvPr id="669" name="Group 668">
                    <a:extLst>
                      <a:ext uri="{FF2B5EF4-FFF2-40B4-BE49-F238E27FC236}">
                        <a16:creationId xmlns:a16="http://schemas.microsoft.com/office/drawing/2014/main" id="{8BFFD631-C309-0177-9536-B572DC375901}"/>
                      </a:ext>
                    </a:extLst>
                  </p:cNvPr>
                  <p:cNvGrpSpPr/>
                  <p:nvPr/>
                </p:nvGrpSpPr>
                <p:grpSpPr>
                  <a:xfrm rot="18414475">
                    <a:off x="5252171" y="656678"/>
                    <a:ext cx="299977" cy="343636"/>
                    <a:chOff x="5289142" y="760759"/>
                    <a:chExt cx="299977" cy="343636"/>
                  </a:xfrm>
                </p:grpSpPr>
                <p:sp>
                  <p:nvSpPr>
                    <p:cNvPr id="670" name="Oval 669">
                      <a:extLst>
                        <a:ext uri="{FF2B5EF4-FFF2-40B4-BE49-F238E27FC236}">
                          <a16:creationId xmlns:a16="http://schemas.microsoft.com/office/drawing/2014/main" id="{C647C161-6C5F-17C6-E1C2-20A56D24D07A}"/>
                        </a:ext>
                      </a:extLst>
                    </p:cNvPr>
                    <p:cNvSpPr/>
                    <p:nvPr/>
                  </p:nvSpPr>
                  <p:spPr>
                    <a:xfrm>
                      <a:off x="5289142" y="760759"/>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671" name="Oval 670">
                      <a:extLst>
                        <a:ext uri="{FF2B5EF4-FFF2-40B4-BE49-F238E27FC236}">
                          <a16:creationId xmlns:a16="http://schemas.microsoft.com/office/drawing/2014/main" id="{7064AB25-E830-374C-AC1E-D170802053AE}"/>
                        </a:ext>
                      </a:extLst>
                    </p:cNvPr>
                    <p:cNvSpPr/>
                    <p:nvPr/>
                  </p:nvSpPr>
                  <p:spPr>
                    <a:xfrm>
                      <a:off x="5456258" y="971534"/>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672" name="Curved Connector 671">
                      <a:extLst>
                        <a:ext uri="{FF2B5EF4-FFF2-40B4-BE49-F238E27FC236}">
                          <a16:creationId xmlns:a16="http://schemas.microsoft.com/office/drawing/2014/main" id="{CDE40BD2-4B1F-5C05-0C83-14F6B7B03D2E}"/>
                        </a:ext>
                      </a:extLst>
                    </p:cNvPr>
                    <p:cNvCxnSpPr>
                      <a:cxnSpLocks/>
                      <a:stCxn id="670" idx="6"/>
                      <a:endCxn id="671" idx="0"/>
                    </p:cNvCxnSpPr>
                    <p:nvPr/>
                  </p:nvCxnSpPr>
                  <p:spPr>
                    <a:xfrm>
                      <a:off x="5422003" y="827190"/>
                      <a:ext cx="100686" cy="144344"/>
                    </a:xfrm>
                    <a:prstGeom prst="curvedConnector2">
                      <a:avLst/>
                    </a:prstGeom>
                    <a:noFill/>
                    <a:ln w="22225" cap="flat" cmpd="sng" algn="ctr">
                      <a:solidFill>
                        <a:sysClr val="windowText" lastClr="000000"/>
                      </a:solidFill>
                      <a:prstDash val="solid"/>
                      <a:miter lim="800000"/>
                      <a:tailEnd type="triangle" w="sm" len="sm"/>
                    </a:ln>
                    <a:effectLst/>
                  </p:spPr>
                </p:cxnSp>
                <p:cxnSp>
                  <p:nvCxnSpPr>
                    <p:cNvPr id="673" name="Curved Connector 672">
                      <a:extLst>
                        <a:ext uri="{FF2B5EF4-FFF2-40B4-BE49-F238E27FC236}">
                          <a16:creationId xmlns:a16="http://schemas.microsoft.com/office/drawing/2014/main" id="{F1B26F2C-B349-5747-86F8-6C111758BFA0}"/>
                        </a:ext>
                      </a:extLst>
                    </p:cNvPr>
                    <p:cNvCxnSpPr>
                      <a:cxnSpLocks/>
                      <a:stCxn id="671" idx="2"/>
                      <a:endCxn id="670" idx="4"/>
                    </p:cNvCxnSpPr>
                    <p:nvPr/>
                  </p:nvCxnSpPr>
                  <p:spPr>
                    <a:xfrm rot="10800000">
                      <a:off x="5355574" y="893621"/>
                      <a:ext cx="100685" cy="144345"/>
                    </a:xfrm>
                    <a:prstGeom prst="curvedConnector2">
                      <a:avLst/>
                    </a:prstGeom>
                    <a:noFill/>
                    <a:ln w="22225" cap="flat" cmpd="sng" algn="ctr">
                      <a:solidFill>
                        <a:sysClr val="windowText" lastClr="000000"/>
                      </a:solidFill>
                      <a:prstDash val="solid"/>
                      <a:miter lim="800000"/>
                      <a:tailEnd type="triangle" w="sm" len="sm"/>
                    </a:ln>
                    <a:effectLst/>
                  </p:spPr>
                </p:cxnSp>
              </p:grpSp>
            </p:grpSp>
            <p:grpSp>
              <p:nvGrpSpPr>
                <p:cNvPr id="674" name="Group 673">
                  <a:extLst>
                    <a:ext uri="{FF2B5EF4-FFF2-40B4-BE49-F238E27FC236}">
                      <a16:creationId xmlns:a16="http://schemas.microsoft.com/office/drawing/2014/main" id="{220A5313-CF3E-C58A-7D64-BA536F3F51C7}"/>
                    </a:ext>
                  </a:extLst>
                </p:cNvPr>
                <p:cNvGrpSpPr/>
                <p:nvPr/>
              </p:nvGrpSpPr>
              <p:grpSpPr>
                <a:xfrm>
                  <a:off x="3924268" y="3230640"/>
                  <a:ext cx="579782" cy="299977"/>
                  <a:chOff x="5105657" y="678507"/>
                  <a:chExt cx="579782" cy="299977"/>
                </a:xfrm>
              </p:grpSpPr>
              <p:sp>
                <p:nvSpPr>
                  <p:cNvPr id="675" name="Rectangle 674">
                    <a:extLst>
                      <a:ext uri="{FF2B5EF4-FFF2-40B4-BE49-F238E27FC236}">
                        <a16:creationId xmlns:a16="http://schemas.microsoft.com/office/drawing/2014/main" id="{F4DE44A9-B78D-868A-E561-1D2B6C583687}"/>
                      </a:ext>
                    </a:extLst>
                  </p:cNvPr>
                  <p:cNvSpPr/>
                  <p:nvPr/>
                </p:nvSpPr>
                <p:spPr>
                  <a:xfrm>
                    <a:off x="5105657" y="692692"/>
                    <a:ext cx="579782" cy="264558"/>
                  </a:xfrm>
                  <a:prstGeom prst="rect">
                    <a:avLst/>
                  </a:prstGeom>
                  <a:solidFill>
                    <a:srgbClr val="FFC000">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grpSp>
                <p:nvGrpSpPr>
                  <p:cNvPr id="676" name="Group 675">
                    <a:extLst>
                      <a:ext uri="{FF2B5EF4-FFF2-40B4-BE49-F238E27FC236}">
                        <a16:creationId xmlns:a16="http://schemas.microsoft.com/office/drawing/2014/main" id="{7A9098C0-186A-1659-A1D7-78F8EC0D8099}"/>
                      </a:ext>
                    </a:extLst>
                  </p:cNvPr>
                  <p:cNvGrpSpPr/>
                  <p:nvPr/>
                </p:nvGrpSpPr>
                <p:grpSpPr>
                  <a:xfrm rot="18414475">
                    <a:off x="5252171" y="656678"/>
                    <a:ext cx="299977" cy="343636"/>
                    <a:chOff x="5289142" y="760759"/>
                    <a:chExt cx="299977" cy="343636"/>
                  </a:xfrm>
                </p:grpSpPr>
                <p:sp>
                  <p:nvSpPr>
                    <p:cNvPr id="677" name="Oval 676">
                      <a:extLst>
                        <a:ext uri="{FF2B5EF4-FFF2-40B4-BE49-F238E27FC236}">
                          <a16:creationId xmlns:a16="http://schemas.microsoft.com/office/drawing/2014/main" id="{F2FFBD72-5E19-DA99-181C-09FB6612ECF6}"/>
                        </a:ext>
                      </a:extLst>
                    </p:cNvPr>
                    <p:cNvSpPr/>
                    <p:nvPr/>
                  </p:nvSpPr>
                  <p:spPr>
                    <a:xfrm>
                      <a:off x="5289142" y="760759"/>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678" name="Oval 677">
                      <a:extLst>
                        <a:ext uri="{FF2B5EF4-FFF2-40B4-BE49-F238E27FC236}">
                          <a16:creationId xmlns:a16="http://schemas.microsoft.com/office/drawing/2014/main" id="{2196D70A-F037-81D5-EFC9-878AF047249C}"/>
                        </a:ext>
                      </a:extLst>
                    </p:cNvPr>
                    <p:cNvSpPr/>
                    <p:nvPr/>
                  </p:nvSpPr>
                  <p:spPr>
                    <a:xfrm>
                      <a:off x="5456258" y="971534"/>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679" name="Curved Connector 678">
                      <a:extLst>
                        <a:ext uri="{FF2B5EF4-FFF2-40B4-BE49-F238E27FC236}">
                          <a16:creationId xmlns:a16="http://schemas.microsoft.com/office/drawing/2014/main" id="{1106C000-FCC2-C6C6-AD5F-251D3BBE024C}"/>
                        </a:ext>
                      </a:extLst>
                    </p:cNvPr>
                    <p:cNvCxnSpPr>
                      <a:cxnSpLocks/>
                      <a:stCxn id="677" idx="6"/>
                      <a:endCxn id="678" idx="0"/>
                    </p:cNvCxnSpPr>
                    <p:nvPr/>
                  </p:nvCxnSpPr>
                  <p:spPr>
                    <a:xfrm>
                      <a:off x="5422003" y="827190"/>
                      <a:ext cx="100686" cy="144344"/>
                    </a:xfrm>
                    <a:prstGeom prst="curvedConnector2">
                      <a:avLst/>
                    </a:prstGeom>
                    <a:noFill/>
                    <a:ln w="22225" cap="flat" cmpd="sng" algn="ctr">
                      <a:solidFill>
                        <a:sysClr val="windowText" lastClr="000000"/>
                      </a:solidFill>
                      <a:prstDash val="solid"/>
                      <a:miter lim="800000"/>
                      <a:tailEnd type="triangle" w="sm" len="sm"/>
                    </a:ln>
                    <a:effectLst/>
                  </p:spPr>
                </p:cxnSp>
                <p:cxnSp>
                  <p:nvCxnSpPr>
                    <p:cNvPr id="680" name="Curved Connector 679">
                      <a:extLst>
                        <a:ext uri="{FF2B5EF4-FFF2-40B4-BE49-F238E27FC236}">
                          <a16:creationId xmlns:a16="http://schemas.microsoft.com/office/drawing/2014/main" id="{F1C1FF01-AF81-FB14-4552-BEDF1BA5964A}"/>
                        </a:ext>
                      </a:extLst>
                    </p:cNvPr>
                    <p:cNvCxnSpPr>
                      <a:cxnSpLocks/>
                      <a:stCxn id="678" idx="2"/>
                      <a:endCxn id="677" idx="4"/>
                    </p:cNvCxnSpPr>
                    <p:nvPr/>
                  </p:nvCxnSpPr>
                  <p:spPr>
                    <a:xfrm rot="10800000">
                      <a:off x="5355574" y="893621"/>
                      <a:ext cx="100685" cy="144345"/>
                    </a:xfrm>
                    <a:prstGeom prst="curvedConnector2">
                      <a:avLst/>
                    </a:prstGeom>
                    <a:noFill/>
                    <a:ln w="22225" cap="flat" cmpd="sng" algn="ctr">
                      <a:solidFill>
                        <a:sysClr val="windowText" lastClr="000000"/>
                      </a:solidFill>
                      <a:prstDash val="solid"/>
                      <a:miter lim="800000"/>
                      <a:tailEnd type="triangle" w="sm" len="sm"/>
                    </a:ln>
                    <a:effectLst/>
                  </p:spPr>
                </p:cxnSp>
              </p:grpSp>
            </p:grpSp>
            <p:grpSp>
              <p:nvGrpSpPr>
                <p:cNvPr id="681" name="Group 680">
                  <a:extLst>
                    <a:ext uri="{FF2B5EF4-FFF2-40B4-BE49-F238E27FC236}">
                      <a16:creationId xmlns:a16="http://schemas.microsoft.com/office/drawing/2014/main" id="{7FAA94F9-3394-C331-76C9-614053C1CFC9}"/>
                    </a:ext>
                  </a:extLst>
                </p:cNvPr>
                <p:cNvGrpSpPr/>
                <p:nvPr/>
              </p:nvGrpSpPr>
              <p:grpSpPr>
                <a:xfrm>
                  <a:off x="3927183" y="3538048"/>
                  <a:ext cx="579782" cy="299977"/>
                  <a:chOff x="5105657" y="678507"/>
                  <a:chExt cx="579782" cy="299977"/>
                </a:xfrm>
              </p:grpSpPr>
              <p:sp>
                <p:nvSpPr>
                  <p:cNvPr id="682" name="Rectangle 681">
                    <a:extLst>
                      <a:ext uri="{FF2B5EF4-FFF2-40B4-BE49-F238E27FC236}">
                        <a16:creationId xmlns:a16="http://schemas.microsoft.com/office/drawing/2014/main" id="{2FD8EF99-1C8A-CBCE-724E-72C7D200851F}"/>
                      </a:ext>
                    </a:extLst>
                  </p:cNvPr>
                  <p:cNvSpPr/>
                  <p:nvPr/>
                </p:nvSpPr>
                <p:spPr>
                  <a:xfrm>
                    <a:off x="5105657" y="692692"/>
                    <a:ext cx="579782" cy="264558"/>
                  </a:xfrm>
                  <a:prstGeom prst="rect">
                    <a:avLst/>
                  </a:prstGeom>
                  <a:solidFill>
                    <a:srgbClr val="FFC000">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grpSp>
                <p:nvGrpSpPr>
                  <p:cNvPr id="683" name="Group 682">
                    <a:extLst>
                      <a:ext uri="{FF2B5EF4-FFF2-40B4-BE49-F238E27FC236}">
                        <a16:creationId xmlns:a16="http://schemas.microsoft.com/office/drawing/2014/main" id="{E27C428A-FC55-EC20-9B75-337A95FBFC19}"/>
                      </a:ext>
                    </a:extLst>
                  </p:cNvPr>
                  <p:cNvGrpSpPr/>
                  <p:nvPr/>
                </p:nvGrpSpPr>
                <p:grpSpPr>
                  <a:xfrm rot="18414475">
                    <a:off x="5252171" y="656678"/>
                    <a:ext cx="299977" cy="343636"/>
                    <a:chOff x="5289142" y="760759"/>
                    <a:chExt cx="299977" cy="343636"/>
                  </a:xfrm>
                </p:grpSpPr>
                <p:sp>
                  <p:nvSpPr>
                    <p:cNvPr id="684" name="Oval 683">
                      <a:extLst>
                        <a:ext uri="{FF2B5EF4-FFF2-40B4-BE49-F238E27FC236}">
                          <a16:creationId xmlns:a16="http://schemas.microsoft.com/office/drawing/2014/main" id="{EB25BE8D-F224-55DA-E865-46FBB5503CD3}"/>
                        </a:ext>
                      </a:extLst>
                    </p:cNvPr>
                    <p:cNvSpPr/>
                    <p:nvPr/>
                  </p:nvSpPr>
                  <p:spPr>
                    <a:xfrm>
                      <a:off x="5289142" y="760759"/>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685" name="Oval 684">
                      <a:extLst>
                        <a:ext uri="{FF2B5EF4-FFF2-40B4-BE49-F238E27FC236}">
                          <a16:creationId xmlns:a16="http://schemas.microsoft.com/office/drawing/2014/main" id="{F6ABD2F3-51CE-ED0C-B7AE-6FA7F2EDE842}"/>
                        </a:ext>
                      </a:extLst>
                    </p:cNvPr>
                    <p:cNvSpPr/>
                    <p:nvPr/>
                  </p:nvSpPr>
                  <p:spPr>
                    <a:xfrm>
                      <a:off x="5456258" y="971534"/>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686" name="Curved Connector 685">
                      <a:extLst>
                        <a:ext uri="{FF2B5EF4-FFF2-40B4-BE49-F238E27FC236}">
                          <a16:creationId xmlns:a16="http://schemas.microsoft.com/office/drawing/2014/main" id="{352E8A40-75DA-FAF0-1355-134D87DA75EA}"/>
                        </a:ext>
                      </a:extLst>
                    </p:cNvPr>
                    <p:cNvCxnSpPr>
                      <a:cxnSpLocks/>
                      <a:stCxn id="684" idx="6"/>
                      <a:endCxn id="685" idx="0"/>
                    </p:cNvCxnSpPr>
                    <p:nvPr/>
                  </p:nvCxnSpPr>
                  <p:spPr>
                    <a:xfrm>
                      <a:off x="5422003" y="827190"/>
                      <a:ext cx="100686" cy="144344"/>
                    </a:xfrm>
                    <a:prstGeom prst="curvedConnector2">
                      <a:avLst/>
                    </a:prstGeom>
                    <a:noFill/>
                    <a:ln w="22225" cap="flat" cmpd="sng" algn="ctr">
                      <a:solidFill>
                        <a:sysClr val="windowText" lastClr="000000"/>
                      </a:solidFill>
                      <a:prstDash val="solid"/>
                      <a:miter lim="800000"/>
                      <a:tailEnd type="triangle" w="sm" len="sm"/>
                    </a:ln>
                    <a:effectLst/>
                  </p:spPr>
                </p:cxnSp>
                <p:cxnSp>
                  <p:nvCxnSpPr>
                    <p:cNvPr id="687" name="Curved Connector 686">
                      <a:extLst>
                        <a:ext uri="{FF2B5EF4-FFF2-40B4-BE49-F238E27FC236}">
                          <a16:creationId xmlns:a16="http://schemas.microsoft.com/office/drawing/2014/main" id="{6B3F79BC-FDAB-7774-5CA0-9F747EA1EBC1}"/>
                        </a:ext>
                      </a:extLst>
                    </p:cNvPr>
                    <p:cNvCxnSpPr>
                      <a:cxnSpLocks/>
                      <a:stCxn id="685" idx="2"/>
                      <a:endCxn id="684" idx="4"/>
                    </p:cNvCxnSpPr>
                    <p:nvPr/>
                  </p:nvCxnSpPr>
                  <p:spPr>
                    <a:xfrm rot="10800000">
                      <a:off x="5355574" y="893621"/>
                      <a:ext cx="100685" cy="144345"/>
                    </a:xfrm>
                    <a:prstGeom prst="curvedConnector2">
                      <a:avLst/>
                    </a:prstGeom>
                    <a:noFill/>
                    <a:ln w="22225" cap="flat" cmpd="sng" algn="ctr">
                      <a:solidFill>
                        <a:sysClr val="windowText" lastClr="000000"/>
                      </a:solidFill>
                      <a:prstDash val="solid"/>
                      <a:miter lim="800000"/>
                      <a:tailEnd type="triangle" w="sm" len="sm"/>
                    </a:ln>
                    <a:effectLst/>
                  </p:spPr>
                </p:cxnSp>
              </p:grpSp>
            </p:grpSp>
          </p:grpSp>
          <p:sp>
            <p:nvSpPr>
              <p:cNvPr id="765" name="Oval 764">
                <a:extLst>
                  <a:ext uri="{FF2B5EF4-FFF2-40B4-BE49-F238E27FC236}">
                    <a16:creationId xmlns:a16="http://schemas.microsoft.com/office/drawing/2014/main" id="{AD765866-398E-7DB8-96A7-8C857DFCCF60}"/>
                  </a:ext>
                </a:extLst>
              </p:cNvPr>
              <p:cNvSpPr/>
              <p:nvPr/>
            </p:nvSpPr>
            <p:spPr>
              <a:xfrm rot="18414475">
                <a:off x="4470471" y="2670737"/>
                <a:ext cx="181827" cy="203580"/>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766" name="Oval 765">
                <a:extLst>
                  <a:ext uri="{FF2B5EF4-FFF2-40B4-BE49-F238E27FC236}">
                    <a16:creationId xmlns:a16="http://schemas.microsoft.com/office/drawing/2014/main" id="{5A159828-0A54-DDB4-1D9E-DD12D22AC042}"/>
                  </a:ext>
                </a:extLst>
              </p:cNvPr>
              <p:cNvSpPr/>
              <p:nvPr/>
            </p:nvSpPr>
            <p:spPr>
              <a:xfrm rot="18414475">
                <a:off x="4866061" y="2681814"/>
                <a:ext cx="181827" cy="203580"/>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767" name="Curved Connector 766">
                <a:extLst>
                  <a:ext uri="{FF2B5EF4-FFF2-40B4-BE49-F238E27FC236}">
                    <a16:creationId xmlns:a16="http://schemas.microsoft.com/office/drawing/2014/main" id="{A96FCACA-CC4A-1152-D362-0636D75E553A}"/>
                  </a:ext>
                </a:extLst>
              </p:cNvPr>
              <p:cNvCxnSpPr>
                <a:cxnSpLocks/>
                <a:stCxn id="765" idx="6"/>
                <a:endCxn id="766" idx="0"/>
              </p:cNvCxnSpPr>
              <p:nvPr/>
            </p:nvCxnSpPr>
            <p:spPr>
              <a:xfrm rot="18414475">
                <a:off x="4676886" y="2600566"/>
                <a:ext cx="137794" cy="221176"/>
              </a:xfrm>
              <a:prstGeom prst="curvedConnector2">
                <a:avLst/>
              </a:prstGeom>
              <a:noFill/>
              <a:ln w="22225" cap="flat" cmpd="sng" algn="ctr">
                <a:solidFill>
                  <a:sysClr val="windowText" lastClr="000000"/>
                </a:solidFill>
                <a:prstDash val="solid"/>
                <a:miter lim="800000"/>
                <a:tailEnd type="triangle" w="sm" len="sm"/>
              </a:ln>
              <a:effectLst/>
            </p:spPr>
          </p:cxnSp>
          <p:cxnSp>
            <p:nvCxnSpPr>
              <p:cNvPr id="768" name="Curved Connector 767">
                <a:extLst>
                  <a:ext uri="{FF2B5EF4-FFF2-40B4-BE49-F238E27FC236}">
                    <a16:creationId xmlns:a16="http://schemas.microsoft.com/office/drawing/2014/main" id="{FB460734-CB91-5A9A-72B5-97D5B4D27C7D}"/>
                  </a:ext>
                </a:extLst>
              </p:cNvPr>
              <p:cNvCxnSpPr>
                <a:cxnSpLocks/>
                <a:stCxn id="766" idx="2"/>
                <a:endCxn id="765" idx="4"/>
              </p:cNvCxnSpPr>
              <p:nvPr/>
            </p:nvCxnSpPr>
            <p:spPr>
              <a:xfrm rot="7614475">
                <a:off x="4703684" y="2734388"/>
                <a:ext cx="137792" cy="221177"/>
              </a:xfrm>
              <a:prstGeom prst="curvedConnector2">
                <a:avLst/>
              </a:prstGeom>
              <a:noFill/>
              <a:ln w="22225" cap="flat" cmpd="sng" algn="ctr">
                <a:solidFill>
                  <a:sysClr val="windowText" lastClr="000000"/>
                </a:solidFill>
                <a:prstDash val="solid"/>
                <a:miter lim="800000"/>
                <a:tailEnd type="triangle" w="sm" len="sm"/>
              </a:ln>
              <a:effectLst/>
            </p:spPr>
          </p:cxnSp>
        </p:grpSp>
        <p:grpSp>
          <p:nvGrpSpPr>
            <p:cNvPr id="50" name="Group 49">
              <a:extLst>
                <a:ext uri="{FF2B5EF4-FFF2-40B4-BE49-F238E27FC236}">
                  <a16:creationId xmlns:a16="http://schemas.microsoft.com/office/drawing/2014/main" id="{8D466423-5F9F-F32D-3ECA-F7D336B695AA}"/>
                </a:ext>
              </a:extLst>
            </p:cNvPr>
            <p:cNvGrpSpPr/>
            <p:nvPr/>
          </p:nvGrpSpPr>
          <p:grpSpPr>
            <a:xfrm>
              <a:off x="5973691" y="2756742"/>
              <a:ext cx="195901" cy="1033497"/>
              <a:chOff x="6602729" y="3462303"/>
              <a:chExt cx="195901" cy="1033497"/>
            </a:xfrm>
          </p:grpSpPr>
          <p:sp>
            <p:nvSpPr>
              <p:cNvPr id="786" name="Rectangle 785">
                <a:extLst>
                  <a:ext uri="{FF2B5EF4-FFF2-40B4-BE49-F238E27FC236}">
                    <a16:creationId xmlns:a16="http://schemas.microsoft.com/office/drawing/2014/main" id="{62E95617-2C4C-10F1-F268-8C5DA2F0FF28}"/>
                  </a:ext>
                </a:extLst>
              </p:cNvPr>
              <p:cNvSpPr/>
              <p:nvPr/>
            </p:nvSpPr>
            <p:spPr>
              <a:xfrm>
                <a:off x="6602729" y="3462303"/>
                <a:ext cx="195901" cy="1033497"/>
              </a:xfrm>
              <a:prstGeom prst="rect">
                <a:avLst/>
              </a:prstGeom>
              <a:solidFill>
                <a:srgbClr val="FDE699"/>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grpSp>
            <p:nvGrpSpPr>
              <p:cNvPr id="49" name="Group 48">
                <a:extLst>
                  <a:ext uri="{FF2B5EF4-FFF2-40B4-BE49-F238E27FC236}">
                    <a16:creationId xmlns:a16="http://schemas.microsoft.com/office/drawing/2014/main" id="{CFAA21BF-881D-4969-5F7B-391959960179}"/>
                  </a:ext>
                </a:extLst>
              </p:cNvPr>
              <p:cNvGrpSpPr/>
              <p:nvPr/>
            </p:nvGrpSpPr>
            <p:grpSpPr>
              <a:xfrm>
                <a:off x="6609248" y="3589074"/>
                <a:ext cx="180977" cy="777158"/>
                <a:chOff x="6612179" y="3483544"/>
                <a:chExt cx="180977" cy="777158"/>
              </a:xfrm>
              <a:solidFill>
                <a:srgbClr val="FDE699"/>
              </a:solidFill>
            </p:grpSpPr>
            <p:grpSp>
              <p:nvGrpSpPr>
                <p:cNvPr id="770" name="Group 769">
                  <a:extLst>
                    <a:ext uri="{FF2B5EF4-FFF2-40B4-BE49-F238E27FC236}">
                      <a16:creationId xmlns:a16="http://schemas.microsoft.com/office/drawing/2014/main" id="{953C8792-C92E-3048-B977-9CE149739920}"/>
                    </a:ext>
                  </a:extLst>
                </p:cNvPr>
                <p:cNvGrpSpPr/>
                <p:nvPr/>
              </p:nvGrpSpPr>
              <p:grpSpPr>
                <a:xfrm rot="5400000">
                  <a:off x="6508310" y="3587413"/>
                  <a:ext cx="388716" cy="180977"/>
                  <a:chOff x="2847807" y="2450780"/>
                  <a:chExt cx="411479" cy="136140"/>
                </a:xfrm>
                <a:grpFill/>
              </p:grpSpPr>
              <p:grpSp>
                <p:nvGrpSpPr>
                  <p:cNvPr id="773" name="Group 772">
                    <a:extLst>
                      <a:ext uri="{FF2B5EF4-FFF2-40B4-BE49-F238E27FC236}">
                        <a16:creationId xmlns:a16="http://schemas.microsoft.com/office/drawing/2014/main" id="{D4235FEA-A23A-861E-76E6-402149C847EA}"/>
                      </a:ext>
                    </a:extLst>
                  </p:cNvPr>
                  <p:cNvGrpSpPr/>
                  <p:nvPr/>
                </p:nvGrpSpPr>
                <p:grpSpPr>
                  <a:xfrm>
                    <a:off x="2984966" y="2450780"/>
                    <a:ext cx="274320" cy="136140"/>
                    <a:chOff x="2210266" y="2784155"/>
                    <a:chExt cx="274320" cy="136140"/>
                  </a:xfrm>
                  <a:grpFill/>
                </p:grpSpPr>
                <p:cxnSp>
                  <p:nvCxnSpPr>
                    <p:cNvPr id="776" name="Straight Connector 775">
                      <a:extLst>
                        <a:ext uri="{FF2B5EF4-FFF2-40B4-BE49-F238E27FC236}">
                          <a16:creationId xmlns:a16="http://schemas.microsoft.com/office/drawing/2014/main" id="{A15E2C44-6D59-E934-1A89-703EE79E2BE5}"/>
                        </a:ext>
                      </a:extLst>
                    </p:cNvPr>
                    <p:cNvCxnSpPr>
                      <a:cxnSpLocks/>
                    </p:cNvCxnSpPr>
                    <p:nvPr/>
                  </p:nvCxnSpPr>
                  <p:spPr>
                    <a:xfrm>
                      <a:off x="2347426" y="2784497"/>
                      <a:ext cx="0" cy="132623"/>
                    </a:xfrm>
                    <a:prstGeom prst="line">
                      <a:avLst/>
                    </a:prstGeom>
                    <a:grpFill/>
                    <a:ln w="22225" cap="flat" cmpd="sng" algn="ctr">
                      <a:solidFill>
                        <a:sysClr val="windowText" lastClr="000000"/>
                      </a:solidFill>
                      <a:prstDash val="solid"/>
                      <a:miter lim="800000"/>
                    </a:ln>
                    <a:effectLst/>
                  </p:spPr>
                </p:cxnSp>
                <p:cxnSp>
                  <p:nvCxnSpPr>
                    <p:cNvPr id="777" name="Straight Connector 776">
                      <a:extLst>
                        <a:ext uri="{FF2B5EF4-FFF2-40B4-BE49-F238E27FC236}">
                          <a16:creationId xmlns:a16="http://schemas.microsoft.com/office/drawing/2014/main" id="{305B6F28-0216-DC27-D951-E9CD723F5B74}"/>
                        </a:ext>
                      </a:extLst>
                    </p:cNvPr>
                    <p:cNvCxnSpPr/>
                    <p:nvPr/>
                  </p:nvCxnSpPr>
                  <p:spPr>
                    <a:xfrm>
                      <a:off x="2210266" y="2787672"/>
                      <a:ext cx="0" cy="132623"/>
                    </a:xfrm>
                    <a:prstGeom prst="line">
                      <a:avLst/>
                    </a:prstGeom>
                    <a:grpFill/>
                    <a:ln w="22225" cap="flat" cmpd="sng" algn="ctr">
                      <a:solidFill>
                        <a:sysClr val="windowText" lastClr="000000"/>
                      </a:solidFill>
                      <a:prstDash val="solid"/>
                      <a:miter lim="800000"/>
                    </a:ln>
                    <a:effectLst/>
                  </p:spPr>
                </p:cxnSp>
                <p:cxnSp>
                  <p:nvCxnSpPr>
                    <p:cNvPr id="778" name="Straight Connector 777">
                      <a:extLst>
                        <a:ext uri="{FF2B5EF4-FFF2-40B4-BE49-F238E27FC236}">
                          <a16:creationId xmlns:a16="http://schemas.microsoft.com/office/drawing/2014/main" id="{42DF447E-0A63-8E80-21D2-DD564E2C0869}"/>
                        </a:ext>
                      </a:extLst>
                    </p:cNvPr>
                    <p:cNvCxnSpPr/>
                    <p:nvPr/>
                  </p:nvCxnSpPr>
                  <p:spPr>
                    <a:xfrm>
                      <a:off x="2484586" y="2784155"/>
                      <a:ext cx="0" cy="132623"/>
                    </a:xfrm>
                    <a:prstGeom prst="line">
                      <a:avLst/>
                    </a:prstGeom>
                    <a:grpFill/>
                    <a:ln w="22225" cap="flat" cmpd="sng" algn="ctr">
                      <a:solidFill>
                        <a:sysClr val="windowText" lastClr="000000"/>
                      </a:solidFill>
                      <a:prstDash val="solid"/>
                      <a:miter lim="800000"/>
                    </a:ln>
                    <a:effectLst/>
                  </p:spPr>
                </p:cxnSp>
              </p:grpSp>
              <p:cxnSp>
                <p:nvCxnSpPr>
                  <p:cNvPr id="774" name="Straight Connector 773">
                    <a:extLst>
                      <a:ext uri="{FF2B5EF4-FFF2-40B4-BE49-F238E27FC236}">
                        <a16:creationId xmlns:a16="http://schemas.microsoft.com/office/drawing/2014/main" id="{23CF0D4C-D939-316C-9B12-A4DB858C42E9}"/>
                      </a:ext>
                    </a:extLst>
                  </p:cNvPr>
                  <p:cNvCxnSpPr/>
                  <p:nvPr/>
                </p:nvCxnSpPr>
                <p:spPr>
                  <a:xfrm>
                    <a:off x="2847807" y="2451080"/>
                    <a:ext cx="0" cy="132623"/>
                  </a:xfrm>
                  <a:prstGeom prst="line">
                    <a:avLst/>
                  </a:prstGeom>
                  <a:grpFill/>
                  <a:ln w="22225" cap="flat" cmpd="sng" algn="ctr">
                    <a:solidFill>
                      <a:sysClr val="windowText" lastClr="000000"/>
                    </a:solidFill>
                    <a:prstDash val="solid"/>
                    <a:miter lim="800000"/>
                  </a:ln>
                  <a:effectLst/>
                </p:spPr>
              </p:cxnSp>
            </p:grpSp>
            <p:grpSp>
              <p:nvGrpSpPr>
                <p:cNvPr id="779" name="Group 778">
                  <a:extLst>
                    <a:ext uri="{FF2B5EF4-FFF2-40B4-BE49-F238E27FC236}">
                      <a16:creationId xmlns:a16="http://schemas.microsoft.com/office/drawing/2014/main" id="{4B492FFF-3618-E6B9-1F2C-168EE74B854D}"/>
                    </a:ext>
                  </a:extLst>
                </p:cNvPr>
                <p:cNvGrpSpPr/>
                <p:nvPr/>
              </p:nvGrpSpPr>
              <p:grpSpPr>
                <a:xfrm rot="5400000">
                  <a:off x="6576073" y="4044028"/>
                  <a:ext cx="259145" cy="174203"/>
                  <a:chOff x="2847806" y="2451119"/>
                  <a:chExt cx="274320" cy="132679"/>
                </a:xfrm>
                <a:grpFill/>
              </p:grpSpPr>
              <p:grpSp>
                <p:nvGrpSpPr>
                  <p:cNvPr id="780" name="Group 779">
                    <a:extLst>
                      <a:ext uri="{FF2B5EF4-FFF2-40B4-BE49-F238E27FC236}">
                        <a16:creationId xmlns:a16="http://schemas.microsoft.com/office/drawing/2014/main" id="{69149343-5D33-0BD6-E27A-C9C451CBF889}"/>
                      </a:ext>
                    </a:extLst>
                  </p:cNvPr>
                  <p:cNvGrpSpPr/>
                  <p:nvPr/>
                </p:nvGrpSpPr>
                <p:grpSpPr>
                  <a:xfrm>
                    <a:off x="2984966" y="2451122"/>
                    <a:ext cx="137160" cy="132676"/>
                    <a:chOff x="2210266" y="2784497"/>
                    <a:chExt cx="137160" cy="132676"/>
                  </a:xfrm>
                  <a:grpFill/>
                </p:grpSpPr>
                <p:cxnSp>
                  <p:nvCxnSpPr>
                    <p:cNvPr id="783" name="Straight Connector 782">
                      <a:extLst>
                        <a:ext uri="{FF2B5EF4-FFF2-40B4-BE49-F238E27FC236}">
                          <a16:creationId xmlns:a16="http://schemas.microsoft.com/office/drawing/2014/main" id="{F9ED6FDE-1A2E-B65F-F231-773BD1266464}"/>
                        </a:ext>
                      </a:extLst>
                    </p:cNvPr>
                    <p:cNvCxnSpPr>
                      <a:cxnSpLocks/>
                    </p:cNvCxnSpPr>
                    <p:nvPr/>
                  </p:nvCxnSpPr>
                  <p:spPr>
                    <a:xfrm>
                      <a:off x="2347426" y="2784497"/>
                      <a:ext cx="0" cy="132623"/>
                    </a:xfrm>
                    <a:prstGeom prst="line">
                      <a:avLst/>
                    </a:prstGeom>
                    <a:grpFill/>
                    <a:ln w="22225" cap="flat" cmpd="sng" algn="ctr">
                      <a:solidFill>
                        <a:sysClr val="windowText" lastClr="000000"/>
                      </a:solidFill>
                      <a:prstDash val="solid"/>
                      <a:miter lim="800000"/>
                    </a:ln>
                    <a:effectLst/>
                  </p:spPr>
                </p:cxnSp>
                <p:cxnSp>
                  <p:nvCxnSpPr>
                    <p:cNvPr id="784" name="Straight Connector 783">
                      <a:extLst>
                        <a:ext uri="{FF2B5EF4-FFF2-40B4-BE49-F238E27FC236}">
                          <a16:creationId xmlns:a16="http://schemas.microsoft.com/office/drawing/2014/main" id="{509D4320-8787-4DE4-FD0C-D3B388736B11}"/>
                        </a:ext>
                      </a:extLst>
                    </p:cNvPr>
                    <p:cNvCxnSpPr/>
                    <p:nvPr/>
                  </p:nvCxnSpPr>
                  <p:spPr>
                    <a:xfrm>
                      <a:off x="2210266" y="2784550"/>
                      <a:ext cx="0" cy="132623"/>
                    </a:xfrm>
                    <a:prstGeom prst="line">
                      <a:avLst/>
                    </a:prstGeom>
                    <a:grpFill/>
                    <a:ln w="22225" cap="flat" cmpd="sng" algn="ctr">
                      <a:solidFill>
                        <a:sysClr val="windowText" lastClr="000000"/>
                      </a:solidFill>
                      <a:prstDash val="solid"/>
                      <a:miter lim="800000"/>
                    </a:ln>
                    <a:effectLst/>
                  </p:spPr>
                </p:cxnSp>
              </p:grpSp>
              <p:cxnSp>
                <p:nvCxnSpPr>
                  <p:cNvPr id="781" name="Straight Connector 780">
                    <a:extLst>
                      <a:ext uri="{FF2B5EF4-FFF2-40B4-BE49-F238E27FC236}">
                        <a16:creationId xmlns:a16="http://schemas.microsoft.com/office/drawing/2014/main" id="{CD474080-DE8F-DF18-E9AF-7425453A9702}"/>
                      </a:ext>
                    </a:extLst>
                  </p:cNvPr>
                  <p:cNvCxnSpPr/>
                  <p:nvPr/>
                </p:nvCxnSpPr>
                <p:spPr>
                  <a:xfrm>
                    <a:off x="2847806" y="2451119"/>
                    <a:ext cx="0" cy="132623"/>
                  </a:xfrm>
                  <a:prstGeom prst="line">
                    <a:avLst/>
                  </a:prstGeom>
                  <a:grpFill/>
                  <a:ln w="22225" cap="flat" cmpd="sng" algn="ctr">
                    <a:solidFill>
                      <a:sysClr val="windowText" lastClr="000000"/>
                    </a:solidFill>
                    <a:prstDash val="solid"/>
                    <a:miter lim="800000"/>
                  </a:ln>
                  <a:effectLst/>
                </p:spPr>
              </p:cxnSp>
            </p:grpSp>
          </p:grpSp>
        </p:grpSp>
      </p:grpSp>
      <p:grpSp>
        <p:nvGrpSpPr>
          <p:cNvPr id="154" name="Group 153">
            <a:extLst>
              <a:ext uri="{FF2B5EF4-FFF2-40B4-BE49-F238E27FC236}">
                <a16:creationId xmlns:a16="http://schemas.microsoft.com/office/drawing/2014/main" id="{CB36347F-0F9E-03FA-0918-3B736A72FCC3}"/>
              </a:ext>
            </a:extLst>
          </p:cNvPr>
          <p:cNvGrpSpPr/>
          <p:nvPr/>
        </p:nvGrpSpPr>
        <p:grpSpPr>
          <a:xfrm>
            <a:off x="7119015" y="1864925"/>
            <a:ext cx="1901692" cy="2658840"/>
            <a:chOff x="7119015" y="1864925"/>
            <a:chExt cx="1901692" cy="2658840"/>
          </a:xfrm>
        </p:grpSpPr>
        <p:sp>
          <p:nvSpPr>
            <p:cNvPr id="702" name="Rounded Rectangle 701">
              <a:extLst>
                <a:ext uri="{FF2B5EF4-FFF2-40B4-BE49-F238E27FC236}">
                  <a16:creationId xmlns:a16="http://schemas.microsoft.com/office/drawing/2014/main" id="{239DCDD6-330E-C1EA-1197-C601BD89E9BD}"/>
                </a:ext>
              </a:extLst>
            </p:cNvPr>
            <p:cNvSpPr/>
            <p:nvPr/>
          </p:nvSpPr>
          <p:spPr>
            <a:xfrm>
              <a:off x="7119017" y="1864925"/>
              <a:ext cx="1901690" cy="2658840"/>
            </a:xfrm>
            <a:prstGeom prst="roundRect">
              <a:avLst>
                <a:gd name="adj" fmla="val 2880"/>
              </a:avLst>
            </a:prstGeom>
            <a:solidFill>
              <a:srgbClr val="70AD47">
                <a:lumMod val="20000"/>
                <a:lumOff val="80000"/>
              </a:srgbClr>
            </a:solidFill>
            <a:ln w="254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u="none" strike="noStrike" kern="0" cap="none" spc="0" normalizeH="0" baseline="0" noProof="0" dirty="0">
                  <a:ln>
                    <a:noFill/>
                  </a:ln>
                  <a:solidFill>
                    <a:prstClr val="black"/>
                  </a:solidFill>
                  <a:effectLst/>
                  <a:uLnTx/>
                  <a:uFillTx/>
                  <a:latin typeface="Gill Sans MT" panose="020B0502020104020203" pitchFamily="34" charset="77"/>
                </a:rPr>
                <a:t>Copy Unit</a:t>
              </a:r>
            </a:p>
          </p:txBody>
        </p:sp>
        <p:sp>
          <p:nvSpPr>
            <p:cNvPr id="713" name="Rectangle 712">
              <a:extLst>
                <a:ext uri="{FF2B5EF4-FFF2-40B4-BE49-F238E27FC236}">
                  <a16:creationId xmlns:a16="http://schemas.microsoft.com/office/drawing/2014/main" id="{7493084C-7D6C-6FFD-0037-07453696B76F}"/>
                </a:ext>
              </a:extLst>
            </p:cNvPr>
            <p:cNvSpPr/>
            <p:nvPr/>
          </p:nvSpPr>
          <p:spPr>
            <a:xfrm>
              <a:off x="7537903" y="3629796"/>
              <a:ext cx="1075882" cy="178555"/>
            </a:xfrm>
            <a:prstGeom prst="rect">
              <a:avLst/>
            </a:prstGeom>
            <a:solidFill>
              <a:srgbClr val="70AD47">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Hash Index</a:t>
              </a:r>
            </a:p>
          </p:txBody>
        </p:sp>
        <p:grpSp>
          <p:nvGrpSpPr>
            <p:cNvPr id="714" name="Group 713">
              <a:extLst>
                <a:ext uri="{FF2B5EF4-FFF2-40B4-BE49-F238E27FC236}">
                  <a16:creationId xmlns:a16="http://schemas.microsoft.com/office/drawing/2014/main" id="{29C36E31-436E-9572-3E07-444BF65DD38E}"/>
                </a:ext>
              </a:extLst>
            </p:cNvPr>
            <p:cNvGrpSpPr/>
            <p:nvPr/>
          </p:nvGrpSpPr>
          <p:grpSpPr>
            <a:xfrm>
              <a:off x="7163262" y="2492772"/>
              <a:ext cx="717471" cy="663417"/>
              <a:chOff x="5875967" y="2861738"/>
              <a:chExt cx="599662" cy="368159"/>
            </a:xfrm>
            <a:solidFill>
              <a:srgbClr val="70AD47">
                <a:lumMod val="40000"/>
                <a:lumOff val="60000"/>
              </a:srgbClr>
            </a:solidFill>
          </p:grpSpPr>
          <p:sp>
            <p:nvSpPr>
              <p:cNvPr id="715" name="Rectangle 714">
                <a:extLst>
                  <a:ext uri="{FF2B5EF4-FFF2-40B4-BE49-F238E27FC236}">
                    <a16:creationId xmlns:a16="http://schemas.microsoft.com/office/drawing/2014/main" id="{ED63EF4A-9B26-DC35-2857-B011545BFB6E}"/>
                  </a:ext>
                </a:extLst>
              </p:cNvPr>
              <p:cNvSpPr/>
              <p:nvPr/>
            </p:nvSpPr>
            <p:spPr>
              <a:xfrm>
                <a:off x="5875967" y="2967708"/>
                <a:ext cx="456007" cy="262189"/>
              </a:xfrm>
              <a:prstGeom prst="rect">
                <a:avLst/>
              </a:prstGeom>
              <a:grp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Fetch Unit</a:t>
                </a:r>
              </a:p>
            </p:txBody>
          </p:sp>
          <p:sp>
            <p:nvSpPr>
              <p:cNvPr id="716" name="Rectangle 715">
                <a:extLst>
                  <a:ext uri="{FF2B5EF4-FFF2-40B4-BE49-F238E27FC236}">
                    <a16:creationId xmlns:a16="http://schemas.microsoft.com/office/drawing/2014/main" id="{E12402DA-DF39-5DAD-1F16-A9402D1A9208}"/>
                  </a:ext>
                </a:extLst>
              </p:cNvPr>
              <p:cNvSpPr/>
              <p:nvPr/>
            </p:nvSpPr>
            <p:spPr>
              <a:xfrm>
                <a:off x="5925771" y="2932822"/>
                <a:ext cx="456007" cy="262189"/>
              </a:xfrm>
              <a:prstGeom prst="rect">
                <a:avLst/>
              </a:prstGeom>
              <a:grp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Fetch Unit</a:t>
                </a:r>
              </a:p>
            </p:txBody>
          </p:sp>
          <p:sp>
            <p:nvSpPr>
              <p:cNvPr id="717" name="Rectangle 716">
                <a:extLst>
                  <a:ext uri="{FF2B5EF4-FFF2-40B4-BE49-F238E27FC236}">
                    <a16:creationId xmlns:a16="http://schemas.microsoft.com/office/drawing/2014/main" id="{CA3AD8A6-6E7C-F7E5-7D53-0CD501947717}"/>
                  </a:ext>
                </a:extLst>
              </p:cNvPr>
              <p:cNvSpPr/>
              <p:nvPr/>
            </p:nvSpPr>
            <p:spPr>
              <a:xfrm>
                <a:off x="5969644" y="2897936"/>
                <a:ext cx="456007" cy="262189"/>
              </a:xfrm>
              <a:prstGeom prst="rect">
                <a:avLst/>
              </a:prstGeom>
              <a:grp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Fetch Unit</a:t>
                </a:r>
              </a:p>
            </p:txBody>
          </p:sp>
          <p:sp>
            <p:nvSpPr>
              <p:cNvPr id="718" name="Rectangle 717">
                <a:extLst>
                  <a:ext uri="{FF2B5EF4-FFF2-40B4-BE49-F238E27FC236}">
                    <a16:creationId xmlns:a16="http://schemas.microsoft.com/office/drawing/2014/main" id="{C427FB27-9DDE-E3DE-51DB-C072D1D6A8D8}"/>
                  </a:ext>
                </a:extLst>
              </p:cNvPr>
              <p:cNvSpPr/>
              <p:nvPr/>
            </p:nvSpPr>
            <p:spPr>
              <a:xfrm>
                <a:off x="6019622" y="2861738"/>
                <a:ext cx="456007" cy="262189"/>
              </a:xfrm>
              <a:prstGeom prst="rect">
                <a:avLst/>
              </a:prstGeom>
              <a:grp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Fetch Unit</a:t>
                </a:r>
              </a:p>
            </p:txBody>
          </p:sp>
        </p:grpSp>
        <p:sp>
          <p:nvSpPr>
            <p:cNvPr id="719" name="TextBox 718">
              <a:extLst>
                <a:ext uri="{FF2B5EF4-FFF2-40B4-BE49-F238E27FC236}">
                  <a16:creationId xmlns:a16="http://schemas.microsoft.com/office/drawing/2014/main" id="{1C457241-D36D-04C3-9EB9-DB66FEFFF003}"/>
                </a:ext>
              </a:extLst>
            </p:cNvPr>
            <p:cNvSpPr txBox="1"/>
            <p:nvPr/>
          </p:nvSpPr>
          <p:spPr>
            <a:xfrm>
              <a:off x="7435223" y="4183152"/>
              <a:ext cx="1369244" cy="307777"/>
            </a:xfrm>
            <a:prstGeom prst="rect">
              <a:avLst/>
            </a:prstGeom>
            <a:noFill/>
          </p:spPr>
          <p:txBody>
            <a:bodyPr wrap="square">
              <a:spAutoFit/>
            </a:bodyPr>
            <a:lstStyle/>
            <a:p>
              <a:pPr algn="ctr"/>
              <a:r>
                <a:rPr lang="en-US" sz="1400" i="1" dirty="0">
                  <a:solidFill>
                    <a:prstClr val="black"/>
                  </a:solidFill>
                  <a:latin typeface="Gill Sans MT" panose="020B0502020104020203" pitchFamily="34" charset="77"/>
                  <a:cs typeface="Arial" panose="020B0604020202020204" pitchFamily="34" charset="0"/>
                </a:rPr>
                <a:t>Tracking Buffer</a:t>
              </a:r>
            </a:p>
          </p:txBody>
        </p:sp>
        <p:grpSp>
          <p:nvGrpSpPr>
            <p:cNvPr id="720" name="Group 719">
              <a:extLst>
                <a:ext uri="{FF2B5EF4-FFF2-40B4-BE49-F238E27FC236}">
                  <a16:creationId xmlns:a16="http://schemas.microsoft.com/office/drawing/2014/main" id="{E3EA1DD3-80A1-40A9-8664-253B2123B0A8}"/>
                </a:ext>
              </a:extLst>
            </p:cNvPr>
            <p:cNvGrpSpPr/>
            <p:nvPr/>
          </p:nvGrpSpPr>
          <p:grpSpPr>
            <a:xfrm>
              <a:off x="7268416" y="3989253"/>
              <a:ext cx="1614270" cy="198917"/>
              <a:chOff x="5331224" y="1852641"/>
              <a:chExt cx="1288673" cy="169078"/>
            </a:xfrm>
          </p:grpSpPr>
          <p:sp>
            <p:nvSpPr>
              <p:cNvPr id="721" name="Rectangle 720">
                <a:extLst>
                  <a:ext uri="{FF2B5EF4-FFF2-40B4-BE49-F238E27FC236}">
                    <a16:creationId xmlns:a16="http://schemas.microsoft.com/office/drawing/2014/main" id="{62893304-B6CA-CA5D-CF7D-B798B71BDDA7}"/>
                  </a:ext>
                </a:extLst>
              </p:cNvPr>
              <p:cNvSpPr/>
              <p:nvPr/>
            </p:nvSpPr>
            <p:spPr>
              <a:xfrm rot="5400000">
                <a:off x="5896067" y="1297888"/>
                <a:ext cx="158988" cy="1288673"/>
              </a:xfrm>
              <a:prstGeom prst="rect">
                <a:avLst/>
              </a:prstGeom>
              <a:solidFill>
                <a:srgbClr val="70AD47">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grpSp>
            <p:nvGrpSpPr>
              <p:cNvPr id="722" name="Group 721">
                <a:extLst>
                  <a:ext uri="{FF2B5EF4-FFF2-40B4-BE49-F238E27FC236}">
                    <a16:creationId xmlns:a16="http://schemas.microsoft.com/office/drawing/2014/main" id="{61F09EDA-8C7E-DB1A-A800-AE9FF80F6FBF}"/>
                  </a:ext>
                </a:extLst>
              </p:cNvPr>
              <p:cNvGrpSpPr/>
              <p:nvPr/>
            </p:nvGrpSpPr>
            <p:grpSpPr>
              <a:xfrm>
                <a:off x="5461022" y="1852641"/>
                <a:ext cx="1022405" cy="168976"/>
                <a:chOff x="3407269" y="3342320"/>
                <a:chExt cx="1090488" cy="168976"/>
              </a:xfrm>
            </p:grpSpPr>
            <p:grpSp>
              <p:nvGrpSpPr>
                <p:cNvPr id="723" name="Group 722">
                  <a:extLst>
                    <a:ext uri="{FF2B5EF4-FFF2-40B4-BE49-F238E27FC236}">
                      <a16:creationId xmlns:a16="http://schemas.microsoft.com/office/drawing/2014/main" id="{7AA03C83-4E90-B07E-3322-62D75D9F6FEA}"/>
                    </a:ext>
                  </a:extLst>
                </p:cNvPr>
                <p:cNvGrpSpPr/>
                <p:nvPr/>
              </p:nvGrpSpPr>
              <p:grpSpPr>
                <a:xfrm>
                  <a:off x="4360597" y="3346354"/>
                  <a:ext cx="137160" cy="164942"/>
                  <a:chOff x="2847806" y="2444088"/>
                  <a:chExt cx="137160" cy="142832"/>
                </a:xfrm>
                <a:solidFill>
                  <a:sysClr val="window" lastClr="FFFFFF"/>
                </a:solidFill>
              </p:grpSpPr>
              <p:cxnSp>
                <p:nvCxnSpPr>
                  <p:cNvPr id="734" name="Straight Connector 733">
                    <a:extLst>
                      <a:ext uri="{FF2B5EF4-FFF2-40B4-BE49-F238E27FC236}">
                        <a16:creationId xmlns:a16="http://schemas.microsoft.com/office/drawing/2014/main" id="{192D942C-0FA0-3E6C-C257-5E9C9B4C6341}"/>
                      </a:ext>
                    </a:extLst>
                  </p:cNvPr>
                  <p:cNvCxnSpPr/>
                  <p:nvPr/>
                </p:nvCxnSpPr>
                <p:spPr>
                  <a:xfrm>
                    <a:off x="2984966" y="2454297"/>
                    <a:ext cx="0" cy="132623"/>
                  </a:xfrm>
                  <a:prstGeom prst="line">
                    <a:avLst/>
                  </a:prstGeom>
                  <a:grpFill/>
                  <a:ln w="22225" cap="flat" cmpd="sng" algn="ctr">
                    <a:solidFill>
                      <a:sysClr val="windowText" lastClr="000000"/>
                    </a:solidFill>
                    <a:prstDash val="solid"/>
                    <a:miter lim="800000"/>
                  </a:ln>
                  <a:effectLst/>
                </p:spPr>
              </p:cxnSp>
              <p:cxnSp>
                <p:nvCxnSpPr>
                  <p:cNvPr id="735" name="Straight Connector 734">
                    <a:extLst>
                      <a:ext uri="{FF2B5EF4-FFF2-40B4-BE49-F238E27FC236}">
                        <a16:creationId xmlns:a16="http://schemas.microsoft.com/office/drawing/2014/main" id="{37F50005-FA59-D091-F7EF-AE73C60DBB9A}"/>
                      </a:ext>
                    </a:extLst>
                  </p:cNvPr>
                  <p:cNvCxnSpPr/>
                  <p:nvPr/>
                </p:nvCxnSpPr>
                <p:spPr>
                  <a:xfrm>
                    <a:off x="2847806" y="2444088"/>
                    <a:ext cx="0" cy="132623"/>
                  </a:xfrm>
                  <a:prstGeom prst="line">
                    <a:avLst/>
                  </a:prstGeom>
                  <a:grpFill/>
                  <a:ln w="22225" cap="flat" cmpd="sng" algn="ctr">
                    <a:solidFill>
                      <a:sysClr val="windowText" lastClr="000000"/>
                    </a:solidFill>
                    <a:prstDash val="solid"/>
                    <a:miter lim="800000"/>
                  </a:ln>
                  <a:effectLst/>
                </p:spPr>
              </p:cxnSp>
            </p:grpSp>
            <p:grpSp>
              <p:nvGrpSpPr>
                <p:cNvPr id="724" name="Group 723">
                  <a:extLst>
                    <a:ext uri="{FF2B5EF4-FFF2-40B4-BE49-F238E27FC236}">
                      <a16:creationId xmlns:a16="http://schemas.microsoft.com/office/drawing/2014/main" id="{9C34C189-7207-D9E2-F24B-CEF3EEF20FB7}"/>
                    </a:ext>
                  </a:extLst>
                </p:cNvPr>
                <p:cNvGrpSpPr/>
                <p:nvPr/>
              </p:nvGrpSpPr>
              <p:grpSpPr>
                <a:xfrm>
                  <a:off x="3812579" y="3342320"/>
                  <a:ext cx="411480" cy="164942"/>
                  <a:chOff x="2847806" y="2444088"/>
                  <a:chExt cx="411480" cy="142832"/>
                </a:xfrm>
                <a:solidFill>
                  <a:sysClr val="window" lastClr="FFFFFF"/>
                </a:solidFill>
              </p:grpSpPr>
              <p:grpSp>
                <p:nvGrpSpPr>
                  <p:cNvPr id="729" name="Group 728">
                    <a:extLst>
                      <a:ext uri="{FF2B5EF4-FFF2-40B4-BE49-F238E27FC236}">
                        <a16:creationId xmlns:a16="http://schemas.microsoft.com/office/drawing/2014/main" id="{28469D6C-7A9C-454D-58BF-E0BF50245DDF}"/>
                      </a:ext>
                    </a:extLst>
                  </p:cNvPr>
                  <p:cNvGrpSpPr/>
                  <p:nvPr/>
                </p:nvGrpSpPr>
                <p:grpSpPr>
                  <a:xfrm>
                    <a:off x="2984966" y="2450780"/>
                    <a:ext cx="274320" cy="136140"/>
                    <a:chOff x="2210266" y="2784155"/>
                    <a:chExt cx="274320" cy="136140"/>
                  </a:xfrm>
                  <a:grpFill/>
                </p:grpSpPr>
                <p:cxnSp>
                  <p:nvCxnSpPr>
                    <p:cNvPr id="731" name="Straight Connector 730">
                      <a:extLst>
                        <a:ext uri="{FF2B5EF4-FFF2-40B4-BE49-F238E27FC236}">
                          <a16:creationId xmlns:a16="http://schemas.microsoft.com/office/drawing/2014/main" id="{4B10E5C4-D5B4-CA26-4A30-1D492882D9D7}"/>
                        </a:ext>
                      </a:extLst>
                    </p:cNvPr>
                    <p:cNvCxnSpPr/>
                    <p:nvPr/>
                  </p:nvCxnSpPr>
                  <p:spPr>
                    <a:xfrm>
                      <a:off x="2347426" y="2784497"/>
                      <a:ext cx="0" cy="132623"/>
                    </a:xfrm>
                    <a:prstGeom prst="line">
                      <a:avLst/>
                    </a:prstGeom>
                    <a:grpFill/>
                    <a:ln w="22225" cap="flat" cmpd="sng" algn="ctr">
                      <a:solidFill>
                        <a:sysClr val="windowText" lastClr="000000"/>
                      </a:solidFill>
                      <a:prstDash val="solid"/>
                      <a:miter lim="800000"/>
                    </a:ln>
                    <a:effectLst/>
                  </p:spPr>
                </p:cxnSp>
                <p:cxnSp>
                  <p:nvCxnSpPr>
                    <p:cNvPr id="732" name="Straight Connector 731">
                      <a:extLst>
                        <a:ext uri="{FF2B5EF4-FFF2-40B4-BE49-F238E27FC236}">
                          <a16:creationId xmlns:a16="http://schemas.microsoft.com/office/drawing/2014/main" id="{BEB24474-E51B-21F0-89F6-952092F5EDFD}"/>
                        </a:ext>
                      </a:extLst>
                    </p:cNvPr>
                    <p:cNvCxnSpPr/>
                    <p:nvPr/>
                  </p:nvCxnSpPr>
                  <p:spPr>
                    <a:xfrm>
                      <a:off x="2210266" y="2787672"/>
                      <a:ext cx="0" cy="132623"/>
                    </a:xfrm>
                    <a:prstGeom prst="line">
                      <a:avLst/>
                    </a:prstGeom>
                    <a:grpFill/>
                    <a:ln w="22225" cap="flat" cmpd="sng" algn="ctr">
                      <a:solidFill>
                        <a:sysClr val="windowText" lastClr="000000"/>
                      </a:solidFill>
                      <a:prstDash val="solid"/>
                      <a:miter lim="800000"/>
                    </a:ln>
                    <a:effectLst/>
                  </p:spPr>
                </p:cxnSp>
                <p:cxnSp>
                  <p:nvCxnSpPr>
                    <p:cNvPr id="733" name="Straight Connector 732">
                      <a:extLst>
                        <a:ext uri="{FF2B5EF4-FFF2-40B4-BE49-F238E27FC236}">
                          <a16:creationId xmlns:a16="http://schemas.microsoft.com/office/drawing/2014/main" id="{133B6299-1845-CCF4-9E57-449068EF6A2C}"/>
                        </a:ext>
                      </a:extLst>
                    </p:cNvPr>
                    <p:cNvCxnSpPr/>
                    <p:nvPr/>
                  </p:nvCxnSpPr>
                  <p:spPr>
                    <a:xfrm>
                      <a:off x="2484586" y="2784155"/>
                      <a:ext cx="0" cy="132623"/>
                    </a:xfrm>
                    <a:prstGeom prst="line">
                      <a:avLst/>
                    </a:prstGeom>
                    <a:grpFill/>
                    <a:ln w="22225" cap="flat" cmpd="sng" algn="ctr">
                      <a:solidFill>
                        <a:sysClr val="windowText" lastClr="000000"/>
                      </a:solidFill>
                      <a:prstDash val="solid"/>
                      <a:miter lim="800000"/>
                    </a:ln>
                    <a:effectLst/>
                  </p:spPr>
                </p:cxnSp>
              </p:grpSp>
              <p:cxnSp>
                <p:nvCxnSpPr>
                  <p:cNvPr id="730" name="Straight Connector 729">
                    <a:extLst>
                      <a:ext uri="{FF2B5EF4-FFF2-40B4-BE49-F238E27FC236}">
                        <a16:creationId xmlns:a16="http://schemas.microsoft.com/office/drawing/2014/main" id="{D39D5207-E72C-F30C-1D80-1E54B33A70B3}"/>
                      </a:ext>
                    </a:extLst>
                  </p:cNvPr>
                  <p:cNvCxnSpPr/>
                  <p:nvPr/>
                </p:nvCxnSpPr>
                <p:spPr>
                  <a:xfrm>
                    <a:off x="2847806" y="2444088"/>
                    <a:ext cx="0" cy="132623"/>
                  </a:xfrm>
                  <a:prstGeom prst="line">
                    <a:avLst/>
                  </a:prstGeom>
                  <a:grpFill/>
                  <a:ln w="22225" cap="flat" cmpd="sng" algn="ctr">
                    <a:solidFill>
                      <a:sysClr val="windowText" lastClr="000000"/>
                    </a:solidFill>
                    <a:prstDash val="solid"/>
                    <a:miter lim="800000"/>
                  </a:ln>
                  <a:effectLst/>
                </p:spPr>
              </p:cxnSp>
            </p:grpSp>
            <p:grpSp>
              <p:nvGrpSpPr>
                <p:cNvPr id="725" name="Group 724">
                  <a:extLst>
                    <a:ext uri="{FF2B5EF4-FFF2-40B4-BE49-F238E27FC236}">
                      <a16:creationId xmlns:a16="http://schemas.microsoft.com/office/drawing/2014/main" id="{3502018B-3914-AF3E-AE93-F87D606D9AEC}"/>
                    </a:ext>
                  </a:extLst>
                </p:cNvPr>
                <p:cNvGrpSpPr/>
                <p:nvPr/>
              </p:nvGrpSpPr>
              <p:grpSpPr>
                <a:xfrm>
                  <a:off x="3407269" y="3350046"/>
                  <a:ext cx="274320" cy="157214"/>
                  <a:chOff x="2210266" y="2784155"/>
                  <a:chExt cx="274320" cy="136140"/>
                </a:xfrm>
                <a:solidFill>
                  <a:sysClr val="window" lastClr="FFFFFF"/>
                </a:solidFill>
              </p:grpSpPr>
              <p:cxnSp>
                <p:nvCxnSpPr>
                  <p:cNvPr id="726" name="Straight Connector 725">
                    <a:extLst>
                      <a:ext uri="{FF2B5EF4-FFF2-40B4-BE49-F238E27FC236}">
                        <a16:creationId xmlns:a16="http://schemas.microsoft.com/office/drawing/2014/main" id="{75B7DA6B-D1AE-14DC-8DE5-5D14AF8C7B4E}"/>
                      </a:ext>
                    </a:extLst>
                  </p:cNvPr>
                  <p:cNvCxnSpPr/>
                  <p:nvPr/>
                </p:nvCxnSpPr>
                <p:spPr>
                  <a:xfrm>
                    <a:off x="2347426" y="2784497"/>
                    <a:ext cx="0" cy="132623"/>
                  </a:xfrm>
                  <a:prstGeom prst="line">
                    <a:avLst/>
                  </a:prstGeom>
                  <a:grpFill/>
                  <a:ln w="22225" cap="flat" cmpd="sng" algn="ctr">
                    <a:solidFill>
                      <a:sysClr val="windowText" lastClr="000000"/>
                    </a:solidFill>
                    <a:prstDash val="solid"/>
                    <a:miter lim="800000"/>
                  </a:ln>
                  <a:effectLst/>
                </p:spPr>
              </p:cxnSp>
              <p:cxnSp>
                <p:nvCxnSpPr>
                  <p:cNvPr id="727" name="Straight Connector 726">
                    <a:extLst>
                      <a:ext uri="{FF2B5EF4-FFF2-40B4-BE49-F238E27FC236}">
                        <a16:creationId xmlns:a16="http://schemas.microsoft.com/office/drawing/2014/main" id="{D9995402-6FE6-64AA-3953-31E15350E01A}"/>
                      </a:ext>
                    </a:extLst>
                  </p:cNvPr>
                  <p:cNvCxnSpPr/>
                  <p:nvPr/>
                </p:nvCxnSpPr>
                <p:spPr>
                  <a:xfrm>
                    <a:off x="2210266" y="2787672"/>
                    <a:ext cx="0" cy="132623"/>
                  </a:xfrm>
                  <a:prstGeom prst="line">
                    <a:avLst/>
                  </a:prstGeom>
                  <a:grpFill/>
                  <a:ln w="22225" cap="flat" cmpd="sng" algn="ctr">
                    <a:solidFill>
                      <a:sysClr val="windowText" lastClr="000000"/>
                    </a:solidFill>
                    <a:prstDash val="solid"/>
                    <a:miter lim="800000"/>
                  </a:ln>
                  <a:effectLst/>
                </p:spPr>
              </p:cxnSp>
              <p:cxnSp>
                <p:nvCxnSpPr>
                  <p:cNvPr id="728" name="Straight Connector 727">
                    <a:extLst>
                      <a:ext uri="{FF2B5EF4-FFF2-40B4-BE49-F238E27FC236}">
                        <a16:creationId xmlns:a16="http://schemas.microsoft.com/office/drawing/2014/main" id="{F7AB4405-2093-8497-92DF-7D1F8E1D3BBD}"/>
                      </a:ext>
                    </a:extLst>
                  </p:cNvPr>
                  <p:cNvCxnSpPr/>
                  <p:nvPr/>
                </p:nvCxnSpPr>
                <p:spPr>
                  <a:xfrm>
                    <a:off x="2484586" y="2784155"/>
                    <a:ext cx="0" cy="132623"/>
                  </a:xfrm>
                  <a:prstGeom prst="line">
                    <a:avLst/>
                  </a:prstGeom>
                  <a:grpFill/>
                  <a:ln w="22225" cap="flat" cmpd="sng" algn="ctr">
                    <a:solidFill>
                      <a:sysClr val="windowText" lastClr="000000"/>
                    </a:solidFill>
                    <a:prstDash val="solid"/>
                    <a:miter lim="800000"/>
                  </a:ln>
                  <a:effectLst/>
                </p:spPr>
              </p:cxnSp>
            </p:grpSp>
          </p:grpSp>
        </p:grpSp>
        <p:cxnSp>
          <p:nvCxnSpPr>
            <p:cNvPr id="736" name="Elbow Connector 735">
              <a:extLst>
                <a:ext uri="{FF2B5EF4-FFF2-40B4-BE49-F238E27FC236}">
                  <a16:creationId xmlns:a16="http://schemas.microsoft.com/office/drawing/2014/main" id="{3FEBD3D9-1B30-9701-D592-478323A3120B}"/>
                </a:ext>
              </a:extLst>
            </p:cNvPr>
            <p:cNvCxnSpPr>
              <a:cxnSpLocks/>
              <a:stCxn id="721" idx="2"/>
            </p:cNvCxnSpPr>
            <p:nvPr/>
          </p:nvCxnSpPr>
          <p:spPr>
            <a:xfrm rot="10800000">
              <a:off x="7222850" y="3220904"/>
              <a:ext cx="45566" cy="873743"/>
            </a:xfrm>
            <a:prstGeom prst="bentConnector2">
              <a:avLst/>
            </a:prstGeom>
            <a:noFill/>
            <a:ln w="22225" cap="flat" cmpd="sng" algn="ctr">
              <a:solidFill>
                <a:sysClr val="windowText" lastClr="000000"/>
              </a:solidFill>
              <a:prstDash val="solid"/>
              <a:miter lim="800000"/>
              <a:tailEnd type="triangle" w="med" len="med"/>
            </a:ln>
            <a:effectLst/>
          </p:spPr>
        </p:cxnSp>
        <p:grpSp>
          <p:nvGrpSpPr>
            <p:cNvPr id="738" name="Group 737">
              <a:extLst>
                <a:ext uri="{FF2B5EF4-FFF2-40B4-BE49-F238E27FC236}">
                  <a16:creationId xmlns:a16="http://schemas.microsoft.com/office/drawing/2014/main" id="{59B3D34B-80AD-A2A0-8BF2-182E02E14757}"/>
                </a:ext>
              </a:extLst>
            </p:cNvPr>
            <p:cNvGrpSpPr/>
            <p:nvPr/>
          </p:nvGrpSpPr>
          <p:grpSpPr>
            <a:xfrm>
              <a:off x="7917639" y="2492773"/>
              <a:ext cx="1030326" cy="633968"/>
              <a:chOff x="5882617" y="2775127"/>
              <a:chExt cx="811670" cy="340450"/>
            </a:xfrm>
          </p:grpSpPr>
          <p:sp>
            <p:nvSpPr>
              <p:cNvPr id="739" name="Rectangle 738">
                <a:extLst>
                  <a:ext uri="{FF2B5EF4-FFF2-40B4-BE49-F238E27FC236}">
                    <a16:creationId xmlns:a16="http://schemas.microsoft.com/office/drawing/2014/main" id="{087FFE6A-0539-F972-86F7-5E5226F6F561}"/>
                  </a:ext>
                </a:extLst>
              </p:cNvPr>
              <p:cNvSpPr/>
              <p:nvPr/>
            </p:nvSpPr>
            <p:spPr>
              <a:xfrm>
                <a:off x="5987704" y="2856683"/>
                <a:ext cx="706583" cy="258894"/>
              </a:xfrm>
              <a:prstGeom prst="rect">
                <a:avLst/>
              </a:prstGeom>
              <a:solidFill>
                <a:srgbClr val="70AD47">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Write-Back Unit</a:t>
                </a:r>
              </a:p>
            </p:txBody>
          </p:sp>
          <p:sp>
            <p:nvSpPr>
              <p:cNvPr id="740" name="Rectangle 739">
                <a:extLst>
                  <a:ext uri="{FF2B5EF4-FFF2-40B4-BE49-F238E27FC236}">
                    <a16:creationId xmlns:a16="http://schemas.microsoft.com/office/drawing/2014/main" id="{5393CFE3-20CF-4BE8-39CF-87BE8C0F354F}"/>
                  </a:ext>
                </a:extLst>
              </p:cNvPr>
              <p:cNvSpPr/>
              <p:nvPr/>
            </p:nvSpPr>
            <p:spPr>
              <a:xfrm>
                <a:off x="5956229" y="2827634"/>
                <a:ext cx="706583" cy="258894"/>
              </a:xfrm>
              <a:prstGeom prst="rect">
                <a:avLst/>
              </a:prstGeom>
              <a:solidFill>
                <a:srgbClr val="70AD47">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Write-Back Unit</a:t>
                </a:r>
              </a:p>
            </p:txBody>
          </p:sp>
          <p:sp>
            <p:nvSpPr>
              <p:cNvPr id="741" name="Rectangle 740">
                <a:extLst>
                  <a:ext uri="{FF2B5EF4-FFF2-40B4-BE49-F238E27FC236}">
                    <a16:creationId xmlns:a16="http://schemas.microsoft.com/office/drawing/2014/main" id="{758D8089-6013-CAA0-768E-72776EC26D08}"/>
                  </a:ext>
                </a:extLst>
              </p:cNvPr>
              <p:cNvSpPr/>
              <p:nvPr/>
            </p:nvSpPr>
            <p:spPr>
              <a:xfrm>
                <a:off x="5917318" y="2800437"/>
                <a:ext cx="706583" cy="258894"/>
              </a:xfrm>
              <a:prstGeom prst="rect">
                <a:avLst/>
              </a:prstGeom>
              <a:solidFill>
                <a:srgbClr val="70AD47">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Write-Back Unit</a:t>
                </a:r>
              </a:p>
            </p:txBody>
          </p:sp>
          <p:sp>
            <p:nvSpPr>
              <p:cNvPr id="742" name="Rectangle 741">
                <a:extLst>
                  <a:ext uri="{FF2B5EF4-FFF2-40B4-BE49-F238E27FC236}">
                    <a16:creationId xmlns:a16="http://schemas.microsoft.com/office/drawing/2014/main" id="{C3F7E379-1D30-7735-ACDA-2C01DAEED510}"/>
                  </a:ext>
                </a:extLst>
              </p:cNvPr>
              <p:cNvSpPr/>
              <p:nvPr/>
            </p:nvSpPr>
            <p:spPr>
              <a:xfrm>
                <a:off x="5882617" y="2775127"/>
                <a:ext cx="706583" cy="258894"/>
              </a:xfrm>
              <a:prstGeom prst="rect">
                <a:avLst/>
              </a:prstGeom>
              <a:solidFill>
                <a:srgbClr val="70AD47">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Writeback Unit</a:t>
                </a:r>
              </a:p>
            </p:txBody>
          </p:sp>
        </p:grpSp>
        <p:cxnSp>
          <p:nvCxnSpPr>
            <p:cNvPr id="743" name="Straight Connector 742">
              <a:extLst>
                <a:ext uri="{FF2B5EF4-FFF2-40B4-BE49-F238E27FC236}">
                  <a16:creationId xmlns:a16="http://schemas.microsoft.com/office/drawing/2014/main" id="{12F34A50-D373-56C8-11B7-0F45CF85A3B8}"/>
                </a:ext>
              </a:extLst>
            </p:cNvPr>
            <p:cNvCxnSpPr>
              <a:cxnSpLocks/>
            </p:cNvCxnSpPr>
            <p:nvPr/>
          </p:nvCxnSpPr>
          <p:spPr>
            <a:xfrm>
              <a:off x="7222849" y="3398686"/>
              <a:ext cx="1719220" cy="0"/>
            </a:xfrm>
            <a:prstGeom prst="line">
              <a:avLst/>
            </a:prstGeom>
            <a:noFill/>
            <a:ln w="22225" cap="flat" cmpd="sng" algn="ctr">
              <a:solidFill>
                <a:sysClr val="windowText" lastClr="000000"/>
              </a:solidFill>
              <a:prstDash val="solid"/>
              <a:miter lim="800000"/>
            </a:ln>
            <a:effectLst/>
          </p:spPr>
        </p:cxnSp>
        <p:cxnSp>
          <p:nvCxnSpPr>
            <p:cNvPr id="744" name="Straight Arrow Connector 743">
              <a:extLst>
                <a:ext uri="{FF2B5EF4-FFF2-40B4-BE49-F238E27FC236}">
                  <a16:creationId xmlns:a16="http://schemas.microsoft.com/office/drawing/2014/main" id="{CFA2C986-A233-8BD8-55A2-611CE134F3A2}"/>
                </a:ext>
              </a:extLst>
            </p:cNvPr>
            <p:cNvCxnSpPr>
              <a:cxnSpLocks/>
              <a:endCxn id="713" idx="0"/>
            </p:cNvCxnSpPr>
            <p:nvPr/>
          </p:nvCxnSpPr>
          <p:spPr>
            <a:xfrm>
              <a:off x="8075844" y="3398686"/>
              <a:ext cx="0" cy="231110"/>
            </a:xfrm>
            <a:prstGeom prst="straightConnector1">
              <a:avLst/>
            </a:prstGeom>
            <a:noFill/>
            <a:ln w="22225" cap="flat" cmpd="sng" algn="ctr">
              <a:solidFill>
                <a:sysClr val="windowText" lastClr="000000"/>
              </a:solidFill>
              <a:prstDash val="solid"/>
              <a:miter lim="800000"/>
              <a:tailEnd type="triangle" w="sm" len="sm"/>
            </a:ln>
            <a:effectLst/>
          </p:spPr>
        </p:cxnSp>
        <p:cxnSp>
          <p:nvCxnSpPr>
            <p:cNvPr id="745" name="Straight Arrow Connector 744">
              <a:extLst>
                <a:ext uri="{FF2B5EF4-FFF2-40B4-BE49-F238E27FC236}">
                  <a16:creationId xmlns:a16="http://schemas.microsoft.com/office/drawing/2014/main" id="{D7FB6836-6388-6BFE-EB0C-A01E553D6B36}"/>
                </a:ext>
              </a:extLst>
            </p:cNvPr>
            <p:cNvCxnSpPr>
              <a:cxnSpLocks/>
              <a:stCxn id="713" idx="2"/>
              <a:endCxn id="721" idx="1"/>
            </p:cNvCxnSpPr>
            <p:nvPr/>
          </p:nvCxnSpPr>
          <p:spPr>
            <a:xfrm flipH="1">
              <a:off x="8075551" y="3808351"/>
              <a:ext cx="293" cy="192772"/>
            </a:xfrm>
            <a:prstGeom prst="straightConnector1">
              <a:avLst/>
            </a:prstGeom>
            <a:noFill/>
            <a:ln w="22225" cap="flat" cmpd="sng" algn="ctr">
              <a:solidFill>
                <a:sysClr val="windowText" lastClr="000000"/>
              </a:solidFill>
              <a:prstDash val="solid"/>
              <a:miter lim="800000"/>
              <a:tailEnd type="triangle" w="sm" len="sm"/>
            </a:ln>
            <a:effectLst/>
          </p:spPr>
        </p:cxnSp>
        <p:cxnSp>
          <p:nvCxnSpPr>
            <p:cNvPr id="747" name="Straight Arrow Connector 746">
              <a:extLst>
                <a:ext uri="{FF2B5EF4-FFF2-40B4-BE49-F238E27FC236}">
                  <a16:creationId xmlns:a16="http://schemas.microsoft.com/office/drawing/2014/main" id="{C56DF0C5-02B9-ECD6-30E2-1C6510FCE4C1}"/>
                </a:ext>
              </a:extLst>
            </p:cNvPr>
            <p:cNvCxnSpPr>
              <a:cxnSpLocks/>
              <a:stCxn id="742" idx="0"/>
              <a:endCxn id="749" idx="2"/>
            </p:cNvCxnSpPr>
            <p:nvPr/>
          </p:nvCxnSpPr>
          <p:spPr>
            <a:xfrm flipH="1" flipV="1">
              <a:off x="8069861" y="2361739"/>
              <a:ext cx="296243" cy="131034"/>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sp>
          <p:nvSpPr>
            <p:cNvPr id="749" name="TextBox 748">
              <a:extLst>
                <a:ext uri="{FF2B5EF4-FFF2-40B4-BE49-F238E27FC236}">
                  <a16:creationId xmlns:a16="http://schemas.microsoft.com/office/drawing/2014/main" id="{1BBA7926-3B63-3737-E180-2315D81F495A}"/>
                </a:ext>
              </a:extLst>
            </p:cNvPr>
            <p:cNvSpPr txBox="1"/>
            <p:nvPr/>
          </p:nvSpPr>
          <p:spPr>
            <a:xfrm>
              <a:off x="7119015" y="2177073"/>
              <a:ext cx="1901691" cy="184666"/>
            </a:xfrm>
            <a:prstGeom prst="rect">
              <a:avLst/>
            </a:prstGeom>
            <a:noFill/>
          </p:spPr>
          <p:txBody>
            <a:bodyPr wrap="square" lIns="0" tIns="0" rIns="0" bIns="0">
              <a:spAutoFit/>
            </a:bodyPr>
            <a:lstStyle/>
            <a:p>
              <a:pPr algn="ctr"/>
              <a:r>
                <a:rPr lang="en-US" sz="1200" i="1" dirty="0">
                  <a:solidFill>
                    <a:prstClr val="black"/>
                  </a:solidFill>
                  <a:latin typeface="Gill Sans MT" panose="020B0502020104020203" pitchFamily="34" charset="77"/>
                  <a:cs typeface="Arial" panose="020B0604020202020204" pitchFamily="34" charset="0"/>
                </a:rPr>
                <a:t>Mem. Ctrl.</a:t>
              </a:r>
            </a:p>
          </p:txBody>
        </p:sp>
        <p:sp>
          <p:nvSpPr>
            <p:cNvPr id="750" name="TextBox 749">
              <a:extLst>
                <a:ext uri="{FF2B5EF4-FFF2-40B4-BE49-F238E27FC236}">
                  <a16:creationId xmlns:a16="http://schemas.microsoft.com/office/drawing/2014/main" id="{987161B5-0649-9CEB-F8F3-84D338AD9A91}"/>
                </a:ext>
              </a:extLst>
            </p:cNvPr>
            <p:cNvSpPr txBox="1"/>
            <p:nvPr/>
          </p:nvSpPr>
          <p:spPr>
            <a:xfrm>
              <a:off x="7522478" y="3223717"/>
              <a:ext cx="1119963" cy="184666"/>
            </a:xfrm>
            <a:prstGeom prst="rect">
              <a:avLst/>
            </a:prstGeom>
            <a:noFill/>
          </p:spPr>
          <p:txBody>
            <a:bodyPr wrap="square" lIns="0" tIns="0" rIns="0" bIns="0">
              <a:spAutoFit/>
            </a:bodyPr>
            <a:lstStyle/>
            <a:p>
              <a:pPr algn="ctr"/>
              <a:r>
                <a:rPr lang="en-US" sz="1200" i="1" dirty="0">
                  <a:solidFill>
                    <a:prstClr val="black"/>
                  </a:solidFill>
                  <a:latin typeface="Gill Sans MT" panose="020B0502020104020203" pitchFamily="34" charset="77"/>
                  <a:cs typeface="Arial" panose="020B0604020202020204" pitchFamily="34" charset="0"/>
                </a:rPr>
                <a:t>Memory Address</a:t>
              </a:r>
            </a:p>
          </p:txBody>
        </p:sp>
        <p:cxnSp>
          <p:nvCxnSpPr>
            <p:cNvPr id="787" name="Straight Arrow Connector 786">
              <a:extLst>
                <a:ext uri="{FF2B5EF4-FFF2-40B4-BE49-F238E27FC236}">
                  <a16:creationId xmlns:a16="http://schemas.microsoft.com/office/drawing/2014/main" id="{52F49431-CA32-8C7A-E3BE-1DF898833B23}"/>
                </a:ext>
              </a:extLst>
            </p:cNvPr>
            <p:cNvCxnSpPr>
              <a:cxnSpLocks/>
              <a:stCxn id="749" idx="2"/>
              <a:endCxn id="718" idx="0"/>
            </p:cNvCxnSpPr>
            <p:nvPr/>
          </p:nvCxnSpPr>
          <p:spPr>
            <a:xfrm flipH="1">
              <a:off x="7607936" y="2361739"/>
              <a:ext cx="461925" cy="131033"/>
            </a:xfrm>
            <a:prstGeom prst="straightConnector1">
              <a:avLst/>
            </a:prstGeom>
            <a:noFill/>
            <a:ln w="12700" cap="flat" cmpd="sng" algn="ctr">
              <a:solidFill>
                <a:sysClr val="windowText" lastClr="000000"/>
              </a:solidFill>
              <a:prstDash val="solid"/>
              <a:miter lim="800000"/>
              <a:headEnd type="triangle" w="sm" len="sm"/>
              <a:tailEnd type="triangle" w="sm" len="sm"/>
            </a:ln>
            <a:effectLst/>
          </p:spPr>
        </p:cxnSp>
        <p:cxnSp>
          <p:nvCxnSpPr>
            <p:cNvPr id="788" name="Elbow Connector 787">
              <a:extLst>
                <a:ext uri="{FF2B5EF4-FFF2-40B4-BE49-F238E27FC236}">
                  <a16:creationId xmlns:a16="http://schemas.microsoft.com/office/drawing/2014/main" id="{6D0E3E4A-262A-1A5E-A912-932749575B90}"/>
                </a:ext>
              </a:extLst>
            </p:cNvPr>
            <p:cNvCxnSpPr>
              <a:cxnSpLocks/>
            </p:cNvCxnSpPr>
            <p:nvPr/>
          </p:nvCxnSpPr>
          <p:spPr>
            <a:xfrm rot="10800000" flipH="1">
              <a:off x="8896503" y="3215066"/>
              <a:ext cx="45566" cy="873743"/>
            </a:xfrm>
            <a:prstGeom prst="bentConnector2">
              <a:avLst/>
            </a:prstGeom>
            <a:noFill/>
            <a:ln w="22225" cap="flat" cmpd="sng" algn="ctr">
              <a:solidFill>
                <a:sysClr val="windowText" lastClr="000000"/>
              </a:solidFill>
              <a:prstDash val="solid"/>
              <a:miter lim="800000"/>
              <a:tailEnd type="triangle" w="med" len="med"/>
            </a:ln>
            <a:effectLst/>
          </p:spPr>
        </p:cxnSp>
      </p:grpSp>
      <p:sp>
        <p:nvSpPr>
          <p:cNvPr id="134" name="Slide Number Placeholder 133">
            <a:extLst>
              <a:ext uri="{FF2B5EF4-FFF2-40B4-BE49-F238E27FC236}">
                <a16:creationId xmlns:a16="http://schemas.microsoft.com/office/drawing/2014/main" id="{8DFC0387-4382-D42A-019B-A6A375F9452D}"/>
              </a:ext>
            </a:extLst>
          </p:cNvPr>
          <p:cNvSpPr>
            <a:spLocks noGrp="1"/>
          </p:cNvSpPr>
          <p:nvPr>
            <p:ph type="sldNum" sz="quarter" idx="12"/>
          </p:nvPr>
        </p:nvSpPr>
        <p:spPr/>
        <p:txBody>
          <a:bodyPr/>
          <a:lstStyle/>
          <a:p>
            <a:fld id="{BA2D8F13-174C-467F-9D40-7DDEF70CAB8C}" type="slidenum">
              <a:rPr lang="en-US" smtClean="0"/>
              <a:t>59</a:t>
            </a:fld>
            <a:endParaRPr lang="en-US"/>
          </a:p>
        </p:txBody>
      </p:sp>
      <p:graphicFrame>
        <p:nvGraphicFramePr>
          <p:cNvPr id="792" name="Table 4">
            <a:extLst>
              <a:ext uri="{FF2B5EF4-FFF2-40B4-BE49-F238E27FC236}">
                <a16:creationId xmlns:a16="http://schemas.microsoft.com/office/drawing/2014/main" id="{DBA4833D-CB94-DD43-B79A-568098E43229}"/>
              </a:ext>
            </a:extLst>
          </p:cNvPr>
          <p:cNvGraphicFramePr>
            <a:graphicFrameLocks/>
          </p:cNvGraphicFramePr>
          <p:nvPr>
            <p:extLst>
              <p:ext uri="{D42A27DB-BD31-4B8C-83A1-F6EECF244321}">
                <p14:modId xmlns:p14="http://schemas.microsoft.com/office/powerpoint/2010/main" val="298079899"/>
              </p:ext>
            </p:extLst>
          </p:nvPr>
        </p:nvGraphicFramePr>
        <p:xfrm>
          <a:off x="873648" y="6569427"/>
          <a:ext cx="7957056" cy="1303122"/>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11812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 ● </a:t>
                      </a:r>
                      <a:r>
                        <a:rPr lang="en-US" sz="800" kern="1200" dirty="0">
                          <a:solidFill>
                            <a:srgbClr val="A6A6A6"/>
                          </a:solidFill>
                          <a:latin typeface="Calibri" panose="020F0502020204030204"/>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grpSp>
        <p:nvGrpSpPr>
          <p:cNvPr id="151" name="Group 150">
            <a:extLst>
              <a:ext uri="{FF2B5EF4-FFF2-40B4-BE49-F238E27FC236}">
                <a16:creationId xmlns:a16="http://schemas.microsoft.com/office/drawing/2014/main" id="{94D178D7-59E8-3418-4AD7-FF638A45EA79}"/>
              </a:ext>
            </a:extLst>
          </p:cNvPr>
          <p:cNvGrpSpPr/>
          <p:nvPr/>
        </p:nvGrpSpPr>
        <p:grpSpPr>
          <a:xfrm>
            <a:off x="-102509" y="4378431"/>
            <a:ext cx="2895600" cy="1317551"/>
            <a:chOff x="-102509" y="4378431"/>
            <a:chExt cx="2895600" cy="1317551"/>
          </a:xfrm>
        </p:grpSpPr>
        <p:sp>
          <p:nvSpPr>
            <p:cNvPr id="341" name="Rectangle 340"/>
            <p:cNvSpPr/>
            <p:nvPr/>
          </p:nvSpPr>
          <p:spPr>
            <a:xfrm>
              <a:off x="-102509" y="4680319"/>
              <a:ext cx="2895600"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3-level comparator tree</a:t>
              </a:r>
              <a:r>
                <a:rPr kumimoji="0" lang="en-US" sz="2000" b="1" i="0" u="none" strike="noStrike" kern="1200" cap="none" spc="0" normalizeH="0" baseline="0" noProof="0" dirty="0">
                  <a:ln>
                    <a:noFill/>
                  </a:ln>
                  <a:solidFill>
                    <a:prstClr val="black"/>
                  </a:solidFill>
                  <a:effectLst/>
                  <a:uLnTx/>
                  <a:uFillTx/>
                  <a:latin typeface="Gill Sans MT"/>
                  <a:ea typeface="+mn-ea"/>
                  <a:cs typeface="+mn-cs"/>
                </a:rPr>
                <a:t> to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merge </a:t>
              </a:r>
              <a:br>
                <a:rPr kumimoji="0" lang="en-US" sz="20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updates</a:t>
              </a:r>
              <a:endParaRPr kumimoji="0" lang="en-US" sz="2000" b="1" i="0" u="none" strike="noStrike" kern="1200" cap="none" spc="0" normalizeH="0" baseline="0" noProof="0" dirty="0">
                <a:ln>
                  <a:noFill/>
                </a:ln>
                <a:solidFill>
                  <a:prstClr val="black"/>
                </a:solidFill>
                <a:effectLst/>
                <a:uLnTx/>
                <a:uFillTx/>
                <a:latin typeface="Gill Sans MT"/>
                <a:ea typeface="+mn-ea"/>
                <a:cs typeface="+mn-cs"/>
              </a:endParaRPr>
            </a:p>
          </p:txBody>
        </p:sp>
        <p:cxnSp>
          <p:nvCxnSpPr>
            <p:cNvPr id="793" name="Curved Connector 792">
              <a:extLst>
                <a:ext uri="{FF2B5EF4-FFF2-40B4-BE49-F238E27FC236}">
                  <a16:creationId xmlns:a16="http://schemas.microsoft.com/office/drawing/2014/main" id="{1685D412-77DB-270F-2E09-975013DFCFDB}"/>
                </a:ext>
              </a:extLst>
            </p:cNvPr>
            <p:cNvCxnSpPr>
              <a:cxnSpLocks/>
              <a:stCxn id="558" idx="2"/>
              <a:endCxn id="341" idx="3"/>
            </p:cNvCxnSpPr>
            <p:nvPr/>
          </p:nvCxnSpPr>
          <p:spPr>
            <a:xfrm rot="16200000" flipH="1">
              <a:off x="1732537" y="4127596"/>
              <a:ext cx="809719" cy="1311389"/>
            </a:xfrm>
            <a:prstGeom prst="curvedConnector4">
              <a:avLst>
                <a:gd name="adj1" fmla="val 18641"/>
                <a:gd name="adj2" fmla="val 117432"/>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153" name="Group 152">
            <a:extLst>
              <a:ext uri="{FF2B5EF4-FFF2-40B4-BE49-F238E27FC236}">
                <a16:creationId xmlns:a16="http://schemas.microsoft.com/office/drawing/2014/main" id="{B4A2E68B-6F54-C92D-85D8-811D18748229}"/>
              </a:ext>
            </a:extLst>
          </p:cNvPr>
          <p:cNvGrpSpPr/>
          <p:nvPr/>
        </p:nvGrpSpPr>
        <p:grpSpPr>
          <a:xfrm>
            <a:off x="1478863" y="4341405"/>
            <a:ext cx="4724400" cy="2235126"/>
            <a:chOff x="1518619" y="4248641"/>
            <a:chExt cx="4724400" cy="2235126"/>
          </a:xfrm>
        </p:grpSpPr>
        <p:sp>
          <p:nvSpPr>
            <p:cNvPr id="343" name="Rectangle 342"/>
            <p:cNvSpPr/>
            <p:nvPr/>
          </p:nvSpPr>
          <p:spPr>
            <a:xfrm>
              <a:off x="1518619" y="5468104"/>
              <a:ext cx="4724400"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Decoupled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hash computation</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from the </a:t>
              </a:r>
              <a:r>
                <a:rPr kumimoji="0" lang="en-US" sz="2000" b="1" i="0" u="none" strike="noStrike" kern="1200" cap="none" spc="0" normalizeH="0" baseline="0" noProof="0" dirty="0">
                  <a:ln>
                    <a:noFill/>
                  </a:ln>
                  <a:solidFill>
                    <a:srgbClr val="1901FF"/>
                  </a:solidFill>
                  <a:effectLst/>
                  <a:uLnTx/>
                  <a:uFillTx/>
                  <a:latin typeface="Gill Sans MT"/>
                  <a:ea typeface="+mn-ea"/>
                  <a:cs typeface="Gill Sans MT"/>
                </a:rPr>
                <a:t>hash</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bucket traversal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to allow for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concurrent</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hash lookups</a:t>
              </a:r>
            </a:p>
          </p:txBody>
        </p:sp>
        <p:cxnSp>
          <p:nvCxnSpPr>
            <p:cNvPr id="794" name="Curved Connector 793">
              <a:extLst>
                <a:ext uri="{FF2B5EF4-FFF2-40B4-BE49-F238E27FC236}">
                  <a16:creationId xmlns:a16="http://schemas.microsoft.com/office/drawing/2014/main" id="{CF377297-5AF1-4E53-1091-6CB650EE0EA6}"/>
                </a:ext>
              </a:extLst>
            </p:cNvPr>
            <p:cNvCxnSpPr>
              <a:cxnSpLocks/>
              <a:stCxn id="682" idx="2"/>
              <a:endCxn id="343" idx="0"/>
            </p:cNvCxnSpPr>
            <p:nvPr/>
          </p:nvCxnSpPr>
          <p:spPr>
            <a:xfrm rot="5400000">
              <a:off x="3720897" y="4408564"/>
              <a:ext cx="1219463" cy="899617"/>
            </a:xfrm>
            <a:prstGeom prst="curvedConnector3">
              <a:avLst>
                <a:gd name="adj1" fmla="val 50000"/>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155" name="Group 154">
            <a:extLst>
              <a:ext uri="{FF2B5EF4-FFF2-40B4-BE49-F238E27FC236}">
                <a16:creationId xmlns:a16="http://schemas.microsoft.com/office/drawing/2014/main" id="{05B26294-A606-A58C-74C0-BFC70B5098FB}"/>
              </a:ext>
            </a:extLst>
          </p:cNvPr>
          <p:cNvGrpSpPr/>
          <p:nvPr/>
        </p:nvGrpSpPr>
        <p:grpSpPr>
          <a:xfrm>
            <a:off x="4628786" y="4523764"/>
            <a:ext cx="4724400" cy="1311653"/>
            <a:chOff x="4801062" y="4523764"/>
            <a:chExt cx="4724400" cy="1311653"/>
          </a:xfrm>
        </p:grpSpPr>
        <p:sp>
          <p:nvSpPr>
            <p:cNvPr id="345" name="Rectangle 344"/>
            <p:cNvSpPr/>
            <p:nvPr/>
          </p:nvSpPr>
          <p:spPr>
            <a:xfrm>
              <a:off x="4801062" y="4819754"/>
              <a:ext cx="4724400"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Multiple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fetch</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and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write-back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units </a:t>
              </a:r>
              <a:br>
                <a:rPr kumimoji="0" lang="en-US" sz="20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to issue multiple memory accesses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concurrently</a:t>
              </a:r>
            </a:p>
          </p:txBody>
        </p:sp>
        <p:cxnSp>
          <p:nvCxnSpPr>
            <p:cNvPr id="795" name="Curved Connector 794">
              <a:extLst>
                <a:ext uri="{FF2B5EF4-FFF2-40B4-BE49-F238E27FC236}">
                  <a16:creationId xmlns:a16="http://schemas.microsoft.com/office/drawing/2014/main" id="{6EE66AA7-4CC0-198C-4185-22A7539CB07C}"/>
                </a:ext>
              </a:extLst>
            </p:cNvPr>
            <p:cNvCxnSpPr>
              <a:cxnSpLocks/>
              <a:stCxn id="702" idx="2"/>
              <a:endCxn id="345" idx="0"/>
            </p:cNvCxnSpPr>
            <p:nvPr/>
          </p:nvCxnSpPr>
          <p:spPr>
            <a:xfrm rot="5400000">
              <a:off x="7468568" y="4218459"/>
              <a:ext cx="295989" cy="906600"/>
            </a:xfrm>
            <a:prstGeom prst="curvedConnector3">
              <a:avLst>
                <a:gd name="adj1" fmla="val 50000"/>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619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500"/>
                                        <p:tgtEl>
                                          <p:spTgt spid="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fade">
                                      <p:cBhvr>
                                        <p:cTn id="12" dur="500"/>
                                        <p:tgtEl>
                                          <p:spTgt spid="1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1"/>
                                        </p:tgtEl>
                                        <p:attrNameLst>
                                          <p:attrName>style.visibility</p:attrName>
                                        </p:attrNameLst>
                                      </p:cBhvr>
                                      <p:to>
                                        <p:strVal val="visible"/>
                                      </p:to>
                                    </p:set>
                                    <p:animEffect transition="in" filter="fade">
                                      <p:cBhvr>
                                        <p:cTn id="17" dur="500"/>
                                        <p:tgtEl>
                                          <p:spTgt spid="1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2"/>
                                        </p:tgtEl>
                                        <p:attrNameLst>
                                          <p:attrName>style.visibility</p:attrName>
                                        </p:attrNameLst>
                                      </p:cBhvr>
                                      <p:to>
                                        <p:strVal val="visible"/>
                                      </p:to>
                                    </p:set>
                                    <p:animEffect transition="in" filter="fade">
                                      <p:cBhvr>
                                        <p:cTn id="22" dur="500"/>
                                        <p:tgtEl>
                                          <p:spTgt spid="1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
                                        </p:tgtEl>
                                        <p:attrNameLst>
                                          <p:attrName>style.visibility</p:attrName>
                                        </p:attrNameLst>
                                      </p:cBhvr>
                                      <p:to>
                                        <p:strVal val="visible"/>
                                      </p:to>
                                    </p:set>
                                    <p:animEffect transition="in" filter="fade">
                                      <p:cBhvr>
                                        <p:cTn id="27" dur="500"/>
                                        <p:tgtEl>
                                          <p:spTgt spid="1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4"/>
                                        </p:tgtEl>
                                        <p:attrNameLst>
                                          <p:attrName>style.visibility</p:attrName>
                                        </p:attrNameLst>
                                      </p:cBhvr>
                                      <p:to>
                                        <p:strVal val="visible"/>
                                      </p:to>
                                    </p:set>
                                    <p:animEffect transition="in" filter="fade">
                                      <p:cBhvr>
                                        <p:cTn id="32" dur="500"/>
                                        <p:tgtEl>
                                          <p:spTgt spid="15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5"/>
                                        </p:tgtEl>
                                        <p:attrNameLst>
                                          <p:attrName>style.visibility</p:attrName>
                                        </p:attrNameLst>
                                      </p:cBhvr>
                                      <p:to>
                                        <p:strVal val="visible"/>
                                      </p:to>
                                    </p:set>
                                    <p:animEffect transition="in" filter="fade">
                                      <p:cBhvr>
                                        <p:cTn id="37"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64" name="TextBox 63"/>
          <p:cNvSpPr txBox="1"/>
          <p:nvPr/>
        </p:nvSpPr>
        <p:spPr>
          <a:xfrm>
            <a:off x="429798" y="2118823"/>
            <a:ext cx="2647764"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Designed to sustain</a:t>
            </a:r>
            <a:br>
              <a:rPr kumimoji="0" lang="en-US" sz="20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bursts of updates  </a:t>
            </a:r>
          </a:p>
        </p:txBody>
      </p:sp>
      <p:sp>
        <p:nvSpPr>
          <p:cNvPr id="67" name="Rectangle 66"/>
          <p:cNvSpPr/>
          <p:nvPr/>
        </p:nvSpPr>
        <p:spPr>
          <a:xfrm>
            <a:off x="0" y="890592"/>
            <a:ext cx="9144000" cy="769441"/>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Each island includes (1) a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replica</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of data, (2) an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optimized</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execution engine, and (3) a set of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hardware resources</a:t>
            </a:r>
          </a:p>
        </p:txBody>
      </p:sp>
      <p:sp>
        <p:nvSpPr>
          <p:cNvPr id="68" name="TextBox 67"/>
          <p:cNvSpPr txBox="1"/>
          <p:nvPr/>
        </p:nvSpPr>
        <p:spPr>
          <a:xfrm>
            <a:off x="3741339" y="1720282"/>
            <a:ext cx="54102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Designed to provide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high read throughput</a:t>
            </a:r>
          </a:p>
        </p:txBody>
      </p:sp>
      <p:sp>
        <p:nvSpPr>
          <p:cNvPr id="86" name="Rectangle 85"/>
          <p:cNvSpPr/>
          <p:nvPr/>
        </p:nvSpPr>
        <p:spPr>
          <a:xfrm>
            <a:off x="4464929" y="5580618"/>
            <a:ext cx="4572000" cy="707886"/>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mn-cs"/>
              </a:rPr>
              <a:t>Take advantage of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PIM</a:t>
            </a:r>
            <a:r>
              <a:rPr kumimoji="0" lang="en-US" sz="2000" b="1" i="0" u="none" strike="noStrike" kern="1200" cap="none" spc="0" normalizeH="0" baseline="0" noProof="0" dirty="0">
                <a:ln>
                  <a:noFill/>
                </a:ln>
                <a:solidFill>
                  <a:prstClr val="black"/>
                </a:solidFill>
                <a:effectLst/>
                <a:uLnTx/>
                <a:uFillTx/>
                <a:latin typeface="Gill Sans MT"/>
                <a:ea typeface="+mn-ea"/>
                <a:cs typeface="+mn-cs"/>
              </a:rPr>
              <a:t> to mitigate </a:t>
            </a:r>
            <a:r>
              <a:rPr kumimoji="0" lang="en-US" sz="2000" b="1" i="0" u="none" strike="noStrike" kern="1200" cap="none" spc="0" normalizeH="0" baseline="0" noProof="0" dirty="0">
                <a:ln>
                  <a:noFill/>
                </a:ln>
                <a:solidFill>
                  <a:srgbClr val="C00000"/>
                </a:solidFill>
                <a:effectLst/>
                <a:uLnTx/>
                <a:uFillTx/>
                <a:latin typeface="Gill Sans MT"/>
                <a:ea typeface="+mn-ea"/>
                <a:cs typeface="+mn-cs"/>
              </a:rPr>
              <a:t>data movement bottleneck </a:t>
            </a:r>
            <a:endParaRPr kumimoji="0" lang="en-US" sz="2000" b="1" i="0" u="none" strike="noStrike" kern="1200" cap="none" spc="0" normalizeH="0" baseline="0" noProof="0" dirty="0">
              <a:ln>
                <a:noFill/>
              </a:ln>
              <a:solidFill>
                <a:srgbClr val="C00000"/>
              </a:solidFill>
              <a:effectLst/>
              <a:uLnTx/>
              <a:uFillTx/>
              <a:latin typeface="Gill Sans MT"/>
              <a:ea typeface="+mn-ea"/>
              <a:cs typeface="Gill Sans MT"/>
            </a:endParaRPr>
          </a:p>
        </p:txBody>
      </p:sp>
      <p:sp>
        <p:nvSpPr>
          <p:cNvPr id="87" name="TextBox 86"/>
          <p:cNvSpPr txBox="1"/>
          <p:nvPr/>
        </p:nvSpPr>
        <p:spPr>
          <a:xfrm>
            <a:off x="-179897" y="5784997"/>
            <a:ext cx="4267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mn-cs"/>
              </a:rPr>
              <a:t>Conventional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multicore CPUs </a:t>
            </a:r>
            <a:r>
              <a:rPr kumimoji="0" lang="en-US" sz="2000" b="1" i="0" u="none" strike="noStrike" kern="1200" cap="none" spc="0" normalizeH="0" baseline="0" noProof="0" dirty="0">
                <a:ln>
                  <a:noFill/>
                </a:ln>
                <a:solidFill>
                  <a:prstClr val="black"/>
                </a:solidFill>
                <a:effectLst/>
                <a:uLnTx/>
                <a:uFillTx/>
                <a:latin typeface="Gill Sans MT"/>
                <a:ea typeface="+mn-ea"/>
                <a:cs typeface="+mn-cs"/>
              </a:rPr>
              <a:t>with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multi-level caches</a:t>
            </a:r>
            <a:endParaRPr kumimoji="0" lang="en-US" sz="2000" b="1" i="0" u="none" strike="noStrike" kern="1200" cap="none" spc="0" normalizeH="0" baseline="0" noProof="0" dirty="0">
              <a:ln>
                <a:noFill/>
              </a:ln>
              <a:solidFill>
                <a:srgbClr val="0000FF"/>
              </a:solidFill>
              <a:effectLst/>
              <a:uLnTx/>
              <a:uFillTx/>
              <a:latin typeface="Gill Sans MT"/>
              <a:ea typeface="+mn-ea"/>
              <a:cs typeface="Gill Sans MT"/>
            </a:endParaRPr>
          </a:p>
        </p:txBody>
      </p:sp>
      <p:sp>
        <p:nvSpPr>
          <p:cNvPr id="105" name="Title 104">
            <a:extLst>
              <a:ext uri="{FF2B5EF4-FFF2-40B4-BE49-F238E27FC236}">
                <a16:creationId xmlns:a16="http://schemas.microsoft.com/office/drawing/2014/main" id="{539FE135-FD0A-EA3B-DA3B-69E4CB21C02B}"/>
              </a:ext>
            </a:extLst>
          </p:cNvPr>
          <p:cNvSpPr>
            <a:spLocks noGrp="1"/>
          </p:cNvSpPr>
          <p:nvPr>
            <p:ph type="title"/>
          </p:nvPr>
        </p:nvSpPr>
        <p:spPr/>
        <p:txBody>
          <a:bodyPr/>
          <a:lstStyle/>
          <a:p>
            <a:r>
              <a:rPr lang="en-US" dirty="0"/>
              <a:t>Polynesia: High-Level Overview</a:t>
            </a:r>
          </a:p>
        </p:txBody>
      </p:sp>
      <p:sp>
        <p:nvSpPr>
          <p:cNvPr id="106" name="Slide Number Placeholder 105">
            <a:extLst>
              <a:ext uri="{FF2B5EF4-FFF2-40B4-BE49-F238E27FC236}">
                <a16:creationId xmlns:a16="http://schemas.microsoft.com/office/drawing/2014/main" id="{DD1ACFB3-4FED-652D-BFB2-784C929B60B0}"/>
              </a:ext>
            </a:extLst>
          </p:cNvPr>
          <p:cNvSpPr>
            <a:spLocks noGrp="1"/>
          </p:cNvSpPr>
          <p:nvPr>
            <p:ph type="sldNum" sz="quarter" idx="12"/>
          </p:nvPr>
        </p:nvSpPr>
        <p:spPr/>
        <p:txBody>
          <a:bodyPr/>
          <a:lstStyle/>
          <a:p>
            <a:fld id="{BA2D8F13-174C-467F-9D40-7DDEF70CAB8C}" type="slidenum">
              <a:rPr lang="en-US" smtClean="0"/>
              <a:t>6</a:t>
            </a:fld>
            <a:endParaRPr lang="en-US"/>
          </a:p>
        </p:txBody>
      </p:sp>
      <p:cxnSp>
        <p:nvCxnSpPr>
          <p:cNvPr id="108" name="Curved Connector 107">
            <a:extLst>
              <a:ext uri="{FF2B5EF4-FFF2-40B4-BE49-F238E27FC236}">
                <a16:creationId xmlns:a16="http://schemas.microsoft.com/office/drawing/2014/main" id="{1D51713F-3742-D9F2-F140-B040026BD8D0}"/>
              </a:ext>
            </a:extLst>
          </p:cNvPr>
          <p:cNvCxnSpPr>
            <a:cxnSpLocks/>
            <a:stCxn id="164" idx="1"/>
            <a:endCxn id="87" idx="0"/>
          </p:cNvCxnSpPr>
          <p:nvPr/>
        </p:nvCxnSpPr>
        <p:spPr>
          <a:xfrm rot="10800000" flipH="1" flipV="1">
            <a:off x="295895" y="4032715"/>
            <a:ext cx="1657807" cy="1752282"/>
          </a:xfrm>
          <a:prstGeom prst="curvedConnector4">
            <a:avLst>
              <a:gd name="adj1" fmla="val -13789"/>
              <a:gd name="adj2" fmla="val 62322"/>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112" name="Curved Connector 111">
            <a:extLst>
              <a:ext uri="{FF2B5EF4-FFF2-40B4-BE49-F238E27FC236}">
                <a16:creationId xmlns:a16="http://schemas.microsoft.com/office/drawing/2014/main" id="{F4CBB6A5-E91A-64B0-7331-EFF4FA36D30B}"/>
              </a:ext>
            </a:extLst>
          </p:cNvPr>
          <p:cNvCxnSpPr>
            <a:cxnSpLocks/>
            <a:stCxn id="295" idx="0"/>
            <a:endCxn id="64" idx="2"/>
          </p:cNvCxnSpPr>
          <p:nvPr/>
        </p:nvCxnSpPr>
        <p:spPr>
          <a:xfrm rot="5400000" flipH="1" flipV="1">
            <a:off x="1353567" y="2681179"/>
            <a:ext cx="346915" cy="453311"/>
          </a:xfrm>
          <a:prstGeom prst="curvedConnector3">
            <a:avLst>
              <a:gd name="adj1" fmla="val 50000"/>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115" name="Curved Connector 114">
            <a:extLst>
              <a:ext uri="{FF2B5EF4-FFF2-40B4-BE49-F238E27FC236}">
                <a16:creationId xmlns:a16="http://schemas.microsoft.com/office/drawing/2014/main" id="{2287A489-D501-DE1C-739C-5EA00AE5AEB6}"/>
              </a:ext>
            </a:extLst>
          </p:cNvPr>
          <p:cNvCxnSpPr>
            <a:cxnSpLocks/>
            <a:stCxn id="189" idx="1"/>
          </p:cNvCxnSpPr>
          <p:nvPr/>
        </p:nvCxnSpPr>
        <p:spPr>
          <a:xfrm rot="10800000" flipH="1">
            <a:off x="5564185" y="2116898"/>
            <a:ext cx="81209" cy="1930550"/>
          </a:xfrm>
          <a:prstGeom prst="curvedConnector4">
            <a:avLst>
              <a:gd name="adj1" fmla="val -281496"/>
              <a:gd name="adj2" fmla="val 72962"/>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118" name="Curved Connector 117">
            <a:extLst>
              <a:ext uri="{FF2B5EF4-FFF2-40B4-BE49-F238E27FC236}">
                <a16:creationId xmlns:a16="http://schemas.microsoft.com/office/drawing/2014/main" id="{A35B4846-1F5E-8571-9A1D-374FB7343EFA}"/>
              </a:ext>
            </a:extLst>
          </p:cNvPr>
          <p:cNvCxnSpPr>
            <a:cxnSpLocks/>
            <a:endCxn id="86" idx="0"/>
          </p:cNvCxnSpPr>
          <p:nvPr/>
        </p:nvCxnSpPr>
        <p:spPr>
          <a:xfrm rot="10800000" flipV="1">
            <a:off x="6750930" y="4894942"/>
            <a:ext cx="968955" cy="685675"/>
          </a:xfrm>
          <a:prstGeom prst="curvedConnector2">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nvGrpSpPr>
          <p:cNvPr id="300" name="Group 299">
            <a:extLst>
              <a:ext uri="{FF2B5EF4-FFF2-40B4-BE49-F238E27FC236}">
                <a16:creationId xmlns:a16="http://schemas.microsoft.com/office/drawing/2014/main" id="{FD53F617-A015-3F23-40C6-373018073608}"/>
              </a:ext>
            </a:extLst>
          </p:cNvPr>
          <p:cNvGrpSpPr/>
          <p:nvPr/>
        </p:nvGrpSpPr>
        <p:grpSpPr>
          <a:xfrm>
            <a:off x="66173" y="3081291"/>
            <a:ext cx="2468392" cy="1953158"/>
            <a:chOff x="66173" y="3081291"/>
            <a:chExt cx="2468392" cy="1953158"/>
          </a:xfrm>
        </p:grpSpPr>
        <p:grpSp>
          <p:nvGrpSpPr>
            <p:cNvPr id="131" name="Group 130">
              <a:extLst>
                <a:ext uri="{FF2B5EF4-FFF2-40B4-BE49-F238E27FC236}">
                  <a16:creationId xmlns:a16="http://schemas.microsoft.com/office/drawing/2014/main" id="{9FA0429D-5AE2-8687-33C5-E33985C4E55D}"/>
                </a:ext>
              </a:extLst>
            </p:cNvPr>
            <p:cNvGrpSpPr/>
            <p:nvPr/>
          </p:nvGrpSpPr>
          <p:grpSpPr>
            <a:xfrm>
              <a:off x="193409" y="3436809"/>
              <a:ext cx="2197877" cy="1295002"/>
              <a:chOff x="118332" y="6489290"/>
              <a:chExt cx="1694712" cy="998534"/>
            </a:xfrm>
          </p:grpSpPr>
          <p:sp>
            <p:nvSpPr>
              <p:cNvPr id="160" name="Rounded Rectangle 159">
                <a:extLst>
                  <a:ext uri="{FF2B5EF4-FFF2-40B4-BE49-F238E27FC236}">
                    <a16:creationId xmlns:a16="http://schemas.microsoft.com/office/drawing/2014/main" id="{BD50E2F8-BF2F-C1A5-6D29-C2CB215C0275}"/>
                  </a:ext>
                </a:extLst>
              </p:cNvPr>
              <p:cNvSpPr/>
              <p:nvPr/>
            </p:nvSpPr>
            <p:spPr>
              <a:xfrm>
                <a:off x="118332" y="6489290"/>
                <a:ext cx="1694712" cy="998534"/>
              </a:xfrm>
              <a:prstGeom prst="roundRect">
                <a:avLst>
                  <a:gd name="adj" fmla="val 2844"/>
                </a:avLst>
              </a:prstGeom>
              <a:solidFill>
                <a:srgbClr val="A5A5A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161" name="Group 160">
                <a:extLst>
                  <a:ext uri="{FF2B5EF4-FFF2-40B4-BE49-F238E27FC236}">
                    <a16:creationId xmlns:a16="http://schemas.microsoft.com/office/drawing/2014/main" id="{5873C598-8E75-FE17-D00A-916884542FAB}"/>
                  </a:ext>
                </a:extLst>
              </p:cNvPr>
              <p:cNvGrpSpPr/>
              <p:nvPr/>
            </p:nvGrpSpPr>
            <p:grpSpPr>
              <a:xfrm>
                <a:off x="156621" y="6560298"/>
                <a:ext cx="1610541" cy="862302"/>
                <a:chOff x="236704" y="6764111"/>
                <a:chExt cx="1610541" cy="862302"/>
              </a:xfrm>
            </p:grpSpPr>
            <p:sp>
              <p:nvSpPr>
                <p:cNvPr id="162" name="Rounded Rectangle 161">
                  <a:extLst>
                    <a:ext uri="{FF2B5EF4-FFF2-40B4-BE49-F238E27FC236}">
                      <a16:creationId xmlns:a16="http://schemas.microsoft.com/office/drawing/2014/main" id="{BAC64B15-F912-8EC4-5693-4DA32B5FDB13}"/>
                    </a:ext>
                  </a:extLst>
                </p:cNvPr>
                <p:cNvSpPr/>
                <p:nvPr/>
              </p:nvSpPr>
              <p:spPr>
                <a:xfrm>
                  <a:off x="236704" y="6764111"/>
                  <a:ext cx="1610541" cy="862302"/>
                </a:xfrm>
                <a:prstGeom prst="roundRect">
                  <a:avLst>
                    <a:gd name="adj" fmla="val 0"/>
                  </a:avLst>
                </a:prstGeom>
                <a:solidFill>
                  <a:srgbClr val="ED7D31">
                    <a:lumMod val="40000"/>
                    <a:lumOff val="6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br>
                    <a:rPr lang="en-US" sz="300" b="1" kern="0" dirty="0">
                      <a:solidFill>
                        <a:prstClr val="black"/>
                      </a:solidFill>
                      <a:latin typeface="Gill Sans MT" panose="020B0502020104020203" pitchFamily="34" charset="77"/>
                      <a:cs typeface="Arial" panose="020B0604020202020204" pitchFamily="34" charset="0"/>
                    </a:rPr>
                  </a:br>
                  <a:r>
                    <a:rPr kumimoji="0" lang="en-US" sz="1400" b="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Transactional Engine</a:t>
                  </a:r>
                </a:p>
              </p:txBody>
            </p:sp>
            <p:grpSp>
              <p:nvGrpSpPr>
                <p:cNvPr id="163" name="Group 162">
                  <a:extLst>
                    <a:ext uri="{FF2B5EF4-FFF2-40B4-BE49-F238E27FC236}">
                      <a16:creationId xmlns:a16="http://schemas.microsoft.com/office/drawing/2014/main" id="{B073797B-2CDA-E344-BA13-9BB15094EE55}"/>
                    </a:ext>
                  </a:extLst>
                </p:cNvPr>
                <p:cNvGrpSpPr/>
                <p:nvPr/>
              </p:nvGrpSpPr>
              <p:grpSpPr>
                <a:xfrm>
                  <a:off x="277439" y="7021052"/>
                  <a:ext cx="1519096" cy="564546"/>
                  <a:chOff x="266994" y="7005040"/>
                  <a:chExt cx="1519096" cy="564546"/>
                </a:xfrm>
              </p:grpSpPr>
              <p:sp>
                <p:nvSpPr>
                  <p:cNvPr id="164" name="Rectangle 163">
                    <a:extLst>
                      <a:ext uri="{FF2B5EF4-FFF2-40B4-BE49-F238E27FC236}">
                        <a16:creationId xmlns:a16="http://schemas.microsoft.com/office/drawing/2014/main" id="{83884691-8BBF-855E-FDB1-991E3027F88D}"/>
                      </a:ext>
                    </a:extLst>
                  </p:cNvPr>
                  <p:cNvSpPr/>
                  <p:nvPr/>
                </p:nvSpPr>
                <p:spPr>
                  <a:xfrm>
                    <a:off x="266995" y="7005042"/>
                    <a:ext cx="350223"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CPU</a:t>
                    </a:r>
                  </a:p>
                </p:txBody>
              </p:sp>
              <p:sp>
                <p:nvSpPr>
                  <p:cNvPr id="165" name="Rectangle 164">
                    <a:extLst>
                      <a:ext uri="{FF2B5EF4-FFF2-40B4-BE49-F238E27FC236}">
                        <a16:creationId xmlns:a16="http://schemas.microsoft.com/office/drawing/2014/main" id="{85BCF399-7153-0853-816F-F13FAE45F867}"/>
                      </a:ext>
                    </a:extLst>
                  </p:cNvPr>
                  <p:cNvSpPr/>
                  <p:nvPr/>
                </p:nvSpPr>
                <p:spPr>
                  <a:xfrm>
                    <a:off x="656619" y="7005041"/>
                    <a:ext cx="350223"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CPU</a:t>
                    </a:r>
                  </a:p>
                </p:txBody>
              </p:sp>
              <p:sp>
                <p:nvSpPr>
                  <p:cNvPr id="166" name="Rectangle 165">
                    <a:extLst>
                      <a:ext uri="{FF2B5EF4-FFF2-40B4-BE49-F238E27FC236}">
                        <a16:creationId xmlns:a16="http://schemas.microsoft.com/office/drawing/2014/main" id="{B65B843A-0B1D-5960-9B6D-6CBB5B998D42}"/>
                      </a:ext>
                    </a:extLst>
                  </p:cNvPr>
                  <p:cNvSpPr/>
                  <p:nvPr/>
                </p:nvSpPr>
                <p:spPr>
                  <a:xfrm>
                    <a:off x="1046243" y="7005041"/>
                    <a:ext cx="350223"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CPU</a:t>
                    </a:r>
                  </a:p>
                </p:txBody>
              </p:sp>
              <p:sp>
                <p:nvSpPr>
                  <p:cNvPr id="167" name="Rectangle 166">
                    <a:extLst>
                      <a:ext uri="{FF2B5EF4-FFF2-40B4-BE49-F238E27FC236}">
                        <a16:creationId xmlns:a16="http://schemas.microsoft.com/office/drawing/2014/main" id="{0D772B40-8FCA-E296-5090-9FE0F447BCF7}"/>
                      </a:ext>
                    </a:extLst>
                  </p:cNvPr>
                  <p:cNvSpPr/>
                  <p:nvPr/>
                </p:nvSpPr>
                <p:spPr>
                  <a:xfrm>
                    <a:off x="1435867" y="7005040"/>
                    <a:ext cx="350223"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CPU</a:t>
                    </a:r>
                  </a:p>
                </p:txBody>
              </p:sp>
              <p:sp>
                <p:nvSpPr>
                  <p:cNvPr id="168" name="Rectangle 167">
                    <a:extLst>
                      <a:ext uri="{FF2B5EF4-FFF2-40B4-BE49-F238E27FC236}">
                        <a16:creationId xmlns:a16="http://schemas.microsoft.com/office/drawing/2014/main" id="{09E07732-2EB9-D471-27B4-98271370378E}"/>
                      </a:ext>
                    </a:extLst>
                  </p:cNvPr>
                  <p:cNvSpPr/>
                  <p:nvPr/>
                </p:nvSpPr>
                <p:spPr>
                  <a:xfrm>
                    <a:off x="266994" y="7306523"/>
                    <a:ext cx="1519095"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Shared Last-Level Cache (LLC)</a:t>
                    </a:r>
                  </a:p>
                </p:txBody>
              </p:sp>
            </p:grpSp>
          </p:grpSp>
        </p:grpSp>
        <p:sp>
          <p:nvSpPr>
            <p:cNvPr id="135" name="TextBox 134">
              <a:extLst>
                <a:ext uri="{FF2B5EF4-FFF2-40B4-BE49-F238E27FC236}">
                  <a16:creationId xmlns:a16="http://schemas.microsoft.com/office/drawing/2014/main" id="{82822F03-055D-6CA3-A802-00E1F5398381}"/>
                </a:ext>
              </a:extLst>
            </p:cNvPr>
            <p:cNvSpPr txBox="1"/>
            <p:nvPr/>
          </p:nvSpPr>
          <p:spPr>
            <a:xfrm>
              <a:off x="162905" y="4715124"/>
              <a:ext cx="2256441" cy="319325"/>
            </a:xfrm>
            <a:prstGeom prst="rect">
              <a:avLst/>
            </a:prstGeom>
            <a:noFill/>
          </p:spPr>
          <p:txBody>
            <a:bodyPr wrap="square">
              <a:spAutoFit/>
            </a:bodyPr>
            <a:lstStyle/>
            <a:p>
              <a:pPr algn="ctr"/>
              <a:r>
                <a:rPr lang="en-US" sz="1400" b="1" dirty="0">
                  <a:solidFill>
                    <a:prstClr val="black"/>
                  </a:solidFill>
                  <a:latin typeface="Gill Sans MT" panose="020B0502020104020203" pitchFamily="34" charset="77"/>
                  <a:cs typeface="Arial" panose="020B0604020202020204" pitchFamily="34" charset="0"/>
                </a:rPr>
                <a:t>Processor</a:t>
              </a:r>
            </a:p>
          </p:txBody>
        </p:sp>
        <p:sp>
          <p:nvSpPr>
            <p:cNvPr id="295" name="TextBox 294">
              <a:extLst>
                <a:ext uri="{FF2B5EF4-FFF2-40B4-BE49-F238E27FC236}">
                  <a16:creationId xmlns:a16="http://schemas.microsoft.com/office/drawing/2014/main" id="{67C23585-8EB1-7A1B-3595-2147B9874CC0}"/>
                </a:ext>
              </a:extLst>
            </p:cNvPr>
            <p:cNvSpPr txBox="1"/>
            <p:nvPr/>
          </p:nvSpPr>
          <p:spPr>
            <a:xfrm>
              <a:off x="66173" y="3081291"/>
              <a:ext cx="2468392" cy="369332"/>
            </a:xfrm>
            <a:prstGeom prst="rect">
              <a:avLst/>
            </a:prstGeom>
            <a:noFill/>
          </p:spPr>
          <p:txBody>
            <a:bodyPr wrap="square">
              <a:spAutoFit/>
            </a:bodyPr>
            <a:lstStyle/>
            <a:p>
              <a:pPr algn="ctr"/>
              <a:r>
                <a:rPr lang="en-US" sz="1800" b="1" dirty="0">
                  <a:solidFill>
                    <a:schemeClr val="accent2"/>
                  </a:solidFill>
                  <a:latin typeface="Gill Sans MT" panose="020B0502020104020203" pitchFamily="34" charset="77"/>
                  <a:cs typeface="Arial" panose="020B0604020202020204" pitchFamily="34" charset="0"/>
                </a:rPr>
                <a:t>Transactional Island</a:t>
              </a:r>
            </a:p>
          </p:txBody>
        </p:sp>
      </p:grpSp>
      <p:grpSp>
        <p:nvGrpSpPr>
          <p:cNvPr id="321" name="Group 320">
            <a:extLst>
              <a:ext uri="{FF2B5EF4-FFF2-40B4-BE49-F238E27FC236}">
                <a16:creationId xmlns:a16="http://schemas.microsoft.com/office/drawing/2014/main" id="{6138CAA9-C241-54D2-C56F-F5ED5AF3317A}"/>
              </a:ext>
            </a:extLst>
          </p:cNvPr>
          <p:cNvGrpSpPr/>
          <p:nvPr/>
        </p:nvGrpSpPr>
        <p:grpSpPr>
          <a:xfrm>
            <a:off x="2202282" y="2763469"/>
            <a:ext cx="6834648" cy="2442415"/>
            <a:chOff x="2202282" y="2763469"/>
            <a:chExt cx="6834648" cy="2442415"/>
          </a:xfrm>
        </p:grpSpPr>
        <p:sp>
          <p:nvSpPr>
            <p:cNvPr id="189" name="Rectangle 188">
              <a:extLst>
                <a:ext uri="{FF2B5EF4-FFF2-40B4-BE49-F238E27FC236}">
                  <a16:creationId xmlns:a16="http://schemas.microsoft.com/office/drawing/2014/main" id="{C86D6654-5D8E-7628-7110-7236FA72FCC5}"/>
                </a:ext>
              </a:extLst>
            </p:cNvPr>
            <p:cNvSpPr/>
            <p:nvPr/>
          </p:nvSpPr>
          <p:spPr>
            <a:xfrm>
              <a:off x="5564186" y="3160848"/>
              <a:ext cx="3472744" cy="1773200"/>
            </a:xfrm>
            <a:prstGeom prst="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187" name="Straight Connector 186">
              <a:extLst>
                <a:ext uri="{FF2B5EF4-FFF2-40B4-BE49-F238E27FC236}">
                  <a16:creationId xmlns:a16="http://schemas.microsoft.com/office/drawing/2014/main" id="{42874537-CF67-01DF-F1A7-B8863DE454C3}"/>
                </a:ext>
              </a:extLst>
            </p:cNvPr>
            <p:cNvCxnSpPr>
              <a:cxnSpLocks/>
            </p:cNvCxnSpPr>
            <p:nvPr/>
          </p:nvCxnSpPr>
          <p:spPr>
            <a:xfrm flipV="1">
              <a:off x="4983100" y="3190477"/>
              <a:ext cx="610483" cy="600604"/>
            </a:xfrm>
            <a:prstGeom prst="line">
              <a:avLst/>
            </a:prstGeom>
            <a:noFill/>
            <a:ln w="9525" cap="flat" cmpd="sng" algn="ctr">
              <a:solidFill>
                <a:sysClr val="windowText" lastClr="000000"/>
              </a:solidFill>
              <a:prstDash val="dash"/>
              <a:miter lim="800000"/>
            </a:ln>
            <a:effectLst/>
          </p:spPr>
        </p:cxnSp>
        <p:cxnSp>
          <p:nvCxnSpPr>
            <p:cNvPr id="188" name="Straight Connector 187">
              <a:extLst>
                <a:ext uri="{FF2B5EF4-FFF2-40B4-BE49-F238E27FC236}">
                  <a16:creationId xmlns:a16="http://schemas.microsoft.com/office/drawing/2014/main" id="{17719A95-2B8E-564F-CECA-DBCBEDDFBF99}"/>
                </a:ext>
              </a:extLst>
            </p:cNvPr>
            <p:cNvCxnSpPr>
              <a:cxnSpLocks/>
            </p:cNvCxnSpPr>
            <p:nvPr/>
          </p:nvCxnSpPr>
          <p:spPr>
            <a:xfrm flipH="1" flipV="1">
              <a:off x="4980153" y="3937167"/>
              <a:ext cx="612142" cy="1011169"/>
            </a:xfrm>
            <a:prstGeom prst="line">
              <a:avLst/>
            </a:prstGeom>
            <a:noFill/>
            <a:ln w="9525" cap="flat" cmpd="sng" algn="ctr">
              <a:solidFill>
                <a:sysClr val="windowText" lastClr="000000"/>
              </a:solidFill>
              <a:prstDash val="dash"/>
              <a:miter lim="800000"/>
            </a:ln>
            <a:effectLst/>
          </p:spPr>
        </p:cxnSp>
        <p:sp>
          <p:nvSpPr>
            <p:cNvPr id="196" name="Rounded Rectangle 195">
              <a:extLst>
                <a:ext uri="{FF2B5EF4-FFF2-40B4-BE49-F238E27FC236}">
                  <a16:creationId xmlns:a16="http://schemas.microsoft.com/office/drawing/2014/main" id="{6C0AF4F9-EAE9-1883-3C5E-85CD74F68AA4}"/>
                </a:ext>
              </a:extLst>
            </p:cNvPr>
            <p:cNvSpPr/>
            <p:nvPr/>
          </p:nvSpPr>
          <p:spPr>
            <a:xfrm>
              <a:off x="7935611" y="3298318"/>
              <a:ext cx="922420" cy="490498"/>
            </a:xfrm>
            <a:prstGeom prst="roundRect">
              <a:avLst>
                <a:gd name="adj" fmla="val 1541"/>
              </a:avLst>
            </a:prstGeom>
            <a:solidFill>
              <a:srgbClr val="FFC000">
                <a:lumMod val="40000"/>
                <a:lumOff val="6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Memory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Controller</a:t>
              </a:r>
            </a:p>
          </p:txBody>
        </p:sp>
        <p:grpSp>
          <p:nvGrpSpPr>
            <p:cNvPr id="320" name="Group 319">
              <a:extLst>
                <a:ext uri="{FF2B5EF4-FFF2-40B4-BE49-F238E27FC236}">
                  <a16:creationId xmlns:a16="http://schemas.microsoft.com/office/drawing/2014/main" id="{048F61A6-F8E2-8274-D22E-BF9255A497FF}"/>
                </a:ext>
              </a:extLst>
            </p:cNvPr>
            <p:cNvGrpSpPr/>
            <p:nvPr/>
          </p:nvGrpSpPr>
          <p:grpSpPr>
            <a:xfrm>
              <a:off x="2202282" y="3155519"/>
              <a:ext cx="3254889" cy="2050365"/>
              <a:chOff x="2202282" y="3155519"/>
              <a:chExt cx="3254889" cy="2050365"/>
            </a:xfrm>
          </p:grpSpPr>
          <p:grpSp>
            <p:nvGrpSpPr>
              <p:cNvPr id="319" name="Group 318">
                <a:extLst>
                  <a:ext uri="{FF2B5EF4-FFF2-40B4-BE49-F238E27FC236}">
                    <a16:creationId xmlns:a16="http://schemas.microsoft.com/office/drawing/2014/main" id="{45478064-89AF-0A4E-5E63-B7B714EC687E}"/>
                  </a:ext>
                </a:extLst>
              </p:cNvPr>
              <p:cNvGrpSpPr/>
              <p:nvPr/>
            </p:nvGrpSpPr>
            <p:grpSpPr>
              <a:xfrm>
                <a:off x="2202282" y="3156448"/>
                <a:ext cx="3254889" cy="2049436"/>
                <a:chOff x="2202282" y="3156448"/>
                <a:chExt cx="3254889" cy="2049436"/>
              </a:xfrm>
            </p:grpSpPr>
            <p:sp>
              <p:nvSpPr>
                <p:cNvPr id="133" name="Rectangle 132">
                  <a:extLst>
                    <a:ext uri="{FF2B5EF4-FFF2-40B4-BE49-F238E27FC236}">
                      <a16:creationId xmlns:a16="http://schemas.microsoft.com/office/drawing/2014/main" id="{ABF5211C-06CC-2B17-00A4-4E887C7EF771}"/>
                    </a:ext>
                  </a:extLst>
                </p:cNvPr>
                <p:cNvSpPr/>
                <p:nvPr/>
              </p:nvSpPr>
              <p:spPr>
                <a:xfrm>
                  <a:off x="4573348" y="4312459"/>
                  <a:ext cx="883823" cy="25379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TSV</a:t>
                  </a:r>
                </a:p>
              </p:txBody>
            </p:sp>
            <p:grpSp>
              <p:nvGrpSpPr>
                <p:cNvPr id="169" name="Group 168">
                  <a:extLst>
                    <a:ext uri="{FF2B5EF4-FFF2-40B4-BE49-F238E27FC236}">
                      <a16:creationId xmlns:a16="http://schemas.microsoft.com/office/drawing/2014/main" id="{0146E21A-D3FF-A611-CD97-1B6C3E534112}"/>
                    </a:ext>
                  </a:extLst>
                </p:cNvPr>
                <p:cNvGrpSpPr/>
                <p:nvPr/>
              </p:nvGrpSpPr>
              <p:grpSpPr>
                <a:xfrm>
                  <a:off x="3105186" y="3753062"/>
                  <a:ext cx="2163886" cy="976607"/>
                  <a:chOff x="1659954" y="548768"/>
                  <a:chExt cx="1668502" cy="753030"/>
                </a:xfrm>
              </p:grpSpPr>
              <p:sp>
                <p:nvSpPr>
                  <p:cNvPr id="283" name="Cube 282">
                    <a:extLst>
                      <a:ext uri="{FF2B5EF4-FFF2-40B4-BE49-F238E27FC236}">
                        <a16:creationId xmlns:a16="http://schemas.microsoft.com/office/drawing/2014/main" id="{A7C845A3-B66F-3BC3-6518-202FD24C3651}"/>
                      </a:ext>
                    </a:extLst>
                  </p:cNvPr>
                  <p:cNvSpPr/>
                  <p:nvPr/>
                </p:nvSpPr>
                <p:spPr>
                  <a:xfrm>
                    <a:off x="1659954" y="554219"/>
                    <a:ext cx="1668502" cy="747579"/>
                  </a:xfrm>
                  <a:prstGeom prst="cube">
                    <a:avLst>
                      <a:gd name="adj" fmla="val 95887"/>
                    </a:avLst>
                  </a:prstGeom>
                  <a:solidFill>
                    <a:sysClr val="window" lastClr="FFFFFF">
                      <a:lumMod val="50000"/>
                    </a:sys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grpSp>
                <p:nvGrpSpPr>
                  <p:cNvPr id="284" name="Group 283">
                    <a:extLst>
                      <a:ext uri="{FF2B5EF4-FFF2-40B4-BE49-F238E27FC236}">
                        <a16:creationId xmlns:a16="http://schemas.microsoft.com/office/drawing/2014/main" id="{2CF630D3-F36E-5512-235E-0EE9B527F4B9}"/>
                      </a:ext>
                    </a:extLst>
                  </p:cNvPr>
                  <p:cNvGrpSpPr/>
                  <p:nvPr/>
                </p:nvGrpSpPr>
                <p:grpSpPr>
                  <a:xfrm>
                    <a:off x="1849990" y="548768"/>
                    <a:ext cx="1316493" cy="723135"/>
                    <a:chOff x="1849990" y="548768"/>
                    <a:chExt cx="1316493" cy="723135"/>
                  </a:xfrm>
                </p:grpSpPr>
                <p:cxnSp>
                  <p:nvCxnSpPr>
                    <p:cNvPr id="285" name="Straight Connector 284">
                      <a:extLst>
                        <a:ext uri="{FF2B5EF4-FFF2-40B4-BE49-F238E27FC236}">
                          <a16:creationId xmlns:a16="http://schemas.microsoft.com/office/drawing/2014/main" id="{551B7D7C-F6A1-BC12-EAAE-9E89C2A68D9E}"/>
                        </a:ext>
                      </a:extLst>
                    </p:cNvPr>
                    <p:cNvCxnSpPr>
                      <a:cxnSpLocks/>
                    </p:cNvCxnSpPr>
                    <p:nvPr/>
                  </p:nvCxnSpPr>
                  <p:spPr>
                    <a:xfrm flipV="1">
                      <a:off x="2132614" y="548768"/>
                      <a:ext cx="716832" cy="716831"/>
                    </a:xfrm>
                    <a:prstGeom prst="line">
                      <a:avLst/>
                    </a:prstGeom>
                    <a:noFill/>
                    <a:ln w="9525" cap="flat" cmpd="sng" algn="ctr">
                      <a:solidFill>
                        <a:sysClr val="windowText" lastClr="000000"/>
                      </a:solidFill>
                      <a:prstDash val="solid"/>
                      <a:miter lim="800000"/>
                    </a:ln>
                    <a:effectLst/>
                  </p:spPr>
                </p:cxnSp>
                <p:cxnSp>
                  <p:nvCxnSpPr>
                    <p:cNvPr id="286" name="Straight Connector 285">
                      <a:extLst>
                        <a:ext uri="{FF2B5EF4-FFF2-40B4-BE49-F238E27FC236}">
                          <a16:creationId xmlns:a16="http://schemas.microsoft.com/office/drawing/2014/main" id="{1A296D66-031D-0C46-D115-29926F4E523F}"/>
                        </a:ext>
                      </a:extLst>
                    </p:cNvPr>
                    <p:cNvCxnSpPr>
                      <a:cxnSpLocks noChangeAspect="1"/>
                    </p:cNvCxnSpPr>
                    <p:nvPr/>
                  </p:nvCxnSpPr>
                  <p:spPr>
                    <a:xfrm flipV="1">
                      <a:off x="1901824" y="551559"/>
                      <a:ext cx="713232" cy="720344"/>
                    </a:xfrm>
                    <a:prstGeom prst="line">
                      <a:avLst/>
                    </a:prstGeom>
                    <a:noFill/>
                    <a:ln w="9525" cap="flat" cmpd="sng" algn="ctr">
                      <a:solidFill>
                        <a:sysClr val="windowText" lastClr="000000"/>
                      </a:solidFill>
                      <a:prstDash val="solid"/>
                      <a:miter lim="800000"/>
                    </a:ln>
                    <a:effectLst/>
                  </p:spPr>
                </p:cxnSp>
                <p:cxnSp>
                  <p:nvCxnSpPr>
                    <p:cNvPr id="287" name="Straight Connector 286">
                      <a:extLst>
                        <a:ext uri="{FF2B5EF4-FFF2-40B4-BE49-F238E27FC236}">
                          <a16:creationId xmlns:a16="http://schemas.microsoft.com/office/drawing/2014/main" id="{6471B286-BDF2-7873-0194-6EC464EB6A99}"/>
                        </a:ext>
                      </a:extLst>
                    </p:cNvPr>
                    <p:cNvCxnSpPr>
                      <a:cxnSpLocks/>
                    </p:cNvCxnSpPr>
                    <p:nvPr/>
                  </p:nvCxnSpPr>
                  <p:spPr>
                    <a:xfrm flipV="1">
                      <a:off x="2382270" y="550407"/>
                      <a:ext cx="708109" cy="719060"/>
                    </a:xfrm>
                    <a:prstGeom prst="line">
                      <a:avLst/>
                    </a:prstGeom>
                    <a:noFill/>
                    <a:ln w="9525" cap="flat" cmpd="sng" algn="ctr">
                      <a:solidFill>
                        <a:sysClr val="windowText" lastClr="000000"/>
                      </a:solidFill>
                      <a:prstDash val="solid"/>
                      <a:miter lim="800000"/>
                    </a:ln>
                    <a:effectLst/>
                  </p:spPr>
                </p:cxnSp>
                <p:cxnSp>
                  <p:nvCxnSpPr>
                    <p:cNvPr id="288" name="Straight Connector 287">
                      <a:extLst>
                        <a:ext uri="{FF2B5EF4-FFF2-40B4-BE49-F238E27FC236}">
                          <a16:creationId xmlns:a16="http://schemas.microsoft.com/office/drawing/2014/main" id="{F422B23A-F245-6220-7656-EFCA8B3D18DF}"/>
                        </a:ext>
                      </a:extLst>
                    </p:cNvPr>
                    <p:cNvCxnSpPr>
                      <a:cxnSpLocks/>
                    </p:cNvCxnSpPr>
                    <p:nvPr/>
                  </p:nvCxnSpPr>
                  <p:spPr>
                    <a:xfrm>
                      <a:off x="2044699" y="889000"/>
                      <a:ext cx="941832" cy="0"/>
                    </a:xfrm>
                    <a:prstGeom prst="line">
                      <a:avLst/>
                    </a:prstGeom>
                    <a:noFill/>
                    <a:ln w="9525" cap="flat" cmpd="sng" algn="ctr">
                      <a:solidFill>
                        <a:sysClr val="windowText" lastClr="000000"/>
                      </a:solidFill>
                      <a:prstDash val="solid"/>
                      <a:miter lim="800000"/>
                    </a:ln>
                    <a:effectLst/>
                  </p:spPr>
                </p:cxnSp>
                <p:cxnSp>
                  <p:nvCxnSpPr>
                    <p:cNvPr id="289" name="Straight Connector 288">
                      <a:extLst>
                        <a:ext uri="{FF2B5EF4-FFF2-40B4-BE49-F238E27FC236}">
                          <a16:creationId xmlns:a16="http://schemas.microsoft.com/office/drawing/2014/main" id="{78809998-805C-0FDE-5FC0-46CD90C94ADE}"/>
                        </a:ext>
                      </a:extLst>
                    </p:cNvPr>
                    <p:cNvCxnSpPr>
                      <a:cxnSpLocks/>
                    </p:cNvCxnSpPr>
                    <p:nvPr/>
                  </p:nvCxnSpPr>
                  <p:spPr>
                    <a:xfrm>
                      <a:off x="1849990" y="1086348"/>
                      <a:ext cx="941832" cy="0"/>
                    </a:xfrm>
                    <a:prstGeom prst="line">
                      <a:avLst/>
                    </a:prstGeom>
                    <a:noFill/>
                    <a:ln w="9525" cap="flat" cmpd="sng" algn="ctr">
                      <a:solidFill>
                        <a:sysClr val="windowText" lastClr="000000"/>
                      </a:solidFill>
                      <a:prstDash val="solid"/>
                      <a:miter lim="800000"/>
                    </a:ln>
                    <a:effectLst/>
                  </p:spPr>
                </p:cxnSp>
                <p:cxnSp>
                  <p:nvCxnSpPr>
                    <p:cNvPr id="290" name="Straight Connector 289">
                      <a:extLst>
                        <a:ext uri="{FF2B5EF4-FFF2-40B4-BE49-F238E27FC236}">
                          <a16:creationId xmlns:a16="http://schemas.microsoft.com/office/drawing/2014/main" id="{4F4DF582-44B7-3DE4-765F-682387F76A41}"/>
                        </a:ext>
                      </a:extLst>
                    </p:cNvPr>
                    <p:cNvCxnSpPr>
                      <a:cxnSpLocks/>
                    </p:cNvCxnSpPr>
                    <p:nvPr/>
                  </p:nvCxnSpPr>
                  <p:spPr>
                    <a:xfrm>
                      <a:off x="2224651" y="711698"/>
                      <a:ext cx="941832" cy="0"/>
                    </a:xfrm>
                    <a:prstGeom prst="line">
                      <a:avLst/>
                    </a:prstGeom>
                    <a:noFill/>
                    <a:ln w="9525" cap="flat" cmpd="sng" algn="ctr">
                      <a:solidFill>
                        <a:sysClr val="windowText" lastClr="000000"/>
                      </a:solidFill>
                      <a:prstDash val="solid"/>
                      <a:miter lim="800000"/>
                    </a:ln>
                    <a:effectLst/>
                  </p:spPr>
                </p:cxnSp>
              </p:grpSp>
            </p:grpSp>
            <p:sp>
              <p:nvSpPr>
                <p:cNvPr id="170" name="Parallelogram 123">
                  <a:extLst>
                    <a:ext uri="{FF2B5EF4-FFF2-40B4-BE49-F238E27FC236}">
                      <a16:creationId xmlns:a16="http://schemas.microsoft.com/office/drawing/2014/main" id="{D16E1EE4-A587-3170-3C70-12036143336B}"/>
                    </a:ext>
                  </a:extLst>
                </p:cNvPr>
                <p:cNvSpPr/>
                <p:nvPr/>
              </p:nvSpPr>
              <p:spPr>
                <a:xfrm rot="608511">
                  <a:off x="3240568" y="4474784"/>
                  <a:ext cx="289377" cy="190610"/>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71" name="Parallelogram 123">
                  <a:extLst>
                    <a:ext uri="{FF2B5EF4-FFF2-40B4-BE49-F238E27FC236}">
                      <a16:creationId xmlns:a16="http://schemas.microsoft.com/office/drawing/2014/main" id="{7965B31E-D2C4-4E2C-2EBF-9CB6DDD7C57C}"/>
                    </a:ext>
                  </a:extLst>
                </p:cNvPr>
                <p:cNvSpPr/>
                <p:nvPr/>
              </p:nvSpPr>
              <p:spPr>
                <a:xfrm rot="608511">
                  <a:off x="3488468" y="4220991"/>
                  <a:ext cx="289377" cy="190610"/>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72" name="Parallelogram 123">
                  <a:extLst>
                    <a:ext uri="{FF2B5EF4-FFF2-40B4-BE49-F238E27FC236}">
                      <a16:creationId xmlns:a16="http://schemas.microsoft.com/office/drawing/2014/main" id="{8F322C9B-FB6B-58B6-011A-7538A50DDF33}"/>
                    </a:ext>
                  </a:extLst>
                </p:cNvPr>
                <p:cNvSpPr/>
                <p:nvPr/>
              </p:nvSpPr>
              <p:spPr>
                <a:xfrm rot="608511">
                  <a:off x="3731774" y="3984286"/>
                  <a:ext cx="289377" cy="190610"/>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73" name="Parallelogram 123">
                  <a:extLst>
                    <a:ext uri="{FF2B5EF4-FFF2-40B4-BE49-F238E27FC236}">
                      <a16:creationId xmlns:a16="http://schemas.microsoft.com/office/drawing/2014/main" id="{2FF2931A-3ECE-6A87-9499-2D83CD58CBB7}"/>
                    </a:ext>
                  </a:extLst>
                </p:cNvPr>
                <p:cNvSpPr/>
                <p:nvPr/>
              </p:nvSpPr>
              <p:spPr>
                <a:xfrm rot="608511">
                  <a:off x="3942615" y="3763435"/>
                  <a:ext cx="289377" cy="190610"/>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174" name="Group 173">
                  <a:extLst>
                    <a:ext uri="{FF2B5EF4-FFF2-40B4-BE49-F238E27FC236}">
                      <a16:creationId xmlns:a16="http://schemas.microsoft.com/office/drawing/2014/main" id="{6B721B27-D5DF-DE61-F806-1A4CAD8CA0E9}"/>
                    </a:ext>
                  </a:extLst>
                </p:cNvPr>
                <p:cNvGrpSpPr/>
                <p:nvPr/>
              </p:nvGrpSpPr>
              <p:grpSpPr>
                <a:xfrm>
                  <a:off x="3546692" y="3763436"/>
                  <a:ext cx="991424" cy="901958"/>
                  <a:chOff x="3077365" y="1725423"/>
                  <a:chExt cx="764455" cy="695471"/>
                </a:xfrm>
              </p:grpSpPr>
              <p:sp>
                <p:nvSpPr>
                  <p:cNvPr id="279" name="Parallelogram 123">
                    <a:extLst>
                      <a:ext uri="{FF2B5EF4-FFF2-40B4-BE49-F238E27FC236}">
                        <a16:creationId xmlns:a16="http://schemas.microsoft.com/office/drawing/2014/main" id="{810F1EDE-C3E3-05CA-05F3-7E48072B16EB}"/>
                      </a:ext>
                    </a:extLst>
                  </p:cNvPr>
                  <p:cNvSpPr/>
                  <p:nvPr/>
                </p:nvSpPr>
                <p:spPr>
                  <a:xfrm rot="608511">
                    <a:off x="3077365" y="2273921"/>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80" name="Parallelogram 123">
                    <a:extLst>
                      <a:ext uri="{FF2B5EF4-FFF2-40B4-BE49-F238E27FC236}">
                        <a16:creationId xmlns:a16="http://schemas.microsoft.com/office/drawing/2014/main" id="{7F305653-8EC0-AE3A-A365-2383739CB343}"/>
                      </a:ext>
                    </a:extLst>
                  </p:cNvPr>
                  <p:cNvSpPr/>
                  <p:nvPr/>
                </p:nvSpPr>
                <p:spPr>
                  <a:xfrm rot="608511">
                    <a:off x="3268513" y="207823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81" name="Parallelogram 123">
                    <a:extLst>
                      <a:ext uri="{FF2B5EF4-FFF2-40B4-BE49-F238E27FC236}">
                        <a16:creationId xmlns:a16="http://schemas.microsoft.com/office/drawing/2014/main" id="{7AC4ECAB-44B7-8EC0-2246-4B8B86D16C7A}"/>
                      </a:ext>
                    </a:extLst>
                  </p:cNvPr>
                  <p:cNvSpPr/>
                  <p:nvPr/>
                </p:nvSpPr>
                <p:spPr>
                  <a:xfrm rot="608511">
                    <a:off x="3456118" y="189571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82" name="Parallelogram 123">
                    <a:extLst>
                      <a:ext uri="{FF2B5EF4-FFF2-40B4-BE49-F238E27FC236}">
                        <a16:creationId xmlns:a16="http://schemas.microsoft.com/office/drawing/2014/main" id="{73BF5ED2-00F0-5EC1-8462-F28CFCF0155D}"/>
                      </a:ext>
                    </a:extLst>
                  </p:cNvPr>
                  <p:cNvSpPr/>
                  <p:nvPr/>
                </p:nvSpPr>
                <p:spPr>
                  <a:xfrm rot="608511">
                    <a:off x="3618691" y="172542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175" name="Group 174">
                  <a:extLst>
                    <a:ext uri="{FF2B5EF4-FFF2-40B4-BE49-F238E27FC236}">
                      <a16:creationId xmlns:a16="http://schemas.microsoft.com/office/drawing/2014/main" id="{7396E8AB-4114-0626-810D-39399B34619F}"/>
                    </a:ext>
                  </a:extLst>
                </p:cNvPr>
                <p:cNvGrpSpPr/>
                <p:nvPr/>
              </p:nvGrpSpPr>
              <p:grpSpPr>
                <a:xfrm>
                  <a:off x="3859547" y="3760684"/>
                  <a:ext cx="991424" cy="901958"/>
                  <a:chOff x="3077365" y="1725423"/>
                  <a:chExt cx="764455" cy="695471"/>
                </a:xfrm>
              </p:grpSpPr>
              <p:sp>
                <p:nvSpPr>
                  <p:cNvPr id="275" name="Parallelogram 123">
                    <a:extLst>
                      <a:ext uri="{FF2B5EF4-FFF2-40B4-BE49-F238E27FC236}">
                        <a16:creationId xmlns:a16="http://schemas.microsoft.com/office/drawing/2014/main" id="{7534DD56-FEF4-0E45-CA36-1B68BBE641B5}"/>
                      </a:ext>
                    </a:extLst>
                  </p:cNvPr>
                  <p:cNvSpPr/>
                  <p:nvPr/>
                </p:nvSpPr>
                <p:spPr>
                  <a:xfrm rot="608511">
                    <a:off x="3077365" y="2273921"/>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6" name="Parallelogram 123">
                    <a:extLst>
                      <a:ext uri="{FF2B5EF4-FFF2-40B4-BE49-F238E27FC236}">
                        <a16:creationId xmlns:a16="http://schemas.microsoft.com/office/drawing/2014/main" id="{78E61C9F-7ADF-D55F-7C8D-A01FD8C5F2F7}"/>
                      </a:ext>
                    </a:extLst>
                  </p:cNvPr>
                  <p:cNvSpPr/>
                  <p:nvPr/>
                </p:nvSpPr>
                <p:spPr>
                  <a:xfrm rot="608511">
                    <a:off x="3268513" y="207823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7" name="Parallelogram 123">
                    <a:extLst>
                      <a:ext uri="{FF2B5EF4-FFF2-40B4-BE49-F238E27FC236}">
                        <a16:creationId xmlns:a16="http://schemas.microsoft.com/office/drawing/2014/main" id="{9483B251-72F9-AF22-60CA-F827A5295B5D}"/>
                      </a:ext>
                    </a:extLst>
                  </p:cNvPr>
                  <p:cNvSpPr/>
                  <p:nvPr/>
                </p:nvSpPr>
                <p:spPr>
                  <a:xfrm rot="608511">
                    <a:off x="3456118" y="189571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8" name="Parallelogram 123">
                    <a:extLst>
                      <a:ext uri="{FF2B5EF4-FFF2-40B4-BE49-F238E27FC236}">
                        <a16:creationId xmlns:a16="http://schemas.microsoft.com/office/drawing/2014/main" id="{19D0A92A-730C-59C2-2429-8197AAEE46E5}"/>
                      </a:ext>
                    </a:extLst>
                  </p:cNvPr>
                  <p:cNvSpPr/>
                  <p:nvPr/>
                </p:nvSpPr>
                <p:spPr>
                  <a:xfrm rot="608511">
                    <a:off x="3618691" y="172542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176" name="Group 175">
                  <a:extLst>
                    <a:ext uri="{FF2B5EF4-FFF2-40B4-BE49-F238E27FC236}">
                      <a16:creationId xmlns:a16="http://schemas.microsoft.com/office/drawing/2014/main" id="{4702C355-17B8-E059-AB60-347AFC562CF4}"/>
                    </a:ext>
                  </a:extLst>
                </p:cNvPr>
                <p:cNvGrpSpPr/>
                <p:nvPr/>
              </p:nvGrpSpPr>
              <p:grpSpPr>
                <a:xfrm>
                  <a:off x="4161030" y="3767909"/>
                  <a:ext cx="991424" cy="901958"/>
                  <a:chOff x="3077365" y="1725423"/>
                  <a:chExt cx="764455" cy="695471"/>
                </a:xfrm>
              </p:grpSpPr>
              <p:sp>
                <p:nvSpPr>
                  <p:cNvPr id="271" name="Parallelogram 123">
                    <a:extLst>
                      <a:ext uri="{FF2B5EF4-FFF2-40B4-BE49-F238E27FC236}">
                        <a16:creationId xmlns:a16="http://schemas.microsoft.com/office/drawing/2014/main" id="{F11C96BD-AA93-36EF-E5F5-40906FA2E7BD}"/>
                      </a:ext>
                    </a:extLst>
                  </p:cNvPr>
                  <p:cNvSpPr/>
                  <p:nvPr/>
                </p:nvSpPr>
                <p:spPr>
                  <a:xfrm rot="608511">
                    <a:off x="3077365" y="2273921"/>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2" name="Parallelogram 123">
                    <a:extLst>
                      <a:ext uri="{FF2B5EF4-FFF2-40B4-BE49-F238E27FC236}">
                        <a16:creationId xmlns:a16="http://schemas.microsoft.com/office/drawing/2014/main" id="{B56F1834-85F1-76EA-6A1B-24BB84ED3115}"/>
                      </a:ext>
                    </a:extLst>
                  </p:cNvPr>
                  <p:cNvSpPr/>
                  <p:nvPr/>
                </p:nvSpPr>
                <p:spPr>
                  <a:xfrm rot="608511">
                    <a:off x="3268513" y="207823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3" name="Parallelogram 123">
                    <a:extLst>
                      <a:ext uri="{FF2B5EF4-FFF2-40B4-BE49-F238E27FC236}">
                        <a16:creationId xmlns:a16="http://schemas.microsoft.com/office/drawing/2014/main" id="{4464AC41-8386-DADB-4B48-75FBD398FD83}"/>
                      </a:ext>
                    </a:extLst>
                  </p:cNvPr>
                  <p:cNvSpPr/>
                  <p:nvPr/>
                </p:nvSpPr>
                <p:spPr>
                  <a:xfrm rot="608511">
                    <a:off x="3456118" y="189571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4" name="Parallelogram 123">
                    <a:extLst>
                      <a:ext uri="{FF2B5EF4-FFF2-40B4-BE49-F238E27FC236}">
                        <a16:creationId xmlns:a16="http://schemas.microsoft.com/office/drawing/2014/main" id="{3DC2C959-22F2-5C85-B23F-669BF43E72AF}"/>
                      </a:ext>
                    </a:extLst>
                  </p:cNvPr>
                  <p:cNvSpPr/>
                  <p:nvPr/>
                </p:nvSpPr>
                <p:spPr>
                  <a:xfrm rot="608511">
                    <a:off x="3618691" y="172542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sp>
              <p:nvSpPr>
                <p:cNvPr id="177" name="Can 176">
                  <a:extLst>
                    <a:ext uri="{FF2B5EF4-FFF2-40B4-BE49-F238E27FC236}">
                      <a16:creationId xmlns:a16="http://schemas.microsoft.com/office/drawing/2014/main" id="{2412F1F3-7035-015D-2CB8-DE049B2F4A50}"/>
                    </a:ext>
                  </a:extLst>
                </p:cNvPr>
                <p:cNvSpPr/>
                <p:nvPr/>
              </p:nvSpPr>
              <p:spPr>
                <a:xfrm>
                  <a:off x="3352096" y="4307966"/>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78" name="Can 177">
                  <a:extLst>
                    <a:ext uri="{FF2B5EF4-FFF2-40B4-BE49-F238E27FC236}">
                      <a16:creationId xmlns:a16="http://schemas.microsoft.com/office/drawing/2014/main" id="{574A0DD8-E335-8846-15C7-8857C96402F9}"/>
                    </a:ext>
                  </a:extLst>
                </p:cNvPr>
                <p:cNvSpPr/>
                <p:nvPr/>
              </p:nvSpPr>
              <p:spPr>
                <a:xfrm>
                  <a:off x="3636617" y="4316296"/>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79" name="Can 178">
                  <a:extLst>
                    <a:ext uri="{FF2B5EF4-FFF2-40B4-BE49-F238E27FC236}">
                      <a16:creationId xmlns:a16="http://schemas.microsoft.com/office/drawing/2014/main" id="{04BC207D-8266-BC3A-DF27-D8A5EDD0B27D}"/>
                    </a:ext>
                  </a:extLst>
                </p:cNvPr>
                <p:cNvSpPr/>
                <p:nvPr/>
              </p:nvSpPr>
              <p:spPr>
                <a:xfrm>
                  <a:off x="3602969" y="4032304"/>
                  <a:ext cx="64604" cy="280156"/>
                </a:xfrm>
                <a:prstGeom prst="can">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tileRect r="-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0" name="Can 179">
                  <a:extLst>
                    <a:ext uri="{FF2B5EF4-FFF2-40B4-BE49-F238E27FC236}">
                      <a16:creationId xmlns:a16="http://schemas.microsoft.com/office/drawing/2014/main" id="{D749B058-C571-2045-50B9-14785D36B898}"/>
                    </a:ext>
                  </a:extLst>
                </p:cNvPr>
                <p:cNvSpPr/>
                <p:nvPr/>
              </p:nvSpPr>
              <p:spPr>
                <a:xfrm>
                  <a:off x="3899306" y="4037081"/>
                  <a:ext cx="64604" cy="280156"/>
                </a:xfrm>
                <a:prstGeom prst="can">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tileRect r="-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1" name="Can 180">
                  <a:extLst>
                    <a:ext uri="{FF2B5EF4-FFF2-40B4-BE49-F238E27FC236}">
                      <a16:creationId xmlns:a16="http://schemas.microsoft.com/office/drawing/2014/main" id="{C11E0456-29F0-E6CB-AD01-6B82F25AECC7}"/>
                    </a:ext>
                  </a:extLst>
                </p:cNvPr>
                <p:cNvSpPr/>
                <p:nvPr/>
              </p:nvSpPr>
              <p:spPr>
                <a:xfrm>
                  <a:off x="4974605" y="3585377"/>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2" name="Can 181">
                  <a:extLst>
                    <a:ext uri="{FF2B5EF4-FFF2-40B4-BE49-F238E27FC236}">
                      <a16:creationId xmlns:a16="http://schemas.microsoft.com/office/drawing/2014/main" id="{7B6193DC-8295-3A8C-61C0-057528A00604}"/>
                    </a:ext>
                  </a:extLst>
                </p:cNvPr>
                <p:cNvSpPr/>
                <p:nvPr/>
              </p:nvSpPr>
              <p:spPr>
                <a:xfrm>
                  <a:off x="4759284" y="3818204"/>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3" name="Can 182">
                  <a:extLst>
                    <a:ext uri="{FF2B5EF4-FFF2-40B4-BE49-F238E27FC236}">
                      <a16:creationId xmlns:a16="http://schemas.microsoft.com/office/drawing/2014/main" id="{D2526B1A-0BC1-E032-0054-14E83D6B7A37}"/>
                    </a:ext>
                  </a:extLst>
                </p:cNvPr>
                <p:cNvSpPr/>
                <p:nvPr/>
              </p:nvSpPr>
              <p:spPr>
                <a:xfrm>
                  <a:off x="4520498" y="4048475"/>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4" name="Can 183">
                  <a:extLst>
                    <a:ext uri="{FF2B5EF4-FFF2-40B4-BE49-F238E27FC236}">
                      <a16:creationId xmlns:a16="http://schemas.microsoft.com/office/drawing/2014/main" id="{672094A5-66DA-B602-DE53-4C7405080386}"/>
                    </a:ext>
                  </a:extLst>
                </p:cNvPr>
                <p:cNvSpPr/>
                <p:nvPr/>
              </p:nvSpPr>
              <p:spPr>
                <a:xfrm>
                  <a:off x="3953091" y="4315468"/>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32" name="TextBox 131">
                  <a:extLst>
                    <a:ext uri="{FF2B5EF4-FFF2-40B4-BE49-F238E27FC236}">
                      <a16:creationId xmlns:a16="http://schemas.microsoft.com/office/drawing/2014/main" id="{895F9122-3DD1-C8AE-DAD8-AB71FA6A8ADD}"/>
                    </a:ext>
                  </a:extLst>
                </p:cNvPr>
                <p:cNvSpPr txBox="1"/>
                <p:nvPr/>
              </p:nvSpPr>
              <p:spPr>
                <a:xfrm>
                  <a:off x="2955596" y="4774997"/>
                  <a:ext cx="1583735" cy="430887"/>
                </a:xfrm>
                <a:prstGeom prst="rect">
                  <a:avLst/>
                </a:prstGeom>
                <a:noFill/>
              </p:spPr>
              <p:txBody>
                <a:bodyPr wrap="square" lIns="0" tIns="0" rIns="0" bIns="0">
                  <a:spAutoFit/>
                </a:bodyPr>
                <a:lstStyle/>
                <a:p>
                  <a:pPr algn="ctr"/>
                  <a:r>
                    <a:rPr lang="en-US" sz="1400" b="1" dirty="0">
                      <a:solidFill>
                        <a:prstClr val="black"/>
                      </a:solidFill>
                      <a:latin typeface="Gill Sans MT" panose="020B0502020104020203" pitchFamily="34" charset="77"/>
                      <a:cs typeface="Arial" panose="020B0604020202020204" pitchFamily="34" charset="0"/>
                    </a:rPr>
                    <a:t>3D-Stacked Memory</a:t>
                  </a:r>
                </a:p>
              </p:txBody>
            </p:sp>
            <p:cxnSp>
              <p:nvCxnSpPr>
                <p:cNvPr id="134" name="Curved Connector 133">
                  <a:extLst>
                    <a:ext uri="{FF2B5EF4-FFF2-40B4-BE49-F238E27FC236}">
                      <a16:creationId xmlns:a16="http://schemas.microsoft.com/office/drawing/2014/main" id="{1CA6B941-C12B-A5BB-64A8-DD67819D8A75}"/>
                    </a:ext>
                  </a:extLst>
                </p:cNvPr>
                <p:cNvCxnSpPr>
                  <a:cxnSpLocks/>
                  <a:stCxn id="133" idx="0"/>
                </p:cNvCxnSpPr>
                <p:nvPr/>
              </p:nvCxnSpPr>
              <p:spPr>
                <a:xfrm rot="16200000" flipV="1">
                  <a:off x="4784879" y="4082078"/>
                  <a:ext cx="243905" cy="216859"/>
                </a:xfrm>
                <a:prstGeom prst="curvedConnector3">
                  <a:avLst>
                    <a:gd name="adj1" fmla="val 62880"/>
                  </a:avLst>
                </a:prstGeom>
                <a:noFill/>
                <a:ln w="9525" cap="flat" cmpd="sng" algn="ctr">
                  <a:solidFill>
                    <a:sysClr val="windowText" lastClr="000000"/>
                  </a:solidFill>
                  <a:prstDash val="solid"/>
                  <a:miter lim="800000"/>
                  <a:tailEnd type="triangle"/>
                </a:ln>
                <a:effectLst/>
              </p:spPr>
            </p:cxnSp>
            <p:sp>
              <p:nvSpPr>
                <p:cNvPr id="136" name="Left-Right Arrow 135">
                  <a:extLst>
                    <a:ext uri="{FF2B5EF4-FFF2-40B4-BE49-F238E27FC236}">
                      <a16:creationId xmlns:a16="http://schemas.microsoft.com/office/drawing/2014/main" id="{93978995-5C87-AE18-5AF1-710D25596860}"/>
                    </a:ext>
                  </a:extLst>
                </p:cNvPr>
                <p:cNvSpPr/>
                <p:nvPr/>
              </p:nvSpPr>
              <p:spPr>
                <a:xfrm>
                  <a:off x="2419346" y="4524074"/>
                  <a:ext cx="699660" cy="113901"/>
                </a:xfrm>
                <a:prstGeom prst="leftRightArrow">
                  <a:avLst/>
                </a:prstGeom>
                <a:solidFill>
                  <a:srgbClr val="E7E6E6">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37" name="Rectangle 136">
                  <a:extLst>
                    <a:ext uri="{FF2B5EF4-FFF2-40B4-BE49-F238E27FC236}">
                      <a16:creationId xmlns:a16="http://schemas.microsoft.com/office/drawing/2014/main" id="{B227F4DF-F7D8-4CFF-1FAC-C062CD9E5848}"/>
                    </a:ext>
                  </a:extLst>
                </p:cNvPr>
                <p:cNvSpPr/>
                <p:nvPr/>
              </p:nvSpPr>
              <p:spPr>
                <a:xfrm>
                  <a:off x="2202282" y="4193133"/>
                  <a:ext cx="1050816" cy="25379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Off-Chip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Link</a:t>
                  </a:r>
                </a:p>
              </p:txBody>
            </p:sp>
            <p:sp>
              <p:nvSpPr>
                <p:cNvPr id="185" name="Rectangle 184">
                  <a:extLst>
                    <a:ext uri="{FF2B5EF4-FFF2-40B4-BE49-F238E27FC236}">
                      <a16:creationId xmlns:a16="http://schemas.microsoft.com/office/drawing/2014/main" id="{E856A86F-3E7D-8E73-A685-0F43C7B99192}"/>
                    </a:ext>
                  </a:extLst>
                </p:cNvPr>
                <p:cNvSpPr/>
                <p:nvPr/>
              </p:nvSpPr>
              <p:spPr>
                <a:xfrm>
                  <a:off x="4282361" y="4546740"/>
                  <a:ext cx="883823" cy="25379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a:t>
                  </a:r>
                </a:p>
              </p:txBody>
            </p:sp>
            <p:sp>
              <p:nvSpPr>
                <p:cNvPr id="186" name="Can 185">
                  <a:extLst>
                    <a:ext uri="{FF2B5EF4-FFF2-40B4-BE49-F238E27FC236}">
                      <a16:creationId xmlns:a16="http://schemas.microsoft.com/office/drawing/2014/main" id="{019ABAFF-F309-4637-9102-CD213A3BF560}"/>
                    </a:ext>
                  </a:extLst>
                </p:cNvPr>
                <p:cNvSpPr/>
                <p:nvPr/>
              </p:nvSpPr>
              <p:spPr>
                <a:xfrm>
                  <a:off x="4272028" y="4415103"/>
                  <a:ext cx="73820" cy="169177"/>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190" name="Group 189">
                  <a:extLst>
                    <a:ext uri="{FF2B5EF4-FFF2-40B4-BE49-F238E27FC236}">
                      <a16:creationId xmlns:a16="http://schemas.microsoft.com/office/drawing/2014/main" id="{A7082A6E-80A6-9870-EA6A-27F9D68624B8}"/>
                    </a:ext>
                  </a:extLst>
                </p:cNvPr>
                <p:cNvGrpSpPr/>
                <p:nvPr/>
              </p:nvGrpSpPr>
              <p:grpSpPr>
                <a:xfrm>
                  <a:off x="3104761" y="3364172"/>
                  <a:ext cx="2163886" cy="1073780"/>
                  <a:chOff x="3552923" y="4813095"/>
                  <a:chExt cx="1668502" cy="827957"/>
                </a:xfrm>
              </p:grpSpPr>
              <p:grpSp>
                <p:nvGrpSpPr>
                  <p:cNvPr id="241" name="Group 240">
                    <a:extLst>
                      <a:ext uri="{FF2B5EF4-FFF2-40B4-BE49-F238E27FC236}">
                        <a16:creationId xmlns:a16="http://schemas.microsoft.com/office/drawing/2014/main" id="{004E63F4-ABF2-5929-06B9-627B576CE472}"/>
                      </a:ext>
                    </a:extLst>
                  </p:cNvPr>
                  <p:cNvGrpSpPr/>
                  <p:nvPr/>
                </p:nvGrpSpPr>
                <p:grpSpPr>
                  <a:xfrm>
                    <a:off x="3552923" y="4892971"/>
                    <a:ext cx="1668502" cy="748081"/>
                    <a:chOff x="3552923" y="4677071"/>
                    <a:chExt cx="1668502" cy="748081"/>
                  </a:xfrm>
                </p:grpSpPr>
                <p:sp>
                  <p:nvSpPr>
                    <p:cNvPr id="257" name="Cube 256">
                      <a:extLst>
                        <a:ext uri="{FF2B5EF4-FFF2-40B4-BE49-F238E27FC236}">
                          <a16:creationId xmlns:a16="http://schemas.microsoft.com/office/drawing/2014/main" id="{748683FE-3571-10BB-2540-A51A9ADB96BF}"/>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cxnSp>
                  <p:nvCxnSpPr>
                    <p:cNvPr id="258" name="Straight Connector 257">
                      <a:extLst>
                        <a:ext uri="{FF2B5EF4-FFF2-40B4-BE49-F238E27FC236}">
                          <a16:creationId xmlns:a16="http://schemas.microsoft.com/office/drawing/2014/main" id="{5F459AC7-378B-BE7C-8D1A-0E478D106F65}"/>
                        </a:ext>
                      </a:extLst>
                    </p:cNvPr>
                    <p:cNvCxnSpPr>
                      <a:cxnSpLocks/>
                      <a:stCxn id="257" idx="1"/>
                      <a:endCxn id="257"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259" name="Straight Connector 258">
                      <a:extLst>
                        <a:ext uri="{FF2B5EF4-FFF2-40B4-BE49-F238E27FC236}">
                          <a16:creationId xmlns:a16="http://schemas.microsoft.com/office/drawing/2014/main" id="{667CEA88-B1DB-19E5-7D52-AA6BF5D23627}"/>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260" name="Straight Connector 259">
                      <a:extLst>
                        <a:ext uri="{FF2B5EF4-FFF2-40B4-BE49-F238E27FC236}">
                          <a16:creationId xmlns:a16="http://schemas.microsoft.com/office/drawing/2014/main" id="{1B97C6C0-5C55-12F9-4242-3C45C467E379}"/>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261" name="Straight Connector 260">
                      <a:extLst>
                        <a:ext uri="{FF2B5EF4-FFF2-40B4-BE49-F238E27FC236}">
                          <a16:creationId xmlns:a16="http://schemas.microsoft.com/office/drawing/2014/main" id="{6FDD8E68-DFD0-0BED-648D-FC42A31F23F8}"/>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262" name="Straight Connector 261">
                      <a:extLst>
                        <a:ext uri="{FF2B5EF4-FFF2-40B4-BE49-F238E27FC236}">
                          <a16:creationId xmlns:a16="http://schemas.microsoft.com/office/drawing/2014/main" id="{0FBB316D-F753-002B-2BB9-6798FF44A4F3}"/>
                        </a:ext>
                      </a:extLst>
                    </p:cNvPr>
                    <p:cNvCxnSpPr>
                      <a:cxnSpLocks/>
                    </p:cNvCxnSpPr>
                    <p:nvPr/>
                  </p:nvCxnSpPr>
                  <p:spPr>
                    <a:xfrm>
                      <a:off x="3749309" y="5204386"/>
                      <a:ext cx="950976" cy="0"/>
                    </a:xfrm>
                    <a:prstGeom prst="line">
                      <a:avLst/>
                    </a:prstGeom>
                    <a:noFill/>
                    <a:ln w="9525" cap="flat" cmpd="sng" algn="ctr">
                      <a:solidFill>
                        <a:sysClr val="windowText" lastClr="000000"/>
                      </a:solidFill>
                      <a:prstDash val="solid"/>
                      <a:miter lim="800000"/>
                    </a:ln>
                    <a:effectLst/>
                  </p:spPr>
                </p:cxnSp>
                <p:cxnSp>
                  <p:nvCxnSpPr>
                    <p:cNvPr id="263" name="Straight Connector 262">
                      <a:extLst>
                        <a:ext uri="{FF2B5EF4-FFF2-40B4-BE49-F238E27FC236}">
                          <a16:creationId xmlns:a16="http://schemas.microsoft.com/office/drawing/2014/main" id="{62656D55-C083-6A52-0D84-D794DE3C4506}"/>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264" name="Group 263">
                      <a:extLst>
                        <a:ext uri="{FF2B5EF4-FFF2-40B4-BE49-F238E27FC236}">
                          <a16:creationId xmlns:a16="http://schemas.microsoft.com/office/drawing/2014/main" id="{1E715D54-66E9-DCCC-F125-C82FF7985B90}"/>
                        </a:ext>
                      </a:extLst>
                    </p:cNvPr>
                    <p:cNvGrpSpPr/>
                    <p:nvPr/>
                  </p:nvGrpSpPr>
                  <p:grpSpPr>
                    <a:xfrm>
                      <a:off x="3799799" y="4834553"/>
                      <a:ext cx="1269167" cy="587223"/>
                      <a:chOff x="3799799" y="4834553"/>
                      <a:chExt cx="1269167" cy="587223"/>
                    </a:xfrm>
                  </p:grpSpPr>
                  <p:cxnSp>
                    <p:nvCxnSpPr>
                      <p:cNvPr id="265" name="Straight Connector 264">
                        <a:extLst>
                          <a:ext uri="{FF2B5EF4-FFF2-40B4-BE49-F238E27FC236}">
                            <a16:creationId xmlns:a16="http://schemas.microsoft.com/office/drawing/2014/main" id="{C52BACF3-2EC8-D1FA-9868-21EC8E227206}"/>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266" name="Straight Connector 265">
                        <a:extLst>
                          <a:ext uri="{FF2B5EF4-FFF2-40B4-BE49-F238E27FC236}">
                            <a16:creationId xmlns:a16="http://schemas.microsoft.com/office/drawing/2014/main" id="{A9C709DA-1E7D-56F2-0C72-25620CA71237}"/>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267" name="Straight Connector 266">
                        <a:extLst>
                          <a:ext uri="{FF2B5EF4-FFF2-40B4-BE49-F238E27FC236}">
                            <a16:creationId xmlns:a16="http://schemas.microsoft.com/office/drawing/2014/main" id="{43BD466E-8212-5EE5-4006-A998D528E18D}"/>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268" name="Straight Connector 267">
                        <a:extLst>
                          <a:ext uri="{FF2B5EF4-FFF2-40B4-BE49-F238E27FC236}">
                            <a16:creationId xmlns:a16="http://schemas.microsoft.com/office/drawing/2014/main" id="{255F859B-3A28-6BFC-9EEF-DB7443C9C715}"/>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269" name="Straight Connector 268">
                        <a:extLst>
                          <a:ext uri="{FF2B5EF4-FFF2-40B4-BE49-F238E27FC236}">
                            <a16:creationId xmlns:a16="http://schemas.microsoft.com/office/drawing/2014/main" id="{F602CA57-A34F-DB11-C54D-B1344ABD3519}"/>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270" name="Straight Connector 269">
                        <a:extLst>
                          <a:ext uri="{FF2B5EF4-FFF2-40B4-BE49-F238E27FC236}">
                            <a16:creationId xmlns:a16="http://schemas.microsoft.com/office/drawing/2014/main" id="{DF066032-9132-ABE2-C276-0463AA572010}"/>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nvGrpSpPr>
                  <p:cNvPr id="242" name="Group 241">
                    <a:extLst>
                      <a:ext uri="{FF2B5EF4-FFF2-40B4-BE49-F238E27FC236}">
                        <a16:creationId xmlns:a16="http://schemas.microsoft.com/office/drawing/2014/main" id="{9CA53C90-3627-D97A-B699-BEDE66D91BCE}"/>
                      </a:ext>
                    </a:extLst>
                  </p:cNvPr>
                  <p:cNvGrpSpPr/>
                  <p:nvPr/>
                </p:nvGrpSpPr>
                <p:grpSpPr>
                  <a:xfrm>
                    <a:off x="3552923" y="4813095"/>
                    <a:ext cx="1668502" cy="748081"/>
                    <a:chOff x="3552923" y="4677071"/>
                    <a:chExt cx="1668502" cy="748081"/>
                  </a:xfrm>
                </p:grpSpPr>
                <p:sp>
                  <p:nvSpPr>
                    <p:cNvPr id="243" name="Cube 242">
                      <a:extLst>
                        <a:ext uri="{FF2B5EF4-FFF2-40B4-BE49-F238E27FC236}">
                          <a16:creationId xmlns:a16="http://schemas.microsoft.com/office/drawing/2014/main" id="{CBC9188B-85F8-F454-4A95-DF4DC8D55A5D}"/>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cxnSp>
                  <p:nvCxnSpPr>
                    <p:cNvPr id="244" name="Straight Connector 243">
                      <a:extLst>
                        <a:ext uri="{FF2B5EF4-FFF2-40B4-BE49-F238E27FC236}">
                          <a16:creationId xmlns:a16="http://schemas.microsoft.com/office/drawing/2014/main" id="{AA815654-39F4-9921-30E5-D1A431C94B42}"/>
                        </a:ext>
                      </a:extLst>
                    </p:cNvPr>
                    <p:cNvCxnSpPr>
                      <a:cxnSpLocks/>
                      <a:stCxn id="243" idx="1"/>
                      <a:endCxn id="243"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245" name="Straight Connector 244">
                      <a:extLst>
                        <a:ext uri="{FF2B5EF4-FFF2-40B4-BE49-F238E27FC236}">
                          <a16:creationId xmlns:a16="http://schemas.microsoft.com/office/drawing/2014/main" id="{449BF3C0-B69A-312D-7049-66E9EED14FC2}"/>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246" name="Straight Connector 245">
                      <a:extLst>
                        <a:ext uri="{FF2B5EF4-FFF2-40B4-BE49-F238E27FC236}">
                          <a16:creationId xmlns:a16="http://schemas.microsoft.com/office/drawing/2014/main" id="{A3C98FD0-FD78-FE54-D6B4-550463E0DF9F}"/>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247" name="Straight Connector 246">
                      <a:extLst>
                        <a:ext uri="{FF2B5EF4-FFF2-40B4-BE49-F238E27FC236}">
                          <a16:creationId xmlns:a16="http://schemas.microsoft.com/office/drawing/2014/main" id="{52D83DA5-62F1-65A7-07C7-1782B110B178}"/>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248" name="Straight Connector 247">
                      <a:extLst>
                        <a:ext uri="{FF2B5EF4-FFF2-40B4-BE49-F238E27FC236}">
                          <a16:creationId xmlns:a16="http://schemas.microsoft.com/office/drawing/2014/main" id="{77EED704-D1FC-8020-22BA-7DBA2714E9E1}"/>
                        </a:ext>
                      </a:extLst>
                    </p:cNvPr>
                    <p:cNvCxnSpPr>
                      <a:cxnSpLocks/>
                    </p:cNvCxnSpPr>
                    <p:nvPr/>
                  </p:nvCxnSpPr>
                  <p:spPr>
                    <a:xfrm>
                      <a:off x="3749309" y="5204386"/>
                      <a:ext cx="950976" cy="0"/>
                    </a:xfrm>
                    <a:prstGeom prst="line">
                      <a:avLst/>
                    </a:prstGeom>
                    <a:noFill/>
                    <a:ln w="9525" cap="flat" cmpd="sng" algn="ctr">
                      <a:solidFill>
                        <a:sysClr val="windowText" lastClr="000000"/>
                      </a:solidFill>
                      <a:prstDash val="solid"/>
                      <a:miter lim="800000"/>
                    </a:ln>
                    <a:effectLst/>
                  </p:spPr>
                </p:cxnSp>
                <p:cxnSp>
                  <p:nvCxnSpPr>
                    <p:cNvPr id="249" name="Straight Connector 248">
                      <a:extLst>
                        <a:ext uri="{FF2B5EF4-FFF2-40B4-BE49-F238E27FC236}">
                          <a16:creationId xmlns:a16="http://schemas.microsoft.com/office/drawing/2014/main" id="{6DB3A10E-4863-27DC-12E1-E58BF6AFB0F1}"/>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250" name="Group 249">
                      <a:extLst>
                        <a:ext uri="{FF2B5EF4-FFF2-40B4-BE49-F238E27FC236}">
                          <a16:creationId xmlns:a16="http://schemas.microsoft.com/office/drawing/2014/main" id="{55B8A7B2-B706-C1DC-CC22-61DB00CF18EC}"/>
                        </a:ext>
                      </a:extLst>
                    </p:cNvPr>
                    <p:cNvGrpSpPr/>
                    <p:nvPr/>
                  </p:nvGrpSpPr>
                  <p:grpSpPr>
                    <a:xfrm>
                      <a:off x="3799799" y="4834553"/>
                      <a:ext cx="1269167" cy="587223"/>
                      <a:chOff x="3799799" y="4834553"/>
                      <a:chExt cx="1269167" cy="587223"/>
                    </a:xfrm>
                  </p:grpSpPr>
                  <p:cxnSp>
                    <p:nvCxnSpPr>
                      <p:cNvPr id="251" name="Straight Connector 250">
                        <a:extLst>
                          <a:ext uri="{FF2B5EF4-FFF2-40B4-BE49-F238E27FC236}">
                            <a16:creationId xmlns:a16="http://schemas.microsoft.com/office/drawing/2014/main" id="{348490FF-3030-DF50-1C3E-773232062446}"/>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252" name="Straight Connector 251">
                        <a:extLst>
                          <a:ext uri="{FF2B5EF4-FFF2-40B4-BE49-F238E27FC236}">
                            <a16:creationId xmlns:a16="http://schemas.microsoft.com/office/drawing/2014/main" id="{0593E1C4-8703-C971-8347-1CB6A33C3B6D}"/>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253" name="Straight Connector 252">
                        <a:extLst>
                          <a:ext uri="{FF2B5EF4-FFF2-40B4-BE49-F238E27FC236}">
                            <a16:creationId xmlns:a16="http://schemas.microsoft.com/office/drawing/2014/main" id="{767404C3-A919-8B95-04B7-9A2705849186}"/>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254" name="Straight Connector 253">
                        <a:extLst>
                          <a:ext uri="{FF2B5EF4-FFF2-40B4-BE49-F238E27FC236}">
                            <a16:creationId xmlns:a16="http://schemas.microsoft.com/office/drawing/2014/main" id="{0C3D7A65-0363-62EB-C229-9DE78A37A558}"/>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255" name="Straight Connector 254">
                        <a:extLst>
                          <a:ext uri="{FF2B5EF4-FFF2-40B4-BE49-F238E27FC236}">
                            <a16:creationId xmlns:a16="http://schemas.microsoft.com/office/drawing/2014/main" id="{B3C4582D-3C32-23BB-A69D-D65DC5F6FBBA}"/>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256" name="Straight Connector 255">
                        <a:extLst>
                          <a:ext uri="{FF2B5EF4-FFF2-40B4-BE49-F238E27FC236}">
                            <a16:creationId xmlns:a16="http://schemas.microsoft.com/office/drawing/2014/main" id="{674CC2FF-3871-4C0D-DA9F-27E21F5F5E45}"/>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grpSp>
              <p:nvGrpSpPr>
                <p:cNvPr id="191" name="Group 190">
                  <a:extLst>
                    <a:ext uri="{FF2B5EF4-FFF2-40B4-BE49-F238E27FC236}">
                      <a16:creationId xmlns:a16="http://schemas.microsoft.com/office/drawing/2014/main" id="{A81F4D85-4119-65AF-D55E-98CFAF97F9C1}"/>
                    </a:ext>
                  </a:extLst>
                </p:cNvPr>
                <p:cNvGrpSpPr/>
                <p:nvPr/>
              </p:nvGrpSpPr>
              <p:grpSpPr>
                <a:xfrm>
                  <a:off x="3104761" y="3156448"/>
                  <a:ext cx="2163886" cy="1073780"/>
                  <a:chOff x="3552923" y="4813095"/>
                  <a:chExt cx="1668502" cy="827957"/>
                </a:xfrm>
              </p:grpSpPr>
              <p:grpSp>
                <p:nvGrpSpPr>
                  <p:cNvPr id="211" name="Group 210">
                    <a:extLst>
                      <a:ext uri="{FF2B5EF4-FFF2-40B4-BE49-F238E27FC236}">
                        <a16:creationId xmlns:a16="http://schemas.microsoft.com/office/drawing/2014/main" id="{B80256CB-584F-A9CC-0FFC-C24D53D3D370}"/>
                      </a:ext>
                    </a:extLst>
                  </p:cNvPr>
                  <p:cNvGrpSpPr/>
                  <p:nvPr/>
                </p:nvGrpSpPr>
                <p:grpSpPr>
                  <a:xfrm>
                    <a:off x="3552923" y="4892971"/>
                    <a:ext cx="1668502" cy="748081"/>
                    <a:chOff x="3552923" y="4677071"/>
                    <a:chExt cx="1668502" cy="748081"/>
                  </a:xfrm>
                </p:grpSpPr>
                <p:sp>
                  <p:nvSpPr>
                    <p:cNvPr id="227" name="Cube 226">
                      <a:extLst>
                        <a:ext uri="{FF2B5EF4-FFF2-40B4-BE49-F238E27FC236}">
                          <a16:creationId xmlns:a16="http://schemas.microsoft.com/office/drawing/2014/main" id="{835D0118-BB4D-E28D-A3C5-9F1161CBA196}"/>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cxnSp>
                  <p:nvCxnSpPr>
                    <p:cNvPr id="228" name="Straight Connector 227">
                      <a:extLst>
                        <a:ext uri="{FF2B5EF4-FFF2-40B4-BE49-F238E27FC236}">
                          <a16:creationId xmlns:a16="http://schemas.microsoft.com/office/drawing/2014/main" id="{0AE5E13C-D24A-6D43-9BE9-AA56C7C878A4}"/>
                        </a:ext>
                      </a:extLst>
                    </p:cNvPr>
                    <p:cNvCxnSpPr>
                      <a:cxnSpLocks/>
                      <a:stCxn id="227" idx="1"/>
                      <a:endCxn id="227"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229" name="Straight Connector 228">
                      <a:extLst>
                        <a:ext uri="{FF2B5EF4-FFF2-40B4-BE49-F238E27FC236}">
                          <a16:creationId xmlns:a16="http://schemas.microsoft.com/office/drawing/2014/main" id="{0880ED93-6824-0B38-72A3-B9324EFD633D}"/>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230" name="Straight Connector 229">
                      <a:extLst>
                        <a:ext uri="{FF2B5EF4-FFF2-40B4-BE49-F238E27FC236}">
                          <a16:creationId xmlns:a16="http://schemas.microsoft.com/office/drawing/2014/main" id="{42DA0FD2-EE19-A87F-1700-D062ED252B78}"/>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231" name="Straight Connector 230">
                      <a:extLst>
                        <a:ext uri="{FF2B5EF4-FFF2-40B4-BE49-F238E27FC236}">
                          <a16:creationId xmlns:a16="http://schemas.microsoft.com/office/drawing/2014/main" id="{F86C175F-9080-7FC5-3EE1-E2AE1B4E32AB}"/>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232" name="Straight Connector 231">
                      <a:extLst>
                        <a:ext uri="{FF2B5EF4-FFF2-40B4-BE49-F238E27FC236}">
                          <a16:creationId xmlns:a16="http://schemas.microsoft.com/office/drawing/2014/main" id="{042B2D8F-93EF-3B9D-D8D4-94A53E325D23}"/>
                        </a:ext>
                      </a:extLst>
                    </p:cNvPr>
                    <p:cNvCxnSpPr>
                      <a:cxnSpLocks/>
                    </p:cNvCxnSpPr>
                    <p:nvPr/>
                  </p:nvCxnSpPr>
                  <p:spPr>
                    <a:xfrm>
                      <a:off x="3749309" y="5204386"/>
                      <a:ext cx="950976" cy="0"/>
                    </a:xfrm>
                    <a:prstGeom prst="line">
                      <a:avLst/>
                    </a:prstGeom>
                    <a:noFill/>
                    <a:ln w="9525" cap="flat" cmpd="sng" algn="ctr">
                      <a:solidFill>
                        <a:sysClr val="windowText" lastClr="000000"/>
                      </a:solidFill>
                      <a:prstDash val="solid"/>
                      <a:miter lim="800000"/>
                    </a:ln>
                    <a:effectLst/>
                  </p:spPr>
                </p:cxnSp>
                <p:cxnSp>
                  <p:nvCxnSpPr>
                    <p:cNvPr id="233" name="Straight Connector 232">
                      <a:extLst>
                        <a:ext uri="{FF2B5EF4-FFF2-40B4-BE49-F238E27FC236}">
                          <a16:creationId xmlns:a16="http://schemas.microsoft.com/office/drawing/2014/main" id="{BA21C782-3DA8-6093-4B89-7477A0624385}"/>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234" name="Group 233">
                      <a:extLst>
                        <a:ext uri="{FF2B5EF4-FFF2-40B4-BE49-F238E27FC236}">
                          <a16:creationId xmlns:a16="http://schemas.microsoft.com/office/drawing/2014/main" id="{F3277067-04B0-5980-993A-4062E168CEED}"/>
                        </a:ext>
                      </a:extLst>
                    </p:cNvPr>
                    <p:cNvGrpSpPr/>
                    <p:nvPr/>
                  </p:nvGrpSpPr>
                  <p:grpSpPr>
                    <a:xfrm>
                      <a:off x="3799799" y="4834553"/>
                      <a:ext cx="1269167" cy="587223"/>
                      <a:chOff x="3799799" y="4834553"/>
                      <a:chExt cx="1269167" cy="587223"/>
                    </a:xfrm>
                  </p:grpSpPr>
                  <p:cxnSp>
                    <p:nvCxnSpPr>
                      <p:cNvPr id="235" name="Straight Connector 234">
                        <a:extLst>
                          <a:ext uri="{FF2B5EF4-FFF2-40B4-BE49-F238E27FC236}">
                            <a16:creationId xmlns:a16="http://schemas.microsoft.com/office/drawing/2014/main" id="{BFF44FA2-BA56-E4F9-717D-8108B28CB8B8}"/>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236" name="Straight Connector 235">
                        <a:extLst>
                          <a:ext uri="{FF2B5EF4-FFF2-40B4-BE49-F238E27FC236}">
                            <a16:creationId xmlns:a16="http://schemas.microsoft.com/office/drawing/2014/main" id="{DB818B5D-3E17-0214-28E3-913267F22BED}"/>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237" name="Straight Connector 236">
                        <a:extLst>
                          <a:ext uri="{FF2B5EF4-FFF2-40B4-BE49-F238E27FC236}">
                            <a16:creationId xmlns:a16="http://schemas.microsoft.com/office/drawing/2014/main" id="{D92B57CE-3B64-F6C3-8482-2163DFD14063}"/>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238" name="Straight Connector 237">
                        <a:extLst>
                          <a:ext uri="{FF2B5EF4-FFF2-40B4-BE49-F238E27FC236}">
                            <a16:creationId xmlns:a16="http://schemas.microsoft.com/office/drawing/2014/main" id="{FE7FC09B-D7A4-DF08-4EBC-62B73E0A0BFA}"/>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239" name="Straight Connector 238">
                        <a:extLst>
                          <a:ext uri="{FF2B5EF4-FFF2-40B4-BE49-F238E27FC236}">
                            <a16:creationId xmlns:a16="http://schemas.microsoft.com/office/drawing/2014/main" id="{86AC8688-B728-6B5C-5043-44E9F3302B9B}"/>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240" name="Straight Connector 239">
                        <a:extLst>
                          <a:ext uri="{FF2B5EF4-FFF2-40B4-BE49-F238E27FC236}">
                            <a16:creationId xmlns:a16="http://schemas.microsoft.com/office/drawing/2014/main" id="{DCA045BB-CF69-F6CE-2463-6F7F6EFF227D}"/>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nvGrpSpPr>
                  <p:cNvPr id="212" name="Group 211">
                    <a:extLst>
                      <a:ext uri="{FF2B5EF4-FFF2-40B4-BE49-F238E27FC236}">
                        <a16:creationId xmlns:a16="http://schemas.microsoft.com/office/drawing/2014/main" id="{3EA9EB2F-5AFC-8E8D-7225-44627C923CDE}"/>
                      </a:ext>
                    </a:extLst>
                  </p:cNvPr>
                  <p:cNvGrpSpPr/>
                  <p:nvPr/>
                </p:nvGrpSpPr>
                <p:grpSpPr>
                  <a:xfrm>
                    <a:off x="3552923" y="4813095"/>
                    <a:ext cx="1668502" cy="748081"/>
                    <a:chOff x="3552923" y="4677071"/>
                    <a:chExt cx="1668502" cy="748081"/>
                  </a:xfrm>
                </p:grpSpPr>
                <p:sp>
                  <p:nvSpPr>
                    <p:cNvPr id="213" name="Cube 212">
                      <a:extLst>
                        <a:ext uri="{FF2B5EF4-FFF2-40B4-BE49-F238E27FC236}">
                          <a16:creationId xmlns:a16="http://schemas.microsoft.com/office/drawing/2014/main" id="{833CEFD7-FD4C-3178-9CCC-98CE89045A29}"/>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cxnSp>
                  <p:nvCxnSpPr>
                    <p:cNvPr id="214" name="Straight Connector 213">
                      <a:extLst>
                        <a:ext uri="{FF2B5EF4-FFF2-40B4-BE49-F238E27FC236}">
                          <a16:creationId xmlns:a16="http://schemas.microsoft.com/office/drawing/2014/main" id="{3C3E8C0E-7485-A1BE-A4FB-24724B0DEB54}"/>
                        </a:ext>
                      </a:extLst>
                    </p:cNvPr>
                    <p:cNvCxnSpPr>
                      <a:cxnSpLocks/>
                      <a:stCxn id="213" idx="1"/>
                      <a:endCxn id="213"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215" name="Straight Connector 214">
                      <a:extLst>
                        <a:ext uri="{FF2B5EF4-FFF2-40B4-BE49-F238E27FC236}">
                          <a16:creationId xmlns:a16="http://schemas.microsoft.com/office/drawing/2014/main" id="{3F09728E-F20E-86CD-965D-04A75E2909F7}"/>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216" name="Straight Connector 215">
                      <a:extLst>
                        <a:ext uri="{FF2B5EF4-FFF2-40B4-BE49-F238E27FC236}">
                          <a16:creationId xmlns:a16="http://schemas.microsoft.com/office/drawing/2014/main" id="{869FA1BD-0700-E31C-D41E-6B79D5C849F8}"/>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217" name="Straight Connector 216">
                      <a:extLst>
                        <a:ext uri="{FF2B5EF4-FFF2-40B4-BE49-F238E27FC236}">
                          <a16:creationId xmlns:a16="http://schemas.microsoft.com/office/drawing/2014/main" id="{4C5F3B17-3928-C2D4-111B-D172C1973D51}"/>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218" name="Straight Connector 217">
                      <a:extLst>
                        <a:ext uri="{FF2B5EF4-FFF2-40B4-BE49-F238E27FC236}">
                          <a16:creationId xmlns:a16="http://schemas.microsoft.com/office/drawing/2014/main" id="{2C2BDC22-E25E-4FB6-5A99-29D7DA4D3401}"/>
                        </a:ext>
                      </a:extLst>
                    </p:cNvPr>
                    <p:cNvCxnSpPr>
                      <a:cxnSpLocks/>
                    </p:cNvCxnSpPr>
                    <p:nvPr/>
                  </p:nvCxnSpPr>
                  <p:spPr>
                    <a:xfrm>
                      <a:off x="3742959" y="5204386"/>
                      <a:ext cx="960120" cy="0"/>
                    </a:xfrm>
                    <a:prstGeom prst="line">
                      <a:avLst/>
                    </a:prstGeom>
                    <a:noFill/>
                    <a:ln w="9525" cap="flat" cmpd="sng" algn="ctr">
                      <a:solidFill>
                        <a:sysClr val="windowText" lastClr="000000"/>
                      </a:solidFill>
                      <a:prstDash val="solid"/>
                      <a:miter lim="800000"/>
                    </a:ln>
                    <a:effectLst/>
                  </p:spPr>
                </p:cxnSp>
                <p:cxnSp>
                  <p:nvCxnSpPr>
                    <p:cNvPr id="219" name="Straight Connector 218">
                      <a:extLst>
                        <a:ext uri="{FF2B5EF4-FFF2-40B4-BE49-F238E27FC236}">
                          <a16:creationId xmlns:a16="http://schemas.microsoft.com/office/drawing/2014/main" id="{208A61DC-DEB0-7BF7-DE38-FFB029300511}"/>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220" name="Group 219">
                      <a:extLst>
                        <a:ext uri="{FF2B5EF4-FFF2-40B4-BE49-F238E27FC236}">
                          <a16:creationId xmlns:a16="http://schemas.microsoft.com/office/drawing/2014/main" id="{B8FD11B3-F15A-6B10-F51E-5A7777675D34}"/>
                        </a:ext>
                      </a:extLst>
                    </p:cNvPr>
                    <p:cNvGrpSpPr/>
                    <p:nvPr/>
                  </p:nvGrpSpPr>
                  <p:grpSpPr>
                    <a:xfrm>
                      <a:off x="3799799" y="4834553"/>
                      <a:ext cx="1269167" cy="587223"/>
                      <a:chOff x="3799799" y="4834553"/>
                      <a:chExt cx="1269167" cy="587223"/>
                    </a:xfrm>
                  </p:grpSpPr>
                  <p:cxnSp>
                    <p:nvCxnSpPr>
                      <p:cNvPr id="221" name="Straight Connector 220">
                        <a:extLst>
                          <a:ext uri="{FF2B5EF4-FFF2-40B4-BE49-F238E27FC236}">
                            <a16:creationId xmlns:a16="http://schemas.microsoft.com/office/drawing/2014/main" id="{59ACCC6D-F597-A053-A199-70D129C32B18}"/>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222" name="Straight Connector 221">
                        <a:extLst>
                          <a:ext uri="{FF2B5EF4-FFF2-40B4-BE49-F238E27FC236}">
                            <a16:creationId xmlns:a16="http://schemas.microsoft.com/office/drawing/2014/main" id="{2B4C84A2-3540-D114-82E9-68C21A0C94DE}"/>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223" name="Straight Connector 222">
                        <a:extLst>
                          <a:ext uri="{FF2B5EF4-FFF2-40B4-BE49-F238E27FC236}">
                            <a16:creationId xmlns:a16="http://schemas.microsoft.com/office/drawing/2014/main" id="{E97944E2-8EE1-C808-60A3-9A4EA9546887}"/>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224" name="Straight Connector 223">
                        <a:extLst>
                          <a:ext uri="{FF2B5EF4-FFF2-40B4-BE49-F238E27FC236}">
                            <a16:creationId xmlns:a16="http://schemas.microsoft.com/office/drawing/2014/main" id="{F828D884-DE0D-EEF4-B342-28D6BC991390}"/>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225" name="Straight Connector 224">
                        <a:extLst>
                          <a:ext uri="{FF2B5EF4-FFF2-40B4-BE49-F238E27FC236}">
                            <a16:creationId xmlns:a16="http://schemas.microsoft.com/office/drawing/2014/main" id="{CC37A15D-7D96-327F-D596-0ECE1212857A}"/>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226" name="Straight Connector 225">
                        <a:extLst>
                          <a:ext uri="{FF2B5EF4-FFF2-40B4-BE49-F238E27FC236}">
                            <a16:creationId xmlns:a16="http://schemas.microsoft.com/office/drawing/2014/main" id="{7C0E2F0F-432E-28C1-6E95-056550201636}"/>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grpSp>
              <p:nvGrpSpPr>
                <p:cNvPr id="192" name="Group 191">
                  <a:extLst>
                    <a:ext uri="{FF2B5EF4-FFF2-40B4-BE49-F238E27FC236}">
                      <a16:creationId xmlns:a16="http://schemas.microsoft.com/office/drawing/2014/main" id="{D6FF0058-D24D-5BEA-8231-C6A620D85591}"/>
                    </a:ext>
                  </a:extLst>
                </p:cNvPr>
                <p:cNvGrpSpPr/>
                <p:nvPr/>
              </p:nvGrpSpPr>
              <p:grpSpPr>
                <a:xfrm>
                  <a:off x="4059236" y="3832972"/>
                  <a:ext cx="529922" cy="866629"/>
                  <a:chOff x="2264771" y="6646813"/>
                  <a:chExt cx="408606" cy="668230"/>
                </a:xfrm>
              </p:grpSpPr>
              <p:cxnSp>
                <p:nvCxnSpPr>
                  <p:cNvPr id="207" name="Straight Connector 206">
                    <a:extLst>
                      <a:ext uri="{FF2B5EF4-FFF2-40B4-BE49-F238E27FC236}">
                        <a16:creationId xmlns:a16="http://schemas.microsoft.com/office/drawing/2014/main" id="{85547FEB-3FE7-C9AD-A515-A6612FAC3F3D}"/>
                      </a:ext>
                    </a:extLst>
                  </p:cNvPr>
                  <p:cNvCxnSpPr>
                    <a:cxnSpLocks/>
                  </p:cNvCxnSpPr>
                  <p:nvPr/>
                </p:nvCxnSpPr>
                <p:spPr>
                  <a:xfrm>
                    <a:off x="2673377" y="6661415"/>
                    <a:ext cx="0" cy="474261"/>
                  </a:xfrm>
                  <a:prstGeom prst="line">
                    <a:avLst/>
                  </a:prstGeom>
                  <a:noFill/>
                  <a:ln w="9525" cap="flat" cmpd="sng" algn="ctr">
                    <a:solidFill>
                      <a:srgbClr val="E7E6E6">
                        <a:lumMod val="25000"/>
                      </a:srgbClr>
                    </a:solidFill>
                    <a:prstDash val="sysDash"/>
                    <a:miter lim="800000"/>
                  </a:ln>
                  <a:effectLst/>
                </p:spPr>
              </p:cxnSp>
              <p:cxnSp>
                <p:nvCxnSpPr>
                  <p:cNvPr id="208" name="Straight Connector 207">
                    <a:extLst>
                      <a:ext uri="{FF2B5EF4-FFF2-40B4-BE49-F238E27FC236}">
                        <a16:creationId xmlns:a16="http://schemas.microsoft.com/office/drawing/2014/main" id="{EDE33EBA-435C-C549-3632-266037BA2F53}"/>
                      </a:ext>
                    </a:extLst>
                  </p:cNvPr>
                  <p:cNvCxnSpPr>
                    <a:cxnSpLocks/>
                  </p:cNvCxnSpPr>
                  <p:nvPr/>
                </p:nvCxnSpPr>
                <p:spPr>
                  <a:xfrm>
                    <a:off x="2264771" y="6834851"/>
                    <a:ext cx="0" cy="474261"/>
                  </a:xfrm>
                  <a:prstGeom prst="line">
                    <a:avLst/>
                  </a:prstGeom>
                  <a:noFill/>
                  <a:ln w="9525" cap="flat" cmpd="sng" algn="ctr">
                    <a:solidFill>
                      <a:srgbClr val="E7E6E6">
                        <a:lumMod val="25000"/>
                      </a:srgbClr>
                    </a:solidFill>
                    <a:prstDash val="sysDash"/>
                    <a:miter lim="800000"/>
                  </a:ln>
                  <a:effectLst/>
                </p:spPr>
              </p:cxnSp>
              <p:cxnSp>
                <p:nvCxnSpPr>
                  <p:cNvPr id="209" name="Straight Connector 208">
                    <a:extLst>
                      <a:ext uri="{FF2B5EF4-FFF2-40B4-BE49-F238E27FC236}">
                        <a16:creationId xmlns:a16="http://schemas.microsoft.com/office/drawing/2014/main" id="{FF33B17C-A4CE-F9AD-7AD6-A6541269DA9B}"/>
                      </a:ext>
                    </a:extLst>
                  </p:cNvPr>
                  <p:cNvCxnSpPr>
                    <a:cxnSpLocks/>
                  </p:cNvCxnSpPr>
                  <p:nvPr/>
                </p:nvCxnSpPr>
                <p:spPr>
                  <a:xfrm>
                    <a:off x="2478353" y="6840782"/>
                    <a:ext cx="0" cy="474261"/>
                  </a:xfrm>
                  <a:prstGeom prst="line">
                    <a:avLst/>
                  </a:prstGeom>
                  <a:noFill/>
                  <a:ln w="9525" cap="flat" cmpd="sng" algn="ctr">
                    <a:solidFill>
                      <a:srgbClr val="E7E6E6">
                        <a:lumMod val="25000"/>
                      </a:srgbClr>
                    </a:solidFill>
                    <a:prstDash val="sysDash"/>
                    <a:miter lim="800000"/>
                  </a:ln>
                  <a:effectLst/>
                </p:spPr>
              </p:cxnSp>
              <p:cxnSp>
                <p:nvCxnSpPr>
                  <p:cNvPr id="210" name="Straight Connector 209">
                    <a:extLst>
                      <a:ext uri="{FF2B5EF4-FFF2-40B4-BE49-F238E27FC236}">
                        <a16:creationId xmlns:a16="http://schemas.microsoft.com/office/drawing/2014/main" id="{813B4CE9-7571-BD14-3854-57701FBD5374}"/>
                      </a:ext>
                    </a:extLst>
                  </p:cNvPr>
                  <p:cNvCxnSpPr>
                    <a:cxnSpLocks/>
                  </p:cNvCxnSpPr>
                  <p:nvPr/>
                </p:nvCxnSpPr>
                <p:spPr>
                  <a:xfrm>
                    <a:off x="2454825" y="6646813"/>
                    <a:ext cx="0" cy="474261"/>
                  </a:xfrm>
                  <a:prstGeom prst="line">
                    <a:avLst/>
                  </a:prstGeom>
                  <a:noFill/>
                  <a:ln w="9525" cap="flat" cmpd="sng" algn="ctr">
                    <a:solidFill>
                      <a:srgbClr val="E7E6E6">
                        <a:lumMod val="25000"/>
                      </a:srgbClr>
                    </a:solidFill>
                    <a:prstDash val="sysDash"/>
                    <a:miter lim="800000"/>
                  </a:ln>
                  <a:effectLst/>
                </p:spPr>
              </p:cxnSp>
            </p:grpSp>
            <p:cxnSp>
              <p:nvCxnSpPr>
                <p:cNvPr id="140" name="Curved Connector 139">
                  <a:extLst>
                    <a:ext uri="{FF2B5EF4-FFF2-40B4-BE49-F238E27FC236}">
                      <a16:creationId xmlns:a16="http://schemas.microsoft.com/office/drawing/2014/main" id="{E14EF843-5B22-C416-CDC3-EDEBA6131372}"/>
                    </a:ext>
                  </a:extLst>
                </p:cNvPr>
                <p:cNvCxnSpPr>
                  <a:cxnSpLocks/>
                </p:cNvCxnSpPr>
                <p:nvPr/>
              </p:nvCxnSpPr>
              <p:spPr>
                <a:xfrm>
                  <a:off x="3422720" y="3336504"/>
                  <a:ext cx="413176" cy="120406"/>
                </a:xfrm>
                <a:prstGeom prst="curvedConnector3">
                  <a:avLst>
                    <a:gd name="adj1" fmla="val 36695"/>
                  </a:avLst>
                </a:prstGeom>
                <a:noFill/>
                <a:ln w="9525" cap="flat" cmpd="sng" algn="ctr">
                  <a:solidFill>
                    <a:sysClr val="windowText" lastClr="000000"/>
                  </a:solidFill>
                  <a:prstDash val="solid"/>
                  <a:miter lim="800000"/>
                  <a:tailEnd type="triangle"/>
                </a:ln>
                <a:effectLst/>
              </p:spPr>
            </p:cxnSp>
          </p:grpSp>
          <p:grpSp>
            <p:nvGrpSpPr>
              <p:cNvPr id="309" name="Group 308">
                <a:extLst>
                  <a:ext uri="{FF2B5EF4-FFF2-40B4-BE49-F238E27FC236}">
                    <a16:creationId xmlns:a16="http://schemas.microsoft.com/office/drawing/2014/main" id="{9C10686F-E68C-8744-0CA2-5152D755584F}"/>
                  </a:ext>
                </a:extLst>
              </p:cNvPr>
              <p:cNvGrpSpPr/>
              <p:nvPr/>
            </p:nvGrpSpPr>
            <p:grpSpPr>
              <a:xfrm>
                <a:off x="2426161" y="3155519"/>
                <a:ext cx="2752205" cy="904056"/>
                <a:chOff x="2426161" y="3155519"/>
                <a:chExt cx="2752205" cy="904056"/>
              </a:xfrm>
            </p:grpSpPr>
            <p:grpSp>
              <p:nvGrpSpPr>
                <p:cNvPr id="138" name="Group 137">
                  <a:extLst>
                    <a:ext uri="{FF2B5EF4-FFF2-40B4-BE49-F238E27FC236}">
                      <a16:creationId xmlns:a16="http://schemas.microsoft.com/office/drawing/2014/main" id="{776C0950-117B-34C2-E2CA-DF201AE43BB2}"/>
                    </a:ext>
                  </a:extLst>
                </p:cNvPr>
                <p:cNvGrpSpPr/>
                <p:nvPr/>
              </p:nvGrpSpPr>
              <p:grpSpPr>
                <a:xfrm>
                  <a:off x="3239710" y="3162052"/>
                  <a:ext cx="1008032" cy="896834"/>
                  <a:chOff x="2444527" y="6391190"/>
                  <a:chExt cx="777261" cy="691520"/>
                </a:xfrm>
              </p:grpSpPr>
              <p:sp>
                <p:nvSpPr>
                  <p:cNvPr id="156" name="Parallelogram 123">
                    <a:extLst>
                      <a:ext uri="{FF2B5EF4-FFF2-40B4-BE49-F238E27FC236}">
                        <a16:creationId xmlns:a16="http://schemas.microsoft.com/office/drawing/2014/main" id="{55B8AD29-5FB1-2F9E-2240-5EF5EF88A6DC}"/>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7" name="Parallelogram 123">
                    <a:extLst>
                      <a:ext uri="{FF2B5EF4-FFF2-40B4-BE49-F238E27FC236}">
                        <a16:creationId xmlns:a16="http://schemas.microsoft.com/office/drawing/2014/main" id="{EF7DE36D-0A4F-7F8B-26C2-20316E80D71E}"/>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8" name="Parallelogram 123">
                    <a:extLst>
                      <a:ext uri="{FF2B5EF4-FFF2-40B4-BE49-F238E27FC236}">
                        <a16:creationId xmlns:a16="http://schemas.microsoft.com/office/drawing/2014/main" id="{C3242EEB-4BEE-8351-0EC6-8EF3BC986BB7}"/>
                      </a:ext>
                    </a:extLst>
                  </p:cNvPr>
                  <p:cNvSpPr/>
                  <p:nvPr/>
                </p:nvSpPr>
                <p:spPr>
                  <a:xfrm rot="608511">
                    <a:off x="2644157"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9" name="Parallelogram 123">
                    <a:extLst>
                      <a:ext uri="{FF2B5EF4-FFF2-40B4-BE49-F238E27FC236}">
                        <a16:creationId xmlns:a16="http://schemas.microsoft.com/office/drawing/2014/main" id="{DACB764B-9A86-1AB6-4BCE-C8CA91AA23CF}"/>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sp>
              <p:nvSpPr>
                <p:cNvPr id="139" name="Rectangle 138">
                  <a:extLst>
                    <a:ext uri="{FF2B5EF4-FFF2-40B4-BE49-F238E27FC236}">
                      <a16:creationId xmlns:a16="http://schemas.microsoft.com/office/drawing/2014/main" id="{780AF2D0-B416-EA87-1D70-B004DA4438E3}"/>
                    </a:ext>
                  </a:extLst>
                </p:cNvPr>
                <p:cNvSpPr/>
                <p:nvPr/>
              </p:nvSpPr>
              <p:spPr>
                <a:xfrm>
                  <a:off x="2426161" y="3155519"/>
                  <a:ext cx="1552303" cy="25379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DRAM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Banks</a:t>
                  </a:r>
                </a:p>
              </p:txBody>
            </p:sp>
            <p:grpSp>
              <p:nvGrpSpPr>
                <p:cNvPr id="141" name="Group 140">
                  <a:extLst>
                    <a:ext uri="{FF2B5EF4-FFF2-40B4-BE49-F238E27FC236}">
                      <a16:creationId xmlns:a16="http://schemas.microsoft.com/office/drawing/2014/main" id="{D549A663-2E62-1648-214B-A343FCDAB9AF}"/>
                    </a:ext>
                  </a:extLst>
                </p:cNvPr>
                <p:cNvGrpSpPr/>
                <p:nvPr/>
              </p:nvGrpSpPr>
              <p:grpSpPr>
                <a:xfrm>
                  <a:off x="3534972" y="3162741"/>
                  <a:ext cx="1008032" cy="896834"/>
                  <a:chOff x="2444527" y="6391190"/>
                  <a:chExt cx="777261" cy="691520"/>
                </a:xfrm>
              </p:grpSpPr>
              <p:sp>
                <p:nvSpPr>
                  <p:cNvPr id="152" name="Parallelogram 123">
                    <a:extLst>
                      <a:ext uri="{FF2B5EF4-FFF2-40B4-BE49-F238E27FC236}">
                        <a16:creationId xmlns:a16="http://schemas.microsoft.com/office/drawing/2014/main" id="{19ED5F00-B9D0-8CE2-3117-934D8026B19E}"/>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3" name="Parallelogram 123">
                    <a:extLst>
                      <a:ext uri="{FF2B5EF4-FFF2-40B4-BE49-F238E27FC236}">
                        <a16:creationId xmlns:a16="http://schemas.microsoft.com/office/drawing/2014/main" id="{047A98A0-C6DB-5B12-D24E-E9305E6CF621}"/>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4" name="Parallelogram 123">
                    <a:extLst>
                      <a:ext uri="{FF2B5EF4-FFF2-40B4-BE49-F238E27FC236}">
                        <a16:creationId xmlns:a16="http://schemas.microsoft.com/office/drawing/2014/main" id="{389A0991-9569-9D65-CD68-F49869C97C63}"/>
                      </a:ext>
                    </a:extLst>
                  </p:cNvPr>
                  <p:cNvSpPr/>
                  <p:nvPr/>
                </p:nvSpPr>
                <p:spPr>
                  <a:xfrm rot="608511">
                    <a:off x="2644157"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5" name="Parallelogram 123">
                    <a:extLst>
                      <a:ext uri="{FF2B5EF4-FFF2-40B4-BE49-F238E27FC236}">
                        <a16:creationId xmlns:a16="http://schemas.microsoft.com/office/drawing/2014/main" id="{B8E5B945-2FE1-724C-765E-45F21297C5EA}"/>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142" name="Group 141">
                  <a:extLst>
                    <a:ext uri="{FF2B5EF4-FFF2-40B4-BE49-F238E27FC236}">
                      <a16:creationId xmlns:a16="http://schemas.microsoft.com/office/drawing/2014/main" id="{B06158AC-5986-707D-83DB-6471D2562D1C}"/>
                    </a:ext>
                  </a:extLst>
                </p:cNvPr>
                <p:cNvGrpSpPr/>
                <p:nvPr/>
              </p:nvGrpSpPr>
              <p:grpSpPr>
                <a:xfrm>
                  <a:off x="3860855" y="3158517"/>
                  <a:ext cx="1008032" cy="896834"/>
                  <a:chOff x="2444527" y="6391190"/>
                  <a:chExt cx="777261" cy="691520"/>
                </a:xfrm>
              </p:grpSpPr>
              <p:sp>
                <p:nvSpPr>
                  <p:cNvPr id="148" name="Parallelogram 123">
                    <a:extLst>
                      <a:ext uri="{FF2B5EF4-FFF2-40B4-BE49-F238E27FC236}">
                        <a16:creationId xmlns:a16="http://schemas.microsoft.com/office/drawing/2014/main" id="{C755A10E-F566-01F9-AF70-CDA663633E7F}"/>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49" name="Parallelogram 123">
                    <a:extLst>
                      <a:ext uri="{FF2B5EF4-FFF2-40B4-BE49-F238E27FC236}">
                        <a16:creationId xmlns:a16="http://schemas.microsoft.com/office/drawing/2014/main" id="{714C1A0F-0159-DE04-2FB0-36DB19A0B96A}"/>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0" name="Parallelogram 123">
                    <a:extLst>
                      <a:ext uri="{FF2B5EF4-FFF2-40B4-BE49-F238E27FC236}">
                        <a16:creationId xmlns:a16="http://schemas.microsoft.com/office/drawing/2014/main" id="{A9C1B0F2-01A3-8956-5B11-D21141687CA0}"/>
                      </a:ext>
                    </a:extLst>
                  </p:cNvPr>
                  <p:cNvSpPr/>
                  <p:nvPr/>
                </p:nvSpPr>
                <p:spPr>
                  <a:xfrm rot="608511">
                    <a:off x="2644157"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1" name="Parallelogram 123">
                    <a:extLst>
                      <a:ext uri="{FF2B5EF4-FFF2-40B4-BE49-F238E27FC236}">
                        <a16:creationId xmlns:a16="http://schemas.microsoft.com/office/drawing/2014/main" id="{F034B68A-F09E-7480-7719-14C949BC9B65}"/>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143" name="Group 142">
                  <a:extLst>
                    <a:ext uri="{FF2B5EF4-FFF2-40B4-BE49-F238E27FC236}">
                      <a16:creationId xmlns:a16="http://schemas.microsoft.com/office/drawing/2014/main" id="{6626AAB9-00FA-4C45-8CB1-F6C0097DFC68}"/>
                    </a:ext>
                  </a:extLst>
                </p:cNvPr>
                <p:cNvGrpSpPr/>
                <p:nvPr/>
              </p:nvGrpSpPr>
              <p:grpSpPr>
                <a:xfrm>
                  <a:off x="4170334" y="3158681"/>
                  <a:ext cx="1008032" cy="896834"/>
                  <a:chOff x="2444527" y="6391190"/>
                  <a:chExt cx="777261" cy="691520"/>
                </a:xfrm>
              </p:grpSpPr>
              <p:sp>
                <p:nvSpPr>
                  <p:cNvPr id="144" name="Parallelogram 123">
                    <a:extLst>
                      <a:ext uri="{FF2B5EF4-FFF2-40B4-BE49-F238E27FC236}">
                        <a16:creationId xmlns:a16="http://schemas.microsoft.com/office/drawing/2014/main" id="{7E663A65-49B6-FC52-DC65-591A16AFCC96}"/>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45" name="Parallelogram 123">
                    <a:extLst>
                      <a:ext uri="{FF2B5EF4-FFF2-40B4-BE49-F238E27FC236}">
                        <a16:creationId xmlns:a16="http://schemas.microsoft.com/office/drawing/2014/main" id="{4705CB5B-8577-522A-8FA8-AE035495AFAA}"/>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46" name="Parallelogram 123">
                    <a:extLst>
                      <a:ext uri="{FF2B5EF4-FFF2-40B4-BE49-F238E27FC236}">
                        <a16:creationId xmlns:a16="http://schemas.microsoft.com/office/drawing/2014/main" id="{BF5ED89A-BB4C-4BFE-81D1-AF421F9DB82F}"/>
                      </a:ext>
                    </a:extLst>
                  </p:cNvPr>
                  <p:cNvSpPr/>
                  <p:nvPr/>
                </p:nvSpPr>
                <p:spPr>
                  <a:xfrm rot="608511">
                    <a:off x="2655174"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47" name="Parallelogram 123">
                    <a:extLst>
                      <a:ext uri="{FF2B5EF4-FFF2-40B4-BE49-F238E27FC236}">
                        <a16:creationId xmlns:a16="http://schemas.microsoft.com/office/drawing/2014/main" id="{93021ACF-F796-E703-D9AB-FF6BC1D793B0}"/>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grpSp>
        <p:sp>
          <p:nvSpPr>
            <p:cNvPr id="299" name="TextBox 298">
              <a:extLst>
                <a:ext uri="{FF2B5EF4-FFF2-40B4-BE49-F238E27FC236}">
                  <a16:creationId xmlns:a16="http://schemas.microsoft.com/office/drawing/2014/main" id="{5567364D-F412-D4DC-FB23-A6A0171112F8}"/>
                </a:ext>
              </a:extLst>
            </p:cNvPr>
            <p:cNvSpPr txBox="1"/>
            <p:nvPr/>
          </p:nvSpPr>
          <p:spPr>
            <a:xfrm>
              <a:off x="5564185" y="2763469"/>
              <a:ext cx="3408741" cy="369332"/>
            </a:xfrm>
            <a:prstGeom prst="rect">
              <a:avLst/>
            </a:prstGeom>
            <a:noFill/>
          </p:spPr>
          <p:txBody>
            <a:bodyPr wrap="square">
              <a:spAutoFit/>
            </a:bodyPr>
            <a:lstStyle/>
            <a:p>
              <a:pPr algn="ctr"/>
              <a:r>
                <a:rPr lang="en-US" sz="1800" b="1" dirty="0">
                  <a:solidFill>
                    <a:srgbClr val="1901FF"/>
                  </a:solidFill>
                  <a:latin typeface="Gill Sans MT" panose="020B0502020104020203" pitchFamily="34" charset="77"/>
                  <a:cs typeface="Arial" panose="020B0604020202020204" pitchFamily="34" charset="0"/>
                </a:rPr>
                <a:t>Analytical Island</a:t>
              </a:r>
            </a:p>
          </p:txBody>
        </p:sp>
      </p:grpSp>
      <p:grpSp>
        <p:nvGrpSpPr>
          <p:cNvPr id="193" name="Group 192">
            <a:extLst>
              <a:ext uri="{FF2B5EF4-FFF2-40B4-BE49-F238E27FC236}">
                <a16:creationId xmlns:a16="http://schemas.microsoft.com/office/drawing/2014/main" id="{F221CBFA-8017-74AB-F459-C08833F1C2E5}"/>
              </a:ext>
            </a:extLst>
          </p:cNvPr>
          <p:cNvGrpSpPr/>
          <p:nvPr/>
        </p:nvGrpSpPr>
        <p:grpSpPr>
          <a:xfrm>
            <a:off x="5631166" y="3231413"/>
            <a:ext cx="2088716" cy="665708"/>
            <a:chOff x="1377655" y="8308309"/>
            <a:chExt cx="1610541" cy="513306"/>
          </a:xfrm>
          <a:solidFill>
            <a:srgbClr val="5B9BD5">
              <a:lumMod val="40000"/>
              <a:lumOff val="60000"/>
            </a:srgbClr>
          </a:solidFill>
        </p:grpSpPr>
        <p:sp>
          <p:nvSpPr>
            <p:cNvPr id="202" name="Rounded Rectangle 201">
              <a:extLst>
                <a:ext uri="{FF2B5EF4-FFF2-40B4-BE49-F238E27FC236}">
                  <a16:creationId xmlns:a16="http://schemas.microsoft.com/office/drawing/2014/main" id="{62405437-D28E-7DDE-4FF6-43127BD8B20C}"/>
                </a:ext>
              </a:extLst>
            </p:cNvPr>
            <p:cNvSpPr/>
            <p:nvPr/>
          </p:nvSpPr>
          <p:spPr>
            <a:xfrm>
              <a:off x="1377655" y="8308309"/>
              <a:ext cx="1610541" cy="513306"/>
            </a:xfrm>
            <a:prstGeom prst="roundRect">
              <a:avLst>
                <a:gd name="adj" fmla="val 1541"/>
              </a:avLst>
            </a:prstGeom>
            <a:grpFill/>
            <a:ln w="12700" cap="flat" cmpd="sng" algn="ctr">
              <a:solidFill>
                <a:srgbClr val="4472C4">
                  <a:shade val="50000"/>
                </a:srgbClr>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Analytical Engine</a:t>
              </a:r>
            </a:p>
          </p:txBody>
        </p:sp>
        <p:sp>
          <p:nvSpPr>
            <p:cNvPr id="203" name="Rectangle 202">
              <a:extLst>
                <a:ext uri="{FF2B5EF4-FFF2-40B4-BE49-F238E27FC236}">
                  <a16:creationId xmlns:a16="http://schemas.microsoft.com/office/drawing/2014/main" id="{8C1F0DB5-19E6-E50B-8E7B-60372E70DC0C}"/>
                </a:ext>
              </a:extLst>
            </p:cNvPr>
            <p:cNvSpPr/>
            <p:nvPr/>
          </p:nvSpPr>
          <p:spPr>
            <a:xfrm>
              <a:off x="1423981" y="8500885"/>
              <a:ext cx="350223" cy="263063"/>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PIM Core</a:t>
              </a:r>
            </a:p>
          </p:txBody>
        </p:sp>
        <p:sp>
          <p:nvSpPr>
            <p:cNvPr id="204" name="Rectangle 203">
              <a:extLst>
                <a:ext uri="{FF2B5EF4-FFF2-40B4-BE49-F238E27FC236}">
                  <a16:creationId xmlns:a16="http://schemas.microsoft.com/office/drawing/2014/main" id="{0B6F2A13-5767-2B56-C880-AB4820BF21E8}"/>
                </a:ext>
              </a:extLst>
            </p:cNvPr>
            <p:cNvSpPr/>
            <p:nvPr/>
          </p:nvSpPr>
          <p:spPr>
            <a:xfrm>
              <a:off x="1813605" y="8500884"/>
              <a:ext cx="350223" cy="263063"/>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PIM Core</a:t>
              </a:r>
            </a:p>
          </p:txBody>
        </p:sp>
        <p:sp>
          <p:nvSpPr>
            <p:cNvPr id="205" name="Rectangle 204">
              <a:extLst>
                <a:ext uri="{FF2B5EF4-FFF2-40B4-BE49-F238E27FC236}">
                  <a16:creationId xmlns:a16="http://schemas.microsoft.com/office/drawing/2014/main" id="{C688836A-7A52-9F79-A831-908FC019FE7F}"/>
                </a:ext>
              </a:extLst>
            </p:cNvPr>
            <p:cNvSpPr/>
            <p:nvPr/>
          </p:nvSpPr>
          <p:spPr>
            <a:xfrm>
              <a:off x="2203229" y="8500884"/>
              <a:ext cx="350223" cy="263063"/>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PIM Core</a:t>
              </a:r>
            </a:p>
          </p:txBody>
        </p:sp>
        <p:sp>
          <p:nvSpPr>
            <p:cNvPr id="206" name="Rectangle 205">
              <a:extLst>
                <a:ext uri="{FF2B5EF4-FFF2-40B4-BE49-F238E27FC236}">
                  <a16:creationId xmlns:a16="http://schemas.microsoft.com/office/drawing/2014/main" id="{E09D9DB2-30CB-40A4-2863-9FD65E5CF6D5}"/>
                </a:ext>
              </a:extLst>
            </p:cNvPr>
            <p:cNvSpPr/>
            <p:nvPr/>
          </p:nvSpPr>
          <p:spPr>
            <a:xfrm>
              <a:off x="2592853" y="8500883"/>
              <a:ext cx="350223" cy="263063"/>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PIM Core</a:t>
              </a:r>
            </a:p>
          </p:txBody>
        </p:sp>
      </p:grpSp>
      <p:grpSp>
        <p:nvGrpSpPr>
          <p:cNvPr id="195" name="Group 194">
            <a:extLst>
              <a:ext uri="{FF2B5EF4-FFF2-40B4-BE49-F238E27FC236}">
                <a16:creationId xmlns:a16="http://schemas.microsoft.com/office/drawing/2014/main" id="{370F9CED-8851-4E23-5EC1-BB11BBBBADB2}"/>
              </a:ext>
            </a:extLst>
          </p:cNvPr>
          <p:cNvGrpSpPr/>
          <p:nvPr/>
        </p:nvGrpSpPr>
        <p:grpSpPr>
          <a:xfrm>
            <a:off x="5639379" y="3931878"/>
            <a:ext cx="2080503" cy="951182"/>
            <a:chOff x="2547673" y="8454902"/>
            <a:chExt cx="1514495" cy="733426"/>
          </a:xfrm>
          <a:solidFill>
            <a:srgbClr val="5B9BD5">
              <a:lumMod val="40000"/>
              <a:lumOff val="60000"/>
            </a:srgbClr>
          </a:solidFill>
        </p:grpSpPr>
        <p:sp>
          <p:nvSpPr>
            <p:cNvPr id="197" name="Rounded Rectangle 196">
              <a:extLst>
                <a:ext uri="{FF2B5EF4-FFF2-40B4-BE49-F238E27FC236}">
                  <a16:creationId xmlns:a16="http://schemas.microsoft.com/office/drawing/2014/main" id="{42452F83-F5E2-6A87-F5E0-E79091CCC70E}"/>
                </a:ext>
              </a:extLst>
            </p:cNvPr>
            <p:cNvSpPr/>
            <p:nvPr/>
          </p:nvSpPr>
          <p:spPr>
            <a:xfrm>
              <a:off x="2547673" y="8454902"/>
              <a:ext cx="1514495" cy="733426"/>
            </a:xfrm>
            <a:prstGeom prst="roundRect">
              <a:avLst>
                <a:gd name="adj" fmla="val 1541"/>
              </a:avLst>
            </a:prstGeom>
            <a:grp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Update Propagation Mechanism </a:t>
              </a:r>
            </a:p>
          </p:txBody>
        </p:sp>
        <p:sp>
          <p:nvSpPr>
            <p:cNvPr id="198" name="Rectangle 197">
              <a:extLst>
                <a:ext uri="{FF2B5EF4-FFF2-40B4-BE49-F238E27FC236}">
                  <a16:creationId xmlns:a16="http://schemas.microsoft.com/office/drawing/2014/main" id="{0DAEBC6C-4DE3-A8CA-E917-93C47F661FEC}"/>
                </a:ext>
              </a:extLst>
            </p:cNvPr>
            <p:cNvSpPr/>
            <p:nvPr/>
          </p:nvSpPr>
          <p:spPr>
            <a:xfrm>
              <a:off x="2582365" y="8801077"/>
              <a:ext cx="705575" cy="353148"/>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Update Gathering and Shipping Unit</a:t>
              </a:r>
            </a:p>
          </p:txBody>
        </p:sp>
        <p:sp>
          <p:nvSpPr>
            <p:cNvPr id="199" name="Rectangle 198">
              <a:extLst>
                <a:ext uri="{FF2B5EF4-FFF2-40B4-BE49-F238E27FC236}">
                  <a16:creationId xmlns:a16="http://schemas.microsoft.com/office/drawing/2014/main" id="{87EA41BA-1A11-8CC0-E830-5E99E47DEBD8}"/>
                </a:ext>
              </a:extLst>
            </p:cNvPr>
            <p:cNvSpPr/>
            <p:nvPr/>
          </p:nvSpPr>
          <p:spPr>
            <a:xfrm>
              <a:off x="3323061" y="8799249"/>
              <a:ext cx="705575" cy="353148"/>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Update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Application Unit</a:t>
              </a:r>
            </a:p>
          </p:txBody>
        </p:sp>
      </p:grpSp>
      <p:grpSp>
        <p:nvGrpSpPr>
          <p:cNvPr id="194" name="Group 193">
            <a:extLst>
              <a:ext uri="{FF2B5EF4-FFF2-40B4-BE49-F238E27FC236}">
                <a16:creationId xmlns:a16="http://schemas.microsoft.com/office/drawing/2014/main" id="{BD318907-5A94-3FD0-7254-14F83455E478}"/>
              </a:ext>
            </a:extLst>
          </p:cNvPr>
          <p:cNvGrpSpPr/>
          <p:nvPr/>
        </p:nvGrpSpPr>
        <p:grpSpPr>
          <a:xfrm>
            <a:off x="7802418" y="3943763"/>
            <a:ext cx="1178676" cy="951182"/>
            <a:chOff x="1409583" y="8308309"/>
            <a:chExt cx="1024266" cy="733426"/>
          </a:xfrm>
          <a:solidFill>
            <a:srgbClr val="5B9BD5">
              <a:lumMod val="40000"/>
              <a:lumOff val="60000"/>
            </a:srgbClr>
          </a:solidFill>
        </p:grpSpPr>
        <p:sp>
          <p:nvSpPr>
            <p:cNvPr id="200" name="Rounded Rectangle 199">
              <a:extLst>
                <a:ext uri="{FF2B5EF4-FFF2-40B4-BE49-F238E27FC236}">
                  <a16:creationId xmlns:a16="http://schemas.microsoft.com/office/drawing/2014/main" id="{05CCEDC6-23FD-76F0-41C1-3C706CA8CA55}"/>
                </a:ext>
              </a:extLst>
            </p:cNvPr>
            <p:cNvSpPr/>
            <p:nvPr/>
          </p:nvSpPr>
          <p:spPr>
            <a:xfrm>
              <a:off x="1409583" y="8308309"/>
              <a:ext cx="1024266" cy="733426"/>
            </a:xfrm>
            <a:prstGeom prst="roundRect">
              <a:avLst>
                <a:gd name="adj" fmla="val 1541"/>
              </a:avLst>
            </a:prstGeom>
            <a:grp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Consistency Mechanism </a:t>
              </a:r>
            </a:p>
          </p:txBody>
        </p:sp>
        <p:sp>
          <p:nvSpPr>
            <p:cNvPr id="201" name="Rectangle 200">
              <a:extLst>
                <a:ext uri="{FF2B5EF4-FFF2-40B4-BE49-F238E27FC236}">
                  <a16:creationId xmlns:a16="http://schemas.microsoft.com/office/drawing/2014/main" id="{F588DE09-629F-CD53-ADF3-A412457EC878}"/>
                </a:ext>
              </a:extLst>
            </p:cNvPr>
            <p:cNvSpPr/>
            <p:nvPr/>
          </p:nvSpPr>
          <p:spPr>
            <a:xfrm>
              <a:off x="1517539" y="8663690"/>
              <a:ext cx="839368" cy="343126"/>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Copy </a:t>
              </a:r>
              <a:b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b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Unit</a:t>
              </a:r>
            </a:p>
          </p:txBody>
        </p:sp>
      </p:grpSp>
    </p:spTree>
    <p:extLst>
      <p:ext uri="{BB962C8B-B14F-4D97-AF65-F5344CB8AC3E}">
        <p14:creationId xmlns:p14="http://schemas.microsoft.com/office/powerpoint/2010/main" val="119851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0"/>
                                        </p:tgtEl>
                                        <p:attrNameLst>
                                          <p:attrName>style.visibility</p:attrName>
                                        </p:attrNameLst>
                                      </p:cBhvr>
                                      <p:to>
                                        <p:strVal val="visible"/>
                                      </p:to>
                                    </p:set>
                                    <p:animEffect transition="in" filter="fade">
                                      <p:cBhvr>
                                        <p:cTn id="12" dur="500"/>
                                        <p:tgtEl>
                                          <p:spTgt spid="3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500"/>
                                        <p:tgtEl>
                                          <p:spTgt spid="1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500"/>
                                        <p:tgtEl>
                                          <p:spTgt spid="6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fade">
                                      <p:cBhvr>
                                        <p:cTn id="25" dur="500"/>
                                        <p:tgtEl>
                                          <p:spTgt spid="10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500"/>
                                        <p:tgtEl>
                                          <p:spTgt spid="8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21"/>
                                        </p:tgtEl>
                                        <p:attrNameLst>
                                          <p:attrName>style.visibility</p:attrName>
                                        </p:attrNameLst>
                                      </p:cBhvr>
                                      <p:to>
                                        <p:strVal val="visible"/>
                                      </p:to>
                                    </p:set>
                                    <p:animEffect transition="in" filter="fade">
                                      <p:cBhvr>
                                        <p:cTn id="33" dur="500"/>
                                        <p:tgtEl>
                                          <p:spTgt spid="3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5"/>
                                        </p:tgtEl>
                                        <p:attrNameLst>
                                          <p:attrName>style.visibility</p:attrName>
                                        </p:attrNameLst>
                                      </p:cBhvr>
                                      <p:to>
                                        <p:strVal val="visible"/>
                                      </p:to>
                                    </p:set>
                                    <p:animEffect transition="in" filter="fade">
                                      <p:cBhvr>
                                        <p:cTn id="38" dur="500"/>
                                        <p:tgtEl>
                                          <p:spTgt spid="1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8"/>
                                        </p:tgtEl>
                                        <p:attrNameLst>
                                          <p:attrName>style.visibility</p:attrName>
                                        </p:attrNameLst>
                                      </p:cBhvr>
                                      <p:to>
                                        <p:strVal val="visible"/>
                                      </p:to>
                                    </p:set>
                                    <p:animEffect transition="in" filter="fade">
                                      <p:cBhvr>
                                        <p:cTn id="46" dur="500"/>
                                        <p:tgtEl>
                                          <p:spTgt spid="118"/>
                                        </p:tgtEl>
                                      </p:cBhvr>
                                    </p:animEffect>
                                  </p:childTnLst>
                                </p:cTn>
                              </p:par>
                              <p:par>
                                <p:cTn id="47" presetID="10" presetClass="entr" presetSubtype="0" fill="hold" nodeType="withEffect">
                                  <p:stCondLst>
                                    <p:cond delay="0"/>
                                  </p:stCondLst>
                                  <p:childTnLst>
                                    <p:set>
                                      <p:cBhvr>
                                        <p:cTn id="48" dur="1" fill="hold">
                                          <p:stCondLst>
                                            <p:cond delay="0"/>
                                          </p:stCondLst>
                                        </p:cTn>
                                        <p:tgtEl>
                                          <p:spTgt spid="193"/>
                                        </p:tgtEl>
                                        <p:attrNameLst>
                                          <p:attrName>style.visibility</p:attrName>
                                        </p:attrNameLst>
                                      </p:cBhvr>
                                      <p:to>
                                        <p:strVal val="visible"/>
                                      </p:to>
                                    </p:set>
                                    <p:animEffect transition="in" filter="fade">
                                      <p:cBhvr>
                                        <p:cTn id="49" dur="500"/>
                                        <p:tgtEl>
                                          <p:spTgt spid="19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fade">
                                      <p:cBhvr>
                                        <p:cTn id="52" dur="500"/>
                                        <p:tgtEl>
                                          <p:spTgt spid="8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5"/>
                                        </p:tgtEl>
                                        <p:attrNameLst>
                                          <p:attrName>style.visibility</p:attrName>
                                        </p:attrNameLst>
                                      </p:cBhvr>
                                      <p:to>
                                        <p:strVal val="visible"/>
                                      </p:to>
                                    </p:set>
                                    <p:animEffect transition="in" filter="fade">
                                      <p:cBhvr>
                                        <p:cTn id="57" dur="500"/>
                                        <p:tgtEl>
                                          <p:spTgt spid="195"/>
                                        </p:tgtEl>
                                      </p:cBhvr>
                                    </p:animEffect>
                                  </p:childTnLst>
                                </p:cTn>
                              </p:par>
                              <p:par>
                                <p:cTn id="58" presetID="10" presetClass="entr" presetSubtype="0"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Effect transition="in" filter="fade">
                                      <p:cBhvr>
                                        <p:cTn id="60"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animBg="1"/>
      <p:bldP spid="68" grpId="0"/>
      <p:bldP spid="86" grpId="0"/>
      <p:bldP spid="8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167"/>
          <p:cNvSpPr/>
          <p:nvPr/>
        </p:nvSpPr>
        <p:spPr>
          <a:xfrm>
            <a:off x="0" y="1150203"/>
            <a:ext cx="9220200" cy="830997"/>
          </a:xfrm>
          <a:prstGeom prst="rect">
            <a:avLst/>
          </a:prstGeom>
          <a:solidFill>
            <a:schemeClr val="accent6">
              <a:lumMod val="20000"/>
              <a:lumOff val="80000"/>
            </a:schemeClr>
          </a:solidFill>
        </p:spPr>
        <p:txBody>
          <a:bodyPr wrap="square">
            <a:spAutoFit/>
          </a:bodyPr>
          <a:lstStyle/>
          <a:p>
            <a:pPr lvl="0" algn="ctr" defTabSz="914400">
              <a:defRPr/>
            </a:pPr>
            <a:r>
              <a:rPr lang="en-US" sz="2400" b="1" dirty="0">
                <a:solidFill>
                  <a:prstClr val="black"/>
                </a:solidFill>
                <a:cs typeface="Gill Sans MT"/>
              </a:rPr>
              <a:t>We co-design a new software/hardware accelerator, called </a:t>
            </a:r>
            <a:br>
              <a:rPr lang="en-US" sz="2400" b="1" dirty="0">
                <a:solidFill>
                  <a:prstClr val="black"/>
                </a:solidFill>
                <a:cs typeface="Gill Sans MT"/>
              </a:rPr>
            </a:br>
            <a:r>
              <a:rPr lang="en-US" sz="2400" b="1" dirty="0">
                <a:solidFill>
                  <a:srgbClr val="0000FF"/>
                </a:solidFill>
                <a:cs typeface="Gill Sans MT"/>
              </a:rPr>
              <a:t>update application unit</a:t>
            </a:r>
          </a:p>
        </p:txBody>
      </p:sp>
      <p:cxnSp>
        <p:nvCxnSpPr>
          <p:cNvPr id="177" name="Straight Arrow Connector 176"/>
          <p:cNvCxnSpPr>
            <a:cxnSpLocks/>
          </p:cNvCxnSpPr>
          <p:nvPr/>
        </p:nvCxnSpPr>
        <p:spPr>
          <a:xfrm flipH="1">
            <a:off x="3654392" y="9208068"/>
            <a:ext cx="526490" cy="709448"/>
          </a:xfrm>
          <a:prstGeom prst="straightConnector1">
            <a:avLst/>
          </a:prstGeom>
          <a:ln w="3810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AF1B8BD8-DDA6-3DA6-72EB-047175BA230F}"/>
              </a:ext>
            </a:extLst>
          </p:cNvPr>
          <p:cNvSpPr>
            <a:spLocks noGrp="1"/>
          </p:cNvSpPr>
          <p:nvPr>
            <p:ph type="title"/>
          </p:nvPr>
        </p:nvSpPr>
        <p:spPr/>
        <p:txBody>
          <a:bodyPr/>
          <a:lstStyle/>
          <a:p>
            <a:r>
              <a:rPr lang="en-US" dirty="0"/>
              <a:t>Update Application</a:t>
            </a:r>
          </a:p>
        </p:txBody>
      </p:sp>
      <p:grpSp>
        <p:nvGrpSpPr>
          <p:cNvPr id="203" name="Group 202">
            <a:extLst>
              <a:ext uri="{FF2B5EF4-FFF2-40B4-BE49-F238E27FC236}">
                <a16:creationId xmlns:a16="http://schemas.microsoft.com/office/drawing/2014/main" id="{DB67D469-49BF-2676-501D-80EA3476540E}"/>
              </a:ext>
            </a:extLst>
          </p:cNvPr>
          <p:cNvGrpSpPr/>
          <p:nvPr/>
        </p:nvGrpSpPr>
        <p:grpSpPr>
          <a:xfrm>
            <a:off x="6124806" y="3685941"/>
            <a:ext cx="636230" cy="138924"/>
            <a:chOff x="4731094" y="1347926"/>
            <a:chExt cx="506586" cy="138924"/>
          </a:xfrm>
        </p:grpSpPr>
        <p:grpSp>
          <p:nvGrpSpPr>
            <p:cNvPr id="204" name="Group 203">
              <a:extLst>
                <a:ext uri="{FF2B5EF4-FFF2-40B4-BE49-F238E27FC236}">
                  <a16:creationId xmlns:a16="http://schemas.microsoft.com/office/drawing/2014/main" id="{F90BB382-83D9-4BE6-D015-2ABCFEE023D6}"/>
                </a:ext>
              </a:extLst>
            </p:cNvPr>
            <p:cNvGrpSpPr/>
            <p:nvPr/>
          </p:nvGrpSpPr>
          <p:grpSpPr>
            <a:xfrm>
              <a:off x="4731094" y="1347926"/>
              <a:ext cx="320231" cy="138924"/>
              <a:chOff x="2847806" y="2447996"/>
              <a:chExt cx="548640" cy="138924"/>
            </a:xfrm>
          </p:grpSpPr>
          <p:grpSp>
            <p:nvGrpSpPr>
              <p:cNvPr id="220" name="Group 219">
                <a:extLst>
                  <a:ext uri="{FF2B5EF4-FFF2-40B4-BE49-F238E27FC236}">
                    <a16:creationId xmlns:a16="http://schemas.microsoft.com/office/drawing/2014/main" id="{3B6C6077-CE79-16F0-7EC6-337659AA6BCE}"/>
                  </a:ext>
                </a:extLst>
              </p:cNvPr>
              <p:cNvGrpSpPr/>
              <p:nvPr/>
            </p:nvGrpSpPr>
            <p:grpSpPr>
              <a:xfrm>
                <a:off x="2847806" y="2450780"/>
                <a:ext cx="548640" cy="136140"/>
                <a:chOff x="2073106" y="2784155"/>
                <a:chExt cx="548640" cy="136140"/>
              </a:xfrm>
            </p:grpSpPr>
            <p:sp>
              <p:nvSpPr>
                <p:cNvPr id="224" name="Rectangle 223">
                  <a:extLst>
                    <a:ext uri="{FF2B5EF4-FFF2-40B4-BE49-F238E27FC236}">
                      <a16:creationId xmlns:a16="http://schemas.microsoft.com/office/drawing/2014/main" id="{FAF98AD8-F219-9757-749E-6437D759A736}"/>
                    </a:ext>
                  </a:extLst>
                </p:cNvPr>
                <p:cNvSpPr/>
                <p:nvPr/>
              </p:nvSpPr>
              <p:spPr>
                <a:xfrm>
                  <a:off x="2073106" y="2784497"/>
                  <a:ext cx="548640" cy="132623"/>
                </a:xfrm>
                <a:prstGeom prst="rect">
                  <a:avLst/>
                </a:prstGeom>
                <a:no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239" name="Straight Connector 238">
                  <a:extLst>
                    <a:ext uri="{FF2B5EF4-FFF2-40B4-BE49-F238E27FC236}">
                      <a16:creationId xmlns:a16="http://schemas.microsoft.com/office/drawing/2014/main" id="{3DD28937-73B6-3CEA-5997-858CE06B3AE8}"/>
                    </a:ext>
                  </a:extLst>
                </p:cNvPr>
                <p:cNvCxnSpPr>
                  <a:stCxn id="224" idx="0"/>
                  <a:endCxn id="224" idx="2"/>
                </p:cNvCxnSpPr>
                <p:nvPr/>
              </p:nvCxnSpPr>
              <p:spPr>
                <a:xfrm>
                  <a:off x="2347426" y="2784497"/>
                  <a:ext cx="0" cy="132623"/>
                </a:xfrm>
                <a:prstGeom prst="line">
                  <a:avLst/>
                </a:prstGeom>
                <a:noFill/>
                <a:ln w="22225" cap="flat" cmpd="sng" algn="ctr">
                  <a:solidFill>
                    <a:sysClr val="windowText" lastClr="000000"/>
                  </a:solidFill>
                  <a:prstDash val="solid"/>
                  <a:miter lim="800000"/>
                </a:ln>
                <a:effectLst/>
              </p:spPr>
            </p:cxnSp>
            <p:cxnSp>
              <p:nvCxnSpPr>
                <p:cNvPr id="240" name="Straight Connector 239">
                  <a:extLst>
                    <a:ext uri="{FF2B5EF4-FFF2-40B4-BE49-F238E27FC236}">
                      <a16:creationId xmlns:a16="http://schemas.microsoft.com/office/drawing/2014/main" id="{C20A2C37-AB64-61FB-CEE3-B59D4C058374}"/>
                    </a:ext>
                  </a:extLst>
                </p:cNvPr>
                <p:cNvCxnSpPr/>
                <p:nvPr/>
              </p:nvCxnSpPr>
              <p:spPr>
                <a:xfrm>
                  <a:off x="2210266" y="2787672"/>
                  <a:ext cx="0" cy="132623"/>
                </a:xfrm>
                <a:prstGeom prst="line">
                  <a:avLst/>
                </a:prstGeom>
                <a:noFill/>
                <a:ln w="22225" cap="flat" cmpd="sng" algn="ctr">
                  <a:solidFill>
                    <a:sysClr val="windowText" lastClr="000000"/>
                  </a:solidFill>
                  <a:prstDash val="solid"/>
                  <a:miter lim="800000"/>
                </a:ln>
                <a:effectLst/>
              </p:spPr>
            </p:cxnSp>
            <p:cxnSp>
              <p:nvCxnSpPr>
                <p:cNvPr id="241" name="Straight Connector 240">
                  <a:extLst>
                    <a:ext uri="{FF2B5EF4-FFF2-40B4-BE49-F238E27FC236}">
                      <a16:creationId xmlns:a16="http://schemas.microsoft.com/office/drawing/2014/main" id="{B3BC7FB1-D899-2ABB-D280-BFC23155FE51}"/>
                    </a:ext>
                  </a:extLst>
                </p:cNvPr>
                <p:cNvCxnSpPr/>
                <p:nvPr/>
              </p:nvCxnSpPr>
              <p:spPr>
                <a:xfrm>
                  <a:off x="2484586" y="2784155"/>
                  <a:ext cx="0" cy="132623"/>
                </a:xfrm>
                <a:prstGeom prst="line">
                  <a:avLst/>
                </a:prstGeom>
                <a:noFill/>
                <a:ln w="22225" cap="flat" cmpd="sng" algn="ctr">
                  <a:solidFill>
                    <a:sysClr val="windowText" lastClr="000000"/>
                  </a:solidFill>
                  <a:prstDash val="solid"/>
                  <a:miter lim="800000"/>
                </a:ln>
                <a:effectLst/>
              </p:spPr>
            </p:cxnSp>
          </p:grpSp>
          <p:cxnSp>
            <p:nvCxnSpPr>
              <p:cNvPr id="221" name="Straight Connector 220">
                <a:extLst>
                  <a:ext uri="{FF2B5EF4-FFF2-40B4-BE49-F238E27FC236}">
                    <a16:creationId xmlns:a16="http://schemas.microsoft.com/office/drawing/2014/main" id="{5849A5D6-2792-95C3-9E92-29001F18EB71}"/>
                  </a:ext>
                </a:extLst>
              </p:cNvPr>
              <p:cNvCxnSpPr/>
              <p:nvPr/>
            </p:nvCxnSpPr>
            <p:spPr>
              <a:xfrm>
                <a:off x="2847806" y="2447996"/>
                <a:ext cx="0" cy="132623"/>
              </a:xfrm>
              <a:prstGeom prst="line">
                <a:avLst/>
              </a:prstGeom>
              <a:noFill/>
              <a:ln w="22225" cap="flat" cmpd="sng" algn="ctr">
                <a:solidFill>
                  <a:sysClr val="windowText" lastClr="000000"/>
                </a:solidFill>
                <a:prstDash val="solid"/>
                <a:miter lim="800000"/>
              </a:ln>
              <a:effectLst/>
            </p:spPr>
          </p:cxnSp>
        </p:grpSp>
        <p:cxnSp>
          <p:nvCxnSpPr>
            <p:cNvPr id="217" name="Straight Arrow Connector 216">
              <a:extLst>
                <a:ext uri="{FF2B5EF4-FFF2-40B4-BE49-F238E27FC236}">
                  <a16:creationId xmlns:a16="http://schemas.microsoft.com/office/drawing/2014/main" id="{200DD4B1-F6FF-0FC1-F691-85D191B3D4A3}"/>
                </a:ext>
              </a:extLst>
            </p:cNvPr>
            <p:cNvCxnSpPr>
              <a:stCxn id="224" idx="3"/>
            </p:cNvCxnSpPr>
            <p:nvPr/>
          </p:nvCxnSpPr>
          <p:spPr>
            <a:xfrm flipV="1">
              <a:off x="5051325" y="1417066"/>
              <a:ext cx="186355" cy="298"/>
            </a:xfrm>
            <a:prstGeom prst="straightConnector1">
              <a:avLst/>
            </a:prstGeom>
            <a:noFill/>
            <a:ln w="22225" cap="flat" cmpd="sng" algn="ctr">
              <a:solidFill>
                <a:sysClr val="windowText" lastClr="000000"/>
              </a:solidFill>
              <a:prstDash val="solid"/>
              <a:miter lim="800000"/>
              <a:headEnd type="triangle" w="med" len="med"/>
              <a:tailEnd type="triangle" w="med" len="med"/>
            </a:ln>
            <a:effectLst/>
          </p:spPr>
        </p:cxnSp>
      </p:grpSp>
      <p:grpSp>
        <p:nvGrpSpPr>
          <p:cNvPr id="146" name="Group 145">
            <a:extLst>
              <a:ext uri="{FF2B5EF4-FFF2-40B4-BE49-F238E27FC236}">
                <a16:creationId xmlns:a16="http://schemas.microsoft.com/office/drawing/2014/main" id="{B23D48FA-BD0A-3007-9958-1A705520D2C5}"/>
              </a:ext>
            </a:extLst>
          </p:cNvPr>
          <p:cNvGrpSpPr/>
          <p:nvPr/>
        </p:nvGrpSpPr>
        <p:grpSpPr>
          <a:xfrm>
            <a:off x="2537345" y="2294761"/>
            <a:ext cx="3573308" cy="2659138"/>
            <a:chOff x="2537345" y="2294761"/>
            <a:chExt cx="3573308" cy="2659138"/>
          </a:xfrm>
        </p:grpSpPr>
        <p:sp>
          <p:nvSpPr>
            <p:cNvPr id="179" name="Rounded Rectangle 178">
              <a:extLst>
                <a:ext uri="{FF2B5EF4-FFF2-40B4-BE49-F238E27FC236}">
                  <a16:creationId xmlns:a16="http://schemas.microsoft.com/office/drawing/2014/main" id="{BB8B7F6C-5D98-1D3F-12BD-885DAA8E9BB7}"/>
                </a:ext>
              </a:extLst>
            </p:cNvPr>
            <p:cNvSpPr/>
            <p:nvPr/>
          </p:nvSpPr>
          <p:spPr>
            <a:xfrm>
              <a:off x="2984476" y="2294761"/>
              <a:ext cx="2944802" cy="2659138"/>
            </a:xfrm>
            <a:prstGeom prst="roundRect">
              <a:avLst>
                <a:gd name="adj" fmla="val 2880"/>
              </a:avLst>
            </a:prstGeom>
            <a:solidFill>
              <a:srgbClr val="FFC000">
                <a:lumMod val="20000"/>
                <a:lumOff val="80000"/>
              </a:srgbClr>
            </a:solidFill>
            <a:ln w="254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u="none" strike="noStrike" kern="0" cap="none" spc="0" normalizeH="0" baseline="0" noProof="0" dirty="0">
                  <a:ln>
                    <a:noFill/>
                  </a:ln>
                  <a:solidFill>
                    <a:prstClr val="black"/>
                  </a:solidFill>
                  <a:effectLst/>
                  <a:uLnTx/>
                  <a:uFillTx/>
                  <a:latin typeface="Gill Sans MT" panose="020B0502020104020203" pitchFamily="34" charset="77"/>
                </a:rPr>
                <a:t>Hash Lookup Unit</a:t>
              </a:r>
            </a:p>
          </p:txBody>
        </p:sp>
        <p:cxnSp>
          <p:nvCxnSpPr>
            <p:cNvPr id="180" name="Straight Arrow Connector 179">
              <a:extLst>
                <a:ext uri="{FF2B5EF4-FFF2-40B4-BE49-F238E27FC236}">
                  <a16:creationId xmlns:a16="http://schemas.microsoft.com/office/drawing/2014/main" id="{ECF54433-4186-5F49-1A42-DA91C10E1EFB}"/>
                </a:ext>
              </a:extLst>
            </p:cNvPr>
            <p:cNvCxnSpPr>
              <a:cxnSpLocks/>
              <a:endCxn id="181" idx="1"/>
            </p:cNvCxnSpPr>
            <p:nvPr/>
          </p:nvCxnSpPr>
          <p:spPr>
            <a:xfrm flipV="1">
              <a:off x="2853423" y="4018190"/>
              <a:ext cx="248698" cy="2988"/>
            </a:xfrm>
            <a:prstGeom prst="straightConnector1">
              <a:avLst/>
            </a:prstGeom>
            <a:noFill/>
            <a:ln w="22225" cap="flat" cmpd="sng" algn="ctr">
              <a:solidFill>
                <a:sysClr val="windowText" lastClr="000000"/>
              </a:solidFill>
              <a:prstDash val="solid"/>
              <a:miter lim="800000"/>
              <a:tailEnd type="triangle" w="med" len="med"/>
            </a:ln>
            <a:effectLst/>
          </p:spPr>
        </p:cxnSp>
        <p:sp>
          <p:nvSpPr>
            <p:cNvPr id="181" name="Rectangle 180">
              <a:extLst>
                <a:ext uri="{FF2B5EF4-FFF2-40B4-BE49-F238E27FC236}">
                  <a16:creationId xmlns:a16="http://schemas.microsoft.com/office/drawing/2014/main" id="{CB860476-564B-5B93-66EE-E58F2529008F}"/>
                </a:ext>
              </a:extLst>
            </p:cNvPr>
            <p:cNvSpPr/>
            <p:nvPr/>
          </p:nvSpPr>
          <p:spPr>
            <a:xfrm>
              <a:off x="3102121" y="3603950"/>
              <a:ext cx="811356" cy="828480"/>
            </a:xfrm>
            <a:prstGeom prst="rect">
              <a:avLst/>
            </a:prstGeom>
            <a:solidFill>
              <a:srgbClr val="FFC000">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grpSp>
          <p:nvGrpSpPr>
            <p:cNvPr id="182" name="Group 181">
              <a:extLst>
                <a:ext uri="{FF2B5EF4-FFF2-40B4-BE49-F238E27FC236}">
                  <a16:creationId xmlns:a16="http://schemas.microsoft.com/office/drawing/2014/main" id="{C85D30C0-A2AD-2D72-7191-E06910D90BFF}"/>
                </a:ext>
              </a:extLst>
            </p:cNvPr>
            <p:cNvGrpSpPr/>
            <p:nvPr/>
          </p:nvGrpSpPr>
          <p:grpSpPr>
            <a:xfrm>
              <a:off x="3157258" y="3706625"/>
              <a:ext cx="677370" cy="540100"/>
              <a:chOff x="5105081" y="760759"/>
              <a:chExt cx="484038" cy="367543"/>
            </a:xfrm>
          </p:grpSpPr>
          <p:sp>
            <p:nvSpPr>
              <p:cNvPr id="183" name="Oval 182">
                <a:extLst>
                  <a:ext uri="{FF2B5EF4-FFF2-40B4-BE49-F238E27FC236}">
                    <a16:creationId xmlns:a16="http://schemas.microsoft.com/office/drawing/2014/main" id="{F99203C0-D692-6597-ABCA-C9157EBCB5BC}"/>
                  </a:ext>
                </a:extLst>
              </p:cNvPr>
              <p:cNvSpPr/>
              <p:nvPr/>
            </p:nvSpPr>
            <p:spPr>
              <a:xfrm>
                <a:off x="5289142" y="760759"/>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4" name="Oval 183">
                <a:extLst>
                  <a:ext uri="{FF2B5EF4-FFF2-40B4-BE49-F238E27FC236}">
                    <a16:creationId xmlns:a16="http://schemas.microsoft.com/office/drawing/2014/main" id="{EBE34565-A48A-96A3-8FC2-FA2656796BFA}"/>
                  </a:ext>
                </a:extLst>
              </p:cNvPr>
              <p:cNvSpPr/>
              <p:nvPr/>
            </p:nvSpPr>
            <p:spPr>
              <a:xfrm>
                <a:off x="5456258" y="971534"/>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5" name="Oval 184">
                <a:extLst>
                  <a:ext uri="{FF2B5EF4-FFF2-40B4-BE49-F238E27FC236}">
                    <a16:creationId xmlns:a16="http://schemas.microsoft.com/office/drawing/2014/main" id="{E188564C-C420-9E4B-5D87-1CEECE535702}"/>
                  </a:ext>
                </a:extLst>
              </p:cNvPr>
              <p:cNvSpPr/>
              <p:nvPr/>
            </p:nvSpPr>
            <p:spPr>
              <a:xfrm>
                <a:off x="5105081" y="995441"/>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186" name="Curved Connector 185">
                <a:extLst>
                  <a:ext uri="{FF2B5EF4-FFF2-40B4-BE49-F238E27FC236}">
                    <a16:creationId xmlns:a16="http://schemas.microsoft.com/office/drawing/2014/main" id="{1FDF9087-89CE-0133-42F0-47ED3B102079}"/>
                  </a:ext>
                </a:extLst>
              </p:cNvPr>
              <p:cNvCxnSpPr>
                <a:cxnSpLocks/>
                <a:stCxn id="183" idx="6"/>
                <a:endCxn id="184" idx="0"/>
              </p:cNvCxnSpPr>
              <p:nvPr/>
            </p:nvCxnSpPr>
            <p:spPr>
              <a:xfrm>
                <a:off x="5422003" y="827190"/>
                <a:ext cx="100686" cy="144344"/>
              </a:xfrm>
              <a:prstGeom prst="curvedConnector2">
                <a:avLst/>
              </a:prstGeom>
              <a:noFill/>
              <a:ln w="22225" cap="flat" cmpd="sng" algn="ctr">
                <a:solidFill>
                  <a:sysClr val="windowText" lastClr="000000"/>
                </a:solidFill>
                <a:prstDash val="solid"/>
                <a:miter lim="800000"/>
                <a:tailEnd type="triangle" w="sm" len="sm"/>
              </a:ln>
              <a:effectLst/>
            </p:spPr>
          </p:cxnSp>
          <p:cxnSp>
            <p:nvCxnSpPr>
              <p:cNvPr id="187" name="Curved Connector 186">
                <a:extLst>
                  <a:ext uri="{FF2B5EF4-FFF2-40B4-BE49-F238E27FC236}">
                    <a16:creationId xmlns:a16="http://schemas.microsoft.com/office/drawing/2014/main" id="{C1ABA34D-84BE-C771-7974-0EFD79FCE723}"/>
                  </a:ext>
                </a:extLst>
              </p:cNvPr>
              <p:cNvCxnSpPr>
                <a:cxnSpLocks/>
                <a:stCxn id="184" idx="4"/>
                <a:endCxn id="185" idx="5"/>
              </p:cNvCxnSpPr>
              <p:nvPr/>
            </p:nvCxnSpPr>
            <p:spPr>
              <a:xfrm rot="5400000">
                <a:off x="5368362" y="954518"/>
                <a:ext cx="4450" cy="304204"/>
              </a:xfrm>
              <a:prstGeom prst="curvedConnector3">
                <a:avLst>
                  <a:gd name="adj1" fmla="val 1459281"/>
                </a:avLst>
              </a:prstGeom>
              <a:noFill/>
              <a:ln w="22225" cap="flat" cmpd="sng" algn="ctr">
                <a:solidFill>
                  <a:sysClr val="windowText" lastClr="000000"/>
                </a:solidFill>
                <a:prstDash val="solid"/>
                <a:miter lim="800000"/>
                <a:tailEnd type="triangle" w="sm" len="sm"/>
              </a:ln>
              <a:effectLst/>
            </p:spPr>
          </p:cxnSp>
          <p:cxnSp>
            <p:nvCxnSpPr>
              <p:cNvPr id="188" name="Curved Connector 187">
                <a:extLst>
                  <a:ext uri="{FF2B5EF4-FFF2-40B4-BE49-F238E27FC236}">
                    <a16:creationId xmlns:a16="http://schemas.microsoft.com/office/drawing/2014/main" id="{24FB9D5F-BA21-C580-6620-C8572A34CC82}"/>
                  </a:ext>
                </a:extLst>
              </p:cNvPr>
              <p:cNvCxnSpPr>
                <a:cxnSpLocks/>
                <a:stCxn id="185" idx="0"/>
                <a:endCxn id="183" idx="2"/>
              </p:cNvCxnSpPr>
              <p:nvPr/>
            </p:nvCxnSpPr>
            <p:spPr>
              <a:xfrm rot="5400000" flipH="1" flipV="1">
                <a:off x="5146202" y="852501"/>
                <a:ext cx="168251" cy="117630"/>
              </a:xfrm>
              <a:prstGeom prst="curvedConnector2">
                <a:avLst/>
              </a:prstGeom>
              <a:noFill/>
              <a:ln w="22225" cap="flat" cmpd="sng" algn="ctr">
                <a:solidFill>
                  <a:sysClr val="windowText" lastClr="000000"/>
                </a:solidFill>
                <a:prstDash val="solid"/>
                <a:miter lim="800000"/>
                <a:tailEnd type="triangle" w="sm" len="sm"/>
              </a:ln>
              <a:effectLst/>
            </p:spPr>
          </p:cxnSp>
          <p:cxnSp>
            <p:nvCxnSpPr>
              <p:cNvPr id="189" name="Curved Connector 188">
                <a:extLst>
                  <a:ext uri="{FF2B5EF4-FFF2-40B4-BE49-F238E27FC236}">
                    <a16:creationId xmlns:a16="http://schemas.microsoft.com/office/drawing/2014/main" id="{A6CE8E12-DEAD-FD95-743C-D769C6589937}"/>
                  </a:ext>
                </a:extLst>
              </p:cNvPr>
              <p:cNvCxnSpPr>
                <a:cxnSpLocks/>
                <a:stCxn id="184" idx="2"/>
                <a:endCxn id="183" idx="4"/>
              </p:cNvCxnSpPr>
              <p:nvPr/>
            </p:nvCxnSpPr>
            <p:spPr>
              <a:xfrm rot="10800000">
                <a:off x="5355574" y="893621"/>
                <a:ext cx="100685" cy="144345"/>
              </a:xfrm>
              <a:prstGeom prst="curvedConnector2">
                <a:avLst/>
              </a:prstGeom>
              <a:noFill/>
              <a:ln w="22225" cap="flat" cmpd="sng" algn="ctr">
                <a:solidFill>
                  <a:sysClr val="windowText" lastClr="000000"/>
                </a:solidFill>
                <a:prstDash val="solid"/>
                <a:miter lim="800000"/>
                <a:tailEnd type="triangle" w="sm" len="sm"/>
              </a:ln>
              <a:effectLst/>
            </p:spPr>
          </p:cxnSp>
        </p:grpSp>
        <p:sp>
          <p:nvSpPr>
            <p:cNvPr id="190" name="Rectangle 189">
              <a:extLst>
                <a:ext uri="{FF2B5EF4-FFF2-40B4-BE49-F238E27FC236}">
                  <a16:creationId xmlns:a16="http://schemas.microsoft.com/office/drawing/2014/main" id="{1BF93ADF-9E68-8651-581E-6C896695798C}"/>
                </a:ext>
              </a:extLst>
            </p:cNvPr>
            <p:cNvSpPr/>
            <p:nvPr/>
          </p:nvSpPr>
          <p:spPr>
            <a:xfrm>
              <a:off x="2928421" y="3245005"/>
              <a:ext cx="1181292" cy="227753"/>
            </a:xfrm>
            <a:prstGeom prst="rect">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Front-End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Engine</a:t>
              </a:r>
            </a:p>
          </p:txBody>
        </p:sp>
        <p:cxnSp>
          <p:nvCxnSpPr>
            <p:cNvPr id="191" name="Elbow Connector 190">
              <a:extLst>
                <a:ext uri="{FF2B5EF4-FFF2-40B4-BE49-F238E27FC236}">
                  <a16:creationId xmlns:a16="http://schemas.microsoft.com/office/drawing/2014/main" id="{0168C0E9-52A9-379C-8F74-EE0966EC664C}"/>
                </a:ext>
              </a:extLst>
            </p:cNvPr>
            <p:cNvCxnSpPr>
              <a:cxnSpLocks/>
              <a:stCxn id="181" idx="3"/>
              <a:endCxn id="386" idx="1"/>
            </p:cNvCxnSpPr>
            <p:nvPr/>
          </p:nvCxnSpPr>
          <p:spPr>
            <a:xfrm>
              <a:off x="3913477" y="4018190"/>
              <a:ext cx="544878" cy="497180"/>
            </a:xfrm>
            <a:prstGeom prst="bentConnector3">
              <a:avLst/>
            </a:prstGeom>
            <a:noFill/>
            <a:ln w="22225" cap="flat" cmpd="sng" algn="ctr">
              <a:solidFill>
                <a:sysClr val="windowText" lastClr="000000"/>
              </a:solidFill>
              <a:prstDash val="solid"/>
              <a:miter lim="800000"/>
              <a:tailEnd type="triangle" w="med" len="sm"/>
            </a:ln>
            <a:effectLst/>
          </p:spPr>
        </p:cxnSp>
        <p:cxnSp>
          <p:nvCxnSpPr>
            <p:cNvPr id="193" name="Elbow Connector 192">
              <a:extLst>
                <a:ext uri="{FF2B5EF4-FFF2-40B4-BE49-F238E27FC236}">
                  <a16:creationId xmlns:a16="http://schemas.microsoft.com/office/drawing/2014/main" id="{91320679-EF30-F457-2995-8EFDA9393E89}"/>
                </a:ext>
              </a:extLst>
            </p:cNvPr>
            <p:cNvCxnSpPr>
              <a:cxnSpLocks/>
              <a:stCxn id="404" idx="3"/>
            </p:cNvCxnSpPr>
            <p:nvPr/>
          </p:nvCxnSpPr>
          <p:spPr>
            <a:xfrm>
              <a:off x="5340756" y="3231365"/>
              <a:ext cx="769897" cy="531492"/>
            </a:xfrm>
            <a:prstGeom prst="bentConnector3">
              <a:avLst>
                <a:gd name="adj1" fmla="val 50000"/>
              </a:avLst>
            </a:prstGeom>
            <a:noFill/>
            <a:ln w="22225" cap="flat" cmpd="sng" algn="ctr">
              <a:solidFill>
                <a:sysClr val="windowText" lastClr="000000"/>
              </a:solidFill>
              <a:prstDash val="solid"/>
              <a:miter lim="800000"/>
              <a:tailEnd type="triangle" w="med" len="med"/>
            </a:ln>
            <a:effectLst/>
          </p:spPr>
        </p:cxnSp>
        <p:cxnSp>
          <p:nvCxnSpPr>
            <p:cNvPr id="194" name="Elbow Connector 193">
              <a:extLst>
                <a:ext uri="{FF2B5EF4-FFF2-40B4-BE49-F238E27FC236}">
                  <a16:creationId xmlns:a16="http://schemas.microsoft.com/office/drawing/2014/main" id="{EE5C1B04-7E57-C2BA-AEBA-537346A9554E}"/>
                </a:ext>
              </a:extLst>
            </p:cNvPr>
            <p:cNvCxnSpPr>
              <a:cxnSpLocks/>
              <a:stCxn id="398" idx="3"/>
            </p:cNvCxnSpPr>
            <p:nvPr/>
          </p:nvCxnSpPr>
          <p:spPr>
            <a:xfrm>
              <a:off x="5337199" y="3663521"/>
              <a:ext cx="773454" cy="99336"/>
            </a:xfrm>
            <a:prstGeom prst="bentConnector3">
              <a:avLst>
                <a:gd name="adj1" fmla="val 50000"/>
              </a:avLst>
            </a:prstGeom>
            <a:noFill/>
            <a:ln w="22225" cap="flat" cmpd="sng" algn="ctr">
              <a:solidFill>
                <a:sysClr val="windowText" lastClr="000000"/>
              </a:solidFill>
              <a:prstDash val="solid"/>
              <a:miter lim="800000"/>
              <a:tailEnd type="triangle" w="med" len="med"/>
            </a:ln>
            <a:effectLst/>
          </p:spPr>
        </p:cxnSp>
        <p:cxnSp>
          <p:nvCxnSpPr>
            <p:cNvPr id="195" name="Elbow Connector 194">
              <a:extLst>
                <a:ext uri="{FF2B5EF4-FFF2-40B4-BE49-F238E27FC236}">
                  <a16:creationId xmlns:a16="http://schemas.microsoft.com/office/drawing/2014/main" id="{1DC64AFB-AEA8-E81C-F4F2-E3CE13C1B15F}"/>
                </a:ext>
              </a:extLst>
            </p:cNvPr>
            <p:cNvCxnSpPr>
              <a:cxnSpLocks/>
              <a:stCxn id="392" idx="3"/>
            </p:cNvCxnSpPr>
            <p:nvPr/>
          </p:nvCxnSpPr>
          <p:spPr>
            <a:xfrm flipV="1">
              <a:off x="5342277" y="3762857"/>
              <a:ext cx="768376" cy="331809"/>
            </a:xfrm>
            <a:prstGeom prst="bentConnector3">
              <a:avLst>
                <a:gd name="adj1" fmla="val 50000"/>
              </a:avLst>
            </a:prstGeom>
            <a:noFill/>
            <a:ln w="22225" cap="flat" cmpd="sng" algn="ctr">
              <a:solidFill>
                <a:sysClr val="windowText" lastClr="000000"/>
              </a:solidFill>
              <a:prstDash val="solid"/>
              <a:miter lim="800000"/>
              <a:tailEnd type="triangle" w="med" len="med"/>
            </a:ln>
            <a:effectLst/>
          </p:spPr>
        </p:cxnSp>
        <p:cxnSp>
          <p:nvCxnSpPr>
            <p:cNvPr id="196" name="Elbow Connector 195">
              <a:extLst>
                <a:ext uri="{FF2B5EF4-FFF2-40B4-BE49-F238E27FC236}">
                  <a16:creationId xmlns:a16="http://schemas.microsoft.com/office/drawing/2014/main" id="{94BCD264-AD61-D8C6-8168-5E8786EB5646}"/>
                </a:ext>
              </a:extLst>
            </p:cNvPr>
            <p:cNvCxnSpPr>
              <a:cxnSpLocks/>
              <a:stCxn id="386" idx="3"/>
            </p:cNvCxnSpPr>
            <p:nvPr/>
          </p:nvCxnSpPr>
          <p:spPr>
            <a:xfrm flipV="1">
              <a:off x="5346744" y="3762857"/>
              <a:ext cx="763909" cy="752513"/>
            </a:xfrm>
            <a:prstGeom prst="bentConnector3">
              <a:avLst>
                <a:gd name="adj1" fmla="val 50000"/>
              </a:avLst>
            </a:prstGeom>
            <a:noFill/>
            <a:ln w="22225" cap="flat" cmpd="sng" algn="ctr">
              <a:solidFill>
                <a:sysClr val="windowText" lastClr="000000"/>
              </a:solidFill>
              <a:prstDash val="solid"/>
              <a:miter lim="800000"/>
              <a:tailEnd type="triangle" w="med" len="med"/>
            </a:ln>
            <a:effectLst/>
          </p:spPr>
        </p:cxnSp>
        <p:cxnSp>
          <p:nvCxnSpPr>
            <p:cNvPr id="198" name="Elbow Connector 197">
              <a:extLst>
                <a:ext uri="{FF2B5EF4-FFF2-40B4-BE49-F238E27FC236}">
                  <a16:creationId xmlns:a16="http://schemas.microsoft.com/office/drawing/2014/main" id="{4C4B2C47-3346-B6AE-83BD-8FE8C1876D59}"/>
                </a:ext>
              </a:extLst>
            </p:cNvPr>
            <p:cNvCxnSpPr>
              <a:cxnSpLocks/>
              <a:stCxn id="181" idx="3"/>
              <a:endCxn id="404" idx="1"/>
            </p:cNvCxnSpPr>
            <p:nvPr/>
          </p:nvCxnSpPr>
          <p:spPr>
            <a:xfrm flipV="1">
              <a:off x="3913477" y="3231365"/>
              <a:ext cx="538889" cy="786825"/>
            </a:xfrm>
            <a:prstGeom prst="bentConnector3">
              <a:avLst/>
            </a:prstGeom>
            <a:noFill/>
            <a:ln w="22225" cap="flat" cmpd="sng" algn="ctr">
              <a:solidFill>
                <a:sysClr val="windowText" lastClr="000000"/>
              </a:solidFill>
              <a:prstDash val="solid"/>
              <a:miter lim="800000"/>
              <a:tailEnd type="triangle" w="med" len="sm"/>
            </a:ln>
            <a:effectLst/>
          </p:spPr>
        </p:cxnSp>
        <p:cxnSp>
          <p:nvCxnSpPr>
            <p:cNvPr id="199" name="Elbow Connector 198">
              <a:extLst>
                <a:ext uri="{FF2B5EF4-FFF2-40B4-BE49-F238E27FC236}">
                  <a16:creationId xmlns:a16="http://schemas.microsoft.com/office/drawing/2014/main" id="{5405F676-BD3D-EF69-A391-36FA3D0D637B}"/>
                </a:ext>
              </a:extLst>
            </p:cNvPr>
            <p:cNvCxnSpPr>
              <a:cxnSpLocks/>
              <a:stCxn id="181" idx="3"/>
              <a:endCxn id="398" idx="1"/>
            </p:cNvCxnSpPr>
            <p:nvPr/>
          </p:nvCxnSpPr>
          <p:spPr>
            <a:xfrm flipV="1">
              <a:off x="3913477" y="3663521"/>
              <a:ext cx="535333" cy="354669"/>
            </a:xfrm>
            <a:prstGeom prst="bentConnector3">
              <a:avLst/>
            </a:prstGeom>
            <a:noFill/>
            <a:ln w="22225" cap="flat" cmpd="sng" algn="ctr">
              <a:solidFill>
                <a:sysClr val="windowText" lastClr="000000"/>
              </a:solidFill>
              <a:prstDash val="solid"/>
              <a:miter lim="800000"/>
              <a:tailEnd type="triangle" w="med" len="sm"/>
            </a:ln>
            <a:effectLst/>
          </p:spPr>
        </p:cxnSp>
        <p:cxnSp>
          <p:nvCxnSpPr>
            <p:cNvPr id="200" name="Elbow Connector 199">
              <a:extLst>
                <a:ext uri="{FF2B5EF4-FFF2-40B4-BE49-F238E27FC236}">
                  <a16:creationId xmlns:a16="http://schemas.microsoft.com/office/drawing/2014/main" id="{3CFF305D-CDAA-F958-87B1-B57355FB24C4}"/>
                </a:ext>
              </a:extLst>
            </p:cNvPr>
            <p:cNvCxnSpPr>
              <a:cxnSpLocks/>
              <a:stCxn id="181" idx="3"/>
              <a:endCxn id="392" idx="1"/>
            </p:cNvCxnSpPr>
            <p:nvPr/>
          </p:nvCxnSpPr>
          <p:spPr>
            <a:xfrm>
              <a:off x="3913477" y="4018190"/>
              <a:ext cx="540411" cy="76476"/>
            </a:xfrm>
            <a:prstGeom prst="bentConnector3">
              <a:avLst>
                <a:gd name="adj1" fmla="val 50000"/>
              </a:avLst>
            </a:prstGeom>
            <a:noFill/>
            <a:ln w="22225" cap="flat" cmpd="sng" algn="ctr">
              <a:solidFill>
                <a:sysClr val="windowText" lastClr="000000"/>
              </a:solidFill>
              <a:prstDash val="solid"/>
              <a:miter lim="800000"/>
              <a:tailEnd type="triangle" w="med" len="sm"/>
            </a:ln>
            <a:effectLst/>
          </p:spPr>
        </p:cxnSp>
        <p:grpSp>
          <p:nvGrpSpPr>
            <p:cNvPr id="375" name="Group 374">
              <a:extLst>
                <a:ext uri="{FF2B5EF4-FFF2-40B4-BE49-F238E27FC236}">
                  <a16:creationId xmlns:a16="http://schemas.microsoft.com/office/drawing/2014/main" id="{DD1BA08D-58A9-C9C4-5CB8-BDED5EAD8283}"/>
                </a:ext>
              </a:extLst>
            </p:cNvPr>
            <p:cNvGrpSpPr/>
            <p:nvPr/>
          </p:nvGrpSpPr>
          <p:grpSpPr>
            <a:xfrm>
              <a:off x="4448810" y="2815049"/>
              <a:ext cx="897934" cy="1910413"/>
              <a:chOff x="4326696" y="2367288"/>
              <a:chExt cx="897934" cy="1910413"/>
            </a:xfrm>
          </p:grpSpPr>
          <p:grpSp>
            <p:nvGrpSpPr>
              <p:cNvPr id="376" name="Group 375">
                <a:extLst>
                  <a:ext uri="{FF2B5EF4-FFF2-40B4-BE49-F238E27FC236}">
                    <a16:creationId xmlns:a16="http://schemas.microsoft.com/office/drawing/2014/main" id="{4DACE2CD-0D26-6345-88FC-B259C2ED87DC}"/>
                  </a:ext>
                </a:extLst>
              </p:cNvPr>
              <p:cNvGrpSpPr/>
              <p:nvPr/>
            </p:nvGrpSpPr>
            <p:grpSpPr>
              <a:xfrm>
                <a:off x="4326696" y="2367288"/>
                <a:ext cx="897934" cy="1910413"/>
                <a:chOff x="3920954" y="2442086"/>
                <a:chExt cx="586011" cy="1395939"/>
              </a:xfrm>
            </p:grpSpPr>
            <p:grpSp>
              <p:nvGrpSpPr>
                <p:cNvPr id="382" name="Group 381">
                  <a:extLst>
                    <a:ext uri="{FF2B5EF4-FFF2-40B4-BE49-F238E27FC236}">
                      <a16:creationId xmlns:a16="http://schemas.microsoft.com/office/drawing/2014/main" id="{8E11BB17-ADDD-DA74-F2EF-0006DF14B320}"/>
                    </a:ext>
                  </a:extLst>
                </p:cNvPr>
                <p:cNvGrpSpPr/>
                <p:nvPr/>
              </p:nvGrpSpPr>
              <p:grpSpPr>
                <a:xfrm>
                  <a:off x="3922679" y="2442086"/>
                  <a:ext cx="580378" cy="436482"/>
                  <a:chOff x="5105061" y="520768"/>
                  <a:chExt cx="580378" cy="436482"/>
                </a:xfrm>
              </p:grpSpPr>
              <p:sp>
                <p:nvSpPr>
                  <p:cNvPr id="404" name="Rectangle 403">
                    <a:extLst>
                      <a:ext uri="{FF2B5EF4-FFF2-40B4-BE49-F238E27FC236}">
                        <a16:creationId xmlns:a16="http://schemas.microsoft.com/office/drawing/2014/main" id="{212DBD63-EBFC-7750-D3FC-BBB10BAAD6A7}"/>
                      </a:ext>
                    </a:extLst>
                  </p:cNvPr>
                  <p:cNvSpPr/>
                  <p:nvPr/>
                </p:nvSpPr>
                <p:spPr>
                  <a:xfrm>
                    <a:off x="5105657" y="692692"/>
                    <a:ext cx="579782" cy="264558"/>
                  </a:xfrm>
                  <a:prstGeom prst="rect">
                    <a:avLst/>
                  </a:prstGeom>
                  <a:solidFill>
                    <a:srgbClr val="FFC000">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sp>
                <p:nvSpPr>
                  <p:cNvPr id="405" name="Rectangle 404">
                    <a:extLst>
                      <a:ext uri="{FF2B5EF4-FFF2-40B4-BE49-F238E27FC236}">
                        <a16:creationId xmlns:a16="http://schemas.microsoft.com/office/drawing/2014/main" id="{3EB28FF1-3185-BAB2-A7BA-EFAE3D5CFBAD}"/>
                      </a:ext>
                    </a:extLst>
                  </p:cNvPr>
                  <p:cNvSpPr/>
                  <p:nvPr/>
                </p:nvSpPr>
                <p:spPr>
                  <a:xfrm>
                    <a:off x="5105061" y="520768"/>
                    <a:ext cx="579784" cy="132623"/>
                  </a:xfrm>
                  <a:prstGeom prst="rect">
                    <a:avLst/>
                  </a:prstGeom>
                  <a:noFill/>
                  <a:ln w="22225"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Probe Units</a:t>
                    </a:r>
                  </a:p>
                </p:txBody>
              </p:sp>
            </p:grpSp>
            <p:grpSp>
              <p:nvGrpSpPr>
                <p:cNvPr id="383" name="Group 382">
                  <a:extLst>
                    <a:ext uri="{FF2B5EF4-FFF2-40B4-BE49-F238E27FC236}">
                      <a16:creationId xmlns:a16="http://schemas.microsoft.com/office/drawing/2014/main" id="{934EF774-37D5-3D90-AD8B-D2613DC12756}"/>
                    </a:ext>
                  </a:extLst>
                </p:cNvPr>
                <p:cNvGrpSpPr/>
                <p:nvPr/>
              </p:nvGrpSpPr>
              <p:grpSpPr>
                <a:xfrm>
                  <a:off x="3920954" y="2915602"/>
                  <a:ext cx="579782" cy="299977"/>
                  <a:chOff x="5105657" y="678507"/>
                  <a:chExt cx="579782" cy="299977"/>
                </a:xfrm>
              </p:grpSpPr>
              <p:sp>
                <p:nvSpPr>
                  <p:cNvPr id="398" name="Rectangle 397">
                    <a:extLst>
                      <a:ext uri="{FF2B5EF4-FFF2-40B4-BE49-F238E27FC236}">
                        <a16:creationId xmlns:a16="http://schemas.microsoft.com/office/drawing/2014/main" id="{DBA3C51B-18E6-7CF7-17F3-668867BF1F44}"/>
                      </a:ext>
                    </a:extLst>
                  </p:cNvPr>
                  <p:cNvSpPr/>
                  <p:nvPr/>
                </p:nvSpPr>
                <p:spPr>
                  <a:xfrm>
                    <a:off x="5105657" y="692692"/>
                    <a:ext cx="579782" cy="264558"/>
                  </a:xfrm>
                  <a:prstGeom prst="rect">
                    <a:avLst/>
                  </a:prstGeom>
                  <a:solidFill>
                    <a:srgbClr val="FFC000">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grpSp>
                <p:nvGrpSpPr>
                  <p:cNvPr id="399" name="Group 398">
                    <a:extLst>
                      <a:ext uri="{FF2B5EF4-FFF2-40B4-BE49-F238E27FC236}">
                        <a16:creationId xmlns:a16="http://schemas.microsoft.com/office/drawing/2014/main" id="{DA616257-FE09-2B65-025A-65E726932063}"/>
                      </a:ext>
                    </a:extLst>
                  </p:cNvPr>
                  <p:cNvGrpSpPr/>
                  <p:nvPr/>
                </p:nvGrpSpPr>
                <p:grpSpPr>
                  <a:xfrm rot="18414475">
                    <a:off x="5252171" y="656678"/>
                    <a:ext cx="299977" cy="343636"/>
                    <a:chOff x="5289142" y="760759"/>
                    <a:chExt cx="299977" cy="343636"/>
                  </a:xfrm>
                </p:grpSpPr>
                <p:sp>
                  <p:nvSpPr>
                    <p:cNvPr id="400" name="Oval 399">
                      <a:extLst>
                        <a:ext uri="{FF2B5EF4-FFF2-40B4-BE49-F238E27FC236}">
                          <a16:creationId xmlns:a16="http://schemas.microsoft.com/office/drawing/2014/main" id="{3237353B-5728-6D12-A6CB-9F30645B62A6}"/>
                        </a:ext>
                      </a:extLst>
                    </p:cNvPr>
                    <p:cNvSpPr/>
                    <p:nvPr/>
                  </p:nvSpPr>
                  <p:spPr>
                    <a:xfrm>
                      <a:off x="5289142" y="760759"/>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401" name="Oval 400">
                      <a:extLst>
                        <a:ext uri="{FF2B5EF4-FFF2-40B4-BE49-F238E27FC236}">
                          <a16:creationId xmlns:a16="http://schemas.microsoft.com/office/drawing/2014/main" id="{CCD8567A-612F-3105-76DE-D74E1A99B67B}"/>
                        </a:ext>
                      </a:extLst>
                    </p:cNvPr>
                    <p:cNvSpPr/>
                    <p:nvPr/>
                  </p:nvSpPr>
                  <p:spPr>
                    <a:xfrm>
                      <a:off x="5456258" y="971534"/>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402" name="Curved Connector 401">
                      <a:extLst>
                        <a:ext uri="{FF2B5EF4-FFF2-40B4-BE49-F238E27FC236}">
                          <a16:creationId xmlns:a16="http://schemas.microsoft.com/office/drawing/2014/main" id="{BC5EBAFA-DA9A-627D-DEDC-AAF8AE14C4CB}"/>
                        </a:ext>
                      </a:extLst>
                    </p:cNvPr>
                    <p:cNvCxnSpPr>
                      <a:cxnSpLocks/>
                      <a:stCxn id="400" idx="6"/>
                      <a:endCxn id="401" idx="0"/>
                    </p:cNvCxnSpPr>
                    <p:nvPr/>
                  </p:nvCxnSpPr>
                  <p:spPr>
                    <a:xfrm>
                      <a:off x="5422003" y="827190"/>
                      <a:ext cx="100686" cy="144344"/>
                    </a:xfrm>
                    <a:prstGeom prst="curvedConnector2">
                      <a:avLst/>
                    </a:prstGeom>
                    <a:noFill/>
                    <a:ln w="22225" cap="flat" cmpd="sng" algn="ctr">
                      <a:solidFill>
                        <a:sysClr val="windowText" lastClr="000000"/>
                      </a:solidFill>
                      <a:prstDash val="solid"/>
                      <a:miter lim="800000"/>
                      <a:tailEnd type="triangle" w="sm" len="sm"/>
                    </a:ln>
                    <a:effectLst/>
                  </p:spPr>
                </p:cxnSp>
                <p:cxnSp>
                  <p:nvCxnSpPr>
                    <p:cNvPr id="403" name="Curved Connector 402">
                      <a:extLst>
                        <a:ext uri="{FF2B5EF4-FFF2-40B4-BE49-F238E27FC236}">
                          <a16:creationId xmlns:a16="http://schemas.microsoft.com/office/drawing/2014/main" id="{9B117128-CDAC-70AD-A71E-CB22B5BAD161}"/>
                        </a:ext>
                      </a:extLst>
                    </p:cNvPr>
                    <p:cNvCxnSpPr>
                      <a:cxnSpLocks/>
                      <a:stCxn id="401" idx="2"/>
                      <a:endCxn id="400" idx="4"/>
                    </p:cNvCxnSpPr>
                    <p:nvPr/>
                  </p:nvCxnSpPr>
                  <p:spPr>
                    <a:xfrm rot="10800000">
                      <a:off x="5355574" y="893621"/>
                      <a:ext cx="100685" cy="144345"/>
                    </a:xfrm>
                    <a:prstGeom prst="curvedConnector2">
                      <a:avLst/>
                    </a:prstGeom>
                    <a:noFill/>
                    <a:ln w="22225" cap="flat" cmpd="sng" algn="ctr">
                      <a:solidFill>
                        <a:sysClr val="windowText" lastClr="000000"/>
                      </a:solidFill>
                      <a:prstDash val="solid"/>
                      <a:miter lim="800000"/>
                      <a:tailEnd type="triangle" w="sm" len="sm"/>
                    </a:ln>
                    <a:effectLst/>
                  </p:spPr>
                </p:cxnSp>
              </p:grpSp>
            </p:grpSp>
            <p:grpSp>
              <p:nvGrpSpPr>
                <p:cNvPr id="384" name="Group 383">
                  <a:extLst>
                    <a:ext uri="{FF2B5EF4-FFF2-40B4-BE49-F238E27FC236}">
                      <a16:creationId xmlns:a16="http://schemas.microsoft.com/office/drawing/2014/main" id="{E984294E-87A2-22EE-7DBD-36011D40D001}"/>
                    </a:ext>
                  </a:extLst>
                </p:cNvPr>
                <p:cNvGrpSpPr/>
                <p:nvPr/>
              </p:nvGrpSpPr>
              <p:grpSpPr>
                <a:xfrm>
                  <a:off x="3924268" y="3230640"/>
                  <a:ext cx="579782" cy="299977"/>
                  <a:chOff x="5105657" y="678507"/>
                  <a:chExt cx="579782" cy="299977"/>
                </a:xfrm>
              </p:grpSpPr>
              <p:sp>
                <p:nvSpPr>
                  <p:cNvPr id="392" name="Rectangle 391">
                    <a:extLst>
                      <a:ext uri="{FF2B5EF4-FFF2-40B4-BE49-F238E27FC236}">
                        <a16:creationId xmlns:a16="http://schemas.microsoft.com/office/drawing/2014/main" id="{C04F0777-5A47-B66C-450D-7599AD81652C}"/>
                      </a:ext>
                    </a:extLst>
                  </p:cNvPr>
                  <p:cNvSpPr/>
                  <p:nvPr/>
                </p:nvSpPr>
                <p:spPr>
                  <a:xfrm>
                    <a:off x="5105657" y="692692"/>
                    <a:ext cx="579782" cy="264558"/>
                  </a:xfrm>
                  <a:prstGeom prst="rect">
                    <a:avLst/>
                  </a:prstGeom>
                  <a:solidFill>
                    <a:srgbClr val="FFC000">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grpSp>
                <p:nvGrpSpPr>
                  <p:cNvPr id="393" name="Group 392">
                    <a:extLst>
                      <a:ext uri="{FF2B5EF4-FFF2-40B4-BE49-F238E27FC236}">
                        <a16:creationId xmlns:a16="http://schemas.microsoft.com/office/drawing/2014/main" id="{E26B32A7-45BE-C386-550E-596B86C8E07C}"/>
                      </a:ext>
                    </a:extLst>
                  </p:cNvPr>
                  <p:cNvGrpSpPr/>
                  <p:nvPr/>
                </p:nvGrpSpPr>
                <p:grpSpPr>
                  <a:xfrm rot="18414475">
                    <a:off x="5252171" y="656678"/>
                    <a:ext cx="299977" cy="343636"/>
                    <a:chOff x="5289142" y="760759"/>
                    <a:chExt cx="299977" cy="343636"/>
                  </a:xfrm>
                </p:grpSpPr>
                <p:sp>
                  <p:nvSpPr>
                    <p:cNvPr id="394" name="Oval 393">
                      <a:extLst>
                        <a:ext uri="{FF2B5EF4-FFF2-40B4-BE49-F238E27FC236}">
                          <a16:creationId xmlns:a16="http://schemas.microsoft.com/office/drawing/2014/main" id="{52F2F8CC-49B5-5BFA-10FC-B78255FF30CC}"/>
                        </a:ext>
                      </a:extLst>
                    </p:cNvPr>
                    <p:cNvSpPr/>
                    <p:nvPr/>
                  </p:nvSpPr>
                  <p:spPr>
                    <a:xfrm>
                      <a:off x="5289142" y="760759"/>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95" name="Oval 394">
                      <a:extLst>
                        <a:ext uri="{FF2B5EF4-FFF2-40B4-BE49-F238E27FC236}">
                          <a16:creationId xmlns:a16="http://schemas.microsoft.com/office/drawing/2014/main" id="{8FC11449-0A65-05C9-8770-E3706906BC52}"/>
                        </a:ext>
                      </a:extLst>
                    </p:cNvPr>
                    <p:cNvSpPr/>
                    <p:nvPr/>
                  </p:nvSpPr>
                  <p:spPr>
                    <a:xfrm>
                      <a:off x="5456258" y="971534"/>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396" name="Curved Connector 395">
                      <a:extLst>
                        <a:ext uri="{FF2B5EF4-FFF2-40B4-BE49-F238E27FC236}">
                          <a16:creationId xmlns:a16="http://schemas.microsoft.com/office/drawing/2014/main" id="{807C8408-B88E-CA0A-11D7-A2024E157A85}"/>
                        </a:ext>
                      </a:extLst>
                    </p:cNvPr>
                    <p:cNvCxnSpPr>
                      <a:cxnSpLocks/>
                      <a:stCxn id="394" idx="6"/>
                      <a:endCxn id="395" idx="0"/>
                    </p:cNvCxnSpPr>
                    <p:nvPr/>
                  </p:nvCxnSpPr>
                  <p:spPr>
                    <a:xfrm>
                      <a:off x="5422003" y="827190"/>
                      <a:ext cx="100686" cy="144344"/>
                    </a:xfrm>
                    <a:prstGeom prst="curvedConnector2">
                      <a:avLst/>
                    </a:prstGeom>
                    <a:noFill/>
                    <a:ln w="22225" cap="flat" cmpd="sng" algn="ctr">
                      <a:solidFill>
                        <a:sysClr val="windowText" lastClr="000000"/>
                      </a:solidFill>
                      <a:prstDash val="solid"/>
                      <a:miter lim="800000"/>
                      <a:tailEnd type="triangle" w="sm" len="sm"/>
                    </a:ln>
                    <a:effectLst/>
                  </p:spPr>
                </p:cxnSp>
                <p:cxnSp>
                  <p:nvCxnSpPr>
                    <p:cNvPr id="397" name="Curved Connector 396">
                      <a:extLst>
                        <a:ext uri="{FF2B5EF4-FFF2-40B4-BE49-F238E27FC236}">
                          <a16:creationId xmlns:a16="http://schemas.microsoft.com/office/drawing/2014/main" id="{F60646D5-9F69-EDB1-AE17-4999C832E63E}"/>
                        </a:ext>
                      </a:extLst>
                    </p:cNvPr>
                    <p:cNvCxnSpPr>
                      <a:cxnSpLocks/>
                      <a:stCxn id="395" idx="2"/>
                      <a:endCxn id="394" idx="4"/>
                    </p:cNvCxnSpPr>
                    <p:nvPr/>
                  </p:nvCxnSpPr>
                  <p:spPr>
                    <a:xfrm rot="10800000">
                      <a:off x="5355574" y="893621"/>
                      <a:ext cx="100685" cy="144345"/>
                    </a:xfrm>
                    <a:prstGeom prst="curvedConnector2">
                      <a:avLst/>
                    </a:prstGeom>
                    <a:noFill/>
                    <a:ln w="22225" cap="flat" cmpd="sng" algn="ctr">
                      <a:solidFill>
                        <a:sysClr val="windowText" lastClr="000000"/>
                      </a:solidFill>
                      <a:prstDash val="solid"/>
                      <a:miter lim="800000"/>
                      <a:tailEnd type="triangle" w="sm" len="sm"/>
                    </a:ln>
                    <a:effectLst/>
                  </p:spPr>
                </p:cxnSp>
              </p:grpSp>
            </p:grpSp>
            <p:grpSp>
              <p:nvGrpSpPr>
                <p:cNvPr id="385" name="Group 384">
                  <a:extLst>
                    <a:ext uri="{FF2B5EF4-FFF2-40B4-BE49-F238E27FC236}">
                      <a16:creationId xmlns:a16="http://schemas.microsoft.com/office/drawing/2014/main" id="{08BE7128-CA0A-E79B-00E2-174EC5D5E147}"/>
                    </a:ext>
                  </a:extLst>
                </p:cNvPr>
                <p:cNvGrpSpPr/>
                <p:nvPr/>
              </p:nvGrpSpPr>
              <p:grpSpPr>
                <a:xfrm>
                  <a:off x="3927183" y="3538048"/>
                  <a:ext cx="579782" cy="299977"/>
                  <a:chOff x="5105657" y="678507"/>
                  <a:chExt cx="579782" cy="299977"/>
                </a:xfrm>
              </p:grpSpPr>
              <p:sp>
                <p:nvSpPr>
                  <p:cNvPr id="386" name="Rectangle 385">
                    <a:extLst>
                      <a:ext uri="{FF2B5EF4-FFF2-40B4-BE49-F238E27FC236}">
                        <a16:creationId xmlns:a16="http://schemas.microsoft.com/office/drawing/2014/main" id="{39C33072-AD41-51E3-FC24-E0E4028C7E49}"/>
                      </a:ext>
                    </a:extLst>
                  </p:cNvPr>
                  <p:cNvSpPr/>
                  <p:nvPr/>
                </p:nvSpPr>
                <p:spPr>
                  <a:xfrm>
                    <a:off x="5105657" y="692692"/>
                    <a:ext cx="579782" cy="264558"/>
                  </a:xfrm>
                  <a:prstGeom prst="rect">
                    <a:avLst/>
                  </a:prstGeom>
                  <a:solidFill>
                    <a:srgbClr val="FFC000">
                      <a:lumMod val="40000"/>
                      <a:lumOff val="60000"/>
                    </a:srgbClr>
                  </a:solidFill>
                  <a:ln w="22225"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grpSp>
                <p:nvGrpSpPr>
                  <p:cNvPr id="387" name="Group 386">
                    <a:extLst>
                      <a:ext uri="{FF2B5EF4-FFF2-40B4-BE49-F238E27FC236}">
                        <a16:creationId xmlns:a16="http://schemas.microsoft.com/office/drawing/2014/main" id="{6741DB3E-8EEB-0D13-8E57-A99D3516F076}"/>
                      </a:ext>
                    </a:extLst>
                  </p:cNvPr>
                  <p:cNvGrpSpPr/>
                  <p:nvPr/>
                </p:nvGrpSpPr>
                <p:grpSpPr>
                  <a:xfrm rot="18414475">
                    <a:off x="5252171" y="656678"/>
                    <a:ext cx="299977" cy="343636"/>
                    <a:chOff x="5289142" y="760759"/>
                    <a:chExt cx="299977" cy="343636"/>
                  </a:xfrm>
                </p:grpSpPr>
                <p:sp>
                  <p:nvSpPr>
                    <p:cNvPr id="388" name="Oval 387">
                      <a:extLst>
                        <a:ext uri="{FF2B5EF4-FFF2-40B4-BE49-F238E27FC236}">
                          <a16:creationId xmlns:a16="http://schemas.microsoft.com/office/drawing/2014/main" id="{0B26C2EA-FBC3-1133-7026-8F01C5AD067C}"/>
                        </a:ext>
                      </a:extLst>
                    </p:cNvPr>
                    <p:cNvSpPr/>
                    <p:nvPr/>
                  </p:nvSpPr>
                  <p:spPr>
                    <a:xfrm>
                      <a:off x="5289142" y="760759"/>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89" name="Oval 388">
                      <a:extLst>
                        <a:ext uri="{FF2B5EF4-FFF2-40B4-BE49-F238E27FC236}">
                          <a16:creationId xmlns:a16="http://schemas.microsoft.com/office/drawing/2014/main" id="{C35ADEBD-303E-2B12-1120-B3FB8879CD57}"/>
                        </a:ext>
                      </a:extLst>
                    </p:cNvPr>
                    <p:cNvSpPr/>
                    <p:nvPr/>
                  </p:nvSpPr>
                  <p:spPr>
                    <a:xfrm>
                      <a:off x="5456258" y="971534"/>
                      <a:ext cx="132861" cy="132861"/>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390" name="Curved Connector 389">
                      <a:extLst>
                        <a:ext uri="{FF2B5EF4-FFF2-40B4-BE49-F238E27FC236}">
                          <a16:creationId xmlns:a16="http://schemas.microsoft.com/office/drawing/2014/main" id="{A4B1462C-1B2E-33E0-9DF8-F197F16659CB}"/>
                        </a:ext>
                      </a:extLst>
                    </p:cNvPr>
                    <p:cNvCxnSpPr>
                      <a:cxnSpLocks/>
                      <a:stCxn id="388" idx="6"/>
                      <a:endCxn id="389" idx="0"/>
                    </p:cNvCxnSpPr>
                    <p:nvPr/>
                  </p:nvCxnSpPr>
                  <p:spPr>
                    <a:xfrm>
                      <a:off x="5422003" y="827190"/>
                      <a:ext cx="100686" cy="144344"/>
                    </a:xfrm>
                    <a:prstGeom prst="curvedConnector2">
                      <a:avLst/>
                    </a:prstGeom>
                    <a:noFill/>
                    <a:ln w="22225" cap="flat" cmpd="sng" algn="ctr">
                      <a:solidFill>
                        <a:sysClr val="windowText" lastClr="000000"/>
                      </a:solidFill>
                      <a:prstDash val="solid"/>
                      <a:miter lim="800000"/>
                      <a:tailEnd type="triangle" w="sm" len="sm"/>
                    </a:ln>
                    <a:effectLst/>
                  </p:spPr>
                </p:cxnSp>
                <p:cxnSp>
                  <p:nvCxnSpPr>
                    <p:cNvPr id="391" name="Curved Connector 390">
                      <a:extLst>
                        <a:ext uri="{FF2B5EF4-FFF2-40B4-BE49-F238E27FC236}">
                          <a16:creationId xmlns:a16="http://schemas.microsoft.com/office/drawing/2014/main" id="{3241AEF2-8A55-9B32-D7D3-C4424720333C}"/>
                        </a:ext>
                      </a:extLst>
                    </p:cNvPr>
                    <p:cNvCxnSpPr>
                      <a:cxnSpLocks/>
                      <a:stCxn id="389" idx="2"/>
                      <a:endCxn id="388" idx="4"/>
                    </p:cNvCxnSpPr>
                    <p:nvPr/>
                  </p:nvCxnSpPr>
                  <p:spPr>
                    <a:xfrm rot="10800000">
                      <a:off x="5355574" y="893621"/>
                      <a:ext cx="100685" cy="144345"/>
                    </a:xfrm>
                    <a:prstGeom prst="curvedConnector2">
                      <a:avLst/>
                    </a:prstGeom>
                    <a:noFill/>
                    <a:ln w="22225" cap="flat" cmpd="sng" algn="ctr">
                      <a:solidFill>
                        <a:sysClr val="windowText" lastClr="000000"/>
                      </a:solidFill>
                      <a:prstDash val="solid"/>
                      <a:miter lim="800000"/>
                      <a:tailEnd type="triangle" w="sm" len="sm"/>
                    </a:ln>
                    <a:effectLst/>
                  </p:spPr>
                </p:cxnSp>
              </p:grpSp>
            </p:grpSp>
          </p:grpSp>
          <p:sp>
            <p:nvSpPr>
              <p:cNvPr id="377" name="Oval 376">
                <a:extLst>
                  <a:ext uri="{FF2B5EF4-FFF2-40B4-BE49-F238E27FC236}">
                    <a16:creationId xmlns:a16="http://schemas.microsoft.com/office/drawing/2014/main" id="{D923BFBE-8F4F-2E31-F16E-1D247A823C97}"/>
                  </a:ext>
                </a:extLst>
              </p:cNvPr>
              <p:cNvSpPr/>
              <p:nvPr/>
            </p:nvSpPr>
            <p:spPr>
              <a:xfrm rot="18414475">
                <a:off x="4470471" y="2670737"/>
                <a:ext cx="181827" cy="203580"/>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78" name="Oval 377">
                <a:extLst>
                  <a:ext uri="{FF2B5EF4-FFF2-40B4-BE49-F238E27FC236}">
                    <a16:creationId xmlns:a16="http://schemas.microsoft.com/office/drawing/2014/main" id="{266107D1-70B4-BAA1-FD40-91A0BE991BEE}"/>
                  </a:ext>
                </a:extLst>
              </p:cNvPr>
              <p:cNvSpPr/>
              <p:nvPr/>
            </p:nvSpPr>
            <p:spPr>
              <a:xfrm rot="18414475">
                <a:off x="4866061" y="2681814"/>
                <a:ext cx="181827" cy="203580"/>
              </a:xfrm>
              <a:prstGeom prst="ellipse">
                <a:avLst/>
              </a:prstGeom>
              <a:solidFill>
                <a:srgbClr val="FFC000">
                  <a:lumMod val="20000"/>
                  <a:lumOff val="80000"/>
                </a:srgbClr>
              </a:solid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380" name="Curved Connector 379">
                <a:extLst>
                  <a:ext uri="{FF2B5EF4-FFF2-40B4-BE49-F238E27FC236}">
                    <a16:creationId xmlns:a16="http://schemas.microsoft.com/office/drawing/2014/main" id="{EA776DE8-570F-EA28-11E3-2773C92C895C}"/>
                  </a:ext>
                </a:extLst>
              </p:cNvPr>
              <p:cNvCxnSpPr>
                <a:cxnSpLocks/>
                <a:stCxn id="377" idx="6"/>
                <a:endCxn id="378" idx="0"/>
              </p:cNvCxnSpPr>
              <p:nvPr/>
            </p:nvCxnSpPr>
            <p:spPr>
              <a:xfrm rot="18414475">
                <a:off x="4676886" y="2600566"/>
                <a:ext cx="137794" cy="221176"/>
              </a:xfrm>
              <a:prstGeom prst="curvedConnector2">
                <a:avLst/>
              </a:prstGeom>
              <a:noFill/>
              <a:ln w="22225" cap="flat" cmpd="sng" algn="ctr">
                <a:solidFill>
                  <a:sysClr val="windowText" lastClr="000000"/>
                </a:solidFill>
                <a:prstDash val="solid"/>
                <a:miter lim="800000"/>
                <a:tailEnd type="triangle" w="sm" len="sm"/>
              </a:ln>
              <a:effectLst/>
            </p:spPr>
          </p:cxnSp>
          <p:cxnSp>
            <p:nvCxnSpPr>
              <p:cNvPr id="381" name="Curved Connector 380">
                <a:extLst>
                  <a:ext uri="{FF2B5EF4-FFF2-40B4-BE49-F238E27FC236}">
                    <a16:creationId xmlns:a16="http://schemas.microsoft.com/office/drawing/2014/main" id="{2EC70CFB-6267-FC50-9C9B-A82E8B46C16E}"/>
                  </a:ext>
                </a:extLst>
              </p:cNvPr>
              <p:cNvCxnSpPr>
                <a:cxnSpLocks/>
                <a:stCxn id="378" idx="2"/>
                <a:endCxn id="377" idx="4"/>
              </p:cNvCxnSpPr>
              <p:nvPr/>
            </p:nvCxnSpPr>
            <p:spPr>
              <a:xfrm rot="7614475">
                <a:off x="4703684" y="2734388"/>
                <a:ext cx="137792" cy="221177"/>
              </a:xfrm>
              <a:prstGeom prst="curvedConnector2">
                <a:avLst/>
              </a:prstGeom>
              <a:noFill/>
              <a:ln w="22225" cap="flat" cmpd="sng" algn="ctr">
                <a:solidFill>
                  <a:sysClr val="windowText" lastClr="000000"/>
                </a:solidFill>
                <a:prstDash val="solid"/>
                <a:miter lim="800000"/>
                <a:tailEnd type="triangle" w="sm" len="sm"/>
              </a:ln>
              <a:effectLst/>
            </p:spPr>
          </p:cxnSp>
        </p:grpSp>
        <p:grpSp>
          <p:nvGrpSpPr>
            <p:cNvPr id="522" name="Group 521">
              <a:extLst>
                <a:ext uri="{FF2B5EF4-FFF2-40B4-BE49-F238E27FC236}">
                  <a16:creationId xmlns:a16="http://schemas.microsoft.com/office/drawing/2014/main" id="{43DBB071-E7BD-7311-C3D9-A45927E4ADCF}"/>
                </a:ext>
              </a:extLst>
            </p:cNvPr>
            <p:cNvGrpSpPr/>
            <p:nvPr/>
          </p:nvGrpSpPr>
          <p:grpSpPr>
            <a:xfrm>
              <a:off x="2537345" y="3956412"/>
              <a:ext cx="320231" cy="138924"/>
              <a:chOff x="2847806" y="2447996"/>
              <a:chExt cx="548640" cy="138924"/>
            </a:xfrm>
          </p:grpSpPr>
          <p:grpSp>
            <p:nvGrpSpPr>
              <p:cNvPr id="523" name="Group 522">
                <a:extLst>
                  <a:ext uri="{FF2B5EF4-FFF2-40B4-BE49-F238E27FC236}">
                    <a16:creationId xmlns:a16="http://schemas.microsoft.com/office/drawing/2014/main" id="{7240ECEA-DCCE-9D00-64DC-C388C06D4971}"/>
                  </a:ext>
                </a:extLst>
              </p:cNvPr>
              <p:cNvGrpSpPr/>
              <p:nvPr/>
            </p:nvGrpSpPr>
            <p:grpSpPr>
              <a:xfrm>
                <a:off x="2847806" y="2450780"/>
                <a:ext cx="548640" cy="136140"/>
                <a:chOff x="2073106" y="2784155"/>
                <a:chExt cx="548640" cy="136140"/>
              </a:xfrm>
            </p:grpSpPr>
            <p:sp>
              <p:nvSpPr>
                <p:cNvPr id="525" name="Rectangle 524">
                  <a:extLst>
                    <a:ext uri="{FF2B5EF4-FFF2-40B4-BE49-F238E27FC236}">
                      <a16:creationId xmlns:a16="http://schemas.microsoft.com/office/drawing/2014/main" id="{3443AE55-1EA8-F739-08A8-1CE45D8DD209}"/>
                    </a:ext>
                  </a:extLst>
                </p:cNvPr>
                <p:cNvSpPr/>
                <p:nvPr/>
              </p:nvSpPr>
              <p:spPr>
                <a:xfrm>
                  <a:off x="2073106" y="2784497"/>
                  <a:ext cx="548640" cy="132623"/>
                </a:xfrm>
                <a:prstGeom prst="rect">
                  <a:avLst/>
                </a:prstGeom>
                <a:noFill/>
                <a:ln w="222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26" name="Straight Connector 525">
                  <a:extLst>
                    <a:ext uri="{FF2B5EF4-FFF2-40B4-BE49-F238E27FC236}">
                      <a16:creationId xmlns:a16="http://schemas.microsoft.com/office/drawing/2014/main" id="{E0A0FCE3-2CC0-1B4A-5362-E08C9D94F856}"/>
                    </a:ext>
                  </a:extLst>
                </p:cNvPr>
                <p:cNvCxnSpPr>
                  <a:cxnSpLocks/>
                  <a:stCxn id="525" idx="0"/>
                  <a:endCxn id="525" idx="2"/>
                </p:cNvCxnSpPr>
                <p:nvPr/>
              </p:nvCxnSpPr>
              <p:spPr>
                <a:xfrm>
                  <a:off x="2347426" y="2784497"/>
                  <a:ext cx="0" cy="132623"/>
                </a:xfrm>
                <a:prstGeom prst="line">
                  <a:avLst/>
                </a:prstGeom>
                <a:noFill/>
                <a:ln w="22225" cap="flat" cmpd="sng" algn="ctr">
                  <a:solidFill>
                    <a:sysClr val="windowText" lastClr="000000"/>
                  </a:solidFill>
                  <a:prstDash val="solid"/>
                  <a:miter lim="800000"/>
                </a:ln>
                <a:effectLst/>
              </p:spPr>
            </p:cxnSp>
            <p:cxnSp>
              <p:nvCxnSpPr>
                <p:cNvPr id="527" name="Straight Connector 526">
                  <a:extLst>
                    <a:ext uri="{FF2B5EF4-FFF2-40B4-BE49-F238E27FC236}">
                      <a16:creationId xmlns:a16="http://schemas.microsoft.com/office/drawing/2014/main" id="{AC6D9AE0-EBDB-242E-1E93-31EF616ADDB7}"/>
                    </a:ext>
                  </a:extLst>
                </p:cNvPr>
                <p:cNvCxnSpPr/>
                <p:nvPr/>
              </p:nvCxnSpPr>
              <p:spPr>
                <a:xfrm>
                  <a:off x="2210266" y="2787672"/>
                  <a:ext cx="0" cy="132623"/>
                </a:xfrm>
                <a:prstGeom prst="line">
                  <a:avLst/>
                </a:prstGeom>
                <a:noFill/>
                <a:ln w="22225" cap="flat" cmpd="sng" algn="ctr">
                  <a:solidFill>
                    <a:sysClr val="windowText" lastClr="000000"/>
                  </a:solidFill>
                  <a:prstDash val="solid"/>
                  <a:miter lim="800000"/>
                </a:ln>
                <a:effectLst/>
              </p:spPr>
            </p:cxnSp>
            <p:cxnSp>
              <p:nvCxnSpPr>
                <p:cNvPr id="528" name="Straight Connector 527">
                  <a:extLst>
                    <a:ext uri="{FF2B5EF4-FFF2-40B4-BE49-F238E27FC236}">
                      <a16:creationId xmlns:a16="http://schemas.microsoft.com/office/drawing/2014/main" id="{F885EA4B-55E6-6811-36B0-A3BC51350B30}"/>
                    </a:ext>
                  </a:extLst>
                </p:cNvPr>
                <p:cNvCxnSpPr/>
                <p:nvPr/>
              </p:nvCxnSpPr>
              <p:spPr>
                <a:xfrm>
                  <a:off x="2484586" y="2784155"/>
                  <a:ext cx="0" cy="132623"/>
                </a:xfrm>
                <a:prstGeom prst="line">
                  <a:avLst/>
                </a:prstGeom>
                <a:noFill/>
                <a:ln w="22225" cap="flat" cmpd="sng" algn="ctr">
                  <a:solidFill>
                    <a:sysClr val="windowText" lastClr="000000"/>
                  </a:solidFill>
                  <a:prstDash val="solid"/>
                  <a:miter lim="800000"/>
                </a:ln>
                <a:effectLst/>
              </p:spPr>
            </p:cxnSp>
          </p:grpSp>
          <p:cxnSp>
            <p:nvCxnSpPr>
              <p:cNvPr id="524" name="Straight Connector 523">
                <a:extLst>
                  <a:ext uri="{FF2B5EF4-FFF2-40B4-BE49-F238E27FC236}">
                    <a16:creationId xmlns:a16="http://schemas.microsoft.com/office/drawing/2014/main" id="{96EB15AE-1014-D352-8207-E88F6140DB1E}"/>
                  </a:ext>
                </a:extLst>
              </p:cNvPr>
              <p:cNvCxnSpPr/>
              <p:nvPr/>
            </p:nvCxnSpPr>
            <p:spPr>
              <a:xfrm>
                <a:off x="2847806" y="2447996"/>
                <a:ext cx="0" cy="132623"/>
              </a:xfrm>
              <a:prstGeom prst="line">
                <a:avLst/>
              </a:prstGeom>
              <a:noFill/>
              <a:ln w="22225" cap="flat" cmpd="sng" algn="ctr">
                <a:solidFill>
                  <a:sysClr val="windowText" lastClr="000000"/>
                </a:solidFill>
                <a:prstDash val="solid"/>
                <a:miter lim="800000"/>
              </a:ln>
              <a:effectLst/>
            </p:spPr>
          </p:cxnSp>
        </p:grpSp>
      </p:grpSp>
      <p:grpSp>
        <p:nvGrpSpPr>
          <p:cNvPr id="62" name="Group 61">
            <a:extLst>
              <a:ext uri="{FF2B5EF4-FFF2-40B4-BE49-F238E27FC236}">
                <a16:creationId xmlns:a16="http://schemas.microsoft.com/office/drawing/2014/main" id="{65FB9CBF-2BB1-297F-7939-95AB97EF1CC5}"/>
              </a:ext>
            </a:extLst>
          </p:cNvPr>
          <p:cNvGrpSpPr/>
          <p:nvPr/>
        </p:nvGrpSpPr>
        <p:grpSpPr>
          <a:xfrm>
            <a:off x="6171918" y="2290311"/>
            <a:ext cx="2712863" cy="2663588"/>
            <a:chOff x="6476712" y="2290311"/>
            <a:chExt cx="2712863" cy="2663588"/>
          </a:xfrm>
        </p:grpSpPr>
        <p:sp>
          <p:nvSpPr>
            <p:cNvPr id="532" name="Rounded Rectangle 531">
              <a:extLst>
                <a:ext uri="{FF2B5EF4-FFF2-40B4-BE49-F238E27FC236}">
                  <a16:creationId xmlns:a16="http://schemas.microsoft.com/office/drawing/2014/main" id="{A5E0AE29-04B6-D153-F5F3-C82C355CCC4C}"/>
                </a:ext>
              </a:extLst>
            </p:cNvPr>
            <p:cNvSpPr/>
            <p:nvPr/>
          </p:nvSpPr>
          <p:spPr>
            <a:xfrm>
              <a:off x="7073264" y="2290311"/>
              <a:ext cx="2116311" cy="2663588"/>
            </a:xfrm>
            <a:prstGeom prst="roundRect">
              <a:avLst>
                <a:gd name="adj" fmla="val 2880"/>
              </a:avLst>
            </a:prstGeom>
            <a:solidFill>
              <a:srgbClr val="5B9BD5">
                <a:lumMod val="20000"/>
                <a:lumOff val="80000"/>
              </a:srgbClr>
            </a:solidFill>
            <a:ln w="254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u="none" strike="noStrike" kern="0" cap="none" spc="0" normalizeH="0" baseline="0" noProof="0" dirty="0">
                  <a:ln>
                    <a:noFill/>
                  </a:ln>
                  <a:solidFill>
                    <a:prstClr val="black"/>
                  </a:solidFill>
                  <a:effectLst/>
                  <a:uLnTx/>
                  <a:uFillTx/>
                  <a:latin typeface="Gill Sans MT" panose="020B0502020104020203" pitchFamily="34" charset="77"/>
                </a:rPr>
                <a:t>Merge Unit</a:t>
              </a:r>
            </a:p>
          </p:txBody>
        </p:sp>
        <p:sp>
          <p:nvSpPr>
            <p:cNvPr id="533" name="Rectangle 532">
              <a:extLst>
                <a:ext uri="{FF2B5EF4-FFF2-40B4-BE49-F238E27FC236}">
                  <a16:creationId xmlns:a16="http://schemas.microsoft.com/office/drawing/2014/main" id="{651AE3F1-3782-4B06-7641-9FB642C71FEF}"/>
                </a:ext>
              </a:extLst>
            </p:cNvPr>
            <p:cNvSpPr/>
            <p:nvPr/>
          </p:nvSpPr>
          <p:spPr>
            <a:xfrm>
              <a:off x="7768071" y="3196605"/>
              <a:ext cx="1285860" cy="1625137"/>
            </a:xfrm>
            <a:prstGeom prst="rect">
              <a:avLst/>
            </a:prstGeom>
            <a:solidFill>
              <a:srgbClr val="5B9BD5">
                <a:lumMod val="40000"/>
                <a:lumOff val="60000"/>
              </a:srgbClr>
            </a:solidFill>
            <a:ln w="22098"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534" name="Group 533">
              <a:extLst>
                <a:ext uri="{FF2B5EF4-FFF2-40B4-BE49-F238E27FC236}">
                  <a16:creationId xmlns:a16="http://schemas.microsoft.com/office/drawing/2014/main" id="{6EBBFD9D-94D6-8594-0426-B9CF7787C2D5}"/>
                </a:ext>
              </a:extLst>
            </p:cNvPr>
            <p:cNvGrpSpPr/>
            <p:nvPr/>
          </p:nvGrpSpPr>
          <p:grpSpPr>
            <a:xfrm>
              <a:off x="7131230" y="3089803"/>
              <a:ext cx="548640" cy="1809247"/>
              <a:chOff x="201931" y="2487220"/>
              <a:chExt cx="548640" cy="1338774"/>
            </a:xfrm>
          </p:grpSpPr>
          <p:grpSp>
            <p:nvGrpSpPr>
              <p:cNvPr id="535" name="Group 534">
                <a:extLst>
                  <a:ext uri="{FF2B5EF4-FFF2-40B4-BE49-F238E27FC236}">
                    <a16:creationId xmlns:a16="http://schemas.microsoft.com/office/drawing/2014/main" id="{24A33B26-AB97-63F3-6263-CFF75A180067}"/>
                  </a:ext>
                </a:extLst>
              </p:cNvPr>
              <p:cNvGrpSpPr/>
              <p:nvPr/>
            </p:nvGrpSpPr>
            <p:grpSpPr>
              <a:xfrm>
                <a:off x="201931" y="3161320"/>
                <a:ext cx="548640" cy="142832"/>
                <a:chOff x="2847806" y="2444088"/>
                <a:chExt cx="548640" cy="142832"/>
              </a:xfrm>
              <a:solidFill>
                <a:sysClr val="window" lastClr="FFFFFF"/>
              </a:solidFill>
            </p:grpSpPr>
            <p:grpSp>
              <p:nvGrpSpPr>
                <p:cNvPr id="585" name="Group 584">
                  <a:extLst>
                    <a:ext uri="{FF2B5EF4-FFF2-40B4-BE49-F238E27FC236}">
                      <a16:creationId xmlns:a16="http://schemas.microsoft.com/office/drawing/2014/main" id="{724D26A3-FA5C-624A-1C4C-374BF2687FD4}"/>
                    </a:ext>
                  </a:extLst>
                </p:cNvPr>
                <p:cNvGrpSpPr/>
                <p:nvPr/>
              </p:nvGrpSpPr>
              <p:grpSpPr>
                <a:xfrm>
                  <a:off x="2847806" y="2450780"/>
                  <a:ext cx="548640" cy="136140"/>
                  <a:chOff x="2073106" y="2784155"/>
                  <a:chExt cx="548640" cy="136140"/>
                </a:xfrm>
                <a:grpFill/>
              </p:grpSpPr>
              <p:sp>
                <p:nvSpPr>
                  <p:cNvPr id="587" name="Rectangle 586">
                    <a:extLst>
                      <a:ext uri="{FF2B5EF4-FFF2-40B4-BE49-F238E27FC236}">
                        <a16:creationId xmlns:a16="http://schemas.microsoft.com/office/drawing/2014/main" id="{30CC00C7-F400-5520-0C8F-3ECCB5A7E6DC}"/>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88" name="Straight Connector 587">
                    <a:extLst>
                      <a:ext uri="{FF2B5EF4-FFF2-40B4-BE49-F238E27FC236}">
                        <a16:creationId xmlns:a16="http://schemas.microsoft.com/office/drawing/2014/main" id="{0165C258-AF0D-0B16-1A61-63F66307298C}"/>
                      </a:ext>
                    </a:extLst>
                  </p:cNvPr>
                  <p:cNvCxnSpPr>
                    <a:stCxn id="587" idx="0"/>
                    <a:endCxn id="587"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589" name="Straight Connector 588">
                    <a:extLst>
                      <a:ext uri="{FF2B5EF4-FFF2-40B4-BE49-F238E27FC236}">
                        <a16:creationId xmlns:a16="http://schemas.microsoft.com/office/drawing/2014/main" id="{30A70B15-0814-672E-CCE8-A2FB9424C1BF}"/>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590" name="Straight Connector 589">
                    <a:extLst>
                      <a:ext uri="{FF2B5EF4-FFF2-40B4-BE49-F238E27FC236}">
                        <a16:creationId xmlns:a16="http://schemas.microsoft.com/office/drawing/2014/main" id="{BF6BC551-C18F-09DC-3FC5-590AEEBD62F9}"/>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586" name="Straight Connector 585">
                  <a:extLst>
                    <a:ext uri="{FF2B5EF4-FFF2-40B4-BE49-F238E27FC236}">
                      <a16:creationId xmlns:a16="http://schemas.microsoft.com/office/drawing/2014/main" id="{96C5EAEB-3F05-EC83-7D8E-96991D1F4734}"/>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536" name="Group 535">
                <a:extLst>
                  <a:ext uri="{FF2B5EF4-FFF2-40B4-BE49-F238E27FC236}">
                    <a16:creationId xmlns:a16="http://schemas.microsoft.com/office/drawing/2014/main" id="{529E551A-201D-89D7-0A45-BD67B6F68613}"/>
                  </a:ext>
                </a:extLst>
              </p:cNvPr>
              <p:cNvGrpSpPr/>
              <p:nvPr/>
            </p:nvGrpSpPr>
            <p:grpSpPr>
              <a:xfrm>
                <a:off x="201931" y="3337840"/>
                <a:ext cx="548640" cy="142832"/>
                <a:chOff x="2847806" y="2444088"/>
                <a:chExt cx="548640" cy="142832"/>
              </a:xfrm>
              <a:solidFill>
                <a:sysClr val="window" lastClr="FFFFFF"/>
              </a:solidFill>
            </p:grpSpPr>
            <p:grpSp>
              <p:nvGrpSpPr>
                <p:cNvPr id="579" name="Group 578">
                  <a:extLst>
                    <a:ext uri="{FF2B5EF4-FFF2-40B4-BE49-F238E27FC236}">
                      <a16:creationId xmlns:a16="http://schemas.microsoft.com/office/drawing/2014/main" id="{9A48F786-2803-61BC-74F9-A6E1286A4876}"/>
                    </a:ext>
                  </a:extLst>
                </p:cNvPr>
                <p:cNvGrpSpPr/>
                <p:nvPr/>
              </p:nvGrpSpPr>
              <p:grpSpPr>
                <a:xfrm>
                  <a:off x="2847806" y="2450780"/>
                  <a:ext cx="548640" cy="136140"/>
                  <a:chOff x="2073106" y="2784155"/>
                  <a:chExt cx="548640" cy="136140"/>
                </a:xfrm>
                <a:grpFill/>
              </p:grpSpPr>
              <p:sp>
                <p:nvSpPr>
                  <p:cNvPr id="581" name="Rectangle 580">
                    <a:extLst>
                      <a:ext uri="{FF2B5EF4-FFF2-40B4-BE49-F238E27FC236}">
                        <a16:creationId xmlns:a16="http://schemas.microsoft.com/office/drawing/2014/main" id="{8C1389A9-683E-36D6-D5F4-AAA4FC46EFFD}"/>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82" name="Straight Connector 581">
                    <a:extLst>
                      <a:ext uri="{FF2B5EF4-FFF2-40B4-BE49-F238E27FC236}">
                        <a16:creationId xmlns:a16="http://schemas.microsoft.com/office/drawing/2014/main" id="{48B3B311-B076-D933-6006-C984151A2893}"/>
                      </a:ext>
                    </a:extLst>
                  </p:cNvPr>
                  <p:cNvCxnSpPr>
                    <a:stCxn id="581" idx="0"/>
                    <a:endCxn id="581"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583" name="Straight Connector 582">
                    <a:extLst>
                      <a:ext uri="{FF2B5EF4-FFF2-40B4-BE49-F238E27FC236}">
                        <a16:creationId xmlns:a16="http://schemas.microsoft.com/office/drawing/2014/main" id="{89BBAE72-30CF-F872-28D7-84C3A7CAE2B1}"/>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584" name="Straight Connector 583">
                    <a:extLst>
                      <a:ext uri="{FF2B5EF4-FFF2-40B4-BE49-F238E27FC236}">
                        <a16:creationId xmlns:a16="http://schemas.microsoft.com/office/drawing/2014/main" id="{4C50BEAD-0535-99D6-6197-F8D4AD844646}"/>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580" name="Straight Connector 579">
                  <a:extLst>
                    <a:ext uri="{FF2B5EF4-FFF2-40B4-BE49-F238E27FC236}">
                      <a16:creationId xmlns:a16="http://schemas.microsoft.com/office/drawing/2014/main" id="{CDD0CCBB-B0FB-E01E-0E39-CABA91F26244}"/>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537" name="Group 536">
                <a:extLst>
                  <a:ext uri="{FF2B5EF4-FFF2-40B4-BE49-F238E27FC236}">
                    <a16:creationId xmlns:a16="http://schemas.microsoft.com/office/drawing/2014/main" id="{72147378-0D06-0A18-F85D-AA1668AC2A13}"/>
                  </a:ext>
                </a:extLst>
              </p:cNvPr>
              <p:cNvGrpSpPr/>
              <p:nvPr/>
            </p:nvGrpSpPr>
            <p:grpSpPr>
              <a:xfrm>
                <a:off x="201931" y="3507326"/>
                <a:ext cx="548640" cy="142832"/>
                <a:chOff x="2847806" y="2444088"/>
                <a:chExt cx="548640" cy="142832"/>
              </a:xfrm>
              <a:solidFill>
                <a:sysClr val="window" lastClr="FFFFFF"/>
              </a:solidFill>
            </p:grpSpPr>
            <p:grpSp>
              <p:nvGrpSpPr>
                <p:cNvPr id="573" name="Group 572">
                  <a:extLst>
                    <a:ext uri="{FF2B5EF4-FFF2-40B4-BE49-F238E27FC236}">
                      <a16:creationId xmlns:a16="http://schemas.microsoft.com/office/drawing/2014/main" id="{F67F798B-E2BA-C948-AB90-A204F47E3CDF}"/>
                    </a:ext>
                  </a:extLst>
                </p:cNvPr>
                <p:cNvGrpSpPr/>
                <p:nvPr/>
              </p:nvGrpSpPr>
              <p:grpSpPr>
                <a:xfrm>
                  <a:off x="2847806" y="2450780"/>
                  <a:ext cx="548640" cy="136140"/>
                  <a:chOff x="2073106" y="2784155"/>
                  <a:chExt cx="548640" cy="136140"/>
                </a:xfrm>
                <a:grpFill/>
              </p:grpSpPr>
              <p:sp>
                <p:nvSpPr>
                  <p:cNvPr id="575" name="Rectangle 574">
                    <a:extLst>
                      <a:ext uri="{FF2B5EF4-FFF2-40B4-BE49-F238E27FC236}">
                        <a16:creationId xmlns:a16="http://schemas.microsoft.com/office/drawing/2014/main" id="{DBFADD06-FD9C-95C6-2971-79CAC0A8FC43}"/>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76" name="Straight Connector 575">
                    <a:extLst>
                      <a:ext uri="{FF2B5EF4-FFF2-40B4-BE49-F238E27FC236}">
                        <a16:creationId xmlns:a16="http://schemas.microsoft.com/office/drawing/2014/main" id="{C7D6F4F8-9765-10ED-2C53-76FEED496ECC}"/>
                      </a:ext>
                    </a:extLst>
                  </p:cNvPr>
                  <p:cNvCxnSpPr>
                    <a:stCxn id="575" idx="0"/>
                    <a:endCxn id="575"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577" name="Straight Connector 576">
                    <a:extLst>
                      <a:ext uri="{FF2B5EF4-FFF2-40B4-BE49-F238E27FC236}">
                        <a16:creationId xmlns:a16="http://schemas.microsoft.com/office/drawing/2014/main" id="{BFE9BA31-D212-DF17-E969-068AD1A52765}"/>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578" name="Straight Connector 577">
                    <a:extLst>
                      <a:ext uri="{FF2B5EF4-FFF2-40B4-BE49-F238E27FC236}">
                        <a16:creationId xmlns:a16="http://schemas.microsoft.com/office/drawing/2014/main" id="{C64FFC6D-F1EE-1CE8-B0B8-BB7E4DABBB5A}"/>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574" name="Straight Connector 573">
                  <a:extLst>
                    <a:ext uri="{FF2B5EF4-FFF2-40B4-BE49-F238E27FC236}">
                      <a16:creationId xmlns:a16="http://schemas.microsoft.com/office/drawing/2014/main" id="{61AD77B1-3306-198E-8118-455AC7873EB0}"/>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538" name="Group 537">
                <a:extLst>
                  <a:ext uri="{FF2B5EF4-FFF2-40B4-BE49-F238E27FC236}">
                    <a16:creationId xmlns:a16="http://schemas.microsoft.com/office/drawing/2014/main" id="{B66F7E25-3393-78A3-B680-4E3AA1015FA3}"/>
                  </a:ext>
                </a:extLst>
              </p:cNvPr>
              <p:cNvGrpSpPr/>
              <p:nvPr/>
            </p:nvGrpSpPr>
            <p:grpSpPr>
              <a:xfrm>
                <a:off x="201931" y="3683162"/>
                <a:ext cx="548640" cy="142832"/>
                <a:chOff x="2847806" y="2444088"/>
                <a:chExt cx="548640" cy="142832"/>
              </a:xfrm>
              <a:solidFill>
                <a:sysClr val="window" lastClr="FFFFFF"/>
              </a:solidFill>
            </p:grpSpPr>
            <p:grpSp>
              <p:nvGrpSpPr>
                <p:cNvPr id="567" name="Group 566">
                  <a:extLst>
                    <a:ext uri="{FF2B5EF4-FFF2-40B4-BE49-F238E27FC236}">
                      <a16:creationId xmlns:a16="http://schemas.microsoft.com/office/drawing/2014/main" id="{94E55CBE-A092-ECE0-4C9C-7674B033E700}"/>
                    </a:ext>
                  </a:extLst>
                </p:cNvPr>
                <p:cNvGrpSpPr/>
                <p:nvPr/>
              </p:nvGrpSpPr>
              <p:grpSpPr>
                <a:xfrm>
                  <a:off x="2847806" y="2450780"/>
                  <a:ext cx="548640" cy="136140"/>
                  <a:chOff x="2073106" y="2784155"/>
                  <a:chExt cx="548640" cy="136140"/>
                </a:xfrm>
                <a:grpFill/>
              </p:grpSpPr>
              <p:sp>
                <p:nvSpPr>
                  <p:cNvPr id="569" name="Rectangle 568">
                    <a:extLst>
                      <a:ext uri="{FF2B5EF4-FFF2-40B4-BE49-F238E27FC236}">
                        <a16:creationId xmlns:a16="http://schemas.microsoft.com/office/drawing/2014/main" id="{52F1E688-0BD7-BEE9-FA07-3A2CE78D4A70}"/>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70" name="Straight Connector 569">
                    <a:extLst>
                      <a:ext uri="{FF2B5EF4-FFF2-40B4-BE49-F238E27FC236}">
                        <a16:creationId xmlns:a16="http://schemas.microsoft.com/office/drawing/2014/main" id="{FC8C1FBD-5786-3C89-1621-DB6813B9AF23}"/>
                      </a:ext>
                    </a:extLst>
                  </p:cNvPr>
                  <p:cNvCxnSpPr>
                    <a:stCxn id="569" idx="0"/>
                    <a:endCxn id="569"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571" name="Straight Connector 570">
                    <a:extLst>
                      <a:ext uri="{FF2B5EF4-FFF2-40B4-BE49-F238E27FC236}">
                        <a16:creationId xmlns:a16="http://schemas.microsoft.com/office/drawing/2014/main" id="{9727802F-D836-5360-0B38-7BBED53BCFA8}"/>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572" name="Straight Connector 571">
                    <a:extLst>
                      <a:ext uri="{FF2B5EF4-FFF2-40B4-BE49-F238E27FC236}">
                        <a16:creationId xmlns:a16="http://schemas.microsoft.com/office/drawing/2014/main" id="{16FEF90C-A1EC-2EB8-0DBC-161BBD93ED97}"/>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568" name="Straight Connector 567">
                  <a:extLst>
                    <a:ext uri="{FF2B5EF4-FFF2-40B4-BE49-F238E27FC236}">
                      <a16:creationId xmlns:a16="http://schemas.microsoft.com/office/drawing/2014/main" id="{25BC6BA3-DBDB-B83E-FF98-97F2147C5B0B}"/>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539" name="Group 538">
                <a:extLst>
                  <a:ext uri="{FF2B5EF4-FFF2-40B4-BE49-F238E27FC236}">
                    <a16:creationId xmlns:a16="http://schemas.microsoft.com/office/drawing/2014/main" id="{2F6025B0-CF7F-FE78-B200-C03E9DC04E58}"/>
                  </a:ext>
                </a:extLst>
              </p:cNvPr>
              <p:cNvGrpSpPr/>
              <p:nvPr/>
            </p:nvGrpSpPr>
            <p:grpSpPr>
              <a:xfrm>
                <a:off x="201931" y="2487220"/>
                <a:ext cx="548640" cy="142832"/>
                <a:chOff x="2847806" y="2444088"/>
                <a:chExt cx="548640" cy="142832"/>
              </a:xfrm>
              <a:solidFill>
                <a:sysClr val="window" lastClr="FFFFFF"/>
              </a:solidFill>
            </p:grpSpPr>
            <p:grpSp>
              <p:nvGrpSpPr>
                <p:cNvPr id="561" name="Group 560">
                  <a:extLst>
                    <a:ext uri="{FF2B5EF4-FFF2-40B4-BE49-F238E27FC236}">
                      <a16:creationId xmlns:a16="http://schemas.microsoft.com/office/drawing/2014/main" id="{AE22D52D-D455-CCAE-74BC-B19F90E81BF2}"/>
                    </a:ext>
                  </a:extLst>
                </p:cNvPr>
                <p:cNvGrpSpPr/>
                <p:nvPr/>
              </p:nvGrpSpPr>
              <p:grpSpPr>
                <a:xfrm>
                  <a:off x="2847806" y="2450780"/>
                  <a:ext cx="548640" cy="136140"/>
                  <a:chOff x="2073106" y="2784155"/>
                  <a:chExt cx="548640" cy="136140"/>
                </a:xfrm>
                <a:grpFill/>
              </p:grpSpPr>
              <p:sp>
                <p:nvSpPr>
                  <p:cNvPr id="563" name="Rectangle 562">
                    <a:extLst>
                      <a:ext uri="{FF2B5EF4-FFF2-40B4-BE49-F238E27FC236}">
                        <a16:creationId xmlns:a16="http://schemas.microsoft.com/office/drawing/2014/main" id="{BF5E9DDF-74E2-84E4-AA81-D17DF52F4F71}"/>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64" name="Straight Connector 563">
                    <a:extLst>
                      <a:ext uri="{FF2B5EF4-FFF2-40B4-BE49-F238E27FC236}">
                        <a16:creationId xmlns:a16="http://schemas.microsoft.com/office/drawing/2014/main" id="{3CA29EC5-5859-2DE2-DE8A-9AD1153307EB}"/>
                      </a:ext>
                    </a:extLst>
                  </p:cNvPr>
                  <p:cNvCxnSpPr>
                    <a:stCxn id="563" idx="0"/>
                    <a:endCxn id="563"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565" name="Straight Connector 564">
                    <a:extLst>
                      <a:ext uri="{FF2B5EF4-FFF2-40B4-BE49-F238E27FC236}">
                        <a16:creationId xmlns:a16="http://schemas.microsoft.com/office/drawing/2014/main" id="{6F406462-D8DF-E877-98A9-CDB3110C3895}"/>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566" name="Straight Connector 565">
                    <a:extLst>
                      <a:ext uri="{FF2B5EF4-FFF2-40B4-BE49-F238E27FC236}">
                        <a16:creationId xmlns:a16="http://schemas.microsoft.com/office/drawing/2014/main" id="{DBEF336A-4E50-240E-95D6-DA1B60249D47}"/>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562" name="Straight Connector 561">
                  <a:extLst>
                    <a:ext uri="{FF2B5EF4-FFF2-40B4-BE49-F238E27FC236}">
                      <a16:creationId xmlns:a16="http://schemas.microsoft.com/office/drawing/2014/main" id="{102C4E5E-254C-00CB-3B92-F650B1ED70A2}"/>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540" name="Group 539">
                <a:extLst>
                  <a:ext uri="{FF2B5EF4-FFF2-40B4-BE49-F238E27FC236}">
                    <a16:creationId xmlns:a16="http://schemas.microsoft.com/office/drawing/2014/main" id="{E9273802-A205-3ABF-E175-B3615D7D6637}"/>
                  </a:ext>
                </a:extLst>
              </p:cNvPr>
              <p:cNvGrpSpPr/>
              <p:nvPr/>
            </p:nvGrpSpPr>
            <p:grpSpPr>
              <a:xfrm>
                <a:off x="201931" y="2650921"/>
                <a:ext cx="548640" cy="142832"/>
                <a:chOff x="2847806" y="2444088"/>
                <a:chExt cx="548640" cy="142832"/>
              </a:xfrm>
              <a:solidFill>
                <a:sysClr val="window" lastClr="FFFFFF"/>
              </a:solidFill>
            </p:grpSpPr>
            <p:grpSp>
              <p:nvGrpSpPr>
                <p:cNvPr id="555" name="Group 554">
                  <a:extLst>
                    <a:ext uri="{FF2B5EF4-FFF2-40B4-BE49-F238E27FC236}">
                      <a16:creationId xmlns:a16="http://schemas.microsoft.com/office/drawing/2014/main" id="{7A054460-7BD8-7DAA-679C-59A63A2146C1}"/>
                    </a:ext>
                  </a:extLst>
                </p:cNvPr>
                <p:cNvGrpSpPr/>
                <p:nvPr/>
              </p:nvGrpSpPr>
              <p:grpSpPr>
                <a:xfrm>
                  <a:off x="2847806" y="2450780"/>
                  <a:ext cx="548640" cy="136140"/>
                  <a:chOff x="2073106" y="2784155"/>
                  <a:chExt cx="548640" cy="136140"/>
                </a:xfrm>
                <a:grpFill/>
              </p:grpSpPr>
              <p:sp>
                <p:nvSpPr>
                  <p:cNvPr id="557" name="Rectangle 556">
                    <a:extLst>
                      <a:ext uri="{FF2B5EF4-FFF2-40B4-BE49-F238E27FC236}">
                        <a16:creationId xmlns:a16="http://schemas.microsoft.com/office/drawing/2014/main" id="{30CEB0E0-F854-6C00-5B0A-E6340E65726E}"/>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58" name="Straight Connector 557">
                    <a:extLst>
                      <a:ext uri="{FF2B5EF4-FFF2-40B4-BE49-F238E27FC236}">
                        <a16:creationId xmlns:a16="http://schemas.microsoft.com/office/drawing/2014/main" id="{CFFF68CC-2BA7-5B1B-377E-11E4B82C2B75}"/>
                      </a:ext>
                    </a:extLst>
                  </p:cNvPr>
                  <p:cNvCxnSpPr>
                    <a:stCxn id="557" idx="0"/>
                    <a:endCxn id="557"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559" name="Straight Connector 558">
                    <a:extLst>
                      <a:ext uri="{FF2B5EF4-FFF2-40B4-BE49-F238E27FC236}">
                        <a16:creationId xmlns:a16="http://schemas.microsoft.com/office/drawing/2014/main" id="{9FD2725B-095D-5C0E-50BA-353A9378CEDD}"/>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560" name="Straight Connector 559">
                    <a:extLst>
                      <a:ext uri="{FF2B5EF4-FFF2-40B4-BE49-F238E27FC236}">
                        <a16:creationId xmlns:a16="http://schemas.microsoft.com/office/drawing/2014/main" id="{F1ABC8DF-7504-63BA-D195-C5CDDECAC27C}"/>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556" name="Straight Connector 555">
                  <a:extLst>
                    <a:ext uri="{FF2B5EF4-FFF2-40B4-BE49-F238E27FC236}">
                      <a16:creationId xmlns:a16="http://schemas.microsoft.com/office/drawing/2014/main" id="{CE8E4077-7387-F485-E03E-4FAEA5F553F5}"/>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541" name="Group 540">
                <a:extLst>
                  <a:ext uri="{FF2B5EF4-FFF2-40B4-BE49-F238E27FC236}">
                    <a16:creationId xmlns:a16="http://schemas.microsoft.com/office/drawing/2014/main" id="{DABD75A8-5A8F-4EDE-1139-D0B0F308EB35}"/>
                  </a:ext>
                </a:extLst>
              </p:cNvPr>
              <p:cNvGrpSpPr/>
              <p:nvPr/>
            </p:nvGrpSpPr>
            <p:grpSpPr>
              <a:xfrm>
                <a:off x="201931" y="2824146"/>
                <a:ext cx="548640" cy="142832"/>
                <a:chOff x="2847806" y="2444088"/>
                <a:chExt cx="548640" cy="142832"/>
              </a:xfrm>
              <a:solidFill>
                <a:sysClr val="window" lastClr="FFFFFF"/>
              </a:solidFill>
            </p:grpSpPr>
            <p:grpSp>
              <p:nvGrpSpPr>
                <p:cNvPr id="549" name="Group 548">
                  <a:extLst>
                    <a:ext uri="{FF2B5EF4-FFF2-40B4-BE49-F238E27FC236}">
                      <a16:creationId xmlns:a16="http://schemas.microsoft.com/office/drawing/2014/main" id="{58DFC853-C585-DD51-3B67-B1510AA62EF7}"/>
                    </a:ext>
                  </a:extLst>
                </p:cNvPr>
                <p:cNvGrpSpPr/>
                <p:nvPr/>
              </p:nvGrpSpPr>
              <p:grpSpPr>
                <a:xfrm>
                  <a:off x="2847806" y="2450780"/>
                  <a:ext cx="548640" cy="136140"/>
                  <a:chOff x="2073106" y="2784155"/>
                  <a:chExt cx="548640" cy="136140"/>
                </a:xfrm>
                <a:grpFill/>
              </p:grpSpPr>
              <p:sp>
                <p:nvSpPr>
                  <p:cNvPr id="551" name="Rectangle 550">
                    <a:extLst>
                      <a:ext uri="{FF2B5EF4-FFF2-40B4-BE49-F238E27FC236}">
                        <a16:creationId xmlns:a16="http://schemas.microsoft.com/office/drawing/2014/main" id="{F02C9DC0-E589-79EC-A851-E8568C4C15EE}"/>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52" name="Straight Connector 551">
                    <a:extLst>
                      <a:ext uri="{FF2B5EF4-FFF2-40B4-BE49-F238E27FC236}">
                        <a16:creationId xmlns:a16="http://schemas.microsoft.com/office/drawing/2014/main" id="{D127C5E4-3576-995A-CAB4-A69392858981}"/>
                      </a:ext>
                    </a:extLst>
                  </p:cNvPr>
                  <p:cNvCxnSpPr>
                    <a:stCxn id="551" idx="0"/>
                    <a:endCxn id="551"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553" name="Straight Connector 552">
                    <a:extLst>
                      <a:ext uri="{FF2B5EF4-FFF2-40B4-BE49-F238E27FC236}">
                        <a16:creationId xmlns:a16="http://schemas.microsoft.com/office/drawing/2014/main" id="{59233523-3BD7-5204-D316-E4E133B03E96}"/>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554" name="Straight Connector 553">
                    <a:extLst>
                      <a:ext uri="{FF2B5EF4-FFF2-40B4-BE49-F238E27FC236}">
                        <a16:creationId xmlns:a16="http://schemas.microsoft.com/office/drawing/2014/main" id="{CC2986A0-A280-5453-672A-CAD3F1204185}"/>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550" name="Straight Connector 549">
                  <a:extLst>
                    <a:ext uri="{FF2B5EF4-FFF2-40B4-BE49-F238E27FC236}">
                      <a16:creationId xmlns:a16="http://schemas.microsoft.com/office/drawing/2014/main" id="{F7526164-83A3-E7D2-1499-6EDE7252195B}"/>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542" name="Group 541">
                <a:extLst>
                  <a:ext uri="{FF2B5EF4-FFF2-40B4-BE49-F238E27FC236}">
                    <a16:creationId xmlns:a16="http://schemas.microsoft.com/office/drawing/2014/main" id="{442671F9-7E2C-D2EB-3D90-45F96C6C321C}"/>
                  </a:ext>
                </a:extLst>
              </p:cNvPr>
              <p:cNvGrpSpPr/>
              <p:nvPr/>
            </p:nvGrpSpPr>
            <p:grpSpPr>
              <a:xfrm>
                <a:off x="201931" y="2992565"/>
                <a:ext cx="548640" cy="142832"/>
                <a:chOff x="2847806" y="2444088"/>
                <a:chExt cx="548640" cy="142832"/>
              </a:xfrm>
              <a:solidFill>
                <a:sysClr val="window" lastClr="FFFFFF"/>
              </a:solidFill>
            </p:grpSpPr>
            <p:grpSp>
              <p:nvGrpSpPr>
                <p:cNvPr id="543" name="Group 542">
                  <a:extLst>
                    <a:ext uri="{FF2B5EF4-FFF2-40B4-BE49-F238E27FC236}">
                      <a16:creationId xmlns:a16="http://schemas.microsoft.com/office/drawing/2014/main" id="{8DB3E06E-D49A-606D-9519-1E4B3A4A7822}"/>
                    </a:ext>
                  </a:extLst>
                </p:cNvPr>
                <p:cNvGrpSpPr/>
                <p:nvPr/>
              </p:nvGrpSpPr>
              <p:grpSpPr>
                <a:xfrm>
                  <a:off x="2847806" y="2450780"/>
                  <a:ext cx="548640" cy="136140"/>
                  <a:chOff x="2073106" y="2784155"/>
                  <a:chExt cx="548640" cy="136140"/>
                </a:xfrm>
                <a:grpFill/>
              </p:grpSpPr>
              <p:sp>
                <p:nvSpPr>
                  <p:cNvPr id="545" name="Rectangle 544">
                    <a:extLst>
                      <a:ext uri="{FF2B5EF4-FFF2-40B4-BE49-F238E27FC236}">
                        <a16:creationId xmlns:a16="http://schemas.microsoft.com/office/drawing/2014/main" id="{C9E1E06F-0F32-E428-5378-AD838110E8E7}"/>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546" name="Straight Connector 545">
                    <a:extLst>
                      <a:ext uri="{FF2B5EF4-FFF2-40B4-BE49-F238E27FC236}">
                        <a16:creationId xmlns:a16="http://schemas.microsoft.com/office/drawing/2014/main" id="{C4B06037-DD67-D81B-C520-5B18AC7CC4FB}"/>
                      </a:ext>
                    </a:extLst>
                  </p:cNvPr>
                  <p:cNvCxnSpPr>
                    <a:stCxn id="545" idx="0"/>
                    <a:endCxn id="545"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547" name="Straight Connector 546">
                    <a:extLst>
                      <a:ext uri="{FF2B5EF4-FFF2-40B4-BE49-F238E27FC236}">
                        <a16:creationId xmlns:a16="http://schemas.microsoft.com/office/drawing/2014/main" id="{09ACC218-C097-D461-8CBE-1A430C9FAF4F}"/>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548" name="Straight Connector 547">
                    <a:extLst>
                      <a:ext uri="{FF2B5EF4-FFF2-40B4-BE49-F238E27FC236}">
                        <a16:creationId xmlns:a16="http://schemas.microsoft.com/office/drawing/2014/main" id="{09D2AED9-0C40-14AB-EBDC-52149F38908A}"/>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544" name="Straight Connector 543">
                  <a:extLst>
                    <a:ext uri="{FF2B5EF4-FFF2-40B4-BE49-F238E27FC236}">
                      <a16:creationId xmlns:a16="http://schemas.microsoft.com/office/drawing/2014/main" id="{4A748DEF-5FAF-6A63-0BB6-AAAB07FA66D7}"/>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grpSp>
          <p:nvGrpSpPr>
            <p:cNvPr id="591" name="Group 590">
              <a:extLst>
                <a:ext uri="{FF2B5EF4-FFF2-40B4-BE49-F238E27FC236}">
                  <a16:creationId xmlns:a16="http://schemas.microsoft.com/office/drawing/2014/main" id="{ACECEFA4-C393-2C27-E93A-277F2A6DA936}"/>
                </a:ext>
              </a:extLst>
            </p:cNvPr>
            <p:cNvGrpSpPr/>
            <p:nvPr/>
          </p:nvGrpSpPr>
          <p:grpSpPr>
            <a:xfrm>
              <a:off x="8190453" y="3269031"/>
              <a:ext cx="763829" cy="1496839"/>
              <a:chOff x="1261154" y="2780859"/>
              <a:chExt cx="763829" cy="1141929"/>
            </a:xfrm>
          </p:grpSpPr>
          <p:sp>
            <p:nvSpPr>
              <p:cNvPr id="592" name="Rectangle 591">
                <a:extLst>
                  <a:ext uri="{FF2B5EF4-FFF2-40B4-BE49-F238E27FC236}">
                    <a16:creationId xmlns:a16="http://schemas.microsoft.com/office/drawing/2014/main" id="{C97AFD8F-CD17-3F36-9E28-504691B7F90D}"/>
                  </a:ext>
                </a:extLst>
              </p:cNvPr>
              <p:cNvSpPr/>
              <p:nvPr/>
            </p:nvSpPr>
            <p:spPr>
              <a:xfrm>
                <a:off x="1261176" y="2780859"/>
                <a:ext cx="168275" cy="115216"/>
              </a:xfrm>
              <a:prstGeom prst="rect">
                <a:avLst/>
              </a:prstGeom>
              <a:solidFill>
                <a:srgbClr val="5B9BD5">
                  <a:lumMod val="20000"/>
                  <a:lumOff val="80000"/>
                </a:srgbClr>
              </a:solid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t>
                </a:r>
              </a:p>
            </p:txBody>
          </p:sp>
          <p:sp>
            <p:nvSpPr>
              <p:cNvPr id="593" name="Rectangle 592">
                <a:extLst>
                  <a:ext uri="{FF2B5EF4-FFF2-40B4-BE49-F238E27FC236}">
                    <a16:creationId xmlns:a16="http://schemas.microsoft.com/office/drawing/2014/main" id="{FAFB9B80-9341-82CA-0D35-8D8E5C2E8815}"/>
                  </a:ext>
                </a:extLst>
              </p:cNvPr>
              <p:cNvSpPr/>
              <p:nvPr/>
            </p:nvSpPr>
            <p:spPr>
              <a:xfrm>
                <a:off x="1261176" y="3120150"/>
                <a:ext cx="168275" cy="115216"/>
              </a:xfrm>
              <a:prstGeom prst="rect">
                <a:avLst/>
              </a:prstGeom>
              <a:solidFill>
                <a:srgbClr val="5B9BD5">
                  <a:lumMod val="20000"/>
                  <a:lumOff val="80000"/>
                </a:srgbClr>
              </a:solid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t>
                </a:r>
              </a:p>
            </p:txBody>
          </p:sp>
          <p:sp>
            <p:nvSpPr>
              <p:cNvPr id="594" name="Rectangle 593">
                <a:extLst>
                  <a:ext uri="{FF2B5EF4-FFF2-40B4-BE49-F238E27FC236}">
                    <a16:creationId xmlns:a16="http://schemas.microsoft.com/office/drawing/2014/main" id="{753A6B11-9019-65E2-EDF7-2CB0264F5845}"/>
                  </a:ext>
                </a:extLst>
              </p:cNvPr>
              <p:cNvSpPr/>
              <p:nvPr/>
            </p:nvSpPr>
            <p:spPr>
              <a:xfrm>
                <a:off x="1261154" y="3807572"/>
                <a:ext cx="168275" cy="115216"/>
              </a:xfrm>
              <a:prstGeom prst="rect">
                <a:avLst/>
              </a:prstGeom>
              <a:solidFill>
                <a:srgbClr val="5B9BD5">
                  <a:lumMod val="20000"/>
                  <a:lumOff val="80000"/>
                </a:srgbClr>
              </a:solid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t>
                </a:r>
              </a:p>
            </p:txBody>
          </p:sp>
          <p:sp>
            <p:nvSpPr>
              <p:cNvPr id="595" name="Rectangle 594">
                <a:extLst>
                  <a:ext uri="{FF2B5EF4-FFF2-40B4-BE49-F238E27FC236}">
                    <a16:creationId xmlns:a16="http://schemas.microsoft.com/office/drawing/2014/main" id="{CD49C618-B4C6-6198-FA7A-9A20F5E24FC2}"/>
                  </a:ext>
                </a:extLst>
              </p:cNvPr>
              <p:cNvSpPr/>
              <p:nvPr/>
            </p:nvSpPr>
            <p:spPr>
              <a:xfrm>
                <a:off x="1261175" y="3459076"/>
                <a:ext cx="168275" cy="115216"/>
              </a:xfrm>
              <a:prstGeom prst="rect">
                <a:avLst/>
              </a:prstGeom>
              <a:solidFill>
                <a:srgbClr val="5B9BD5">
                  <a:lumMod val="20000"/>
                  <a:lumOff val="80000"/>
                </a:srgbClr>
              </a:solid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t>
                </a:r>
              </a:p>
            </p:txBody>
          </p:sp>
          <p:sp>
            <p:nvSpPr>
              <p:cNvPr id="596" name="Rectangle 595">
                <a:extLst>
                  <a:ext uri="{FF2B5EF4-FFF2-40B4-BE49-F238E27FC236}">
                    <a16:creationId xmlns:a16="http://schemas.microsoft.com/office/drawing/2014/main" id="{D71CC5A5-521B-C377-189A-299E620CC312}"/>
                  </a:ext>
                </a:extLst>
              </p:cNvPr>
              <p:cNvSpPr/>
              <p:nvPr/>
            </p:nvSpPr>
            <p:spPr>
              <a:xfrm>
                <a:off x="1559334" y="2952896"/>
                <a:ext cx="168275" cy="115216"/>
              </a:xfrm>
              <a:prstGeom prst="rect">
                <a:avLst/>
              </a:prstGeom>
              <a:solidFill>
                <a:srgbClr val="5B9BD5">
                  <a:lumMod val="20000"/>
                  <a:lumOff val="80000"/>
                </a:srgbClr>
              </a:solid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t>
                </a:r>
              </a:p>
            </p:txBody>
          </p:sp>
          <p:sp>
            <p:nvSpPr>
              <p:cNvPr id="597" name="Rectangle 596">
                <a:extLst>
                  <a:ext uri="{FF2B5EF4-FFF2-40B4-BE49-F238E27FC236}">
                    <a16:creationId xmlns:a16="http://schemas.microsoft.com/office/drawing/2014/main" id="{5041B506-638E-875C-7205-E8DBC48E0847}"/>
                  </a:ext>
                </a:extLst>
              </p:cNvPr>
              <p:cNvSpPr/>
              <p:nvPr/>
            </p:nvSpPr>
            <p:spPr>
              <a:xfrm>
                <a:off x="1559334" y="3631738"/>
                <a:ext cx="168275" cy="115216"/>
              </a:xfrm>
              <a:prstGeom prst="rect">
                <a:avLst/>
              </a:prstGeom>
              <a:solidFill>
                <a:srgbClr val="5B9BD5">
                  <a:lumMod val="20000"/>
                  <a:lumOff val="80000"/>
                </a:srgbClr>
              </a:solid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t>
                </a:r>
              </a:p>
            </p:txBody>
          </p:sp>
          <p:sp>
            <p:nvSpPr>
              <p:cNvPr id="598" name="Rectangle 597">
                <a:extLst>
                  <a:ext uri="{FF2B5EF4-FFF2-40B4-BE49-F238E27FC236}">
                    <a16:creationId xmlns:a16="http://schemas.microsoft.com/office/drawing/2014/main" id="{3A4C3B87-E165-4BB6-5C9C-A1EE0AE3E2F3}"/>
                  </a:ext>
                </a:extLst>
              </p:cNvPr>
              <p:cNvSpPr/>
              <p:nvPr/>
            </p:nvSpPr>
            <p:spPr>
              <a:xfrm>
                <a:off x="1856708" y="3289598"/>
                <a:ext cx="168275" cy="115216"/>
              </a:xfrm>
              <a:prstGeom prst="rect">
                <a:avLst/>
              </a:prstGeom>
              <a:solidFill>
                <a:srgbClr val="5B9BD5">
                  <a:lumMod val="20000"/>
                  <a:lumOff val="80000"/>
                </a:srgbClr>
              </a:solid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t>
                </a:r>
              </a:p>
            </p:txBody>
          </p:sp>
        </p:grpSp>
        <p:cxnSp>
          <p:nvCxnSpPr>
            <p:cNvPr id="599" name="Straight Arrow Connector 598">
              <a:extLst>
                <a:ext uri="{FF2B5EF4-FFF2-40B4-BE49-F238E27FC236}">
                  <a16:creationId xmlns:a16="http://schemas.microsoft.com/office/drawing/2014/main" id="{74EF29AA-EB65-81A4-E5E4-16E67229A42D}"/>
                </a:ext>
              </a:extLst>
            </p:cNvPr>
            <p:cNvCxnSpPr>
              <a:stCxn id="563" idx="3"/>
              <a:endCxn id="592" idx="1"/>
            </p:cNvCxnSpPr>
            <p:nvPr/>
          </p:nvCxnSpPr>
          <p:spPr>
            <a:xfrm>
              <a:off x="7679870" y="3188924"/>
              <a:ext cx="510605" cy="155620"/>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00" name="Straight Arrow Connector 599">
              <a:extLst>
                <a:ext uri="{FF2B5EF4-FFF2-40B4-BE49-F238E27FC236}">
                  <a16:creationId xmlns:a16="http://schemas.microsoft.com/office/drawing/2014/main" id="{40C5C60A-A55E-C981-EB16-1DE2A9E52CAF}"/>
                </a:ext>
              </a:extLst>
            </p:cNvPr>
            <p:cNvCxnSpPr>
              <a:stCxn id="557" idx="3"/>
              <a:endCxn id="592" idx="1"/>
            </p:cNvCxnSpPr>
            <p:nvPr/>
          </p:nvCxnSpPr>
          <p:spPr>
            <a:xfrm flipV="1">
              <a:off x="7679870" y="3344544"/>
              <a:ext cx="510605" cy="65609"/>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01" name="Straight Arrow Connector 600">
              <a:extLst>
                <a:ext uri="{FF2B5EF4-FFF2-40B4-BE49-F238E27FC236}">
                  <a16:creationId xmlns:a16="http://schemas.microsoft.com/office/drawing/2014/main" id="{79CEC5F4-395A-95CE-AFB6-9F2D966A7263}"/>
                </a:ext>
              </a:extLst>
            </p:cNvPr>
            <p:cNvCxnSpPr>
              <a:stCxn id="551" idx="3"/>
              <a:endCxn id="593" idx="1"/>
            </p:cNvCxnSpPr>
            <p:nvPr/>
          </p:nvCxnSpPr>
          <p:spPr>
            <a:xfrm>
              <a:off x="7679870" y="3644253"/>
              <a:ext cx="510605" cy="145033"/>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02" name="Straight Arrow Connector 601">
              <a:extLst>
                <a:ext uri="{FF2B5EF4-FFF2-40B4-BE49-F238E27FC236}">
                  <a16:creationId xmlns:a16="http://schemas.microsoft.com/office/drawing/2014/main" id="{D8EEE6E8-9399-DA50-CDC5-753AC13F195A}"/>
                </a:ext>
              </a:extLst>
            </p:cNvPr>
            <p:cNvCxnSpPr>
              <a:stCxn id="545" idx="3"/>
              <a:endCxn id="593" idx="1"/>
            </p:cNvCxnSpPr>
            <p:nvPr/>
          </p:nvCxnSpPr>
          <p:spPr>
            <a:xfrm flipV="1">
              <a:off x="7679870" y="3789286"/>
              <a:ext cx="510605" cy="82572"/>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03" name="Straight Arrow Connector 602">
              <a:extLst>
                <a:ext uri="{FF2B5EF4-FFF2-40B4-BE49-F238E27FC236}">
                  <a16:creationId xmlns:a16="http://schemas.microsoft.com/office/drawing/2014/main" id="{881AE01C-3ED6-9CD1-251A-F78B38FA907A}"/>
                </a:ext>
              </a:extLst>
            </p:cNvPr>
            <p:cNvCxnSpPr>
              <a:stCxn id="587" idx="3"/>
              <a:endCxn id="595" idx="1"/>
            </p:cNvCxnSpPr>
            <p:nvPr/>
          </p:nvCxnSpPr>
          <p:spPr>
            <a:xfrm>
              <a:off x="7679870" y="4099917"/>
              <a:ext cx="510604" cy="133633"/>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04" name="Straight Arrow Connector 603">
              <a:extLst>
                <a:ext uri="{FF2B5EF4-FFF2-40B4-BE49-F238E27FC236}">
                  <a16:creationId xmlns:a16="http://schemas.microsoft.com/office/drawing/2014/main" id="{7202855C-5656-63D2-0C9B-CB8D3BBE64CF}"/>
                </a:ext>
              </a:extLst>
            </p:cNvPr>
            <p:cNvCxnSpPr>
              <a:stCxn id="581" idx="3"/>
              <a:endCxn id="595" idx="1"/>
            </p:cNvCxnSpPr>
            <p:nvPr/>
          </p:nvCxnSpPr>
          <p:spPr>
            <a:xfrm flipV="1">
              <a:off x="7679870" y="4233550"/>
              <a:ext cx="510604" cy="104920"/>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05" name="Straight Arrow Connector 604">
              <a:extLst>
                <a:ext uri="{FF2B5EF4-FFF2-40B4-BE49-F238E27FC236}">
                  <a16:creationId xmlns:a16="http://schemas.microsoft.com/office/drawing/2014/main" id="{660779C3-2924-063D-DB54-FA00305C7C92}"/>
                </a:ext>
              </a:extLst>
            </p:cNvPr>
            <p:cNvCxnSpPr>
              <a:stCxn id="575" idx="3"/>
              <a:endCxn id="594" idx="1"/>
            </p:cNvCxnSpPr>
            <p:nvPr/>
          </p:nvCxnSpPr>
          <p:spPr>
            <a:xfrm>
              <a:off x="7679870" y="4567516"/>
              <a:ext cx="510583" cy="122842"/>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06" name="Straight Arrow Connector 605">
              <a:extLst>
                <a:ext uri="{FF2B5EF4-FFF2-40B4-BE49-F238E27FC236}">
                  <a16:creationId xmlns:a16="http://schemas.microsoft.com/office/drawing/2014/main" id="{D5F40CB4-D6D4-B998-565B-1267EF28F2A5}"/>
                </a:ext>
              </a:extLst>
            </p:cNvPr>
            <p:cNvCxnSpPr>
              <a:stCxn id="569" idx="3"/>
              <a:endCxn id="594" idx="1"/>
            </p:cNvCxnSpPr>
            <p:nvPr/>
          </p:nvCxnSpPr>
          <p:spPr>
            <a:xfrm flipV="1">
              <a:off x="7679870" y="4690358"/>
              <a:ext cx="510583" cy="114787"/>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07" name="Straight Arrow Connector 606">
              <a:extLst>
                <a:ext uri="{FF2B5EF4-FFF2-40B4-BE49-F238E27FC236}">
                  <a16:creationId xmlns:a16="http://schemas.microsoft.com/office/drawing/2014/main" id="{C64898D1-C64D-4B00-BD93-A04BC17692CC}"/>
                </a:ext>
              </a:extLst>
            </p:cNvPr>
            <p:cNvCxnSpPr>
              <a:stCxn id="592" idx="3"/>
              <a:endCxn id="596" idx="1"/>
            </p:cNvCxnSpPr>
            <p:nvPr/>
          </p:nvCxnSpPr>
          <p:spPr>
            <a:xfrm>
              <a:off x="8358750" y="3344544"/>
              <a:ext cx="129883" cy="225506"/>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08" name="Straight Arrow Connector 607">
              <a:extLst>
                <a:ext uri="{FF2B5EF4-FFF2-40B4-BE49-F238E27FC236}">
                  <a16:creationId xmlns:a16="http://schemas.microsoft.com/office/drawing/2014/main" id="{3B3EEC2F-51A5-D8C7-B73D-453054D5B1B8}"/>
                </a:ext>
              </a:extLst>
            </p:cNvPr>
            <p:cNvCxnSpPr>
              <a:stCxn id="593" idx="3"/>
              <a:endCxn id="596" idx="1"/>
            </p:cNvCxnSpPr>
            <p:nvPr/>
          </p:nvCxnSpPr>
          <p:spPr>
            <a:xfrm flipV="1">
              <a:off x="8358750" y="3570050"/>
              <a:ext cx="129883" cy="219236"/>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09" name="Straight Arrow Connector 608">
              <a:extLst>
                <a:ext uri="{FF2B5EF4-FFF2-40B4-BE49-F238E27FC236}">
                  <a16:creationId xmlns:a16="http://schemas.microsoft.com/office/drawing/2014/main" id="{285D008A-6833-4B1C-A763-BD3F2B359FB1}"/>
                </a:ext>
              </a:extLst>
            </p:cNvPr>
            <p:cNvCxnSpPr>
              <a:stCxn id="595" idx="3"/>
              <a:endCxn id="597" idx="1"/>
            </p:cNvCxnSpPr>
            <p:nvPr/>
          </p:nvCxnSpPr>
          <p:spPr>
            <a:xfrm>
              <a:off x="8358749" y="4233550"/>
              <a:ext cx="129884" cy="226325"/>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10" name="Straight Arrow Connector 609">
              <a:extLst>
                <a:ext uri="{FF2B5EF4-FFF2-40B4-BE49-F238E27FC236}">
                  <a16:creationId xmlns:a16="http://schemas.microsoft.com/office/drawing/2014/main" id="{277EFA6B-6462-A183-E706-45044F3EFE48}"/>
                </a:ext>
              </a:extLst>
            </p:cNvPr>
            <p:cNvCxnSpPr>
              <a:stCxn id="594" idx="3"/>
              <a:endCxn id="597" idx="1"/>
            </p:cNvCxnSpPr>
            <p:nvPr/>
          </p:nvCxnSpPr>
          <p:spPr>
            <a:xfrm flipV="1">
              <a:off x="8358728" y="4459875"/>
              <a:ext cx="129905" cy="230483"/>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11" name="Straight Arrow Connector 610">
              <a:extLst>
                <a:ext uri="{FF2B5EF4-FFF2-40B4-BE49-F238E27FC236}">
                  <a16:creationId xmlns:a16="http://schemas.microsoft.com/office/drawing/2014/main" id="{F74766B5-E501-EB87-C8F4-834CD80DD4CC}"/>
                </a:ext>
              </a:extLst>
            </p:cNvPr>
            <p:cNvCxnSpPr>
              <a:stCxn id="596" idx="3"/>
              <a:endCxn id="598" idx="1"/>
            </p:cNvCxnSpPr>
            <p:nvPr/>
          </p:nvCxnSpPr>
          <p:spPr>
            <a:xfrm>
              <a:off x="8656908" y="3570050"/>
              <a:ext cx="129099" cy="441348"/>
            </a:xfrm>
            <a:prstGeom prst="straightConnector1">
              <a:avLst/>
            </a:prstGeom>
            <a:noFill/>
            <a:ln w="22098" cap="flat" cmpd="sng" algn="ctr">
              <a:solidFill>
                <a:sysClr val="windowText" lastClr="000000"/>
              </a:solidFill>
              <a:prstDash val="solid"/>
              <a:miter lim="800000"/>
              <a:tailEnd type="triangle" w="sm" len="sm"/>
            </a:ln>
            <a:effectLst/>
          </p:spPr>
        </p:cxnSp>
        <p:cxnSp>
          <p:nvCxnSpPr>
            <p:cNvPr id="612" name="Straight Arrow Connector 611">
              <a:extLst>
                <a:ext uri="{FF2B5EF4-FFF2-40B4-BE49-F238E27FC236}">
                  <a16:creationId xmlns:a16="http://schemas.microsoft.com/office/drawing/2014/main" id="{49334B03-6E26-71AF-0286-8016F668395B}"/>
                </a:ext>
              </a:extLst>
            </p:cNvPr>
            <p:cNvCxnSpPr>
              <a:stCxn id="597" idx="3"/>
              <a:endCxn id="598" idx="1"/>
            </p:cNvCxnSpPr>
            <p:nvPr/>
          </p:nvCxnSpPr>
          <p:spPr>
            <a:xfrm flipV="1">
              <a:off x="8656908" y="4011398"/>
              <a:ext cx="129099" cy="448477"/>
            </a:xfrm>
            <a:prstGeom prst="straightConnector1">
              <a:avLst/>
            </a:prstGeom>
            <a:noFill/>
            <a:ln w="22098" cap="flat" cmpd="sng" algn="ctr">
              <a:solidFill>
                <a:sysClr val="windowText" lastClr="000000"/>
              </a:solidFill>
              <a:prstDash val="solid"/>
              <a:miter lim="800000"/>
              <a:tailEnd type="triangle" w="sm" len="sm"/>
            </a:ln>
            <a:effectLst/>
          </p:spPr>
        </p:cxnSp>
        <p:sp>
          <p:nvSpPr>
            <p:cNvPr id="613" name="Rectangle 612">
              <a:extLst>
                <a:ext uri="{FF2B5EF4-FFF2-40B4-BE49-F238E27FC236}">
                  <a16:creationId xmlns:a16="http://schemas.microsoft.com/office/drawing/2014/main" id="{972F6678-DCA2-361B-DC11-4121C1EFD6B3}"/>
                </a:ext>
              </a:extLst>
            </p:cNvPr>
            <p:cNvSpPr/>
            <p:nvPr/>
          </p:nvSpPr>
          <p:spPr>
            <a:xfrm>
              <a:off x="7689463" y="2956694"/>
              <a:ext cx="1470510" cy="185938"/>
            </a:xfrm>
            <a:prstGeom prst="rect">
              <a:avLst/>
            </a:prstGeom>
            <a:noFill/>
            <a:ln w="22098"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Comparator Tree</a:t>
              </a:r>
            </a:p>
          </p:txBody>
        </p:sp>
        <p:sp>
          <p:nvSpPr>
            <p:cNvPr id="614" name="Rectangle 613">
              <a:extLst>
                <a:ext uri="{FF2B5EF4-FFF2-40B4-BE49-F238E27FC236}">
                  <a16:creationId xmlns:a16="http://schemas.microsoft.com/office/drawing/2014/main" id="{69E8F69F-98B4-E180-D1B6-A4C29F6FCAD5}"/>
                </a:ext>
              </a:extLst>
            </p:cNvPr>
            <p:cNvSpPr/>
            <p:nvPr/>
          </p:nvSpPr>
          <p:spPr>
            <a:xfrm>
              <a:off x="6476712" y="2897522"/>
              <a:ext cx="1923541" cy="119805"/>
            </a:xfrm>
            <a:prstGeom prst="rect">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FIFOs</a:t>
              </a:r>
            </a:p>
          </p:txBody>
        </p:sp>
      </p:grpSp>
      <p:grpSp>
        <p:nvGrpSpPr>
          <p:cNvPr id="145" name="Group 144">
            <a:extLst>
              <a:ext uri="{FF2B5EF4-FFF2-40B4-BE49-F238E27FC236}">
                <a16:creationId xmlns:a16="http://schemas.microsoft.com/office/drawing/2014/main" id="{F2DB0C8D-2F05-DB91-7FE9-D93B3B43965D}"/>
              </a:ext>
            </a:extLst>
          </p:cNvPr>
          <p:cNvGrpSpPr/>
          <p:nvPr/>
        </p:nvGrpSpPr>
        <p:grpSpPr>
          <a:xfrm>
            <a:off x="-344307" y="2299434"/>
            <a:ext cx="2881652" cy="2663588"/>
            <a:chOff x="-344307" y="2299434"/>
            <a:chExt cx="2881652" cy="2663588"/>
          </a:xfrm>
        </p:grpSpPr>
        <p:sp>
          <p:nvSpPr>
            <p:cNvPr id="431" name="Rounded Rectangle 430">
              <a:extLst>
                <a:ext uri="{FF2B5EF4-FFF2-40B4-BE49-F238E27FC236}">
                  <a16:creationId xmlns:a16="http://schemas.microsoft.com/office/drawing/2014/main" id="{E88438B5-473F-DC40-C4A2-39890712F9CF}"/>
                </a:ext>
              </a:extLst>
            </p:cNvPr>
            <p:cNvSpPr/>
            <p:nvPr/>
          </p:nvSpPr>
          <p:spPr>
            <a:xfrm>
              <a:off x="270232" y="2299434"/>
              <a:ext cx="2116311" cy="2663588"/>
            </a:xfrm>
            <a:prstGeom prst="roundRect">
              <a:avLst>
                <a:gd name="adj" fmla="val 2880"/>
              </a:avLst>
            </a:prstGeom>
            <a:solidFill>
              <a:srgbClr val="E2F0D9"/>
            </a:solidFill>
            <a:ln w="254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u="none" strike="noStrike" kern="0" cap="none" spc="0" normalizeH="0" baseline="0" noProof="0" dirty="0">
                  <a:ln>
                    <a:noFill/>
                  </a:ln>
                  <a:solidFill>
                    <a:prstClr val="black"/>
                  </a:solidFill>
                  <a:effectLst/>
                  <a:uLnTx/>
                  <a:uFillTx/>
                  <a:latin typeface="Gill Sans MT" panose="020B0502020104020203" pitchFamily="34" charset="77"/>
                </a:rPr>
                <a:t>Sort Unit</a:t>
              </a:r>
            </a:p>
          </p:txBody>
        </p:sp>
        <p:grpSp>
          <p:nvGrpSpPr>
            <p:cNvPr id="443" name="Group 442">
              <a:extLst>
                <a:ext uri="{FF2B5EF4-FFF2-40B4-BE49-F238E27FC236}">
                  <a16:creationId xmlns:a16="http://schemas.microsoft.com/office/drawing/2014/main" id="{95838471-DE66-8123-D27E-8B534922DCAF}"/>
                </a:ext>
              </a:extLst>
            </p:cNvPr>
            <p:cNvGrpSpPr/>
            <p:nvPr/>
          </p:nvGrpSpPr>
          <p:grpSpPr>
            <a:xfrm>
              <a:off x="328198" y="3098926"/>
              <a:ext cx="548640" cy="1809247"/>
              <a:chOff x="201931" y="2487220"/>
              <a:chExt cx="548640" cy="1338774"/>
            </a:xfrm>
          </p:grpSpPr>
          <p:grpSp>
            <p:nvGrpSpPr>
              <p:cNvPr id="444" name="Group 443">
                <a:extLst>
                  <a:ext uri="{FF2B5EF4-FFF2-40B4-BE49-F238E27FC236}">
                    <a16:creationId xmlns:a16="http://schemas.microsoft.com/office/drawing/2014/main" id="{9D1CCFEA-E47C-25DB-F968-1C146DA6AA11}"/>
                  </a:ext>
                </a:extLst>
              </p:cNvPr>
              <p:cNvGrpSpPr/>
              <p:nvPr/>
            </p:nvGrpSpPr>
            <p:grpSpPr>
              <a:xfrm>
                <a:off x="201931" y="3161320"/>
                <a:ext cx="548640" cy="142832"/>
                <a:chOff x="2847806" y="2444088"/>
                <a:chExt cx="548640" cy="142832"/>
              </a:xfrm>
              <a:solidFill>
                <a:sysClr val="window" lastClr="FFFFFF"/>
              </a:solidFill>
            </p:grpSpPr>
            <p:grpSp>
              <p:nvGrpSpPr>
                <p:cNvPr id="494" name="Group 493">
                  <a:extLst>
                    <a:ext uri="{FF2B5EF4-FFF2-40B4-BE49-F238E27FC236}">
                      <a16:creationId xmlns:a16="http://schemas.microsoft.com/office/drawing/2014/main" id="{A187B775-2AD2-DD18-D077-E86A7CBD5292}"/>
                    </a:ext>
                  </a:extLst>
                </p:cNvPr>
                <p:cNvGrpSpPr/>
                <p:nvPr/>
              </p:nvGrpSpPr>
              <p:grpSpPr>
                <a:xfrm>
                  <a:off x="2847806" y="2450780"/>
                  <a:ext cx="548640" cy="136140"/>
                  <a:chOff x="2073106" y="2784155"/>
                  <a:chExt cx="548640" cy="136140"/>
                </a:xfrm>
                <a:grpFill/>
              </p:grpSpPr>
              <p:sp>
                <p:nvSpPr>
                  <p:cNvPr id="496" name="Rectangle 495">
                    <a:extLst>
                      <a:ext uri="{FF2B5EF4-FFF2-40B4-BE49-F238E27FC236}">
                        <a16:creationId xmlns:a16="http://schemas.microsoft.com/office/drawing/2014/main" id="{61528B30-6EA8-6662-83CC-C8B7D673C8DC}"/>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497" name="Straight Connector 496">
                    <a:extLst>
                      <a:ext uri="{FF2B5EF4-FFF2-40B4-BE49-F238E27FC236}">
                        <a16:creationId xmlns:a16="http://schemas.microsoft.com/office/drawing/2014/main" id="{BD48B163-54A2-E305-E123-82FECF30DE90}"/>
                      </a:ext>
                    </a:extLst>
                  </p:cNvPr>
                  <p:cNvCxnSpPr>
                    <a:cxnSpLocks/>
                    <a:stCxn id="496" idx="0"/>
                    <a:endCxn id="496"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498" name="Straight Connector 497">
                    <a:extLst>
                      <a:ext uri="{FF2B5EF4-FFF2-40B4-BE49-F238E27FC236}">
                        <a16:creationId xmlns:a16="http://schemas.microsoft.com/office/drawing/2014/main" id="{F69193EF-707B-2E45-5F93-9E8BB90CC3D9}"/>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499" name="Straight Connector 498">
                    <a:extLst>
                      <a:ext uri="{FF2B5EF4-FFF2-40B4-BE49-F238E27FC236}">
                        <a16:creationId xmlns:a16="http://schemas.microsoft.com/office/drawing/2014/main" id="{8372172D-0B0D-CA5A-2A45-935ED80B5BBE}"/>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495" name="Straight Connector 494">
                  <a:extLst>
                    <a:ext uri="{FF2B5EF4-FFF2-40B4-BE49-F238E27FC236}">
                      <a16:creationId xmlns:a16="http://schemas.microsoft.com/office/drawing/2014/main" id="{E6FC8CC3-6674-BB11-AF8A-28407CBEFF4D}"/>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445" name="Group 444">
                <a:extLst>
                  <a:ext uri="{FF2B5EF4-FFF2-40B4-BE49-F238E27FC236}">
                    <a16:creationId xmlns:a16="http://schemas.microsoft.com/office/drawing/2014/main" id="{490CB1F8-DC35-5BD9-0159-A0B402AA8EF9}"/>
                  </a:ext>
                </a:extLst>
              </p:cNvPr>
              <p:cNvGrpSpPr/>
              <p:nvPr/>
            </p:nvGrpSpPr>
            <p:grpSpPr>
              <a:xfrm>
                <a:off x="201931" y="3337840"/>
                <a:ext cx="548640" cy="142832"/>
                <a:chOff x="2847806" y="2444088"/>
                <a:chExt cx="548640" cy="142832"/>
              </a:xfrm>
              <a:solidFill>
                <a:sysClr val="window" lastClr="FFFFFF"/>
              </a:solidFill>
            </p:grpSpPr>
            <p:grpSp>
              <p:nvGrpSpPr>
                <p:cNvPr id="488" name="Group 487">
                  <a:extLst>
                    <a:ext uri="{FF2B5EF4-FFF2-40B4-BE49-F238E27FC236}">
                      <a16:creationId xmlns:a16="http://schemas.microsoft.com/office/drawing/2014/main" id="{9B809792-0669-4FBC-A821-4197B6EBC8B0}"/>
                    </a:ext>
                  </a:extLst>
                </p:cNvPr>
                <p:cNvGrpSpPr/>
                <p:nvPr/>
              </p:nvGrpSpPr>
              <p:grpSpPr>
                <a:xfrm>
                  <a:off x="2847806" y="2450780"/>
                  <a:ext cx="548640" cy="136140"/>
                  <a:chOff x="2073106" y="2784155"/>
                  <a:chExt cx="548640" cy="136140"/>
                </a:xfrm>
                <a:grpFill/>
              </p:grpSpPr>
              <p:sp>
                <p:nvSpPr>
                  <p:cNvPr id="490" name="Rectangle 489">
                    <a:extLst>
                      <a:ext uri="{FF2B5EF4-FFF2-40B4-BE49-F238E27FC236}">
                        <a16:creationId xmlns:a16="http://schemas.microsoft.com/office/drawing/2014/main" id="{755AAF7A-CCA8-2CAF-FBD3-41BC11D24FEF}"/>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491" name="Straight Connector 490">
                    <a:extLst>
                      <a:ext uri="{FF2B5EF4-FFF2-40B4-BE49-F238E27FC236}">
                        <a16:creationId xmlns:a16="http://schemas.microsoft.com/office/drawing/2014/main" id="{A8B5034E-142F-D5C0-9E81-ACEBD998D208}"/>
                      </a:ext>
                    </a:extLst>
                  </p:cNvPr>
                  <p:cNvCxnSpPr>
                    <a:cxnSpLocks/>
                    <a:stCxn id="490" idx="0"/>
                    <a:endCxn id="490"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492" name="Straight Connector 491">
                    <a:extLst>
                      <a:ext uri="{FF2B5EF4-FFF2-40B4-BE49-F238E27FC236}">
                        <a16:creationId xmlns:a16="http://schemas.microsoft.com/office/drawing/2014/main" id="{ACBC6B00-3D55-91AA-E02B-0CF7C4A08E33}"/>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493" name="Straight Connector 492">
                    <a:extLst>
                      <a:ext uri="{FF2B5EF4-FFF2-40B4-BE49-F238E27FC236}">
                        <a16:creationId xmlns:a16="http://schemas.microsoft.com/office/drawing/2014/main" id="{AF25FE78-ABF7-2D1F-5FB8-206AA16DD878}"/>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489" name="Straight Connector 488">
                  <a:extLst>
                    <a:ext uri="{FF2B5EF4-FFF2-40B4-BE49-F238E27FC236}">
                      <a16:creationId xmlns:a16="http://schemas.microsoft.com/office/drawing/2014/main" id="{CC19F380-4654-8EF4-5124-158360CAD58D}"/>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446" name="Group 445">
                <a:extLst>
                  <a:ext uri="{FF2B5EF4-FFF2-40B4-BE49-F238E27FC236}">
                    <a16:creationId xmlns:a16="http://schemas.microsoft.com/office/drawing/2014/main" id="{7D0FA776-7367-7907-14CF-709D45788373}"/>
                  </a:ext>
                </a:extLst>
              </p:cNvPr>
              <p:cNvGrpSpPr/>
              <p:nvPr/>
            </p:nvGrpSpPr>
            <p:grpSpPr>
              <a:xfrm>
                <a:off x="201931" y="3507326"/>
                <a:ext cx="548640" cy="142832"/>
                <a:chOff x="2847806" y="2444088"/>
                <a:chExt cx="548640" cy="142832"/>
              </a:xfrm>
              <a:solidFill>
                <a:sysClr val="window" lastClr="FFFFFF"/>
              </a:solidFill>
            </p:grpSpPr>
            <p:grpSp>
              <p:nvGrpSpPr>
                <p:cNvPr id="482" name="Group 481">
                  <a:extLst>
                    <a:ext uri="{FF2B5EF4-FFF2-40B4-BE49-F238E27FC236}">
                      <a16:creationId xmlns:a16="http://schemas.microsoft.com/office/drawing/2014/main" id="{F0F626E5-E9F7-4F80-7847-E4FF1BED97EE}"/>
                    </a:ext>
                  </a:extLst>
                </p:cNvPr>
                <p:cNvGrpSpPr/>
                <p:nvPr/>
              </p:nvGrpSpPr>
              <p:grpSpPr>
                <a:xfrm>
                  <a:off x="2847806" y="2450780"/>
                  <a:ext cx="548640" cy="136140"/>
                  <a:chOff x="2073106" y="2784155"/>
                  <a:chExt cx="548640" cy="136140"/>
                </a:xfrm>
                <a:grpFill/>
              </p:grpSpPr>
              <p:sp>
                <p:nvSpPr>
                  <p:cNvPr id="484" name="Rectangle 483">
                    <a:extLst>
                      <a:ext uri="{FF2B5EF4-FFF2-40B4-BE49-F238E27FC236}">
                        <a16:creationId xmlns:a16="http://schemas.microsoft.com/office/drawing/2014/main" id="{A7C8A3A2-C5A8-7E09-1A0B-12C4390AD000}"/>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485" name="Straight Connector 484">
                    <a:extLst>
                      <a:ext uri="{FF2B5EF4-FFF2-40B4-BE49-F238E27FC236}">
                        <a16:creationId xmlns:a16="http://schemas.microsoft.com/office/drawing/2014/main" id="{FDBEF0CD-5D3C-4D41-54D4-42288C18E23F}"/>
                      </a:ext>
                    </a:extLst>
                  </p:cNvPr>
                  <p:cNvCxnSpPr>
                    <a:cxnSpLocks/>
                    <a:stCxn id="484" idx="0"/>
                    <a:endCxn id="484"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486" name="Straight Connector 485">
                    <a:extLst>
                      <a:ext uri="{FF2B5EF4-FFF2-40B4-BE49-F238E27FC236}">
                        <a16:creationId xmlns:a16="http://schemas.microsoft.com/office/drawing/2014/main" id="{44DED166-0C4E-8B00-0947-837868FDC66D}"/>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487" name="Straight Connector 486">
                    <a:extLst>
                      <a:ext uri="{FF2B5EF4-FFF2-40B4-BE49-F238E27FC236}">
                        <a16:creationId xmlns:a16="http://schemas.microsoft.com/office/drawing/2014/main" id="{173CEAA3-3C1A-43AC-BCDA-5C137365BC4B}"/>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483" name="Straight Connector 482">
                  <a:extLst>
                    <a:ext uri="{FF2B5EF4-FFF2-40B4-BE49-F238E27FC236}">
                      <a16:creationId xmlns:a16="http://schemas.microsoft.com/office/drawing/2014/main" id="{4B38D7D9-10CC-B789-2E48-1E53A763ED32}"/>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447" name="Group 446">
                <a:extLst>
                  <a:ext uri="{FF2B5EF4-FFF2-40B4-BE49-F238E27FC236}">
                    <a16:creationId xmlns:a16="http://schemas.microsoft.com/office/drawing/2014/main" id="{9170BBDD-52DE-1CB3-DA3D-DB829296E979}"/>
                  </a:ext>
                </a:extLst>
              </p:cNvPr>
              <p:cNvGrpSpPr/>
              <p:nvPr/>
            </p:nvGrpSpPr>
            <p:grpSpPr>
              <a:xfrm>
                <a:off x="201931" y="3683162"/>
                <a:ext cx="548640" cy="142832"/>
                <a:chOff x="2847806" y="2444088"/>
                <a:chExt cx="548640" cy="142832"/>
              </a:xfrm>
              <a:solidFill>
                <a:sysClr val="window" lastClr="FFFFFF"/>
              </a:solidFill>
            </p:grpSpPr>
            <p:grpSp>
              <p:nvGrpSpPr>
                <p:cNvPr id="476" name="Group 475">
                  <a:extLst>
                    <a:ext uri="{FF2B5EF4-FFF2-40B4-BE49-F238E27FC236}">
                      <a16:creationId xmlns:a16="http://schemas.microsoft.com/office/drawing/2014/main" id="{A453A35A-069E-B480-98AE-1C30293DC6E0}"/>
                    </a:ext>
                  </a:extLst>
                </p:cNvPr>
                <p:cNvGrpSpPr/>
                <p:nvPr/>
              </p:nvGrpSpPr>
              <p:grpSpPr>
                <a:xfrm>
                  <a:off x="2847806" y="2450780"/>
                  <a:ext cx="548640" cy="136140"/>
                  <a:chOff x="2073106" y="2784155"/>
                  <a:chExt cx="548640" cy="136140"/>
                </a:xfrm>
                <a:grpFill/>
              </p:grpSpPr>
              <p:sp>
                <p:nvSpPr>
                  <p:cNvPr id="478" name="Rectangle 477">
                    <a:extLst>
                      <a:ext uri="{FF2B5EF4-FFF2-40B4-BE49-F238E27FC236}">
                        <a16:creationId xmlns:a16="http://schemas.microsoft.com/office/drawing/2014/main" id="{214B3E8A-CD7D-C568-901D-99AD9C124F5D}"/>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479" name="Straight Connector 478">
                    <a:extLst>
                      <a:ext uri="{FF2B5EF4-FFF2-40B4-BE49-F238E27FC236}">
                        <a16:creationId xmlns:a16="http://schemas.microsoft.com/office/drawing/2014/main" id="{4942D69E-5B3A-EB31-1EA0-824FFBA63388}"/>
                      </a:ext>
                    </a:extLst>
                  </p:cNvPr>
                  <p:cNvCxnSpPr>
                    <a:cxnSpLocks/>
                    <a:stCxn id="478" idx="0"/>
                    <a:endCxn id="478"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480" name="Straight Connector 479">
                    <a:extLst>
                      <a:ext uri="{FF2B5EF4-FFF2-40B4-BE49-F238E27FC236}">
                        <a16:creationId xmlns:a16="http://schemas.microsoft.com/office/drawing/2014/main" id="{74EE67E1-A4E7-1702-32CE-387EBE17DDE9}"/>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481" name="Straight Connector 480">
                    <a:extLst>
                      <a:ext uri="{FF2B5EF4-FFF2-40B4-BE49-F238E27FC236}">
                        <a16:creationId xmlns:a16="http://schemas.microsoft.com/office/drawing/2014/main" id="{F5AD02A6-F307-67E2-CA2A-9347EB2C8C08}"/>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477" name="Straight Connector 476">
                  <a:extLst>
                    <a:ext uri="{FF2B5EF4-FFF2-40B4-BE49-F238E27FC236}">
                      <a16:creationId xmlns:a16="http://schemas.microsoft.com/office/drawing/2014/main" id="{A1D51804-1F3E-5DCE-5AC5-8F8200AFE508}"/>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448" name="Group 447">
                <a:extLst>
                  <a:ext uri="{FF2B5EF4-FFF2-40B4-BE49-F238E27FC236}">
                    <a16:creationId xmlns:a16="http://schemas.microsoft.com/office/drawing/2014/main" id="{66D4FCF0-114B-7B1C-6EB0-7FDA427F02B3}"/>
                  </a:ext>
                </a:extLst>
              </p:cNvPr>
              <p:cNvGrpSpPr/>
              <p:nvPr/>
            </p:nvGrpSpPr>
            <p:grpSpPr>
              <a:xfrm>
                <a:off x="201931" y="2487220"/>
                <a:ext cx="548640" cy="142832"/>
                <a:chOff x="2847806" y="2444088"/>
                <a:chExt cx="548640" cy="142832"/>
              </a:xfrm>
              <a:solidFill>
                <a:sysClr val="window" lastClr="FFFFFF"/>
              </a:solidFill>
            </p:grpSpPr>
            <p:grpSp>
              <p:nvGrpSpPr>
                <p:cNvPr id="470" name="Group 469">
                  <a:extLst>
                    <a:ext uri="{FF2B5EF4-FFF2-40B4-BE49-F238E27FC236}">
                      <a16:creationId xmlns:a16="http://schemas.microsoft.com/office/drawing/2014/main" id="{D1EE8E5F-3FDF-D8D0-A23F-C2FFBD53EEF0}"/>
                    </a:ext>
                  </a:extLst>
                </p:cNvPr>
                <p:cNvGrpSpPr/>
                <p:nvPr/>
              </p:nvGrpSpPr>
              <p:grpSpPr>
                <a:xfrm>
                  <a:off x="2847806" y="2450780"/>
                  <a:ext cx="548640" cy="136140"/>
                  <a:chOff x="2073106" y="2784155"/>
                  <a:chExt cx="548640" cy="136140"/>
                </a:xfrm>
                <a:grpFill/>
              </p:grpSpPr>
              <p:sp>
                <p:nvSpPr>
                  <p:cNvPr id="472" name="Rectangle 471">
                    <a:extLst>
                      <a:ext uri="{FF2B5EF4-FFF2-40B4-BE49-F238E27FC236}">
                        <a16:creationId xmlns:a16="http://schemas.microsoft.com/office/drawing/2014/main" id="{1C0E386E-78CA-A724-8BEE-9F7C2A437F1B}"/>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473" name="Straight Connector 472">
                    <a:extLst>
                      <a:ext uri="{FF2B5EF4-FFF2-40B4-BE49-F238E27FC236}">
                        <a16:creationId xmlns:a16="http://schemas.microsoft.com/office/drawing/2014/main" id="{30DD2ADE-ADEF-B03D-FA9E-CEA10F78CDCD}"/>
                      </a:ext>
                    </a:extLst>
                  </p:cNvPr>
                  <p:cNvCxnSpPr>
                    <a:cxnSpLocks/>
                    <a:stCxn id="472" idx="0"/>
                    <a:endCxn id="472"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474" name="Straight Connector 473">
                    <a:extLst>
                      <a:ext uri="{FF2B5EF4-FFF2-40B4-BE49-F238E27FC236}">
                        <a16:creationId xmlns:a16="http://schemas.microsoft.com/office/drawing/2014/main" id="{CF298416-70FD-2C51-91E5-B65419213BE3}"/>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475" name="Straight Connector 474">
                    <a:extLst>
                      <a:ext uri="{FF2B5EF4-FFF2-40B4-BE49-F238E27FC236}">
                        <a16:creationId xmlns:a16="http://schemas.microsoft.com/office/drawing/2014/main" id="{635B9323-02BA-503D-5E24-3BFBD36A4DD8}"/>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471" name="Straight Connector 470">
                  <a:extLst>
                    <a:ext uri="{FF2B5EF4-FFF2-40B4-BE49-F238E27FC236}">
                      <a16:creationId xmlns:a16="http://schemas.microsoft.com/office/drawing/2014/main" id="{4F7C873E-2328-45A8-D5AE-690450BB8C0A}"/>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449" name="Group 448">
                <a:extLst>
                  <a:ext uri="{FF2B5EF4-FFF2-40B4-BE49-F238E27FC236}">
                    <a16:creationId xmlns:a16="http://schemas.microsoft.com/office/drawing/2014/main" id="{668298BD-D04D-142F-2790-4F88162E61D9}"/>
                  </a:ext>
                </a:extLst>
              </p:cNvPr>
              <p:cNvGrpSpPr/>
              <p:nvPr/>
            </p:nvGrpSpPr>
            <p:grpSpPr>
              <a:xfrm>
                <a:off x="201931" y="2650921"/>
                <a:ext cx="548640" cy="142832"/>
                <a:chOff x="2847806" y="2444088"/>
                <a:chExt cx="548640" cy="142832"/>
              </a:xfrm>
              <a:solidFill>
                <a:sysClr val="window" lastClr="FFFFFF"/>
              </a:solidFill>
            </p:grpSpPr>
            <p:grpSp>
              <p:nvGrpSpPr>
                <p:cNvPr id="464" name="Group 463">
                  <a:extLst>
                    <a:ext uri="{FF2B5EF4-FFF2-40B4-BE49-F238E27FC236}">
                      <a16:creationId xmlns:a16="http://schemas.microsoft.com/office/drawing/2014/main" id="{953887C3-7636-90F8-F9C0-D2727A6703DB}"/>
                    </a:ext>
                  </a:extLst>
                </p:cNvPr>
                <p:cNvGrpSpPr/>
                <p:nvPr/>
              </p:nvGrpSpPr>
              <p:grpSpPr>
                <a:xfrm>
                  <a:off x="2847806" y="2450780"/>
                  <a:ext cx="548640" cy="136140"/>
                  <a:chOff x="2073106" y="2784155"/>
                  <a:chExt cx="548640" cy="136140"/>
                </a:xfrm>
                <a:grpFill/>
              </p:grpSpPr>
              <p:sp>
                <p:nvSpPr>
                  <p:cNvPr id="466" name="Rectangle 465">
                    <a:extLst>
                      <a:ext uri="{FF2B5EF4-FFF2-40B4-BE49-F238E27FC236}">
                        <a16:creationId xmlns:a16="http://schemas.microsoft.com/office/drawing/2014/main" id="{138EA5F6-ABF0-83C9-F9AA-C2E57171A3DA}"/>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467" name="Straight Connector 466">
                    <a:extLst>
                      <a:ext uri="{FF2B5EF4-FFF2-40B4-BE49-F238E27FC236}">
                        <a16:creationId xmlns:a16="http://schemas.microsoft.com/office/drawing/2014/main" id="{1DC30BC3-4AD0-EC25-D429-7C6A4DFDE74F}"/>
                      </a:ext>
                    </a:extLst>
                  </p:cNvPr>
                  <p:cNvCxnSpPr>
                    <a:cxnSpLocks/>
                    <a:stCxn id="466" idx="0"/>
                    <a:endCxn id="466"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468" name="Straight Connector 467">
                    <a:extLst>
                      <a:ext uri="{FF2B5EF4-FFF2-40B4-BE49-F238E27FC236}">
                        <a16:creationId xmlns:a16="http://schemas.microsoft.com/office/drawing/2014/main" id="{3D82A20B-E683-49E6-3E9A-94C7F2D1BE26}"/>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469" name="Straight Connector 468">
                    <a:extLst>
                      <a:ext uri="{FF2B5EF4-FFF2-40B4-BE49-F238E27FC236}">
                        <a16:creationId xmlns:a16="http://schemas.microsoft.com/office/drawing/2014/main" id="{2C334EDF-6F0A-2947-FEB7-2D38B5CD094D}"/>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465" name="Straight Connector 464">
                  <a:extLst>
                    <a:ext uri="{FF2B5EF4-FFF2-40B4-BE49-F238E27FC236}">
                      <a16:creationId xmlns:a16="http://schemas.microsoft.com/office/drawing/2014/main" id="{B6C67842-6276-AE30-1B37-6A4DBC5A1E5B}"/>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450" name="Group 449">
                <a:extLst>
                  <a:ext uri="{FF2B5EF4-FFF2-40B4-BE49-F238E27FC236}">
                    <a16:creationId xmlns:a16="http://schemas.microsoft.com/office/drawing/2014/main" id="{CEE95B10-45E7-BC1C-4C37-E48FEE2233D2}"/>
                  </a:ext>
                </a:extLst>
              </p:cNvPr>
              <p:cNvGrpSpPr/>
              <p:nvPr/>
            </p:nvGrpSpPr>
            <p:grpSpPr>
              <a:xfrm>
                <a:off x="201931" y="2824146"/>
                <a:ext cx="548640" cy="142832"/>
                <a:chOff x="2847806" y="2444088"/>
                <a:chExt cx="548640" cy="142832"/>
              </a:xfrm>
              <a:solidFill>
                <a:sysClr val="window" lastClr="FFFFFF"/>
              </a:solidFill>
            </p:grpSpPr>
            <p:grpSp>
              <p:nvGrpSpPr>
                <p:cNvPr id="458" name="Group 457">
                  <a:extLst>
                    <a:ext uri="{FF2B5EF4-FFF2-40B4-BE49-F238E27FC236}">
                      <a16:creationId xmlns:a16="http://schemas.microsoft.com/office/drawing/2014/main" id="{951EB1A3-38CA-1D4D-0BEF-2E62DE689561}"/>
                    </a:ext>
                  </a:extLst>
                </p:cNvPr>
                <p:cNvGrpSpPr/>
                <p:nvPr/>
              </p:nvGrpSpPr>
              <p:grpSpPr>
                <a:xfrm>
                  <a:off x="2847806" y="2450780"/>
                  <a:ext cx="548640" cy="136140"/>
                  <a:chOff x="2073106" y="2784155"/>
                  <a:chExt cx="548640" cy="136140"/>
                </a:xfrm>
                <a:grpFill/>
              </p:grpSpPr>
              <p:sp>
                <p:nvSpPr>
                  <p:cNvPr id="460" name="Rectangle 459">
                    <a:extLst>
                      <a:ext uri="{FF2B5EF4-FFF2-40B4-BE49-F238E27FC236}">
                        <a16:creationId xmlns:a16="http://schemas.microsoft.com/office/drawing/2014/main" id="{A785FF2D-6BA4-5C7A-C301-5198AE38D253}"/>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461" name="Straight Connector 460">
                    <a:extLst>
                      <a:ext uri="{FF2B5EF4-FFF2-40B4-BE49-F238E27FC236}">
                        <a16:creationId xmlns:a16="http://schemas.microsoft.com/office/drawing/2014/main" id="{7E38FA98-4AA2-6FDB-E303-A0A6B7095064}"/>
                      </a:ext>
                    </a:extLst>
                  </p:cNvPr>
                  <p:cNvCxnSpPr>
                    <a:cxnSpLocks/>
                    <a:stCxn id="460" idx="0"/>
                    <a:endCxn id="460"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462" name="Straight Connector 461">
                    <a:extLst>
                      <a:ext uri="{FF2B5EF4-FFF2-40B4-BE49-F238E27FC236}">
                        <a16:creationId xmlns:a16="http://schemas.microsoft.com/office/drawing/2014/main" id="{11B97A09-448B-ADF9-4AD8-1479BFD067C6}"/>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463" name="Straight Connector 462">
                    <a:extLst>
                      <a:ext uri="{FF2B5EF4-FFF2-40B4-BE49-F238E27FC236}">
                        <a16:creationId xmlns:a16="http://schemas.microsoft.com/office/drawing/2014/main" id="{9F9FCB20-EBA9-E941-4F00-C937767661F5}"/>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459" name="Straight Connector 458">
                  <a:extLst>
                    <a:ext uri="{FF2B5EF4-FFF2-40B4-BE49-F238E27FC236}">
                      <a16:creationId xmlns:a16="http://schemas.microsoft.com/office/drawing/2014/main" id="{E6410FC5-9533-B1DA-FBB8-8939906171C3}"/>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nvGrpSpPr>
              <p:cNvPr id="451" name="Group 450">
                <a:extLst>
                  <a:ext uri="{FF2B5EF4-FFF2-40B4-BE49-F238E27FC236}">
                    <a16:creationId xmlns:a16="http://schemas.microsoft.com/office/drawing/2014/main" id="{5583FC86-3092-13A2-907D-284487C1418A}"/>
                  </a:ext>
                </a:extLst>
              </p:cNvPr>
              <p:cNvGrpSpPr/>
              <p:nvPr/>
            </p:nvGrpSpPr>
            <p:grpSpPr>
              <a:xfrm>
                <a:off x="201931" y="2992565"/>
                <a:ext cx="548640" cy="142832"/>
                <a:chOff x="2847806" y="2444088"/>
                <a:chExt cx="548640" cy="142832"/>
              </a:xfrm>
              <a:solidFill>
                <a:sysClr val="window" lastClr="FFFFFF"/>
              </a:solidFill>
            </p:grpSpPr>
            <p:grpSp>
              <p:nvGrpSpPr>
                <p:cNvPr id="452" name="Group 451">
                  <a:extLst>
                    <a:ext uri="{FF2B5EF4-FFF2-40B4-BE49-F238E27FC236}">
                      <a16:creationId xmlns:a16="http://schemas.microsoft.com/office/drawing/2014/main" id="{1E93F8CA-1176-A43A-3905-9D29971F96C7}"/>
                    </a:ext>
                  </a:extLst>
                </p:cNvPr>
                <p:cNvGrpSpPr/>
                <p:nvPr/>
              </p:nvGrpSpPr>
              <p:grpSpPr>
                <a:xfrm>
                  <a:off x="2847806" y="2450780"/>
                  <a:ext cx="548640" cy="136140"/>
                  <a:chOff x="2073106" y="2784155"/>
                  <a:chExt cx="548640" cy="136140"/>
                </a:xfrm>
                <a:grpFill/>
              </p:grpSpPr>
              <p:sp>
                <p:nvSpPr>
                  <p:cNvPr id="454" name="Rectangle 453">
                    <a:extLst>
                      <a:ext uri="{FF2B5EF4-FFF2-40B4-BE49-F238E27FC236}">
                        <a16:creationId xmlns:a16="http://schemas.microsoft.com/office/drawing/2014/main" id="{91675A17-EA56-9775-37A2-EF8FBCC3C737}"/>
                      </a:ext>
                    </a:extLst>
                  </p:cNvPr>
                  <p:cNvSpPr/>
                  <p:nvPr/>
                </p:nvSpPr>
                <p:spPr>
                  <a:xfrm>
                    <a:off x="2073106" y="2784497"/>
                    <a:ext cx="548640" cy="132623"/>
                  </a:xfrm>
                  <a:prstGeom prst="rect">
                    <a:avLst/>
                  </a:prstGeom>
                  <a:grpFill/>
                  <a:ln w="22098"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455" name="Straight Connector 454">
                    <a:extLst>
                      <a:ext uri="{FF2B5EF4-FFF2-40B4-BE49-F238E27FC236}">
                        <a16:creationId xmlns:a16="http://schemas.microsoft.com/office/drawing/2014/main" id="{C668DEB3-1B54-4D6D-E3F5-C2CC3E3F814A}"/>
                      </a:ext>
                    </a:extLst>
                  </p:cNvPr>
                  <p:cNvCxnSpPr>
                    <a:cxnSpLocks/>
                    <a:stCxn id="454" idx="0"/>
                    <a:endCxn id="454" idx="2"/>
                  </p:cNvCxnSpPr>
                  <p:nvPr/>
                </p:nvCxnSpPr>
                <p:spPr>
                  <a:xfrm>
                    <a:off x="2347426" y="2784497"/>
                    <a:ext cx="0" cy="132623"/>
                  </a:xfrm>
                  <a:prstGeom prst="line">
                    <a:avLst/>
                  </a:prstGeom>
                  <a:grpFill/>
                  <a:ln w="22098" cap="flat" cmpd="sng" algn="ctr">
                    <a:solidFill>
                      <a:sysClr val="windowText" lastClr="000000"/>
                    </a:solidFill>
                    <a:prstDash val="solid"/>
                    <a:miter lim="800000"/>
                  </a:ln>
                  <a:effectLst/>
                </p:spPr>
              </p:cxnSp>
              <p:cxnSp>
                <p:nvCxnSpPr>
                  <p:cNvPr id="456" name="Straight Connector 455">
                    <a:extLst>
                      <a:ext uri="{FF2B5EF4-FFF2-40B4-BE49-F238E27FC236}">
                        <a16:creationId xmlns:a16="http://schemas.microsoft.com/office/drawing/2014/main" id="{17ABE6F1-6B0D-25B2-D763-C906DD28E721}"/>
                      </a:ext>
                    </a:extLst>
                  </p:cNvPr>
                  <p:cNvCxnSpPr/>
                  <p:nvPr/>
                </p:nvCxnSpPr>
                <p:spPr>
                  <a:xfrm>
                    <a:off x="2210266" y="2787672"/>
                    <a:ext cx="0" cy="132623"/>
                  </a:xfrm>
                  <a:prstGeom prst="line">
                    <a:avLst/>
                  </a:prstGeom>
                  <a:grpFill/>
                  <a:ln w="22098" cap="flat" cmpd="sng" algn="ctr">
                    <a:solidFill>
                      <a:sysClr val="windowText" lastClr="000000"/>
                    </a:solidFill>
                    <a:prstDash val="solid"/>
                    <a:miter lim="800000"/>
                  </a:ln>
                  <a:effectLst/>
                </p:spPr>
              </p:cxnSp>
              <p:cxnSp>
                <p:nvCxnSpPr>
                  <p:cNvPr id="457" name="Straight Connector 456">
                    <a:extLst>
                      <a:ext uri="{FF2B5EF4-FFF2-40B4-BE49-F238E27FC236}">
                        <a16:creationId xmlns:a16="http://schemas.microsoft.com/office/drawing/2014/main" id="{FA9997B6-3561-677A-957D-159C9A5957B8}"/>
                      </a:ext>
                    </a:extLst>
                  </p:cNvPr>
                  <p:cNvCxnSpPr/>
                  <p:nvPr/>
                </p:nvCxnSpPr>
                <p:spPr>
                  <a:xfrm>
                    <a:off x="2484586" y="2784155"/>
                    <a:ext cx="0" cy="132623"/>
                  </a:xfrm>
                  <a:prstGeom prst="line">
                    <a:avLst/>
                  </a:prstGeom>
                  <a:grpFill/>
                  <a:ln w="22098" cap="flat" cmpd="sng" algn="ctr">
                    <a:solidFill>
                      <a:sysClr val="windowText" lastClr="000000"/>
                    </a:solidFill>
                    <a:prstDash val="solid"/>
                    <a:miter lim="800000"/>
                  </a:ln>
                  <a:effectLst/>
                </p:spPr>
              </p:cxnSp>
            </p:grpSp>
            <p:cxnSp>
              <p:nvCxnSpPr>
                <p:cNvPr id="453" name="Straight Connector 452">
                  <a:extLst>
                    <a:ext uri="{FF2B5EF4-FFF2-40B4-BE49-F238E27FC236}">
                      <a16:creationId xmlns:a16="http://schemas.microsoft.com/office/drawing/2014/main" id="{9E8ABA67-D16C-0835-3F9A-B4F77C2773C4}"/>
                    </a:ext>
                  </a:extLst>
                </p:cNvPr>
                <p:cNvCxnSpPr/>
                <p:nvPr/>
              </p:nvCxnSpPr>
              <p:spPr>
                <a:xfrm>
                  <a:off x="2847806" y="2444088"/>
                  <a:ext cx="0" cy="132623"/>
                </a:xfrm>
                <a:prstGeom prst="line">
                  <a:avLst/>
                </a:prstGeom>
                <a:grpFill/>
                <a:ln w="22098" cap="flat" cmpd="sng" algn="ctr">
                  <a:solidFill>
                    <a:sysClr val="windowText" lastClr="000000"/>
                  </a:solidFill>
                  <a:prstDash val="solid"/>
                  <a:miter lim="800000"/>
                </a:ln>
                <a:effectLst/>
              </p:spPr>
            </p:cxnSp>
          </p:grpSp>
        </p:grpSp>
        <p:cxnSp>
          <p:nvCxnSpPr>
            <p:cNvPr id="529" name="Straight Arrow Connector 528">
              <a:extLst>
                <a:ext uri="{FF2B5EF4-FFF2-40B4-BE49-F238E27FC236}">
                  <a16:creationId xmlns:a16="http://schemas.microsoft.com/office/drawing/2014/main" id="{E1B265F5-9F35-4A58-02E5-289F5CAC36E3}"/>
                </a:ext>
              </a:extLst>
            </p:cNvPr>
            <p:cNvCxnSpPr>
              <a:cxnSpLocks/>
              <a:endCxn id="525" idx="1"/>
            </p:cNvCxnSpPr>
            <p:nvPr/>
          </p:nvCxnSpPr>
          <p:spPr>
            <a:xfrm>
              <a:off x="2151250" y="4020521"/>
              <a:ext cx="386095" cy="5329"/>
            </a:xfrm>
            <a:prstGeom prst="straightConnector1">
              <a:avLst/>
            </a:prstGeom>
            <a:noFill/>
            <a:ln w="22225" cap="flat" cmpd="sng" algn="ctr">
              <a:solidFill>
                <a:sysClr val="windowText" lastClr="000000"/>
              </a:solidFill>
              <a:prstDash val="solid"/>
              <a:miter lim="800000"/>
              <a:headEnd w="med" len="lg"/>
              <a:tailEnd type="triangle" w="med" len="med"/>
            </a:ln>
            <a:effectLst/>
          </p:spPr>
        </p:cxnSp>
        <p:sp>
          <p:nvSpPr>
            <p:cNvPr id="530" name="Rectangle 529">
              <a:extLst>
                <a:ext uri="{FF2B5EF4-FFF2-40B4-BE49-F238E27FC236}">
                  <a16:creationId xmlns:a16="http://schemas.microsoft.com/office/drawing/2014/main" id="{D4FFFDDB-1369-C0EB-84FD-0CBE41F86AF9}"/>
                </a:ext>
              </a:extLst>
            </p:cNvPr>
            <p:cNvSpPr/>
            <p:nvPr/>
          </p:nvSpPr>
          <p:spPr>
            <a:xfrm>
              <a:off x="841827" y="2995553"/>
              <a:ext cx="1470510" cy="185938"/>
            </a:xfrm>
            <a:prstGeom prst="rect">
              <a:avLst/>
            </a:prstGeom>
            <a:noFill/>
            <a:ln w="22098"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1024-Bitonic Sorter Network</a:t>
              </a:r>
            </a:p>
          </p:txBody>
        </p:sp>
        <p:sp>
          <p:nvSpPr>
            <p:cNvPr id="531" name="Rectangle 530">
              <a:extLst>
                <a:ext uri="{FF2B5EF4-FFF2-40B4-BE49-F238E27FC236}">
                  <a16:creationId xmlns:a16="http://schemas.microsoft.com/office/drawing/2014/main" id="{F659303F-0ECE-BC38-186D-648F61837ED9}"/>
                </a:ext>
              </a:extLst>
            </p:cNvPr>
            <p:cNvSpPr/>
            <p:nvPr/>
          </p:nvSpPr>
          <p:spPr>
            <a:xfrm>
              <a:off x="-344307" y="2915910"/>
              <a:ext cx="1923541" cy="119805"/>
            </a:xfrm>
            <a:prstGeom prst="rect">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FIFOs</a:t>
              </a:r>
            </a:p>
          </p:txBody>
        </p:sp>
        <p:grpSp>
          <p:nvGrpSpPr>
            <p:cNvPr id="61" name="Group 60">
              <a:extLst>
                <a:ext uri="{FF2B5EF4-FFF2-40B4-BE49-F238E27FC236}">
                  <a16:creationId xmlns:a16="http://schemas.microsoft.com/office/drawing/2014/main" id="{47AA0CDA-FEE6-7076-85A9-5FAB2A6FE62F}"/>
                </a:ext>
              </a:extLst>
            </p:cNvPr>
            <p:cNvGrpSpPr/>
            <p:nvPr/>
          </p:nvGrpSpPr>
          <p:grpSpPr>
            <a:xfrm>
              <a:off x="975057" y="3347537"/>
              <a:ext cx="1189121" cy="1350371"/>
              <a:chOff x="-1993219" y="1720850"/>
              <a:chExt cx="1189121" cy="1350371"/>
            </a:xfrm>
          </p:grpSpPr>
          <p:sp>
            <p:nvSpPr>
              <p:cNvPr id="440" name="Rectangle 439">
                <a:extLst>
                  <a:ext uri="{FF2B5EF4-FFF2-40B4-BE49-F238E27FC236}">
                    <a16:creationId xmlns:a16="http://schemas.microsoft.com/office/drawing/2014/main" id="{6F38E34B-F961-446A-44AD-A5921D422FA6}"/>
                  </a:ext>
                </a:extLst>
              </p:cNvPr>
              <p:cNvSpPr/>
              <p:nvPr/>
            </p:nvSpPr>
            <p:spPr>
              <a:xfrm>
                <a:off x="-1993219" y="1720850"/>
                <a:ext cx="1189121" cy="1350371"/>
              </a:xfrm>
              <a:prstGeom prst="rect">
                <a:avLst/>
              </a:prstGeom>
              <a:solidFill>
                <a:srgbClr val="C5E0B4"/>
              </a:solidFill>
              <a:ln w="22098"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60" name="Group 59">
                <a:extLst>
                  <a:ext uri="{FF2B5EF4-FFF2-40B4-BE49-F238E27FC236}">
                    <a16:creationId xmlns:a16="http://schemas.microsoft.com/office/drawing/2014/main" id="{61601B7B-5EF8-5787-07D9-FC90C1AD2223}"/>
                  </a:ext>
                </a:extLst>
              </p:cNvPr>
              <p:cNvGrpSpPr/>
              <p:nvPr/>
            </p:nvGrpSpPr>
            <p:grpSpPr>
              <a:xfrm>
                <a:off x="-1909016" y="1842795"/>
                <a:ext cx="1013666" cy="1181094"/>
                <a:chOff x="-1909016" y="1842795"/>
                <a:chExt cx="1013666" cy="1181094"/>
              </a:xfrm>
            </p:grpSpPr>
            <p:sp>
              <p:nvSpPr>
                <p:cNvPr id="771" name="Rectangle 770">
                  <a:extLst>
                    <a:ext uri="{FF2B5EF4-FFF2-40B4-BE49-F238E27FC236}">
                      <a16:creationId xmlns:a16="http://schemas.microsoft.com/office/drawing/2014/main" id="{DFB567F1-54D2-51E4-7BAC-2E0EF8644646}"/>
                    </a:ext>
                  </a:extLst>
                </p:cNvPr>
                <p:cNvSpPr/>
                <p:nvPr/>
              </p:nvSpPr>
              <p:spPr>
                <a:xfrm>
                  <a:off x="-1315869" y="1842795"/>
                  <a:ext cx="416638" cy="1174532"/>
                </a:xfrm>
                <a:prstGeom prst="rect">
                  <a:avLst/>
                </a:prstGeom>
                <a:solidFill>
                  <a:srgbClr val="E2F0D9"/>
                </a:solidFill>
                <a:ln w="22098"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sp>
              <p:nvSpPr>
                <p:cNvPr id="770" name="Rectangle 769">
                  <a:extLst>
                    <a:ext uri="{FF2B5EF4-FFF2-40B4-BE49-F238E27FC236}">
                      <a16:creationId xmlns:a16="http://schemas.microsoft.com/office/drawing/2014/main" id="{97E39D1E-D7A9-36BA-1FDF-AC97ECEBB8A8}"/>
                    </a:ext>
                  </a:extLst>
                </p:cNvPr>
                <p:cNvSpPr/>
                <p:nvPr/>
              </p:nvSpPr>
              <p:spPr>
                <a:xfrm>
                  <a:off x="-1515731" y="2612653"/>
                  <a:ext cx="169369" cy="278519"/>
                </a:xfrm>
                <a:prstGeom prst="rect">
                  <a:avLst/>
                </a:prstGeom>
                <a:solidFill>
                  <a:srgbClr val="E2F0D9"/>
                </a:solidFill>
                <a:ln w="22098"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sp>
              <p:nvSpPr>
                <p:cNvPr id="769" name="Rectangle 768">
                  <a:extLst>
                    <a:ext uri="{FF2B5EF4-FFF2-40B4-BE49-F238E27FC236}">
                      <a16:creationId xmlns:a16="http://schemas.microsoft.com/office/drawing/2014/main" id="{AE6C4F69-0DC5-100B-83D4-FA2E34AB1E9A}"/>
                    </a:ext>
                  </a:extLst>
                </p:cNvPr>
                <p:cNvSpPr/>
                <p:nvPr/>
              </p:nvSpPr>
              <p:spPr>
                <a:xfrm>
                  <a:off x="-1515731" y="2309346"/>
                  <a:ext cx="169369" cy="278519"/>
                </a:xfrm>
                <a:prstGeom prst="rect">
                  <a:avLst/>
                </a:prstGeom>
                <a:solidFill>
                  <a:srgbClr val="E2F0D9"/>
                </a:solidFill>
                <a:ln w="22098"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sp>
              <p:nvSpPr>
                <p:cNvPr id="768" name="Rectangle 767">
                  <a:extLst>
                    <a:ext uri="{FF2B5EF4-FFF2-40B4-BE49-F238E27FC236}">
                      <a16:creationId xmlns:a16="http://schemas.microsoft.com/office/drawing/2014/main" id="{0AF15BA4-D444-C069-050F-EDA07B1CB463}"/>
                    </a:ext>
                  </a:extLst>
                </p:cNvPr>
                <p:cNvSpPr/>
                <p:nvPr/>
              </p:nvSpPr>
              <p:spPr>
                <a:xfrm>
                  <a:off x="-1515731" y="2011792"/>
                  <a:ext cx="169369" cy="278519"/>
                </a:xfrm>
                <a:prstGeom prst="rect">
                  <a:avLst/>
                </a:prstGeom>
                <a:solidFill>
                  <a:srgbClr val="E2F0D9"/>
                </a:solidFill>
                <a:ln w="22098"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sp>
              <p:nvSpPr>
                <p:cNvPr id="767" name="Rectangle 766">
                  <a:extLst>
                    <a:ext uri="{FF2B5EF4-FFF2-40B4-BE49-F238E27FC236}">
                      <a16:creationId xmlns:a16="http://schemas.microsoft.com/office/drawing/2014/main" id="{7979EC0A-83B9-7DD1-6DEF-1D2E6A2691AD}"/>
                    </a:ext>
                  </a:extLst>
                </p:cNvPr>
                <p:cNvSpPr/>
                <p:nvPr/>
              </p:nvSpPr>
              <p:spPr>
                <a:xfrm>
                  <a:off x="-1904999" y="2448606"/>
                  <a:ext cx="349250" cy="575283"/>
                </a:xfrm>
                <a:prstGeom prst="rect">
                  <a:avLst/>
                </a:prstGeom>
                <a:solidFill>
                  <a:srgbClr val="E2F0D9"/>
                </a:solidFill>
                <a:ln w="22098"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sp>
              <p:nvSpPr>
                <p:cNvPr id="654" name="Rectangle 653">
                  <a:extLst>
                    <a:ext uri="{FF2B5EF4-FFF2-40B4-BE49-F238E27FC236}">
                      <a16:creationId xmlns:a16="http://schemas.microsoft.com/office/drawing/2014/main" id="{F7E6D99E-BB22-3075-F4B9-E3F44E9028E4}"/>
                    </a:ext>
                  </a:extLst>
                </p:cNvPr>
                <p:cNvSpPr/>
                <p:nvPr/>
              </p:nvSpPr>
              <p:spPr>
                <a:xfrm>
                  <a:off x="-1904999" y="1842795"/>
                  <a:ext cx="349250" cy="575283"/>
                </a:xfrm>
                <a:prstGeom prst="rect">
                  <a:avLst/>
                </a:prstGeom>
                <a:solidFill>
                  <a:srgbClr val="E2F0D9"/>
                </a:solidFill>
                <a:ln w="22098"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endParaRPr>
                </a:p>
              </p:txBody>
            </p:sp>
            <p:grpSp>
              <p:nvGrpSpPr>
                <p:cNvPr id="59" name="Group 58">
                  <a:extLst>
                    <a:ext uri="{FF2B5EF4-FFF2-40B4-BE49-F238E27FC236}">
                      <a16:creationId xmlns:a16="http://schemas.microsoft.com/office/drawing/2014/main" id="{059D5A49-B312-E127-A868-0DA326D6301F}"/>
                    </a:ext>
                  </a:extLst>
                </p:cNvPr>
                <p:cNvGrpSpPr/>
                <p:nvPr/>
              </p:nvGrpSpPr>
              <p:grpSpPr>
                <a:xfrm>
                  <a:off x="-1909016" y="1874530"/>
                  <a:ext cx="1013666" cy="1125166"/>
                  <a:chOff x="-1909016" y="1874530"/>
                  <a:chExt cx="1013666" cy="1125166"/>
                </a:xfrm>
              </p:grpSpPr>
              <p:cxnSp>
                <p:nvCxnSpPr>
                  <p:cNvPr id="697" name="Straight Connector 696">
                    <a:extLst>
                      <a:ext uri="{FF2B5EF4-FFF2-40B4-BE49-F238E27FC236}">
                        <a16:creationId xmlns:a16="http://schemas.microsoft.com/office/drawing/2014/main" id="{C89733D4-3284-57B0-AF25-E2631937AEC1}"/>
                      </a:ext>
                    </a:extLst>
                  </p:cNvPr>
                  <p:cNvCxnSpPr>
                    <a:cxnSpLocks/>
                  </p:cNvCxnSpPr>
                  <p:nvPr/>
                </p:nvCxnSpPr>
                <p:spPr>
                  <a:xfrm>
                    <a:off x="-1896300" y="2059792"/>
                    <a:ext cx="1000950"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8" name="Straight Connector 697">
                    <a:extLst>
                      <a:ext uri="{FF2B5EF4-FFF2-40B4-BE49-F238E27FC236}">
                        <a16:creationId xmlns:a16="http://schemas.microsoft.com/office/drawing/2014/main" id="{5D133584-AA67-0E77-A5FD-050F4C81F851}"/>
                      </a:ext>
                    </a:extLst>
                  </p:cNvPr>
                  <p:cNvCxnSpPr>
                    <a:cxnSpLocks/>
                  </p:cNvCxnSpPr>
                  <p:nvPr/>
                </p:nvCxnSpPr>
                <p:spPr>
                  <a:xfrm>
                    <a:off x="-1892816" y="1898055"/>
                    <a:ext cx="996696"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9" name="Straight Connector 698">
                    <a:extLst>
                      <a:ext uri="{FF2B5EF4-FFF2-40B4-BE49-F238E27FC236}">
                        <a16:creationId xmlns:a16="http://schemas.microsoft.com/office/drawing/2014/main" id="{840BB991-D39C-738E-7259-9F6B8778F72F}"/>
                      </a:ext>
                    </a:extLst>
                  </p:cNvPr>
                  <p:cNvCxnSpPr>
                    <a:cxnSpLocks/>
                  </p:cNvCxnSpPr>
                  <p:nvPr/>
                </p:nvCxnSpPr>
                <p:spPr>
                  <a:xfrm>
                    <a:off x="-1896300" y="2209608"/>
                    <a:ext cx="996696"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0" name="Straight Connector 699">
                    <a:extLst>
                      <a:ext uri="{FF2B5EF4-FFF2-40B4-BE49-F238E27FC236}">
                        <a16:creationId xmlns:a16="http://schemas.microsoft.com/office/drawing/2014/main" id="{3BE39AA8-77B1-4EC2-755A-830B80DDC794}"/>
                      </a:ext>
                    </a:extLst>
                  </p:cNvPr>
                  <p:cNvCxnSpPr>
                    <a:cxnSpLocks/>
                  </p:cNvCxnSpPr>
                  <p:nvPr/>
                </p:nvCxnSpPr>
                <p:spPr>
                  <a:xfrm>
                    <a:off x="-1896300" y="2358190"/>
                    <a:ext cx="996696"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E3B5E68E-F6FF-B5FF-FF9D-C2DBF83B8BF9}"/>
                      </a:ext>
                    </a:extLst>
                  </p:cNvPr>
                  <p:cNvGrpSpPr/>
                  <p:nvPr/>
                </p:nvGrpSpPr>
                <p:grpSpPr>
                  <a:xfrm>
                    <a:off x="-1846705" y="1881101"/>
                    <a:ext cx="59353" cy="210152"/>
                    <a:chOff x="-1846705" y="1881101"/>
                    <a:chExt cx="59353" cy="210152"/>
                  </a:xfrm>
                </p:grpSpPr>
                <p:sp>
                  <p:nvSpPr>
                    <p:cNvPr id="701" name="Oval 700">
                      <a:extLst>
                        <a:ext uri="{FF2B5EF4-FFF2-40B4-BE49-F238E27FC236}">
                          <a16:creationId xmlns:a16="http://schemas.microsoft.com/office/drawing/2014/main" id="{6587BB5C-6E7D-9D12-1BB1-EDEA61146281}"/>
                        </a:ext>
                      </a:extLst>
                    </p:cNvPr>
                    <p:cNvSpPr/>
                    <p:nvPr/>
                  </p:nvSpPr>
                  <p:spPr>
                    <a:xfrm>
                      <a:off x="-1845104" y="1881101"/>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02" name="Oval 701">
                      <a:extLst>
                        <a:ext uri="{FF2B5EF4-FFF2-40B4-BE49-F238E27FC236}">
                          <a16:creationId xmlns:a16="http://schemas.microsoft.com/office/drawing/2014/main" id="{EEDA7DF9-01DE-A0B7-56ED-3B81BCC5B348}"/>
                        </a:ext>
                      </a:extLst>
                    </p:cNvPr>
                    <p:cNvSpPr/>
                    <p:nvPr/>
                  </p:nvSpPr>
                  <p:spPr>
                    <a:xfrm>
                      <a:off x="-1846705" y="2033501"/>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cxnSp>
                  <p:nvCxnSpPr>
                    <p:cNvPr id="705" name="Straight Connector 704">
                      <a:extLst>
                        <a:ext uri="{FF2B5EF4-FFF2-40B4-BE49-F238E27FC236}">
                          <a16:creationId xmlns:a16="http://schemas.microsoft.com/office/drawing/2014/main" id="{3A2B3B9D-EC73-A4E2-726E-50FDB90DB8B0}"/>
                        </a:ext>
                      </a:extLst>
                    </p:cNvPr>
                    <p:cNvCxnSpPr>
                      <a:cxnSpLocks/>
                      <a:endCxn id="702" idx="0"/>
                    </p:cNvCxnSpPr>
                    <p:nvPr/>
                  </p:nvCxnSpPr>
                  <p:spPr>
                    <a:xfrm flipH="1">
                      <a:off x="-1817829" y="1932503"/>
                      <a:ext cx="1601" cy="100998"/>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61FF19F0-0AE8-3FBA-8C8C-E6FE3A4690AD}"/>
                      </a:ext>
                    </a:extLst>
                  </p:cNvPr>
                  <p:cNvGrpSpPr/>
                  <p:nvPr/>
                </p:nvGrpSpPr>
                <p:grpSpPr>
                  <a:xfrm>
                    <a:off x="-1851483" y="2182826"/>
                    <a:ext cx="57753" cy="214828"/>
                    <a:chOff x="-1851483" y="2182826"/>
                    <a:chExt cx="57753" cy="214828"/>
                  </a:xfrm>
                </p:grpSpPr>
                <p:sp>
                  <p:nvSpPr>
                    <p:cNvPr id="703" name="Oval 702">
                      <a:extLst>
                        <a:ext uri="{FF2B5EF4-FFF2-40B4-BE49-F238E27FC236}">
                          <a16:creationId xmlns:a16="http://schemas.microsoft.com/office/drawing/2014/main" id="{9A98E487-59C7-591A-9C31-13BC5D15BC33}"/>
                        </a:ext>
                      </a:extLst>
                    </p:cNvPr>
                    <p:cNvSpPr/>
                    <p:nvPr/>
                  </p:nvSpPr>
                  <p:spPr>
                    <a:xfrm>
                      <a:off x="-1851482" y="2182826"/>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04" name="Oval 703">
                      <a:extLst>
                        <a:ext uri="{FF2B5EF4-FFF2-40B4-BE49-F238E27FC236}">
                          <a16:creationId xmlns:a16="http://schemas.microsoft.com/office/drawing/2014/main" id="{A971EA10-EA60-8150-FC34-DEABCAA2B8F1}"/>
                        </a:ext>
                      </a:extLst>
                    </p:cNvPr>
                    <p:cNvSpPr/>
                    <p:nvPr/>
                  </p:nvSpPr>
                  <p:spPr>
                    <a:xfrm>
                      <a:off x="-1851483" y="2339902"/>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cxnSp>
                  <p:nvCxnSpPr>
                    <p:cNvPr id="706" name="Straight Connector 705">
                      <a:extLst>
                        <a:ext uri="{FF2B5EF4-FFF2-40B4-BE49-F238E27FC236}">
                          <a16:creationId xmlns:a16="http://schemas.microsoft.com/office/drawing/2014/main" id="{C30F36BD-A3D3-278A-B6D1-3067B8FB228D}"/>
                        </a:ext>
                      </a:extLst>
                    </p:cNvPr>
                    <p:cNvCxnSpPr>
                      <a:cxnSpLocks/>
                    </p:cNvCxnSpPr>
                    <p:nvPr/>
                  </p:nvCxnSpPr>
                  <p:spPr>
                    <a:xfrm>
                      <a:off x="-1821006" y="2233493"/>
                      <a:ext cx="0" cy="116842"/>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07" name="Oval 706">
                    <a:extLst>
                      <a:ext uri="{FF2B5EF4-FFF2-40B4-BE49-F238E27FC236}">
                        <a16:creationId xmlns:a16="http://schemas.microsoft.com/office/drawing/2014/main" id="{7D4775E3-8054-A55E-5574-96022717CE87}"/>
                      </a:ext>
                    </a:extLst>
                  </p:cNvPr>
                  <p:cNvSpPr/>
                  <p:nvPr/>
                </p:nvSpPr>
                <p:spPr>
                  <a:xfrm>
                    <a:off x="-1645157" y="1874530"/>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08" name="Oval 707">
                    <a:extLst>
                      <a:ext uri="{FF2B5EF4-FFF2-40B4-BE49-F238E27FC236}">
                        <a16:creationId xmlns:a16="http://schemas.microsoft.com/office/drawing/2014/main" id="{4F6F0DBA-EC7F-8CEE-3B55-1BFFD52C11E1}"/>
                      </a:ext>
                    </a:extLst>
                  </p:cNvPr>
                  <p:cNvSpPr/>
                  <p:nvPr/>
                </p:nvSpPr>
                <p:spPr>
                  <a:xfrm>
                    <a:off x="-1645157" y="2327964"/>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cxnSp>
                <p:nvCxnSpPr>
                  <p:cNvPr id="709" name="Straight Connector 708">
                    <a:extLst>
                      <a:ext uri="{FF2B5EF4-FFF2-40B4-BE49-F238E27FC236}">
                        <a16:creationId xmlns:a16="http://schemas.microsoft.com/office/drawing/2014/main" id="{7F1B3998-054A-1FA2-B9D3-2B03AF81021A}"/>
                      </a:ext>
                    </a:extLst>
                  </p:cNvPr>
                  <p:cNvCxnSpPr>
                    <a:cxnSpLocks/>
                    <a:endCxn id="708" idx="0"/>
                  </p:cNvCxnSpPr>
                  <p:nvPr/>
                </p:nvCxnSpPr>
                <p:spPr>
                  <a:xfrm>
                    <a:off x="-1617538" y="1916659"/>
                    <a:ext cx="1257" cy="411305"/>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3" name="Straight Connector 712">
                    <a:extLst>
                      <a:ext uri="{FF2B5EF4-FFF2-40B4-BE49-F238E27FC236}">
                        <a16:creationId xmlns:a16="http://schemas.microsoft.com/office/drawing/2014/main" id="{4CEFFFBD-24CD-3C31-1BB9-F595193BBDC6}"/>
                      </a:ext>
                    </a:extLst>
                  </p:cNvPr>
                  <p:cNvCxnSpPr>
                    <a:cxnSpLocks/>
                  </p:cNvCxnSpPr>
                  <p:nvPr/>
                </p:nvCxnSpPr>
                <p:spPr>
                  <a:xfrm>
                    <a:off x="-1909016" y="2662977"/>
                    <a:ext cx="1000180"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4" name="Straight Connector 713">
                    <a:extLst>
                      <a:ext uri="{FF2B5EF4-FFF2-40B4-BE49-F238E27FC236}">
                        <a16:creationId xmlns:a16="http://schemas.microsoft.com/office/drawing/2014/main" id="{4028C795-13B4-93C4-B038-69059B1D8CAC}"/>
                      </a:ext>
                    </a:extLst>
                  </p:cNvPr>
                  <p:cNvCxnSpPr>
                    <a:cxnSpLocks/>
                  </p:cNvCxnSpPr>
                  <p:nvPr/>
                </p:nvCxnSpPr>
                <p:spPr>
                  <a:xfrm>
                    <a:off x="-1905532" y="2501240"/>
                    <a:ext cx="996696"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5" name="Straight Connector 714">
                    <a:extLst>
                      <a:ext uri="{FF2B5EF4-FFF2-40B4-BE49-F238E27FC236}">
                        <a16:creationId xmlns:a16="http://schemas.microsoft.com/office/drawing/2014/main" id="{860A6B06-7598-1255-4ED3-BCAE06D9170E}"/>
                      </a:ext>
                    </a:extLst>
                  </p:cNvPr>
                  <p:cNvCxnSpPr>
                    <a:cxnSpLocks/>
                  </p:cNvCxnSpPr>
                  <p:nvPr/>
                </p:nvCxnSpPr>
                <p:spPr>
                  <a:xfrm>
                    <a:off x="-1909016" y="2812793"/>
                    <a:ext cx="1000180"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6" name="Straight Connector 715">
                    <a:extLst>
                      <a:ext uri="{FF2B5EF4-FFF2-40B4-BE49-F238E27FC236}">
                        <a16:creationId xmlns:a16="http://schemas.microsoft.com/office/drawing/2014/main" id="{256C2580-1B73-194C-A843-8D33944BBE16}"/>
                      </a:ext>
                    </a:extLst>
                  </p:cNvPr>
                  <p:cNvCxnSpPr>
                    <a:cxnSpLocks/>
                  </p:cNvCxnSpPr>
                  <p:nvPr/>
                </p:nvCxnSpPr>
                <p:spPr>
                  <a:xfrm>
                    <a:off x="-1909016" y="2961375"/>
                    <a:ext cx="1009412"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3" name="Oval 722">
                    <a:extLst>
                      <a:ext uri="{FF2B5EF4-FFF2-40B4-BE49-F238E27FC236}">
                        <a16:creationId xmlns:a16="http://schemas.microsoft.com/office/drawing/2014/main" id="{BAB1DF76-7E2B-34C4-4C20-80817D96211C}"/>
                      </a:ext>
                    </a:extLst>
                  </p:cNvPr>
                  <p:cNvSpPr/>
                  <p:nvPr/>
                </p:nvSpPr>
                <p:spPr>
                  <a:xfrm>
                    <a:off x="-1657873" y="2477715"/>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24" name="Oval 723">
                    <a:extLst>
                      <a:ext uri="{FF2B5EF4-FFF2-40B4-BE49-F238E27FC236}">
                        <a16:creationId xmlns:a16="http://schemas.microsoft.com/office/drawing/2014/main" id="{BD5CB47E-B435-B565-08B7-D68BDD2823B8}"/>
                      </a:ext>
                    </a:extLst>
                  </p:cNvPr>
                  <p:cNvSpPr/>
                  <p:nvPr/>
                </p:nvSpPr>
                <p:spPr>
                  <a:xfrm>
                    <a:off x="-1657873" y="2931149"/>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cxnSp>
                <p:nvCxnSpPr>
                  <p:cNvPr id="725" name="Straight Connector 724">
                    <a:extLst>
                      <a:ext uri="{FF2B5EF4-FFF2-40B4-BE49-F238E27FC236}">
                        <a16:creationId xmlns:a16="http://schemas.microsoft.com/office/drawing/2014/main" id="{1D2220C9-6FF9-3FD1-04F3-9C6494A84199}"/>
                      </a:ext>
                    </a:extLst>
                  </p:cNvPr>
                  <p:cNvCxnSpPr>
                    <a:cxnSpLocks/>
                    <a:endCxn id="724" idx="0"/>
                  </p:cNvCxnSpPr>
                  <p:nvPr/>
                </p:nvCxnSpPr>
                <p:spPr>
                  <a:xfrm>
                    <a:off x="-1630254" y="2519844"/>
                    <a:ext cx="1257" cy="411305"/>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23D24BE6-4FC8-7DF4-B1DD-87E52D52B7ED}"/>
                      </a:ext>
                    </a:extLst>
                  </p:cNvPr>
                  <p:cNvGrpSpPr/>
                  <p:nvPr/>
                </p:nvGrpSpPr>
                <p:grpSpPr>
                  <a:xfrm>
                    <a:off x="-1463943" y="2035138"/>
                    <a:ext cx="59353" cy="210152"/>
                    <a:chOff x="-1448068" y="2035138"/>
                    <a:chExt cx="59353" cy="210152"/>
                  </a:xfrm>
                </p:grpSpPr>
                <p:sp>
                  <p:nvSpPr>
                    <p:cNvPr id="726" name="Oval 725">
                      <a:extLst>
                        <a:ext uri="{FF2B5EF4-FFF2-40B4-BE49-F238E27FC236}">
                          <a16:creationId xmlns:a16="http://schemas.microsoft.com/office/drawing/2014/main" id="{935C67AB-17CE-0D23-B3BE-E65F6A4F3493}"/>
                        </a:ext>
                      </a:extLst>
                    </p:cNvPr>
                    <p:cNvSpPr/>
                    <p:nvPr/>
                  </p:nvSpPr>
                  <p:spPr>
                    <a:xfrm>
                      <a:off x="-1446467" y="2035138"/>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27" name="Oval 726">
                      <a:extLst>
                        <a:ext uri="{FF2B5EF4-FFF2-40B4-BE49-F238E27FC236}">
                          <a16:creationId xmlns:a16="http://schemas.microsoft.com/office/drawing/2014/main" id="{52B5C429-9F6A-433C-0470-FF51C73EBE16}"/>
                        </a:ext>
                      </a:extLst>
                    </p:cNvPr>
                    <p:cNvSpPr/>
                    <p:nvPr/>
                  </p:nvSpPr>
                  <p:spPr>
                    <a:xfrm>
                      <a:off x="-1448068" y="2187538"/>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cxnSp>
                  <p:nvCxnSpPr>
                    <p:cNvPr id="732" name="Straight Connector 731">
                      <a:extLst>
                        <a:ext uri="{FF2B5EF4-FFF2-40B4-BE49-F238E27FC236}">
                          <a16:creationId xmlns:a16="http://schemas.microsoft.com/office/drawing/2014/main" id="{EDC8A454-5469-C8B7-8CDE-20FD0C4D00D2}"/>
                        </a:ext>
                      </a:extLst>
                    </p:cNvPr>
                    <p:cNvCxnSpPr>
                      <a:cxnSpLocks/>
                    </p:cNvCxnSpPr>
                    <p:nvPr/>
                  </p:nvCxnSpPr>
                  <p:spPr>
                    <a:xfrm>
                      <a:off x="-1419164" y="2081890"/>
                      <a:ext cx="0" cy="112114"/>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9E9300EA-1CBB-A660-9D7C-A50D6030F129}"/>
                      </a:ext>
                    </a:extLst>
                  </p:cNvPr>
                  <p:cNvGrpSpPr/>
                  <p:nvPr/>
                </p:nvGrpSpPr>
                <p:grpSpPr>
                  <a:xfrm>
                    <a:off x="-1465059" y="2330935"/>
                    <a:ext cx="59326" cy="210152"/>
                    <a:chOff x="-1452359" y="2330935"/>
                    <a:chExt cx="59326" cy="210152"/>
                  </a:xfrm>
                </p:grpSpPr>
                <p:sp>
                  <p:nvSpPr>
                    <p:cNvPr id="728" name="Oval 727">
                      <a:extLst>
                        <a:ext uri="{FF2B5EF4-FFF2-40B4-BE49-F238E27FC236}">
                          <a16:creationId xmlns:a16="http://schemas.microsoft.com/office/drawing/2014/main" id="{88F3361A-185F-690E-D357-235132DB083F}"/>
                        </a:ext>
                      </a:extLst>
                    </p:cNvPr>
                    <p:cNvSpPr/>
                    <p:nvPr/>
                  </p:nvSpPr>
                  <p:spPr>
                    <a:xfrm>
                      <a:off x="-1452359" y="2330935"/>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29" name="Oval 728">
                      <a:extLst>
                        <a:ext uri="{FF2B5EF4-FFF2-40B4-BE49-F238E27FC236}">
                          <a16:creationId xmlns:a16="http://schemas.microsoft.com/office/drawing/2014/main" id="{C3EB932D-3F91-690F-929A-C9C5C9A02836}"/>
                        </a:ext>
                      </a:extLst>
                    </p:cNvPr>
                    <p:cNvSpPr/>
                    <p:nvPr/>
                  </p:nvSpPr>
                  <p:spPr>
                    <a:xfrm>
                      <a:off x="-1450785" y="2483335"/>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cxnSp>
                  <p:nvCxnSpPr>
                    <p:cNvPr id="733" name="Straight Connector 732">
                      <a:extLst>
                        <a:ext uri="{FF2B5EF4-FFF2-40B4-BE49-F238E27FC236}">
                          <a16:creationId xmlns:a16="http://schemas.microsoft.com/office/drawing/2014/main" id="{1322354D-D000-2AA9-0DDF-3F88BF7B5BA1}"/>
                        </a:ext>
                      </a:extLst>
                    </p:cNvPr>
                    <p:cNvCxnSpPr>
                      <a:cxnSpLocks/>
                    </p:cNvCxnSpPr>
                    <p:nvPr/>
                  </p:nvCxnSpPr>
                  <p:spPr>
                    <a:xfrm>
                      <a:off x="-1421565" y="2382581"/>
                      <a:ext cx="0" cy="112114"/>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31421D9D-B4D7-3C94-8F1A-8527B7C0C463}"/>
                      </a:ext>
                    </a:extLst>
                  </p:cNvPr>
                  <p:cNvGrpSpPr/>
                  <p:nvPr/>
                </p:nvGrpSpPr>
                <p:grpSpPr>
                  <a:xfrm>
                    <a:off x="-1465219" y="2638172"/>
                    <a:ext cx="59353" cy="210152"/>
                    <a:chOff x="-1455694" y="2638172"/>
                    <a:chExt cx="59353" cy="210152"/>
                  </a:xfrm>
                </p:grpSpPr>
                <p:sp>
                  <p:nvSpPr>
                    <p:cNvPr id="730" name="Oval 729">
                      <a:extLst>
                        <a:ext uri="{FF2B5EF4-FFF2-40B4-BE49-F238E27FC236}">
                          <a16:creationId xmlns:a16="http://schemas.microsoft.com/office/drawing/2014/main" id="{95B319B0-E8D8-395E-A7DC-D62E1BAD8042}"/>
                        </a:ext>
                      </a:extLst>
                    </p:cNvPr>
                    <p:cNvSpPr/>
                    <p:nvPr/>
                  </p:nvSpPr>
                  <p:spPr>
                    <a:xfrm>
                      <a:off x="-1454093" y="2638172"/>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31" name="Oval 730">
                      <a:extLst>
                        <a:ext uri="{FF2B5EF4-FFF2-40B4-BE49-F238E27FC236}">
                          <a16:creationId xmlns:a16="http://schemas.microsoft.com/office/drawing/2014/main" id="{7A574B68-1A5A-718D-865E-F368324164FE}"/>
                        </a:ext>
                      </a:extLst>
                    </p:cNvPr>
                    <p:cNvSpPr/>
                    <p:nvPr/>
                  </p:nvSpPr>
                  <p:spPr>
                    <a:xfrm>
                      <a:off x="-1455694" y="2790572"/>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cxnSp>
                  <p:nvCxnSpPr>
                    <p:cNvPr id="734" name="Straight Connector 733">
                      <a:extLst>
                        <a:ext uri="{FF2B5EF4-FFF2-40B4-BE49-F238E27FC236}">
                          <a16:creationId xmlns:a16="http://schemas.microsoft.com/office/drawing/2014/main" id="{E5532AC7-2E21-E33E-1BC0-AC3B4D401436}"/>
                        </a:ext>
                      </a:extLst>
                    </p:cNvPr>
                    <p:cNvCxnSpPr>
                      <a:cxnSpLocks/>
                      <a:endCxn id="731" idx="0"/>
                    </p:cNvCxnSpPr>
                    <p:nvPr/>
                  </p:nvCxnSpPr>
                  <p:spPr>
                    <a:xfrm flipH="1">
                      <a:off x="-1426818" y="2678458"/>
                      <a:ext cx="352" cy="112114"/>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35" name="Oval 734">
                    <a:extLst>
                      <a:ext uri="{FF2B5EF4-FFF2-40B4-BE49-F238E27FC236}">
                        <a16:creationId xmlns:a16="http://schemas.microsoft.com/office/drawing/2014/main" id="{FF3160F7-0E75-1058-52A9-7A6DCDCDB06D}"/>
                      </a:ext>
                    </a:extLst>
                  </p:cNvPr>
                  <p:cNvSpPr/>
                  <p:nvPr/>
                </p:nvSpPr>
                <p:spPr>
                  <a:xfrm>
                    <a:off x="-1286579" y="1874530"/>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36" name="Oval 735">
                    <a:extLst>
                      <a:ext uri="{FF2B5EF4-FFF2-40B4-BE49-F238E27FC236}">
                        <a16:creationId xmlns:a16="http://schemas.microsoft.com/office/drawing/2014/main" id="{9EF5F98F-F7E3-F104-29C5-CF61CC1ECA16}"/>
                      </a:ext>
                    </a:extLst>
                  </p:cNvPr>
                  <p:cNvSpPr/>
                  <p:nvPr/>
                </p:nvSpPr>
                <p:spPr>
                  <a:xfrm>
                    <a:off x="-1290671" y="2473900"/>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37" name="Oval 736">
                    <a:extLst>
                      <a:ext uri="{FF2B5EF4-FFF2-40B4-BE49-F238E27FC236}">
                        <a16:creationId xmlns:a16="http://schemas.microsoft.com/office/drawing/2014/main" id="{6426A11E-9163-586F-1413-2640658B8A13}"/>
                      </a:ext>
                    </a:extLst>
                  </p:cNvPr>
                  <p:cNvSpPr/>
                  <p:nvPr/>
                </p:nvSpPr>
                <p:spPr>
                  <a:xfrm>
                    <a:off x="-1181974" y="2033501"/>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38" name="Oval 737">
                    <a:extLst>
                      <a:ext uri="{FF2B5EF4-FFF2-40B4-BE49-F238E27FC236}">
                        <a16:creationId xmlns:a16="http://schemas.microsoft.com/office/drawing/2014/main" id="{6813001A-41EA-C8DD-5BC0-964A7C13DC98}"/>
                      </a:ext>
                    </a:extLst>
                  </p:cNvPr>
                  <p:cNvSpPr/>
                  <p:nvPr/>
                </p:nvSpPr>
                <p:spPr>
                  <a:xfrm>
                    <a:off x="-1186066" y="2632871"/>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39" name="Oval 738">
                    <a:extLst>
                      <a:ext uri="{FF2B5EF4-FFF2-40B4-BE49-F238E27FC236}">
                        <a16:creationId xmlns:a16="http://schemas.microsoft.com/office/drawing/2014/main" id="{13BCB549-037A-506A-776A-26F3FA4391A3}"/>
                      </a:ext>
                    </a:extLst>
                  </p:cNvPr>
                  <p:cNvSpPr/>
                  <p:nvPr/>
                </p:nvSpPr>
                <p:spPr>
                  <a:xfrm>
                    <a:off x="-1073709" y="2175741"/>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40" name="Oval 739">
                    <a:extLst>
                      <a:ext uri="{FF2B5EF4-FFF2-40B4-BE49-F238E27FC236}">
                        <a16:creationId xmlns:a16="http://schemas.microsoft.com/office/drawing/2014/main" id="{FE0E0183-B62E-139B-B1BA-12C0B13BB529}"/>
                      </a:ext>
                    </a:extLst>
                  </p:cNvPr>
                  <p:cNvSpPr/>
                  <p:nvPr/>
                </p:nvSpPr>
                <p:spPr>
                  <a:xfrm>
                    <a:off x="-1077801" y="2775111"/>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41" name="Oval 740">
                    <a:extLst>
                      <a:ext uri="{FF2B5EF4-FFF2-40B4-BE49-F238E27FC236}">
                        <a16:creationId xmlns:a16="http://schemas.microsoft.com/office/drawing/2014/main" id="{74895DC1-F225-0530-4469-5F47154FCA5C}"/>
                      </a:ext>
                    </a:extLst>
                  </p:cNvPr>
                  <p:cNvSpPr/>
                  <p:nvPr/>
                </p:nvSpPr>
                <p:spPr>
                  <a:xfrm>
                    <a:off x="-978633" y="2334119"/>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42" name="Oval 741">
                    <a:extLst>
                      <a:ext uri="{FF2B5EF4-FFF2-40B4-BE49-F238E27FC236}">
                        <a16:creationId xmlns:a16="http://schemas.microsoft.com/office/drawing/2014/main" id="{F4CD7D83-F2A5-3077-661F-9E82FE2F5C35}"/>
                      </a:ext>
                    </a:extLst>
                  </p:cNvPr>
                  <p:cNvSpPr/>
                  <p:nvPr/>
                </p:nvSpPr>
                <p:spPr>
                  <a:xfrm>
                    <a:off x="-982725" y="2933489"/>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cxnSp>
                <p:nvCxnSpPr>
                  <p:cNvPr id="743" name="Straight Connector 742">
                    <a:extLst>
                      <a:ext uri="{FF2B5EF4-FFF2-40B4-BE49-F238E27FC236}">
                        <a16:creationId xmlns:a16="http://schemas.microsoft.com/office/drawing/2014/main" id="{F04807C3-27E4-08C7-AEF5-E003C789CA7B}"/>
                      </a:ext>
                    </a:extLst>
                  </p:cNvPr>
                  <p:cNvCxnSpPr>
                    <a:cxnSpLocks/>
                    <a:endCxn id="736" idx="0"/>
                  </p:cNvCxnSpPr>
                  <p:nvPr/>
                </p:nvCxnSpPr>
                <p:spPr>
                  <a:xfrm flipH="1">
                    <a:off x="-1261795" y="1921960"/>
                    <a:ext cx="2761" cy="55194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4" name="Straight Connector 743">
                    <a:extLst>
                      <a:ext uri="{FF2B5EF4-FFF2-40B4-BE49-F238E27FC236}">
                        <a16:creationId xmlns:a16="http://schemas.microsoft.com/office/drawing/2014/main" id="{84DEB69D-C451-B073-B281-53E1AAB886D6}"/>
                      </a:ext>
                    </a:extLst>
                  </p:cNvPr>
                  <p:cNvCxnSpPr>
                    <a:cxnSpLocks/>
                  </p:cNvCxnSpPr>
                  <p:nvPr/>
                </p:nvCxnSpPr>
                <p:spPr>
                  <a:xfrm flipH="1">
                    <a:off x="-1156827" y="2088611"/>
                    <a:ext cx="2761" cy="55194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5" name="Straight Connector 744">
                    <a:extLst>
                      <a:ext uri="{FF2B5EF4-FFF2-40B4-BE49-F238E27FC236}">
                        <a16:creationId xmlns:a16="http://schemas.microsoft.com/office/drawing/2014/main" id="{8F0478CE-E0F5-1756-11EA-9E838881A458}"/>
                      </a:ext>
                    </a:extLst>
                  </p:cNvPr>
                  <p:cNvCxnSpPr>
                    <a:cxnSpLocks/>
                  </p:cNvCxnSpPr>
                  <p:nvPr/>
                </p:nvCxnSpPr>
                <p:spPr>
                  <a:xfrm>
                    <a:off x="-1043553" y="2223171"/>
                    <a:ext cx="0" cy="596277"/>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6" name="Straight Connector 745">
                    <a:extLst>
                      <a:ext uri="{FF2B5EF4-FFF2-40B4-BE49-F238E27FC236}">
                        <a16:creationId xmlns:a16="http://schemas.microsoft.com/office/drawing/2014/main" id="{ED76A072-0D84-E8A9-1892-641BEC0FA894}"/>
                      </a:ext>
                    </a:extLst>
                  </p:cNvPr>
                  <p:cNvCxnSpPr>
                    <a:cxnSpLocks/>
                    <a:endCxn id="742" idx="0"/>
                  </p:cNvCxnSpPr>
                  <p:nvPr/>
                </p:nvCxnSpPr>
                <p:spPr>
                  <a:xfrm flipH="1">
                    <a:off x="-953849" y="2367606"/>
                    <a:ext cx="1480" cy="565883"/>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47" name="Group 746">
                    <a:extLst>
                      <a:ext uri="{FF2B5EF4-FFF2-40B4-BE49-F238E27FC236}">
                        <a16:creationId xmlns:a16="http://schemas.microsoft.com/office/drawing/2014/main" id="{FAE43F76-36BC-2598-258C-6D4076E52567}"/>
                      </a:ext>
                    </a:extLst>
                  </p:cNvPr>
                  <p:cNvGrpSpPr/>
                  <p:nvPr/>
                </p:nvGrpSpPr>
                <p:grpSpPr>
                  <a:xfrm>
                    <a:off x="-1858082" y="2471124"/>
                    <a:ext cx="57753" cy="214828"/>
                    <a:chOff x="-1851483" y="2182826"/>
                    <a:chExt cx="57753" cy="214828"/>
                  </a:xfrm>
                </p:grpSpPr>
                <p:sp>
                  <p:nvSpPr>
                    <p:cNvPr id="748" name="Oval 747">
                      <a:extLst>
                        <a:ext uri="{FF2B5EF4-FFF2-40B4-BE49-F238E27FC236}">
                          <a16:creationId xmlns:a16="http://schemas.microsoft.com/office/drawing/2014/main" id="{7A7535AF-1A64-230A-CEC3-1C05B02222AB}"/>
                        </a:ext>
                      </a:extLst>
                    </p:cNvPr>
                    <p:cNvSpPr/>
                    <p:nvPr/>
                  </p:nvSpPr>
                  <p:spPr>
                    <a:xfrm>
                      <a:off x="-1851482" y="2182826"/>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49" name="Oval 748">
                      <a:extLst>
                        <a:ext uri="{FF2B5EF4-FFF2-40B4-BE49-F238E27FC236}">
                          <a16:creationId xmlns:a16="http://schemas.microsoft.com/office/drawing/2014/main" id="{3EDA0B10-38D6-0315-861F-0D9B88ECECD9}"/>
                        </a:ext>
                      </a:extLst>
                    </p:cNvPr>
                    <p:cNvSpPr/>
                    <p:nvPr/>
                  </p:nvSpPr>
                  <p:spPr>
                    <a:xfrm>
                      <a:off x="-1851483" y="2339902"/>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cxnSp>
                  <p:nvCxnSpPr>
                    <p:cNvPr id="750" name="Straight Connector 749">
                      <a:extLst>
                        <a:ext uri="{FF2B5EF4-FFF2-40B4-BE49-F238E27FC236}">
                          <a16:creationId xmlns:a16="http://schemas.microsoft.com/office/drawing/2014/main" id="{B305A2C8-CC17-EFBE-36FF-E59A8F4FA453}"/>
                        </a:ext>
                      </a:extLst>
                    </p:cNvPr>
                    <p:cNvCxnSpPr>
                      <a:cxnSpLocks/>
                    </p:cNvCxnSpPr>
                    <p:nvPr/>
                  </p:nvCxnSpPr>
                  <p:spPr>
                    <a:xfrm>
                      <a:off x="-1821006" y="2233493"/>
                      <a:ext cx="0" cy="116842"/>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51" name="Group 750">
                    <a:extLst>
                      <a:ext uri="{FF2B5EF4-FFF2-40B4-BE49-F238E27FC236}">
                        <a16:creationId xmlns:a16="http://schemas.microsoft.com/office/drawing/2014/main" id="{47F87D95-B682-A92F-1406-C5F7F1A85715}"/>
                      </a:ext>
                    </a:extLst>
                  </p:cNvPr>
                  <p:cNvGrpSpPr/>
                  <p:nvPr/>
                </p:nvGrpSpPr>
                <p:grpSpPr>
                  <a:xfrm>
                    <a:off x="-1863158" y="2784868"/>
                    <a:ext cx="57753" cy="214828"/>
                    <a:chOff x="-1851483" y="2182826"/>
                    <a:chExt cx="57753" cy="214828"/>
                  </a:xfrm>
                </p:grpSpPr>
                <p:sp>
                  <p:nvSpPr>
                    <p:cNvPr id="752" name="Oval 751">
                      <a:extLst>
                        <a:ext uri="{FF2B5EF4-FFF2-40B4-BE49-F238E27FC236}">
                          <a16:creationId xmlns:a16="http://schemas.microsoft.com/office/drawing/2014/main" id="{598791D8-EB5B-2592-6E8B-C0AF343FE180}"/>
                        </a:ext>
                      </a:extLst>
                    </p:cNvPr>
                    <p:cNvSpPr/>
                    <p:nvPr/>
                  </p:nvSpPr>
                  <p:spPr>
                    <a:xfrm>
                      <a:off x="-1851482" y="2182826"/>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53" name="Oval 752">
                      <a:extLst>
                        <a:ext uri="{FF2B5EF4-FFF2-40B4-BE49-F238E27FC236}">
                          <a16:creationId xmlns:a16="http://schemas.microsoft.com/office/drawing/2014/main" id="{FCBE0685-7256-3FA9-F085-E6015E709B4B}"/>
                        </a:ext>
                      </a:extLst>
                    </p:cNvPr>
                    <p:cNvSpPr/>
                    <p:nvPr/>
                  </p:nvSpPr>
                  <p:spPr>
                    <a:xfrm>
                      <a:off x="-1851483" y="2339902"/>
                      <a:ext cx="57752" cy="57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cxnSp>
                  <p:nvCxnSpPr>
                    <p:cNvPr id="754" name="Straight Connector 753">
                      <a:extLst>
                        <a:ext uri="{FF2B5EF4-FFF2-40B4-BE49-F238E27FC236}">
                          <a16:creationId xmlns:a16="http://schemas.microsoft.com/office/drawing/2014/main" id="{E84CDD73-F9A8-A7F7-E23D-AB683A416146}"/>
                        </a:ext>
                      </a:extLst>
                    </p:cNvPr>
                    <p:cNvCxnSpPr>
                      <a:cxnSpLocks/>
                    </p:cNvCxnSpPr>
                    <p:nvPr/>
                  </p:nvCxnSpPr>
                  <p:spPr>
                    <a:xfrm>
                      <a:off x="-1821006" y="2233493"/>
                      <a:ext cx="0" cy="116842"/>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grpSp>
      </p:grpSp>
      <p:sp>
        <p:nvSpPr>
          <p:cNvPr id="138" name="Slide Number Placeholder 137">
            <a:extLst>
              <a:ext uri="{FF2B5EF4-FFF2-40B4-BE49-F238E27FC236}">
                <a16:creationId xmlns:a16="http://schemas.microsoft.com/office/drawing/2014/main" id="{93ECE55A-EEDC-4050-8428-7262D050752E}"/>
              </a:ext>
            </a:extLst>
          </p:cNvPr>
          <p:cNvSpPr>
            <a:spLocks noGrp="1"/>
          </p:cNvSpPr>
          <p:nvPr>
            <p:ph type="sldNum" sz="quarter" idx="12"/>
          </p:nvPr>
        </p:nvSpPr>
        <p:spPr/>
        <p:txBody>
          <a:bodyPr/>
          <a:lstStyle/>
          <a:p>
            <a:fld id="{BA2D8F13-174C-467F-9D40-7DDEF70CAB8C}" type="slidenum">
              <a:rPr lang="en-US" smtClean="0"/>
              <a:t>60</a:t>
            </a:fld>
            <a:endParaRPr lang="en-US"/>
          </a:p>
        </p:txBody>
      </p:sp>
      <p:graphicFrame>
        <p:nvGraphicFramePr>
          <p:cNvPr id="775" name="Table 4">
            <a:extLst>
              <a:ext uri="{FF2B5EF4-FFF2-40B4-BE49-F238E27FC236}">
                <a16:creationId xmlns:a16="http://schemas.microsoft.com/office/drawing/2014/main" id="{22535332-B19D-3046-DB92-9FB9C1776019}"/>
              </a:ext>
            </a:extLst>
          </p:cNvPr>
          <p:cNvGraphicFramePr>
            <a:graphicFrameLocks/>
          </p:cNvGraphicFramePr>
          <p:nvPr>
            <p:extLst>
              <p:ext uri="{D42A27DB-BD31-4B8C-83A1-F6EECF244321}">
                <p14:modId xmlns:p14="http://schemas.microsoft.com/office/powerpoint/2010/main" val="3570672796"/>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a:t>
                      </a:r>
                      <a:r>
                        <a:rPr lang="en-US" sz="800" kern="1200" dirty="0">
                          <a:solidFill>
                            <a:srgbClr val="1E497D"/>
                          </a:solidFill>
                          <a:latin typeface="+mn-lt"/>
                          <a:ea typeface="+mn-ea"/>
                          <a:cs typeface="Futura Medium" panose="020B0602020204020303" pitchFamily="34" charset="-79"/>
                        </a:rPr>
                        <a:t>● </a:t>
                      </a:r>
                      <a:endParaRPr lang="en-US" sz="800" dirty="0">
                        <a:solidFill>
                          <a:srgbClr val="1E497D"/>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grpSp>
        <p:nvGrpSpPr>
          <p:cNvPr id="148" name="Group 147">
            <a:extLst>
              <a:ext uri="{FF2B5EF4-FFF2-40B4-BE49-F238E27FC236}">
                <a16:creationId xmlns:a16="http://schemas.microsoft.com/office/drawing/2014/main" id="{389BB07C-AA6D-75F2-2272-C46D4A8A2ECF}"/>
              </a:ext>
            </a:extLst>
          </p:cNvPr>
          <p:cNvGrpSpPr/>
          <p:nvPr/>
        </p:nvGrpSpPr>
        <p:grpSpPr>
          <a:xfrm>
            <a:off x="-40030" y="4697908"/>
            <a:ext cx="3810000" cy="1702570"/>
            <a:chOff x="-40030" y="4697908"/>
            <a:chExt cx="3810000" cy="1702570"/>
          </a:xfrm>
        </p:grpSpPr>
        <p:sp>
          <p:nvSpPr>
            <p:cNvPr id="12" name="Rectangle 11"/>
            <p:cNvSpPr/>
            <p:nvPr/>
          </p:nvSpPr>
          <p:spPr>
            <a:xfrm>
              <a:off x="-40030" y="5384815"/>
              <a:ext cx="3810000"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mn-cs"/>
                </a:rPr>
                <a:t>A </a:t>
              </a:r>
              <a:r>
                <a:rPr kumimoji="0" lang="en-US" sz="2000" b="1" i="0" u="none" strike="noStrike" kern="1200" cap="none" spc="0" normalizeH="0" baseline="0" noProof="0" dirty="0">
                  <a:ln>
                    <a:noFill/>
                  </a:ln>
                  <a:solidFill>
                    <a:srgbClr val="1901FF"/>
                  </a:solidFill>
                  <a:effectLst/>
                  <a:uLnTx/>
                  <a:uFillTx/>
                  <a:latin typeface="Gill Sans MT"/>
                  <a:ea typeface="+mn-ea"/>
                  <a:cs typeface="+mn-cs"/>
                </a:rPr>
                <a:t>1024-value </a:t>
              </a:r>
              <a:r>
                <a:rPr kumimoji="0" lang="en-US" sz="2000" b="1" i="0" u="none" strike="noStrike" kern="1200" cap="none" spc="0" normalizeH="0" baseline="0" noProof="0" dirty="0" err="1">
                  <a:ln>
                    <a:noFill/>
                  </a:ln>
                  <a:solidFill>
                    <a:srgbClr val="1901FF"/>
                  </a:solidFill>
                  <a:effectLst/>
                  <a:uLnTx/>
                  <a:uFillTx/>
                  <a:latin typeface="Gill Sans MT"/>
                  <a:ea typeface="+mn-ea"/>
                  <a:cs typeface="+mn-cs"/>
                </a:rPr>
                <a:t>bitonic</a:t>
              </a:r>
              <a:r>
                <a:rPr kumimoji="0" lang="en-US" sz="2000" b="1" i="0" u="none" strike="noStrike" kern="1200" cap="none" spc="0" normalizeH="0" baseline="0" noProof="0" dirty="0">
                  <a:ln>
                    <a:noFill/>
                  </a:ln>
                  <a:solidFill>
                    <a:srgbClr val="1901FF"/>
                  </a:solidFill>
                  <a:effectLst/>
                  <a:uLnTx/>
                  <a:uFillTx/>
                  <a:latin typeface="Gill Sans MT"/>
                  <a:ea typeface="+mn-ea"/>
                  <a:cs typeface="+mn-cs"/>
                </a:rPr>
                <a:t> sorter</a:t>
              </a:r>
              <a:r>
                <a:rPr kumimoji="0" lang="en-US" sz="2000" b="1" i="0" u="none" strike="noStrike" kern="1200" cap="none" spc="0" normalizeH="0" baseline="0" noProof="0" dirty="0">
                  <a:ln>
                    <a:noFill/>
                  </a:ln>
                  <a:solidFill>
                    <a:prstClr val="black"/>
                  </a:solidFill>
                  <a:effectLst/>
                  <a:uLnTx/>
                  <a:uFillTx/>
                  <a:latin typeface="Gill Sans MT"/>
                  <a:ea typeface="+mn-ea"/>
                  <a:cs typeface="+mn-cs"/>
                </a:rPr>
                <a:t>, whose basic building block is a network of comparators</a:t>
              </a:r>
            </a:p>
          </p:txBody>
        </p:sp>
        <p:cxnSp>
          <p:nvCxnSpPr>
            <p:cNvPr id="778" name="Curved Connector 777">
              <a:extLst>
                <a:ext uri="{FF2B5EF4-FFF2-40B4-BE49-F238E27FC236}">
                  <a16:creationId xmlns:a16="http://schemas.microsoft.com/office/drawing/2014/main" id="{7D1B2D13-CDD9-9434-7619-FBD35F52ECE5}"/>
                </a:ext>
              </a:extLst>
            </p:cNvPr>
            <p:cNvCxnSpPr>
              <a:cxnSpLocks/>
              <a:stCxn id="440" idx="2"/>
            </p:cNvCxnSpPr>
            <p:nvPr/>
          </p:nvCxnSpPr>
          <p:spPr>
            <a:xfrm rot="16200000" flipH="1">
              <a:off x="1542013" y="4725512"/>
              <a:ext cx="705824" cy="650615"/>
            </a:xfrm>
            <a:prstGeom prst="curvedConnector3">
              <a:avLst>
                <a:gd name="adj1" fmla="val 50000"/>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0450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gtEl>
                                        <p:attrNameLst>
                                          <p:attrName>style.visibility</p:attrName>
                                        </p:attrNameLst>
                                      </p:cBhvr>
                                      <p:to>
                                        <p:strVal val="visible"/>
                                      </p:to>
                                    </p:set>
                                    <p:animEffect transition="in" filter="fade">
                                      <p:cBhvr>
                                        <p:cTn id="12" dur="500"/>
                                        <p:tgtEl>
                                          <p:spTgt spid="1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
                                        </p:tgtEl>
                                        <p:attrNameLst>
                                          <p:attrName>style.visibility</p:attrName>
                                        </p:attrNameLst>
                                      </p:cBhvr>
                                      <p:to>
                                        <p:strVal val="visible"/>
                                      </p:to>
                                    </p:set>
                                    <p:animEffect transition="in" filter="fade">
                                      <p:cBhvr>
                                        <p:cTn id="17" dur="500"/>
                                        <p:tgtEl>
                                          <p:spTgt spid="1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6"/>
                                        </p:tgtEl>
                                        <p:attrNameLst>
                                          <p:attrName>style.visibility</p:attrName>
                                        </p:attrNameLst>
                                      </p:cBhvr>
                                      <p:to>
                                        <p:strVal val="visible"/>
                                      </p:to>
                                    </p:set>
                                    <p:animEffect transition="in" filter="fade">
                                      <p:cBhvr>
                                        <p:cTn id="22" dur="500"/>
                                        <p:tgtEl>
                                          <p:spTgt spid="146"/>
                                        </p:tgtEl>
                                      </p:cBhvr>
                                    </p:animEffect>
                                  </p:childTnLst>
                                </p:cTn>
                              </p:par>
                              <p:par>
                                <p:cTn id="23" presetID="10" presetClass="entr" presetSubtype="0"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Effect transition="in" filter="fade">
                                      <p:cBhvr>
                                        <p:cTn id="25" dur="500"/>
                                        <p:tgtEl>
                                          <p:spTgt spid="20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ectangle 188">
            <a:extLst>
              <a:ext uri="{FF2B5EF4-FFF2-40B4-BE49-F238E27FC236}">
                <a16:creationId xmlns:a16="http://schemas.microsoft.com/office/drawing/2014/main" id="{C86D6654-5D8E-7628-7110-7236FA72FCC5}"/>
              </a:ext>
            </a:extLst>
          </p:cNvPr>
          <p:cNvSpPr/>
          <p:nvPr/>
        </p:nvSpPr>
        <p:spPr>
          <a:xfrm>
            <a:off x="5564186" y="3160848"/>
            <a:ext cx="3472744" cy="1773200"/>
          </a:xfrm>
          <a:prstGeom prst="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 name="Content Placeholder 2"/>
          <p:cNvSpPr>
            <a:spLocks noGrp="1"/>
          </p:cNvSpPr>
          <p:nvPr>
            <p:ph idx="1"/>
          </p:nvPr>
        </p:nvSpPr>
        <p:spPr>
          <a:xfrm>
            <a:off x="0" y="10668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64" name="TextBox 63"/>
          <p:cNvSpPr txBox="1"/>
          <p:nvPr/>
        </p:nvSpPr>
        <p:spPr>
          <a:xfrm>
            <a:off x="429798" y="2118823"/>
            <a:ext cx="2647764"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Designed to sustain</a:t>
            </a:r>
            <a:br>
              <a:rPr kumimoji="0" lang="en-US" sz="20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bursts of updates  </a:t>
            </a:r>
          </a:p>
        </p:txBody>
      </p:sp>
      <p:sp>
        <p:nvSpPr>
          <p:cNvPr id="67" name="Rectangle 66"/>
          <p:cNvSpPr/>
          <p:nvPr/>
        </p:nvSpPr>
        <p:spPr>
          <a:xfrm>
            <a:off x="0" y="890592"/>
            <a:ext cx="9144000" cy="769441"/>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Each island includes (1) a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replica</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of data, (2) an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optimized</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execution engine, and (3) a set of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hardware resources</a:t>
            </a:r>
          </a:p>
        </p:txBody>
      </p:sp>
      <p:sp>
        <p:nvSpPr>
          <p:cNvPr id="68" name="TextBox 67"/>
          <p:cNvSpPr txBox="1"/>
          <p:nvPr/>
        </p:nvSpPr>
        <p:spPr>
          <a:xfrm>
            <a:off x="3741339" y="1720282"/>
            <a:ext cx="54102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Designed to provide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high read throughput</a:t>
            </a:r>
          </a:p>
        </p:txBody>
      </p:sp>
      <p:sp>
        <p:nvSpPr>
          <p:cNvPr id="86" name="Rectangle 85"/>
          <p:cNvSpPr/>
          <p:nvPr/>
        </p:nvSpPr>
        <p:spPr>
          <a:xfrm>
            <a:off x="4464929" y="5580618"/>
            <a:ext cx="4572000" cy="707886"/>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mn-cs"/>
              </a:rPr>
              <a:t>Take advantage of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PIM</a:t>
            </a:r>
            <a:r>
              <a:rPr kumimoji="0" lang="en-US" sz="2000" b="1" i="0" u="none" strike="noStrike" kern="1200" cap="none" spc="0" normalizeH="0" baseline="0" noProof="0" dirty="0">
                <a:ln>
                  <a:noFill/>
                </a:ln>
                <a:solidFill>
                  <a:prstClr val="black"/>
                </a:solidFill>
                <a:effectLst/>
                <a:uLnTx/>
                <a:uFillTx/>
                <a:latin typeface="Gill Sans MT"/>
                <a:ea typeface="+mn-ea"/>
                <a:cs typeface="+mn-cs"/>
              </a:rPr>
              <a:t> to mitigate </a:t>
            </a:r>
            <a:r>
              <a:rPr kumimoji="0" lang="en-US" sz="2000" b="1" i="0" u="none" strike="noStrike" kern="1200" cap="none" spc="0" normalizeH="0" baseline="0" noProof="0" dirty="0">
                <a:ln>
                  <a:noFill/>
                </a:ln>
                <a:solidFill>
                  <a:srgbClr val="C00000"/>
                </a:solidFill>
                <a:effectLst/>
                <a:uLnTx/>
                <a:uFillTx/>
                <a:latin typeface="Gill Sans MT"/>
                <a:ea typeface="+mn-ea"/>
                <a:cs typeface="+mn-cs"/>
              </a:rPr>
              <a:t>data movement bottleneck </a:t>
            </a:r>
            <a:endParaRPr kumimoji="0" lang="en-US" sz="2000" b="1" i="0" u="none" strike="noStrike" kern="1200" cap="none" spc="0" normalizeH="0" baseline="0" noProof="0" dirty="0">
              <a:ln>
                <a:noFill/>
              </a:ln>
              <a:solidFill>
                <a:srgbClr val="C00000"/>
              </a:solidFill>
              <a:effectLst/>
              <a:uLnTx/>
              <a:uFillTx/>
              <a:latin typeface="Gill Sans MT"/>
              <a:ea typeface="+mn-ea"/>
              <a:cs typeface="Gill Sans MT"/>
            </a:endParaRPr>
          </a:p>
        </p:txBody>
      </p:sp>
      <p:sp>
        <p:nvSpPr>
          <p:cNvPr id="87" name="TextBox 86"/>
          <p:cNvSpPr txBox="1"/>
          <p:nvPr/>
        </p:nvSpPr>
        <p:spPr>
          <a:xfrm>
            <a:off x="-179897" y="5784997"/>
            <a:ext cx="4267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mn-cs"/>
              </a:rPr>
              <a:t>Conventional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multicore CPUs </a:t>
            </a:r>
            <a:r>
              <a:rPr kumimoji="0" lang="en-US" sz="2000" b="1" i="0" u="none" strike="noStrike" kern="1200" cap="none" spc="0" normalizeH="0" baseline="0" noProof="0" dirty="0">
                <a:ln>
                  <a:noFill/>
                </a:ln>
                <a:solidFill>
                  <a:prstClr val="black"/>
                </a:solidFill>
                <a:effectLst/>
                <a:uLnTx/>
                <a:uFillTx/>
                <a:latin typeface="Gill Sans MT"/>
                <a:ea typeface="+mn-ea"/>
                <a:cs typeface="+mn-cs"/>
              </a:rPr>
              <a:t>with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multi-level caches</a:t>
            </a:r>
            <a:endParaRPr kumimoji="0" lang="en-US" sz="2000" b="1" i="0" u="none" strike="noStrike" kern="1200" cap="none" spc="0" normalizeH="0" baseline="0" noProof="0" dirty="0">
              <a:ln>
                <a:noFill/>
              </a:ln>
              <a:solidFill>
                <a:srgbClr val="0000FF"/>
              </a:solidFill>
              <a:effectLst/>
              <a:uLnTx/>
              <a:uFillTx/>
              <a:latin typeface="Gill Sans MT"/>
              <a:ea typeface="+mn-ea"/>
              <a:cs typeface="Gill Sans MT"/>
            </a:endParaRPr>
          </a:p>
        </p:txBody>
      </p:sp>
      <p:sp>
        <p:nvSpPr>
          <p:cNvPr id="105" name="Title 104">
            <a:extLst>
              <a:ext uri="{FF2B5EF4-FFF2-40B4-BE49-F238E27FC236}">
                <a16:creationId xmlns:a16="http://schemas.microsoft.com/office/drawing/2014/main" id="{539FE135-FD0A-EA3B-DA3B-69E4CB21C02B}"/>
              </a:ext>
            </a:extLst>
          </p:cNvPr>
          <p:cNvSpPr>
            <a:spLocks noGrp="1"/>
          </p:cNvSpPr>
          <p:nvPr>
            <p:ph type="title"/>
          </p:nvPr>
        </p:nvSpPr>
        <p:spPr/>
        <p:txBody>
          <a:bodyPr/>
          <a:lstStyle/>
          <a:p>
            <a:r>
              <a:rPr lang="en-US" dirty="0"/>
              <a:t>Polynesia: High-Level Overview</a:t>
            </a:r>
          </a:p>
        </p:txBody>
      </p:sp>
      <p:sp>
        <p:nvSpPr>
          <p:cNvPr id="106" name="Slide Number Placeholder 105">
            <a:extLst>
              <a:ext uri="{FF2B5EF4-FFF2-40B4-BE49-F238E27FC236}">
                <a16:creationId xmlns:a16="http://schemas.microsoft.com/office/drawing/2014/main" id="{DD1ACFB3-4FED-652D-BFB2-784C929B60B0}"/>
              </a:ext>
            </a:extLst>
          </p:cNvPr>
          <p:cNvSpPr>
            <a:spLocks noGrp="1"/>
          </p:cNvSpPr>
          <p:nvPr>
            <p:ph type="sldNum" sz="quarter" idx="12"/>
          </p:nvPr>
        </p:nvSpPr>
        <p:spPr/>
        <p:txBody>
          <a:bodyPr/>
          <a:lstStyle/>
          <a:p>
            <a:fld id="{BA2D8F13-174C-467F-9D40-7DDEF70CAB8C}" type="slidenum">
              <a:rPr lang="en-US" smtClean="0"/>
              <a:t>61</a:t>
            </a:fld>
            <a:endParaRPr lang="en-US"/>
          </a:p>
        </p:txBody>
      </p:sp>
      <p:graphicFrame>
        <p:nvGraphicFramePr>
          <p:cNvPr id="107" name="Table 4">
            <a:extLst>
              <a:ext uri="{FF2B5EF4-FFF2-40B4-BE49-F238E27FC236}">
                <a16:creationId xmlns:a16="http://schemas.microsoft.com/office/drawing/2014/main" id="{B07F952C-6D2F-FA65-2664-CC5FAA94B6D8}"/>
              </a:ext>
            </a:extLst>
          </p:cNvPr>
          <p:cNvGraphicFramePr>
            <a:graphicFrameLocks/>
          </p:cNvGraphicFramePr>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a:t>
                      </a: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cxnSp>
        <p:nvCxnSpPr>
          <p:cNvPr id="108" name="Curved Connector 107">
            <a:extLst>
              <a:ext uri="{FF2B5EF4-FFF2-40B4-BE49-F238E27FC236}">
                <a16:creationId xmlns:a16="http://schemas.microsoft.com/office/drawing/2014/main" id="{1D51713F-3742-D9F2-F140-B040026BD8D0}"/>
              </a:ext>
            </a:extLst>
          </p:cNvPr>
          <p:cNvCxnSpPr>
            <a:cxnSpLocks/>
            <a:stCxn id="164" idx="1"/>
            <a:endCxn id="87" idx="0"/>
          </p:cNvCxnSpPr>
          <p:nvPr/>
        </p:nvCxnSpPr>
        <p:spPr>
          <a:xfrm rot="10800000" flipH="1" flipV="1">
            <a:off x="295895" y="4032715"/>
            <a:ext cx="1657807" cy="1752282"/>
          </a:xfrm>
          <a:prstGeom prst="curvedConnector4">
            <a:avLst>
              <a:gd name="adj1" fmla="val -13789"/>
              <a:gd name="adj2" fmla="val 62322"/>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112" name="Curved Connector 111">
            <a:extLst>
              <a:ext uri="{FF2B5EF4-FFF2-40B4-BE49-F238E27FC236}">
                <a16:creationId xmlns:a16="http://schemas.microsoft.com/office/drawing/2014/main" id="{F4CBB6A5-E91A-64B0-7331-EFF4FA36D30B}"/>
              </a:ext>
            </a:extLst>
          </p:cNvPr>
          <p:cNvCxnSpPr>
            <a:cxnSpLocks/>
            <a:stCxn id="295" idx="0"/>
            <a:endCxn id="64" idx="2"/>
          </p:cNvCxnSpPr>
          <p:nvPr/>
        </p:nvCxnSpPr>
        <p:spPr>
          <a:xfrm rot="5400000" flipH="1" flipV="1">
            <a:off x="1353567" y="2681179"/>
            <a:ext cx="346915" cy="453311"/>
          </a:xfrm>
          <a:prstGeom prst="curvedConnector3">
            <a:avLst>
              <a:gd name="adj1" fmla="val 50000"/>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115" name="Curved Connector 114">
            <a:extLst>
              <a:ext uri="{FF2B5EF4-FFF2-40B4-BE49-F238E27FC236}">
                <a16:creationId xmlns:a16="http://schemas.microsoft.com/office/drawing/2014/main" id="{2287A489-D501-DE1C-739C-5EA00AE5AEB6}"/>
              </a:ext>
            </a:extLst>
          </p:cNvPr>
          <p:cNvCxnSpPr>
            <a:cxnSpLocks/>
            <a:stCxn id="189" idx="1"/>
          </p:cNvCxnSpPr>
          <p:nvPr/>
        </p:nvCxnSpPr>
        <p:spPr>
          <a:xfrm rot="10800000" flipH="1">
            <a:off x="5564185" y="2116898"/>
            <a:ext cx="81209" cy="1930550"/>
          </a:xfrm>
          <a:prstGeom prst="curvedConnector4">
            <a:avLst>
              <a:gd name="adj1" fmla="val -281496"/>
              <a:gd name="adj2" fmla="val 72962"/>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118" name="Curved Connector 117">
            <a:extLst>
              <a:ext uri="{FF2B5EF4-FFF2-40B4-BE49-F238E27FC236}">
                <a16:creationId xmlns:a16="http://schemas.microsoft.com/office/drawing/2014/main" id="{A35B4846-1F5E-8571-9A1D-374FB7343EFA}"/>
              </a:ext>
            </a:extLst>
          </p:cNvPr>
          <p:cNvCxnSpPr>
            <a:cxnSpLocks/>
            <a:endCxn id="86" idx="0"/>
          </p:cNvCxnSpPr>
          <p:nvPr/>
        </p:nvCxnSpPr>
        <p:spPr>
          <a:xfrm rot="10800000" flipV="1">
            <a:off x="6750930" y="4894942"/>
            <a:ext cx="968955" cy="685675"/>
          </a:xfrm>
          <a:prstGeom prst="curvedConnector2">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nvGrpSpPr>
          <p:cNvPr id="300" name="Group 299">
            <a:extLst>
              <a:ext uri="{FF2B5EF4-FFF2-40B4-BE49-F238E27FC236}">
                <a16:creationId xmlns:a16="http://schemas.microsoft.com/office/drawing/2014/main" id="{FD53F617-A015-3F23-40C6-373018073608}"/>
              </a:ext>
            </a:extLst>
          </p:cNvPr>
          <p:cNvGrpSpPr/>
          <p:nvPr/>
        </p:nvGrpSpPr>
        <p:grpSpPr>
          <a:xfrm>
            <a:off x="66173" y="3081291"/>
            <a:ext cx="2468392" cy="1953158"/>
            <a:chOff x="66173" y="3081291"/>
            <a:chExt cx="2468392" cy="1953158"/>
          </a:xfrm>
        </p:grpSpPr>
        <p:grpSp>
          <p:nvGrpSpPr>
            <p:cNvPr id="131" name="Group 130">
              <a:extLst>
                <a:ext uri="{FF2B5EF4-FFF2-40B4-BE49-F238E27FC236}">
                  <a16:creationId xmlns:a16="http://schemas.microsoft.com/office/drawing/2014/main" id="{9FA0429D-5AE2-8687-33C5-E33985C4E55D}"/>
                </a:ext>
              </a:extLst>
            </p:cNvPr>
            <p:cNvGrpSpPr/>
            <p:nvPr/>
          </p:nvGrpSpPr>
          <p:grpSpPr>
            <a:xfrm>
              <a:off x="193409" y="3436809"/>
              <a:ext cx="2197877" cy="1295002"/>
              <a:chOff x="118332" y="6489290"/>
              <a:chExt cx="1694712" cy="998534"/>
            </a:xfrm>
          </p:grpSpPr>
          <p:sp>
            <p:nvSpPr>
              <p:cNvPr id="160" name="Rounded Rectangle 159">
                <a:extLst>
                  <a:ext uri="{FF2B5EF4-FFF2-40B4-BE49-F238E27FC236}">
                    <a16:creationId xmlns:a16="http://schemas.microsoft.com/office/drawing/2014/main" id="{BD50E2F8-BF2F-C1A5-6D29-C2CB215C0275}"/>
                  </a:ext>
                </a:extLst>
              </p:cNvPr>
              <p:cNvSpPr/>
              <p:nvPr/>
            </p:nvSpPr>
            <p:spPr>
              <a:xfrm>
                <a:off x="118332" y="6489290"/>
                <a:ext cx="1694712" cy="998534"/>
              </a:xfrm>
              <a:prstGeom prst="roundRect">
                <a:avLst>
                  <a:gd name="adj" fmla="val 2844"/>
                </a:avLst>
              </a:prstGeom>
              <a:solidFill>
                <a:srgbClr val="A5A5A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161" name="Group 160">
                <a:extLst>
                  <a:ext uri="{FF2B5EF4-FFF2-40B4-BE49-F238E27FC236}">
                    <a16:creationId xmlns:a16="http://schemas.microsoft.com/office/drawing/2014/main" id="{5873C598-8E75-FE17-D00A-916884542FAB}"/>
                  </a:ext>
                </a:extLst>
              </p:cNvPr>
              <p:cNvGrpSpPr/>
              <p:nvPr/>
            </p:nvGrpSpPr>
            <p:grpSpPr>
              <a:xfrm>
                <a:off x="156621" y="6560298"/>
                <a:ext cx="1610541" cy="862302"/>
                <a:chOff x="236704" y="6764111"/>
                <a:chExt cx="1610541" cy="862302"/>
              </a:xfrm>
            </p:grpSpPr>
            <p:sp>
              <p:nvSpPr>
                <p:cNvPr id="162" name="Rounded Rectangle 161">
                  <a:extLst>
                    <a:ext uri="{FF2B5EF4-FFF2-40B4-BE49-F238E27FC236}">
                      <a16:creationId xmlns:a16="http://schemas.microsoft.com/office/drawing/2014/main" id="{BAC64B15-F912-8EC4-5693-4DA32B5FDB13}"/>
                    </a:ext>
                  </a:extLst>
                </p:cNvPr>
                <p:cNvSpPr/>
                <p:nvPr/>
              </p:nvSpPr>
              <p:spPr>
                <a:xfrm>
                  <a:off x="236704" y="6764111"/>
                  <a:ext cx="1610541" cy="862302"/>
                </a:xfrm>
                <a:prstGeom prst="roundRect">
                  <a:avLst>
                    <a:gd name="adj" fmla="val 0"/>
                  </a:avLst>
                </a:prstGeom>
                <a:solidFill>
                  <a:srgbClr val="ED7D31">
                    <a:lumMod val="40000"/>
                    <a:lumOff val="6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br>
                    <a:rPr lang="en-US" sz="300" b="1" kern="0" dirty="0">
                      <a:solidFill>
                        <a:prstClr val="black"/>
                      </a:solidFill>
                      <a:latin typeface="Gill Sans MT" panose="020B0502020104020203" pitchFamily="34" charset="77"/>
                      <a:cs typeface="Arial" panose="020B0604020202020204" pitchFamily="34" charset="0"/>
                    </a:rPr>
                  </a:br>
                  <a:r>
                    <a:rPr kumimoji="0" lang="en-US" sz="1400" b="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Transactional Engine</a:t>
                  </a:r>
                </a:p>
              </p:txBody>
            </p:sp>
            <p:grpSp>
              <p:nvGrpSpPr>
                <p:cNvPr id="163" name="Group 162">
                  <a:extLst>
                    <a:ext uri="{FF2B5EF4-FFF2-40B4-BE49-F238E27FC236}">
                      <a16:creationId xmlns:a16="http://schemas.microsoft.com/office/drawing/2014/main" id="{B073797B-2CDA-E344-BA13-9BB15094EE55}"/>
                    </a:ext>
                  </a:extLst>
                </p:cNvPr>
                <p:cNvGrpSpPr/>
                <p:nvPr/>
              </p:nvGrpSpPr>
              <p:grpSpPr>
                <a:xfrm>
                  <a:off x="277439" y="7021052"/>
                  <a:ext cx="1519096" cy="564546"/>
                  <a:chOff x="266994" y="7005040"/>
                  <a:chExt cx="1519096" cy="564546"/>
                </a:xfrm>
              </p:grpSpPr>
              <p:sp>
                <p:nvSpPr>
                  <p:cNvPr id="164" name="Rectangle 163">
                    <a:extLst>
                      <a:ext uri="{FF2B5EF4-FFF2-40B4-BE49-F238E27FC236}">
                        <a16:creationId xmlns:a16="http://schemas.microsoft.com/office/drawing/2014/main" id="{83884691-8BBF-855E-FDB1-991E3027F88D}"/>
                      </a:ext>
                    </a:extLst>
                  </p:cNvPr>
                  <p:cNvSpPr/>
                  <p:nvPr/>
                </p:nvSpPr>
                <p:spPr>
                  <a:xfrm>
                    <a:off x="266995" y="7005042"/>
                    <a:ext cx="350223"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CPU</a:t>
                    </a:r>
                  </a:p>
                </p:txBody>
              </p:sp>
              <p:sp>
                <p:nvSpPr>
                  <p:cNvPr id="165" name="Rectangle 164">
                    <a:extLst>
                      <a:ext uri="{FF2B5EF4-FFF2-40B4-BE49-F238E27FC236}">
                        <a16:creationId xmlns:a16="http://schemas.microsoft.com/office/drawing/2014/main" id="{85BCF399-7153-0853-816F-F13FAE45F867}"/>
                      </a:ext>
                    </a:extLst>
                  </p:cNvPr>
                  <p:cNvSpPr/>
                  <p:nvPr/>
                </p:nvSpPr>
                <p:spPr>
                  <a:xfrm>
                    <a:off x="656619" y="7005041"/>
                    <a:ext cx="350223"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CPU</a:t>
                    </a:r>
                  </a:p>
                </p:txBody>
              </p:sp>
              <p:sp>
                <p:nvSpPr>
                  <p:cNvPr id="166" name="Rectangle 165">
                    <a:extLst>
                      <a:ext uri="{FF2B5EF4-FFF2-40B4-BE49-F238E27FC236}">
                        <a16:creationId xmlns:a16="http://schemas.microsoft.com/office/drawing/2014/main" id="{B65B843A-0B1D-5960-9B6D-6CBB5B998D42}"/>
                      </a:ext>
                    </a:extLst>
                  </p:cNvPr>
                  <p:cNvSpPr/>
                  <p:nvPr/>
                </p:nvSpPr>
                <p:spPr>
                  <a:xfrm>
                    <a:off x="1046243" y="7005041"/>
                    <a:ext cx="350223"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CPU</a:t>
                    </a:r>
                  </a:p>
                </p:txBody>
              </p:sp>
              <p:sp>
                <p:nvSpPr>
                  <p:cNvPr id="167" name="Rectangle 166">
                    <a:extLst>
                      <a:ext uri="{FF2B5EF4-FFF2-40B4-BE49-F238E27FC236}">
                        <a16:creationId xmlns:a16="http://schemas.microsoft.com/office/drawing/2014/main" id="{0D772B40-8FCA-E296-5090-9FE0F447BCF7}"/>
                      </a:ext>
                    </a:extLst>
                  </p:cNvPr>
                  <p:cNvSpPr/>
                  <p:nvPr/>
                </p:nvSpPr>
                <p:spPr>
                  <a:xfrm>
                    <a:off x="1435867" y="7005040"/>
                    <a:ext cx="350223"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CPU</a:t>
                    </a:r>
                  </a:p>
                </p:txBody>
              </p:sp>
              <p:sp>
                <p:nvSpPr>
                  <p:cNvPr id="168" name="Rectangle 167">
                    <a:extLst>
                      <a:ext uri="{FF2B5EF4-FFF2-40B4-BE49-F238E27FC236}">
                        <a16:creationId xmlns:a16="http://schemas.microsoft.com/office/drawing/2014/main" id="{09E07732-2EB9-D471-27B4-98271370378E}"/>
                      </a:ext>
                    </a:extLst>
                  </p:cNvPr>
                  <p:cNvSpPr/>
                  <p:nvPr/>
                </p:nvSpPr>
                <p:spPr>
                  <a:xfrm>
                    <a:off x="266994" y="7306523"/>
                    <a:ext cx="1519095"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Shared Last-Level Cache (LLC)</a:t>
                    </a:r>
                  </a:p>
                </p:txBody>
              </p:sp>
            </p:grpSp>
          </p:grpSp>
        </p:grpSp>
        <p:sp>
          <p:nvSpPr>
            <p:cNvPr id="135" name="TextBox 134">
              <a:extLst>
                <a:ext uri="{FF2B5EF4-FFF2-40B4-BE49-F238E27FC236}">
                  <a16:creationId xmlns:a16="http://schemas.microsoft.com/office/drawing/2014/main" id="{82822F03-055D-6CA3-A802-00E1F5398381}"/>
                </a:ext>
              </a:extLst>
            </p:cNvPr>
            <p:cNvSpPr txBox="1"/>
            <p:nvPr/>
          </p:nvSpPr>
          <p:spPr>
            <a:xfrm>
              <a:off x="162905" y="4715124"/>
              <a:ext cx="2256441" cy="319325"/>
            </a:xfrm>
            <a:prstGeom prst="rect">
              <a:avLst/>
            </a:prstGeom>
            <a:noFill/>
          </p:spPr>
          <p:txBody>
            <a:bodyPr wrap="square">
              <a:spAutoFit/>
            </a:bodyPr>
            <a:lstStyle/>
            <a:p>
              <a:pPr algn="ctr"/>
              <a:r>
                <a:rPr lang="en-US" sz="1400" b="1" dirty="0">
                  <a:solidFill>
                    <a:prstClr val="black"/>
                  </a:solidFill>
                  <a:latin typeface="Gill Sans MT" panose="020B0502020104020203" pitchFamily="34" charset="77"/>
                  <a:cs typeface="Arial" panose="020B0604020202020204" pitchFamily="34" charset="0"/>
                </a:rPr>
                <a:t>Processor</a:t>
              </a:r>
            </a:p>
          </p:txBody>
        </p:sp>
        <p:sp>
          <p:nvSpPr>
            <p:cNvPr id="295" name="TextBox 294">
              <a:extLst>
                <a:ext uri="{FF2B5EF4-FFF2-40B4-BE49-F238E27FC236}">
                  <a16:creationId xmlns:a16="http://schemas.microsoft.com/office/drawing/2014/main" id="{67C23585-8EB1-7A1B-3595-2147B9874CC0}"/>
                </a:ext>
              </a:extLst>
            </p:cNvPr>
            <p:cNvSpPr txBox="1"/>
            <p:nvPr/>
          </p:nvSpPr>
          <p:spPr>
            <a:xfrm>
              <a:off x="66173" y="3081291"/>
              <a:ext cx="2468392" cy="369332"/>
            </a:xfrm>
            <a:prstGeom prst="rect">
              <a:avLst/>
            </a:prstGeom>
            <a:noFill/>
          </p:spPr>
          <p:txBody>
            <a:bodyPr wrap="square">
              <a:spAutoFit/>
            </a:bodyPr>
            <a:lstStyle/>
            <a:p>
              <a:pPr algn="ctr"/>
              <a:r>
                <a:rPr lang="en-US" sz="1800" b="1" dirty="0">
                  <a:solidFill>
                    <a:schemeClr val="accent2"/>
                  </a:solidFill>
                  <a:latin typeface="Gill Sans MT" panose="020B0502020104020203" pitchFamily="34" charset="77"/>
                  <a:cs typeface="Arial" panose="020B0604020202020204" pitchFamily="34" charset="0"/>
                </a:rPr>
                <a:t>Transactional Island</a:t>
              </a:r>
            </a:p>
          </p:txBody>
        </p:sp>
      </p:grpSp>
      <p:cxnSp>
        <p:nvCxnSpPr>
          <p:cNvPr id="187" name="Straight Connector 186">
            <a:extLst>
              <a:ext uri="{FF2B5EF4-FFF2-40B4-BE49-F238E27FC236}">
                <a16:creationId xmlns:a16="http://schemas.microsoft.com/office/drawing/2014/main" id="{42874537-CF67-01DF-F1A7-B8863DE454C3}"/>
              </a:ext>
            </a:extLst>
          </p:cNvPr>
          <p:cNvCxnSpPr>
            <a:cxnSpLocks/>
          </p:cNvCxnSpPr>
          <p:nvPr/>
        </p:nvCxnSpPr>
        <p:spPr>
          <a:xfrm flipV="1">
            <a:off x="4983100" y="3190477"/>
            <a:ext cx="610483" cy="600604"/>
          </a:xfrm>
          <a:prstGeom prst="line">
            <a:avLst/>
          </a:prstGeom>
          <a:noFill/>
          <a:ln w="9525" cap="flat" cmpd="sng" algn="ctr">
            <a:solidFill>
              <a:sysClr val="windowText" lastClr="000000"/>
            </a:solidFill>
            <a:prstDash val="dash"/>
            <a:miter lim="800000"/>
          </a:ln>
          <a:effectLst/>
        </p:spPr>
      </p:cxnSp>
      <p:cxnSp>
        <p:nvCxnSpPr>
          <p:cNvPr id="188" name="Straight Connector 187">
            <a:extLst>
              <a:ext uri="{FF2B5EF4-FFF2-40B4-BE49-F238E27FC236}">
                <a16:creationId xmlns:a16="http://schemas.microsoft.com/office/drawing/2014/main" id="{17719A95-2B8E-564F-CECA-DBCBEDDFBF99}"/>
              </a:ext>
            </a:extLst>
          </p:cNvPr>
          <p:cNvCxnSpPr>
            <a:cxnSpLocks/>
          </p:cNvCxnSpPr>
          <p:nvPr/>
        </p:nvCxnSpPr>
        <p:spPr>
          <a:xfrm flipH="1" flipV="1">
            <a:off x="4980153" y="3937167"/>
            <a:ext cx="612142" cy="1011169"/>
          </a:xfrm>
          <a:prstGeom prst="line">
            <a:avLst/>
          </a:prstGeom>
          <a:noFill/>
          <a:ln w="9525" cap="flat" cmpd="sng" algn="ctr">
            <a:solidFill>
              <a:sysClr val="windowText" lastClr="000000"/>
            </a:solidFill>
            <a:prstDash val="dash"/>
            <a:miter lim="800000"/>
          </a:ln>
          <a:effectLst/>
        </p:spPr>
      </p:cxnSp>
      <p:sp>
        <p:nvSpPr>
          <p:cNvPr id="196" name="Rounded Rectangle 195">
            <a:extLst>
              <a:ext uri="{FF2B5EF4-FFF2-40B4-BE49-F238E27FC236}">
                <a16:creationId xmlns:a16="http://schemas.microsoft.com/office/drawing/2014/main" id="{6C0AF4F9-EAE9-1883-3C5E-85CD74F68AA4}"/>
              </a:ext>
            </a:extLst>
          </p:cNvPr>
          <p:cNvSpPr/>
          <p:nvPr/>
        </p:nvSpPr>
        <p:spPr>
          <a:xfrm>
            <a:off x="7935611" y="3298318"/>
            <a:ext cx="922420" cy="490498"/>
          </a:xfrm>
          <a:prstGeom prst="roundRect">
            <a:avLst>
              <a:gd name="adj" fmla="val 1541"/>
            </a:avLst>
          </a:prstGeom>
          <a:solidFill>
            <a:srgbClr val="FFC000">
              <a:lumMod val="40000"/>
              <a:lumOff val="6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Memory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Controller</a:t>
            </a:r>
          </a:p>
        </p:txBody>
      </p:sp>
      <p:grpSp>
        <p:nvGrpSpPr>
          <p:cNvPr id="320" name="Group 319">
            <a:extLst>
              <a:ext uri="{FF2B5EF4-FFF2-40B4-BE49-F238E27FC236}">
                <a16:creationId xmlns:a16="http://schemas.microsoft.com/office/drawing/2014/main" id="{048F61A6-F8E2-8274-D22E-BF9255A497FF}"/>
              </a:ext>
            </a:extLst>
          </p:cNvPr>
          <p:cNvGrpSpPr/>
          <p:nvPr/>
        </p:nvGrpSpPr>
        <p:grpSpPr>
          <a:xfrm>
            <a:off x="2202282" y="3155519"/>
            <a:ext cx="3254889" cy="2050365"/>
            <a:chOff x="2202282" y="3155519"/>
            <a:chExt cx="3254889" cy="2050365"/>
          </a:xfrm>
        </p:grpSpPr>
        <p:grpSp>
          <p:nvGrpSpPr>
            <p:cNvPr id="319" name="Group 318">
              <a:extLst>
                <a:ext uri="{FF2B5EF4-FFF2-40B4-BE49-F238E27FC236}">
                  <a16:creationId xmlns:a16="http://schemas.microsoft.com/office/drawing/2014/main" id="{45478064-89AF-0A4E-5E63-B7B714EC687E}"/>
                </a:ext>
              </a:extLst>
            </p:cNvPr>
            <p:cNvGrpSpPr/>
            <p:nvPr/>
          </p:nvGrpSpPr>
          <p:grpSpPr>
            <a:xfrm>
              <a:off x="2202282" y="3156448"/>
              <a:ext cx="3254889" cy="2049436"/>
              <a:chOff x="2202282" y="3156448"/>
              <a:chExt cx="3254889" cy="2049436"/>
            </a:xfrm>
          </p:grpSpPr>
          <p:sp>
            <p:nvSpPr>
              <p:cNvPr id="133" name="Rectangle 132">
                <a:extLst>
                  <a:ext uri="{FF2B5EF4-FFF2-40B4-BE49-F238E27FC236}">
                    <a16:creationId xmlns:a16="http://schemas.microsoft.com/office/drawing/2014/main" id="{ABF5211C-06CC-2B17-00A4-4E887C7EF771}"/>
                  </a:ext>
                </a:extLst>
              </p:cNvPr>
              <p:cNvSpPr/>
              <p:nvPr/>
            </p:nvSpPr>
            <p:spPr>
              <a:xfrm>
                <a:off x="4573348" y="4312459"/>
                <a:ext cx="883823" cy="25379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TSV</a:t>
                </a:r>
              </a:p>
            </p:txBody>
          </p:sp>
          <p:grpSp>
            <p:nvGrpSpPr>
              <p:cNvPr id="169" name="Group 168">
                <a:extLst>
                  <a:ext uri="{FF2B5EF4-FFF2-40B4-BE49-F238E27FC236}">
                    <a16:creationId xmlns:a16="http://schemas.microsoft.com/office/drawing/2014/main" id="{0146E21A-D3FF-A611-CD97-1B6C3E534112}"/>
                  </a:ext>
                </a:extLst>
              </p:cNvPr>
              <p:cNvGrpSpPr/>
              <p:nvPr/>
            </p:nvGrpSpPr>
            <p:grpSpPr>
              <a:xfrm>
                <a:off x="3105186" y="3753062"/>
                <a:ext cx="2163886" cy="976607"/>
                <a:chOff x="1659954" y="548768"/>
                <a:chExt cx="1668502" cy="753030"/>
              </a:xfrm>
            </p:grpSpPr>
            <p:sp>
              <p:nvSpPr>
                <p:cNvPr id="283" name="Cube 282">
                  <a:extLst>
                    <a:ext uri="{FF2B5EF4-FFF2-40B4-BE49-F238E27FC236}">
                      <a16:creationId xmlns:a16="http://schemas.microsoft.com/office/drawing/2014/main" id="{A7C845A3-B66F-3BC3-6518-202FD24C3651}"/>
                    </a:ext>
                  </a:extLst>
                </p:cNvPr>
                <p:cNvSpPr/>
                <p:nvPr/>
              </p:nvSpPr>
              <p:spPr>
                <a:xfrm>
                  <a:off x="1659954" y="554219"/>
                  <a:ext cx="1668502" cy="747579"/>
                </a:xfrm>
                <a:prstGeom prst="cube">
                  <a:avLst>
                    <a:gd name="adj" fmla="val 95887"/>
                  </a:avLst>
                </a:prstGeom>
                <a:solidFill>
                  <a:sysClr val="window" lastClr="FFFFFF">
                    <a:lumMod val="50000"/>
                  </a:sys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grpSp>
              <p:nvGrpSpPr>
                <p:cNvPr id="284" name="Group 283">
                  <a:extLst>
                    <a:ext uri="{FF2B5EF4-FFF2-40B4-BE49-F238E27FC236}">
                      <a16:creationId xmlns:a16="http://schemas.microsoft.com/office/drawing/2014/main" id="{2CF630D3-F36E-5512-235E-0EE9B527F4B9}"/>
                    </a:ext>
                  </a:extLst>
                </p:cNvPr>
                <p:cNvGrpSpPr/>
                <p:nvPr/>
              </p:nvGrpSpPr>
              <p:grpSpPr>
                <a:xfrm>
                  <a:off x="1849990" y="548768"/>
                  <a:ext cx="1316493" cy="723135"/>
                  <a:chOff x="1849990" y="548768"/>
                  <a:chExt cx="1316493" cy="723135"/>
                </a:xfrm>
              </p:grpSpPr>
              <p:cxnSp>
                <p:nvCxnSpPr>
                  <p:cNvPr id="285" name="Straight Connector 284">
                    <a:extLst>
                      <a:ext uri="{FF2B5EF4-FFF2-40B4-BE49-F238E27FC236}">
                        <a16:creationId xmlns:a16="http://schemas.microsoft.com/office/drawing/2014/main" id="{551B7D7C-F6A1-BC12-EAAE-9E89C2A68D9E}"/>
                      </a:ext>
                    </a:extLst>
                  </p:cNvPr>
                  <p:cNvCxnSpPr>
                    <a:cxnSpLocks/>
                  </p:cNvCxnSpPr>
                  <p:nvPr/>
                </p:nvCxnSpPr>
                <p:spPr>
                  <a:xfrm flipV="1">
                    <a:off x="2132614" y="548768"/>
                    <a:ext cx="716832" cy="716831"/>
                  </a:xfrm>
                  <a:prstGeom prst="line">
                    <a:avLst/>
                  </a:prstGeom>
                  <a:noFill/>
                  <a:ln w="9525" cap="flat" cmpd="sng" algn="ctr">
                    <a:solidFill>
                      <a:sysClr val="windowText" lastClr="000000"/>
                    </a:solidFill>
                    <a:prstDash val="solid"/>
                    <a:miter lim="800000"/>
                  </a:ln>
                  <a:effectLst/>
                </p:spPr>
              </p:cxnSp>
              <p:cxnSp>
                <p:nvCxnSpPr>
                  <p:cNvPr id="286" name="Straight Connector 285">
                    <a:extLst>
                      <a:ext uri="{FF2B5EF4-FFF2-40B4-BE49-F238E27FC236}">
                        <a16:creationId xmlns:a16="http://schemas.microsoft.com/office/drawing/2014/main" id="{1A296D66-031D-0C46-D115-29926F4E523F}"/>
                      </a:ext>
                    </a:extLst>
                  </p:cNvPr>
                  <p:cNvCxnSpPr>
                    <a:cxnSpLocks noChangeAspect="1"/>
                  </p:cNvCxnSpPr>
                  <p:nvPr/>
                </p:nvCxnSpPr>
                <p:spPr>
                  <a:xfrm flipV="1">
                    <a:off x="1901824" y="551559"/>
                    <a:ext cx="713232" cy="720344"/>
                  </a:xfrm>
                  <a:prstGeom prst="line">
                    <a:avLst/>
                  </a:prstGeom>
                  <a:noFill/>
                  <a:ln w="9525" cap="flat" cmpd="sng" algn="ctr">
                    <a:solidFill>
                      <a:sysClr val="windowText" lastClr="000000"/>
                    </a:solidFill>
                    <a:prstDash val="solid"/>
                    <a:miter lim="800000"/>
                  </a:ln>
                  <a:effectLst/>
                </p:spPr>
              </p:cxnSp>
              <p:cxnSp>
                <p:nvCxnSpPr>
                  <p:cNvPr id="287" name="Straight Connector 286">
                    <a:extLst>
                      <a:ext uri="{FF2B5EF4-FFF2-40B4-BE49-F238E27FC236}">
                        <a16:creationId xmlns:a16="http://schemas.microsoft.com/office/drawing/2014/main" id="{6471B286-BDF2-7873-0194-6EC464EB6A99}"/>
                      </a:ext>
                    </a:extLst>
                  </p:cNvPr>
                  <p:cNvCxnSpPr>
                    <a:cxnSpLocks/>
                  </p:cNvCxnSpPr>
                  <p:nvPr/>
                </p:nvCxnSpPr>
                <p:spPr>
                  <a:xfrm flipV="1">
                    <a:off x="2382270" y="550407"/>
                    <a:ext cx="708109" cy="719060"/>
                  </a:xfrm>
                  <a:prstGeom prst="line">
                    <a:avLst/>
                  </a:prstGeom>
                  <a:noFill/>
                  <a:ln w="9525" cap="flat" cmpd="sng" algn="ctr">
                    <a:solidFill>
                      <a:sysClr val="windowText" lastClr="000000"/>
                    </a:solidFill>
                    <a:prstDash val="solid"/>
                    <a:miter lim="800000"/>
                  </a:ln>
                  <a:effectLst/>
                </p:spPr>
              </p:cxnSp>
              <p:cxnSp>
                <p:nvCxnSpPr>
                  <p:cNvPr id="288" name="Straight Connector 287">
                    <a:extLst>
                      <a:ext uri="{FF2B5EF4-FFF2-40B4-BE49-F238E27FC236}">
                        <a16:creationId xmlns:a16="http://schemas.microsoft.com/office/drawing/2014/main" id="{F422B23A-F245-6220-7656-EFCA8B3D18DF}"/>
                      </a:ext>
                    </a:extLst>
                  </p:cNvPr>
                  <p:cNvCxnSpPr>
                    <a:cxnSpLocks/>
                  </p:cNvCxnSpPr>
                  <p:nvPr/>
                </p:nvCxnSpPr>
                <p:spPr>
                  <a:xfrm>
                    <a:off x="2044699" y="889000"/>
                    <a:ext cx="941832" cy="0"/>
                  </a:xfrm>
                  <a:prstGeom prst="line">
                    <a:avLst/>
                  </a:prstGeom>
                  <a:noFill/>
                  <a:ln w="9525" cap="flat" cmpd="sng" algn="ctr">
                    <a:solidFill>
                      <a:sysClr val="windowText" lastClr="000000"/>
                    </a:solidFill>
                    <a:prstDash val="solid"/>
                    <a:miter lim="800000"/>
                  </a:ln>
                  <a:effectLst/>
                </p:spPr>
              </p:cxnSp>
              <p:cxnSp>
                <p:nvCxnSpPr>
                  <p:cNvPr id="289" name="Straight Connector 288">
                    <a:extLst>
                      <a:ext uri="{FF2B5EF4-FFF2-40B4-BE49-F238E27FC236}">
                        <a16:creationId xmlns:a16="http://schemas.microsoft.com/office/drawing/2014/main" id="{78809998-805C-0FDE-5FC0-46CD90C94ADE}"/>
                      </a:ext>
                    </a:extLst>
                  </p:cNvPr>
                  <p:cNvCxnSpPr>
                    <a:cxnSpLocks/>
                  </p:cNvCxnSpPr>
                  <p:nvPr/>
                </p:nvCxnSpPr>
                <p:spPr>
                  <a:xfrm>
                    <a:off x="1849990" y="1086348"/>
                    <a:ext cx="941832" cy="0"/>
                  </a:xfrm>
                  <a:prstGeom prst="line">
                    <a:avLst/>
                  </a:prstGeom>
                  <a:noFill/>
                  <a:ln w="9525" cap="flat" cmpd="sng" algn="ctr">
                    <a:solidFill>
                      <a:sysClr val="windowText" lastClr="000000"/>
                    </a:solidFill>
                    <a:prstDash val="solid"/>
                    <a:miter lim="800000"/>
                  </a:ln>
                  <a:effectLst/>
                </p:spPr>
              </p:cxnSp>
              <p:cxnSp>
                <p:nvCxnSpPr>
                  <p:cNvPr id="290" name="Straight Connector 289">
                    <a:extLst>
                      <a:ext uri="{FF2B5EF4-FFF2-40B4-BE49-F238E27FC236}">
                        <a16:creationId xmlns:a16="http://schemas.microsoft.com/office/drawing/2014/main" id="{4F4DF582-44B7-3DE4-765F-682387F76A41}"/>
                      </a:ext>
                    </a:extLst>
                  </p:cNvPr>
                  <p:cNvCxnSpPr>
                    <a:cxnSpLocks/>
                  </p:cNvCxnSpPr>
                  <p:nvPr/>
                </p:nvCxnSpPr>
                <p:spPr>
                  <a:xfrm>
                    <a:off x="2224651" y="711698"/>
                    <a:ext cx="941832" cy="0"/>
                  </a:xfrm>
                  <a:prstGeom prst="line">
                    <a:avLst/>
                  </a:prstGeom>
                  <a:noFill/>
                  <a:ln w="9525" cap="flat" cmpd="sng" algn="ctr">
                    <a:solidFill>
                      <a:sysClr val="windowText" lastClr="000000"/>
                    </a:solidFill>
                    <a:prstDash val="solid"/>
                    <a:miter lim="800000"/>
                  </a:ln>
                  <a:effectLst/>
                </p:spPr>
              </p:cxnSp>
            </p:grpSp>
          </p:grpSp>
          <p:sp>
            <p:nvSpPr>
              <p:cNvPr id="170" name="Parallelogram 123">
                <a:extLst>
                  <a:ext uri="{FF2B5EF4-FFF2-40B4-BE49-F238E27FC236}">
                    <a16:creationId xmlns:a16="http://schemas.microsoft.com/office/drawing/2014/main" id="{D16E1EE4-A587-3170-3C70-12036143336B}"/>
                  </a:ext>
                </a:extLst>
              </p:cNvPr>
              <p:cNvSpPr/>
              <p:nvPr/>
            </p:nvSpPr>
            <p:spPr>
              <a:xfrm rot="608511">
                <a:off x="3240568" y="4474784"/>
                <a:ext cx="289377" cy="190610"/>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71" name="Parallelogram 123">
                <a:extLst>
                  <a:ext uri="{FF2B5EF4-FFF2-40B4-BE49-F238E27FC236}">
                    <a16:creationId xmlns:a16="http://schemas.microsoft.com/office/drawing/2014/main" id="{7965B31E-D2C4-4E2C-2EBF-9CB6DDD7C57C}"/>
                  </a:ext>
                </a:extLst>
              </p:cNvPr>
              <p:cNvSpPr/>
              <p:nvPr/>
            </p:nvSpPr>
            <p:spPr>
              <a:xfrm rot="608511">
                <a:off x="3488468" y="4220991"/>
                <a:ext cx="289377" cy="190610"/>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72" name="Parallelogram 123">
                <a:extLst>
                  <a:ext uri="{FF2B5EF4-FFF2-40B4-BE49-F238E27FC236}">
                    <a16:creationId xmlns:a16="http://schemas.microsoft.com/office/drawing/2014/main" id="{8F322C9B-FB6B-58B6-011A-7538A50DDF33}"/>
                  </a:ext>
                </a:extLst>
              </p:cNvPr>
              <p:cNvSpPr/>
              <p:nvPr/>
            </p:nvSpPr>
            <p:spPr>
              <a:xfrm rot="608511">
                <a:off x="3731774" y="3984286"/>
                <a:ext cx="289377" cy="190610"/>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73" name="Parallelogram 123">
                <a:extLst>
                  <a:ext uri="{FF2B5EF4-FFF2-40B4-BE49-F238E27FC236}">
                    <a16:creationId xmlns:a16="http://schemas.microsoft.com/office/drawing/2014/main" id="{2FF2931A-3ECE-6A87-9499-2D83CD58CBB7}"/>
                  </a:ext>
                </a:extLst>
              </p:cNvPr>
              <p:cNvSpPr/>
              <p:nvPr/>
            </p:nvSpPr>
            <p:spPr>
              <a:xfrm rot="608511">
                <a:off x="3942615" y="3763435"/>
                <a:ext cx="289377" cy="190610"/>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174" name="Group 173">
                <a:extLst>
                  <a:ext uri="{FF2B5EF4-FFF2-40B4-BE49-F238E27FC236}">
                    <a16:creationId xmlns:a16="http://schemas.microsoft.com/office/drawing/2014/main" id="{6B721B27-D5DF-DE61-F806-1A4CAD8CA0E9}"/>
                  </a:ext>
                </a:extLst>
              </p:cNvPr>
              <p:cNvGrpSpPr/>
              <p:nvPr/>
            </p:nvGrpSpPr>
            <p:grpSpPr>
              <a:xfrm>
                <a:off x="3546692" y="3763436"/>
                <a:ext cx="991424" cy="901958"/>
                <a:chOff x="3077365" y="1725423"/>
                <a:chExt cx="764455" cy="695471"/>
              </a:xfrm>
            </p:grpSpPr>
            <p:sp>
              <p:nvSpPr>
                <p:cNvPr id="279" name="Parallelogram 123">
                  <a:extLst>
                    <a:ext uri="{FF2B5EF4-FFF2-40B4-BE49-F238E27FC236}">
                      <a16:creationId xmlns:a16="http://schemas.microsoft.com/office/drawing/2014/main" id="{810F1EDE-C3E3-05CA-05F3-7E48072B16EB}"/>
                    </a:ext>
                  </a:extLst>
                </p:cNvPr>
                <p:cNvSpPr/>
                <p:nvPr/>
              </p:nvSpPr>
              <p:spPr>
                <a:xfrm rot="608511">
                  <a:off x="3077365" y="2273921"/>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80" name="Parallelogram 123">
                  <a:extLst>
                    <a:ext uri="{FF2B5EF4-FFF2-40B4-BE49-F238E27FC236}">
                      <a16:creationId xmlns:a16="http://schemas.microsoft.com/office/drawing/2014/main" id="{7F305653-8EC0-AE3A-A365-2383739CB343}"/>
                    </a:ext>
                  </a:extLst>
                </p:cNvPr>
                <p:cNvSpPr/>
                <p:nvPr/>
              </p:nvSpPr>
              <p:spPr>
                <a:xfrm rot="608511">
                  <a:off x="3268513" y="207823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81" name="Parallelogram 123">
                  <a:extLst>
                    <a:ext uri="{FF2B5EF4-FFF2-40B4-BE49-F238E27FC236}">
                      <a16:creationId xmlns:a16="http://schemas.microsoft.com/office/drawing/2014/main" id="{7AC4ECAB-44B7-8EC0-2246-4B8B86D16C7A}"/>
                    </a:ext>
                  </a:extLst>
                </p:cNvPr>
                <p:cNvSpPr/>
                <p:nvPr/>
              </p:nvSpPr>
              <p:spPr>
                <a:xfrm rot="608511">
                  <a:off x="3456118" y="189571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82" name="Parallelogram 123">
                  <a:extLst>
                    <a:ext uri="{FF2B5EF4-FFF2-40B4-BE49-F238E27FC236}">
                      <a16:creationId xmlns:a16="http://schemas.microsoft.com/office/drawing/2014/main" id="{73BF5ED2-00F0-5EC1-8462-F28CFCF0155D}"/>
                    </a:ext>
                  </a:extLst>
                </p:cNvPr>
                <p:cNvSpPr/>
                <p:nvPr/>
              </p:nvSpPr>
              <p:spPr>
                <a:xfrm rot="608511">
                  <a:off x="3618691" y="172542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175" name="Group 174">
                <a:extLst>
                  <a:ext uri="{FF2B5EF4-FFF2-40B4-BE49-F238E27FC236}">
                    <a16:creationId xmlns:a16="http://schemas.microsoft.com/office/drawing/2014/main" id="{7396E8AB-4114-0626-810D-39399B34619F}"/>
                  </a:ext>
                </a:extLst>
              </p:cNvPr>
              <p:cNvGrpSpPr/>
              <p:nvPr/>
            </p:nvGrpSpPr>
            <p:grpSpPr>
              <a:xfrm>
                <a:off x="3859547" y="3760684"/>
                <a:ext cx="991424" cy="901958"/>
                <a:chOff x="3077365" y="1725423"/>
                <a:chExt cx="764455" cy="695471"/>
              </a:xfrm>
            </p:grpSpPr>
            <p:sp>
              <p:nvSpPr>
                <p:cNvPr id="275" name="Parallelogram 123">
                  <a:extLst>
                    <a:ext uri="{FF2B5EF4-FFF2-40B4-BE49-F238E27FC236}">
                      <a16:creationId xmlns:a16="http://schemas.microsoft.com/office/drawing/2014/main" id="{7534DD56-FEF4-0E45-CA36-1B68BBE641B5}"/>
                    </a:ext>
                  </a:extLst>
                </p:cNvPr>
                <p:cNvSpPr/>
                <p:nvPr/>
              </p:nvSpPr>
              <p:spPr>
                <a:xfrm rot="608511">
                  <a:off x="3077365" y="2273921"/>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6" name="Parallelogram 123">
                  <a:extLst>
                    <a:ext uri="{FF2B5EF4-FFF2-40B4-BE49-F238E27FC236}">
                      <a16:creationId xmlns:a16="http://schemas.microsoft.com/office/drawing/2014/main" id="{78E61C9F-7ADF-D55F-7C8D-A01FD8C5F2F7}"/>
                    </a:ext>
                  </a:extLst>
                </p:cNvPr>
                <p:cNvSpPr/>
                <p:nvPr/>
              </p:nvSpPr>
              <p:spPr>
                <a:xfrm rot="608511">
                  <a:off x="3268513" y="207823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7" name="Parallelogram 123">
                  <a:extLst>
                    <a:ext uri="{FF2B5EF4-FFF2-40B4-BE49-F238E27FC236}">
                      <a16:creationId xmlns:a16="http://schemas.microsoft.com/office/drawing/2014/main" id="{9483B251-72F9-AF22-60CA-F827A5295B5D}"/>
                    </a:ext>
                  </a:extLst>
                </p:cNvPr>
                <p:cNvSpPr/>
                <p:nvPr/>
              </p:nvSpPr>
              <p:spPr>
                <a:xfrm rot="608511">
                  <a:off x="3456118" y="189571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8" name="Parallelogram 123">
                  <a:extLst>
                    <a:ext uri="{FF2B5EF4-FFF2-40B4-BE49-F238E27FC236}">
                      <a16:creationId xmlns:a16="http://schemas.microsoft.com/office/drawing/2014/main" id="{19D0A92A-730C-59C2-2429-8197AAEE46E5}"/>
                    </a:ext>
                  </a:extLst>
                </p:cNvPr>
                <p:cNvSpPr/>
                <p:nvPr/>
              </p:nvSpPr>
              <p:spPr>
                <a:xfrm rot="608511">
                  <a:off x="3618691" y="172542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176" name="Group 175">
                <a:extLst>
                  <a:ext uri="{FF2B5EF4-FFF2-40B4-BE49-F238E27FC236}">
                    <a16:creationId xmlns:a16="http://schemas.microsoft.com/office/drawing/2014/main" id="{4702C355-17B8-E059-AB60-347AFC562CF4}"/>
                  </a:ext>
                </a:extLst>
              </p:cNvPr>
              <p:cNvGrpSpPr/>
              <p:nvPr/>
            </p:nvGrpSpPr>
            <p:grpSpPr>
              <a:xfrm>
                <a:off x="4161030" y="3767909"/>
                <a:ext cx="991424" cy="901958"/>
                <a:chOff x="3077365" y="1725423"/>
                <a:chExt cx="764455" cy="695471"/>
              </a:xfrm>
            </p:grpSpPr>
            <p:sp>
              <p:nvSpPr>
                <p:cNvPr id="271" name="Parallelogram 123">
                  <a:extLst>
                    <a:ext uri="{FF2B5EF4-FFF2-40B4-BE49-F238E27FC236}">
                      <a16:creationId xmlns:a16="http://schemas.microsoft.com/office/drawing/2014/main" id="{F11C96BD-AA93-36EF-E5F5-40906FA2E7BD}"/>
                    </a:ext>
                  </a:extLst>
                </p:cNvPr>
                <p:cNvSpPr/>
                <p:nvPr/>
              </p:nvSpPr>
              <p:spPr>
                <a:xfrm rot="608511">
                  <a:off x="3077365" y="2273921"/>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2" name="Parallelogram 123">
                  <a:extLst>
                    <a:ext uri="{FF2B5EF4-FFF2-40B4-BE49-F238E27FC236}">
                      <a16:creationId xmlns:a16="http://schemas.microsoft.com/office/drawing/2014/main" id="{B56F1834-85F1-76EA-6A1B-24BB84ED3115}"/>
                    </a:ext>
                  </a:extLst>
                </p:cNvPr>
                <p:cNvSpPr/>
                <p:nvPr/>
              </p:nvSpPr>
              <p:spPr>
                <a:xfrm rot="608511">
                  <a:off x="3268513" y="207823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3" name="Parallelogram 123">
                  <a:extLst>
                    <a:ext uri="{FF2B5EF4-FFF2-40B4-BE49-F238E27FC236}">
                      <a16:creationId xmlns:a16="http://schemas.microsoft.com/office/drawing/2014/main" id="{4464AC41-8386-DADB-4B48-75FBD398FD83}"/>
                    </a:ext>
                  </a:extLst>
                </p:cNvPr>
                <p:cNvSpPr/>
                <p:nvPr/>
              </p:nvSpPr>
              <p:spPr>
                <a:xfrm rot="608511">
                  <a:off x="3456118" y="189571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4" name="Parallelogram 123">
                  <a:extLst>
                    <a:ext uri="{FF2B5EF4-FFF2-40B4-BE49-F238E27FC236}">
                      <a16:creationId xmlns:a16="http://schemas.microsoft.com/office/drawing/2014/main" id="{3DC2C959-22F2-5C85-B23F-669BF43E72AF}"/>
                    </a:ext>
                  </a:extLst>
                </p:cNvPr>
                <p:cNvSpPr/>
                <p:nvPr/>
              </p:nvSpPr>
              <p:spPr>
                <a:xfrm rot="608511">
                  <a:off x="3618691" y="172542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sp>
            <p:nvSpPr>
              <p:cNvPr id="177" name="Can 176">
                <a:extLst>
                  <a:ext uri="{FF2B5EF4-FFF2-40B4-BE49-F238E27FC236}">
                    <a16:creationId xmlns:a16="http://schemas.microsoft.com/office/drawing/2014/main" id="{2412F1F3-7035-015D-2CB8-DE049B2F4A50}"/>
                  </a:ext>
                </a:extLst>
              </p:cNvPr>
              <p:cNvSpPr/>
              <p:nvPr/>
            </p:nvSpPr>
            <p:spPr>
              <a:xfrm>
                <a:off x="3352096" y="4307966"/>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78" name="Can 177">
                <a:extLst>
                  <a:ext uri="{FF2B5EF4-FFF2-40B4-BE49-F238E27FC236}">
                    <a16:creationId xmlns:a16="http://schemas.microsoft.com/office/drawing/2014/main" id="{574A0DD8-E335-8846-15C7-8857C96402F9}"/>
                  </a:ext>
                </a:extLst>
              </p:cNvPr>
              <p:cNvSpPr/>
              <p:nvPr/>
            </p:nvSpPr>
            <p:spPr>
              <a:xfrm>
                <a:off x="3636617" y="4316296"/>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79" name="Can 178">
                <a:extLst>
                  <a:ext uri="{FF2B5EF4-FFF2-40B4-BE49-F238E27FC236}">
                    <a16:creationId xmlns:a16="http://schemas.microsoft.com/office/drawing/2014/main" id="{04BC207D-8266-BC3A-DF27-D8A5EDD0B27D}"/>
                  </a:ext>
                </a:extLst>
              </p:cNvPr>
              <p:cNvSpPr/>
              <p:nvPr/>
            </p:nvSpPr>
            <p:spPr>
              <a:xfrm>
                <a:off x="3602969" y="4032304"/>
                <a:ext cx="64604" cy="280156"/>
              </a:xfrm>
              <a:prstGeom prst="can">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tileRect r="-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0" name="Can 179">
                <a:extLst>
                  <a:ext uri="{FF2B5EF4-FFF2-40B4-BE49-F238E27FC236}">
                    <a16:creationId xmlns:a16="http://schemas.microsoft.com/office/drawing/2014/main" id="{D749B058-C571-2045-50B9-14785D36B898}"/>
                  </a:ext>
                </a:extLst>
              </p:cNvPr>
              <p:cNvSpPr/>
              <p:nvPr/>
            </p:nvSpPr>
            <p:spPr>
              <a:xfrm>
                <a:off x="3899306" y="4037081"/>
                <a:ext cx="64604" cy="280156"/>
              </a:xfrm>
              <a:prstGeom prst="can">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tileRect r="-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1" name="Can 180">
                <a:extLst>
                  <a:ext uri="{FF2B5EF4-FFF2-40B4-BE49-F238E27FC236}">
                    <a16:creationId xmlns:a16="http://schemas.microsoft.com/office/drawing/2014/main" id="{C11E0456-29F0-E6CB-AD01-6B82F25AECC7}"/>
                  </a:ext>
                </a:extLst>
              </p:cNvPr>
              <p:cNvSpPr/>
              <p:nvPr/>
            </p:nvSpPr>
            <p:spPr>
              <a:xfrm>
                <a:off x="4974605" y="3585377"/>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2" name="Can 181">
                <a:extLst>
                  <a:ext uri="{FF2B5EF4-FFF2-40B4-BE49-F238E27FC236}">
                    <a16:creationId xmlns:a16="http://schemas.microsoft.com/office/drawing/2014/main" id="{7B6193DC-8295-3A8C-61C0-057528A00604}"/>
                  </a:ext>
                </a:extLst>
              </p:cNvPr>
              <p:cNvSpPr/>
              <p:nvPr/>
            </p:nvSpPr>
            <p:spPr>
              <a:xfrm>
                <a:off x="4759284" y="3818204"/>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3" name="Can 182">
                <a:extLst>
                  <a:ext uri="{FF2B5EF4-FFF2-40B4-BE49-F238E27FC236}">
                    <a16:creationId xmlns:a16="http://schemas.microsoft.com/office/drawing/2014/main" id="{D2526B1A-0BC1-E032-0054-14E83D6B7A37}"/>
                  </a:ext>
                </a:extLst>
              </p:cNvPr>
              <p:cNvSpPr/>
              <p:nvPr/>
            </p:nvSpPr>
            <p:spPr>
              <a:xfrm>
                <a:off x="4520498" y="4048475"/>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4" name="Can 183">
                <a:extLst>
                  <a:ext uri="{FF2B5EF4-FFF2-40B4-BE49-F238E27FC236}">
                    <a16:creationId xmlns:a16="http://schemas.microsoft.com/office/drawing/2014/main" id="{672094A5-66DA-B602-DE53-4C7405080386}"/>
                  </a:ext>
                </a:extLst>
              </p:cNvPr>
              <p:cNvSpPr/>
              <p:nvPr/>
            </p:nvSpPr>
            <p:spPr>
              <a:xfrm>
                <a:off x="3953091" y="4315468"/>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32" name="TextBox 131">
                <a:extLst>
                  <a:ext uri="{FF2B5EF4-FFF2-40B4-BE49-F238E27FC236}">
                    <a16:creationId xmlns:a16="http://schemas.microsoft.com/office/drawing/2014/main" id="{895F9122-3DD1-C8AE-DAD8-AB71FA6A8ADD}"/>
                  </a:ext>
                </a:extLst>
              </p:cNvPr>
              <p:cNvSpPr txBox="1"/>
              <p:nvPr/>
            </p:nvSpPr>
            <p:spPr>
              <a:xfrm>
                <a:off x="2955596" y="4774997"/>
                <a:ext cx="1583735" cy="430887"/>
              </a:xfrm>
              <a:prstGeom prst="rect">
                <a:avLst/>
              </a:prstGeom>
              <a:noFill/>
            </p:spPr>
            <p:txBody>
              <a:bodyPr wrap="square" lIns="0" tIns="0" rIns="0" bIns="0">
                <a:spAutoFit/>
              </a:bodyPr>
              <a:lstStyle/>
              <a:p>
                <a:pPr algn="ctr"/>
                <a:r>
                  <a:rPr lang="en-US" sz="1400" b="1" dirty="0">
                    <a:solidFill>
                      <a:prstClr val="black"/>
                    </a:solidFill>
                    <a:latin typeface="Gill Sans MT" panose="020B0502020104020203" pitchFamily="34" charset="77"/>
                    <a:cs typeface="Arial" panose="020B0604020202020204" pitchFamily="34" charset="0"/>
                  </a:rPr>
                  <a:t>3D-Stacked Memory</a:t>
                </a:r>
              </a:p>
            </p:txBody>
          </p:sp>
          <p:cxnSp>
            <p:nvCxnSpPr>
              <p:cNvPr id="134" name="Curved Connector 133">
                <a:extLst>
                  <a:ext uri="{FF2B5EF4-FFF2-40B4-BE49-F238E27FC236}">
                    <a16:creationId xmlns:a16="http://schemas.microsoft.com/office/drawing/2014/main" id="{1CA6B941-C12B-A5BB-64A8-DD67819D8A75}"/>
                  </a:ext>
                </a:extLst>
              </p:cNvPr>
              <p:cNvCxnSpPr>
                <a:cxnSpLocks/>
                <a:stCxn id="133" idx="0"/>
              </p:cNvCxnSpPr>
              <p:nvPr/>
            </p:nvCxnSpPr>
            <p:spPr>
              <a:xfrm rot="16200000" flipV="1">
                <a:off x="4784879" y="4082078"/>
                <a:ext cx="243905" cy="216859"/>
              </a:xfrm>
              <a:prstGeom prst="curvedConnector3">
                <a:avLst>
                  <a:gd name="adj1" fmla="val 62880"/>
                </a:avLst>
              </a:prstGeom>
              <a:noFill/>
              <a:ln w="9525" cap="flat" cmpd="sng" algn="ctr">
                <a:solidFill>
                  <a:sysClr val="windowText" lastClr="000000"/>
                </a:solidFill>
                <a:prstDash val="solid"/>
                <a:miter lim="800000"/>
                <a:tailEnd type="triangle"/>
              </a:ln>
              <a:effectLst/>
            </p:spPr>
          </p:cxnSp>
          <p:sp>
            <p:nvSpPr>
              <p:cNvPr id="136" name="Left-Right Arrow 135">
                <a:extLst>
                  <a:ext uri="{FF2B5EF4-FFF2-40B4-BE49-F238E27FC236}">
                    <a16:creationId xmlns:a16="http://schemas.microsoft.com/office/drawing/2014/main" id="{93978995-5C87-AE18-5AF1-710D25596860}"/>
                  </a:ext>
                </a:extLst>
              </p:cNvPr>
              <p:cNvSpPr/>
              <p:nvPr/>
            </p:nvSpPr>
            <p:spPr>
              <a:xfrm>
                <a:off x="2419346" y="4524074"/>
                <a:ext cx="699660" cy="113901"/>
              </a:xfrm>
              <a:prstGeom prst="leftRightArrow">
                <a:avLst/>
              </a:prstGeom>
              <a:solidFill>
                <a:srgbClr val="E7E6E6">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37" name="Rectangle 136">
                <a:extLst>
                  <a:ext uri="{FF2B5EF4-FFF2-40B4-BE49-F238E27FC236}">
                    <a16:creationId xmlns:a16="http://schemas.microsoft.com/office/drawing/2014/main" id="{B227F4DF-F7D8-4CFF-1FAC-C062CD9E5848}"/>
                  </a:ext>
                </a:extLst>
              </p:cNvPr>
              <p:cNvSpPr/>
              <p:nvPr/>
            </p:nvSpPr>
            <p:spPr>
              <a:xfrm>
                <a:off x="2202282" y="4193133"/>
                <a:ext cx="1050816" cy="25379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Off-Chip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Link</a:t>
                </a:r>
              </a:p>
            </p:txBody>
          </p:sp>
          <p:sp>
            <p:nvSpPr>
              <p:cNvPr id="185" name="Rectangle 184">
                <a:extLst>
                  <a:ext uri="{FF2B5EF4-FFF2-40B4-BE49-F238E27FC236}">
                    <a16:creationId xmlns:a16="http://schemas.microsoft.com/office/drawing/2014/main" id="{E856A86F-3E7D-8E73-A685-0F43C7B99192}"/>
                  </a:ext>
                </a:extLst>
              </p:cNvPr>
              <p:cNvSpPr/>
              <p:nvPr/>
            </p:nvSpPr>
            <p:spPr>
              <a:xfrm>
                <a:off x="4282361" y="4546740"/>
                <a:ext cx="883823" cy="25379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a:t>
                </a:r>
              </a:p>
            </p:txBody>
          </p:sp>
          <p:sp>
            <p:nvSpPr>
              <p:cNvPr id="186" name="Can 185">
                <a:extLst>
                  <a:ext uri="{FF2B5EF4-FFF2-40B4-BE49-F238E27FC236}">
                    <a16:creationId xmlns:a16="http://schemas.microsoft.com/office/drawing/2014/main" id="{019ABAFF-F309-4637-9102-CD213A3BF560}"/>
                  </a:ext>
                </a:extLst>
              </p:cNvPr>
              <p:cNvSpPr/>
              <p:nvPr/>
            </p:nvSpPr>
            <p:spPr>
              <a:xfrm>
                <a:off x="4272028" y="4415103"/>
                <a:ext cx="73820" cy="169177"/>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190" name="Group 189">
                <a:extLst>
                  <a:ext uri="{FF2B5EF4-FFF2-40B4-BE49-F238E27FC236}">
                    <a16:creationId xmlns:a16="http://schemas.microsoft.com/office/drawing/2014/main" id="{A7082A6E-80A6-9870-EA6A-27F9D68624B8}"/>
                  </a:ext>
                </a:extLst>
              </p:cNvPr>
              <p:cNvGrpSpPr/>
              <p:nvPr/>
            </p:nvGrpSpPr>
            <p:grpSpPr>
              <a:xfrm>
                <a:off x="3104761" y="3364172"/>
                <a:ext cx="2163886" cy="1073780"/>
                <a:chOff x="3552923" y="4813095"/>
                <a:chExt cx="1668502" cy="827957"/>
              </a:xfrm>
            </p:grpSpPr>
            <p:grpSp>
              <p:nvGrpSpPr>
                <p:cNvPr id="241" name="Group 240">
                  <a:extLst>
                    <a:ext uri="{FF2B5EF4-FFF2-40B4-BE49-F238E27FC236}">
                      <a16:creationId xmlns:a16="http://schemas.microsoft.com/office/drawing/2014/main" id="{004E63F4-ABF2-5929-06B9-627B576CE472}"/>
                    </a:ext>
                  </a:extLst>
                </p:cNvPr>
                <p:cNvGrpSpPr/>
                <p:nvPr/>
              </p:nvGrpSpPr>
              <p:grpSpPr>
                <a:xfrm>
                  <a:off x="3552923" y="4892971"/>
                  <a:ext cx="1668502" cy="748081"/>
                  <a:chOff x="3552923" y="4677071"/>
                  <a:chExt cx="1668502" cy="748081"/>
                </a:xfrm>
              </p:grpSpPr>
              <p:sp>
                <p:nvSpPr>
                  <p:cNvPr id="257" name="Cube 256">
                    <a:extLst>
                      <a:ext uri="{FF2B5EF4-FFF2-40B4-BE49-F238E27FC236}">
                        <a16:creationId xmlns:a16="http://schemas.microsoft.com/office/drawing/2014/main" id="{748683FE-3571-10BB-2540-A51A9ADB96BF}"/>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cxnSp>
                <p:nvCxnSpPr>
                  <p:cNvPr id="258" name="Straight Connector 257">
                    <a:extLst>
                      <a:ext uri="{FF2B5EF4-FFF2-40B4-BE49-F238E27FC236}">
                        <a16:creationId xmlns:a16="http://schemas.microsoft.com/office/drawing/2014/main" id="{5F459AC7-378B-BE7C-8D1A-0E478D106F65}"/>
                      </a:ext>
                    </a:extLst>
                  </p:cNvPr>
                  <p:cNvCxnSpPr>
                    <a:cxnSpLocks/>
                    <a:stCxn id="257" idx="1"/>
                    <a:endCxn id="257"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259" name="Straight Connector 258">
                    <a:extLst>
                      <a:ext uri="{FF2B5EF4-FFF2-40B4-BE49-F238E27FC236}">
                        <a16:creationId xmlns:a16="http://schemas.microsoft.com/office/drawing/2014/main" id="{667CEA88-B1DB-19E5-7D52-AA6BF5D23627}"/>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260" name="Straight Connector 259">
                    <a:extLst>
                      <a:ext uri="{FF2B5EF4-FFF2-40B4-BE49-F238E27FC236}">
                        <a16:creationId xmlns:a16="http://schemas.microsoft.com/office/drawing/2014/main" id="{1B97C6C0-5C55-12F9-4242-3C45C467E379}"/>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261" name="Straight Connector 260">
                    <a:extLst>
                      <a:ext uri="{FF2B5EF4-FFF2-40B4-BE49-F238E27FC236}">
                        <a16:creationId xmlns:a16="http://schemas.microsoft.com/office/drawing/2014/main" id="{6FDD8E68-DFD0-0BED-648D-FC42A31F23F8}"/>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262" name="Straight Connector 261">
                    <a:extLst>
                      <a:ext uri="{FF2B5EF4-FFF2-40B4-BE49-F238E27FC236}">
                        <a16:creationId xmlns:a16="http://schemas.microsoft.com/office/drawing/2014/main" id="{0FBB316D-F753-002B-2BB9-6798FF44A4F3}"/>
                      </a:ext>
                    </a:extLst>
                  </p:cNvPr>
                  <p:cNvCxnSpPr>
                    <a:cxnSpLocks/>
                  </p:cNvCxnSpPr>
                  <p:nvPr/>
                </p:nvCxnSpPr>
                <p:spPr>
                  <a:xfrm>
                    <a:off x="3749309" y="5204386"/>
                    <a:ext cx="950976" cy="0"/>
                  </a:xfrm>
                  <a:prstGeom prst="line">
                    <a:avLst/>
                  </a:prstGeom>
                  <a:noFill/>
                  <a:ln w="9525" cap="flat" cmpd="sng" algn="ctr">
                    <a:solidFill>
                      <a:sysClr val="windowText" lastClr="000000"/>
                    </a:solidFill>
                    <a:prstDash val="solid"/>
                    <a:miter lim="800000"/>
                  </a:ln>
                  <a:effectLst/>
                </p:spPr>
              </p:cxnSp>
              <p:cxnSp>
                <p:nvCxnSpPr>
                  <p:cNvPr id="263" name="Straight Connector 262">
                    <a:extLst>
                      <a:ext uri="{FF2B5EF4-FFF2-40B4-BE49-F238E27FC236}">
                        <a16:creationId xmlns:a16="http://schemas.microsoft.com/office/drawing/2014/main" id="{62656D55-C083-6A52-0D84-D794DE3C4506}"/>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264" name="Group 263">
                    <a:extLst>
                      <a:ext uri="{FF2B5EF4-FFF2-40B4-BE49-F238E27FC236}">
                        <a16:creationId xmlns:a16="http://schemas.microsoft.com/office/drawing/2014/main" id="{1E715D54-66E9-DCCC-F125-C82FF7985B90}"/>
                      </a:ext>
                    </a:extLst>
                  </p:cNvPr>
                  <p:cNvGrpSpPr/>
                  <p:nvPr/>
                </p:nvGrpSpPr>
                <p:grpSpPr>
                  <a:xfrm>
                    <a:off x="3799799" y="4834553"/>
                    <a:ext cx="1269167" cy="587223"/>
                    <a:chOff x="3799799" y="4834553"/>
                    <a:chExt cx="1269167" cy="587223"/>
                  </a:xfrm>
                </p:grpSpPr>
                <p:cxnSp>
                  <p:nvCxnSpPr>
                    <p:cNvPr id="265" name="Straight Connector 264">
                      <a:extLst>
                        <a:ext uri="{FF2B5EF4-FFF2-40B4-BE49-F238E27FC236}">
                          <a16:creationId xmlns:a16="http://schemas.microsoft.com/office/drawing/2014/main" id="{C52BACF3-2EC8-D1FA-9868-21EC8E227206}"/>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266" name="Straight Connector 265">
                      <a:extLst>
                        <a:ext uri="{FF2B5EF4-FFF2-40B4-BE49-F238E27FC236}">
                          <a16:creationId xmlns:a16="http://schemas.microsoft.com/office/drawing/2014/main" id="{A9C709DA-1E7D-56F2-0C72-25620CA71237}"/>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267" name="Straight Connector 266">
                      <a:extLst>
                        <a:ext uri="{FF2B5EF4-FFF2-40B4-BE49-F238E27FC236}">
                          <a16:creationId xmlns:a16="http://schemas.microsoft.com/office/drawing/2014/main" id="{43BD466E-8212-5EE5-4006-A998D528E18D}"/>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268" name="Straight Connector 267">
                      <a:extLst>
                        <a:ext uri="{FF2B5EF4-FFF2-40B4-BE49-F238E27FC236}">
                          <a16:creationId xmlns:a16="http://schemas.microsoft.com/office/drawing/2014/main" id="{255F859B-3A28-6BFC-9EEF-DB7443C9C715}"/>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269" name="Straight Connector 268">
                      <a:extLst>
                        <a:ext uri="{FF2B5EF4-FFF2-40B4-BE49-F238E27FC236}">
                          <a16:creationId xmlns:a16="http://schemas.microsoft.com/office/drawing/2014/main" id="{F602CA57-A34F-DB11-C54D-B1344ABD3519}"/>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270" name="Straight Connector 269">
                      <a:extLst>
                        <a:ext uri="{FF2B5EF4-FFF2-40B4-BE49-F238E27FC236}">
                          <a16:creationId xmlns:a16="http://schemas.microsoft.com/office/drawing/2014/main" id="{DF066032-9132-ABE2-C276-0463AA572010}"/>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nvGrpSpPr>
                <p:cNvPr id="242" name="Group 241">
                  <a:extLst>
                    <a:ext uri="{FF2B5EF4-FFF2-40B4-BE49-F238E27FC236}">
                      <a16:creationId xmlns:a16="http://schemas.microsoft.com/office/drawing/2014/main" id="{9CA53C90-3627-D97A-B699-BEDE66D91BCE}"/>
                    </a:ext>
                  </a:extLst>
                </p:cNvPr>
                <p:cNvGrpSpPr/>
                <p:nvPr/>
              </p:nvGrpSpPr>
              <p:grpSpPr>
                <a:xfrm>
                  <a:off x="3552923" y="4813095"/>
                  <a:ext cx="1668502" cy="748081"/>
                  <a:chOff x="3552923" y="4677071"/>
                  <a:chExt cx="1668502" cy="748081"/>
                </a:xfrm>
              </p:grpSpPr>
              <p:sp>
                <p:nvSpPr>
                  <p:cNvPr id="243" name="Cube 242">
                    <a:extLst>
                      <a:ext uri="{FF2B5EF4-FFF2-40B4-BE49-F238E27FC236}">
                        <a16:creationId xmlns:a16="http://schemas.microsoft.com/office/drawing/2014/main" id="{CBC9188B-85F8-F454-4A95-DF4DC8D55A5D}"/>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cxnSp>
                <p:nvCxnSpPr>
                  <p:cNvPr id="244" name="Straight Connector 243">
                    <a:extLst>
                      <a:ext uri="{FF2B5EF4-FFF2-40B4-BE49-F238E27FC236}">
                        <a16:creationId xmlns:a16="http://schemas.microsoft.com/office/drawing/2014/main" id="{AA815654-39F4-9921-30E5-D1A431C94B42}"/>
                      </a:ext>
                    </a:extLst>
                  </p:cNvPr>
                  <p:cNvCxnSpPr>
                    <a:cxnSpLocks/>
                    <a:stCxn id="243" idx="1"/>
                    <a:endCxn id="243"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245" name="Straight Connector 244">
                    <a:extLst>
                      <a:ext uri="{FF2B5EF4-FFF2-40B4-BE49-F238E27FC236}">
                        <a16:creationId xmlns:a16="http://schemas.microsoft.com/office/drawing/2014/main" id="{449BF3C0-B69A-312D-7049-66E9EED14FC2}"/>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246" name="Straight Connector 245">
                    <a:extLst>
                      <a:ext uri="{FF2B5EF4-FFF2-40B4-BE49-F238E27FC236}">
                        <a16:creationId xmlns:a16="http://schemas.microsoft.com/office/drawing/2014/main" id="{A3C98FD0-FD78-FE54-D6B4-550463E0DF9F}"/>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247" name="Straight Connector 246">
                    <a:extLst>
                      <a:ext uri="{FF2B5EF4-FFF2-40B4-BE49-F238E27FC236}">
                        <a16:creationId xmlns:a16="http://schemas.microsoft.com/office/drawing/2014/main" id="{52D83DA5-62F1-65A7-07C7-1782B110B178}"/>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248" name="Straight Connector 247">
                    <a:extLst>
                      <a:ext uri="{FF2B5EF4-FFF2-40B4-BE49-F238E27FC236}">
                        <a16:creationId xmlns:a16="http://schemas.microsoft.com/office/drawing/2014/main" id="{77EED704-D1FC-8020-22BA-7DBA2714E9E1}"/>
                      </a:ext>
                    </a:extLst>
                  </p:cNvPr>
                  <p:cNvCxnSpPr>
                    <a:cxnSpLocks/>
                  </p:cNvCxnSpPr>
                  <p:nvPr/>
                </p:nvCxnSpPr>
                <p:spPr>
                  <a:xfrm>
                    <a:off x="3749309" y="5204386"/>
                    <a:ext cx="950976" cy="0"/>
                  </a:xfrm>
                  <a:prstGeom prst="line">
                    <a:avLst/>
                  </a:prstGeom>
                  <a:noFill/>
                  <a:ln w="9525" cap="flat" cmpd="sng" algn="ctr">
                    <a:solidFill>
                      <a:sysClr val="windowText" lastClr="000000"/>
                    </a:solidFill>
                    <a:prstDash val="solid"/>
                    <a:miter lim="800000"/>
                  </a:ln>
                  <a:effectLst/>
                </p:spPr>
              </p:cxnSp>
              <p:cxnSp>
                <p:nvCxnSpPr>
                  <p:cNvPr id="249" name="Straight Connector 248">
                    <a:extLst>
                      <a:ext uri="{FF2B5EF4-FFF2-40B4-BE49-F238E27FC236}">
                        <a16:creationId xmlns:a16="http://schemas.microsoft.com/office/drawing/2014/main" id="{6DB3A10E-4863-27DC-12E1-E58BF6AFB0F1}"/>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250" name="Group 249">
                    <a:extLst>
                      <a:ext uri="{FF2B5EF4-FFF2-40B4-BE49-F238E27FC236}">
                        <a16:creationId xmlns:a16="http://schemas.microsoft.com/office/drawing/2014/main" id="{55B8A7B2-B706-C1DC-CC22-61DB00CF18EC}"/>
                      </a:ext>
                    </a:extLst>
                  </p:cNvPr>
                  <p:cNvGrpSpPr/>
                  <p:nvPr/>
                </p:nvGrpSpPr>
                <p:grpSpPr>
                  <a:xfrm>
                    <a:off x="3799799" y="4834553"/>
                    <a:ext cx="1269167" cy="587223"/>
                    <a:chOff x="3799799" y="4834553"/>
                    <a:chExt cx="1269167" cy="587223"/>
                  </a:xfrm>
                </p:grpSpPr>
                <p:cxnSp>
                  <p:nvCxnSpPr>
                    <p:cNvPr id="251" name="Straight Connector 250">
                      <a:extLst>
                        <a:ext uri="{FF2B5EF4-FFF2-40B4-BE49-F238E27FC236}">
                          <a16:creationId xmlns:a16="http://schemas.microsoft.com/office/drawing/2014/main" id="{348490FF-3030-DF50-1C3E-773232062446}"/>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252" name="Straight Connector 251">
                      <a:extLst>
                        <a:ext uri="{FF2B5EF4-FFF2-40B4-BE49-F238E27FC236}">
                          <a16:creationId xmlns:a16="http://schemas.microsoft.com/office/drawing/2014/main" id="{0593E1C4-8703-C971-8347-1CB6A33C3B6D}"/>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253" name="Straight Connector 252">
                      <a:extLst>
                        <a:ext uri="{FF2B5EF4-FFF2-40B4-BE49-F238E27FC236}">
                          <a16:creationId xmlns:a16="http://schemas.microsoft.com/office/drawing/2014/main" id="{767404C3-A919-8B95-04B7-9A2705849186}"/>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254" name="Straight Connector 253">
                      <a:extLst>
                        <a:ext uri="{FF2B5EF4-FFF2-40B4-BE49-F238E27FC236}">
                          <a16:creationId xmlns:a16="http://schemas.microsoft.com/office/drawing/2014/main" id="{0C3D7A65-0363-62EB-C229-9DE78A37A558}"/>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255" name="Straight Connector 254">
                      <a:extLst>
                        <a:ext uri="{FF2B5EF4-FFF2-40B4-BE49-F238E27FC236}">
                          <a16:creationId xmlns:a16="http://schemas.microsoft.com/office/drawing/2014/main" id="{B3C4582D-3C32-23BB-A69D-D65DC5F6FBBA}"/>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256" name="Straight Connector 255">
                      <a:extLst>
                        <a:ext uri="{FF2B5EF4-FFF2-40B4-BE49-F238E27FC236}">
                          <a16:creationId xmlns:a16="http://schemas.microsoft.com/office/drawing/2014/main" id="{674CC2FF-3871-4C0D-DA9F-27E21F5F5E45}"/>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grpSp>
            <p:nvGrpSpPr>
              <p:cNvPr id="191" name="Group 190">
                <a:extLst>
                  <a:ext uri="{FF2B5EF4-FFF2-40B4-BE49-F238E27FC236}">
                    <a16:creationId xmlns:a16="http://schemas.microsoft.com/office/drawing/2014/main" id="{A81F4D85-4119-65AF-D55E-98CFAF97F9C1}"/>
                  </a:ext>
                </a:extLst>
              </p:cNvPr>
              <p:cNvGrpSpPr/>
              <p:nvPr/>
            </p:nvGrpSpPr>
            <p:grpSpPr>
              <a:xfrm>
                <a:off x="3104761" y="3156448"/>
                <a:ext cx="2163886" cy="1073780"/>
                <a:chOff x="3552923" y="4813095"/>
                <a:chExt cx="1668502" cy="827957"/>
              </a:xfrm>
            </p:grpSpPr>
            <p:grpSp>
              <p:nvGrpSpPr>
                <p:cNvPr id="211" name="Group 210">
                  <a:extLst>
                    <a:ext uri="{FF2B5EF4-FFF2-40B4-BE49-F238E27FC236}">
                      <a16:creationId xmlns:a16="http://schemas.microsoft.com/office/drawing/2014/main" id="{B80256CB-584F-A9CC-0FFC-C24D53D3D370}"/>
                    </a:ext>
                  </a:extLst>
                </p:cNvPr>
                <p:cNvGrpSpPr/>
                <p:nvPr/>
              </p:nvGrpSpPr>
              <p:grpSpPr>
                <a:xfrm>
                  <a:off x="3552923" y="4892971"/>
                  <a:ext cx="1668502" cy="748081"/>
                  <a:chOff x="3552923" y="4677071"/>
                  <a:chExt cx="1668502" cy="748081"/>
                </a:xfrm>
              </p:grpSpPr>
              <p:sp>
                <p:nvSpPr>
                  <p:cNvPr id="227" name="Cube 226">
                    <a:extLst>
                      <a:ext uri="{FF2B5EF4-FFF2-40B4-BE49-F238E27FC236}">
                        <a16:creationId xmlns:a16="http://schemas.microsoft.com/office/drawing/2014/main" id="{835D0118-BB4D-E28D-A3C5-9F1161CBA196}"/>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cxnSp>
                <p:nvCxnSpPr>
                  <p:cNvPr id="228" name="Straight Connector 227">
                    <a:extLst>
                      <a:ext uri="{FF2B5EF4-FFF2-40B4-BE49-F238E27FC236}">
                        <a16:creationId xmlns:a16="http://schemas.microsoft.com/office/drawing/2014/main" id="{0AE5E13C-D24A-6D43-9BE9-AA56C7C878A4}"/>
                      </a:ext>
                    </a:extLst>
                  </p:cNvPr>
                  <p:cNvCxnSpPr>
                    <a:cxnSpLocks/>
                    <a:stCxn id="227" idx="1"/>
                    <a:endCxn id="227"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229" name="Straight Connector 228">
                    <a:extLst>
                      <a:ext uri="{FF2B5EF4-FFF2-40B4-BE49-F238E27FC236}">
                        <a16:creationId xmlns:a16="http://schemas.microsoft.com/office/drawing/2014/main" id="{0880ED93-6824-0B38-72A3-B9324EFD633D}"/>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230" name="Straight Connector 229">
                    <a:extLst>
                      <a:ext uri="{FF2B5EF4-FFF2-40B4-BE49-F238E27FC236}">
                        <a16:creationId xmlns:a16="http://schemas.microsoft.com/office/drawing/2014/main" id="{42DA0FD2-EE19-A87F-1700-D062ED252B78}"/>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231" name="Straight Connector 230">
                    <a:extLst>
                      <a:ext uri="{FF2B5EF4-FFF2-40B4-BE49-F238E27FC236}">
                        <a16:creationId xmlns:a16="http://schemas.microsoft.com/office/drawing/2014/main" id="{F86C175F-9080-7FC5-3EE1-E2AE1B4E32AB}"/>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232" name="Straight Connector 231">
                    <a:extLst>
                      <a:ext uri="{FF2B5EF4-FFF2-40B4-BE49-F238E27FC236}">
                        <a16:creationId xmlns:a16="http://schemas.microsoft.com/office/drawing/2014/main" id="{042B2D8F-93EF-3B9D-D8D4-94A53E325D23}"/>
                      </a:ext>
                    </a:extLst>
                  </p:cNvPr>
                  <p:cNvCxnSpPr>
                    <a:cxnSpLocks/>
                  </p:cNvCxnSpPr>
                  <p:nvPr/>
                </p:nvCxnSpPr>
                <p:spPr>
                  <a:xfrm>
                    <a:off x="3749309" y="5204386"/>
                    <a:ext cx="950976" cy="0"/>
                  </a:xfrm>
                  <a:prstGeom prst="line">
                    <a:avLst/>
                  </a:prstGeom>
                  <a:noFill/>
                  <a:ln w="9525" cap="flat" cmpd="sng" algn="ctr">
                    <a:solidFill>
                      <a:sysClr val="windowText" lastClr="000000"/>
                    </a:solidFill>
                    <a:prstDash val="solid"/>
                    <a:miter lim="800000"/>
                  </a:ln>
                  <a:effectLst/>
                </p:spPr>
              </p:cxnSp>
              <p:cxnSp>
                <p:nvCxnSpPr>
                  <p:cNvPr id="233" name="Straight Connector 232">
                    <a:extLst>
                      <a:ext uri="{FF2B5EF4-FFF2-40B4-BE49-F238E27FC236}">
                        <a16:creationId xmlns:a16="http://schemas.microsoft.com/office/drawing/2014/main" id="{BA21C782-3DA8-6093-4B89-7477A0624385}"/>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234" name="Group 233">
                    <a:extLst>
                      <a:ext uri="{FF2B5EF4-FFF2-40B4-BE49-F238E27FC236}">
                        <a16:creationId xmlns:a16="http://schemas.microsoft.com/office/drawing/2014/main" id="{F3277067-04B0-5980-993A-4062E168CEED}"/>
                      </a:ext>
                    </a:extLst>
                  </p:cNvPr>
                  <p:cNvGrpSpPr/>
                  <p:nvPr/>
                </p:nvGrpSpPr>
                <p:grpSpPr>
                  <a:xfrm>
                    <a:off x="3799799" y="4834553"/>
                    <a:ext cx="1269167" cy="587223"/>
                    <a:chOff x="3799799" y="4834553"/>
                    <a:chExt cx="1269167" cy="587223"/>
                  </a:xfrm>
                </p:grpSpPr>
                <p:cxnSp>
                  <p:nvCxnSpPr>
                    <p:cNvPr id="235" name="Straight Connector 234">
                      <a:extLst>
                        <a:ext uri="{FF2B5EF4-FFF2-40B4-BE49-F238E27FC236}">
                          <a16:creationId xmlns:a16="http://schemas.microsoft.com/office/drawing/2014/main" id="{BFF44FA2-BA56-E4F9-717D-8108B28CB8B8}"/>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236" name="Straight Connector 235">
                      <a:extLst>
                        <a:ext uri="{FF2B5EF4-FFF2-40B4-BE49-F238E27FC236}">
                          <a16:creationId xmlns:a16="http://schemas.microsoft.com/office/drawing/2014/main" id="{DB818B5D-3E17-0214-28E3-913267F22BED}"/>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237" name="Straight Connector 236">
                      <a:extLst>
                        <a:ext uri="{FF2B5EF4-FFF2-40B4-BE49-F238E27FC236}">
                          <a16:creationId xmlns:a16="http://schemas.microsoft.com/office/drawing/2014/main" id="{D92B57CE-3B64-F6C3-8482-2163DFD14063}"/>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238" name="Straight Connector 237">
                      <a:extLst>
                        <a:ext uri="{FF2B5EF4-FFF2-40B4-BE49-F238E27FC236}">
                          <a16:creationId xmlns:a16="http://schemas.microsoft.com/office/drawing/2014/main" id="{FE7FC09B-D7A4-DF08-4EBC-62B73E0A0BFA}"/>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239" name="Straight Connector 238">
                      <a:extLst>
                        <a:ext uri="{FF2B5EF4-FFF2-40B4-BE49-F238E27FC236}">
                          <a16:creationId xmlns:a16="http://schemas.microsoft.com/office/drawing/2014/main" id="{86AC8688-B728-6B5C-5043-44E9F3302B9B}"/>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240" name="Straight Connector 239">
                      <a:extLst>
                        <a:ext uri="{FF2B5EF4-FFF2-40B4-BE49-F238E27FC236}">
                          <a16:creationId xmlns:a16="http://schemas.microsoft.com/office/drawing/2014/main" id="{DCA045BB-CF69-F6CE-2463-6F7F6EFF227D}"/>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nvGrpSpPr>
                <p:cNvPr id="212" name="Group 211">
                  <a:extLst>
                    <a:ext uri="{FF2B5EF4-FFF2-40B4-BE49-F238E27FC236}">
                      <a16:creationId xmlns:a16="http://schemas.microsoft.com/office/drawing/2014/main" id="{3EA9EB2F-5AFC-8E8D-7225-44627C923CDE}"/>
                    </a:ext>
                  </a:extLst>
                </p:cNvPr>
                <p:cNvGrpSpPr/>
                <p:nvPr/>
              </p:nvGrpSpPr>
              <p:grpSpPr>
                <a:xfrm>
                  <a:off x="3552923" y="4813095"/>
                  <a:ext cx="1668502" cy="748081"/>
                  <a:chOff x="3552923" y="4677071"/>
                  <a:chExt cx="1668502" cy="748081"/>
                </a:xfrm>
              </p:grpSpPr>
              <p:sp>
                <p:nvSpPr>
                  <p:cNvPr id="213" name="Cube 212">
                    <a:extLst>
                      <a:ext uri="{FF2B5EF4-FFF2-40B4-BE49-F238E27FC236}">
                        <a16:creationId xmlns:a16="http://schemas.microsoft.com/office/drawing/2014/main" id="{833CEFD7-FD4C-3178-9CCC-98CE89045A29}"/>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cxnSp>
                <p:nvCxnSpPr>
                  <p:cNvPr id="214" name="Straight Connector 213">
                    <a:extLst>
                      <a:ext uri="{FF2B5EF4-FFF2-40B4-BE49-F238E27FC236}">
                        <a16:creationId xmlns:a16="http://schemas.microsoft.com/office/drawing/2014/main" id="{3C3E8C0E-7485-A1BE-A4FB-24724B0DEB54}"/>
                      </a:ext>
                    </a:extLst>
                  </p:cNvPr>
                  <p:cNvCxnSpPr>
                    <a:cxnSpLocks/>
                    <a:stCxn id="213" idx="1"/>
                    <a:endCxn id="213"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215" name="Straight Connector 214">
                    <a:extLst>
                      <a:ext uri="{FF2B5EF4-FFF2-40B4-BE49-F238E27FC236}">
                        <a16:creationId xmlns:a16="http://schemas.microsoft.com/office/drawing/2014/main" id="{3F09728E-F20E-86CD-965D-04A75E2909F7}"/>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216" name="Straight Connector 215">
                    <a:extLst>
                      <a:ext uri="{FF2B5EF4-FFF2-40B4-BE49-F238E27FC236}">
                        <a16:creationId xmlns:a16="http://schemas.microsoft.com/office/drawing/2014/main" id="{869FA1BD-0700-E31C-D41E-6B79D5C849F8}"/>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217" name="Straight Connector 216">
                    <a:extLst>
                      <a:ext uri="{FF2B5EF4-FFF2-40B4-BE49-F238E27FC236}">
                        <a16:creationId xmlns:a16="http://schemas.microsoft.com/office/drawing/2014/main" id="{4C5F3B17-3928-C2D4-111B-D172C1973D51}"/>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218" name="Straight Connector 217">
                    <a:extLst>
                      <a:ext uri="{FF2B5EF4-FFF2-40B4-BE49-F238E27FC236}">
                        <a16:creationId xmlns:a16="http://schemas.microsoft.com/office/drawing/2014/main" id="{2C2BDC22-E25E-4FB6-5A99-29D7DA4D3401}"/>
                      </a:ext>
                    </a:extLst>
                  </p:cNvPr>
                  <p:cNvCxnSpPr>
                    <a:cxnSpLocks/>
                  </p:cNvCxnSpPr>
                  <p:nvPr/>
                </p:nvCxnSpPr>
                <p:spPr>
                  <a:xfrm>
                    <a:off x="3742959" y="5204386"/>
                    <a:ext cx="960120" cy="0"/>
                  </a:xfrm>
                  <a:prstGeom prst="line">
                    <a:avLst/>
                  </a:prstGeom>
                  <a:noFill/>
                  <a:ln w="9525" cap="flat" cmpd="sng" algn="ctr">
                    <a:solidFill>
                      <a:sysClr val="windowText" lastClr="000000"/>
                    </a:solidFill>
                    <a:prstDash val="solid"/>
                    <a:miter lim="800000"/>
                  </a:ln>
                  <a:effectLst/>
                </p:spPr>
              </p:cxnSp>
              <p:cxnSp>
                <p:nvCxnSpPr>
                  <p:cNvPr id="219" name="Straight Connector 218">
                    <a:extLst>
                      <a:ext uri="{FF2B5EF4-FFF2-40B4-BE49-F238E27FC236}">
                        <a16:creationId xmlns:a16="http://schemas.microsoft.com/office/drawing/2014/main" id="{208A61DC-DEB0-7BF7-DE38-FFB029300511}"/>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220" name="Group 219">
                    <a:extLst>
                      <a:ext uri="{FF2B5EF4-FFF2-40B4-BE49-F238E27FC236}">
                        <a16:creationId xmlns:a16="http://schemas.microsoft.com/office/drawing/2014/main" id="{B8FD11B3-F15A-6B10-F51E-5A7777675D34}"/>
                      </a:ext>
                    </a:extLst>
                  </p:cNvPr>
                  <p:cNvGrpSpPr/>
                  <p:nvPr/>
                </p:nvGrpSpPr>
                <p:grpSpPr>
                  <a:xfrm>
                    <a:off x="3799799" y="4834553"/>
                    <a:ext cx="1269167" cy="587223"/>
                    <a:chOff x="3799799" y="4834553"/>
                    <a:chExt cx="1269167" cy="587223"/>
                  </a:xfrm>
                </p:grpSpPr>
                <p:cxnSp>
                  <p:nvCxnSpPr>
                    <p:cNvPr id="221" name="Straight Connector 220">
                      <a:extLst>
                        <a:ext uri="{FF2B5EF4-FFF2-40B4-BE49-F238E27FC236}">
                          <a16:creationId xmlns:a16="http://schemas.microsoft.com/office/drawing/2014/main" id="{59ACCC6D-F597-A053-A199-70D129C32B18}"/>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222" name="Straight Connector 221">
                      <a:extLst>
                        <a:ext uri="{FF2B5EF4-FFF2-40B4-BE49-F238E27FC236}">
                          <a16:creationId xmlns:a16="http://schemas.microsoft.com/office/drawing/2014/main" id="{2B4C84A2-3540-D114-82E9-68C21A0C94DE}"/>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223" name="Straight Connector 222">
                      <a:extLst>
                        <a:ext uri="{FF2B5EF4-FFF2-40B4-BE49-F238E27FC236}">
                          <a16:creationId xmlns:a16="http://schemas.microsoft.com/office/drawing/2014/main" id="{E97944E2-8EE1-C808-60A3-9A4EA9546887}"/>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224" name="Straight Connector 223">
                      <a:extLst>
                        <a:ext uri="{FF2B5EF4-FFF2-40B4-BE49-F238E27FC236}">
                          <a16:creationId xmlns:a16="http://schemas.microsoft.com/office/drawing/2014/main" id="{F828D884-DE0D-EEF4-B342-28D6BC991390}"/>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225" name="Straight Connector 224">
                      <a:extLst>
                        <a:ext uri="{FF2B5EF4-FFF2-40B4-BE49-F238E27FC236}">
                          <a16:creationId xmlns:a16="http://schemas.microsoft.com/office/drawing/2014/main" id="{CC37A15D-7D96-327F-D596-0ECE1212857A}"/>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226" name="Straight Connector 225">
                      <a:extLst>
                        <a:ext uri="{FF2B5EF4-FFF2-40B4-BE49-F238E27FC236}">
                          <a16:creationId xmlns:a16="http://schemas.microsoft.com/office/drawing/2014/main" id="{7C0E2F0F-432E-28C1-6E95-056550201636}"/>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grpSp>
            <p:nvGrpSpPr>
              <p:cNvPr id="192" name="Group 191">
                <a:extLst>
                  <a:ext uri="{FF2B5EF4-FFF2-40B4-BE49-F238E27FC236}">
                    <a16:creationId xmlns:a16="http://schemas.microsoft.com/office/drawing/2014/main" id="{D6FF0058-D24D-5BEA-8231-C6A620D85591}"/>
                  </a:ext>
                </a:extLst>
              </p:cNvPr>
              <p:cNvGrpSpPr/>
              <p:nvPr/>
            </p:nvGrpSpPr>
            <p:grpSpPr>
              <a:xfrm>
                <a:off x="4059236" y="3832972"/>
                <a:ext cx="529922" cy="866629"/>
                <a:chOff x="2264771" y="6646813"/>
                <a:chExt cx="408606" cy="668230"/>
              </a:xfrm>
            </p:grpSpPr>
            <p:cxnSp>
              <p:nvCxnSpPr>
                <p:cNvPr id="207" name="Straight Connector 206">
                  <a:extLst>
                    <a:ext uri="{FF2B5EF4-FFF2-40B4-BE49-F238E27FC236}">
                      <a16:creationId xmlns:a16="http://schemas.microsoft.com/office/drawing/2014/main" id="{85547FEB-3FE7-C9AD-A515-A6612FAC3F3D}"/>
                    </a:ext>
                  </a:extLst>
                </p:cNvPr>
                <p:cNvCxnSpPr>
                  <a:cxnSpLocks/>
                </p:cNvCxnSpPr>
                <p:nvPr/>
              </p:nvCxnSpPr>
              <p:spPr>
                <a:xfrm>
                  <a:off x="2673377" y="6661415"/>
                  <a:ext cx="0" cy="474261"/>
                </a:xfrm>
                <a:prstGeom prst="line">
                  <a:avLst/>
                </a:prstGeom>
                <a:noFill/>
                <a:ln w="9525" cap="flat" cmpd="sng" algn="ctr">
                  <a:solidFill>
                    <a:srgbClr val="E7E6E6">
                      <a:lumMod val="25000"/>
                    </a:srgbClr>
                  </a:solidFill>
                  <a:prstDash val="sysDash"/>
                  <a:miter lim="800000"/>
                </a:ln>
                <a:effectLst/>
              </p:spPr>
            </p:cxnSp>
            <p:cxnSp>
              <p:nvCxnSpPr>
                <p:cNvPr id="208" name="Straight Connector 207">
                  <a:extLst>
                    <a:ext uri="{FF2B5EF4-FFF2-40B4-BE49-F238E27FC236}">
                      <a16:creationId xmlns:a16="http://schemas.microsoft.com/office/drawing/2014/main" id="{EDE33EBA-435C-C549-3632-266037BA2F53}"/>
                    </a:ext>
                  </a:extLst>
                </p:cNvPr>
                <p:cNvCxnSpPr>
                  <a:cxnSpLocks/>
                </p:cNvCxnSpPr>
                <p:nvPr/>
              </p:nvCxnSpPr>
              <p:spPr>
                <a:xfrm>
                  <a:off x="2264771" y="6834851"/>
                  <a:ext cx="0" cy="474261"/>
                </a:xfrm>
                <a:prstGeom prst="line">
                  <a:avLst/>
                </a:prstGeom>
                <a:noFill/>
                <a:ln w="9525" cap="flat" cmpd="sng" algn="ctr">
                  <a:solidFill>
                    <a:srgbClr val="E7E6E6">
                      <a:lumMod val="25000"/>
                    </a:srgbClr>
                  </a:solidFill>
                  <a:prstDash val="sysDash"/>
                  <a:miter lim="800000"/>
                </a:ln>
                <a:effectLst/>
              </p:spPr>
            </p:cxnSp>
            <p:cxnSp>
              <p:nvCxnSpPr>
                <p:cNvPr id="209" name="Straight Connector 208">
                  <a:extLst>
                    <a:ext uri="{FF2B5EF4-FFF2-40B4-BE49-F238E27FC236}">
                      <a16:creationId xmlns:a16="http://schemas.microsoft.com/office/drawing/2014/main" id="{FF33B17C-A4CE-F9AD-7AD6-A6541269DA9B}"/>
                    </a:ext>
                  </a:extLst>
                </p:cNvPr>
                <p:cNvCxnSpPr>
                  <a:cxnSpLocks/>
                </p:cNvCxnSpPr>
                <p:nvPr/>
              </p:nvCxnSpPr>
              <p:spPr>
                <a:xfrm>
                  <a:off x="2478353" y="6840782"/>
                  <a:ext cx="0" cy="474261"/>
                </a:xfrm>
                <a:prstGeom prst="line">
                  <a:avLst/>
                </a:prstGeom>
                <a:noFill/>
                <a:ln w="9525" cap="flat" cmpd="sng" algn="ctr">
                  <a:solidFill>
                    <a:srgbClr val="E7E6E6">
                      <a:lumMod val="25000"/>
                    </a:srgbClr>
                  </a:solidFill>
                  <a:prstDash val="sysDash"/>
                  <a:miter lim="800000"/>
                </a:ln>
                <a:effectLst/>
              </p:spPr>
            </p:cxnSp>
            <p:cxnSp>
              <p:nvCxnSpPr>
                <p:cNvPr id="210" name="Straight Connector 209">
                  <a:extLst>
                    <a:ext uri="{FF2B5EF4-FFF2-40B4-BE49-F238E27FC236}">
                      <a16:creationId xmlns:a16="http://schemas.microsoft.com/office/drawing/2014/main" id="{813B4CE9-7571-BD14-3854-57701FBD5374}"/>
                    </a:ext>
                  </a:extLst>
                </p:cNvPr>
                <p:cNvCxnSpPr>
                  <a:cxnSpLocks/>
                </p:cNvCxnSpPr>
                <p:nvPr/>
              </p:nvCxnSpPr>
              <p:spPr>
                <a:xfrm>
                  <a:off x="2454825" y="6646813"/>
                  <a:ext cx="0" cy="474261"/>
                </a:xfrm>
                <a:prstGeom prst="line">
                  <a:avLst/>
                </a:prstGeom>
                <a:noFill/>
                <a:ln w="9525" cap="flat" cmpd="sng" algn="ctr">
                  <a:solidFill>
                    <a:srgbClr val="E7E6E6">
                      <a:lumMod val="25000"/>
                    </a:srgbClr>
                  </a:solidFill>
                  <a:prstDash val="sysDash"/>
                  <a:miter lim="800000"/>
                </a:ln>
                <a:effectLst/>
              </p:spPr>
            </p:cxnSp>
          </p:grpSp>
          <p:cxnSp>
            <p:nvCxnSpPr>
              <p:cNvPr id="140" name="Curved Connector 139">
                <a:extLst>
                  <a:ext uri="{FF2B5EF4-FFF2-40B4-BE49-F238E27FC236}">
                    <a16:creationId xmlns:a16="http://schemas.microsoft.com/office/drawing/2014/main" id="{E14EF843-5B22-C416-CDC3-EDEBA6131372}"/>
                  </a:ext>
                </a:extLst>
              </p:cNvPr>
              <p:cNvCxnSpPr>
                <a:cxnSpLocks/>
              </p:cNvCxnSpPr>
              <p:nvPr/>
            </p:nvCxnSpPr>
            <p:spPr>
              <a:xfrm>
                <a:off x="3422720" y="3336504"/>
                <a:ext cx="413176" cy="120406"/>
              </a:xfrm>
              <a:prstGeom prst="curvedConnector3">
                <a:avLst>
                  <a:gd name="adj1" fmla="val 36695"/>
                </a:avLst>
              </a:prstGeom>
              <a:noFill/>
              <a:ln w="9525" cap="flat" cmpd="sng" algn="ctr">
                <a:solidFill>
                  <a:sysClr val="windowText" lastClr="000000"/>
                </a:solidFill>
                <a:prstDash val="solid"/>
                <a:miter lim="800000"/>
                <a:tailEnd type="triangle"/>
              </a:ln>
              <a:effectLst/>
            </p:spPr>
          </p:cxnSp>
        </p:grpSp>
        <p:grpSp>
          <p:nvGrpSpPr>
            <p:cNvPr id="309" name="Group 308">
              <a:extLst>
                <a:ext uri="{FF2B5EF4-FFF2-40B4-BE49-F238E27FC236}">
                  <a16:creationId xmlns:a16="http://schemas.microsoft.com/office/drawing/2014/main" id="{9C10686F-E68C-8744-0CA2-5152D755584F}"/>
                </a:ext>
              </a:extLst>
            </p:cNvPr>
            <p:cNvGrpSpPr/>
            <p:nvPr/>
          </p:nvGrpSpPr>
          <p:grpSpPr>
            <a:xfrm>
              <a:off x="2426161" y="3155519"/>
              <a:ext cx="2752205" cy="904056"/>
              <a:chOff x="2426161" y="3155519"/>
              <a:chExt cx="2752205" cy="904056"/>
            </a:xfrm>
          </p:grpSpPr>
          <p:grpSp>
            <p:nvGrpSpPr>
              <p:cNvPr id="138" name="Group 137">
                <a:extLst>
                  <a:ext uri="{FF2B5EF4-FFF2-40B4-BE49-F238E27FC236}">
                    <a16:creationId xmlns:a16="http://schemas.microsoft.com/office/drawing/2014/main" id="{776C0950-117B-34C2-E2CA-DF201AE43BB2}"/>
                  </a:ext>
                </a:extLst>
              </p:cNvPr>
              <p:cNvGrpSpPr/>
              <p:nvPr/>
            </p:nvGrpSpPr>
            <p:grpSpPr>
              <a:xfrm>
                <a:off x="3239710" y="3162052"/>
                <a:ext cx="1008032" cy="896834"/>
                <a:chOff x="2444527" y="6391190"/>
                <a:chExt cx="777261" cy="691520"/>
              </a:xfrm>
            </p:grpSpPr>
            <p:sp>
              <p:nvSpPr>
                <p:cNvPr id="156" name="Parallelogram 123">
                  <a:extLst>
                    <a:ext uri="{FF2B5EF4-FFF2-40B4-BE49-F238E27FC236}">
                      <a16:creationId xmlns:a16="http://schemas.microsoft.com/office/drawing/2014/main" id="{55B8AD29-5FB1-2F9E-2240-5EF5EF88A6DC}"/>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7" name="Parallelogram 123">
                  <a:extLst>
                    <a:ext uri="{FF2B5EF4-FFF2-40B4-BE49-F238E27FC236}">
                      <a16:creationId xmlns:a16="http://schemas.microsoft.com/office/drawing/2014/main" id="{EF7DE36D-0A4F-7F8B-26C2-20316E80D71E}"/>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8" name="Parallelogram 123">
                  <a:extLst>
                    <a:ext uri="{FF2B5EF4-FFF2-40B4-BE49-F238E27FC236}">
                      <a16:creationId xmlns:a16="http://schemas.microsoft.com/office/drawing/2014/main" id="{C3242EEB-4BEE-8351-0EC6-8EF3BC986BB7}"/>
                    </a:ext>
                  </a:extLst>
                </p:cNvPr>
                <p:cNvSpPr/>
                <p:nvPr/>
              </p:nvSpPr>
              <p:spPr>
                <a:xfrm rot="608511">
                  <a:off x="2644157"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9" name="Parallelogram 123">
                  <a:extLst>
                    <a:ext uri="{FF2B5EF4-FFF2-40B4-BE49-F238E27FC236}">
                      <a16:creationId xmlns:a16="http://schemas.microsoft.com/office/drawing/2014/main" id="{DACB764B-9A86-1AB6-4BCE-C8CA91AA23CF}"/>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sp>
            <p:nvSpPr>
              <p:cNvPr id="139" name="Rectangle 138">
                <a:extLst>
                  <a:ext uri="{FF2B5EF4-FFF2-40B4-BE49-F238E27FC236}">
                    <a16:creationId xmlns:a16="http://schemas.microsoft.com/office/drawing/2014/main" id="{780AF2D0-B416-EA87-1D70-B004DA4438E3}"/>
                  </a:ext>
                </a:extLst>
              </p:cNvPr>
              <p:cNvSpPr/>
              <p:nvPr/>
            </p:nvSpPr>
            <p:spPr>
              <a:xfrm>
                <a:off x="2426161" y="3155519"/>
                <a:ext cx="1552303" cy="25379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DRAM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Banks</a:t>
                </a:r>
              </a:p>
            </p:txBody>
          </p:sp>
          <p:grpSp>
            <p:nvGrpSpPr>
              <p:cNvPr id="141" name="Group 140">
                <a:extLst>
                  <a:ext uri="{FF2B5EF4-FFF2-40B4-BE49-F238E27FC236}">
                    <a16:creationId xmlns:a16="http://schemas.microsoft.com/office/drawing/2014/main" id="{D549A663-2E62-1648-214B-A343FCDAB9AF}"/>
                  </a:ext>
                </a:extLst>
              </p:cNvPr>
              <p:cNvGrpSpPr/>
              <p:nvPr/>
            </p:nvGrpSpPr>
            <p:grpSpPr>
              <a:xfrm>
                <a:off x="3534972" y="3162741"/>
                <a:ext cx="1008032" cy="896834"/>
                <a:chOff x="2444527" y="6391190"/>
                <a:chExt cx="777261" cy="691520"/>
              </a:xfrm>
            </p:grpSpPr>
            <p:sp>
              <p:nvSpPr>
                <p:cNvPr id="152" name="Parallelogram 123">
                  <a:extLst>
                    <a:ext uri="{FF2B5EF4-FFF2-40B4-BE49-F238E27FC236}">
                      <a16:creationId xmlns:a16="http://schemas.microsoft.com/office/drawing/2014/main" id="{19ED5F00-B9D0-8CE2-3117-934D8026B19E}"/>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3" name="Parallelogram 123">
                  <a:extLst>
                    <a:ext uri="{FF2B5EF4-FFF2-40B4-BE49-F238E27FC236}">
                      <a16:creationId xmlns:a16="http://schemas.microsoft.com/office/drawing/2014/main" id="{047A98A0-C6DB-5B12-D24E-E9305E6CF621}"/>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4" name="Parallelogram 123">
                  <a:extLst>
                    <a:ext uri="{FF2B5EF4-FFF2-40B4-BE49-F238E27FC236}">
                      <a16:creationId xmlns:a16="http://schemas.microsoft.com/office/drawing/2014/main" id="{389A0991-9569-9D65-CD68-F49869C97C63}"/>
                    </a:ext>
                  </a:extLst>
                </p:cNvPr>
                <p:cNvSpPr/>
                <p:nvPr/>
              </p:nvSpPr>
              <p:spPr>
                <a:xfrm rot="608511">
                  <a:off x="2644157"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5" name="Parallelogram 123">
                  <a:extLst>
                    <a:ext uri="{FF2B5EF4-FFF2-40B4-BE49-F238E27FC236}">
                      <a16:creationId xmlns:a16="http://schemas.microsoft.com/office/drawing/2014/main" id="{B8E5B945-2FE1-724C-765E-45F21297C5EA}"/>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142" name="Group 141">
                <a:extLst>
                  <a:ext uri="{FF2B5EF4-FFF2-40B4-BE49-F238E27FC236}">
                    <a16:creationId xmlns:a16="http://schemas.microsoft.com/office/drawing/2014/main" id="{B06158AC-5986-707D-83DB-6471D2562D1C}"/>
                  </a:ext>
                </a:extLst>
              </p:cNvPr>
              <p:cNvGrpSpPr/>
              <p:nvPr/>
            </p:nvGrpSpPr>
            <p:grpSpPr>
              <a:xfrm>
                <a:off x="3860855" y="3158517"/>
                <a:ext cx="1008032" cy="896834"/>
                <a:chOff x="2444527" y="6391190"/>
                <a:chExt cx="777261" cy="691520"/>
              </a:xfrm>
            </p:grpSpPr>
            <p:sp>
              <p:nvSpPr>
                <p:cNvPr id="148" name="Parallelogram 123">
                  <a:extLst>
                    <a:ext uri="{FF2B5EF4-FFF2-40B4-BE49-F238E27FC236}">
                      <a16:creationId xmlns:a16="http://schemas.microsoft.com/office/drawing/2014/main" id="{C755A10E-F566-01F9-AF70-CDA663633E7F}"/>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49" name="Parallelogram 123">
                  <a:extLst>
                    <a:ext uri="{FF2B5EF4-FFF2-40B4-BE49-F238E27FC236}">
                      <a16:creationId xmlns:a16="http://schemas.microsoft.com/office/drawing/2014/main" id="{714C1A0F-0159-DE04-2FB0-36DB19A0B96A}"/>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0" name="Parallelogram 123">
                  <a:extLst>
                    <a:ext uri="{FF2B5EF4-FFF2-40B4-BE49-F238E27FC236}">
                      <a16:creationId xmlns:a16="http://schemas.microsoft.com/office/drawing/2014/main" id="{A9C1B0F2-01A3-8956-5B11-D21141687CA0}"/>
                    </a:ext>
                  </a:extLst>
                </p:cNvPr>
                <p:cNvSpPr/>
                <p:nvPr/>
              </p:nvSpPr>
              <p:spPr>
                <a:xfrm rot="608511">
                  <a:off x="2644157"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1" name="Parallelogram 123">
                  <a:extLst>
                    <a:ext uri="{FF2B5EF4-FFF2-40B4-BE49-F238E27FC236}">
                      <a16:creationId xmlns:a16="http://schemas.microsoft.com/office/drawing/2014/main" id="{F034B68A-F09E-7480-7719-14C949BC9B65}"/>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143" name="Group 142">
                <a:extLst>
                  <a:ext uri="{FF2B5EF4-FFF2-40B4-BE49-F238E27FC236}">
                    <a16:creationId xmlns:a16="http://schemas.microsoft.com/office/drawing/2014/main" id="{6626AAB9-00FA-4C45-8CB1-F6C0097DFC68}"/>
                  </a:ext>
                </a:extLst>
              </p:cNvPr>
              <p:cNvGrpSpPr/>
              <p:nvPr/>
            </p:nvGrpSpPr>
            <p:grpSpPr>
              <a:xfrm>
                <a:off x="4170334" y="3158681"/>
                <a:ext cx="1008032" cy="896834"/>
                <a:chOff x="2444527" y="6391190"/>
                <a:chExt cx="777261" cy="691520"/>
              </a:xfrm>
            </p:grpSpPr>
            <p:sp>
              <p:nvSpPr>
                <p:cNvPr id="144" name="Parallelogram 123">
                  <a:extLst>
                    <a:ext uri="{FF2B5EF4-FFF2-40B4-BE49-F238E27FC236}">
                      <a16:creationId xmlns:a16="http://schemas.microsoft.com/office/drawing/2014/main" id="{7E663A65-49B6-FC52-DC65-591A16AFCC96}"/>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45" name="Parallelogram 123">
                  <a:extLst>
                    <a:ext uri="{FF2B5EF4-FFF2-40B4-BE49-F238E27FC236}">
                      <a16:creationId xmlns:a16="http://schemas.microsoft.com/office/drawing/2014/main" id="{4705CB5B-8577-522A-8FA8-AE035495AFAA}"/>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46" name="Parallelogram 123">
                  <a:extLst>
                    <a:ext uri="{FF2B5EF4-FFF2-40B4-BE49-F238E27FC236}">
                      <a16:creationId xmlns:a16="http://schemas.microsoft.com/office/drawing/2014/main" id="{BF5ED89A-BB4C-4BFE-81D1-AF421F9DB82F}"/>
                    </a:ext>
                  </a:extLst>
                </p:cNvPr>
                <p:cNvSpPr/>
                <p:nvPr/>
              </p:nvSpPr>
              <p:spPr>
                <a:xfrm rot="608511">
                  <a:off x="2655174"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47" name="Parallelogram 123">
                  <a:extLst>
                    <a:ext uri="{FF2B5EF4-FFF2-40B4-BE49-F238E27FC236}">
                      <a16:creationId xmlns:a16="http://schemas.microsoft.com/office/drawing/2014/main" id="{93021ACF-F796-E703-D9AB-FF6BC1D793B0}"/>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grpSp>
      <p:grpSp>
        <p:nvGrpSpPr>
          <p:cNvPr id="193" name="Group 192">
            <a:extLst>
              <a:ext uri="{FF2B5EF4-FFF2-40B4-BE49-F238E27FC236}">
                <a16:creationId xmlns:a16="http://schemas.microsoft.com/office/drawing/2014/main" id="{F221CBFA-8017-74AB-F459-C08833F1C2E5}"/>
              </a:ext>
            </a:extLst>
          </p:cNvPr>
          <p:cNvGrpSpPr/>
          <p:nvPr/>
        </p:nvGrpSpPr>
        <p:grpSpPr>
          <a:xfrm>
            <a:off x="5631166" y="3231413"/>
            <a:ext cx="2088716" cy="665708"/>
            <a:chOff x="1377655" y="8308309"/>
            <a:chExt cx="1610541" cy="513306"/>
          </a:xfrm>
          <a:solidFill>
            <a:srgbClr val="5B9BD5">
              <a:lumMod val="40000"/>
              <a:lumOff val="60000"/>
            </a:srgbClr>
          </a:solidFill>
        </p:grpSpPr>
        <p:sp>
          <p:nvSpPr>
            <p:cNvPr id="202" name="Rounded Rectangle 201">
              <a:extLst>
                <a:ext uri="{FF2B5EF4-FFF2-40B4-BE49-F238E27FC236}">
                  <a16:creationId xmlns:a16="http://schemas.microsoft.com/office/drawing/2014/main" id="{62405437-D28E-7DDE-4FF6-43127BD8B20C}"/>
                </a:ext>
              </a:extLst>
            </p:cNvPr>
            <p:cNvSpPr/>
            <p:nvPr/>
          </p:nvSpPr>
          <p:spPr>
            <a:xfrm>
              <a:off x="1377655" y="8308309"/>
              <a:ext cx="1610541" cy="513306"/>
            </a:xfrm>
            <a:prstGeom prst="roundRect">
              <a:avLst>
                <a:gd name="adj" fmla="val 1541"/>
              </a:avLst>
            </a:prstGeom>
            <a:grpFill/>
            <a:ln w="12700" cap="flat" cmpd="sng" algn="ctr">
              <a:solidFill>
                <a:srgbClr val="4472C4">
                  <a:shade val="50000"/>
                </a:srgbClr>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Analytical Engine</a:t>
              </a:r>
            </a:p>
          </p:txBody>
        </p:sp>
        <p:sp>
          <p:nvSpPr>
            <p:cNvPr id="203" name="Rectangle 202">
              <a:extLst>
                <a:ext uri="{FF2B5EF4-FFF2-40B4-BE49-F238E27FC236}">
                  <a16:creationId xmlns:a16="http://schemas.microsoft.com/office/drawing/2014/main" id="{8C1F0DB5-19E6-E50B-8E7B-60372E70DC0C}"/>
                </a:ext>
              </a:extLst>
            </p:cNvPr>
            <p:cNvSpPr/>
            <p:nvPr/>
          </p:nvSpPr>
          <p:spPr>
            <a:xfrm>
              <a:off x="1423981" y="8500885"/>
              <a:ext cx="350223" cy="263063"/>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PIM Core</a:t>
              </a:r>
            </a:p>
          </p:txBody>
        </p:sp>
        <p:sp>
          <p:nvSpPr>
            <p:cNvPr id="204" name="Rectangle 203">
              <a:extLst>
                <a:ext uri="{FF2B5EF4-FFF2-40B4-BE49-F238E27FC236}">
                  <a16:creationId xmlns:a16="http://schemas.microsoft.com/office/drawing/2014/main" id="{0B6F2A13-5767-2B56-C880-AB4820BF21E8}"/>
                </a:ext>
              </a:extLst>
            </p:cNvPr>
            <p:cNvSpPr/>
            <p:nvPr/>
          </p:nvSpPr>
          <p:spPr>
            <a:xfrm>
              <a:off x="1813605" y="8500884"/>
              <a:ext cx="350223" cy="263063"/>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PIM Core</a:t>
              </a:r>
            </a:p>
          </p:txBody>
        </p:sp>
        <p:sp>
          <p:nvSpPr>
            <p:cNvPr id="205" name="Rectangle 204">
              <a:extLst>
                <a:ext uri="{FF2B5EF4-FFF2-40B4-BE49-F238E27FC236}">
                  <a16:creationId xmlns:a16="http://schemas.microsoft.com/office/drawing/2014/main" id="{C688836A-7A52-9F79-A831-908FC019FE7F}"/>
                </a:ext>
              </a:extLst>
            </p:cNvPr>
            <p:cNvSpPr/>
            <p:nvPr/>
          </p:nvSpPr>
          <p:spPr>
            <a:xfrm>
              <a:off x="2203229" y="8500884"/>
              <a:ext cx="350223" cy="263063"/>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PIM Core</a:t>
              </a:r>
            </a:p>
          </p:txBody>
        </p:sp>
        <p:sp>
          <p:nvSpPr>
            <p:cNvPr id="206" name="Rectangle 205">
              <a:extLst>
                <a:ext uri="{FF2B5EF4-FFF2-40B4-BE49-F238E27FC236}">
                  <a16:creationId xmlns:a16="http://schemas.microsoft.com/office/drawing/2014/main" id="{E09D9DB2-30CB-40A4-2863-9FD65E5CF6D5}"/>
                </a:ext>
              </a:extLst>
            </p:cNvPr>
            <p:cNvSpPr/>
            <p:nvPr/>
          </p:nvSpPr>
          <p:spPr>
            <a:xfrm>
              <a:off x="2592853" y="8500883"/>
              <a:ext cx="350223" cy="263063"/>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PIM Core</a:t>
              </a:r>
            </a:p>
          </p:txBody>
        </p:sp>
      </p:grpSp>
      <p:grpSp>
        <p:nvGrpSpPr>
          <p:cNvPr id="195" name="Group 194">
            <a:extLst>
              <a:ext uri="{FF2B5EF4-FFF2-40B4-BE49-F238E27FC236}">
                <a16:creationId xmlns:a16="http://schemas.microsoft.com/office/drawing/2014/main" id="{370F9CED-8851-4E23-5EC1-BB11BBBBADB2}"/>
              </a:ext>
            </a:extLst>
          </p:cNvPr>
          <p:cNvGrpSpPr/>
          <p:nvPr/>
        </p:nvGrpSpPr>
        <p:grpSpPr>
          <a:xfrm>
            <a:off x="5639379" y="3931878"/>
            <a:ext cx="2080503" cy="951182"/>
            <a:chOff x="2547673" y="8454902"/>
            <a:chExt cx="1514495" cy="733426"/>
          </a:xfrm>
          <a:solidFill>
            <a:srgbClr val="5B9BD5">
              <a:lumMod val="40000"/>
              <a:lumOff val="60000"/>
            </a:srgbClr>
          </a:solidFill>
        </p:grpSpPr>
        <p:sp>
          <p:nvSpPr>
            <p:cNvPr id="197" name="Rounded Rectangle 196">
              <a:extLst>
                <a:ext uri="{FF2B5EF4-FFF2-40B4-BE49-F238E27FC236}">
                  <a16:creationId xmlns:a16="http://schemas.microsoft.com/office/drawing/2014/main" id="{42452F83-F5E2-6A87-F5E0-E79091CCC70E}"/>
                </a:ext>
              </a:extLst>
            </p:cNvPr>
            <p:cNvSpPr/>
            <p:nvPr/>
          </p:nvSpPr>
          <p:spPr>
            <a:xfrm>
              <a:off x="2547673" y="8454902"/>
              <a:ext cx="1514495" cy="733426"/>
            </a:xfrm>
            <a:prstGeom prst="roundRect">
              <a:avLst>
                <a:gd name="adj" fmla="val 1541"/>
              </a:avLst>
            </a:prstGeom>
            <a:grp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Update Propagation Mechanism </a:t>
              </a:r>
            </a:p>
          </p:txBody>
        </p:sp>
        <p:sp>
          <p:nvSpPr>
            <p:cNvPr id="198" name="Rectangle 197">
              <a:extLst>
                <a:ext uri="{FF2B5EF4-FFF2-40B4-BE49-F238E27FC236}">
                  <a16:creationId xmlns:a16="http://schemas.microsoft.com/office/drawing/2014/main" id="{0DAEBC6C-4DE3-A8CA-E917-93C47F661FEC}"/>
                </a:ext>
              </a:extLst>
            </p:cNvPr>
            <p:cNvSpPr/>
            <p:nvPr/>
          </p:nvSpPr>
          <p:spPr>
            <a:xfrm>
              <a:off x="2582365" y="8801077"/>
              <a:ext cx="705575" cy="353148"/>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Update Gathering and Shipping Unit</a:t>
              </a:r>
            </a:p>
          </p:txBody>
        </p:sp>
        <p:sp>
          <p:nvSpPr>
            <p:cNvPr id="199" name="Rectangle 198">
              <a:extLst>
                <a:ext uri="{FF2B5EF4-FFF2-40B4-BE49-F238E27FC236}">
                  <a16:creationId xmlns:a16="http://schemas.microsoft.com/office/drawing/2014/main" id="{87EA41BA-1A11-8CC0-E830-5E99E47DEBD8}"/>
                </a:ext>
              </a:extLst>
            </p:cNvPr>
            <p:cNvSpPr/>
            <p:nvPr/>
          </p:nvSpPr>
          <p:spPr>
            <a:xfrm>
              <a:off x="3323061" y="8799249"/>
              <a:ext cx="705575" cy="353148"/>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Update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Application Unit</a:t>
              </a:r>
            </a:p>
          </p:txBody>
        </p:sp>
      </p:grpSp>
      <p:sp>
        <p:nvSpPr>
          <p:cNvPr id="2" name="Rectangle 1">
            <a:extLst>
              <a:ext uri="{FF2B5EF4-FFF2-40B4-BE49-F238E27FC236}">
                <a16:creationId xmlns:a16="http://schemas.microsoft.com/office/drawing/2014/main" id="{A0A9EB96-AA88-36CB-8177-AEE9AA826F94}"/>
              </a:ext>
            </a:extLst>
          </p:cNvPr>
          <p:cNvSpPr/>
          <p:nvPr/>
        </p:nvSpPr>
        <p:spPr>
          <a:xfrm>
            <a:off x="1" y="814047"/>
            <a:ext cx="9151537" cy="5678835"/>
          </a:xfrm>
          <a:prstGeom prst="rect">
            <a:avLst/>
          </a:prstGeom>
          <a:solidFill>
            <a:schemeClr val="bg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299" name="TextBox 298">
            <a:extLst>
              <a:ext uri="{FF2B5EF4-FFF2-40B4-BE49-F238E27FC236}">
                <a16:creationId xmlns:a16="http://schemas.microsoft.com/office/drawing/2014/main" id="{5567364D-F412-D4DC-FB23-A6A0171112F8}"/>
              </a:ext>
            </a:extLst>
          </p:cNvPr>
          <p:cNvSpPr txBox="1"/>
          <p:nvPr/>
        </p:nvSpPr>
        <p:spPr>
          <a:xfrm>
            <a:off x="5564185" y="2763469"/>
            <a:ext cx="3408741" cy="369332"/>
          </a:xfrm>
          <a:prstGeom prst="rect">
            <a:avLst/>
          </a:prstGeom>
          <a:noFill/>
        </p:spPr>
        <p:txBody>
          <a:bodyPr wrap="square">
            <a:spAutoFit/>
          </a:bodyPr>
          <a:lstStyle/>
          <a:p>
            <a:pPr algn="ctr"/>
            <a:r>
              <a:rPr lang="en-US" sz="1800" b="1" dirty="0">
                <a:solidFill>
                  <a:srgbClr val="1901FF"/>
                </a:solidFill>
                <a:latin typeface="Gill Sans MT" panose="020B0502020104020203" pitchFamily="34" charset="77"/>
                <a:cs typeface="Arial" panose="020B0604020202020204" pitchFamily="34" charset="0"/>
              </a:rPr>
              <a:t>Analytical Island</a:t>
            </a:r>
          </a:p>
        </p:txBody>
      </p:sp>
      <p:grpSp>
        <p:nvGrpSpPr>
          <p:cNvPr id="194" name="Group 193">
            <a:extLst>
              <a:ext uri="{FF2B5EF4-FFF2-40B4-BE49-F238E27FC236}">
                <a16:creationId xmlns:a16="http://schemas.microsoft.com/office/drawing/2014/main" id="{BD318907-5A94-3FD0-7254-14F83455E478}"/>
              </a:ext>
            </a:extLst>
          </p:cNvPr>
          <p:cNvGrpSpPr/>
          <p:nvPr/>
        </p:nvGrpSpPr>
        <p:grpSpPr>
          <a:xfrm>
            <a:off x="7802418" y="3943763"/>
            <a:ext cx="1178676" cy="951182"/>
            <a:chOff x="1409583" y="8308309"/>
            <a:chExt cx="1024266" cy="733426"/>
          </a:xfrm>
          <a:solidFill>
            <a:srgbClr val="5B9BD5">
              <a:lumMod val="40000"/>
              <a:lumOff val="60000"/>
            </a:srgbClr>
          </a:solidFill>
        </p:grpSpPr>
        <p:sp>
          <p:nvSpPr>
            <p:cNvPr id="200" name="Rounded Rectangle 199">
              <a:extLst>
                <a:ext uri="{FF2B5EF4-FFF2-40B4-BE49-F238E27FC236}">
                  <a16:creationId xmlns:a16="http://schemas.microsoft.com/office/drawing/2014/main" id="{05CCEDC6-23FD-76F0-41C1-3C706CA8CA55}"/>
                </a:ext>
              </a:extLst>
            </p:cNvPr>
            <p:cNvSpPr/>
            <p:nvPr/>
          </p:nvSpPr>
          <p:spPr>
            <a:xfrm>
              <a:off x="1409583" y="8308309"/>
              <a:ext cx="1024266" cy="733426"/>
            </a:xfrm>
            <a:prstGeom prst="roundRect">
              <a:avLst>
                <a:gd name="adj" fmla="val 1541"/>
              </a:avLst>
            </a:prstGeom>
            <a:grp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Consistency Mechanism </a:t>
              </a:r>
            </a:p>
          </p:txBody>
        </p:sp>
        <p:sp>
          <p:nvSpPr>
            <p:cNvPr id="201" name="Rectangle 200">
              <a:extLst>
                <a:ext uri="{FF2B5EF4-FFF2-40B4-BE49-F238E27FC236}">
                  <a16:creationId xmlns:a16="http://schemas.microsoft.com/office/drawing/2014/main" id="{F588DE09-629F-CD53-ADF3-A412457EC878}"/>
                </a:ext>
              </a:extLst>
            </p:cNvPr>
            <p:cNvSpPr/>
            <p:nvPr/>
          </p:nvSpPr>
          <p:spPr>
            <a:xfrm>
              <a:off x="1517539" y="8663690"/>
              <a:ext cx="839368" cy="343126"/>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Copy </a:t>
              </a:r>
              <a:b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b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Unit</a:t>
              </a:r>
            </a:p>
          </p:txBody>
        </p:sp>
      </p:grpSp>
    </p:spTree>
    <p:extLst>
      <p:ext uri="{BB962C8B-B14F-4D97-AF65-F5344CB8AC3E}">
        <p14:creationId xmlns:p14="http://schemas.microsoft.com/office/powerpoint/2010/main" val="6788367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601200" cy="914400"/>
          </a:xfrm>
        </p:spPr>
        <p:txBody>
          <a:bodyPr/>
          <a:lstStyle/>
          <a:p>
            <a:r>
              <a:rPr lang="en-US" sz="3600" dirty="0"/>
              <a:t>Consistency Mechanism</a:t>
            </a:r>
          </a:p>
        </p:txBody>
      </p:sp>
      <p:sp>
        <p:nvSpPr>
          <p:cNvPr id="30" name="Rectangle 29"/>
          <p:cNvSpPr/>
          <p:nvPr/>
        </p:nvSpPr>
        <p:spPr>
          <a:xfrm>
            <a:off x="0" y="702299"/>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For each column, there is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a chain of snapshots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where each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chain entry corresponds to a </a:t>
            </a:r>
            <a:r>
              <a:rPr kumimoji="0" lang="en-US" sz="2400" b="1" i="0" u="none" strike="noStrike" kern="1200" cap="none" spc="0" normalizeH="0" baseline="0" noProof="0" dirty="0">
                <a:ln>
                  <a:noFill/>
                </a:ln>
                <a:solidFill>
                  <a:srgbClr val="1901FF"/>
                </a:solidFill>
                <a:effectLst/>
                <a:uLnTx/>
                <a:uFillTx/>
                <a:latin typeface="Gill Sans MT"/>
                <a:ea typeface="+mn-ea"/>
                <a:cs typeface="Gill Sans MT"/>
              </a:rPr>
              <a:t>version of the column</a:t>
            </a:r>
          </a:p>
        </p:txBody>
      </p:sp>
      <p:sp>
        <p:nvSpPr>
          <p:cNvPr id="11" name="Rectangle 10"/>
          <p:cNvSpPr/>
          <p:nvPr/>
        </p:nvSpPr>
        <p:spPr>
          <a:xfrm>
            <a:off x="5417555" y="4217804"/>
            <a:ext cx="3666893"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Unlike chains in MVCC, each version is associated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with a column,</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000" b="1" i="0" u="none" strike="noStrike" kern="1200" cap="none" spc="0" normalizeH="0" baseline="0" noProof="0" dirty="0">
                <a:ln>
                  <a:noFill/>
                </a:ln>
                <a:solidFill>
                  <a:srgbClr val="C00000"/>
                </a:solidFill>
                <a:effectLst/>
                <a:uLnTx/>
                <a:uFillTx/>
                <a:latin typeface="Gill Sans MT"/>
                <a:ea typeface="+mn-ea"/>
                <a:cs typeface="Gill Sans MT"/>
              </a:rPr>
              <a:t>not a row</a:t>
            </a:r>
          </a:p>
        </p:txBody>
      </p:sp>
      <p:grpSp>
        <p:nvGrpSpPr>
          <p:cNvPr id="56" name="Group 55">
            <a:extLst>
              <a:ext uri="{FF2B5EF4-FFF2-40B4-BE49-F238E27FC236}">
                <a16:creationId xmlns:a16="http://schemas.microsoft.com/office/drawing/2014/main" id="{1E1E0E46-24B1-A991-CA6B-14E128CDFE3B}"/>
              </a:ext>
            </a:extLst>
          </p:cNvPr>
          <p:cNvGrpSpPr/>
          <p:nvPr/>
        </p:nvGrpSpPr>
        <p:grpSpPr>
          <a:xfrm>
            <a:off x="5089602" y="1745155"/>
            <a:ext cx="2743200" cy="2129210"/>
            <a:chOff x="5089602" y="1745155"/>
            <a:chExt cx="2743200" cy="2129210"/>
          </a:xfrm>
        </p:grpSpPr>
        <p:sp>
          <p:nvSpPr>
            <p:cNvPr id="22" name="Rounded Rectangle 21"/>
            <p:cNvSpPr/>
            <p:nvPr/>
          </p:nvSpPr>
          <p:spPr>
            <a:xfrm>
              <a:off x="5546802" y="2365862"/>
              <a:ext cx="685800" cy="1508503"/>
            </a:xfrm>
            <a:prstGeom prst="roundRect">
              <a:avLst/>
            </a:prstGeom>
            <a:solidFill>
              <a:schemeClr val="bg2">
                <a:lumMod val="75000"/>
              </a:schemeClr>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cxnSp>
          <p:nvCxnSpPr>
            <p:cNvPr id="23" name="Straight Arrow Connector 22"/>
            <p:cNvCxnSpPr>
              <a:stCxn id="21" idx="3"/>
              <a:endCxn id="22" idx="1"/>
            </p:cNvCxnSpPr>
            <p:nvPr/>
          </p:nvCxnSpPr>
          <p:spPr>
            <a:xfrm>
              <a:off x="5089602" y="3120110"/>
              <a:ext cx="457200" cy="3"/>
            </a:xfrm>
            <a:prstGeom prst="straightConnector1">
              <a:avLst/>
            </a:prstGeom>
            <a:ln w="28575"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6766002" y="2346857"/>
              <a:ext cx="685800" cy="1526457"/>
            </a:xfrm>
            <a:prstGeom prst="roundRect">
              <a:avLst/>
            </a:prstGeom>
            <a:solidFill>
              <a:schemeClr val="bg2">
                <a:lumMod val="75000"/>
              </a:schemeClr>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cxnSp>
          <p:nvCxnSpPr>
            <p:cNvPr id="25" name="Straight Arrow Connector 24"/>
            <p:cNvCxnSpPr>
              <a:stCxn id="22" idx="3"/>
              <a:endCxn id="24" idx="1"/>
            </p:cNvCxnSpPr>
            <p:nvPr/>
          </p:nvCxnSpPr>
          <p:spPr>
            <a:xfrm flipV="1">
              <a:off x="6232602" y="3110085"/>
              <a:ext cx="533400" cy="10028"/>
            </a:xfrm>
            <a:prstGeom prst="straightConnector1">
              <a:avLst/>
            </a:prstGeom>
            <a:ln w="28575"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85002" y="1745155"/>
              <a:ext cx="1447800" cy="584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Snapshot</a:t>
              </a:r>
              <a:br>
                <a:rPr kumimoji="0" lang="en-US" sz="16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V1</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19" name="TextBox 18"/>
            <p:cNvSpPr txBox="1"/>
            <p:nvPr/>
          </p:nvSpPr>
          <p:spPr>
            <a:xfrm>
              <a:off x="5164873" y="1755768"/>
              <a:ext cx="1447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Snapshot</a:t>
              </a:r>
              <a:br>
                <a:rPr kumimoji="0" lang="en-US" sz="16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V2</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grpSp>
        <p:nvGrpSpPr>
          <p:cNvPr id="49" name="Group 48">
            <a:extLst>
              <a:ext uri="{FF2B5EF4-FFF2-40B4-BE49-F238E27FC236}">
                <a16:creationId xmlns:a16="http://schemas.microsoft.com/office/drawing/2014/main" id="{FA027F7C-A901-00B0-B01A-34ED56E64D5A}"/>
              </a:ext>
            </a:extLst>
          </p:cNvPr>
          <p:cNvGrpSpPr/>
          <p:nvPr/>
        </p:nvGrpSpPr>
        <p:grpSpPr>
          <a:xfrm>
            <a:off x="1420851" y="1732685"/>
            <a:ext cx="4053716" cy="2141676"/>
            <a:chOff x="1420851" y="1732685"/>
            <a:chExt cx="4053716" cy="2141676"/>
          </a:xfrm>
        </p:grpSpPr>
        <p:sp>
          <p:nvSpPr>
            <p:cNvPr id="21" name="Rounded Rectangle 20"/>
            <p:cNvSpPr/>
            <p:nvPr/>
          </p:nvSpPr>
          <p:spPr>
            <a:xfrm>
              <a:off x="4403802" y="2365859"/>
              <a:ext cx="685800" cy="1508502"/>
            </a:xfrm>
            <a:prstGeom prst="roundRect">
              <a:avLst/>
            </a:prstGeom>
            <a:solidFill>
              <a:schemeClr val="bg2">
                <a:lumMod val="75000"/>
              </a:schemeClr>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grpSp>
          <p:nvGrpSpPr>
            <p:cNvPr id="26" name="Group 25"/>
            <p:cNvGrpSpPr/>
            <p:nvPr/>
          </p:nvGrpSpPr>
          <p:grpSpPr>
            <a:xfrm>
              <a:off x="1866900" y="1732685"/>
              <a:ext cx="2819400" cy="2140629"/>
              <a:chOff x="1577898" y="1885641"/>
              <a:chExt cx="2819400" cy="2457759"/>
            </a:xfrm>
          </p:grpSpPr>
          <p:sp>
            <p:nvSpPr>
              <p:cNvPr id="28" name="Rounded Rectangle 27"/>
              <p:cNvSpPr/>
              <p:nvPr/>
            </p:nvSpPr>
            <p:spPr>
              <a:xfrm>
                <a:off x="2667000" y="2590800"/>
                <a:ext cx="685800" cy="1752600"/>
              </a:xfrm>
              <a:prstGeom prst="roundRect">
                <a:avLst/>
              </a:prstGeom>
              <a:solidFill>
                <a:schemeClr val="tx2"/>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29" name="TextBox 28"/>
              <p:cNvSpPr txBox="1"/>
              <p:nvPr/>
            </p:nvSpPr>
            <p:spPr>
              <a:xfrm>
                <a:off x="1577898" y="1885641"/>
                <a:ext cx="2819400" cy="7420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Compressed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Column</a:t>
                </a:r>
                <a:endParaRPr kumimoji="0" lang="en-US" sz="2400" b="1" i="0" u="none" strike="noStrike" kern="1200" cap="none" spc="0" normalizeH="0" baseline="0" noProof="0" dirty="0">
                  <a:ln>
                    <a:noFill/>
                  </a:ln>
                  <a:solidFill>
                    <a:prstClr val="black"/>
                  </a:solidFill>
                  <a:effectLst/>
                  <a:uLnTx/>
                  <a:uFillTx/>
                  <a:latin typeface="Gill Sans MT"/>
                  <a:ea typeface="+mn-ea"/>
                  <a:cs typeface="Gill Sans MT"/>
                </a:endParaRPr>
              </a:p>
            </p:txBody>
          </p:sp>
        </p:grpSp>
        <p:cxnSp>
          <p:nvCxnSpPr>
            <p:cNvPr id="27" name="Straight Arrow Connector 26"/>
            <p:cNvCxnSpPr>
              <a:stCxn id="28" idx="3"/>
              <a:endCxn id="21" idx="1"/>
            </p:cNvCxnSpPr>
            <p:nvPr/>
          </p:nvCxnSpPr>
          <p:spPr>
            <a:xfrm>
              <a:off x="3641802" y="3110085"/>
              <a:ext cx="762000" cy="10026"/>
            </a:xfrm>
            <a:prstGeom prst="straightConnector1">
              <a:avLst/>
            </a:prstGeom>
            <a:ln w="28575"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026767" y="1755768"/>
              <a:ext cx="1447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Snapshot</a:t>
              </a:r>
              <a:br>
                <a:rPr kumimoji="0" lang="en-US" sz="16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V3</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nvGrpSpPr>
            <p:cNvPr id="38" name="Group 37"/>
            <p:cNvGrpSpPr/>
            <p:nvPr/>
          </p:nvGrpSpPr>
          <p:grpSpPr>
            <a:xfrm>
              <a:off x="1943867" y="2961492"/>
              <a:ext cx="783535" cy="239486"/>
              <a:chOff x="3962400" y="2362200"/>
              <a:chExt cx="783535" cy="239486"/>
            </a:xfrm>
          </p:grpSpPr>
          <p:cxnSp>
            <p:nvCxnSpPr>
              <p:cNvPr id="41" name="Straight Connector 40"/>
              <p:cNvCxnSpPr/>
              <p:nvPr/>
            </p:nvCxnSpPr>
            <p:spPr>
              <a:xfrm flipH="1">
                <a:off x="3962400" y="2362200"/>
                <a:ext cx="783535"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962400" y="2601686"/>
                <a:ext cx="783535"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466101" y="2362200"/>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86267" y="2362200"/>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1420851" y="2524561"/>
              <a:ext cx="18288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Updates</a:t>
              </a:r>
              <a:endParaRPr kumimoji="0" lang="en-US" sz="1600" b="1" i="0" u="none" strike="noStrike" kern="1200" cap="none" spc="0" normalizeH="0" baseline="0" noProof="0" dirty="0">
                <a:ln>
                  <a:noFill/>
                </a:ln>
                <a:solidFill>
                  <a:prstClr val="black"/>
                </a:solidFill>
                <a:effectLst/>
                <a:uLnTx/>
                <a:uFillTx/>
                <a:latin typeface="Gill Sans MT"/>
                <a:ea typeface="+mn-ea"/>
                <a:cs typeface="Gill Sans MT"/>
              </a:endParaRPr>
            </a:p>
          </p:txBody>
        </p:sp>
      </p:grpSp>
      <p:sp>
        <p:nvSpPr>
          <p:cNvPr id="62" name="Rectangle 61"/>
          <p:cNvSpPr/>
          <p:nvPr/>
        </p:nvSpPr>
        <p:spPr>
          <a:xfrm>
            <a:off x="0" y="5302357"/>
            <a:ext cx="9144000" cy="1200329"/>
          </a:xfrm>
          <a:prstGeom prst="rect">
            <a:avLst/>
          </a:prstGeom>
          <a:solidFill>
            <a:schemeClr val="tx2">
              <a:lumMod val="75000"/>
            </a:schemeClr>
          </a:solidFill>
        </p:spPr>
        <p:txBody>
          <a:bodyPr wrap="square">
            <a:spAutoFit/>
          </a:bodyPr>
          <a:lstStyle/>
          <a:p>
            <a:pPr marL="0" lvl="1" algn="ctr" defTabSz="914400">
              <a:defRPr/>
            </a:pPr>
            <a:r>
              <a:rPr lang="en-US" sz="2400" b="1" dirty="0">
                <a:solidFill>
                  <a:prstClr val="white"/>
                </a:solidFill>
                <a:cs typeface="Gill Sans MT"/>
              </a:rPr>
              <a:t>Polynesia creates a new snapshot only if </a:t>
            </a:r>
            <a:br>
              <a:rPr lang="en-US" sz="2400" b="1" dirty="0">
                <a:solidFill>
                  <a:prstClr val="white"/>
                </a:solidFill>
                <a:cs typeface="Gill Sans MT"/>
              </a:rPr>
            </a:br>
            <a:r>
              <a:rPr lang="en-US" sz="2400" b="1" dirty="0">
                <a:solidFill>
                  <a:prstClr val="white"/>
                </a:solidFill>
                <a:cs typeface="Gill Sans MT"/>
              </a:rPr>
              <a:t>(1) any of the columns are dirty, and</a:t>
            </a:r>
            <a:br>
              <a:rPr lang="en-US" sz="2400" b="1" dirty="0">
                <a:solidFill>
                  <a:prstClr val="white"/>
                </a:solidFill>
                <a:cs typeface="Gill Sans MT"/>
              </a:rPr>
            </a:br>
            <a:r>
              <a:rPr lang="en-US" sz="2400" b="1" dirty="0">
                <a:solidFill>
                  <a:prstClr val="white"/>
                </a:solidFill>
                <a:cs typeface="Gill Sans MT"/>
              </a:rPr>
              <a:t> (2) no current snapshot exists for the same column </a:t>
            </a:r>
          </a:p>
        </p:txBody>
      </p:sp>
      <p:pic>
        <p:nvPicPr>
          <p:cNvPr id="51" name="Picture 50">
            <a:extLst>
              <a:ext uri="{FF2B5EF4-FFF2-40B4-BE49-F238E27FC236}">
                <a16:creationId xmlns:a16="http://schemas.microsoft.com/office/drawing/2014/main" id="{CA1F7050-A456-A1E5-B108-C1BDC4FFF860}"/>
              </a:ext>
            </a:extLst>
          </p:cNvPr>
          <p:cNvPicPr>
            <a:picLocks noChangeAspect="1"/>
          </p:cNvPicPr>
          <p:nvPr/>
        </p:nvPicPr>
        <p:blipFill>
          <a:blip r:embed="rId3"/>
          <a:stretch>
            <a:fillRect/>
          </a:stretch>
        </p:blipFill>
        <p:spPr>
          <a:xfrm>
            <a:off x="28576" y="6572248"/>
            <a:ext cx="928688" cy="213727"/>
          </a:xfrm>
          <a:prstGeom prst="rect">
            <a:avLst/>
          </a:prstGeom>
        </p:spPr>
      </p:pic>
      <p:sp>
        <p:nvSpPr>
          <p:cNvPr id="36" name="Slide Number Placeholder 35">
            <a:extLst>
              <a:ext uri="{FF2B5EF4-FFF2-40B4-BE49-F238E27FC236}">
                <a16:creationId xmlns:a16="http://schemas.microsoft.com/office/drawing/2014/main" id="{D5E4DD4E-2C7F-D348-D8B5-AC3825C9222A}"/>
              </a:ext>
            </a:extLst>
          </p:cNvPr>
          <p:cNvSpPr>
            <a:spLocks noGrp="1"/>
          </p:cNvSpPr>
          <p:nvPr>
            <p:ph type="sldNum" sz="quarter" idx="12"/>
          </p:nvPr>
        </p:nvSpPr>
        <p:spPr/>
        <p:txBody>
          <a:bodyPr/>
          <a:lstStyle/>
          <a:p>
            <a:fld id="{BA2D8F13-174C-467F-9D40-7DDEF70CAB8C}" type="slidenum">
              <a:rPr lang="en-US" smtClean="0"/>
              <a:t>62</a:t>
            </a:fld>
            <a:endParaRPr lang="en-US"/>
          </a:p>
        </p:txBody>
      </p:sp>
      <p:graphicFrame>
        <p:nvGraphicFramePr>
          <p:cNvPr id="53" name="Table 4">
            <a:extLst>
              <a:ext uri="{FF2B5EF4-FFF2-40B4-BE49-F238E27FC236}">
                <a16:creationId xmlns:a16="http://schemas.microsoft.com/office/drawing/2014/main" id="{A85B032E-757C-15A8-088D-10C34C3CD103}"/>
              </a:ext>
            </a:extLst>
          </p:cNvPr>
          <p:cNvGraphicFramePr>
            <a:graphicFrameLocks/>
          </p:cNvGraphicFramePr>
          <p:nvPr>
            <p:extLst>
              <p:ext uri="{D42A27DB-BD31-4B8C-83A1-F6EECF244321}">
                <p14:modId xmlns:p14="http://schemas.microsoft.com/office/powerpoint/2010/main" val="196643785"/>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A6A6A6"/>
                          </a:solidFill>
                          <a:latin typeface="Calibri" panose="020F0502020204030204"/>
                          <a:ea typeface="+mn-ea"/>
                          <a:cs typeface="Futura Medium" panose="020B0602020204020303" pitchFamily="34" charset="-79"/>
                        </a:rPr>
                        <a:t> ●</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1E497D"/>
                          </a:solidFill>
                          <a:latin typeface="+mn-lt"/>
                          <a:cs typeface="Futura Medium" panose="020B0602020204020303" pitchFamily="34" charset="-79"/>
                        </a:rPr>
                        <a:t>●</a:t>
                      </a: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grpSp>
        <p:nvGrpSpPr>
          <p:cNvPr id="52" name="Group 51">
            <a:extLst>
              <a:ext uri="{FF2B5EF4-FFF2-40B4-BE49-F238E27FC236}">
                <a16:creationId xmlns:a16="http://schemas.microsoft.com/office/drawing/2014/main" id="{83DA5C22-95CD-1284-FA8E-AFAA5CCBE1D7}"/>
              </a:ext>
            </a:extLst>
          </p:cNvPr>
          <p:cNvGrpSpPr/>
          <p:nvPr/>
        </p:nvGrpSpPr>
        <p:grpSpPr>
          <a:xfrm>
            <a:off x="7433" y="3345152"/>
            <a:ext cx="4191000" cy="1928931"/>
            <a:chOff x="7433" y="3345152"/>
            <a:chExt cx="4191000" cy="1928931"/>
          </a:xfrm>
        </p:grpSpPr>
        <p:sp>
          <p:nvSpPr>
            <p:cNvPr id="46" name="Rectangle 45"/>
            <p:cNvSpPr/>
            <p:nvPr/>
          </p:nvSpPr>
          <p:spPr>
            <a:xfrm>
              <a:off x="7433" y="4073754"/>
              <a:ext cx="4191000"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Gill Sans MT"/>
                  <a:ea typeface="+mn-ea"/>
                  <a:cs typeface="Gill Sans MT"/>
                </a:rPr>
                <a:t>Polynesia </a:t>
              </a:r>
              <a:r>
                <a:rPr kumimoji="0" lang="en-US" b="1" i="0" u="none" strike="noStrike" kern="1200" cap="none" spc="0" normalizeH="0" baseline="0" noProof="0" dirty="0">
                  <a:ln>
                    <a:noFill/>
                  </a:ln>
                  <a:solidFill>
                    <a:srgbClr val="C00000"/>
                  </a:solidFill>
                  <a:effectLst/>
                  <a:uLnTx/>
                  <a:uFillTx/>
                  <a:latin typeface="Gill Sans MT"/>
                  <a:ea typeface="+mn-ea"/>
                  <a:cs typeface="Gill Sans MT"/>
                </a:rPr>
                <a:t>does not </a:t>
              </a:r>
              <a:r>
                <a:rPr kumimoji="0" lang="en-US" b="1" i="0" u="none" strike="noStrike" kern="1200" cap="none" spc="0" normalizeH="0" baseline="0" noProof="0" dirty="0">
                  <a:ln>
                    <a:noFill/>
                  </a:ln>
                  <a:solidFill>
                    <a:prstClr val="black"/>
                  </a:solidFill>
                  <a:effectLst/>
                  <a:uLnTx/>
                  <a:uFillTx/>
                  <a:latin typeface="Gill Sans MT"/>
                  <a:ea typeface="+mn-ea"/>
                  <a:cs typeface="Gill Sans MT"/>
                </a:rPr>
                <a:t>create a snapshot every time a column is updated. Instead, Polynesia marks the column as </a:t>
              </a:r>
              <a:r>
                <a:rPr kumimoji="0" lang="en-US" b="1" i="0" u="none" strike="noStrike" kern="1200" cap="none" spc="0" normalizeH="0" baseline="0" noProof="0" dirty="0">
                  <a:ln>
                    <a:noFill/>
                  </a:ln>
                  <a:solidFill>
                    <a:srgbClr val="0000FF"/>
                  </a:solidFill>
                  <a:effectLst/>
                  <a:uLnTx/>
                  <a:uFillTx/>
                  <a:latin typeface="Gill Sans MT"/>
                  <a:ea typeface="+mn-ea"/>
                  <a:cs typeface="Gill Sans MT"/>
                </a:rPr>
                <a:t>dirty</a:t>
              </a:r>
            </a:p>
          </p:txBody>
        </p:sp>
        <p:cxnSp>
          <p:nvCxnSpPr>
            <p:cNvPr id="55" name="Curved Connector 54">
              <a:extLst>
                <a:ext uri="{FF2B5EF4-FFF2-40B4-BE49-F238E27FC236}">
                  <a16:creationId xmlns:a16="http://schemas.microsoft.com/office/drawing/2014/main" id="{26A04B7B-36E9-C580-B889-9F7342EEE39F}"/>
                </a:ext>
              </a:extLst>
            </p:cNvPr>
            <p:cNvCxnSpPr>
              <a:cxnSpLocks/>
              <a:endCxn id="46" idx="0"/>
            </p:cNvCxnSpPr>
            <p:nvPr/>
          </p:nvCxnSpPr>
          <p:spPr>
            <a:xfrm rot="5400000">
              <a:off x="2087509" y="3360576"/>
              <a:ext cx="728602" cy="697754"/>
            </a:xfrm>
            <a:prstGeom prst="curvedConnector3">
              <a:avLst>
                <a:gd name="adj1" fmla="val 50000"/>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cxnSp>
        <p:nvCxnSpPr>
          <p:cNvPr id="58" name="Curved Connector 57">
            <a:extLst>
              <a:ext uri="{FF2B5EF4-FFF2-40B4-BE49-F238E27FC236}">
                <a16:creationId xmlns:a16="http://schemas.microsoft.com/office/drawing/2014/main" id="{D3F4517F-13E3-1A28-6F2E-63A98531D03F}"/>
              </a:ext>
            </a:extLst>
          </p:cNvPr>
          <p:cNvCxnSpPr>
            <a:cxnSpLocks/>
            <a:endCxn id="11" idx="1"/>
          </p:cNvCxnSpPr>
          <p:nvPr/>
        </p:nvCxnSpPr>
        <p:spPr>
          <a:xfrm rot="5400000">
            <a:off x="4833801" y="4127185"/>
            <a:ext cx="1182206" cy="14697"/>
          </a:xfrm>
          <a:prstGeom prst="curvedConnector4">
            <a:avLst>
              <a:gd name="adj1" fmla="val 28522"/>
              <a:gd name="adj2" fmla="val 1655419"/>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8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1" grpId="0"/>
      <p:bldP spid="6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4000" dirty="0"/>
              <a:t>Analytical Islands Key Components</a:t>
            </a:r>
          </a:p>
        </p:txBody>
      </p:sp>
      <p:sp>
        <p:nvSpPr>
          <p:cNvPr id="3" name="Content Placeholder 2"/>
          <p:cNvSpPr>
            <a:spLocks noGrp="1"/>
          </p:cNvSpPr>
          <p:nvPr>
            <p:ph idx="1"/>
          </p:nvPr>
        </p:nvSpPr>
        <p:spPr>
          <a:xfrm>
            <a:off x="0" y="10668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2400" b="1" i="0" u="none" strike="noStrike" kern="1200" cap="none" spc="0" normalizeH="0" baseline="0" noProof="0" dirty="0">
              <a:ln>
                <a:noFill/>
              </a:ln>
              <a:solidFill>
                <a:srgbClr val="0070C0"/>
              </a:solidFill>
              <a:effectLst/>
              <a:uLnTx/>
              <a:uFillTx/>
              <a:latin typeface="Gill Sans MT"/>
              <a:ea typeface="+mn-ea"/>
              <a:cs typeface="Gill Sans MT"/>
            </a:endParaRPr>
          </a:p>
        </p:txBody>
      </p:sp>
      <p:grpSp>
        <p:nvGrpSpPr>
          <p:cNvPr id="12" name="Group 11"/>
          <p:cNvGrpSpPr/>
          <p:nvPr/>
        </p:nvGrpSpPr>
        <p:grpSpPr>
          <a:xfrm>
            <a:off x="533400" y="2161939"/>
            <a:ext cx="7391400" cy="3400661"/>
            <a:chOff x="1143000" y="2639373"/>
            <a:chExt cx="6248400" cy="3123488"/>
          </a:xfrm>
        </p:grpSpPr>
        <p:sp>
          <p:nvSpPr>
            <p:cNvPr id="15" name="TextBox 14"/>
            <p:cNvSpPr txBox="1"/>
            <p:nvPr/>
          </p:nvSpPr>
          <p:spPr>
            <a:xfrm>
              <a:off x="3775203" y="5410200"/>
              <a:ext cx="2396997" cy="3526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0" cap="none" spc="0" normalizeH="0" baseline="0" noProof="0" dirty="0">
                  <a:ln>
                    <a:noFill/>
                  </a:ln>
                  <a:solidFill>
                    <a:sysClr val="windowText" lastClr="000000"/>
                  </a:solidFill>
                  <a:effectLst/>
                  <a:uLnTx/>
                  <a:uFillTx/>
                  <a:latin typeface="Gill Sans MT"/>
                  <a:ea typeface="+mn-ea"/>
                  <a:cs typeface="Gill Sans MT"/>
                </a:rPr>
                <a:t>Analytical Islands</a:t>
              </a:r>
            </a:p>
          </p:txBody>
        </p:sp>
        <p:grpSp>
          <p:nvGrpSpPr>
            <p:cNvPr id="10" name="Group 9"/>
            <p:cNvGrpSpPr/>
            <p:nvPr/>
          </p:nvGrpSpPr>
          <p:grpSpPr>
            <a:xfrm>
              <a:off x="2612579" y="2639373"/>
              <a:ext cx="4778821" cy="2799570"/>
              <a:chOff x="3907979" y="1524000"/>
              <a:chExt cx="4786752" cy="2799570"/>
            </a:xfrm>
          </p:grpSpPr>
          <p:sp>
            <p:nvSpPr>
              <p:cNvPr id="16" name="Rectangle 15"/>
              <p:cNvSpPr/>
              <p:nvPr/>
            </p:nvSpPr>
            <p:spPr>
              <a:xfrm>
                <a:off x="3907979" y="2149747"/>
                <a:ext cx="4516823" cy="2173823"/>
              </a:xfrm>
              <a:prstGeom prst="rect">
                <a:avLst/>
              </a:prstGeom>
              <a:solidFill>
                <a:schemeClr val="accent6">
                  <a:lumMod val="20000"/>
                  <a:lumOff val="80000"/>
                </a:schemeClr>
              </a:solidFill>
              <a:ln w="38100" cmpd="sng">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17" name="Can 16"/>
              <p:cNvSpPr/>
              <p:nvPr/>
            </p:nvSpPr>
            <p:spPr>
              <a:xfrm>
                <a:off x="6615015" y="3123854"/>
                <a:ext cx="1599395" cy="483667"/>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Gill Sans MT"/>
                    <a:ea typeface="+mn-ea"/>
                    <a:cs typeface="Gill Sans MT"/>
                  </a:rPr>
                  <a:t>Replica</a:t>
                </a:r>
              </a:p>
            </p:txBody>
          </p:sp>
          <p:cxnSp>
            <p:nvCxnSpPr>
              <p:cNvPr id="18" name="Straight Arrow Connector 17"/>
              <p:cNvCxnSpPr/>
              <p:nvPr/>
            </p:nvCxnSpPr>
            <p:spPr>
              <a:xfrm>
                <a:off x="7423885" y="2549787"/>
                <a:ext cx="0" cy="568530"/>
              </a:xfrm>
              <a:prstGeom prst="straightConnector1">
                <a:avLst/>
              </a:prstGeom>
              <a:ln w="38100" cmpd="sng">
                <a:solidFill>
                  <a:schemeClr val="tx1"/>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15822" y="1524000"/>
                <a:ext cx="2578909" cy="325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p>
            </p:txBody>
          </p:sp>
          <p:sp>
            <p:nvSpPr>
              <p:cNvPr id="27" name="Rounded Rectangle 26"/>
              <p:cNvSpPr/>
              <p:nvPr/>
            </p:nvSpPr>
            <p:spPr>
              <a:xfrm>
                <a:off x="4492818" y="3829966"/>
                <a:ext cx="3572512" cy="350524"/>
              </a:xfrm>
              <a:prstGeom prst="roundRect">
                <a:avLst/>
              </a:prstGeom>
              <a:solidFill>
                <a:schemeClr val="bg1"/>
              </a:solidFill>
              <a:ln w="28575" cmpd="sng">
                <a:solidFill>
                  <a:srgbClr val="00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PIM Logic</a:t>
                </a:r>
              </a:p>
            </p:txBody>
          </p:sp>
          <p:grpSp>
            <p:nvGrpSpPr>
              <p:cNvPr id="28" name="Group 27"/>
              <p:cNvGrpSpPr/>
              <p:nvPr/>
            </p:nvGrpSpPr>
            <p:grpSpPr>
              <a:xfrm rot="5400000">
                <a:off x="7210722" y="1969896"/>
                <a:ext cx="413266" cy="245734"/>
                <a:chOff x="3928902" y="2681518"/>
                <a:chExt cx="783539" cy="239491"/>
              </a:xfrm>
            </p:grpSpPr>
            <p:cxnSp>
              <p:nvCxnSpPr>
                <p:cNvPr id="31" name="Straight Connector 30"/>
                <p:cNvCxnSpPr/>
                <p:nvPr/>
              </p:nvCxnSpPr>
              <p:spPr>
                <a:xfrm flipH="1">
                  <a:off x="3928902" y="2681529"/>
                  <a:ext cx="783539"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928905" y="2920999"/>
                  <a:ext cx="783533"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432605" y="2681523"/>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143205" y="2681518"/>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a:xfrm>
                <a:off x="6490695" y="2274350"/>
                <a:ext cx="1817025" cy="283283"/>
              </a:xfrm>
              <a:prstGeom prst="roundRect">
                <a:avLst/>
              </a:prstGeom>
              <a:solidFill>
                <a:schemeClr val="bg1"/>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Exec. Engine</a:t>
                </a:r>
              </a:p>
            </p:txBody>
          </p:sp>
        </p:grpSp>
        <p:grpSp>
          <p:nvGrpSpPr>
            <p:cNvPr id="7" name="Group 6"/>
            <p:cNvGrpSpPr/>
            <p:nvPr/>
          </p:nvGrpSpPr>
          <p:grpSpPr>
            <a:xfrm>
              <a:off x="1143000" y="3559989"/>
              <a:ext cx="4876800" cy="1428383"/>
              <a:chOff x="2272713" y="2444616"/>
              <a:chExt cx="5085453" cy="1428383"/>
            </a:xfrm>
          </p:grpSpPr>
          <p:sp>
            <p:nvSpPr>
              <p:cNvPr id="19" name="Rectangle 18"/>
              <p:cNvSpPr/>
              <p:nvPr/>
            </p:nvSpPr>
            <p:spPr>
              <a:xfrm>
                <a:off x="2272713" y="3534314"/>
                <a:ext cx="1967586" cy="3386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Updates</a:t>
                </a:r>
                <a:endParaRPr kumimoji="0" lang="en-US" sz="1800" b="1" i="0" u="none" strike="noStrike" kern="1200" cap="none" spc="0" normalizeH="0" baseline="0" noProof="0" dirty="0">
                  <a:ln>
                    <a:noFill/>
                  </a:ln>
                  <a:solidFill>
                    <a:prstClr val="black"/>
                  </a:solidFill>
                  <a:effectLst/>
                  <a:uLnTx/>
                  <a:uFillTx/>
                  <a:latin typeface="Gill Sans MT"/>
                  <a:ea typeface="+mn-ea"/>
                  <a:cs typeface="Gill Sans MT"/>
                </a:endParaRPr>
              </a:p>
            </p:txBody>
          </p:sp>
          <p:cxnSp>
            <p:nvCxnSpPr>
              <p:cNvPr id="20" name="Straight Arrow Connector 19"/>
              <p:cNvCxnSpPr/>
              <p:nvPr/>
            </p:nvCxnSpPr>
            <p:spPr>
              <a:xfrm>
                <a:off x="2716771" y="3563891"/>
                <a:ext cx="1170526" cy="0"/>
              </a:xfrm>
              <a:prstGeom prst="straightConnector1">
                <a:avLst/>
              </a:prstGeom>
              <a:ln w="76200" cap="flat" cmpd="sng">
                <a:solidFill>
                  <a:srgbClr val="0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6056125" y="3281371"/>
                <a:ext cx="560724" cy="146195"/>
                <a:chOff x="2362200" y="5453063"/>
                <a:chExt cx="1508763" cy="185737"/>
              </a:xfrm>
            </p:grpSpPr>
            <p:grpSp>
              <p:nvGrpSpPr>
                <p:cNvPr id="43" name="Group 42"/>
                <p:cNvGrpSpPr/>
                <p:nvPr/>
              </p:nvGrpSpPr>
              <p:grpSpPr>
                <a:xfrm>
                  <a:off x="2362200" y="5453063"/>
                  <a:ext cx="1508763" cy="185737"/>
                  <a:chOff x="2362200" y="3776663"/>
                  <a:chExt cx="1508763" cy="185737"/>
                </a:xfrm>
              </p:grpSpPr>
              <p:cxnSp>
                <p:nvCxnSpPr>
                  <p:cNvPr id="45" name="Straight Connector 44"/>
                  <p:cNvCxnSpPr/>
                  <p:nvPr/>
                </p:nvCxnSpPr>
                <p:spPr>
                  <a:xfrm>
                    <a:off x="3276600"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2362203" y="3776663"/>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362200" y="3962398"/>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718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6670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a:xfrm>
                  <a:off x="3581400" y="54530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638833" y="3251054"/>
                <a:ext cx="1568897" cy="158590"/>
                <a:chOff x="2362200" y="5453063"/>
                <a:chExt cx="1508763" cy="185737"/>
              </a:xfrm>
            </p:grpSpPr>
            <p:grpSp>
              <p:nvGrpSpPr>
                <p:cNvPr id="35" name="Group 34"/>
                <p:cNvGrpSpPr/>
                <p:nvPr/>
              </p:nvGrpSpPr>
              <p:grpSpPr>
                <a:xfrm>
                  <a:off x="2362200" y="5453063"/>
                  <a:ext cx="1508763" cy="185737"/>
                  <a:chOff x="2362200" y="3776663"/>
                  <a:chExt cx="1508763" cy="185737"/>
                </a:xfrm>
              </p:grpSpPr>
              <p:cxnSp>
                <p:nvCxnSpPr>
                  <p:cNvPr id="37" name="Straight Connector 36"/>
                  <p:cNvCxnSpPr/>
                  <p:nvPr/>
                </p:nvCxnSpPr>
                <p:spPr>
                  <a:xfrm>
                    <a:off x="3276600"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2362203" y="3776663"/>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362200" y="3962398"/>
                    <a:ext cx="1508760"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9718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667003" y="37766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a:off x="3581400" y="5453063"/>
                  <a:ext cx="0" cy="185737"/>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3" name="Rounded Rectangle 22"/>
              <p:cNvSpPr/>
              <p:nvPr/>
            </p:nvSpPr>
            <p:spPr>
              <a:xfrm>
                <a:off x="4174760" y="2444616"/>
                <a:ext cx="1767569" cy="527184"/>
              </a:xfrm>
              <a:prstGeom prst="roundRect">
                <a:avLst/>
              </a:prstGeom>
              <a:solidFill>
                <a:schemeClr val="bg1"/>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Consistency Mechanism</a:t>
                </a:r>
              </a:p>
            </p:txBody>
          </p:sp>
          <p:cxnSp>
            <p:nvCxnSpPr>
              <p:cNvPr id="24" name="Straight Arrow Connector 23"/>
              <p:cNvCxnSpPr/>
              <p:nvPr/>
            </p:nvCxnSpPr>
            <p:spPr>
              <a:xfrm flipH="1">
                <a:off x="5966081" y="2760080"/>
                <a:ext cx="1392085" cy="6353"/>
              </a:xfrm>
              <a:prstGeom prst="straightConnector1">
                <a:avLst/>
              </a:prstGeom>
              <a:ln w="28575"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endCxn id="23" idx="1"/>
              </p:cNvCxnSpPr>
              <p:nvPr/>
            </p:nvCxnSpPr>
            <p:spPr>
              <a:xfrm flipV="1">
                <a:off x="3272733" y="2708208"/>
                <a:ext cx="902027" cy="525778"/>
              </a:xfrm>
              <a:prstGeom prst="bentConnector3">
                <a:avLst>
                  <a:gd name="adj1" fmla="val -1384"/>
                </a:avLst>
              </a:prstGeom>
              <a:ln w="28575" cmpd="sng">
                <a:solidFill>
                  <a:schemeClr val="tx1"/>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130067" y="3095564"/>
                <a:ext cx="1942457" cy="551935"/>
              </a:xfrm>
              <a:prstGeom prst="roundRect">
                <a:avLst/>
              </a:prstGeom>
              <a:solidFill>
                <a:schemeClr val="bg1"/>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Data Freshness Mechanism</a:t>
                </a:r>
              </a:p>
            </p:txBody>
          </p:sp>
        </p:grpSp>
      </p:grpSp>
      <p:sp>
        <p:nvSpPr>
          <p:cNvPr id="67" name="Rectangle 66"/>
          <p:cNvSpPr/>
          <p:nvPr/>
        </p:nvSpPr>
        <p:spPr>
          <a:xfrm>
            <a:off x="0" y="838200"/>
            <a:ext cx="9144000" cy="769441"/>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We co-design new algorithms and efficient hardware support for the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three key components </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of an analytical island</a:t>
            </a:r>
            <a:endParaRPr kumimoji="0" lang="en-US" sz="2200" b="1" i="0" u="none" strike="noStrike" kern="1200" cap="none" spc="0" normalizeH="0" baseline="0" noProof="0" dirty="0">
              <a:ln>
                <a:noFill/>
              </a:ln>
              <a:solidFill>
                <a:srgbClr val="0000FF"/>
              </a:solidFill>
              <a:effectLst/>
              <a:uLnTx/>
              <a:uFillTx/>
              <a:latin typeface="Gill Sans MT"/>
              <a:ea typeface="+mn-ea"/>
              <a:cs typeface="Gill Sans MT"/>
            </a:endParaRPr>
          </a:p>
        </p:txBody>
      </p:sp>
      <p:cxnSp>
        <p:nvCxnSpPr>
          <p:cNvPr id="73" name="Straight Arrow Connector 72"/>
          <p:cNvCxnSpPr/>
          <p:nvPr/>
        </p:nvCxnSpPr>
        <p:spPr>
          <a:xfrm>
            <a:off x="6477000" y="4953000"/>
            <a:ext cx="914400" cy="685800"/>
          </a:xfrm>
          <a:prstGeom prst="straightConnector1">
            <a:avLst/>
          </a:prstGeom>
          <a:ln w="3810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4114800" y="2590800"/>
            <a:ext cx="1524000" cy="381000"/>
          </a:xfrm>
          <a:prstGeom prst="straightConnector1">
            <a:avLst/>
          </a:prstGeom>
          <a:ln w="3810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52400" y="1806714"/>
            <a:ext cx="50292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mn-cs"/>
              </a:rPr>
              <a:t>A custom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data placement </a:t>
            </a:r>
            <a:r>
              <a:rPr kumimoji="0" lang="en-US" sz="2000" b="1" i="0" u="none" strike="noStrike" kern="1200" cap="none" spc="0" normalizeH="0" baseline="0" noProof="0" dirty="0">
                <a:ln>
                  <a:noFill/>
                </a:ln>
                <a:solidFill>
                  <a:srgbClr val="000000"/>
                </a:solidFill>
                <a:effectLst/>
                <a:uLnTx/>
                <a:uFillTx/>
                <a:latin typeface="Gill Sans MT"/>
                <a:ea typeface="+mn-ea"/>
                <a:cs typeface="+mn-cs"/>
              </a:rPr>
              <a:t>and</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 task scheduler </a:t>
            </a:r>
            <a:r>
              <a:rPr kumimoji="0" lang="en-US" sz="2000" b="1" i="0" u="none" strike="noStrike" kern="1200" cap="none" spc="0" normalizeH="0" baseline="0" noProof="0" dirty="0">
                <a:ln>
                  <a:noFill/>
                </a:ln>
                <a:solidFill>
                  <a:prstClr val="black"/>
                </a:solidFill>
                <a:effectLst/>
                <a:uLnTx/>
                <a:uFillTx/>
                <a:latin typeface="Gill Sans MT"/>
                <a:ea typeface="+mn-ea"/>
                <a:cs typeface="+mn-cs"/>
              </a:rPr>
              <a:t>aware of</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 3D-stacked memory</a:t>
            </a:r>
          </a:p>
        </p:txBody>
      </p:sp>
      <p:sp>
        <p:nvSpPr>
          <p:cNvPr id="55" name="Rectangle 54"/>
          <p:cNvSpPr/>
          <p:nvPr/>
        </p:nvSpPr>
        <p:spPr>
          <a:xfrm>
            <a:off x="4724400" y="5791200"/>
            <a:ext cx="51816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FF"/>
                </a:solidFill>
                <a:effectLst/>
                <a:uLnTx/>
                <a:uFillTx/>
                <a:latin typeface="Gill Sans MT"/>
                <a:ea typeface="+mn-ea"/>
                <a:cs typeface="+mn-cs"/>
              </a:rPr>
              <a:t>Simple PIM cores </a:t>
            </a:r>
            <a:r>
              <a:rPr kumimoji="0" lang="en-US" sz="2000" b="1" i="0" u="none" strike="noStrike" kern="1200" cap="none" spc="0" normalizeH="0" baseline="0" noProof="0" dirty="0">
                <a:ln>
                  <a:noFill/>
                </a:ln>
                <a:solidFill>
                  <a:prstClr val="black"/>
                </a:solidFill>
                <a:effectLst/>
                <a:uLnTx/>
                <a:uFillTx/>
                <a:latin typeface="Gill Sans MT"/>
                <a:ea typeface="+mn-ea"/>
                <a:cs typeface="+mn-cs"/>
              </a:rPr>
              <a:t>to</a:t>
            </a:r>
            <a:br>
              <a:rPr kumimoji="0" lang="en-US" sz="2000" b="1" i="0" u="none" strike="noStrike" kern="1200" cap="none" spc="0" normalizeH="0" baseline="0" noProof="0" dirty="0">
                <a:ln>
                  <a:noFill/>
                </a:ln>
                <a:solidFill>
                  <a:prstClr val="black"/>
                </a:solidFill>
                <a:effectLst/>
                <a:uLnTx/>
                <a:uFillTx/>
                <a:latin typeface="Gill Sans MT"/>
                <a:ea typeface="+mn-ea"/>
                <a:cs typeface="+mn-cs"/>
              </a:rPr>
            </a:br>
            <a:r>
              <a:rPr kumimoji="0" lang="en-US" sz="2000" b="1" i="0" u="none" strike="noStrike" kern="1200" cap="none" spc="0" normalizeH="0" baseline="0" noProof="0" dirty="0">
                <a:ln>
                  <a:noFill/>
                </a:ln>
                <a:solidFill>
                  <a:prstClr val="black"/>
                </a:solidFill>
                <a:effectLst/>
                <a:uLnTx/>
                <a:uFillTx/>
                <a:latin typeface="Gill Sans MT"/>
                <a:ea typeface="+mn-ea"/>
                <a:cs typeface="+mn-cs"/>
              </a:rPr>
              <a:t> execute execution engine</a:t>
            </a:r>
          </a:p>
        </p:txBody>
      </p:sp>
      <p:sp>
        <p:nvSpPr>
          <p:cNvPr id="56" name="Rounded Rectangle 55"/>
          <p:cNvSpPr/>
          <p:nvPr/>
        </p:nvSpPr>
        <p:spPr>
          <a:xfrm>
            <a:off x="5334000" y="2971800"/>
            <a:ext cx="2145847" cy="308421"/>
          </a:xfrm>
          <a:prstGeom prst="roundRect">
            <a:avLst/>
          </a:prstGeom>
          <a:solidFill>
            <a:srgbClr val="FFBFBF"/>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Exec. Engine</a:t>
            </a:r>
          </a:p>
        </p:txBody>
      </p:sp>
    </p:spTree>
    <p:extLst>
      <p:ext uri="{BB962C8B-B14F-4D97-AF65-F5344CB8AC3E}">
        <p14:creationId xmlns:p14="http://schemas.microsoft.com/office/powerpoint/2010/main" val="78526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par>
                                <p:cTn id="13" presetID="10"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par>
                                <p:cTn id="21" presetID="10" presetClass="entr" presetSubtype="0"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fade">
                                      <p:cBhvr>
                                        <p:cTn id="2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p:bldP spid="5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144000" cy="914400"/>
          </a:xfrm>
        </p:spPr>
        <p:txBody>
          <a:bodyPr/>
          <a:lstStyle/>
          <a:p>
            <a:r>
              <a:rPr lang="en-US" dirty="0"/>
              <a:t>A Polynesia HW Implementation</a:t>
            </a:r>
          </a:p>
        </p:txBody>
      </p:sp>
      <p:sp>
        <p:nvSpPr>
          <p:cNvPr id="3" name="Content Placeholder 2"/>
          <p:cNvSpPr>
            <a:spLocks noGrp="1"/>
          </p:cNvSpPr>
          <p:nvPr>
            <p:ph idx="1"/>
          </p:nvPr>
        </p:nvSpPr>
        <p:spPr>
          <a:xfrm>
            <a:off x="0" y="10668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2400" b="1" i="0" u="none" strike="noStrike" kern="1200" cap="none" spc="0" normalizeH="0" baseline="0" noProof="0">
              <a:ln>
                <a:noFill/>
              </a:ln>
              <a:solidFill>
                <a:srgbClr val="0070C0"/>
              </a:solidFill>
              <a:effectLst/>
              <a:uLnTx/>
              <a:uFillTx/>
              <a:latin typeface="Gill Sans MT"/>
              <a:ea typeface="+mn-ea"/>
              <a:cs typeface="Gill Sans MT"/>
            </a:endParaRPr>
          </a:p>
        </p:txBody>
      </p:sp>
      <p:sp>
        <p:nvSpPr>
          <p:cNvPr id="62" name="Rectangle 61"/>
          <p:cNvSpPr/>
          <p:nvPr/>
        </p:nvSpPr>
        <p:spPr>
          <a:xfrm>
            <a:off x="0" y="1150203"/>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We implement an instance of Polynesia that supports </a:t>
            </a:r>
            <a:br>
              <a:rPr kumimoji="0" lang="en-US" sz="24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relational transactional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and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analytical</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workloads</a:t>
            </a:r>
            <a:endParaRPr kumimoji="0" lang="en-US" sz="2400" b="1" i="0" u="none" strike="noStrike" kern="1200" cap="none" spc="0" normalizeH="0" baseline="0" noProof="0" dirty="0">
              <a:ln>
                <a:noFill/>
              </a:ln>
              <a:solidFill>
                <a:srgbClr val="1F497D"/>
              </a:solidFill>
              <a:effectLst/>
              <a:uLnTx/>
              <a:uFillTx/>
              <a:latin typeface="Gill Sans MT"/>
              <a:ea typeface="+mn-ea"/>
              <a:cs typeface="Gill Sans MT"/>
            </a:endParaRPr>
          </a:p>
        </p:txBody>
      </p:sp>
      <p:grpSp>
        <p:nvGrpSpPr>
          <p:cNvPr id="65" name="Group 64"/>
          <p:cNvGrpSpPr/>
          <p:nvPr/>
        </p:nvGrpSpPr>
        <p:grpSpPr>
          <a:xfrm>
            <a:off x="500933" y="3181662"/>
            <a:ext cx="8458537" cy="2380936"/>
            <a:chOff x="1714978" y="3438557"/>
            <a:chExt cx="8531894" cy="2585435"/>
          </a:xfrm>
        </p:grpSpPr>
        <p:cxnSp>
          <p:nvCxnSpPr>
            <p:cNvPr id="66" name="Straight Connector 65">
              <a:extLst>
                <a:ext uri="{FF2B5EF4-FFF2-40B4-BE49-F238E27FC236}">
                  <a16:creationId xmlns:a16="http://schemas.microsoft.com/office/drawing/2014/main" id="{BA344625-3F43-904C-9B8C-6B4F372AB293}"/>
                </a:ext>
              </a:extLst>
            </p:cNvPr>
            <p:cNvCxnSpPr>
              <a:cxnSpLocks/>
            </p:cNvCxnSpPr>
            <p:nvPr/>
          </p:nvCxnSpPr>
          <p:spPr>
            <a:xfrm>
              <a:off x="1714978" y="5848686"/>
              <a:ext cx="4816942" cy="0"/>
            </a:xfrm>
            <a:prstGeom prst="line">
              <a:avLst/>
            </a:prstGeom>
            <a:ln w="5715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64" name="Group 163"/>
            <p:cNvGrpSpPr/>
            <p:nvPr/>
          </p:nvGrpSpPr>
          <p:grpSpPr>
            <a:xfrm>
              <a:off x="1764262" y="4127752"/>
              <a:ext cx="2463114" cy="1703389"/>
              <a:chOff x="1747553" y="4127752"/>
              <a:chExt cx="2463114" cy="1703389"/>
            </a:xfrm>
          </p:grpSpPr>
          <p:grpSp>
            <p:nvGrpSpPr>
              <p:cNvPr id="166" name="Group 165"/>
              <p:cNvGrpSpPr/>
              <p:nvPr/>
            </p:nvGrpSpPr>
            <p:grpSpPr>
              <a:xfrm>
                <a:off x="1747553" y="4127752"/>
                <a:ext cx="2463114" cy="1329443"/>
                <a:chOff x="1747553" y="3626392"/>
                <a:chExt cx="2463114" cy="1329443"/>
              </a:xfrm>
            </p:grpSpPr>
            <p:cxnSp>
              <p:nvCxnSpPr>
                <p:cNvPr id="183" name="Straight Connector 182">
                  <a:extLst>
                    <a:ext uri="{FF2B5EF4-FFF2-40B4-BE49-F238E27FC236}">
                      <a16:creationId xmlns:a16="http://schemas.microsoft.com/office/drawing/2014/main" id="{A11FC9C6-F539-3E4D-BCA9-386BC7311612}"/>
                    </a:ext>
                  </a:extLst>
                </p:cNvPr>
                <p:cNvCxnSpPr>
                  <a:cxnSpLocks/>
                </p:cNvCxnSpPr>
                <p:nvPr/>
              </p:nvCxnSpPr>
              <p:spPr>
                <a:xfrm flipH="1" flipV="1">
                  <a:off x="1747553" y="4526874"/>
                  <a:ext cx="175413" cy="428961"/>
                </a:xfrm>
                <a:prstGeom prst="line">
                  <a:avLst/>
                </a:prstGeom>
                <a:ln w="25400">
                  <a:solidFill>
                    <a:srgbClr val="0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4" name="Rounded Rectangle 183">
                  <a:extLst>
                    <a:ext uri="{FF2B5EF4-FFF2-40B4-BE49-F238E27FC236}">
                      <a16:creationId xmlns:a16="http://schemas.microsoft.com/office/drawing/2014/main" id="{CB18F07B-E626-5F4A-95B7-CBD944A08CB8}"/>
                    </a:ext>
                  </a:extLst>
                </p:cNvPr>
                <p:cNvSpPr/>
                <p:nvPr/>
              </p:nvSpPr>
              <p:spPr>
                <a:xfrm>
                  <a:off x="1747553" y="3626392"/>
                  <a:ext cx="2463114" cy="830644"/>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85" name="Rounded Rectangle 184">
                  <a:extLst>
                    <a:ext uri="{FF2B5EF4-FFF2-40B4-BE49-F238E27FC236}">
                      <a16:creationId xmlns:a16="http://schemas.microsoft.com/office/drawing/2014/main" id="{4B1E30F2-AB48-7B49-9465-CA3D57AF75FD}"/>
                    </a:ext>
                  </a:extLst>
                </p:cNvPr>
                <p:cNvSpPr/>
                <p:nvPr/>
              </p:nvSpPr>
              <p:spPr>
                <a:xfrm>
                  <a:off x="1845345" y="3725693"/>
                  <a:ext cx="763863" cy="296122"/>
                </a:xfrm>
                <a:prstGeom prst="roundRect">
                  <a:avLst/>
                </a:prstGeom>
                <a:solidFill>
                  <a:schemeClr val="accent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mn-cs"/>
                    </a:rPr>
                    <a:t>CPU</a:t>
                  </a:r>
                </a:p>
              </p:txBody>
            </p:sp>
            <p:cxnSp>
              <p:nvCxnSpPr>
                <p:cNvPr id="186" name="Straight Connector 185">
                  <a:extLst>
                    <a:ext uri="{FF2B5EF4-FFF2-40B4-BE49-F238E27FC236}">
                      <a16:creationId xmlns:a16="http://schemas.microsoft.com/office/drawing/2014/main" id="{75BEE9B1-599A-E84B-B979-C66C2C4206D0}"/>
                    </a:ext>
                  </a:extLst>
                </p:cNvPr>
                <p:cNvCxnSpPr>
                  <a:cxnSpLocks/>
                </p:cNvCxnSpPr>
                <p:nvPr/>
              </p:nvCxnSpPr>
              <p:spPr>
                <a:xfrm flipV="1">
                  <a:off x="3860155" y="4543173"/>
                  <a:ext cx="239007" cy="389968"/>
                </a:xfrm>
                <a:prstGeom prst="line">
                  <a:avLst/>
                </a:prstGeom>
                <a:ln w="25400">
                  <a:solidFill>
                    <a:srgbClr val="0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7" name="Rounded Rectangle 186">
                  <a:extLst>
                    <a:ext uri="{FF2B5EF4-FFF2-40B4-BE49-F238E27FC236}">
                      <a16:creationId xmlns:a16="http://schemas.microsoft.com/office/drawing/2014/main" id="{069BE311-9573-A546-B577-39F9D1E170F8}"/>
                    </a:ext>
                  </a:extLst>
                </p:cNvPr>
                <p:cNvSpPr/>
                <p:nvPr/>
              </p:nvSpPr>
              <p:spPr>
                <a:xfrm>
                  <a:off x="2693112" y="3725693"/>
                  <a:ext cx="763863" cy="296122"/>
                </a:xfrm>
                <a:prstGeom prst="roundRect">
                  <a:avLst/>
                </a:prstGeom>
                <a:solidFill>
                  <a:schemeClr val="accent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mn-cs"/>
                    </a:rPr>
                    <a:t>CPU</a:t>
                  </a:r>
                </a:p>
              </p:txBody>
            </p:sp>
            <p:sp>
              <p:nvSpPr>
                <p:cNvPr id="188" name="Rounded Rectangle 187">
                  <a:extLst>
                    <a:ext uri="{FF2B5EF4-FFF2-40B4-BE49-F238E27FC236}">
                      <a16:creationId xmlns:a16="http://schemas.microsoft.com/office/drawing/2014/main" id="{9469F897-977B-614D-A5CB-D0119425C913}"/>
                    </a:ext>
                  </a:extLst>
                </p:cNvPr>
                <p:cNvSpPr/>
                <p:nvPr/>
              </p:nvSpPr>
              <p:spPr>
                <a:xfrm>
                  <a:off x="1845346" y="4102148"/>
                  <a:ext cx="763863" cy="296122"/>
                </a:xfrm>
                <a:prstGeom prst="roundRect">
                  <a:avLst/>
                </a:prstGeom>
                <a:solidFill>
                  <a:schemeClr val="accent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mn-cs"/>
                    </a:rPr>
                    <a:t>CPU</a:t>
                  </a:r>
                </a:p>
              </p:txBody>
            </p:sp>
            <p:sp>
              <p:nvSpPr>
                <p:cNvPr id="189" name="Rounded Rectangle 188">
                  <a:extLst>
                    <a:ext uri="{FF2B5EF4-FFF2-40B4-BE49-F238E27FC236}">
                      <a16:creationId xmlns:a16="http://schemas.microsoft.com/office/drawing/2014/main" id="{224B91A3-1870-E04D-A2B6-900399B2A048}"/>
                    </a:ext>
                  </a:extLst>
                </p:cNvPr>
                <p:cNvSpPr/>
                <p:nvPr/>
              </p:nvSpPr>
              <p:spPr>
                <a:xfrm>
                  <a:off x="2697255" y="4121115"/>
                  <a:ext cx="763863" cy="296122"/>
                </a:xfrm>
                <a:prstGeom prst="roundRect">
                  <a:avLst/>
                </a:prstGeom>
                <a:solidFill>
                  <a:schemeClr val="accent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mn-cs"/>
                    </a:rPr>
                    <a:t>CPU</a:t>
                  </a:r>
                </a:p>
              </p:txBody>
            </p:sp>
            <p:sp>
              <p:nvSpPr>
                <p:cNvPr id="190" name="Rounded Rectangle 189">
                  <a:extLst>
                    <a:ext uri="{FF2B5EF4-FFF2-40B4-BE49-F238E27FC236}">
                      <a16:creationId xmlns:a16="http://schemas.microsoft.com/office/drawing/2014/main" id="{334500CC-B431-C946-98EB-CC5784FCDF71}"/>
                    </a:ext>
                  </a:extLst>
                </p:cNvPr>
                <p:cNvSpPr/>
                <p:nvPr/>
              </p:nvSpPr>
              <p:spPr>
                <a:xfrm>
                  <a:off x="3530712" y="3725694"/>
                  <a:ext cx="575744" cy="691545"/>
                </a:xfrm>
                <a:prstGeom prst="roundRect">
                  <a:avLst/>
                </a:prstGeom>
                <a:solidFill>
                  <a:schemeClr val="accent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mn-cs"/>
                    </a:rPr>
                    <a:t>LLC</a:t>
                  </a:r>
                </a:p>
              </p:txBody>
            </p:sp>
          </p:grpSp>
          <p:grpSp>
            <p:nvGrpSpPr>
              <p:cNvPr id="167" name="Group 166"/>
              <p:cNvGrpSpPr/>
              <p:nvPr/>
            </p:nvGrpSpPr>
            <p:grpSpPr>
              <a:xfrm>
                <a:off x="1906603" y="5411018"/>
                <a:ext cx="1982574" cy="420123"/>
                <a:chOff x="1906603" y="4876234"/>
                <a:chExt cx="1982574" cy="420123"/>
              </a:xfrm>
            </p:grpSpPr>
            <p:sp>
              <p:nvSpPr>
                <p:cNvPr id="168" name="Rectangle 167">
                  <a:extLst>
                    <a:ext uri="{FF2B5EF4-FFF2-40B4-BE49-F238E27FC236}">
                      <a16:creationId xmlns:a16="http://schemas.microsoft.com/office/drawing/2014/main" id="{E9C36F1E-73ED-E24B-80B4-1ACBA0DDF61D}"/>
                    </a:ext>
                  </a:extLst>
                </p:cNvPr>
                <p:cNvSpPr/>
                <p:nvPr/>
              </p:nvSpPr>
              <p:spPr>
                <a:xfrm>
                  <a:off x="1906603" y="4876234"/>
                  <a:ext cx="1982574" cy="339591"/>
                </a:xfrm>
                <a:prstGeom prst="rect">
                  <a:avLst/>
                </a:prstGeom>
                <a:solidFill>
                  <a:schemeClr val="tx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rPr>
                    <a:t>Processor</a:t>
                  </a:r>
                </a:p>
              </p:txBody>
            </p:sp>
            <p:grpSp>
              <p:nvGrpSpPr>
                <p:cNvPr id="169" name="Group 168">
                  <a:extLst>
                    <a:ext uri="{FF2B5EF4-FFF2-40B4-BE49-F238E27FC236}">
                      <a16:creationId xmlns:a16="http://schemas.microsoft.com/office/drawing/2014/main" id="{F5BA81BC-E14A-D34D-A6F8-BC8B3B57953D}"/>
                    </a:ext>
                  </a:extLst>
                </p:cNvPr>
                <p:cNvGrpSpPr/>
                <p:nvPr/>
              </p:nvGrpSpPr>
              <p:grpSpPr>
                <a:xfrm>
                  <a:off x="1950360" y="5226854"/>
                  <a:ext cx="1892354" cy="69503"/>
                  <a:chOff x="2803504" y="4864792"/>
                  <a:chExt cx="1352864" cy="83260"/>
                </a:xfrm>
                <a:solidFill>
                  <a:schemeClr val="tx1"/>
                </a:solidFill>
              </p:grpSpPr>
              <p:sp>
                <p:nvSpPr>
                  <p:cNvPr id="170" name="Oval 169">
                    <a:extLst>
                      <a:ext uri="{FF2B5EF4-FFF2-40B4-BE49-F238E27FC236}">
                        <a16:creationId xmlns:a16="http://schemas.microsoft.com/office/drawing/2014/main" id="{0F02B93F-F358-A543-A6A8-921F523E9EBC}"/>
                      </a:ext>
                    </a:extLst>
                  </p:cNvPr>
                  <p:cNvSpPr/>
                  <p:nvPr/>
                </p:nvSpPr>
                <p:spPr>
                  <a:xfrm>
                    <a:off x="2803504" y="4864999"/>
                    <a:ext cx="57150" cy="748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1" name="Oval 170">
                    <a:extLst>
                      <a:ext uri="{FF2B5EF4-FFF2-40B4-BE49-F238E27FC236}">
                        <a16:creationId xmlns:a16="http://schemas.microsoft.com/office/drawing/2014/main" id="{27434CC9-BF7C-134A-A84D-DC928D190D75}"/>
                      </a:ext>
                    </a:extLst>
                  </p:cNvPr>
                  <p:cNvSpPr/>
                  <p:nvPr/>
                </p:nvSpPr>
                <p:spPr>
                  <a:xfrm>
                    <a:off x="2918328" y="4867727"/>
                    <a:ext cx="57150" cy="748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2" name="Oval 171">
                    <a:extLst>
                      <a:ext uri="{FF2B5EF4-FFF2-40B4-BE49-F238E27FC236}">
                        <a16:creationId xmlns:a16="http://schemas.microsoft.com/office/drawing/2014/main" id="{24FA8174-A52E-F04C-A6A8-48834C1E0117}"/>
                      </a:ext>
                    </a:extLst>
                  </p:cNvPr>
                  <p:cNvSpPr/>
                  <p:nvPr/>
                </p:nvSpPr>
                <p:spPr>
                  <a:xfrm>
                    <a:off x="3011394" y="4867727"/>
                    <a:ext cx="57150" cy="748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3" name="Oval 172">
                    <a:extLst>
                      <a:ext uri="{FF2B5EF4-FFF2-40B4-BE49-F238E27FC236}">
                        <a16:creationId xmlns:a16="http://schemas.microsoft.com/office/drawing/2014/main" id="{483A9700-2F78-7A42-9858-6BFEC315B2CB}"/>
                      </a:ext>
                    </a:extLst>
                  </p:cNvPr>
                  <p:cNvSpPr/>
                  <p:nvPr/>
                </p:nvSpPr>
                <p:spPr>
                  <a:xfrm>
                    <a:off x="3126217" y="4870456"/>
                    <a:ext cx="57150" cy="748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4" name="Oval 173">
                    <a:extLst>
                      <a:ext uri="{FF2B5EF4-FFF2-40B4-BE49-F238E27FC236}">
                        <a16:creationId xmlns:a16="http://schemas.microsoft.com/office/drawing/2014/main" id="{C406F0BD-040F-CC40-8C86-899F97EC6B6F}"/>
                      </a:ext>
                    </a:extLst>
                  </p:cNvPr>
                  <p:cNvSpPr/>
                  <p:nvPr/>
                </p:nvSpPr>
                <p:spPr>
                  <a:xfrm>
                    <a:off x="3229719" y="4867727"/>
                    <a:ext cx="57150" cy="748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5" name="Oval 174">
                    <a:extLst>
                      <a:ext uri="{FF2B5EF4-FFF2-40B4-BE49-F238E27FC236}">
                        <a16:creationId xmlns:a16="http://schemas.microsoft.com/office/drawing/2014/main" id="{CA7236B6-93BA-B547-9943-D47982CB3FFE}"/>
                      </a:ext>
                    </a:extLst>
                  </p:cNvPr>
                  <p:cNvSpPr/>
                  <p:nvPr/>
                </p:nvSpPr>
                <p:spPr>
                  <a:xfrm>
                    <a:off x="3344542" y="4870456"/>
                    <a:ext cx="57150" cy="748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6" name="Oval 175">
                    <a:extLst>
                      <a:ext uri="{FF2B5EF4-FFF2-40B4-BE49-F238E27FC236}">
                        <a16:creationId xmlns:a16="http://schemas.microsoft.com/office/drawing/2014/main" id="{FD1A3E02-60FC-9843-A1D7-349DCFDAFEA2}"/>
                      </a:ext>
                    </a:extLst>
                  </p:cNvPr>
                  <p:cNvSpPr/>
                  <p:nvPr/>
                </p:nvSpPr>
                <p:spPr>
                  <a:xfrm>
                    <a:off x="3437610" y="4870456"/>
                    <a:ext cx="57150" cy="748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7" name="Oval 176">
                    <a:extLst>
                      <a:ext uri="{FF2B5EF4-FFF2-40B4-BE49-F238E27FC236}">
                        <a16:creationId xmlns:a16="http://schemas.microsoft.com/office/drawing/2014/main" id="{4957975C-51E2-874E-9E00-9581A48DB40B}"/>
                      </a:ext>
                    </a:extLst>
                  </p:cNvPr>
                  <p:cNvSpPr/>
                  <p:nvPr/>
                </p:nvSpPr>
                <p:spPr>
                  <a:xfrm>
                    <a:off x="3552431" y="4873215"/>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8" name="Oval 177">
                    <a:extLst>
                      <a:ext uri="{FF2B5EF4-FFF2-40B4-BE49-F238E27FC236}">
                        <a16:creationId xmlns:a16="http://schemas.microsoft.com/office/drawing/2014/main" id="{51E02BF4-3871-D347-8669-5C676C6C8616}"/>
                      </a:ext>
                    </a:extLst>
                  </p:cNvPr>
                  <p:cNvSpPr/>
                  <p:nvPr/>
                </p:nvSpPr>
                <p:spPr>
                  <a:xfrm>
                    <a:off x="3673008" y="4864792"/>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9" name="Oval 178">
                    <a:extLst>
                      <a:ext uri="{FF2B5EF4-FFF2-40B4-BE49-F238E27FC236}">
                        <a16:creationId xmlns:a16="http://schemas.microsoft.com/office/drawing/2014/main" id="{C81B51D3-C464-7645-A70E-25F5C27B2C6D}"/>
                      </a:ext>
                    </a:extLst>
                  </p:cNvPr>
                  <p:cNvSpPr/>
                  <p:nvPr/>
                </p:nvSpPr>
                <p:spPr>
                  <a:xfrm>
                    <a:off x="3787829" y="4867493"/>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80" name="Oval 179">
                    <a:extLst>
                      <a:ext uri="{FF2B5EF4-FFF2-40B4-BE49-F238E27FC236}">
                        <a16:creationId xmlns:a16="http://schemas.microsoft.com/office/drawing/2014/main" id="{A999847C-853A-1F4B-9132-8E0527B6F30E}"/>
                      </a:ext>
                    </a:extLst>
                  </p:cNvPr>
                  <p:cNvSpPr/>
                  <p:nvPr/>
                </p:nvSpPr>
                <p:spPr>
                  <a:xfrm>
                    <a:off x="3880900" y="4867515"/>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81" name="Oval 180">
                    <a:extLst>
                      <a:ext uri="{FF2B5EF4-FFF2-40B4-BE49-F238E27FC236}">
                        <a16:creationId xmlns:a16="http://schemas.microsoft.com/office/drawing/2014/main" id="{96D3AD12-104E-444B-9A43-C0CF28C89DEB}"/>
                      </a:ext>
                    </a:extLst>
                  </p:cNvPr>
                  <p:cNvSpPr/>
                  <p:nvPr/>
                </p:nvSpPr>
                <p:spPr>
                  <a:xfrm>
                    <a:off x="3995721" y="4870253"/>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82" name="Oval 181">
                    <a:extLst>
                      <a:ext uri="{FF2B5EF4-FFF2-40B4-BE49-F238E27FC236}">
                        <a16:creationId xmlns:a16="http://schemas.microsoft.com/office/drawing/2014/main" id="{AF62A82C-9998-B44C-BDA9-C71068821424}"/>
                      </a:ext>
                    </a:extLst>
                  </p:cNvPr>
                  <p:cNvSpPr/>
                  <p:nvPr/>
                </p:nvSpPr>
                <p:spPr>
                  <a:xfrm>
                    <a:off x="4099218" y="4867553"/>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grpSp>
          </p:grpSp>
        </p:grpSp>
        <p:grpSp>
          <p:nvGrpSpPr>
            <p:cNvPr id="68" name="Group 67"/>
            <p:cNvGrpSpPr/>
            <p:nvPr/>
          </p:nvGrpSpPr>
          <p:grpSpPr>
            <a:xfrm>
              <a:off x="4474177" y="3438557"/>
              <a:ext cx="5772695" cy="2585435"/>
              <a:chOff x="4474177" y="3438557"/>
              <a:chExt cx="5772695" cy="2585435"/>
            </a:xfrm>
          </p:grpSpPr>
          <p:grpSp>
            <p:nvGrpSpPr>
              <p:cNvPr id="69" name="Group 68"/>
              <p:cNvGrpSpPr/>
              <p:nvPr/>
            </p:nvGrpSpPr>
            <p:grpSpPr>
              <a:xfrm>
                <a:off x="4474177" y="4667058"/>
                <a:ext cx="2013321" cy="1143765"/>
                <a:chOff x="4457468" y="4667058"/>
                <a:chExt cx="2013321" cy="1143765"/>
              </a:xfrm>
            </p:grpSpPr>
            <p:grpSp>
              <p:nvGrpSpPr>
                <p:cNvPr id="113" name="Group 112"/>
                <p:cNvGrpSpPr/>
                <p:nvPr/>
              </p:nvGrpSpPr>
              <p:grpSpPr>
                <a:xfrm>
                  <a:off x="4465754" y="5049442"/>
                  <a:ext cx="1987687" cy="377326"/>
                  <a:chOff x="4666262" y="4013298"/>
                  <a:chExt cx="1832240" cy="377326"/>
                </a:xfrm>
              </p:grpSpPr>
              <p:sp>
                <p:nvSpPr>
                  <p:cNvPr id="147" name="Rectangle 146">
                    <a:extLst>
                      <a:ext uri="{FF2B5EF4-FFF2-40B4-BE49-F238E27FC236}">
                        <a16:creationId xmlns:a16="http://schemas.microsoft.com/office/drawing/2014/main" id="{9623927C-0BA7-9840-802C-78BEB47D8260}"/>
                      </a:ext>
                    </a:extLst>
                  </p:cNvPr>
                  <p:cNvSpPr/>
                  <p:nvPr/>
                </p:nvSpPr>
                <p:spPr>
                  <a:xfrm>
                    <a:off x="4666262" y="4013298"/>
                    <a:ext cx="1832240" cy="282286"/>
                  </a:xfrm>
                  <a:prstGeom prst="rect">
                    <a:avLst/>
                  </a:prstGeom>
                  <a:solidFill>
                    <a:srgbClr val="A8D379"/>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mn-cs"/>
                      </a:rPr>
                      <a:t>DRAM Layer</a:t>
                    </a:r>
                  </a:p>
                </p:txBody>
              </p:sp>
              <p:grpSp>
                <p:nvGrpSpPr>
                  <p:cNvPr id="148" name="Group 147">
                    <a:extLst>
                      <a:ext uri="{FF2B5EF4-FFF2-40B4-BE49-F238E27FC236}">
                        <a16:creationId xmlns:a16="http://schemas.microsoft.com/office/drawing/2014/main" id="{67B0314A-7764-3F4C-938C-FE003D107FF6}"/>
                      </a:ext>
                    </a:extLst>
                  </p:cNvPr>
                  <p:cNvGrpSpPr/>
                  <p:nvPr/>
                </p:nvGrpSpPr>
                <p:grpSpPr>
                  <a:xfrm>
                    <a:off x="4759532" y="4299791"/>
                    <a:ext cx="1635500" cy="90833"/>
                    <a:chOff x="2817807" y="4867999"/>
                    <a:chExt cx="1186400" cy="73872"/>
                  </a:xfrm>
                </p:grpSpPr>
                <p:cxnSp>
                  <p:nvCxnSpPr>
                    <p:cNvPr id="149" name="Straight Connector 148">
                      <a:extLst>
                        <a:ext uri="{FF2B5EF4-FFF2-40B4-BE49-F238E27FC236}">
                          <a16:creationId xmlns:a16="http://schemas.microsoft.com/office/drawing/2014/main" id="{BAE10385-A083-774F-83F3-A7A13240E38F}"/>
                        </a:ext>
                      </a:extLst>
                    </p:cNvPr>
                    <p:cNvCxnSpPr/>
                    <p:nvPr/>
                  </p:nvCxnSpPr>
                  <p:spPr>
                    <a:xfrm>
                      <a:off x="2817807"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D6F58DFD-1452-BA43-B22B-48993F475EB3}"/>
                        </a:ext>
                      </a:extLst>
                    </p:cNvPr>
                    <p:cNvCxnSpPr/>
                    <p:nvPr/>
                  </p:nvCxnSpPr>
                  <p:spPr>
                    <a:xfrm>
                      <a:off x="2910874"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C36F9A1-6C3E-8E4C-BE72-069BF6D6114A}"/>
                        </a:ext>
                      </a:extLst>
                    </p:cNvPr>
                    <p:cNvCxnSpPr/>
                    <p:nvPr/>
                  </p:nvCxnSpPr>
                  <p:spPr>
                    <a:xfrm>
                      <a:off x="3000052"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46A188FD-23F6-5E4F-8C92-1F3869B0C37D}"/>
                        </a:ext>
                      </a:extLst>
                    </p:cNvPr>
                    <p:cNvCxnSpPr/>
                    <p:nvPr/>
                  </p:nvCxnSpPr>
                  <p:spPr>
                    <a:xfrm>
                      <a:off x="3093119"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042F45F-C4EE-E74A-A86C-CFB5C351865F}"/>
                        </a:ext>
                      </a:extLst>
                    </p:cNvPr>
                    <p:cNvCxnSpPr/>
                    <p:nvPr/>
                  </p:nvCxnSpPr>
                  <p:spPr>
                    <a:xfrm>
                      <a:off x="3183453"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FF4ECC46-ACE9-F341-8216-BA7B0B8D1CFE}"/>
                        </a:ext>
                      </a:extLst>
                    </p:cNvPr>
                    <p:cNvCxnSpPr/>
                    <p:nvPr/>
                  </p:nvCxnSpPr>
                  <p:spPr>
                    <a:xfrm>
                      <a:off x="3276520"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F7AC8A8-7A75-B444-B0A1-4D77546AF50E}"/>
                        </a:ext>
                      </a:extLst>
                    </p:cNvPr>
                    <p:cNvCxnSpPr/>
                    <p:nvPr/>
                  </p:nvCxnSpPr>
                  <p:spPr>
                    <a:xfrm>
                      <a:off x="3365698"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35149618-95A5-7045-8D52-B31DC1C38886}"/>
                        </a:ext>
                      </a:extLst>
                    </p:cNvPr>
                    <p:cNvCxnSpPr/>
                    <p:nvPr/>
                  </p:nvCxnSpPr>
                  <p:spPr>
                    <a:xfrm>
                      <a:off x="3458765"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7D5BE523-CE90-8145-B2F9-4A7764C48B16}"/>
                        </a:ext>
                      </a:extLst>
                    </p:cNvPr>
                    <p:cNvCxnSpPr/>
                    <p:nvPr/>
                  </p:nvCxnSpPr>
                  <p:spPr>
                    <a:xfrm>
                      <a:off x="3545494"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A77F32EC-0709-8F49-BF11-C0B24D693F58}"/>
                        </a:ext>
                      </a:extLst>
                    </p:cNvPr>
                    <p:cNvCxnSpPr/>
                    <p:nvPr/>
                  </p:nvCxnSpPr>
                  <p:spPr>
                    <a:xfrm>
                      <a:off x="3638561"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B8798E9-F077-D040-A115-6FAA9FDEF965}"/>
                        </a:ext>
                      </a:extLst>
                    </p:cNvPr>
                    <p:cNvCxnSpPr/>
                    <p:nvPr/>
                  </p:nvCxnSpPr>
                  <p:spPr>
                    <a:xfrm>
                      <a:off x="3727739"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3385E642-E884-2F45-AA40-CBE7DD727F56}"/>
                        </a:ext>
                      </a:extLst>
                    </p:cNvPr>
                    <p:cNvCxnSpPr/>
                    <p:nvPr/>
                  </p:nvCxnSpPr>
                  <p:spPr>
                    <a:xfrm>
                      <a:off x="3820806"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B581E09-4FA3-4F41-8FF2-4CD2F3DA7E4A}"/>
                        </a:ext>
                      </a:extLst>
                    </p:cNvPr>
                    <p:cNvCxnSpPr/>
                    <p:nvPr/>
                  </p:nvCxnSpPr>
                  <p:spPr>
                    <a:xfrm>
                      <a:off x="3911140"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2C107CF-CC75-B246-A73A-D7D7BD291FDC}"/>
                        </a:ext>
                      </a:extLst>
                    </p:cNvPr>
                    <p:cNvCxnSpPr/>
                    <p:nvPr/>
                  </p:nvCxnSpPr>
                  <p:spPr>
                    <a:xfrm>
                      <a:off x="4004207"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14" name="Group 113"/>
                <p:cNvGrpSpPr/>
                <p:nvPr/>
              </p:nvGrpSpPr>
              <p:grpSpPr>
                <a:xfrm>
                  <a:off x="4457468" y="5433866"/>
                  <a:ext cx="2013321" cy="376957"/>
                  <a:chOff x="4624558" y="5383730"/>
                  <a:chExt cx="2059041" cy="376957"/>
                </a:xfrm>
              </p:grpSpPr>
              <p:sp>
                <p:nvSpPr>
                  <p:cNvPr id="132" name="Rectangle 131">
                    <a:extLst>
                      <a:ext uri="{FF2B5EF4-FFF2-40B4-BE49-F238E27FC236}">
                        <a16:creationId xmlns:a16="http://schemas.microsoft.com/office/drawing/2014/main" id="{5D90B99B-2345-1542-BA9C-2036BB01B818}"/>
                      </a:ext>
                    </a:extLst>
                  </p:cNvPr>
                  <p:cNvSpPr/>
                  <p:nvPr/>
                </p:nvSpPr>
                <p:spPr>
                  <a:xfrm>
                    <a:off x="4624558" y="5383730"/>
                    <a:ext cx="2059041" cy="297774"/>
                  </a:xfrm>
                  <a:prstGeom prst="rect">
                    <a:avLst/>
                  </a:prstGeom>
                  <a:solidFill>
                    <a:schemeClr val="bg2">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mn-cs"/>
                      </a:rPr>
                      <a:t>Logic Layer</a:t>
                    </a:r>
                  </a:p>
                </p:txBody>
              </p:sp>
              <p:grpSp>
                <p:nvGrpSpPr>
                  <p:cNvPr id="133" name="Group 132">
                    <a:extLst>
                      <a:ext uri="{FF2B5EF4-FFF2-40B4-BE49-F238E27FC236}">
                        <a16:creationId xmlns:a16="http://schemas.microsoft.com/office/drawing/2014/main" id="{F5BA81BC-E14A-D34D-A6F8-BC8B3B57953D}"/>
                      </a:ext>
                    </a:extLst>
                  </p:cNvPr>
                  <p:cNvGrpSpPr/>
                  <p:nvPr/>
                </p:nvGrpSpPr>
                <p:grpSpPr>
                  <a:xfrm>
                    <a:off x="4715223" y="5691166"/>
                    <a:ext cx="1855789" cy="69521"/>
                    <a:chOff x="2803499" y="4864824"/>
                    <a:chExt cx="1352869" cy="83283"/>
                  </a:xfrm>
                  <a:solidFill>
                    <a:schemeClr val="tx1"/>
                  </a:solidFill>
                </p:grpSpPr>
                <p:sp>
                  <p:nvSpPr>
                    <p:cNvPr id="134" name="Oval 133">
                      <a:extLst>
                        <a:ext uri="{FF2B5EF4-FFF2-40B4-BE49-F238E27FC236}">
                          <a16:creationId xmlns:a16="http://schemas.microsoft.com/office/drawing/2014/main" id="{0F02B93F-F358-A543-A6A8-921F523E9EBC}"/>
                        </a:ext>
                      </a:extLst>
                    </p:cNvPr>
                    <p:cNvSpPr/>
                    <p:nvPr/>
                  </p:nvSpPr>
                  <p:spPr>
                    <a:xfrm>
                      <a:off x="2803499" y="4865084"/>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35" name="Oval 134">
                      <a:extLst>
                        <a:ext uri="{FF2B5EF4-FFF2-40B4-BE49-F238E27FC236}">
                          <a16:creationId xmlns:a16="http://schemas.microsoft.com/office/drawing/2014/main" id="{27434CC9-BF7C-134A-A84D-DC928D190D75}"/>
                        </a:ext>
                      </a:extLst>
                    </p:cNvPr>
                    <p:cNvSpPr/>
                    <p:nvPr/>
                  </p:nvSpPr>
                  <p:spPr>
                    <a:xfrm>
                      <a:off x="2918322" y="4867812"/>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36" name="Oval 135">
                      <a:extLst>
                        <a:ext uri="{FF2B5EF4-FFF2-40B4-BE49-F238E27FC236}">
                          <a16:creationId xmlns:a16="http://schemas.microsoft.com/office/drawing/2014/main" id="{24FA8174-A52E-F04C-A6A8-48834C1E0117}"/>
                        </a:ext>
                      </a:extLst>
                    </p:cNvPr>
                    <p:cNvSpPr/>
                    <p:nvPr/>
                  </p:nvSpPr>
                  <p:spPr>
                    <a:xfrm>
                      <a:off x="3011389" y="4867812"/>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37" name="Oval 136">
                      <a:extLst>
                        <a:ext uri="{FF2B5EF4-FFF2-40B4-BE49-F238E27FC236}">
                          <a16:creationId xmlns:a16="http://schemas.microsoft.com/office/drawing/2014/main" id="{483A9700-2F78-7A42-9858-6BFEC315B2CB}"/>
                        </a:ext>
                      </a:extLst>
                    </p:cNvPr>
                    <p:cNvSpPr/>
                    <p:nvPr/>
                  </p:nvSpPr>
                  <p:spPr>
                    <a:xfrm>
                      <a:off x="3126212" y="4870541"/>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38" name="Oval 137">
                      <a:extLst>
                        <a:ext uri="{FF2B5EF4-FFF2-40B4-BE49-F238E27FC236}">
                          <a16:creationId xmlns:a16="http://schemas.microsoft.com/office/drawing/2014/main" id="{C406F0BD-040F-CC40-8C86-899F97EC6B6F}"/>
                        </a:ext>
                      </a:extLst>
                    </p:cNvPr>
                    <p:cNvSpPr/>
                    <p:nvPr/>
                  </p:nvSpPr>
                  <p:spPr>
                    <a:xfrm>
                      <a:off x="3229715" y="4867812"/>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39" name="Oval 138">
                      <a:extLst>
                        <a:ext uri="{FF2B5EF4-FFF2-40B4-BE49-F238E27FC236}">
                          <a16:creationId xmlns:a16="http://schemas.microsoft.com/office/drawing/2014/main" id="{CA7236B6-93BA-B547-9943-D47982CB3FFE}"/>
                        </a:ext>
                      </a:extLst>
                    </p:cNvPr>
                    <p:cNvSpPr/>
                    <p:nvPr/>
                  </p:nvSpPr>
                  <p:spPr>
                    <a:xfrm>
                      <a:off x="3344538" y="4870541"/>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40" name="Oval 139">
                      <a:extLst>
                        <a:ext uri="{FF2B5EF4-FFF2-40B4-BE49-F238E27FC236}">
                          <a16:creationId xmlns:a16="http://schemas.microsoft.com/office/drawing/2014/main" id="{FD1A3E02-60FC-9843-A1D7-349DCFDAFEA2}"/>
                        </a:ext>
                      </a:extLst>
                    </p:cNvPr>
                    <p:cNvSpPr/>
                    <p:nvPr/>
                  </p:nvSpPr>
                  <p:spPr>
                    <a:xfrm>
                      <a:off x="3437605" y="4870541"/>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41" name="Oval 140">
                      <a:extLst>
                        <a:ext uri="{FF2B5EF4-FFF2-40B4-BE49-F238E27FC236}">
                          <a16:creationId xmlns:a16="http://schemas.microsoft.com/office/drawing/2014/main" id="{4957975C-51E2-874E-9E00-9581A48DB40B}"/>
                        </a:ext>
                      </a:extLst>
                    </p:cNvPr>
                    <p:cNvSpPr/>
                    <p:nvPr/>
                  </p:nvSpPr>
                  <p:spPr>
                    <a:xfrm>
                      <a:off x="3552428" y="4873269"/>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42" name="Oval 141">
                      <a:extLst>
                        <a:ext uri="{FF2B5EF4-FFF2-40B4-BE49-F238E27FC236}">
                          <a16:creationId xmlns:a16="http://schemas.microsoft.com/office/drawing/2014/main" id="{51E02BF4-3871-D347-8669-5C676C6C8616}"/>
                        </a:ext>
                      </a:extLst>
                    </p:cNvPr>
                    <p:cNvSpPr/>
                    <p:nvPr/>
                  </p:nvSpPr>
                  <p:spPr>
                    <a:xfrm>
                      <a:off x="3673002" y="4864824"/>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43" name="Oval 142">
                      <a:extLst>
                        <a:ext uri="{FF2B5EF4-FFF2-40B4-BE49-F238E27FC236}">
                          <a16:creationId xmlns:a16="http://schemas.microsoft.com/office/drawing/2014/main" id="{C81B51D3-C464-7645-A70E-25F5C27B2C6D}"/>
                        </a:ext>
                      </a:extLst>
                    </p:cNvPr>
                    <p:cNvSpPr/>
                    <p:nvPr/>
                  </p:nvSpPr>
                  <p:spPr>
                    <a:xfrm>
                      <a:off x="3787825" y="4867553"/>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44" name="Oval 143">
                      <a:extLst>
                        <a:ext uri="{FF2B5EF4-FFF2-40B4-BE49-F238E27FC236}">
                          <a16:creationId xmlns:a16="http://schemas.microsoft.com/office/drawing/2014/main" id="{A999847C-853A-1F4B-9132-8E0527B6F30E}"/>
                        </a:ext>
                      </a:extLst>
                    </p:cNvPr>
                    <p:cNvSpPr/>
                    <p:nvPr/>
                  </p:nvSpPr>
                  <p:spPr>
                    <a:xfrm>
                      <a:off x="3880892" y="4867553"/>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45" name="Oval 144">
                      <a:extLst>
                        <a:ext uri="{FF2B5EF4-FFF2-40B4-BE49-F238E27FC236}">
                          <a16:creationId xmlns:a16="http://schemas.microsoft.com/office/drawing/2014/main" id="{96D3AD12-104E-444B-9A43-C0CF28C89DEB}"/>
                        </a:ext>
                      </a:extLst>
                    </p:cNvPr>
                    <p:cNvSpPr/>
                    <p:nvPr/>
                  </p:nvSpPr>
                  <p:spPr>
                    <a:xfrm>
                      <a:off x="3995715" y="4870281"/>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46" name="Oval 145">
                      <a:extLst>
                        <a:ext uri="{FF2B5EF4-FFF2-40B4-BE49-F238E27FC236}">
                          <a16:creationId xmlns:a16="http://schemas.microsoft.com/office/drawing/2014/main" id="{AF62A82C-9998-B44C-BDA9-C71068821424}"/>
                        </a:ext>
                      </a:extLst>
                    </p:cNvPr>
                    <p:cNvSpPr/>
                    <p:nvPr/>
                  </p:nvSpPr>
                  <p:spPr>
                    <a:xfrm>
                      <a:off x="4099218" y="4867553"/>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grpSp>
            </p:grpSp>
            <p:grpSp>
              <p:nvGrpSpPr>
                <p:cNvPr id="115" name="Group 114"/>
                <p:cNvGrpSpPr/>
                <p:nvPr/>
              </p:nvGrpSpPr>
              <p:grpSpPr>
                <a:xfrm>
                  <a:off x="4467773" y="4667058"/>
                  <a:ext cx="1987687" cy="377326"/>
                  <a:chOff x="4666262" y="4013298"/>
                  <a:chExt cx="1832240" cy="377326"/>
                </a:xfrm>
              </p:grpSpPr>
              <p:sp>
                <p:nvSpPr>
                  <p:cNvPr id="116" name="Rectangle 115">
                    <a:extLst>
                      <a:ext uri="{FF2B5EF4-FFF2-40B4-BE49-F238E27FC236}">
                        <a16:creationId xmlns:a16="http://schemas.microsoft.com/office/drawing/2014/main" id="{9623927C-0BA7-9840-802C-78BEB47D8260}"/>
                      </a:ext>
                    </a:extLst>
                  </p:cNvPr>
                  <p:cNvSpPr/>
                  <p:nvPr/>
                </p:nvSpPr>
                <p:spPr>
                  <a:xfrm>
                    <a:off x="4666262" y="4013298"/>
                    <a:ext cx="1832240" cy="282286"/>
                  </a:xfrm>
                  <a:prstGeom prst="rect">
                    <a:avLst/>
                  </a:prstGeom>
                  <a:solidFill>
                    <a:srgbClr val="A8D379"/>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mn-cs"/>
                      </a:rPr>
                      <a:t>DRAM Layer</a:t>
                    </a:r>
                  </a:p>
                </p:txBody>
              </p:sp>
              <p:grpSp>
                <p:nvGrpSpPr>
                  <p:cNvPr id="117" name="Group 116">
                    <a:extLst>
                      <a:ext uri="{FF2B5EF4-FFF2-40B4-BE49-F238E27FC236}">
                        <a16:creationId xmlns:a16="http://schemas.microsoft.com/office/drawing/2014/main" id="{67B0314A-7764-3F4C-938C-FE003D107FF6}"/>
                      </a:ext>
                    </a:extLst>
                  </p:cNvPr>
                  <p:cNvGrpSpPr/>
                  <p:nvPr/>
                </p:nvGrpSpPr>
                <p:grpSpPr>
                  <a:xfrm>
                    <a:off x="4759532" y="4299791"/>
                    <a:ext cx="1635500" cy="90833"/>
                    <a:chOff x="2817807" y="4867999"/>
                    <a:chExt cx="1186400" cy="73872"/>
                  </a:xfrm>
                </p:grpSpPr>
                <p:cxnSp>
                  <p:nvCxnSpPr>
                    <p:cNvPr id="118" name="Straight Connector 117">
                      <a:extLst>
                        <a:ext uri="{FF2B5EF4-FFF2-40B4-BE49-F238E27FC236}">
                          <a16:creationId xmlns:a16="http://schemas.microsoft.com/office/drawing/2014/main" id="{BAE10385-A083-774F-83F3-A7A13240E38F}"/>
                        </a:ext>
                      </a:extLst>
                    </p:cNvPr>
                    <p:cNvCxnSpPr/>
                    <p:nvPr/>
                  </p:nvCxnSpPr>
                  <p:spPr>
                    <a:xfrm>
                      <a:off x="2817807"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6F58DFD-1452-BA43-B22B-48993F475EB3}"/>
                        </a:ext>
                      </a:extLst>
                    </p:cNvPr>
                    <p:cNvCxnSpPr/>
                    <p:nvPr/>
                  </p:nvCxnSpPr>
                  <p:spPr>
                    <a:xfrm>
                      <a:off x="2910874"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C36F9A1-6C3E-8E4C-BE72-069BF6D6114A}"/>
                        </a:ext>
                      </a:extLst>
                    </p:cNvPr>
                    <p:cNvCxnSpPr/>
                    <p:nvPr/>
                  </p:nvCxnSpPr>
                  <p:spPr>
                    <a:xfrm>
                      <a:off x="3000052"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46A188FD-23F6-5E4F-8C92-1F3869B0C37D}"/>
                        </a:ext>
                      </a:extLst>
                    </p:cNvPr>
                    <p:cNvCxnSpPr/>
                    <p:nvPr/>
                  </p:nvCxnSpPr>
                  <p:spPr>
                    <a:xfrm>
                      <a:off x="3093119"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3042F45F-C4EE-E74A-A86C-CFB5C351865F}"/>
                        </a:ext>
                      </a:extLst>
                    </p:cNvPr>
                    <p:cNvCxnSpPr/>
                    <p:nvPr/>
                  </p:nvCxnSpPr>
                  <p:spPr>
                    <a:xfrm>
                      <a:off x="3183453"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F4ECC46-ACE9-F341-8216-BA7B0B8D1CFE}"/>
                        </a:ext>
                      </a:extLst>
                    </p:cNvPr>
                    <p:cNvCxnSpPr/>
                    <p:nvPr/>
                  </p:nvCxnSpPr>
                  <p:spPr>
                    <a:xfrm>
                      <a:off x="3276520"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F7AC8A8-7A75-B444-B0A1-4D77546AF50E}"/>
                        </a:ext>
                      </a:extLst>
                    </p:cNvPr>
                    <p:cNvCxnSpPr/>
                    <p:nvPr/>
                  </p:nvCxnSpPr>
                  <p:spPr>
                    <a:xfrm>
                      <a:off x="3365698"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5149618-95A5-7045-8D52-B31DC1C38886}"/>
                        </a:ext>
                      </a:extLst>
                    </p:cNvPr>
                    <p:cNvCxnSpPr/>
                    <p:nvPr/>
                  </p:nvCxnSpPr>
                  <p:spPr>
                    <a:xfrm>
                      <a:off x="3458765"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D5BE523-CE90-8145-B2F9-4A7764C48B16}"/>
                        </a:ext>
                      </a:extLst>
                    </p:cNvPr>
                    <p:cNvCxnSpPr/>
                    <p:nvPr/>
                  </p:nvCxnSpPr>
                  <p:spPr>
                    <a:xfrm>
                      <a:off x="3545494"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77F32EC-0709-8F49-BF11-C0B24D693F58}"/>
                        </a:ext>
                      </a:extLst>
                    </p:cNvPr>
                    <p:cNvCxnSpPr/>
                    <p:nvPr/>
                  </p:nvCxnSpPr>
                  <p:spPr>
                    <a:xfrm>
                      <a:off x="3638561"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B8798E9-F077-D040-A115-6FAA9FDEF965}"/>
                        </a:ext>
                      </a:extLst>
                    </p:cNvPr>
                    <p:cNvCxnSpPr/>
                    <p:nvPr/>
                  </p:nvCxnSpPr>
                  <p:spPr>
                    <a:xfrm>
                      <a:off x="3727739"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385E642-E884-2F45-AA40-CBE7DD727F56}"/>
                        </a:ext>
                      </a:extLst>
                    </p:cNvPr>
                    <p:cNvCxnSpPr/>
                    <p:nvPr/>
                  </p:nvCxnSpPr>
                  <p:spPr>
                    <a:xfrm>
                      <a:off x="3820806"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B581E09-4FA3-4F41-8FF2-4CD2F3DA7E4A}"/>
                        </a:ext>
                      </a:extLst>
                    </p:cNvPr>
                    <p:cNvCxnSpPr/>
                    <p:nvPr/>
                  </p:nvCxnSpPr>
                  <p:spPr>
                    <a:xfrm>
                      <a:off x="3911140"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2C107CF-CC75-B246-A73A-D7D7BD291FDC}"/>
                        </a:ext>
                      </a:extLst>
                    </p:cNvPr>
                    <p:cNvCxnSpPr/>
                    <p:nvPr/>
                  </p:nvCxnSpPr>
                  <p:spPr>
                    <a:xfrm>
                      <a:off x="4004207"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cxnSp>
            <p:nvCxnSpPr>
              <p:cNvPr id="70" name="Straight Connector 69">
                <a:extLst>
                  <a:ext uri="{FF2B5EF4-FFF2-40B4-BE49-F238E27FC236}">
                    <a16:creationId xmlns:a16="http://schemas.microsoft.com/office/drawing/2014/main" id="{A50F9C52-11B2-6A41-ADA9-33D89099BEC6}"/>
                  </a:ext>
                </a:extLst>
              </p:cNvPr>
              <p:cNvCxnSpPr>
                <a:cxnSpLocks/>
              </p:cNvCxnSpPr>
              <p:nvPr/>
            </p:nvCxnSpPr>
            <p:spPr>
              <a:xfrm>
                <a:off x="6470150" y="5717294"/>
                <a:ext cx="180507" cy="286837"/>
              </a:xfrm>
              <a:prstGeom prst="line">
                <a:avLst/>
              </a:prstGeom>
              <a:ln w="25400">
                <a:solidFill>
                  <a:srgbClr val="0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5C5C834-E0E0-7549-9CF5-DE372DFB56AF}"/>
                  </a:ext>
                </a:extLst>
              </p:cNvPr>
              <p:cNvCxnSpPr>
                <a:cxnSpLocks/>
              </p:cNvCxnSpPr>
              <p:nvPr/>
            </p:nvCxnSpPr>
            <p:spPr>
              <a:xfrm flipV="1">
                <a:off x="6530139" y="5230520"/>
                <a:ext cx="957422" cy="215446"/>
              </a:xfrm>
              <a:prstGeom prst="line">
                <a:avLst/>
              </a:prstGeom>
              <a:ln w="25400">
                <a:solidFill>
                  <a:srgbClr val="0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6638923" y="3438557"/>
                <a:ext cx="3607949" cy="2585435"/>
                <a:chOff x="6622214" y="3438557"/>
                <a:chExt cx="3607949" cy="2585435"/>
              </a:xfrm>
            </p:grpSpPr>
            <p:cxnSp>
              <p:nvCxnSpPr>
                <p:cNvPr id="74" name="Straight Connector 73">
                  <a:extLst>
                    <a:ext uri="{FF2B5EF4-FFF2-40B4-BE49-F238E27FC236}">
                      <a16:creationId xmlns:a16="http://schemas.microsoft.com/office/drawing/2014/main" id="{3E1B7FCD-0116-3444-8CC3-7F9878C99D52}"/>
                    </a:ext>
                  </a:extLst>
                </p:cNvPr>
                <p:cNvCxnSpPr>
                  <a:cxnSpLocks/>
                  <a:stCxn id="86" idx="0"/>
                </p:cNvCxnSpPr>
                <p:nvPr/>
              </p:nvCxnSpPr>
              <p:spPr>
                <a:xfrm flipH="1" flipV="1">
                  <a:off x="6720297" y="4673243"/>
                  <a:ext cx="1122263" cy="599953"/>
                </a:xfrm>
                <a:prstGeom prst="line">
                  <a:avLst/>
                </a:prstGeom>
                <a:ln w="25400">
                  <a:solidFill>
                    <a:srgbClr val="0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5ABC1E9-402A-4B42-9F74-BD9147E01A34}"/>
                    </a:ext>
                  </a:extLst>
                </p:cNvPr>
                <p:cNvCxnSpPr>
                  <a:cxnSpLocks/>
                </p:cNvCxnSpPr>
                <p:nvPr/>
              </p:nvCxnSpPr>
              <p:spPr>
                <a:xfrm flipV="1">
                  <a:off x="7912196" y="4757205"/>
                  <a:ext cx="1459616" cy="524343"/>
                </a:xfrm>
                <a:prstGeom prst="line">
                  <a:avLst/>
                </a:prstGeom>
                <a:ln w="25400">
                  <a:solidFill>
                    <a:srgbClr val="0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6743116" y="3438557"/>
                  <a:ext cx="3487047" cy="1402152"/>
                  <a:chOff x="6525899" y="3121029"/>
                  <a:chExt cx="3487047" cy="1402152"/>
                </a:xfrm>
              </p:grpSpPr>
              <p:grpSp>
                <p:nvGrpSpPr>
                  <p:cNvPr id="103" name="Group 102"/>
                  <p:cNvGrpSpPr/>
                  <p:nvPr/>
                </p:nvGrpSpPr>
                <p:grpSpPr>
                  <a:xfrm>
                    <a:off x="6525899" y="3121029"/>
                    <a:ext cx="3487047" cy="1402152"/>
                    <a:chOff x="5991211" y="3806431"/>
                    <a:chExt cx="3487047" cy="1402544"/>
                  </a:xfrm>
                </p:grpSpPr>
                <p:cxnSp>
                  <p:nvCxnSpPr>
                    <p:cNvPr id="105" name="Straight Arrow Connector 104">
                      <a:extLst>
                        <a:ext uri="{FF2B5EF4-FFF2-40B4-BE49-F238E27FC236}">
                          <a16:creationId xmlns:a16="http://schemas.microsoft.com/office/drawing/2014/main" id="{025888DA-95FD-4B4F-9548-4046B3F14E08}"/>
                        </a:ext>
                      </a:extLst>
                    </p:cNvPr>
                    <p:cNvCxnSpPr>
                      <a:cxnSpLocks/>
                    </p:cNvCxnSpPr>
                    <p:nvPr/>
                  </p:nvCxnSpPr>
                  <p:spPr>
                    <a:xfrm flipH="1">
                      <a:off x="8619907" y="4817157"/>
                      <a:ext cx="320669" cy="0"/>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051BB0E9-13E1-7548-83A7-F1FEAE938973}"/>
                        </a:ext>
                      </a:extLst>
                    </p:cNvPr>
                    <p:cNvCxnSpPr>
                      <a:cxnSpLocks/>
                    </p:cNvCxnSpPr>
                    <p:nvPr/>
                  </p:nvCxnSpPr>
                  <p:spPr>
                    <a:xfrm>
                      <a:off x="8621846" y="4131792"/>
                      <a:ext cx="318730" cy="0"/>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5991211" y="3806431"/>
                      <a:ext cx="2636394" cy="1402544"/>
                      <a:chOff x="6441397" y="3806431"/>
                      <a:chExt cx="1584757" cy="1115022"/>
                    </a:xfrm>
                  </p:grpSpPr>
                  <p:sp>
                    <p:nvSpPr>
                      <p:cNvPr id="109" name="Rounded Rectangle 108">
                        <a:extLst>
                          <a:ext uri="{FF2B5EF4-FFF2-40B4-BE49-F238E27FC236}">
                            <a16:creationId xmlns:a16="http://schemas.microsoft.com/office/drawing/2014/main" id="{044F5A88-4F52-B84C-86F4-5E6CAE2062D5}"/>
                          </a:ext>
                        </a:extLst>
                      </p:cNvPr>
                      <p:cNvSpPr/>
                      <p:nvPr/>
                    </p:nvSpPr>
                    <p:spPr>
                      <a:xfrm>
                        <a:off x="6441397" y="3806431"/>
                        <a:ext cx="1584757" cy="111502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10" name="Rounded Rectangle 109">
                        <a:extLst>
                          <a:ext uri="{FF2B5EF4-FFF2-40B4-BE49-F238E27FC236}">
                            <a16:creationId xmlns:a16="http://schemas.microsoft.com/office/drawing/2014/main" id="{89DB4971-F28D-3346-96D0-E16AF510072A}"/>
                          </a:ext>
                        </a:extLst>
                      </p:cNvPr>
                      <p:cNvSpPr/>
                      <p:nvPr/>
                    </p:nvSpPr>
                    <p:spPr>
                      <a:xfrm rot="5400000">
                        <a:off x="7390409" y="3738921"/>
                        <a:ext cx="458643" cy="725570"/>
                      </a:xfrm>
                      <a:prstGeom prst="roundRect">
                        <a:avLst/>
                      </a:prstGeom>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Update</a:t>
                        </a:r>
                        <a:b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b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 App. Unit</a:t>
                        </a:r>
                      </a:p>
                    </p:txBody>
                  </p:sp>
                  <p:sp>
                    <p:nvSpPr>
                      <p:cNvPr id="111" name="Rounded Rectangle 110">
                        <a:extLst>
                          <a:ext uri="{FF2B5EF4-FFF2-40B4-BE49-F238E27FC236}">
                            <a16:creationId xmlns:a16="http://schemas.microsoft.com/office/drawing/2014/main" id="{D6B208BA-8D20-7746-A8B5-AC3ED6881C4A}"/>
                          </a:ext>
                        </a:extLst>
                      </p:cNvPr>
                      <p:cNvSpPr/>
                      <p:nvPr/>
                    </p:nvSpPr>
                    <p:spPr>
                      <a:xfrm rot="5400000">
                        <a:off x="6621719" y="4269644"/>
                        <a:ext cx="458652" cy="712157"/>
                      </a:xfrm>
                      <a:prstGeom prst="roundRect">
                        <a:avLst/>
                      </a:prstGeom>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Copy Unit</a:t>
                        </a:r>
                      </a:p>
                    </p:txBody>
                  </p:sp>
                  <p:sp>
                    <p:nvSpPr>
                      <p:cNvPr id="112" name="Rounded Rectangle 111">
                        <a:extLst>
                          <a:ext uri="{FF2B5EF4-FFF2-40B4-BE49-F238E27FC236}">
                            <a16:creationId xmlns:a16="http://schemas.microsoft.com/office/drawing/2014/main" id="{7234AD13-B3E1-644B-9B7D-26B032FD6BDD}"/>
                          </a:ext>
                        </a:extLst>
                      </p:cNvPr>
                      <p:cNvSpPr/>
                      <p:nvPr/>
                    </p:nvSpPr>
                    <p:spPr>
                      <a:xfrm rot="5400000">
                        <a:off x="7390438" y="4263593"/>
                        <a:ext cx="436838" cy="714549"/>
                      </a:xfrm>
                      <a:prstGeom prst="roundRect">
                        <a:avLst/>
                      </a:prstGeom>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PIM</a:t>
                        </a:r>
                        <a:b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b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Cores</a:t>
                        </a:r>
                      </a:p>
                    </p:txBody>
                  </p:sp>
                </p:grpSp>
                <p:sp>
                  <p:nvSpPr>
                    <p:cNvPr id="108" name="Rectangle 107">
                      <a:extLst>
                        <a:ext uri="{FF2B5EF4-FFF2-40B4-BE49-F238E27FC236}">
                          <a16:creationId xmlns:a16="http://schemas.microsoft.com/office/drawing/2014/main" id="{E86A99BB-D6B0-0C4A-BCDD-A8C6A1747655}"/>
                        </a:ext>
                      </a:extLst>
                    </p:cNvPr>
                    <p:cNvSpPr/>
                    <p:nvPr/>
                  </p:nvSpPr>
                  <p:spPr>
                    <a:xfrm rot="5400000">
                      <a:off x="8550416" y="4266483"/>
                      <a:ext cx="1326310" cy="529375"/>
                    </a:xfrm>
                    <a:prstGeom prst="rect">
                      <a:avLst/>
                    </a:prstGeom>
                    <a:solidFill>
                      <a:srgbClr val="A8D379"/>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mn-cs"/>
                        </a:rPr>
                        <a:t>Memory Ctrl</a:t>
                      </a:r>
                    </a:p>
                  </p:txBody>
                </p:sp>
              </p:grpSp>
              <p:sp>
                <p:nvSpPr>
                  <p:cNvPr id="104" name="Rounded Rectangle 103">
                    <a:extLst>
                      <a:ext uri="{FF2B5EF4-FFF2-40B4-BE49-F238E27FC236}">
                        <a16:creationId xmlns:a16="http://schemas.microsoft.com/office/drawing/2014/main" id="{89DB4971-F28D-3346-96D0-E16AF510072A}"/>
                      </a:ext>
                    </a:extLst>
                  </p:cNvPr>
                  <p:cNvSpPr/>
                  <p:nvPr/>
                </p:nvSpPr>
                <p:spPr>
                  <a:xfrm rot="5400000">
                    <a:off x="6923779" y="2867945"/>
                    <a:ext cx="576748" cy="1252775"/>
                  </a:xfrm>
                  <a:prstGeom prst="roundRect">
                    <a:avLst/>
                  </a:prstGeom>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Update</a:t>
                    </a:r>
                    <a:b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b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 Ship. Unit</a:t>
                    </a:r>
                  </a:p>
                </p:txBody>
              </p:sp>
            </p:grpSp>
            <p:grpSp>
              <p:nvGrpSpPr>
                <p:cNvPr id="78" name="Group 77"/>
                <p:cNvGrpSpPr/>
                <p:nvPr/>
              </p:nvGrpSpPr>
              <p:grpSpPr>
                <a:xfrm>
                  <a:off x="6622214" y="5213807"/>
                  <a:ext cx="2136460" cy="810185"/>
                  <a:chOff x="6605505" y="5213807"/>
                  <a:chExt cx="2136460" cy="810185"/>
                </a:xfrm>
              </p:grpSpPr>
              <p:sp>
                <p:nvSpPr>
                  <p:cNvPr id="79" name="Parallelogram 78">
                    <a:extLst>
                      <a:ext uri="{FF2B5EF4-FFF2-40B4-BE49-F238E27FC236}">
                        <a16:creationId xmlns:a16="http://schemas.microsoft.com/office/drawing/2014/main" id="{5CC650A7-DC4A-3145-A1D1-55D38CC7E391}"/>
                      </a:ext>
                    </a:extLst>
                  </p:cNvPr>
                  <p:cNvSpPr/>
                  <p:nvPr/>
                </p:nvSpPr>
                <p:spPr>
                  <a:xfrm>
                    <a:off x="6605505" y="5213807"/>
                    <a:ext cx="2136460" cy="810185"/>
                  </a:xfrm>
                  <a:prstGeom prst="parallelogram">
                    <a:avLst>
                      <a:gd name="adj" fmla="val 102837"/>
                    </a:avLst>
                  </a:prstGeom>
                  <a:solidFill>
                    <a:schemeClr val="bg2">
                      <a:lumMod val="7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80" name="Group 79"/>
                  <p:cNvGrpSpPr/>
                  <p:nvPr/>
                </p:nvGrpSpPr>
                <p:grpSpPr>
                  <a:xfrm>
                    <a:off x="6852115" y="5271053"/>
                    <a:ext cx="1647205" cy="710873"/>
                    <a:chOff x="6852115" y="5271053"/>
                    <a:chExt cx="1647205" cy="710873"/>
                  </a:xfrm>
                </p:grpSpPr>
                <p:grpSp>
                  <p:nvGrpSpPr>
                    <p:cNvPr id="81" name="Group 80"/>
                    <p:cNvGrpSpPr/>
                    <p:nvPr/>
                  </p:nvGrpSpPr>
                  <p:grpSpPr>
                    <a:xfrm>
                      <a:off x="6852115" y="5653437"/>
                      <a:ext cx="1294297" cy="328489"/>
                      <a:chOff x="8509146" y="5800970"/>
                      <a:chExt cx="1294297" cy="328489"/>
                    </a:xfrm>
                  </p:grpSpPr>
                  <p:grpSp>
                    <p:nvGrpSpPr>
                      <p:cNvPr id="93" name="Group 92"/>
                      <p:cNvGrpSpPr/>
                      <p:nvPr/>
                    </p:nvGrpSpPr>
                    <p:grpSpPr>
                      <a:xfrm>
                        <a:off x="8509146" y="5999522"/>
                        <a:ext cx="1126731" cy="129937"/>
                        <a:chOff x="7337497" y="5312338"/>
                        <a:chExt cx="1419339" cy="120794"/>
                      </a:xfrm>
                      <a:solidFill>
                        <a:schemeClr val="tx2">
                          <a:lumMod val="20000"/>
                          <a:lumOff val="80000"/>
                        </a:schemeClr>
                      </a:solidFill>
                    </p:grpSpPr>
                    <p:sp>
                      <p:nvSpPr>
                        <p:cNvPr id="99" name="Parallelogram 98">
                          <a:extLst>
                            <a:ext uri="{FF2B5EF4-FFF2-40B4-BE49-F238E27FC236}">
                              <a16:creationId xmlns:a16="http://schemas.microsoft.com/office/drawing/2014/main" id="{5CC650A7-DC4A-3145-A1D1-55D38CC7E391}"/>
                            </a:ext>
                          </a:extLst>
                        </p:cNvPr>
                        <p:cNvSpPr/>
                        <p:nvPr/>
                      </p:nvSpPr>
                      <p:spPr>
                        <a:xfrm>
                          <a:off x="7337497" y="5312338"/>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00" name="Parallelogram 99">
                          <a:extLst>
                            <a:ext uri="{FF2B5EF4-FFF2-40B4-BE49-F238E27FC236}">
                              <a16:creationId xmlns:a16="http://schemas.microsoft.com/office/drawing/2014/main" id="{5CC650A7-DC4A-3145-A1D1-55D38CC7E391}"/>
                            </a:ext>
                          </a:extLst>
                        </p:cNvPr>
                        <p:cNvSpPr/>
                        <p:nvPr/>
                      </p:nvSpPr>
                      <p:spPr>
                        <a:xfrm>
                          <a:off x="7690405" y="5314330"/>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01" name="Parallelogram 100">
                          <a:extLst>
                            <a:ext uri="{FF2B5EF4-FFF2-40B4-BE49-F238E27FC236}">
                              <a16:creationId xmlns:a16="http://schemas.microsoft.com/office/drawing/2014/main" id="{5CC650A7-DC4A-3145-A1D1-55D38CC7E391}"/>
                            </a:ext>
                          </a:extLst>
                        </p:cNvPr>
                        <p:cNvSpPr/>
                        <p:nvPr/>
                      </p:nvSpPr>
                      <p:spPr>
                        <a:xfrm>
                          <a:off x="8026604" y="5316322"/>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02" name="Parallelogram 101">
                          <a:extLst>
                            <a:ext uri="{FF2B5EF4-FFF2-40B4-BE49-F238E27FC236}">
                              <a16:creationId xmlns:a16="http://schemas.microsoft.com/office/drawing/2014/main" id="{5CC650A7-DC4A-3145-A1D1-55D38CC7E391}"/>
                            </a:ext>
                          </a:extLst>
                        </p:cNvPr>
                        <p:cNvSpPr/>
                        <p:nvPr/>
                      </p:nvSpPr>
                      <p:spPr>
                        <a:xfrm>
                          <a:off x="8362803" y="5318314"/>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grpSp>
                    <p:nvGrpSpPr>
                      <p:cNvPr id="94" name="Group 93"/>
                      <p:cNvGrpSpPr/>
                      <p:nvPr/>
                    </p:nvGrpSpPr>
                    <p:grpSpPr>
                      <a:xfrm>
                        <a:off x="8676712" y="5800970"/>
                        <a:ext cx="1126731" cy="129937"/>
                        <a:chOff x="7337497" y="5312338"/>
                        <a:chExt cx="1419339" cy="120794"/>
                      </a:xfrm>
                      <a:solidFill>
                        <a:schemeClr val="tx2">
                          <a:lumMod val="20000"/>
                          <a:lumOff val="80000"/>
                        </a:schemeClr>
                      </a:solidFill>
                    </p:grpSpPr>
                    <p:sp>
                      <p:nvSpPr>
                        <p:cNvPr id="95" name="Parallelogram 94">
                          <a:extLst>
                            <a:ext uri="{FF2B5EF4-FFF2-40B4-BE49-F238E27FC236}">
                              <a16:creationId xmlns:a16="http://schemas.microsoft.com/office/drawing/2014/main" id="{5CC650A7-DC4A-3145-A1D1-55D38CC7E391}"/>
                            </a:ext>
                          </a:extLst>
                        </p:cNvPr>
                        <p:cNvSpPr/>
                        <p:nvPr/>
                      </p:nvSpPr>
                      <p:spPr>
                        <a:xfrm>
                          <a:off x="7337497" y="5312338"/>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96" name="Parallelogram 95">
                          <a:extLst>
                            <a:ext uri="{FF2B5EF4-FFF2-40B4-BE49-F238E27FC236}">
                              <a16:creationId xmlns:a16="http://schemas.microsoft.com/office/drawing/2014/main" id="{5CC650A7-DC4A-3145-A1D1-55D38CC7E391}"/>
                            </a:ext>
                          </a:extLst>
                        </p:cNvPr>
                        <p:cNvSpPr/>
                        <p:nvPr/>
                      </p:nvSpPr>
                      <p:spPr>
                        <a:xfrm>
                          <a:off x="7690405" y="5314330"/>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97" name="Parallelogram 96">
                          <a:extLst>
                            <a:ext uri="{FF2B5EF4-FFF2-40B4-BE49-F238E27FC236}">
                              <a16:creationId xmlns:a16="http://schemas.microsoft.com/office/drawing/2014/main" id="{5CC650A7-DC4A-3145-A1D1-55D38CC7E391}"/>
                            </a:ext>
                          </a:extLst>
                        </p:cNvPr>
                        <p:cNvSpPr/>
                        <p:nvPr/>
                      </p:nvSpPr>
                      <p:spPr>
                        <a:xfrm>
                          <a:off x="8026604" y="5316322"/>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98" name="Parallelogram 97">
                          <a:extLst>
                            <a:ext uri="{FF2B5EF4-FFF2-40B4-BE49-F238E27FC236}">
                              <a16:creationId xmlns:a16="http://schemas.microsoft.com/office/drawing/2014/main" id="{5CC650A7-DC4A-3145-A1D1-55D38CC7E391}"/>
                            </a:ext>
                          </a:extLst>
                        </p:cNvPr>
                        <p:cNvSpPr/>
                        <p:nvPr/>
                      </p:nvSpPr>
                      <p:spPr>
                        <a:xfrm>
                          <a:off x="8362803" y="5318314"/>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grpSp>
                <p:grpSp>
                  <p:nvGrpSpPr>
                    <p:cNvPr id="82" name="Group 81"/>
                    <p:cNvGrpSpPr/>
                    <p:nvPr/>
                  </p:nvGrpSpPr>
                  <p:grpSpPr>
                    <a:xfrm>
                      <a:off x="7205023" y="5271053"/>
                      <a:ext cx="1294297" cy="328489"/>
                      <a:chOff x="8509146" y="5800970"/>
                      <a:chExt cx="1294297" cy="328489"/>
                    </a:xfrm>
                  </p:grpSpPr>
                  <p:grpSp>
                    <p:nvGrpSpPr>
                      <p:cNvPr id="83" name="Group 82"/>
                      <p:cNvGrpSpPr/>
                      <p:nvPr/>
                    </p:nvGrpSpPr>
                    <p:grpSpPr>
                      <a:xfrm>
                        <a:off x="8509146" y="5999522"/>
                        <a:ext cx="1126731" cy="129937"/>
                        <a:chOff x="7337497" y="5312338"/>
                        <a:chExt cx="1419339" cy="120794"/>
                      </a:xfrm>
                      <a:solidFill>
                        <a:schemeClr val="tx2">
                          <a:lumMod val="20000"/>
                          <a:lumOff val="80000"/>
                        </a:schemeClr>
                      </a:solidFill>
                    </p:grpSpPr>
                    <p:sp>
                      <p:nvSpPr>
                        <p:cNvPr id="89" name="Parallelogram 88">
                          <a:extLst>
                            <a:ext uri="{FF2B5EF4-FFF2-40B4-BE49-F238E27FC236}">
                              <a16:creationId xmlns:a16="http://schemas.microsoft.com/office/drawing/2014/main" id="{5CC650A7-DC4A-3145-A1D1-55D38CC7E391}"/>
                            </a:ext>
                          </a:extLst>
                        </p:cNvPr>
                        <p:cNvSpPr/>
                        <p:nvPr/>
                      </p:nvSpPr>
                      <p:spPr>
                        <a:xfrm>
                          <a:off x="7337497" y="5312338"/>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90" name="Parallelogram 89">
                          <a:extLst>
                            <a:ext uri="{FF2B5EF4-FFF2-40B4-BE49-F238E27FC236}">
                              <a16:creationId xmlns:a16="http://schemas.microsoft.com/office/drawing/2014/main" id="{5CC650A7-DC4A-3145-A1D1-55D38CC7E391}"/>
                            </a:ext>
                          </a:extLst>
                        </p:cNvPr>
                        <p:cNvSpPr/>
                        <p:nvPr/>
                      </p:nvSpPr>
                      <p:spPr>
                        <a:xfrm>
                          <a:off x="7690405" y="5314330"/>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91" name="Parallelogram 90">
                          <a:extLst>
                            <a:ext uri="{FF2B5EF4-FFF2-40B4-BE49-F238E27FC236}">
                              <a16:creationId xmlns:a16="http://schemas.microsoft.com/office/drawing/2014/main" id="{5CC650A7-DC4A-3145-A1D1-55D38CC7E391}"/>
                            </a:ext>
                          </a:extLst>
                        </p:cNvPr>
                        <p:cNvSpPr/>
                        <p:nvPr/>
                      </p:nvSpPr>
                      <p:spPr>
                        <a:xfrm>
                          <a:off x="8026604" y="5316322"/>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92" name="Parallelogram 91">
                          <a:extLst>
                            <a:ext uri="{FF2B5EF4-FFF2-40B4-BE49-F238E27FC236}">
                              <a16:creationId xmlns:a16="http://schemas.microsoft.com/office/drawing/2014/main" id="{5CC650A7-DC4A-3145-A1D1-55D38CC7E391}"/>
                            </a:ext>
                          </a:extLst>
                        </p:cNvPr>
                        <p:cNvSpPr/>
                        <p:nvPr/>
                      </p:nvSpPr>
                      <p:spPr>
                        <a:xfrm>
                          <a:off x="8362803" y="5318314"/>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grpSp>
                    <p:nvGrpSpPr>
                      <p:cNvPr id="84" name="Group 83"/>
                      <p:cNvGrpSpPr/>
                      <p:nvPr/>
                    </p:nvGrpSpPr>
                    <p:grpSpPr>
                      <a:xfrm>
                        <a:off x="8676712" y="5800970"/>
                        <a:ext cx="1126731" cy="129937"/>
                        <a:chOff x="7337497" y="5312338"/>
                        <a:chExt cx="1419339" cy="120794"/>
                      </a:xfrm>
                      <a:solidFill>
                        <a:schemeClr val="tx2">
                          <a:lumMod val="20000"/>
                          <a:lumOff val="80000"/>
                        </a:schemeClr>
                      </a:solidFill>
                    </p:grpSpPr>
                    <p:sp>
                      <p:nvSpPr>
                        <p:cNvPr id="85" name="Parallelogram 84">
                          <a:extLst>
                            <a:ext uri="{FF2B5EF4-FFF2-40B4-BE49-F238E27FC236}">
                              <a16:creationId xmlns:a16="http://schemas.microsoft.com/office/drawing/2014/main" id="{5CC650A7-DC4A-3145-A1D1-55D38CC7E391}"/>
                            </a:ext>
                          </a:extLst>
                        </p:cNvPr>
                        <p:cNvSpPr/>
                        <p:nvPr/>
                      </p:nvSpPr>
                      <p:spPr>
                        <a:xfrm>
                          <a:off x="7337497" y="5312338"/>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86" name="Parallelogram 85">
                          <a:extLst>
                            <a:ext uri="{FF2B5EF4-FFF2-40B4-BE49-F238E27FC236}">
                              <a16:creationId xmlns:a16="http://schemas.microsoft.com/office/drawing/2014/main" id="{5CC650A7-DC4A-3145-A1D1-55D38CC7E391}"/>
                            </a:ext>
                          </a:extLst>
                        </p:cNvPr>
                        <p:cNvSpPr/>
                        <p:nvPr/>
                      </p:nvSpPr>
                      <p:spPr>
                        <a:xfrm>
                          <a:off x="7690405" y="5314330"/>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87" name="Parallelogram 86">
                          <a:extLst>
                            <a:ext uri="{FF2B5EF4-FFF2-40B4-BE49-F238E27FC236}">
                              <a16:creationId xmlns:a16="http://schemas.microsoft.com/office/drawing/2014/main" id="{5CC650A7-DC4A-3145-A1D1-55D38CC7E391}"/>
                            </a:ext>
                          </a:extLst>
                        </p:cNvPr>
                        <p:cNvSpPr/>
                        <p:nvPr/>
                      </p:nvSpPr>
                      <p:spPr>
                        <a:xfrm>
                          <a:off x="8026604" y="5316322"/>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88" name="Parallelogram 87">
                          <a:extLst>
                            <a:ext uri="{FF2B5EF4-FFF2-40B4-BE49-F238E27FC236}">
                              <a16:creationId xmlns:a16="http://schemas.microsoft.com/office/drawing/2014/main" id="{5CC650A7-DC4A-3145-A1D1-55D38CC7E391}"/>
                            </a:ext>
                          </a:extLst>
                        </p:cNvPr>
                        <p:cNvSpPr/>
                        <p:nvPr/>
                      </p:nvSpPr>
                      <p:spPr>
                        <a:xfrm>
                          <a:off x="8362803" y="5318314"/>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grpSp>
              </p:grpSp>
            </p:grpSp>
          </p:grpSp>
        </p:grpSp>
      </p:grpSp>
      <p:sp>
        <p:nvSpPr>
          <p:cNvPr id="191" name="Rounded Rectangle 190"/>
          <p:cNvSpPr/>
          <p:nvPr/>
        </p:nvSpPr>
        <p:spPr>
          <a:xfrm>
            <a:off x="467801" y="3741085"/>
            <a:ext cx="2586077" cy="904515"/>
          </a:xfrm>
          <a:prstGeom prst="roundRect">
            <a:avLst/>
          </a:prstGeom>
          <a:solidFill>
            <a:schemeClr val="lt1">
              <a:alpha val="0"/>
            </a:schemeClr>
          </a:solidFill>
          <a:ln w="38100" cmpd="sng">
            <a:solidFill>
              <a:srgbClr val="8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192" name="TextBox 191"/>
          <p:cNvSpPr txBox="1"/>
          <p:nvPr/>
        </p:nvSpPr>
        <p:spPr>
          <a:xfrm>
            <a:off x="457200" y="3007504"/>
            <a:ext cx="2664458" cy="5952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Transactional Island</a:t>
            </a:r>
            <a:br>
              <a:rPr kumimoji="0" lang="en-US" sz="18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HW Resources</a:t>
            </a:r>
          </a:p>
        </p:txBody>
      </p:sp>
      <p:sp>
        <p:nvSpPr>
          <p:cNvPr id="193" name="Rounded Rectangle 192"/>
          <p:cNvSpPr/>
          <p:nvPr/>
        </p:nvSpPr>
        <p:spPr>
          <a:xfrm>
            <a:off x="5397238" y="3106923"/>
            <a:ext cx="2816537" cy="1450636"/>
          </a:xfrm>
          <a:prstGeom prst="roundRect">
            <a:avLst/>
          </a:prstGeom>
          <a:solidFill>
            <a:schemeClr val="lt1">
              <a:alpha val="0"/>
            </a:schemeClr>
          </a:solidFill>
          <a:ln w="38100" cmpd="sng">
            <a:solidFill>
              <a:srgbClr val="8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194" name="TextBox 193"/>
          <p:cNvSpPr txBox="1"/>
          <p:nvPr/>
        </p:nvSpPr>
        <p:spPr>
          <a:xfrm>
            <a:off x="5488942" y="2362200"/>
            <a:ext cx="2664458" cy="5952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Analytical Island</a:t>
            </a:r>
            <a:br>
              <a:rPr kumimoji="0" lang="en-US" sz="18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HW Resources</a:t>
            </a:r>
          </a:p>
        </p:txBody>
      </p:sp>
    </p:spTree>
    <p:extLst>
      <p:ext uri="{BB962C8B-B14F-4D97-AF65-F5344CB8AC3E}">
        <p14:creationId xmlns:p14="http://schemas.microsoft.com/office/powerpoint/2010/main" val="164090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1"/>
                                        </p:tgtEl>
                                        <p:attrNameLst>
                                          <p:attrName>style.visibility</p:attrName>
                                        </p:attrNameLst>
                                      </p:cBhvr>
                                      <p:to>
                                        <p:strVal val="visible"/>
                                      </p:to>
                                    </p:set>
                                    <p:animEffect transition="in" filter="fade">
                                      <p:cBhvr>
                                        <p:cTn id="17" dur="500"/>
                                        <p:tgtEl>
                                          <p:spTgt spid="19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2"/>
                                        </p:tgtEl>
                                        <p:attrNameLst>
                                          <p:attrName>style.visibility</p:attrName>
                                        </p:attrNameLst>
                                      </p:cBhvr>
                                      <p:to>
                                        <p:strVal val="visible"/>
                                      </p:to>
                                    </p:set>
                                    <p:animEffect transition="in" filter="fade">
                                      <p:cBhvr>
                                        <p:cTn id="20" dur="500"/>
                                        <p:tgtEl>
                                          <p:spTgt spid="19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3"/>
                                        </p:tgtEl>
                                        <p:attrNameLst>
                                          <p:attrName>style.visibility</p:attrName>
                                        </p:attrNameLst>
                                      </p:cBhvr>
                                      <p:to>
                                        <p:strVal val="visible"/>
                                      </p:to>
                                    </p:set>
                                    <p:animEffect transition="in" filter="fade">
                                      <p:cBhvr>
                                        <p:cTn id="23" dur="500"/>
                                        <p:tgtEl>
                                          <p:spTgt spid="19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4"/>
                                        </p:tgtEl>
                                        <p:attrNameLst>
                                          <p:attrName>style.visibility</p:attrName>
                                        </p:attrNameLst>
                                      </p:cBhvr>
                                      <p:to>
                                        <p:strVal val="visible"/>
                                      </p:to>
                                    </p:set>
                                    <p:animEffect transition="in" filter="fade">
                                      <p:cBhvr>
                                        <p:cTn id="26"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191" grpId="0" animBg="1"/>
      <p:bldP spid="192" grpId="0"/>
      <p:bldP spid="193" grpId="0" animBg="1"/>
      <p:bldP spid="19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601200" cy="914400"/>
          </a:xfrm>
        </p:spPr>
        <p:txBody>
          <a:bodyPr/>
          <a:lstStyle/>
          <a:p>
            <a:r>
              <a:rPr lang="en-US" sz="3600" dirty="0"/>
              <a:t>Consistency Mechanism: Requirements</a:t>
            </a:r>
          </a:p>
        </p:txBody>
      </p:sp>
      <p:sp>
        <p:nvSpPr>
          <p:cNvPr id="4" name="Slide Number Placeholder 3"/>
          <p:cNvSpPr>
            <a:spLocks noGrp="1"/>
          </p:cNvSpPr>
          <p:nvPr>
            <p:ph type="sldNum" sz="quarter" idx="12"/>
          </p:nvPr>
        </p:nvSpPr>
        <p:spPr>
          <a:xfrm>
            <a:off x="7620000" y="6492875"/>
            <a:ext cx="1524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2400" b="1" i="0" u="none" strike="noStrike" kern="1200" cap="none" spc="0" normalizeH="0" baseline="0" noProof="0" dirty="0">
              <a:ln>
                <a:noFill/>
              </a:ln>
              <a:solidFill>
                <a:srgbClr val="0070C0"/>
              </a:solidFill>
              <a:effectLst/>
              <a:uLnTx/>
              <a:uFillTx/>
              <a:latin typeface="Gill Sans MT"/>
              <a:ea typeface="+mn-ea"/>
              <a:cs typeface="Gill Sans MT"/>
            </a:endParaRPr>
          </a:p>
        </p:txBody>
      </p:sp>
      <p:sp>
        <p:nvSpPr>
          <p:cNvPr id="338" name="Rectangle 337"/>
          <p:cNvSpPr/>
          <p:nvPr/>
        </p:nvSpPr>
        <p:spPr>
          <a:xfrm>
            <a:off x="0" y="990600"/>
            <a:ext cx="9144000" cy="830997"/>
          </a:xfrm>
          <a:prstGeom prst="rect">
            <a:avLst/>
          </a:prstGeom>
          <a:solidFill>
            <a:schemeClr val="accent6">
              <a:lumMod val="20000"/>
              <a:lumOff val="80000"/>
            </a:schemeClr>
          </a:solid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Consistency mechanism </a:t>
            </a:r>
            <a:r>
              <a:rPr kumimoji="0" lang="en-US" sz="2400" b="1" i="0" u="sng" strike="noStrike" kern="1200" cap="none" spc="0" normalizeH="0" baseline="0" noProof="0" dirty="0">
                <a:ln>
                  <a:noFill/>
                </a:ln>
                <a:solidFill>
                  <a:prstClr val="black"/>
                </a:solidFill>
                <a:effectLst/>
                <a:uLnTx/>
                <a:uFillTx/>
                <a:latin typeface="Gill Sans MT"/>
                <a:ea typeface="+mn-ea"/>
                <a:cs typeface="Gill Sans MT"/>
              </a:rPr>
              <a:t>must not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compromise either the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throughput</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of analytical queries or the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update propagation rate</a:t>
            </a:r>
          </a:p>
        </p:txBody>
      </p:sp>
      <p:grpSp>
        <p:nvGrpSpPr>
          <p:cNvPr id="33" name="Group 32"/>
          <p:cNvGrpSpPr/>
          <p:nvPr/>
        </p:nvGrpSpPr>
        <p:grpSpPr>
          <a:xfrm>
            <a:off x="351264" y="3216823"/>
            <a:ext cx="9220200" cy="845641"/>
            <a:chOff x="364189" y="3421559"/>
            <a:chExt cx="8686800" cy="845641"/>
          </a:xfrm>
        </p:grpSpPr>
        <p:sp>
          <p:nvSpPr>
            <p:cNvPr id="34" name="TextBox 33"/>
            <p:cNvSpPr txBox="1"/>
            <p:nvPr/>
          </p:nvSpPr>
          <p:spPr>
            <a:xfrm>
              <a:off x="364189" y="3421559"/>
              <a:ext cx="474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1</a:t>
              </a:r>
            </a:p>
          </p:txBody>
        </p:sp>
        <p:sp>
          <p:nvSpPr>
            <p:cNvPr id="35" name="TextBox 34"/>
            <p:cNvSpPr txBox="1"/>
            <p:nvPr/>
          </p:nvSpPr>
          <p:spPr>
            <a:xfrm>
              <a:off x="821389" y="3497759"/>
              <a:ext cx="82296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Updates must be applied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all the time</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 and </a:t>
              </a:r>
              <a:r>
                <a:rPr kumimoji="0" lang="en-US" sz="2200" b="1" i="0" u="none" strike="noStrike" kern="1200" cap="none" spc="0" normalizeH="0" baseline="0" noProof="0" dirty="0">
                  <a:ln>
                    <a:noFill/>
                  </a:ln>
                  <a:solidFill>
                    <a:srgbClr val="C00000"/>
                  </a:solidFill>
                  <a:effectLst/>
                  <a:uLnTx/>
                  <a:uFillTx/>
                  <a:latin typeface="Gill Sans MT"/>
                  <a:ea typeface="+mn-ea"/>
                  <a:cs typeface="Gill Sans MT"/>
                  <a:sym typeface="Wingdings"/>
                </a:rPr>
                <a:t>should not be </a:t>
              </a:r>
              <a:br>
                <a:rPr kumimoji="0" lang="en-US" sz="2200" b="1" i="0" u="none" strike="noStrike" kern="1200" cap="none" spc="0" normalizeH="0" baseline="0" noProof="0" dirty="0">
                  <a:ln>
                    <a:noFill/>
                  </a:ln>
                  <a:solidFill>
                    <a:srgbClr val="C00000"/>
                  </a:solidFill>
                  <a:effectLst/>
                  <a:uLnTx/>
                  <a:uFillTx/>
                  <a:latin typeface="Gill Sans MT"/>
                  <a:ea typeface="+mn-ea"/>
                  <a:cs typeface="Gill Sans MT"/>
                  <a:sym typeface="Wingdings"/>
                </a:rPr>
              </a:br>
              <a:r>
                <a:rPr kumimoji="0" lang="en-US" sz="2200" b="1" i="0" u="none" strike="noStrike" kern="1200" cap="none" spc="0" normalizeH="0" baseline="0" noProof="0" dirty="0">
                  <a:ln>
                    <a:noFill/>
                  </a:ln>
                  <a:solidFill>
                    <a:srgbClr val="C00000"/>
                  </a:solidFill>
                  <a:effectLst/>
                  <a:uLnTx/>
                  <a:uFillTx/>
                  <a:latin typeface="Gill Sans MT"/>
                  <a:ea typeface="+mn-ea"/>
                  <a:cs typeface="Gill Sans MT"/>
                  <a:sym typeface="Wingdings"/>
                </a:rPr>
                <a:t>blocked</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sym typeface="Wingdings"/>
                </a:rPr>
                <a:t> by analytical queries 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sym typeface="Wingdings"/>
                </a:rPr>
                <a:t>Data freshness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sym typeface="Wingdings"/>
                </a:rPr>
                <a:t>property</a:t>
              </a:r>
              <a:endParaRPr kumimoji="0" lang="en-US" sz="2200" b="1" i="0" u="none" strike="noStrike" kern="1200" cap="none" spc="0" normalizeH="0" baseline="0" noProof="0" dirty="0">
                <a:ln>
                  <a:noFill/>
                </a:ln>
                <a:solidFill>
                  <a:srgbClr val="1F497D"/>
                </a:solidFill>
                <a:effectLst/>
                <a:uLnTx/>
                <a:uFillTx/>
                <a:latin typeface="Gill Sans MT"/>
                <a:ea typeface="+mn-ea"/>
                <a:cs typeface="Gill Sans MT"/>
              </a:endParaRPr>
            </a:p>
          </p:txBody>
        </p:sp>
      </p:grpSp>
      <p:grpSp>
        <p:nvGrpSpPr>
          <p:cNvPr id="36" name="Group 35"/>
          <p:cNvGrpSpPr/>
          <p:nvPr/>
        </p:nvGrpSpPr>
        <p:grpSpPr>
          <a:xfrm>
            <a:off x="351264" y="4288139"/>
            <a:ext cx="8686800" cy="1107996"/>
            <a:chOff x="364189" y="3490318"/>
            <a:chExt cx="8686800" cy="1107996"/>
          </a:xfrm>
        </p:grpSpPr>
        <p:sp>
          <p:nvSpPr>
            <p:cNvPr id="37" name="TextBox 36"/>
            <p:cNvSpPr txBox="1"/>
            <p:nvPr/>
          </p:nvSpPr>
          <p:spPr>
            <a:xfrm>
              <a:off x="364189" y="3516739"/>
              <a:ext cx="474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2</a:t>
              </a:r>
            </a:p>
          </p:txBody>
        </p:sp>
        <p:sp>
          <p:nvSpPr>
            <p:cNvPr id="38" name="TextBox 37"/>
            <p:cNvSpPr txBox="1"/>
            <p:nvPr/>
          </p:nvSpPr>
          <p:spPr>
            <a:xfrm>
              <a:off x="821389" y="3490318"/>
              <a:ext cx="82296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Analytics must be able to run all the time and </a:t>
              </a:r>
              <a:r>
                <a:rPr kumimoji="0" lang="en-US" sz="2200" b="1" i="0" u="none" strike="noStrike" kern="1200" cap="none" spc="0" normalizeH="0" baseline="0" noProof="0" dirty="0">
                  <a:ln>
                    <a:noFill/>
                  </a:ln>
                  <a:solidFill>
                    <a:srgbClr val="C00000"/>
                  </a:solidFill>
                  <a:effectLst/>
                  <a:uLnTx/>
                  <a:uFillTx/>
                  <a:latin typeface="Gill Sans MT"/>
                  <a:ea typeface="+mn-ea"/>
                  <a:cs typeface="Gill Sans MT"/>
                </a:rPr>
                <a:t>should not be blocked</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 by update propagation</a:t>
              </a:r>
              <a:r>
                <a:rPr kumimoji="0" lang="en-US" sz="2200" b="1" i="0" u="none" strike="noStrike" kern="1200" cap="none" spc="0" normalizeH="0" baseline="0" noProof="0" dirty="0">
                  <a:ln>
                    <a:noFill/>
                  </a:ln>
                  <a:solidFill>
                    <a:srgbClr val="1E497D"/>
                  </a:solidFill>
                  <a:effectLst/>
                  <a:uLnTx/>
                  <a:uFillTx/>
                  <a:latin typeface="Gill Sans MT"/>
                  <a:ea typeface="+mn-ea"/>
                  <a:cs typeface="Gill Sans MT"/>
                </a:rPr>
                <a:t> process </a:t>
              </a:r>
              <a:r>
                <a:rPr kumimoji="0" lang="en-US" sz="2200" b="1" i="0" u="none" strike="noStrike" kern="1200" cap="none" spc="0" normalizeH="0" baseline="0" noProof="0" dirty="0">
                  <a:ln>
                    <a:noFill/>
                  </a:ln>
                  <a:solidFill>
                    <a:srgbClr val="1E497D"/>
                  </a:solidFill>
                  <a:effectLst/>
                  <a:uLnTx/>
                  <a:uFillTx/>
                  <a:latin typeface="Gill Sans MT"/>
                  <a:ea typeface="+mn-ea"/>
                  <a:cs typeface="Gill Sans MT"/>
                  <a:sym typeface="Wingdings"/>
                </a:rPr>
                <a:t></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sym typeface="Wingdings"/>
                </a:rPr>
                <a:t> Performance isolation</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sym typeface="Wingdings"/>
                </a:rPr>
                <a:t> property</a:t>
              </a:r>
              <a:endParaRPr kumimoji="0" lang="en-US" sz="2200" b="1" i="0" u="none" strike="noStrike" kern="1200" cap="none" spc="0" normalizeH="0" baseline="0" noProof="0" dirty="0">
                <a:ln>
                  <a:noFill/>
                </a:ln>
                <a:solidFill>
                  <a:srgbClr val="1F497D"/>
                </a:solidFill>
                <a:effectLst/>
                <a:uLnTx/>
                <a:uFillTx/>
                <a:latin typeface="Gill Sans MT"/>
                <a:ea typeface="+mn-ea"/>
                <a:cs typeface="Gill Sans MT"/>
              </a:endParaRPr>
            </a:p>
          </p:txBody>
        </p:sp>
      </p:grpSp>
      <p:sp>
        <p:nvSpPr>
          <p:cNvPr id="3" name="Rectangle 2"/>
          <p:cNvSpPr/>
          <p:nvPr/>
        </p:nvSpPr>
        <p:spPr>
          <a:xfrm>
            <a:off x="0" y="2661422"/>
            <a:ext cx="91440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Consistency mechanism has to satisfy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two requirements:  </a:t>
            </a:r>
          </a:p>
        </p:txBody>
      </p:sp>
      <p:cxnSp>
        <p:nvCxnSpPr>
          <p:cNvPr id="40" name="Straight Arrow Connector 39"/>
          <p:cNvCxnSpPr/>
          <p:nvPr/>
        </p:nvCxnSpPr>
        <p:spPr>
          <a:xfrm>
            <a:off x="4572000" y="2062974"/>
            <a:ext cx="0" cy="393192"/>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84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500"/>
                                        <p:tgtEl>
                                          <p:spTgt spid="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par>
                                <p:cTn id="21" presetID="10"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animBg="1"/>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ounded Rectangle 78"/>
          <p:cNvSpPr/>
          <p:nvPr/>
        </p:nvSpPr>
        <p:spPr>
          <a:xfrm>
            <a:off x="3678936" y="4953000"/>
            <a:ext cx="1615440" cy="1295400"/>
          </a:xfrm>
          <a:prstGeom prst="roundRect">
            <a:avLst/>
          </a:prstGeom>
          <a:solidFill>
            <a:schemeClr val="lt1">
              <a:alpha val="0"/>
            </a:schemeClr>
          </a:solidFill>
          <a:ln>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59" name="Rounded Rectangle 58"/>
          <p:cNvSpPr/>
          <p:nvPr/>
        </p:nvSpPr>
        <p:spPr>
          <a:xfrm>
            <a:off x="4419600" y="1143000"/>
            <a:ext cx="2286000" cy="26670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sp>
        <p:nvSpPr>
          <p:cNvPr id="2" name="Title 1"/>
          <p:cNvSpPr>
            <a:spLocks noGrp="1"/>
          </p:cNvSpPr>
          <p:nvPr>
            <p:ph type="title"/>
          </p:nvPr>
        </p:nvSpPr>
        <p:spPr>
          <a:xfrm>
            <a:off x="-304800" y="-152400"/>
            <a:ext cx="9829800" cy="914400"/>
          </a:xfrm>
        </p:spPr>
        <p:txBody>
          <a:bodyPr/>
          <a:lstStyle/>
          <a:p>
            <a:r>
              <a:rPr lang="en-US" sz="4300" dirty="0"/>
              <a:t>Analytical Engine: Query Execution</a:t>
            </a:r>
          </a:p>
        </p:txBody>
      </p:sp>
      <p:sp>
        <p:nvSpPr>
          <p:cNvPr id="4" name="Slide Number Placeholder 3"/>
          <p:cNvSpPr>
            <a:spLocks noGrp="1"/>
          </p:cNvSpPr>
          <p:nvPr>
            <p:ph type="sldNum" sz="quarter" idx="12"/>
          </p:nvPr>
        </p:nvSpPr>
        <p:spPr>
          <a:xfrm>
            <a:off x="7620000" y="6492875"/>
            <a:ext cx="1524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2400" b="1" i="0" u="none" strike="noStrike" kern="1200" cap="none" spc="0" normalizeH="0" baseline="0" noProof="0" dirty="0">
              <a:ln>
                <a:noFill/>
              </a:ln>
              <a:solidFill>
                <a:srgbClr val="0070C0"/>
              </a:solidFill>
              <a:effectLst/>
              <a:uLnTx/>
              <a:uFillTx/>
              <a:latin typeface="Gill Sans MT"/>
              <a:ea typeface="+mn-ea"/>
              <a:cs typeface="Gill Sans MT"/>
            </a:endParaRPr>
          </a:p>
        </p:txBody>
      </p:sp>
      <p:grpSp>
        <p:nvGrpSpPr>
          <p:cNvPr id="53" name="Group 52"/>
          <p:cNvGrpSpPr/>
          <p:nvPr/>
        </p:nvGrpSpPr>
        <p:grpSpPr>
          <a:xfrm>
            <a:off x="76200" y="1181812"/>
            <a:ext cx="3276600" cy="1485188"/>
            <a:chOff x="76200" y="1334212"/>
            <a:chExt cx="3276600" cy="1485188"/>
          </a:xfrm>
        </p:grpSpPr>
        <p:sp>
          <p:nvSpPr>
            <p:cNvPr id="56" name="Rounded Rectangle 55"/>
            <p:cNvSpPr/>
            <p:nvPr/>
          </p:nvSpPr>
          <p:spPr>
            <a:xfrm>
              <a:off x="381000" y="1334212"/>
              <a:ext cx="2743200" cy="1485188"/>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sp>
          <p:nvSpPr>
            <p:cNvPr id="8" name="TextBox 7"/>
            <p:cNvSpPr txBox="1"/>
            <p:nvPr/>
          </p:nvSpPr>
          <p:spPr>
            <a:xfrm>
              <a:off x="76200" y="1419761"/>
              <a:ext cx="32766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Select </a:t>
              </a:r>
              <a:r>
                <a:rPr kumimoji="0" lang="en-US" sz="2000" b="0" i="0" u="none" strike="noStrike" kern="1200" cap="none" spc="0" normalizeH="0" baseline="0" noProof="0" dirty="0" err="1">
                  <a:ln>
                    <a:noFill/>
                  </a:ln>
                  <a:solidFill>
                    <a:prstClr val="black"/>
                  </a:solidFill>
                  <a:effectLst/>
                  <a:uLnTx/>
                  <a:uFillTx/>
                  <a:latin typeface="Gill Sans MT"/>
                  <a:ea typeface="+mn-ea"/>
                  <a:cs typeface="Gill Sans MT"/>
                </a:rPr>
                <a:t>A.id</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000" b="0" i="0" u="none" strike="noStrike" kern="1200" cap="none" spc="0" normalizeH="0" baseline="0" noProof="0" dirty="0" err="1">
                  <a:ln>
                    <a:noFill/>
                  </a:ln>
                  <a:solidFill>
                    <a:prstClr val="black"/>
                  </a:solidFill>
                  <a:effectLst/>
                  <a:uLnTx/>
                  <a:uFillTx/>
                  <a:latin typeface="Gill Sans MT"/>
                  <a:ea typeface="+mn-ea"/>
                  <a:cs typeface="Gill Sans MT"/>
                </a:rPr>
                <a:t>B.id</a:t>
              </a:r>
              <a:br>
                <a:rPr kumimoji="0" lang="en-US" sz="20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From </a:t>
              </a:r>
              <a:r>
                <a:rPr kumimoji="0" lang="en-US" sz="2000" b="0" i="0" u="none" strike="noStrike" kern="1200" cap="none" spc="0" normalizeH="0" baseline="0" noProof="0" dirty="0">
                  <a:ln>
                    <a:noFill/>
                  </a:ln>
                  <a:solidFill>
                    <a:prstClr val="black"/>
                  </a:solidFill>
                  <a:effectLst/>
                  <a:uLnTx/>
                  <a:uFillTx/>
                  <a:latin typeface="Gill Sans MT"/>
                  <a:ea typeface="+mn-ea"/>
                  <a:cs typeface="Gill Sans MT"/>
                </a:rPr>
                <a:t>A</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JOIN </a:t>
              </a:r>
              <a:r>
                <a:rPr kumimoji="0" lang="en-US" sz="2000" b="0" i="0" u="none" strike="noStrike" kern="1200" cap="none" spc="0" normalizeH="0" baseline="0" noProof="0" dirty="0">
                  <a:ln>
                    <a:noFill/>
                  </a:ln>
                  <a:solidFill>
                    <a:prstClr val="black"/>
                  </a:solidFill>
                  <a:effectLst/>
                  <a:uLnTx/>
                  <a:uFillTx/>
                  <a:latin typeface="Gill Sans MT"/>
                  <a:ea typeface="+mn-ea"/>
                  <a:cs typeface="Gill Sans MT"/>
                </a:rPr>
                <a:t>B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ON </a:t>
              </a:r>
              <a:r>
                <a:rPr kumimoji="0" lang="en-US" sz="2000" b="0" i="0" u="none" strike="noStrike" kern="1200" cap="none" spc="0" normalizeH="0" baseline="0" noProof="0" dirty="0" err="1">
                  <a:ln>
                    <a:noFill/>
                  </a:ln>
                  <a:solidFill>
                    <a:prstClr val="black"/>
                  </a:solidFill>
                  <a:effectLst/>
                  <a:uLnTx/>
                  <a:uFillTx/>
                  <a:latin typeface="Gill Sans MT"/>
                  <a:ea typeface="+mn-ea"/>
                  <a:cs typeface="Gill Sans MT"/>
                </a:rPr>
                <a:t>A.id</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 </a:t>
              </a:r>
              <a:r>
                <a:rPr kumimoji="0" lang="en-US" sz="2000" b="0" i="0" u="none" strike="noStrike" kern="1200" cap="none" spc="0" normalizeH="0" baseline="0" noProof="0" dirty="0" err="1">
                  <a:ln>
                    <a:noFill/>
                  </a:ln>
                  <a:solidFill>
                    <a:prstClr val="black"/>
                  </a:solidFill>
                  <a:effectLst/>
                  <a:uLnTx/>
                  <a:uFillTx/>
                  <a:latin typeface="Gill Sans MT"/>
                  <a:ea typeface="+mn-ea"/>
                  <a:cs typeface="Gill Sans MT"/>
                </a:rPr>
                <a:t>B.id</a:t>
              </a:r>
              <a:br>
                <a:rPr kumimoji="0" lang="en-US" sz="20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Where </a:t>
              </a:r>
              <a:r>
                <a:rPr kumimoji="0" lang="en-US" sz="2000" b="0" i="0" u="none" strike="noStrike" kern="1200" cap="none" spc="0" normalizeH="0" baseline="0" noProof="0" dirty="0" err="1">
                  <a:ln>
                    <a:noFill/>
                  </a:ln>
                  <a:solidFill>
                    <a:prstClr val="black"/>
                  </a:solidFill>
                  <a:effectLst/>
                  <a:uLnTx/>
                  <a:uFillTx/>
                  <a:latin typeface="Gill Sans MT"/>
                  <a:ea typeface="+mn-ea"/>
                  <a:cs typeface="Gill Sans MT"/>
                </a:rPr>
                <a:t>A.value</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&gt; </a:t>
              </a:r>
              <a:r>
                <a:rPr kumimoji="0" lang="en-US" sz="2000" b="0" i="0" u="none" strike="noStrike" kern="1200" cap="none" spc="0" normalizeH="0" baseline="0" noProof="0" dirty="0">
                  <a:ln>
                    <a:noFill/>
                  </a:ln>
                  <a:solidFill>
                    <a:prstClr val="black"/>
                  </a:solidFill>
                  <a:effectLst/>
                  <a:uLnTx/>
                  <a:uFillTx/>
                  <a:latin typeface="Gill Sans MT"/>
                  <a:ea typeface="+mn-ea"/>
                  <a:cs typeface="Gill Sans MT"/>
                </a:rPr>
                <a:t>55</a:t>
              </a:r>
            </a:p>
          </p:txBody>
        </p:sp>
      </p:grpSp>
      <p:sp>
        <p:nvSpPr>
          <p:cNvPr id="14" name="TextBox 13"/>
          <p:cNvSpPr txBox="1"/>
          <p:nvPr/>
        </p:nvSpPr>
        <p:spPr>
          <a:xfrm>
            <a:off x="-940660" y="266558"/>
            <a:ext cx="184666"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lumMod val="75000"/>
                  <a:lumOff val="25000"/>
                </a:prstClr>
              </a:solidFill>
              <a:effectLst/>
              <a:uLnTx/>
              <a:uFillTx/>
              <a:latin typeface="Gill Sans MT"/>
              <a:ea typeface="+mn-ea"/>
              <a:cs typeface="+mn-cs"/>
            </a:endParaRPr>
          </a:p>
        </p:txBody>
      </p:sp>
      <p:grpSp>
        <p:nvGrpSpPr>
          <p:cNvPr id="43" name="Group 42"/>
          <p:cNvGrpSpPr/>
          <p:nvPr/>
        </p:nvGrpSpPr>
        <p:grpSpPr>
          <a:xfrm>
            <a:off x="4724400" y="1153180"/>
            <a:ext cx="1828800" cy="2428220"/>
            <a:chOff x="2895600" y="2362200"/>
            <a:chExt cx="1828800" cy="2961620"/>
          </a:xfrm>
        </p:grpSpPr>
        <p:sp>
          <p:nvSpPr>
            <p:cNvPr id="9" name="Rectangle 8"/>
            <p:cNvSpPr/>
            <p:nvPr/>
          </p:nvSpPr>
          <p:spPr>
            <a:xfrm>
              <a:off x="3864526" y="3957935"/>
              <a:ext cx="472405" cy="5847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Lucida Grande"/>
                  <a:ea typeface="Lucida Grande"/>
                  <a:cs typeface="Lucida Grande"/>
                </a:rPr>
                <a:t>σ</a:t>
              </a:r>
              <a:endParaRPr kumimoji="0" lang="en-US" sz="32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11" name="Rectangle 10"/>
            <p:cNvSpPr/>
            <p:nvPr/>
          </p:nvSpPr>
          <p:spPr>
            <a:xfrm>
              <a:off x="3429000" y="2362200"/>
              <a:ext cx="568560"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Lucida Grande"/>
                  <a:ea typeface="Lucida Grande"/>
                  <a:cs typeface="Lucida Grande"/>
                </a:rPr>
                <a:t>π</a:t>
              </a:r>
              <a:endParaRPr kumimoji="0" lang="en-US" sz="36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19" name="AutoShape 4"/>
            <p:cNvSpPr>
              <a:spLocks noChangeArrowheads="1"/>
            </p:cNvSpPr>
            <p:nvPr/>
          </p:nvSpPr>
          <p:spPr bwMode="auto">
            <a:xfrm rot="16200000">
              <a:off x="3569906" y="3346006"/>
              <a:ext cx="291338" cy="420750"/>
            </a:xfrm>
            <a:prstGeom prst="flowChartCollate">
              <a:avLst/>
            </a:prstGeom>
            <a:no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Gill Sans MT"/>
                <a:ea typeface="+mn-ea"/>
                <a:cs typeface="+mn-cs"/>
              </a:endParaRPr>
            </a:p>
          </p:txBody>
        </p:sp>
        <p:sp>
          <p:nvSpPr>
            <p:cNvPr id="20" name="TextBox 19"/>
            <p:cNvSpPr txBox="1"/>
            <p:nvPr/>
          </p:nvSpPr>
          <p:spPr>
            <a:xfrm>
              <a:off x="2895600" y="4800600"/>
              <a:ext cx="533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Gill Sans MT"/>
                  <a:ea typeface="+mn-ea"/>
                  <a:cs typeface="Gill Sans MT"/>
                </a:rPr>
                <a:t>A</a:t>
              </a:r>
            </a:p>
          </p:txBody>
        </p:sp>
        <p:sp>
          <p:nvSpPr>
            <p:cNvPr id="21" name="TextBox 20"/>
            <p:cNvSpPr txBox="1"/>
            <p:nvPr/>
          </p:nvSpPr>
          <p:spPr>
            <a:xfrm>
              <a:off x="4191000" y="4800600"/>
              <a:ext cx="533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Gill Sans MT"/>
                  <a:ea typeface="+mn-ea"/>
                  <a:cs typeface="Gill Sans MT"/>
                </a:rPr>
                <a:t>B</a:t>
              </a:r>
            </a:p>
          </p:txBody>
        </p:sp>
        <p:cxnSp>
          <p:nvCxnSpPr>
            <p:cNvPr id="22" name="Straight Arrow Connector 21"/>
            <p:cNvCxnSpPr>
              <a:stCxn id="20" idx="0"/>
            </p:cNvCxnSpPr>
            <p:nvPr/>
          </p:nvCxnSpPr>
          <p:spPr>
            <a:xfrm flipV="1">
              <a:off x="3162300" y="3733800"/>
              <a:ext cx="495300" cy="1066800"/>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4152900" y="4495800"/>
              <a:ext cx="266700" cy="381000"/>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3788328" y="3733802"/>
              <a:ext cx="250272" cy="380998"/>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11" idx="2"/>
            </p:cNvCxnSpPr>
            <p:nvPr/>
          </p:nvCxnSpPr>
          <p:spPr>
            <a:xfrm flipH="1" flipV="1">
              <a:off x="3713280" y="3008531"/>
              <a:ext cx="0" cy="344269"/>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cxnSp>
        <p:nvCxnSpPr>
          <p:cNvPr id="45" name="Straight Arrow Connector 44"/>
          <p:cNvCxnSpPr/>
          <p:nvPr/>
        </p:nvCxnSpPr>
        <p:spPr>
          <a:xfrm flipV="1">
            <a:off x="3276600" y="1905000"/>
            <a:ext cx="990600" cy="0"/>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276600" y="1428690"/>
            <a:ext cx="10668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Parser</a:t>
            </a:r>
          </a:p>
        </p:txBody>
      </p:sp>
      <p:sp>
        <p:nvSpPr>
          <p:cNvPr id="50" name="TextBox 49"/>
          <p:cNvSpPr txBox="1"/>
          <p:nvPr/>
        </p:nvSpPr>
        <p:spPr>
          <a:xfrm>
            <a:off x="6934200" y="1371600"/>
            <a:ext cx="13716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Volcano</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execution model</a:t>
            </a:r>
          </a:p>
        </p:txBody>
      </p:sp>
      <p:sp>
        <p:nvSpPr>
          <p:cNvPr id="54" name="TextBox 53"/>
          <p:cNvSpPr txBox="1"/>
          <p:nvPr/>
        </p:nvSpPr>
        <p:spPr>
          <a:xfrm>
            <a:off x="-304800" y="3276600"/>
            <a:ext cx="4343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High degree of inter- and</a:t>
            </a:r>
            <a:br>
              <a:rPr kumimoji="0" lang="en-US" sz="20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intra-operator parallelism</a:t>
            </a:r>
          </a:p>
        </p:txBody>
      </p:sp>
      <p:sp>
        <p:nvSpPr>
          <p:cNvPr id="55" name="TextBox 54"/>
          <p:cNvSpPr txBox="1"/>
          <p:nvPr/>
        </p:nvSpPr>
        <p:spPr>
          <a:xfrm>
            <a:off x="3810000" y="742890"/>
            <a:ext cx="35052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Algebraic Query Plan</a:t>
            </a:r>
          </a:p>
        </p:txBody>
      </p:sp>
      <p:sp>
        <p:nvSpPr>
          <p:cNvPr id="57" name="TextBox 56"/>
          <p:cNvSpPr txBox="1"/>
          <p:nvPr/>
        </p:nvSpPr>
        <p:spPr>
          <a:xfrm>
            <a:off x="1143000" y="685800"/>
            <a:ext cx="10668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Query</a:t>
            </a:r>
          </a:p>
        </p:txBody>
      </p:sp>
      <p:grpSp>
        <p:nvGrpSpPr>
          <p:cNvPr id="67" name="Group 66"/>
          <p:cNvGrpSpPr/>
          <p:nvPr/>
        </p:nvGrpSpPr>
        <p:grpSpPr>
          <a:xfrm>
            <a:off x="3810000" y="4876800"/>
            <a:ext cx="685800" cy="1295399"/>
            <a:chOff x="1219200" y="4221658"/>
            <a:chExt cx="685800" cy="1493342"/>
          </a:xfrm>
        </p:grpSpPr>
        <p:sp>
          <p:nvSpPr>
            <p:cNvPr id="66" name="Rounded Rectangle 65"/>
            <p:cNvSpPr/>
            <p:nvPr/>
          </p:nvSpPr>
          <p:spPr>
            <a:xfrm>
              <a:off x="1219200" y="4419600"/>
              <a:ext cx="609600" cy="129540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grpSp>
          <p:nvGrpSpPr>
            <p:cNvPr id="64" name="Group 63"/>
            <p:cNvGrpSpPr/>
            <p:nvPr/>
          </p:nvGrpSpPr>
          <p:grpSpPr>
            <a:xfrm>
              <a:off x="1295400" y="4221658"/>
              <a:ext cx="609600" cy="1401658"/>
              <a:chOff x="1295400" y="4221658"/>
              <a:chExt cx="609600" cy="1401658"/>
            </a:xfrm>
          </p:grpSpPr>
          <p:sp>
            <p:nvSpPr>
              <p:cNvPr id="62" name="TextBox 61"/>
              <p:cNvSpPr txBox="1"/>
              <p:nvPr/>
            </p:nvSpPr>
            <p:spPr>
              <a:xfrm>
                <a:off x="1295400" y="5100096"/>
                <a:ext cx="6096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Gill Sans MT"/>
                    <a:ea typeface="+mn-ea"/>
                    <a:cs typeface="Gill Sans MT"/>
                  </a:rPr>
                  <a:t>A</a:t>
                </a:r>
                <a:r>
                  <a:rPr kumimoji="0" lang="en-US" sz="2800" b="1" i="0" u="none" strike="noStrike" kern="1200" cap="none" spc="0" normalizeH="0" baseline="-25000" noProof="0" dirty="0">
                    <a:ln>
                      <a:noFill/>
                    </a:ln>
                    <a:solidFill>
                      <a:prstClr val="black"/>
                    </a:solidFill>
                    <a:effectLst/>
                    <a:uLnTx/>
                    <a:uFillTx/>
                    <a:latin typeface="Gill Sans MT"/>
                    <a:ea typeface="+mn-ea"/>
                    <a:cs typeface="Gill Sans MT"/>
                  </a:rPr>
                  <a:t>1</a:t>
                </a:r>
              </a:p>
            </p:txBody>
          </p:sp>
          <p:cxnSp>
            <p:nvCxnSpPr>
              <p:cNvPr id="63" name="Straight Arrow Connector 62"/>
              <p:cNvCxnSpPr/>
              <p:nvPr/>
            </p:nvCxnSpPr>
            <p:spPr>
              <a:xfrm flipH="1" flipV="1">
                <a:off x="1524000" y="4875561"/>
                <a:ext cx="0" cy="312380"/>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1295400" y="4221658"/>
                <a:ext cx="472405" cy="4794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Lucida Grande"/>
                    <a:ea typeface="Lucida Grande"/>
                    <a:cs typeface="Lucida Grande"/>
                  </a:rPr>
                  <a:t>σ</a:t>
                </a:r>
                <a:endParaRPr kumimoji="0" lang="en-US" sz="3200" b="0" i="0" u="none" strike="noStrike" kern="1200" cap="none" spc="0" normalizeH="0" baseline="0" noProof="0" dirty="0">
                  <a:ln>
                    <a:noFill/>
                  </a:ln>
                  <a:solidFill>
                    <a:prstClr val="black"/>
                  </a:solidFill>
                  <a:effectLst/>
                  <a:uLnTx/>
                  <a:uFillTx/>
                  <a:latin typeface="Gill Sans MT"/>
                  <a:ea typeface="+mn-ea"/>
                  <a:cs typeface="+mn-cs"/>
                </a:endParaRPr>
              </a:p>
            </p:txBody>
          </p:sp>
        </p:grpSp>
      </p:grpSp>
      <p:grpSp>
        <p:nvGrpSpPr>
          <p:cNvPr id="69" name="Group 68"/>
          <p:cNvGrpSpPr/>
          <p:nvPr/>
        </p:nvGrpSpPr>
        <p:grpSpPr>
          <a:xfrm>
            <a:off x="4572000" y="4876800"/>
            <a:ext cx="609600" cy="1295395"/>
            <a:chOff x="1219200" y="4221662"/>
            <a:chExt cx="609600" cy="1493338"/>
          </a:xfrm>
        </p:grpSpPr>
        <p:sp>
          <p:nvSpPr>
            <p:cNvPr id="70" name="Rounded Rectangle 69"/>
            <p:cNvSpPr/>
            <p:nvPr/>
          </p:nvSpPr>
          <p:spPr>
            <a:xfrm>
              <a:off x="1219200" y="4419600"/>
              <a:ext cx="609600" cy="1295400"/>
            </a:xfrm>
            <a:prstGeom prst="roundRect">
              <a:avLst/>
            </a:prstGeom>
            <a:solidFill>
              <a:srgbClr val="FFBFB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grpSp>
          <p:nvGrpSpPr>
            <p:cNvPr id="71" name="Group 70"/>
            <p:cNvGrpSpPr/>
            <p:nvPr/>
          </p:nvGrpSpPr>
          <p:grpSpPr>
            <a:xfrm>
              <a:off x="1219200" y="4221662"/>
              <a:ext cx="609600" cy="1401659"/>
              <a:chOff x="1219200" y="4221662"/>
              <a:chExt cx="609600" cy="1401659"/>
            </a:xfrm>
          </p:grpSpPr>
          <p:sp>
            <p:nvSpPr>
              <p:cNvPr id="72" name="TextBox 71"/>
              <p:cNvSpPr txBox="1"/>
              <p:nvPr/>
            </p:nvSpPr>
            <p:spPr>
              <a:xfrm>
                <a:off x="1219200" y="5100101"/>
                <a:ext cx="6096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Gill Sans MT"/>
                    <a:ea typeface="+mn-ea"/>
                    <a:cs typeface="Gill Sans MT"/>
                  </a:rPr>
                  <a:t>A</a:t>
                </a:r>
                <a:r>
                  <a:rPr kumimoji="0" lang="en-US" sz="2800" b="1" i="0" u="none" strike="noStrike" kern="1200" cap="none" spc="0" normalizeH="0" baseline="-25000" noProof="0" dirty="0">
                    <a:ln>
                      <a:noFill/>
                    </a:ln>
                    <a:solidFill>
                      <a:prstClr val="black"/>
                    </a:solidFill>
                    <a:effectLst/>
                    <a:uLnTx/>
                    <a:uFillTx/>
                    <a:latin typeface="Gill Sans MT"/>
                    <a:ea typeface="+mn-ea"/>
                    <a:cs typeface="Gill Sans MT"/>
                  </a:rPr>
                  <a:t>2</a:t>
                </a:r>
              </a:p>
            </p:txBody>
          </p:sp>
          <p:cxnSp>
            <p:nvCxnSpPr>
              <p:cNvPr id="73" name="Straight Arrow Connector 72"/>
              <p:cNvCxnSpPr/>
              <p:nvPr/>
            </p:nvCxnSpPr>
            <p:spPr>
              <a:xfrm flipH="1" flipV="1">
                <a:off x="1524000" y="4875563"/>
                <a:ext cx="0" cy="312380"/>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1280195" y="4221662"/>
                <a:ext cx="472405" cy="4794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Lucida Grande"/>
                    <a:ea typeface="Lucida Grande"/>
                    <a:cs typeface="Lucida Grande"/>
                  </a:rPr>
                  <a:t>σ</a:t>
                </a:r>
                <a:endParaRPr kumimoji="0" lang="en-US" sz="3200" b="0" i="0" u="none" strike="noStrike" kern="1200" cap="none" spc="0" normalizeH="0" baseline="0" noProof="0" dirty="0">
                  <a:ln>
                    <a:noFill/>
                  </a:ln>
                  <a:solidFill>
                    <a:prstClr val="black"/>
                  </a:solidFill>
                  <a:effectLst/>
                  <a:uLnTx/>
                  <a:uFillTx/>
                  <a:latin typeface="Gill Sans MT"/>
                  <a:ea typeface="+mn-ea"/>
                  <a:cs typeface="+mn-cs"/>
                </a:endParaRPr>
              </a:p>
            </p:txBody>
          </p:sp>
        </p:grpSp>
      </p:grpSp>
      <p:sp>
        <p:nvSpPr>
          <p:cNvPr id="76" name="TextBox 75"/>
          <p:cNvSpPr txBox="1"/>
          <p:nvPr/>
        </p:nvSpPr>
        <p:spPr>
          <a:xfrm>
            <a:off x="1981200" y="4495800"/>
            <a:ext cx="18288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Operator 1</a:t>
            </a:r>
          </a:p>
        </p:txBody>
      </p:sp>
      <p:sp>
        <p:nvSpPr>
          <p:cNvPr id="82" name="TextBox 81"/>
          <p:cNvSpPr txBox="1"/>
          <p:nvPr/>
        </p:nvSpPr>
        <p:spPr>
          <a:xfrm>
            <a:off x="3581400" y="6324600"/>
            <a:ext cx="18288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Task</a:t>
            </a:r>
          </a:p>
        </p:txBody>
      </p:sp>
      <p:cxnSp>
        <p:nvCxnSpPr>
          <p:cNvPr id="85" name="Straight Arrow Connector 84"/>
          <p:cNvCxnSpPr>
            <a:stCxn id="20" idx="2"/>
            <a:endCxn id="79" idx="0"/>
          </p:cNvCxnSpPr>
          <p:nvPr/>
        </p:nvCxnSpPr>
        <p:spPr>
          <a:xfrm flipH="1">
            <a:off x="4486656" y="3581400"/>
            <a:ext cx="504444" cy="1371600"/>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66" idx="1"/>
            <a:endCxn id="76" idx="2"/>
          </p:cNvCxnSpPr>
          <p:nvPr/>
        </p:nvCxnSpPr>
        <p:spPr>
          <a:xfrm flipH="1" flipV="1">
            <a:off x="2895600" y="4865132"/>
            <a:ext cx="914400" cy="745220"/>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5334000" y="4419600"/>
            <a:ext cx="18288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Operator 2</a:t>
            </a:r>
          </a:p>
        </p:txBody>
      </p:sp>
      <p:cxnSp>
        <p:nvCxnSpPr>
          <p:cNvPr id="104" name="Straight Arrow Connector 103"/>
          <p:cNvCxnSpPr>
            <a:stCxn id="79" idx="3"/>
            <a:endCxn id="103" idx="2"/>
          </p:cNvCxnSpPr>
          <p:nvPr/>
        </p:nvCxnSpPr>
        <p:spPr>
          <a:xfrm flipV="1">
            <a:off x="5294376" y="4788932"/>
            <a:ext cx="954024" cy="811768"/>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08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500"/>
                                        <p:tgtEl>
                                          <p:spTgt spid="8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500"/>
                                        <p:tgtEl>
                                          <p:spTgt spid="79"/>
                                        </p:tgtEl>
                                      </p:cBhvr>
                                    </p:animEffect>
                                  </p:childTnLst>
                                </p:cTn>
                              </p:par>
                              <p:par>
                                <p:cTn id="43" presetID="10" presetClass="entr" presetSubtype="0" fill="hold" nodeType="with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fade">
                                      <p:cBhvr>
                                        <p:cTn id="45" dur="500"/>
                                        <p:tgtEl>
                                          <p:spTgt spid="67"/>
                                        </p:tgtEl>
                                      </p:cBhvr>
                                    </p:animEffect>
                                  </p:childTnLst>
                                </p:cTn>
                              </p:par>
                              <p:par>
                                <p:cTn id="46" presetID="10" presetClass="entr" presetSubtype="0" fill="hold"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500"/>
                                        <p:tgtEl>
                                          <p:spTgt spid="6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fade">
                                      <p:cBhvr>
                                        <p:cTn id="51" dur="500"/>
                                        <p:tgtEl>
                                          <p:spTgt spid="76"/>
                                        </p:tgtEl>
                                      </p:cBhvr>
                                    </p:animEffect>
                                  </p:childTnLst>
                                </p:cTn>
                              </p:par>
                              <p:par>
                                <p:cTn id="52" presetID="10" presetClass="entr" presetSubtype="0" fill="hold" nodeType="with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fade">
                                      <p:cBhvr>
                                        <p:cTn id="54" dur="500"/>
                                        <p:tgtEl>
                                          <p:spTgt spid="100"/>
                                        </p:tgtEl>
                                      </p:cBhvr>
                                    </p:animEffect>
                                  </p:childTnLst>
                                </p:cTn>
                              </p:par>
                              <p:par>
                                <p:cTn id="55" presetID="10" presetClass="entr" presetSubtype="0" fill="hold" nodeType="withEffect">
                                  <p:stCondLst>
                                    <p:cond delay="0"/>
                                  </p:stCondLst>
                                  <p:childTnLst>
                                    <p:set>
                                      <p:cBhvr>
                                        <p:cTn id="56" dur="1" fill="hold">
                                          <p:stCondLst>
                                            <p:cond delay="0"/>
                                          </p:stCondLst>
                                        </p:cTn>
                                        <p:tgtEl>
                                          <p:spTgt spid="104"/>
                                        </p:tgtEl>
                                        <p:attrNameLst>
                                          <p:attrName>style.visibility</p:attrName>
                                        </p:attrNameLst>
                                      </p:cBhvr>
                                      <p:to>
                                        <p:strVal val="visible"/>
                                      </p:to>
                                    </p:set>
                                    <p:animEffect transition="in" filter="fade">
                                      <p:cBhvr>
                                        <p:cTn id="57" dur="500"/>
                                        <p:tgtEl>
                                          <p:spTgt spid="10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3"/>
                                        </p:tgtEl>
                                        <p:attrNameLst>
                                          <p:attrName>style.visibility</p:attrName>
                                        </p:attrNameLst>
                                      </p:cBhvr>
                                      <p:to>
                                        <p:strVal val="visible"/>
                                      </p:to>
                                    </p:set>
                                    <p:animEffect transition="in" filter="fade">
                                      <p:cBhvr>
                                        <p:cTn id="60" dur="500"/>
                                        <p:tgtEl>
                                          <p:spTgt spid="10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fade">
                                      <p:cBhvr>
                                        <p:cTn id="65" dur="500"/>
                                        <p:tgtEl>
                                          <p:spTgt spid="8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59" grpId="0" animBg="1"/>
      <p:bldP spid="48" grpId="0"/>
      <p:bldP spid="50" grpId="0"/>
      <p:bldP spid="54" grpId="0"/>
      <p:bldP spid="55" grpId="0"/>
      <p:bldP spid="57" grpId="0"/>
      <p:bldP spid="76" grpId="0"/>
      <p:bldP spid="82" grpId="0"/>
      <p:bldP spid="10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lstStyle/>
          <a:p>
            <a:r>
              <a:rPr lang="en-US" sz="4000" dirty="0"/>
              <a:t>Analytical Engine: Data Placement</a:t>
            </a:r>
          </a:p>
        </p:txBody>
      </p:sp>
      <p:sp>
        <p:nvSpPr>
          <p:cNvPr id="3" name="Content Placeholder 2"/>
          <p:cNvSpPr>
            <a:spLocks noGrp="1"/>
          </p:cNvSpPr>
          <p:nvPr>
            <p:ph idx="1"/>
          </p:nvPr>
        </p:nvSpPr>
        <p:spPr>
          <a:xfrm>
            <a:off x="0" y="914400"/>
            <a:ext cx="8839200" cy="6324600"/>
          </a:xfrm>
        </p:spPr>
        <p:txBody>
          <a:bodyPr>
            <a:normAutofit/>
          </a:bodyPr>
          <a:lstStyle/>
          <a:p>
            <a:pPr marL="0" lvl="1" indent="0">
              <a:buNone/>
            </a:pPr>
            <a:endParaRPr lang="en-US" sz="2800" dirty="0">
              <a:solidFill>
                <a:srgbClr val="0000FF"/>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grpSp>
        <p:nvGrpSpPr>
          <p:cNvPr id="38" name="Group 37"/>
          <p:cNvGrpSpPr/>
          <p:nvPr/>
        </p:nvGrpSpPr>
        <p:grpSpPr>
          <a:xfrm>
            <a:off x="-228600" y="1752600"/>
            <a:ext cx="3962400" cy="1828800"/>
            <a:chOff x="1759788" y="510418"/>
            <a:chExt cx="5437517" cy="2461382"/>
          </a:xfrm>
        </p:grpSpPr>
        <p:sp>
          <p:nvSpPr>
            <p:cNvPr id="39" name="Rectangle 38"/>
            <p:cNvSpPr/>
            <p:nvPr/>
          </p:nvSpPr>
          <p:spPr>
            <a:xfrm>
              <a:off x="2286000" y="1219200"/>
              <a:ext cx="4572000" cy="1752600"/>
            </a:xfrm>
            <a:prstGeom prst="rect">
              <a:avLst/>
            </a:prstGeom>
            <a:ln w="38100" cmpd="sng">
              <a:solidFill>
                <a:srgbClr val="0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40" name="TextBox 39"/>
            <p:cNvSpPr txBox="1"/>
            <p:nvPr/>
          </p:nvSpPr>
          <p:spPr>
            <a:xfrm>
              <a:off x="1759788" y="510418"/>
              <a:ext cx="54375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DSM Data Layout</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41" name="Rounded Rectangle 40"/>
            <p:cNvSpPr/>
            <p:nvPr/>
          </p:nvSpPr>
          <p:spPr>
            <a:xfrm>
              <a:off x="2743200" y="1624510"/>
              <a:ext cx="621631" cy="1118690"/>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42" name="TextBox 41"/>
            <p:cNvSpPr txBox="1"/>
            <p:nvPr/>
          </p:nvSpPr>
          <p:spPr>
            <a:xfrm>
              <a:off x="2743201" y="1219200"/>
              <a:ext cx="62163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C1</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43" name="Rounded Rectangle 42"/>
            <p:cNvSpPr/>
            <p:nvPr/>
          </p:nvSpPr>
          <p:spPr>
            <a:xfrm>
              <a:off x="3505200" y="1624510"/>
              <a:ext cx="621631" cy="1118690"/>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44" name="Rounded Rectangle 43"/>
            <p:cNvSpPr/>
            <p:nvPr/>
          </p:nvSpPr>
          <p:spPr>
            <a:xfrm>
              <a:off x="4255169" y="1624510"/>
              <a:ext cx="621631" cy="1118690"/>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45" name="Rounded Rectangle 44"/>
            <p:cNvSpPr/>
            <p:nvPr/>
          </p:nvSpPr>
          <p:spPr>
            <a:xfrm>
              <a:off x="5017169" y="1624510"/>
              <a:ext cx="621631" cy="1118690"/>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46" name="TextBox 45"/>
            <p:cNvSpPr txBox="1"/>
            <p:nvPr/>
          </p:nvSpPr>
          <p:spPr>
            <a:xfrm>
              <a:off x="3493168" y="1219200"/>
              <a:ext cx="62163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C2</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47" name="TextBox 46"/>
            <p:cNvSpPr txBox="1"/>
            <p:nvPr/>
          </p:nvSpPr>
          <p:spPr>
            <a:xfrm>
              <a:off x="4255168" y="1219200"/>
              <a:ext cx="62163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C3</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48" name="TextBox 47"/>
            <p:cNvSpPr txBox="1"/>
            <p:nvPr/>
          </p:nvSpPr>
          <p:spPr>
            <a:xfrm>
              <a:off x="5017168" y="1219200"/>
              <a:ext cx="62163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C4</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49" name="Rounded Rectangle 48"/>
            <p:cNvSpPr/>
            <p:nvPr/>
          </p:nvSpPr>
          <p:spPr>
            <a:xfrm>
              <a:off x="5791201" y="1624510"/>
              <a:ext cx="621631" cy="1118690"/>
            </a:xfrm>
            <a:prstGeom prst="roundRect">
              <a:avLst/>
            </a:prstGeom>
            <a:solidFill>
              <a:srgbClr val="4A8861"/>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Gill Sans MT"/>
                <a:ea typeface="+mn-ea"/>
                <a:cs typeface="Gill Sans MT"/>
              </a:endParaRPr>
            </a:p>
          </p:txBody>
        </p:sp>
        <p:sp>
          <p:nvSpPr>
            <p:cNvPr id="50" name="TextBox 49"/>
            <p:cNvSpPr txBox="1"/>
            <p:nvPr/>
          </p:nvSpPr>
          <p:spPr>
            <a:xfrm>
              <a:off x="5779169" y="1219200"/>
              <a:ext cx="62163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C5</a:t>
              </a:r>
              <a:endParaRPr kumimoji="0" lang="en-US" sz="2000" b="1" i="0" u="none" strike="noStrike" kern="1200" cap="none" spc="0" normalizeH="0" baseline="0" noProof="0" dirty="0">
                <a:ln>
                  <a:noFill/>
                </a:ln>
                <a:solidFill>
                  <a:prstClr val="black"/>
                </a:solidFill>
                <a:effectLst/>
                <a:uLnTx/>
                <a:uFillTx/>
                <a:latin typeface="Gill Sans MT"/>
                <a:ea typeface="+mn-ea"/>
                <a:cs typeface="Gill Sans MT"/>
              </a:endParaRPr>
            </a:p>
          </p:txBody>
        </p:sp>
      </p:grpSp>
      <p:grpSp>
        <p:nvGrpSpPr>
          <p:cNvPr id="51" name="Group 50"/>
          <p:cNvGrpSpPr/>
          <p:nvPr/>
        </p:nvGrpSpPr>
        <p:grpSpPr>
          <a:xfrm>
            <a:off x="304800" y="3358515"/>
            <a:ext cx="2819400" cy="2280285"/>
            <a:chOff x="2133600" y="2743200"/>
            <a:chExt cx="2895600" cy="2684700"/>
          </a:xfrm>
        </p:grpSpPr>
        <p:sp>
          <p:nvSpPr>
            <p:cNvPr id="52" name="TextBox 51"/>
            <p:cNvSpPr txBox="1"/>
            <p:nvPr/>
          </p:nvSpPr>
          <p:spPr>
            <a:xfrm>
              <a:off x="2133600" y="3163669"/>
              <a:ext cx="1524000" cy="744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Compressed Column</a:t>
              </a:r>
              <a:endParaRPr kumimoji="0" lang="en-US" sz="18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53" name="TextBox 52"/>
            <p:cNvSpPr txBox="1"/>
            <p:nvPr/>
          </p:nvSpPr>
          <p:spPr>
            <a:xfrm>
              <a:off x="2959768" y="3477399"/>
              <a:ext cx="2069432" cy="4381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Dictionary</a:t>
              </a:r>
              <a:endParaRPr kumimoji="0" lang="en-US" sz="1800" b="1" i="0" u="none" strike="noStrike" kern="1200" cap="none" spc="0" normalizeH="0" baseline="0" noProof="0" dirty="0">
                <a:ln>
                  <a:noFill/>
                </a:ln>
                <a:solidFill>
                  <a:prstClr val="black"/>
                </a:solidFill>
                <a:effectLst/>
                <a:uLnTx/>
                <a:uFillTx/>
                <a:latin typeface="Gill Sans MT"/>
                <a:ea typeface="+mn-ea"/>
                <a:cs typeface="Gill Sans MT"/>
              </a:endParaRPr>
            </a:p>
          </p:txBody>
        </p:sp>
        <p:grpSp>
          <p:nvGrpSpPr>
            <p:cNvPr id="54" name="Group 53"/>
            <p:cNvGrpSpPr/>
            <p:nvPr/>
          </p:nvGrpSpPr>
          <p:grpSpPr>
            <a:xfrm>
              <a:off x="3352800" y="3770531"/>
              <a:ext cx="1295400" cy="1547416"/>
              <a:chOff x="6172200" y="3810000"/>
              <a:chExt cx="1295400" cy="1547416"/>
            </a:xfrm>
          </p:grpSpPr>
          <p:grpSp>
            <p:nvGrpSpPr>
              <p:cNvPr id="84" name="Group 83"/>
              <p:cNvGrpSpPr/>
              <p:nvPr/>
            </p:nvGrpSpPr>
            <p:grpSpPr>
              <a:xfrm>
                <a:off x="6172200" y="3810000"/>
                <a:ext cx="1295400" cy="1547416"/>
                <a:chOff x="0" y="3471446"/>
                <a:chExt cx="1295400" cy="1547416"/>
              </a:xfrm>
            </p:grpSpPr>
            <p:sp>
              <p:nvSpPr>
                <p:cNvPr id="90" name="Rectangle 89"/>
                <p:cNvSpPr/>
                <p:nvPr/>
              </p:nvSpPr>
              <p:spPr>
                <a:xfrm>
                  <a:off x="0" y="3471446"/>
                  <a:ext cx="6858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Id</a:t>
                  </a:r>
                </a:p>
              </p:txBody>
            </p:sp>
            <p:sp>
              <p:nvSpPr>
                <p:cNvPr id="91" name="Rectangle 90"/>
                <p:cNvSpPr/>
                <p:nvPr/>
              </p:nvSpPr>
              <p:spPr>
                <a:xfrm>
                  <a:off x="228600" y="3471446"/>
                  <a:ext cx="10668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Value</a:t>
                  </a:r>
                </a:p>
              </p:txBody>
            </p:sp>
            <p:cxnSp>
              <p:nvCxnSpPr>
                <p:cNvPr id="92" name="Straight Connector 91"/>
                <p:cNvCxnSpPr/>
                <p:nvPr/>
              </p:nvCxnSpPr>
              <p:spPr>
                <a:xfrm>
                  <a:off x="152400" y="3852447"/>
                  <a:ext cx="0" cy="990599"/>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3" name="Group 92"/>
                <p:cNvGrpSpPr/>
                <p:nvPr/>
              </p:nvGrpSpPr>
              <p:grpSpPr>
                <a:xfrm>
                  <a:off x="0" y="3721382"/>
                  <a:ext cx="1295400" cy="1297480"/>
                  <a:chOff x="0" y="3687628"/>
                  <a:chExt cx="1295400" cy="1297480"/>
                </a:xfrm>
              </p:grpSpPr>
              <p:grpSp>
                <p:nvGrpSpPr>
                  <p:cNvPr id="94" name="Group 93"/>
                  <p:cNvGrpSpPr/>
                  <p:nvPr/>
                </p:nvGrpSpPr>
                <p:grpSpPr>
                  <a:xfrm>
                    <a:off x="152400" y="3810000"/>
                    <a:ext cx="914401" cy="1005836"/>
                    <a:chOff x="413657" y="2057399"/>
                    <a:chExt cx="1110343" cy="1221372"/>
                  </a:xfrm>
                </p:grpSpPr>
                <p:cxnSp>
                  <p:nvCxnSpPr>
                    <p:cNvPr id="111" name="Straight Connector 110"/>
                    <p:cNvCxnSpPr/>
                    <p:nvPr/>
                  </p:nvCxnSpPr>
                  <p:spPr>
                    <a:xfrm>
                      <a:off x="1524000" y="2057400"/>
                      <a:ext cx="0" cy="120287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2" name="Group 111"/>
                    <p:cNvGrpSpPr/>
                    <p:nvPr/>
                  </p:nvGrpSpPr>
                  <p:grpSpPr>
                    <a:xfrm>
                      <a:off x="413657" y="2057399"/>
                      <a:ext cx="1089006" cy="1221372"/>
                      <a:chOff x="413657" y="2057399"/>
                      <a:chExt cx="1089006" cy="1221372"/>
                    </a:xfrm>
                  </p:grpSpPr>
                  <p:cxnSp>
                    <p:nvCxnSpPr>
                      <p:cNvPr id="113" name="Straight Connector 112"/>
                      <p:cNvCxnSpPr/>
                      <p:nvPr/>
                    </p:nvCxnSpPr>
                    <p:spPr>
                      <a:xfrm>
                        <a:off x="783771" y="2057399"/>
                        <a:ext cx="0" cy="1221372"/>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413657" y="2057400"/>
                        <a:ext cx="1089006"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95" name="Group 94"/>
                  <p:cNvGrpSpPr/>
                  <p:nvPr/>
                </p:nvGrpSpPr>
                <p:grpSpPr>
                  <a:xfrm>
                    <a:off x="0" y="3687628"/>
                    <a:ext cx="1295400" cy="1297480"/>
                    <a:chOff x="0" y="3687628"/>
                    <a:chExt cx="1295400" cy="1297480"/>
                  </a:xfrm>
                </p:grpSpPr>
                <p:grpSp>
                  <p:nvGrpSpPr>
                    <p:cNvPr id="96" name="Group 95"/>
                    <p:cNvGrpSpPr/>
                    <p:nvPr/>
                  </p:nvGrpSpPr>
                  <p:grpSpPr>
                    <a:xfrm>
                      <a:off x="0" y="3733800"/>
                      <a:ext cx="609600" cy="1251308"/>
                      <a:chOff x="0" y="3733800"/>
                      <a:chExt cx="609600" cy="1251308"/>
                    </a:xfrm>
                  </p:grpSpPr>
                  <p:sp>
                    <p:nvSpPr>
                      <p:cNvPr id="104" name="Rectangle 103"/>
                      <p:cNvSpPr/>
                      <p:nvPr/>
                    </p:nvSpPr>
                    <p:spPr>
                      <a:xfrm>
                        <a:off x="152401" y="3928646"/>
                        <a:ext cx="3048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1</a:t>
                        </a:r>
                      </a:p>
                    </p:txBody>
                  </p:sp>
                  <p:grpSp>
                    <p:nvGrpSpPr>
                      <p:cNvPr id="105" name="Group 104"/>
                      <p:cNvGrpSpPr/>
                      <p:nvPr/>
                    </p:nvGrpSpPr>
                    <p:grpSpPr>
                      <a:xfrm>
                        <a:off x="0" y="3733800"/>
                        <a:ext cx="609600" cy="1251308"/>
                        <a:chOff x="0" y="3733800"/>
                        <a:chExt cx="609600" cy="1251308"/>
                      </a:xfrm>
                    </p:grpSpPr>
                    <p:sp>
                      <p:nvSpPr>
                        <p:cNvPr id="106" name="Rectangle 105"/>
                        <p:cNvSpPr/>
                        <p:nvPr/>
                      </p:nvSpPr>
                      <p:spPr>
                        <a:xfrm>
                          <a:off x="0" y="4327707"/>
                          <a:ext cx="6096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3</a:t>
                          </a:r>
                        </a:p>
                      </p:txBody>
                    </p:sp>
                    <p:grpSp>
                      <p:nvGrpSpPr>
                        <p:cNvPr id="107" name="Group 106"/>
                        <p:cNvGrpSpPr/>
                        <p:nvPr/>
                      </p:nvGrpSpPr>
                      <p:grpSpPr>
                        <a:xfrm>
                          <a:off x="0" y="3733800"/>
                          <a:ext cx="609600" cy="1251308"/>
                          <a:chOff x="0" y="3733800"/>
                          <a:chExt cx="609600" cy="1251308"/>
                        </a:xfrm>
                      </p:grpSpPr>
                      <p:sp>
                        <p:nvSpPr>
                          <p:cNvPr id="108" name="Rectangle 107"/>
                          <p:cNvSpPr/>
                          <p:nvPr/>
                        </p:nvSpPr>
                        <p:spPr>
                          <a:xfrm>
                            <a:off x="0" y="3733800"/>
                            <a:ext cx="6096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0</a:t>
                            </a:r>
                          </a:p>
                        </p:txBody>
                      </p:sp>
                      <p:sp>
                        <p:nvSpPr>
                          <p:cNvPr id="109" name="Rectangle 108"/>
                          <p:cNvSpPr/>
                          <p:nvPr/>
                        </p:nvSpPr>
                        <p:spPr>
                          <a:xfrm>
                            <a:off x="0" y="4126540"/>
                            <a:ext cx="6096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2</a:t>
                            </a:r>
                          </a:p>
                        </p:txBody>
                      </p:sp>
                      <p:sp>
                        <p:nvSpPr>
                          <p:cNvPr id="110" name="Rectangle 109"/>
                          <p:cNvSpPr/>
                          <p:nvPr/>
                        </p:nvSpPr>
                        <p:spPr>
                          <a:xfrm>
                            <a:off x="0" y="4546939"/>
                            <a:ext cx="6096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4</a:t>
                            </a:r>
                          </a:p>
                        </p:txBody>
                      </p:sp>
                    </p:grpSp>
                  </p:grpSp>
                </p:grpSp>
                <p:grpSp>
                  <p:nvGrpSpPr>
                    <p:cNvPr id="97" name="Group 96"/>
                    <p:cNvGrpSpPr/>
                    <p:nvPr/>
                  </p:nvGrpSpPr>
                  <p:grpSpPr>
                    <a:xfrm>
                      <a:off x="228600" y="3687628"/>
                      <a:ext cx="1066800" cy="1270272"/>
                      <a:chOff x="228600" y="3687628"/>
                      <a:chExt cx="1066800" cy="1270272"/>
                    </a:xfrm>
                  </p:grpSpPr>
                  <p:sp>
                    <p:nvSpPr>
                      <p:cNvPr id="98" name="Rectangle 97"/>
                      <p:cNvSpPr/>
                      <p:nvPr/>
                    </p:nvSpPr>
                    <p:spPr>
                      <a:xfrm>
                        <a:off x="228600" y="3897941"/>
                        <a:ext cx="10668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car</a:t>
                        </a:r>
                      </a:p>
                    </p:txBody>
                  </p:sp>
                  <p:grpSp>
                    <p:nvGrpSpPr>
                      <p:cNvPr id="99" name="Group 98"/>
                      <p:cNvGrpSpPr/>
                      <p:nvPr/>
                    </p:nvGrpSpPr>
                    <p:grpSpPr>
                      <a:xfrm>
                        <a:off x="228600" y="3687628"/>
                        <a:ext cx="1066800" cy="1270272"/>
                        <a:chOff x="228600" y="3687628"/>
                        <a:chExt cx="1066800" cy="1270272"/>
                      </a:xfrm>
                    </p:grpSpPr>
                    <p:sp>
                      <p:nvSpPr>
                        <p:cNvPr id="100" name="Rectangle 99"/>
                        <p:cNvSpPr/>
                        <p:nvPr/>
                      </p:nvSpPr>
                      <p:spPr>
                        <a:xfrm>
                          <a:off x="228600" y="3687628"/>
                          <a:ext cx="10668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Gill Sans MT"/>
                              <a:ea typeface="+mn-ea"/>
                              <a:cs typeface="Gill Sans MT"/>
                            </a:rPr>
                            <a:t>ann</a:t>
                          </a:r>
                          <a:endParaRPr kumimoji="0" lang="en-US" sz="1400" b="1" i="0" u="none" strike="noStrike" kern="1200" cap="none" spc="0" normalizeH="0" baseline="0" noProof="0" dirty="0">
                            <a:ln>
                              <a:noFill/>
                            </a:ln>
                            <a:solidFill>
                              <a:prstClr val="black"/>
                            </a:solidFill>
                            <a:effectLst/>
                            <a:uLnTx/>
                            <a:uFillTx/>
                            <a:latin typeface="Gill Sans MT"/>
                            <a:ea typeface="+mn-ea"/>
                            <a:cs typeface="Gill Sans MT"/>
                          </a:endParaRPr>
                        </a:p>
                      </p:txBody>
                    </p:sp>
                    <p:sp>
                      <p:nvSpPr>
                        <p:cNvPr id="101" name="Rectangle 100"/>
                        <p:cNvSpPr/>
                        <p:nvPr/>
                      </p:nvSpPr>
                      <p:spPr>
                        <a:xfrm>
                          <a:off x="228600" y="4089965"/>
                          <a:ext cx="10668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cat</a:t>
                          </a:r>
                        </a:p>
                      </p:txBody>
                    </p:sp>
                    <p:sp>
                      <p:nvSpPr>
                        <p:cNvPr id="102" name="Rectangle 101"/>
                        <p:cNvSpPr/>
                        <p:nvPr/>
                      </p:nvSpPr>
                      <p:spPr>
                        <a:xfrm>
                          <a:off x="228600" y="4318564"/>
                          <a:ext cx="10668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ear</a:t>
                          </a:r>
                        </a:p>
                      </p:txBody>
                    </p:sp>
                    <p:sp>
                      <p:nvSpPr>
                        <p:cNvPr id="103" name="Rectangle 102"/>
                        <p:cNvSpPr/>
                        <p:nvPr/>
                      </p:nvSpPr>
                      <p:spPr>
                        <a:xfrm>
                          <a:off x="228600" y="4519731"/>
                          <a:ext cx="10668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man</a:t>
                          </a:r>
                        </a:p>
                      </p:txBody>
                    </p:sp>
                  </p:grpSp>
                </p:grpSp>
              </p:grpSp>
            </p:grpSp>
          </p:grpSp>
          <p:cxnSp>
            <p:nvCxnSpPr>
              <p:cNvPr id="85" name="Straight Connector 84"/>
              <p:cNvCxnSpPr/>
              <p:nvPr/>
            </p:nvCxnSpPr>
            <p:spPr>
              <a:xfrm flipH="1">
                <a:off x="6324600" y="5202936"/>
                <a:ext cx="914400"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6324600" y="4983480"/>
                <a:ext cx="914400"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6324600" y="4773168"/>
                <a:ext cx="914400"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6324600" y="4389120"/>
                <a:ext cx="914400"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6324600" y="4572000"/>
                <a:ext cx="914400"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p:nvPr/>
          </p:nvCxnSpPr>
          <p:spPr>
            <a:xfrm flipH="1" flipV="1">
              <a:off x="4038600" y="2819400"/>
              <a:ext cx="533400" cy="838200"/>
            </a:xfrm>
            <a:prstGeom prst="line">
              <a:avLst/>
            </a:prstGeom>
            <a:ln w="25400">
              <a:solidFill>
                <a:srgbClr val="0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2286000" y="2743200"/>
              <a:ext cx="1371600" cy="533400"/>
            </a:xfrm>
            <a:prstGeom prst="line">
              <a:avLst/>
            </a:prstGeom>
            <a:ln w="25400">
              <a:solidFill>
                <a:srgbClr val="0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2590800" y="3643777"/>
              <a:ext cx="612648" cy="1784123"/>
              <a:chOff x="7007352" y="3683246"/>
              <a:chExt cx="612648" cy="1784123"/>
            </a:xfrm>
          </p:grpSpPr>
          <p:cxnSp>
            <p:nvCxnSpPr>
              <p:cNvPr id="58" name="Straight Connector 57"/>
              <p:cNvCxnSpPr/>
              <p:nvPr/>
            </p:nvCxnSpPr>
            <p:spPr>
              <a:xfrm flipH="1">
                <a:off x="7162800" y="510540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7007352" y="3683246"/>
                <a:ext cx="612648" cy="1784123"/>
                <a:chOff x="7007352" y="3683246"/>
                <a:chExt cx="612648" cy="1784123"/>
              </a:xfrm>
            </p:grpSpPr>
            <p:cxnSp>
              <p:nvCxnSpPr>
                <p:cNvPr id="60" name="Straight Connector 59"/>
                <p:cNvCxnSpPr/>
                <p:nvPr/>
              </p:nvCxnSpPr>
              <p:spPr>
                <a:xfrm flipH="1">
                  <a:off x="7178039" y="487680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7007352" y="3683246"/>
                  <a:ext cx="612648" cy="1784123"/>
                  <a:chOff x="7007352" y="3683246"/>
                  <a:chExt cx="612648" cy="1784123"/>
                </a:xfrm>
              </p:grpSpPr>
              <p:cxnSp>
                <p:nvCxnSpPr>
                  <p:cNvPr id="62" name="Straight Connector 61"/>
                  <p:cNvCxnSpPr/>
                  <p:nvPr/>
                </p:nvCxnSpPr>
                <p:spPr>
                  <a:xfrm flipH="1">
                    <a:off x="7162800" y="381000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7162800" y="419100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7178039" y="441960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7178039" y="464820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7010400" y="4800600"/>
                    <a:ext cx="6096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0</a:t>
                    </a:r>
                  </a:p>
                </p:txBody>
              </p:sp>
              <p:cxnSp>
                <p:nvCxnSpPr>
                  <p:cNvPr id="67" name="Straight Connector 66"/>
                  <p:cNvCxnSpPr/>
                  <p:nvPr/>
                </p:nvCxnSpPr>
                <p:spPr>
                  <a:xfrm flipH="1">
                    <a:off x="7147561" y="533400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7007352" y="3683246"/>
                    <a:ext cx="612648" cy="1784123"/>
                    <a:chOff x="6473952" y="3683246"/>
                    <a:chExt cx="612648" cy="1784123"/>
                  </a:xfrm>
                </p:grpSpPr>
                <p:grpSp>
                  <p:nvGrpSpPr>
                    <p:cNvPr id="69" name="Group 68"/>
                    <p:cNvGrpSpPr/>
                    <p:nvPr/>
                  </p:nvGrpSpPr>
                  <p:grpSpPr>
                    <a:xfrm>
                      <a:off x="6473952" y="3683246"/>
                      <a:ext cx="612648" cy="1635514"/>
                      <a:chOff x="6169152" y="4064246"/>
                      <a:chExt cx="612648" cy="1635514"/>
                    </a:xfrm>
                  </p:grpSpPr>
                  <p:grpSp>
                    <p:nvGrpSpPr>
                      <p:cNvPr id="71" name="Group 70"/>
                      <p:cNvGrpSpPr/>
                      <p:nvPr/>
                    </p:nvGrpSpPr>
                    <p:grpSpPr>
                      <a:xfrm>
                        <a:off x="6169152" y="4064246"/>
                        <a:ext cx="612648" cy="1635514"/>
                        <a:chOff x="-3048" y="3725692"/>
                        <a:chExt cx="612648" cy="1635514"/>
                      </a:xfrm>
                    </p:grpSpPr>
                    <p:cxnSp>
                      <p:nvCxnSpPr>
                        <p:cNvPr id="73" name="Straight Connector 72"/>
                        <p:cNvCxnSpPr/>
                        <p:nvPr/>
                      </p:nvCxnSpPr>
                      <p:spPr>
                        <a:xfrm>
                          <a:off x="152400" y="3852446"/>
                          <a:ext cx="0" cy="150876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3048" y="3725692"/>
                          <a:ext cx="612648" cy="1635509"/>
                          <a:chOff x="-3048" y="3691938"/>
                          <a:chExt cx="612648" cy="1635509"/>
                        </a:xfrm>
                      </p:grpSpPr>
                      <p:cxnSp>
                        <p:nvCxnSpPr>
                          <p:cNvPr id="75" name="Straight Connector 74"/>
                          <p:cNvCxnSpPr/>
                          <p:nvPr/>
                        </p:nvCxnSpPr>
                        <p:spPr>
                          <a:xfrm>
                            <a:off x="457200" y="3818692"/>
                            <a:ext cx="0" cy="1508755"/>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3048" y="3691938"/>
                            <a:ext cx="612648" cy="1317779"/>
                            <a:chOff x="-3048" y="3691938"/>
                            <a:chExt cx="612648" cy="1317779"/>
                          </a:xfrm>
                        </p:grpSpPr>
                        <p:sp>
                          <p:nvSpPr>
                            <p:cNvPr id="77" name="Rectangle 76"/>
                            <p:cNvSpPr/>
                            <p:nvPr/>
                          </p:nvSpPr>
                          <p:spPr>
                            <a:xfrm>
                              <a:off x="152400" y="3928646"/>
                              <a:ext cx="3048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1</a:t>
                              </a:r>
                            </a:p>
                          </p:txBody>
                        </p:sp>
                        <p:grpSp>
                          <p:nvGrpSpPr>
                            <p:cNvPr id="78" name="Group 77"/>
                            <p:cNvGrpSpPr/>
                            <p:nvPr/>
                          </p:nvGrpSpPr>
                          <p:grpSpPr>
                            <a:xfrm>
                              <a:off x="-3048" y="3691938"/>
                              <a:ext cx="612648" cy="1317779"/>
                              <a:chOff x="-3048" y="3691938"/>
                              <a:chExt cx="612648" cy="1317779"/>
                            </a:xfrm>
                          </p:grpSpPr>
                          <p:sp>
                            <p:nvSpPr>
                              <p:cNvPr id="79" name="Rectangle 78"/>
                              <p:cNvSpPr/>
                              <p:nvPr/>
                            </p:nvSpPr>
                            <p:spPr>
                              <a:xfrm>
                                <a:off x="0" y="4352092"/>
                                <a:ext cx="6096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3</a:t>
                                </a:r>
                              </a:p>
                            </p:txBody>
                          </p:sp>
                          <p:grpSp>
                            <p:nvGrpSpPr>
                              <p:cNvPr id="80" name="Group 79"/>
                              <p:cNvGrpSpPr/>
                              <p:nvPr/>
                            </p:nvGrpSpPr>
                            <p:grpSpPr>
                              <a:xfrm>
                                <a:off x="-3048" y="3691938"/>
                                <a:ext cx="612648" cy="1317779"/>
                                <a:chOff x="-3048" y="3691938"/>
                                <a:chExt cx="612648" cy="1317779"/>
                              </a:xfrm>
                            </p:grpSpPr>
                            <p:sp>
                              <p:nvSpPr>
                                <p:cNvPr id="81" name="Rectangle 80"/>
                                <p:cNvSpPr/>
                                <p:nvPr/>
                              </p:nvSpPr>
                              <p:spPr>
                                <a:xfrm>
                                  <a:off x="0" y="3691938"/>
                                  <a:ext cx="609600" cy="438168"/>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4</a:t>
                                  </a:r>
                                </a:p>
                              </p:txBody>
                            </p:sp>
                            <p:sp>
                              <p:nvSpPr>
                                <p:cNvPr id="82" name="Rectangle 81"/>
                                <p:cNvSpPr/>
                                <p:nvPr/>
                              </p:nvSpPr>
                              <p:spPr>
                                <a:xfrm>
                                  <a:off x="0" y="4126540"/>
                                  <a:ext cx="6096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0</a:t>
                                  </a:r>
                                </a:p>
                              </p:txBody>
                            </p:sp>
                            <p:sp>
                              <p:nvSpPr>
                                <p:cNvPr id="83" name="Rectangle 82"/>
                                <p:cNvSpPr/>
                                <p:nvPr/>
                              </p:nvSpPr>
                              <p:spPr>
                                <a:xfrm>
                                  <a:off x="-3048" y="4571548"/>
                                  <a:ext cx="6096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2</a:t>
                                  </a:r>
                                </a:p>
                              </p:txBody>
                            </p:sp>
                          </p:grpSp>
                        </p:grpSp>
                      </p:grpSp>
                    </p:grpSp>
                  </p:grpSp>
                  <p:cxnSp>
                    <p:nvCxnSpPr>
                      <p:cNvPr id="72" name="Straight Connector 71"/>
                      <p:cNvCxnSpPr/>
                      <p:nvPr/>
                    </p:nvCxnSpPr>
                    <p:spPr>
                      <a:xfrm flipH="1">
                        <a:off x="6324601" y="4389120"/>
                        <a:ext cx="320039" cy="0"/>
                      </a:xfrm>
                      <a:prstGeom prst="line">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0" name="Rectangle 69"/>
                    <p:cNvSpPr/>
                    <p:nvPr/>
                  </p:nvSpPr>
                  <p:spPr>
                    <a:xfrm>
                      <a:off x="6477000" y="5029200"/>
                      <a:ext cx="609600" cy="43816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a:ea typeface="+mn-ea"/>
                          <a:cs typeface="Gill Sans MT"/>
                        </a:rPr>
                        <a:t>3</a:t>
                      </a:r>
                    </a:p>
                  </p:txBody>
                </p:sp>
              </p:grpSp>
            </p:grpSp>
          </p:grpSp>
        </p:grpSp>
      </p:grpSp>
      <p:cxnSp>
        <p:nvCxnSpPr>
          <p:cNvPr id="115" name="Straight Arrow Connector 114"/>
          <p:cNvCxnSpPr/>
          <p:nvPr/>
        </p:nvCxnSpPr>
        <p:spPr>
          <a:xfrm>
            <a:off x="3974432" y="3810000"/>
            <a:ext cx="1143000" cy="0"/>
          </a:xfrm>
          <a:prstGeom prst="straightConnector1">
            <a:avLst/>
          </a:prstGeom>
          <a:ln w="762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a:off x="5715000" y="2971800"/>
            <a:ext cx="3429000" cy="1249605"/>
            <a:chOff x="3200400" y="4343400"/>
            <a:chExt cx="4264225" cy="1249605"/>
          </a:xfrm>
        </p:grpSpPr>
        <p:cxnSp>
          <p:nvCxnSpPr>
            <p:cNvPr id="117" name="Straight Connector 116">
              <a:extLst>
                <a:ext uri="{FF2B5EF4-FFF2-40B4-BE49-F238E27FC236}">
                  <a16:creationId xmlns:a16="http://schemas.microsoft.com/office/drawing/2014/main" id="{BA344625-3F43-904C-9B8C-6B4F372AB293}"/>
                </a:ext>
              </a:extLst>
            </p:cNvPr>
            <p:cNvCxnSpPr>
              <a:cxnSpLocks/>
            </p:cNvCxnSpPr>
            <p:nvPr/>
          </p:nvCxnSpPr>
          <p:spPr>
            <a:xfrm flipV="1">
              <a:off x="3200400" y="5401158"/>
              <a:ext cx="2002904" cy="9042"/>
            </a:xfrm>
            <a:prstGeom prst="line">
              <a:avLst/>
            </a:prstGeom>
            <a:ln w="5715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3200400" y="4343400"/>
              <a:ext cx="4264225" cy="1249605"/>
              <a:chOff x="4474177" y="4667058"/>
              <a:chExt cx="4301206" cy="1356934"/>
            </a:xfrm>
          </p:grpSpPr>
          <p:grpSp>
            <p:nvGrpSpPr>
              <p:cNvPr id="119" name="Group 118"/>
              <p:cNvGrpSpPr/>
              <p:nvPr/>
            </p:nvGrpSpPr>
            <p:grpSpPr>
              <a:xfrm>
                <a:off x="4474177" y="4667058"/>
                <a:ext cx="2013321" cy="1143765"/>
                <a:chOff x="4457468" y="4667058"/>
                <a:chExt cx="2013321" cy="1143765"/>
              </a:xfrm>
            </p:grpSpPr>
            <p:grpSp>
              <p:nvGrpSpPr>
                <p:cNvPr id="147" name="Group 146"/>
                <p:cNvGrpSpPr/>
                <p:nvPr/>
              </p:nvGrpSpPr>
              <p:grpSpPr>
                <a:xfrm>
                  <a:off x="4465754" y="5049442"/>
                  <a:ext cx="1987687" cy="377326"/>
                  <a:chOff x="4666262" y="4013298"/>
                  <a:chExt cx="1832240" cy="377326"/>
                </a:xfrm>
              </p:grpSpPr>
              <p:sp>
                <p:nvSpPr>
                  <p:cNvPr id="181" name="Rectangle 180">
                    <a:extLst>
                      <a:ext uri="{FF2B5EF4-FFF2-40B4-BE49-F238E27FC236}">
                        <a16:creationId xmlns:a16="http://schemas.microsoft.com/office/drawing/2014/main" id="{9623927C-0BA7-9840-802C-78BEB47D8260}"/>
                      </a:ext>
                    </a:extLst>
                  </p:cNvPr>
                  <p:cNvSpPr/>
                  <p:nvPr/>
                </p:nvSpPr>
                <p:spPr>
                  <a:xfrm>
                    <a:off x="4666262" y="4013298"/>
                    <a:ext cx="1832240" cy="282286"/>
                  </a:xfrm>
                  <a:prstGeom prst="rect">
                    <a:avLst/>
                  </a:prstGeom>
                  <a:solidFill>
                    <a:srgbClr val="A8D379"/>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mn-cs"/>
                      </a:rPr>
                      <a:t>DRAM Layer</a:t>
                    </a:r>
                  </a:p>
                </p:txBody>
              </p:sp>
              <p:grpSp>
                <p:nvGrpSpPr>
                  <p:cNvPr id="182" name="Group 181">
                    <a:extLst>
                      <a:ext uri="{FF2B5EF4-FFF2-40B4-BE49-F238E27FC236}">
                        <a16:creationId xmlns:a16="http://schemas.microsoft.com/office/drawing/2014/main" id="{67B0314A-7764-3F4C-938C-FE003D107FF6}"/>
                      </a:ext>
                    </a:extLst>
                  </p:cNvPr>
                  <p:cNvGrpSpPr/>
                  <p:nvPr/>
                </p:nvGrpSpPr>
                <p:grpSpPr>
                  <a:xfrm>
                    <a:off x="4759532" y="4299791"/>
                    <a:ext cx="1635500" cy="90833"/>
                    <a:chOff x="2817807" y="4867999"/>
                    <a:chExt cx="1186400" cy="73872"/>
                  </a:xfrm>
                </p:grpSpPr>
                <p:cxnSp>
                  <p:nvCxnSpPr>
                    <p:cNvPr id="183" name="Straight Connector 182">
                      <a:extLst>
                        <a:ext uri="{FF2B5EF4-FFF2-40B4-BE49-F238E27FC236}">
                          <a16:creationId xmlns:a16="http://schemas.microsoft.com/office/drawing/2014/main" id="{BAE10385-A083-774F-83F3-A7A13240E38F}"/>
                        </a:ext>
                      </a:extLst>
                    </p:cNvPr>
                    <p:cNvCxnSpPr/>
                    <p:nvPr/>
                  </p:nvCxnSpPr>
                  <p:spPr>
                    <a:xfrm>
                      <a:off x="2817807"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6F58DFD-1452-BA43-B22B-48993F475EB3}"/>
                        </a:ext>
                      </a:extLst>
                    </p:cNvPr>
                    <p:cNvCxnSpPr/>
                    <p:nvPr/>
                  </p:nvCxnSpPr>
                  <p:spPr>
                    <a:xfrm>
                      <a:off x="2910874"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C36F9A1-6C3E-8E4C-BE72-069BF6D6114A}"/>
                        </a:ext>
                      </a:extLst>
                    </p:cNvPr>
                    <p:cNvCxnSpPr/>
                    <p:nvPr/>
                  </p:nvCxnSpPr>
                  <p:spPr>
                    <a:xfrm>
                      <a:off x="3000052"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6A188FD-23F6-5E4F-8C92-1F3869B0C37D}"/>
                        </a:ext>
                      </a:extLst>
                    </p:cNvPr>
                    <p:cNvCxnSpPr/>
                    <p:nvPr/>
                  </p:nvCxnSpPr>
                  <p:spPr>
                    <a:xfrm>
                      <a:off x="3093119"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3042F45F-C4EE-E74A-A86C-CFB5C351865F}"/>
                        </a:ext>
                      </a:extLst>
                    </p:cNvPr>
                    <p:cNvCxnSpPr/>
                    <p:nvPr/>
                  </p:nvCxnSpPr>
                  <p:spPr>
                    <a:xfrm>
                      <a:off x="3183453"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FF4ECC46-ACE9-F341-8216-BA7B0B8D1CFE}"/>
                        </a:ext>
                      </a:extLst>
                    </p:cNvPr>
                    <p:cNvCxnSpPr/>
                    <p:nvPr/>
                  </p:nvCxnSpPr>
                  <p:spPr>
                    <a:xfrm>
                      <a:off x="3276520"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AF7AC8A8-7A75-B444-B0A1-4D77546AF50E}"/>
                        </a:ext>
                      </a:extLst>
                    </p:cNvPr>
                    <p:cNvCxnSpPr/>
                    <p:nvPr/>
                  </p:nvCxnSpPr>
                  <p:spPr>
                    <a:xfrm>
                      <a:off x="3365698"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35149618-95A5-7045-8D52-B31DC1C38886}"/>
                        </a:ext>
                      </a:extLst>
                    </p:cNvPr>
                    <p:cNvCxnSpPr/>
                    <p:nvPr/>
                  </p:nvCxnSpPr>
                  <p:spPr>
                    <a:xfrm>
                      <a:off x="3458765"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D5BE523-CE90-8145-B2F9-4A7764C48B16}"/>
                        </a:ext>
                      </a:extLst>
                    </p:cNvPr>
                    <p:cNvCxnSpPr/>
                    <p:nvPr/>
                  </p:nvCxnSpPr>
                  <p:spPr>
                    <a:xfrm>
                      <a:off x="3545494"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A77F32EC-0709-8F49-BF11-C0B24D693F58}"/>
                        </a:ext>
                      </a:extLst>
                    </p:cNvPr>
                    <p:cNvCxnSpPr/>
                    <p:nvPr/>
                  </p:nvCxnSpPr>
                  <p:spPr>
                    <a:xfrm>
                      <a:off x="3638561"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EB8798E9-F077-D040-A115-6FAA9FDEF965}"/>
                        </a:ext>
                      </a:extLst>
                    </p:cNvPr>
                    <p:cNvCxnSpPr/>
                    <p:nvPr/>
                  </p:nvCxnSpPr>
                  <p:spPr>
                    <a:xfrm>
                      <a:off x="3727739"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3385E642-E884-2F45-AA40-CBE7DD727F56}"/>
                        </a:ext>
                      </a:extLst>
                    </p:cNvPr>
                    <p:cNvCxnSpPr/>
                    <p:nvPr/>
                  </p:nvCxnSpPr>
                  <p:spPr>
                    <a:xfrm>
                      <a:off x="3820806"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9B581E09-4FA3-4F41-8FF2-4CD2F3DA7E4A}"/>
                        </a:ext>
                      </a:extLst>
                    </p:cNvPr>
                    <p:cNvCxnSpPr/>
                    <p:nvPr/>
                  </p:nvCxnSpPr>
                  <p:spPr>
                    <a:xfrm>
                      <a:off x="3911140"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12C107CF-CC75-B246-A73A-D7D7BD291FDC}"/>
                        </a:ext>
                      </a:extLst>
                    </p:cNvPr>
                    <p:cNvCxnSpPr/>
                    <p:nvPr/>
                  </p:nvCxnSpPr>
                  <p:spPr>
                    <a:xfrm>
                      <a:off x="4004207"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48" name="Group 147"/>
                <p:cNvGrpSpPr/>
                <p:nvPr/>
              </p:nvGrpSpPr>
              <p:grpSpPr>
                <a:xfrm>
                  <a:off x="4457468" y="5433866"/>
                  <a:ext cx="2013321" cy="376957"/>
                  <a:chOff x="4624558" y="5383730"/>
                  <a:chExt cx="2059041" cy="376957"/>
                </a:xfrm>
              </p:grpSpPr>
              <p:sp>
                <p:nvSpPr>
                  <p:cNvPr id="166" name="Rectangle 165">
                    <a:extLst>
                      <a:ext uri="{FF2B5EF4-FFF2-40B4-BE49-F238E27FC236}">
                        <a16:creationId xmlns:a16="http://schemas.microsoft.com/office/drawing/2014/main" id="{5D90B99B-2345-1542-BA9C-2036BB01B818}"/>
                      </a:ext>
                    </a:extLst>
                  </p:cNvPr>
                  <p:cNvSpPr/>
                  <p:nvPr/>
                </p:nvSpPr>
                <p:spPr>
                  <a:xfrm>
                    <a:off x="4624558" y="5383730"/>
                    <a:ext cx="2059041" cy="297774"/>
                  </a:xfrm>
                  <a:prstGeom prst="rect">
                    <a:avLst/>
                  </a:prstGeom>
                  <a:solidFill>
                    <a:schemeClr val="bg2">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mn-cs"/>
                      </a:rPr>
                      <a:t>Logic Layer</a:t>
                    </a:r>
                  </a:p>
                </p:txBody>
              </p:sp>
              <p:grpSp>
                <p:nvGrpSpPr>
                  <p:cNvPr id="167" name="Group 166">
                    <a:extLst>
                      <a:ext uri="{FF2B5EF4-FFF2-40B4-BE49-F238E27FC236}">
                        <a16:creationId xmlns:a16="http://schemas.microsoft.com/office/drawing/2014/main" id="{F5BA81BC-E14A-D34D-A6F8-BC8B3B57953D}"/>
                      </a:ext>
                    </a:extLst>
                  </p:cNvPr>
                  <p:cNvGrpSpPr/>
                  <p:nvPr/>
                </p:nvGrpSpPr>
                <p:grpSpPr>
                  <a:xfrm>
                    <a:off x="4715223" y="5691166"/>
                    <a:ext cx="1855789" cy="69521"/>
                    <a:chOff x="2803499" y="4864824"/>
                    <a:chExt cx="1352869" cy="83283"/>
                  </a:xfrm>
                  <a:solidFill>
                    <a:schemeClr val="tx1"/>
                  </a:solidFill>
                </p:grpSpPr>
                <p:sp>
                  <p:nvSpPr>
                    <p:cNvPr id="168" name="Oval 167">
                      <a:extLst>
                        <a:ext uri="{FF2B5EF4-FFF2-40B4-BE49-F238E27FC236}">
                          <a16:creationId xmlns:a16="http://schemas.microsoft.com/office/drawing/2014/main" id="{0F02B93F-F358-A543-A6A8-921F523E9EBC}"/>
                        </a:ext>
                      </a:extLst>
                    </p:cNvPr>
                    <p:cNvSpPr/>
                    <p:nvPr/>
                  </p:nvSpPr>
                  <p:spPr>
                    <a:xfrm>
                      <a:off x="2803499" y="4865084"/>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69" name="Oval 168">
                      <a:extLst>
                        <a:ext uri="{FF2B5EF4-FFF2-40B4-BE49-F238E27FC236}">
                          <a16:creationId xmlns:a16="http://schemas.microsoft.com/office/drawing/2014/main" id="{27434CC9-BF7C-134A-A84D-DC928D190D75}"/>
                        </a:ext>
                      </a:extLst>
                    </p:cNvPr>
                    <p:cNvSpPr/>
                    <p:nvPr/>
                  </p:nvSpPr>
                  <p:spPr>
                    <a:xfrm>
                      <a:off x="2918322" y="4867812"/>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0" name="Oval 169">
                      <a:extLst>
                        <a:ext uri="{FF2B5EF4-FFF2-40B4-BE49-F238E27FC236}">
                          <a16:creationId xmlns:a16="http://schemas.microsoft.com/office/drawing/2014/main" id="{24FA8174-A52E-F04C-A6A8-48834C1E0117}"/>
                        </a:ext>
                      </a:extLst>
                    </p:cNvPr>
                    <p:cNvSpPr/>
                    <p:nvPr/>
                  </p:nvSpPr>
                  <p:spPr>
                    <a:xfrm>
                      <a:off x="3011389" y="4867812"/>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1" name="Oval 170">
                      <a:extLst>
                        <a:ext uri="{FF2B5EF4-FFF2-40B4-BE49-F238E27FC236}">
                          <a16:creationId xmlns:a16="http://schemas.microsoft.com/office/drawing/2014/main" id="{483A9700-2F78-7A42-9858-6BFEC315B2CB}"/>
                        </a:ext>
                      </a:extLst>
                    </p:cNvPr>
                    <p:cNvSpPr/>
                    <p:nvPr/>
                  </p:nvSpPr>
                  <p:spPr>
                    <a:xfrm>
                      <a:off x="3126212" y="4870541"/>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2" name="Oval 171">
                      <a:extLst>
                        <a:ext uri="{FF2B5EF4-FFF2-40B4-BE49-F238E27FC236}">
                          <a16:creationId xmlns:a16="http://schemas.microsoft.com/office/drawing/2014/main" id="{C406F0BD-040F-CC40-8C86-899F97EC6B6F}"/>
                        </a:ext>
                      </a:extLst>
                    </p:cNvPr>
                    <p:cNvSpPr/>
                    <p:nvPr/>
                  </p:nvSpPr>
                  <p:spPr>
                    <a:xfrm>
                      <a:off x="3229715" y="4867812"/>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3" name="Oval 172">
                      <a:extLst>
                        <a:ext uri="{FF2B5EF4-FFF2-40B4-BE49-F238E27FC236}">
                          <a16:creationId xmlns:a16="http://schemas.microsoft.com/office/drawing/2014/main" id="{CA7236B6-93BA-B547-9943-D47982CB3FFE}"/>
                        </a:ext>
                      </a:extLst>
                    </p:cNvPr>
                    <p:cNvSpPr/>
                    <p:nvPr/>
                  </p:nvSpPr>
                  <p:spPr>
                    <a:xfrm>
                      <a:off x="3344538" y="4870541"/>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4" name="Oval 173">
                      <a:extLst>
                        <a:ext uri="{FF2B5EF4-FFF2-40B4-BE49-F238E27FC236}">
                          <a16:creationId xmlns:a16="http://schemas.microsoft.com/office/drawing/2014/main" id="{FD1A3E02-60FC-9843-A1D7-349DCFDAFEA2}"/>
                        </a:ext>
                      </a:extLst>
                    </p:cNvPr>
                    <p:cNvSpPr/>
                    <p:nvPr/>
                  </p:nvSpPr>
                  <p:spPr>
                    <a:xfrm>
                      <a:off x="3437605" y="4870541"/>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5" name="Oval 174">
                      <a:extLst>
                        <a:ext uri="{FF2B5EF4-FFF2-40B4-BE49-F238E27FC236}">
                          <a16:creationId xmlns:a16="http://schemas.microsoft.com/office/drawing/2014/main" id="{4957975C-51E2-874E-9E00-9581A48DB40B}"/>
                        </a:ext>
                      </a:extLst>
                    </p:cNvPr>
                    <p:cNvSpPr/>
                    <p:nvPr/>
                  </p:nvSpPr>
                  <p:spPr>
                    <a:xfrm>
                      <a:off x="3552428" y="4873269"/>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6" name="Oval 175">
                      <a:extLst>
                        <a:ext uri="{FF2B5EF4-FFF2-40B4-BE49-F238E27FC236}">
                          <a16:creationId xmlns:a16="http://schemas.microsoft.com/office/drawing/2014/main" id="{51E02BF4-3871-D347-8669-5C676C6C8616}"/>
                        </a:ext>
                      </a:extLst>
                    </p:cNvPr>
                    <p:cNvSpPr/>
                    <p:nvPr/>
                  </p:nvSpPr>
                  <p:spPr>
                    <a:xfrm>
                      <a:off x="3673002" y="4864824"/>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7" name="Oval 176">
                      <a:extLst>
                        <a:ext uri="{FF2B5EF4-FFF2-40B4-BE49-F238E27FC236}">
                          <a16:creationId xmlns:a16="http://schemas.microsoft.com/office/drawing/2014/main" id="{C81B51D3-C464-7645-A70E-25F5C27B2C6D}"/>
                        </a:ext>
                      </a:extLst>
                    </p:cNvPr>
                    <p:cNvSpPr/>
                    <p:nvPr/>
                  </p:nvSpPr>
                  <p:spPr>
                    <a:xfrm>
                      <a:off x="3787825" y="4867553"/>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8" name="Oval 177">
                      <a:extLst>
                        <a:ext uri="{FF2B5EF4-FFF2-40B4-BE49-F238E27FC236}">
                          <a16:creationId xmlns:a16="http://schemas.microsoft.com/office/drawing/2014/main" id="{A999847C-853A-1F4B-9132-8E0527B6F30E}"/>
                        </a:ext>
                      </a:extLst>
                    </p:cNvPr>
                    <p:cNvSpPr/>
                    <p:nvPr/>
                  </p:nvSpPr>
                  <p:spPr>
                    <a:xfrm>
                      <a:off x="3880892" y="4867553"/>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79" name="Oval 178">
                      <a:extLst>
                        <a:ext uri="{FF2B5EF4-FFF2-40B4-BE49-F238E27FC236}">
                          <a16:creationId xmlns:a16="http://schemas.microsoft.com/office/drawing/2014/main" id="{96D3AD12-104E-444B-9A43-C0CF28C89DEB}"/>
                        </a:ext>
                      </a:extLst>
                    </p:cNvPr>
                    <p:cNvSpPr/>
                    <p:nvPr/>
                  </p:nvSpPr>
                  <p:spPr>
                    <a:xfrm>
                      <a:off x="3995715" y="4870281"/>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80" name="Oval 179">
                      <a:extLst>
                        <a:ext uri="{FF2B5EF4-FFF2-40B4-BE49-F238E27FC236}">
                          <a16:creationId xmlns:a16="http://schemas.microsoft.com/office/drawing/2014/main" id="{AF62A82C-9998-B44C-BDA9-C71068821424}"/>
                        </a:ext>
                      </a:extLst>
                    </p:cNvPr>
                    <p:cNvSpPr/>
                    <p:nvPr/>
                  </p:nvSpPr>
                  <p:spPr>
                    <a:xfrm>
                      <a:off x="4099218" y="4867553"/>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grpSp>
            </p:grpSp>
            <p:grpSp>
              <p:nvGrpSpPr>
                <p:cNvPr id="149" name="Group 148"/>
                <p:cNvGrpSpPr/>
                <p:nvPr/>
              </p:nvGrpSpPr>
              <p:grpSpPr>
                <a:xfrm>
                  <a:off x="4467773" y="4667058"/>
                  <a:ext cx="1987687" cy="377326"/>
                  <a:chOff x="4666262" y="4013298"/>
                  <a:chExt cx="1832240" cy="377326"/>
                </a:xfrm>
              </p:grpSpPr>
              <p:sp>
                <p:nvSpPr>
                  <p:cNvPr id="150" name="Rectangle 149">
                    <a:extLst>
                      <a:ext uri="{FF2B5EF4-FFF2-40B4-BE49-F238E27FC236}">
                        <a16:creationId xmlns:a16="http://schemas.microsoft.com/office/drawing/2014/main" id="{9623927C-0BA7-9840-802C-78BEB47D8260}"/>
                      </a:ext>
                    </a:extLst>
                  </p:cNvPr>
                  <p:cNvSpPr/>
                  <p:nvPr/>
                </p:nvSpPr>
                <p:spPr>
                  <a:xfrm>
                    <a:off x="4666262" y="4013298"/>
                    <a:ext cx="1832240" cy="282286"/>
                  </a:xfrm>
                  <a:prstGeom prst="rect">
                    <a:avLst/>
                  </a:prstGeom>
                  <a:solidFill>
                    <a:srgbClr val="A8D379"/>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mn-cs"/>
                      </a:rPr>
                      <a:t>DRAM Layer</a:t>
                    </a:r>
                  </a:p>
                </p:txBody>
              </p:sp>
              <p:grpSp>
                <p:nvGrpSpPr>
                  <p:cNvPr id="151" name="Group 150">
                    <a:extLst>
                      <a:ext uri="{FF2B5EF4-FFF2-40B4-BE49-F238E27FC236}">
                        <a16:creationId xmlns:a16="http://schemas.microsoft.com/office/drawing/2014/main" id="{67B0314A-7764-3F4C-938C-FE003D107FF6}"/>
                      </a:ext>
                    </a:extLst>
                  </p:cNvPr>
                  <p:cNvGrpSpPr/>
                  <p:nvPr/>
                </p:nvGrpSpPr>
                <p:grpSpPr>
                  <a:xfrm>
                    <a:off x="4759532" y="4299791"/>
                    <a:ext cx="1635500" cy="90833"/>
                    <a:chOff x="2817807" y="4867999"/>
                    <a:chExt cx="1186400" cy="73872"/>
                  </a:xfrm>
                </p:grpSpPr>
                <p:cxnSp>
                  <p:nvCxnSpPr>
                    <p:cNvPr id="152" name="Straight Connector 151">
                      <a:extLst>
                        <a:ext uri="{FF2B5EF4-FFF2-40B4-BE49-F238E27FC236}">
                          <a16:creationId xmlns:a16="http://schemas.microsoft.com/office/drawing/2014/main" id="{BAE10385-A083-774F-83F3-A7A13240E38F}"/>
                        </a:ext>
                      </a:extLst>
                    </p:cNvPr>
                    <p:cNvCxnSpPr/>
                    <p:nvPr/>
                  </p:nvCxnSpPr>
                  <p:spPr>
                    <a:xfrm>
                      <a:off x="2817807"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6F58DFD-1452-BA43-B22B-48993F475EB3}"/>
                        </a:ext>
                      </a:extLst>
                    </p:cNvPr>
                    <p:cNvCxnSpPr/>
                    <p:nvPr/>
                  </p:nvCxnSpPr>
                  <p:spPr>
                    <a:xfrm>
                      <a:off x="2910874"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C36F9A1-6C3E-8E4C-BE72-069BF6D6114A}"/>
                        </a:ext>
                      </a:extLst>
                    </p:cNvPr>
                    <p:cNvCxnSpPr/>
                    <p:nvPr/>
                  </p:nvCxnSpPr>
                  <p:spPr>
                    <a:xfrm>
                      <a:off x="3000052"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6A188FD-23F6-5E4F-8C92-1F3869B0C37D}"/>
                        </a:ext>
                      </a:extLst>
                    </p:cNvPr>
                    <p:cNvCxnSpPr/>
                    <p:nvPr/>
                  </p:nvCxnSpPr>
                  <p:spPr>
                    <a:xfrm>
                      <a:off x="3093119"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3042F45F-C4EE-E74A-A86C-CFB5C351865F}"/>
                        </a:ext>
                      </a:extLst>
                    </p:cNvPr>
                    <p:cNvCxnSpPr/>
                    <p:nvPr/>
                  </p:nvCxnSpPr>
                  <p:spPr>
                    <a:xfrm>
                      <a:off x="3183453"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FF4ECC46-ACE9-F341-8216-BA7B0B8D1CFE}"/>
                        </a:ext>
                      </a:extLst>
                    </p:cNvPr>
                    <p:cNvCxnSpPr/>
                    <p:nvPr/>
                  </p:nvCxnSpPr>
                  <p:spPr>
                    <a:xfrm>
                      <a:off x="3276520"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AF7AC8A8-7A75-B444-B0A1-4D77546AF50E}"/>
                        </a:ext>
                      </a:extLst>
                    </p:cNvPr>
                    <p:cNvCxnSpPr/>
                    <p:nvPr/>
                  </p:nvCxnSpPr>
                  <p:spPr>
                    <a:xfrm>
                      <a:off x="3365698"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35149618-95A5-7045-8D52-B31DC1C38886}"/>
                        </a:ext>
                      </a:extLst>
                    </p:cNvPr>
                    <p:cNvCxnSpPr/>
                    <p:nvPr/>
                  </p:nvCxnSpPr>
                  <p:spPr>
                    <a:xfrm>
                      <a:off x="3458765"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7D5BE523-CE90-8145-B2F9-4A7764C48B16}"/>
                        </a:ext>
                      </a:extLst>
                    </p:cNvPr>
                    <p:cNvCxnSpPr/>
                    <p:nvPr/>
                  </p:nvCxnSpPr>
                  <p:spPr>
                    <a:xfrm>
                      <a:off x="3545494"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A77F32EC-0709-8F49-BF11-C0B24D693F58}"/>
                        </a:ext>
                      </a:extLst>
                    </p:cNvPr>
                    <p:cNvCxnSpPr/>
                    <p:nvPr/>
                  </p:nvCxnSpPr>
                  <p:spPr>
                    <a:xfrm>
                      <a:off x="3638561"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EB8798E9-F077-D040-A115-6FAA9FDEF965}"/>
                        </a:ext>
                      </a:extLst>
                    </p:cNvPr>
                    <p:cNvCxnSpPr/>
                    <p:nvPr/>
                  </p:nvCxnSpPr>
                  <p:spPr>
                    <a:xfrm>
                      <a:off x="3727739"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3385E642-E884-2F45-AA40-CBE7DD727F56}"/>
                        </a:ext>
                      </a:extLst>
                    </p:cNvPr>
                    <p:cNvCxnSpPr/>
                    <p:nvPr/>
                  </p:nvCxnSpPr>
                  <p:spPr>
                    <a:xfrm>
                      <a:off x="3820806"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9B581E09-4FA3-4F41-8FF2-4CD2F3DA7E4A}"/>
                        </a:ext>
                      </a:extLst>
                    </p:cNvPr>
                    <p:cNvCxnSpPr/>
                    <p:nvPr/>
                  </p:nvCxnSpPr>
                  <p:spPr>
                    <a:xfrm>
                      <a:off x="3911140"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12C107CF-CC75-B246-A73A-D7D7BD291FDC}"/>
                        </a:ext>
                      </a:extLst>
                    </p:cNvPr>
                    <p:cNvCxnSpPr/>
                    <p:nvPr/>
                  </p:nvCxnSpPr>
                  <p:spPr>
                    <a:xfrm>
                      <a:off x="4004207"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cxnSp>
            <p:nvCxnSpPr>
              <p:cNvPr id="120" name="Straight Connector 119">
                <a:extLst>
                  <a:ext uri="{FF2B5EF4-FFF2-40B4-BE49-F238E27FC236}">
                    <a16:creationId xmlns:a16="http://schemas.microsoft.com/office/drawing/2014/main" id="{A50F9C52-11B2-6A41-ADA9-33D89099BEC6}"/>
                  </a:ext>
                </a:extLst>
              </p:cNvPr>
              <p:cNvCxnSpPr>
                <a:cxnSpLocks/>
              </p:cNvCxnSpPr>
              <p:nvPr/>
            </p:nvCxnSpPr>
            <p:spPr>
              <a:xfrm>
                <a:off x="6470150" y="5717294"/>
                <a:ext cx="180507" cy="286837"/>
              </a:xfrm>
              <a:prstGeom prst="line">
                <a:avLst/>
              </a:prstGeom>
              <a:ln w="25400">
                <a:solidFill>
                  <a:srgbClr val="0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5C5C834-E0E0-7549-9CF5-DE372DFB56AF}"/>
                  </a:ext>
                </a:extLst>
              </p:cNvPr>
              <p:cNvCxnSpPr>
                <a:cxnSpLocks/>
              </p:cNvCxnSpPr>
              <p:nvPr/>
            </p:nvCxnSpPr>
            <p:spPr>
              <a:xfrm flipV="1">
                <a:off x="6530139" y="5230520"/>
                <a:ext cx="957422" cy="215446"/>
              </a:xfrm>
              <a:prstGeom prst="line">
                <a:avLst/>
              </a:prstGeom>
              <a:ln w="25400">
                <a:solidFill>
                  <a:srgbClr val="0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2" name="Group 121"/>
              <p:cNvGrpSpPr/>
              <p:nvPr/>
            </p:nvGrpSpPr>
            <p:grpSpPr>
              <a:xfrm>
                <a:off x="6638923" y="5213807"/>
                <a:ext cx="2136460" cy="810185"/>
                <a:chOff x="6605505" y="5213807"/>
                <a:chExt cx="2136460" cy="810185"/>
              </a:xfrm>
            </p:grpSpPr>
            <p:sp>
              <p:nvSpPr>
                <p:cNvPr id="123" name="Parallelogram 122">
                  <a:extLst>
                    <a:ext uri="{FF2B5EF4-FFF2-40B4-BE49-F238E27FC236}">
                      <a16:creationId xmlns:a16="http://schemas.microsoft.com/office/drawing/2014/main" id="{5CC650A7-DC4A-3145-A1D1-55D38CC7E391}"/>
                    </a:ext>
                  </a:extLst>
                </p:cNvPr>
                <p:cNvSpPr/>
                <p:nvPr/>
              </p:nvSpPr>
              <p:spPr>
                <a:xfrm>
                  <a:off x="6605505" y="5213807"/>
                  <a:ext cx="2136460" cy="810185"/>
                </a:xfrm>
                <a:prstGeom prst="parallelogram">
                  <a:avLst>
                    <a:gd name="adj" fmla="val 102837"/>
                  </a:avLst>
                </a:prstGeom>
                <a:solidFill>
                  <a:schemeClr val="bg2">
                    <a:lumMod val="7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124" name="Group 123"/>
                <p:cNvGrpSpPr/>
                <p:nvPr/>
              </p:nvGrpSpPr>
              <p:grpSpPr>
                <a:xfrm>
                  <a:off x="6754994" y="5271053"/>
                  <a:ext cx="1744326" cy="710873"/>
                  <a:chOff x="6754994" y="5271053"/>
                  <a:chExt cx="1744326" cy="710873"/>
                </a:xfrm>
              </p:grpSpPr>
              <p:grpSp>
                <p:nvGrpSpPr>
                  <p:cNvPr id="125" name="Group 124"/>
                  <p:cNvGrpSpPr/>
                  <p:nvPr/>
                </p:nvGrpSpPr>
                <p:grpSpPr>
                  <a:xfrm>
                    <a:off x="6754994" y="5653437"/>
                    <a:ext cx="1391418" cy="328489"/>
                    <a:chOff x="8412025" y="5800970"/>
                    <a:chExt cx="1391418" cy="328489"/>
                  </a:xfrm>
                </p:grpSpPr>
                <p:grpSp>
                  <p:nvGrpSpPr>
                    <p:cNvPr id="137" name="Group 136"/>
                    <p:cNvGrpSpPr/>
                    <p:nvPr/>
                  </p:nvGrpSpPr>
                  <p:grpSpPr>
                    <a:xfrm>
                      <a:off x="8412025" y="5999522"/>
                      <a:ext cx="1126730" cy="129937"/>
                      <a:chOff x="7215154" y="5312338"/>
                      <a:chExt cx="1419338" cy="120794"/>
                    </a:xfrm>
                    <a:solidFill>
                      <a:schemeClr val="tx2">
                        <a:lumMod val="20000"/>
                        <a:lumOff val="80000"/>
                      </a:schemeClr>
                    </a:solidFill>
                  </p:grpSpPr>
                  <p:sp>
                    <p:nvSpPr>
                      <p:cNvPr id="143" name="Parallelogram 142">
                        <a:extLst>
                          <a:ext uri="{FF2B5EF4-FFF2-40B4-BE49-F238E27FC236}">
                            <a16:creationId xmlns:a16="http://schemas.microsoft.com/office/drawing/2014/main" id="{5CC650A7-DC4A-3145-A1D1-55D38CC7E391}"/>
                          </a:ext>
                        </a:extLst>
                      </p:cNvPr>
                      <p:cNvSpPr/>
                      <p:nvPr/>
                    </p:nvSpPr>
                    <p:spPr>
                      <a:xfrm>
                        <a:off x="7215154" y="5312338"/>
                        <a:ext cx="394035"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44" name="Parallelogram 143">
                        <a:extLst>
                          <a:ext uri="{FF2B5EF4-FFF2-40B4-BE49-F238E27FC236}">
                            <a16:creationId xmlns:a16="http://schemas.microsoft.com/office/drawing/2014/main" id="{5CC650A7-DC4A-3145-A1D1-55D38CC7E391}"/>
                          </a:ext>
                        </a:extLst>
                      </p:cNvPr>
                      <p:cNvSpPr/>
                      <p:nvPr/>
                    </p:nvSpPr>
                    <p:spPr>
                      <a:xfrm>
                        <a:off x="7568063" y="5314330"/>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45" name="Parallelogram 144">
                        <a:extLst>
                          <a:ext uri="{FF2B5EF4-FFF2-40B4-BE49-F238E27FC236}">
                            <a16:creationId xmlns:a16="http://schemas.microsoft.com/office/drawing/2014/main" id="{5CC650A7-DC4A-3145-A1D1-55D38CC7E391}"/>
                          </a:ext>
                        </a:extLst>
                      </p:cNvPr>
                      <p:cNvSpPr/>
                      <p:nvPr/>
                    </p:nvSpPr>
                    <p:spPr>
                      <a:xfrm>
                        <a:off x="7904261" y="5316322"/>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46" name="Parallelogram 145">
                        <a:extLst>
                          <a:ext uri="{FF2B5EF4-FFF2-40B4-BE49-F238E27FC236}">
                            <a16:creationId xmlns:a16="http://schemas.microsoft.com/office/drawing/2014/main" id="{5CC650A7-DC4A-3145-A1D1-55D38CC7E391}"/>
                          </a:ext>
                        </a:extLst>
                      </p:cNvPr>
                      <p:cNvSpPr/>
                      <p:nvPr/>
                    </p:nvSpPr>
                    <p:spPr>
                      <a:xfrm>
                        <a:off x="8240459" y="5318314"/>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grpSp>
                  <p:nvGrpSpPr>
                    <p:cNvPr id="138" name="Group 137"/>
                    <p:cNvGrpSpPr/>
                    <p:nvPr/>
                  </p:nvGrpSpPr>
                  <p:grpSpPr>
                    <a:xfrm>
                      <a:off x="8676712" y="5800970"/>
                      <a:ext cx="1126731" cy="129937"/>
                      <a:chOff x="7337497" y="5312338"/>
                      <a:chExt cx="1419339" cy="120794"/>
                    </a:xfrm>
                    <a:solidFill>
                      <a:schemeClr val="tx2">
                        <a:lumMod val="20000"/>
                        <a:lumOff val="80000"/>
                      </a:schemeClr>
                    </a:solidFill>
                  </p:grpSpPr>
                  <p:sp>
                    <p:nvSpPr>
                      <p:cNvPr id="139" name="Parallelogram 138">
                        <a:extLst>
                          <a:ext uri="{FF2B5EF4-FFF2-40B4-BE49-F238E27FC236}">
                            <a16:creationId xmlns:a16="http://schemas.microsoft.com/office/drawing/2014/main" id="{5CC650A7-DC4A-3145-A1D1-55D38CC7E391}"/>
                          </a:ext>
                        </a:extLst>
                      </p:cNvPr>
                      <p:cNvSpPr/>
                      <p:nvPr/>
                    </p:nvSpPr>
                    <p:spPr>
                      <a:xfrm>
                        <a:off x="7337497" y="5312338"/>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40" name="Parallelogram 139">
                        <a:extLst>
                          <a:ext uri="{FF2B5EF4-FFF2-40B4-BE49-F238E27FC236}">
                            <a16:creationId xmlns:a16="http://schemas.microsoft.com/office/drawing/2014/main" id="{5CC650A7-DC4A-3145-A1D1-55D38CC7E391}"/>
                          </a:ext>
                        </a:extLst>
                      </p:cNvPr>
                      <p:cNvSpPr/>
                      <p:nvPr/>
                    </p:nvSpPr>
                    <p:spPr>
                      <a:xfrm>
                        <a:off x="7690405" y="5314330"/>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41" name="Parallelogram 140">
                        <a:extLst>
                          <a:ext uri="{FF2B5EF4-FFF2-40B4-BE49-F238E27FC236}">
                            <a16:creationId xmlns:a16="http://schemas.microsoft.com/office/drawing/2014/main" id="{5CC650A7-DC4A-3145-A1D1-55D38CC7E391}"/>
                          </a:ext>
                        </a:extLst>
                      </p:cNvPr>
                      <p:cNvSpPr/>
                      <p:nvPr/>
                    </p:nvSpPr>
                    <p:spPr>
                      <a:xfrm>
                        <a:off x="8026604" y="5316322"/>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42" name="Parallelogram 141">
                        <a:extLst>
                          <a:ext uri="{FF2B5EF4-FFF2-40B4-BE49-F238E27FC236}">
                            <a16:creationId xmlns:a16="http://schemas.microsoft.com/office/drawing/2014/main" id="{5CC650A7-DC4A-3145-A1D1-55D38CC7E391}"/>
                          </a:ext>
                        </a:extLst>
                      </p:cNvPr>
                      <p:cNvSpPr/>
                      <p:nvPr/>
                    </p:nvSpPr>
                    <p:spPr>
                      <a:xfrm>
                        <a:off x="8362803" y="5318314"/>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grpSp>
              <p:grpSp>
                <p:nvGrpSpPr>
                  <p:cNvPr id="126" name="Group 125"/>
                  <p:cNvGrpSpPr/>
                  <p:nvPr/>
                </p:nvGrpSpPr>
                <p:grpSpPr>
                  <a:xfrm>
                    <a:off x="7205023" y="5271053"/>
                    <a:ext cx="1294297" cy="328489"/>
                    <a:chOff x="8509146" y="5800970"/>
                    <a:chExt cx="1294297" cy="328489"/>
                  </a:xfrm>
                </p:grpSpPr>
                <p:grpSp>
                  <p:nvGrpSpPr>
                    <p:cNvPr id="127" name="Group 126"/>
                    <p:cNvGrpSpPr/>
                    <p:nvPr/>
                  </p:nvGrpSpPr>
                  <p:grpSpPr>
                    <a:xfrm>
                      <a:off x="8509146" y="5999522"/>
                      <a:ext cx="1126731" cy="129937"/>
                      <a:chOff x="7337497" y="5312338"/>
                      <a:chExt cx="1419339" cy="120794"/>
                    </a:xfrm>
                    <a:solidFill>
                      <a:schemeClr val="tx2">
                        <a:lumMod val="20000"/>
                        <a:lumOff val="80000"/>
                      </a:schemeClr>
                    </a:solidFill>
                  </p:grpSpPr>
                  <p:sp>
                    <p:nvSpPr>
                      <p:cNvPr id="133" name="Parallelogram 132">
                        <a:extLst>
                          <a:ext uri="{FF2B5EF4-FFF2-40B4-BE49-F238E27FC236}">
                            <a16:creationId xmlns:a16="http://schemas.microsoft.com/office/drawing/2014/main" id="{5CC650A7-DC4A-3145-A1D1-55D38CC7E391}"/>
                          </a:ext>
                        </a:extLst>
                      </p:cNvPr>
                      <p:cNvSpPr/>
                      <p:nvPr/>
                    </p:nvSpPr>
                    <p:spPr>
                      <a:xfrm>
                        <a:off x="7337497" y="5312338"/>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34" name="Parallelogram 133">
                        <a:extLst>
                          <a:ext uri="{FF2B5EF4-FFF2-40B4-BE49-F238E27FC236}">
                            <a16:creationId xmlns:a16="http://schemas.microsoft.com/office/drawing/2014/main" id="{5CC650A7-DC4A-3145-A1D1-55D38CC7E391}"/>
                          </a:ext>
                        </a:extLst>
                      </p:cNvPr>
                      <p:cNvSpPr/>
                      <p:nvPr/>
                    </p:nvSpPr>
                    <p:spPr>
                      <a:xfrm>
                        <a:off x="7690405" y="5314330"/>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35" name="Parallelogram 134">
                        <a:extLst>
                          <a:ext uri="{FF2B5EF4-FFF2-40B4-BE49-F238E27FC236}">
                            <a16:creationId xmlns:a16="http://schemas.microsoft.com/office/drawing/2014/main" id="{5CC650A7-DC4A-3145-A1D1-55D38CC7E391}"/>
                          </a:ext>
                        </a:extLst>
                      </p:cNvPr>
                      <p:cNvSpPr/>
                      <p:nvPr/>
                    </p:nvSpPr>
                    <p:spPr>
                      <a:xfrm>
                        <a:off x="8026604" y="5316322"/>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36" name="Parallelogram 135">
                        <a:extLst>
                          <a:ext uri="{FF2B5EF4-FFF2-40B4-BE49-F238E27FC236}">
                            <a16:creationId xmlns:a16="http://schemas.microsoft.com/office/drawing/2014/main" id="{5CC650A7-DC4A-3145-A1D1-55D38CC7E391}"/>
                          </a:ext>
                        </a:extLst>
                      </p:cNvPr>
                      <p:cNvSpPr/>
                      <p:nvPr/>
                    </p:nvSpPr>
                    <p:spPr>
                      <a:xfrm>
                        <a:off x="8362803" y="5318314"/>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grpSp>
                  <p:nvGrpSpPr>
                    <p:cNvPr id="128" name="Group 127"/>
                    <p:cNvGrpSpPr/>
                    <p:nvPr/>
                  </p:nvGrpSpPr>
                  <p:grpSpPr>
                    <a:xfrm>
                      <a:off x="8676712" y="5800970"/>
                      <a:ext cx="1126731" cy="129937"/>
                      <a:chOff x="7337497" y="5312338"/>
                      <a:chExt cx="1419339" cy="120794"/>
                    </a:xfrm>
                    <a:solidFill>
                      <a:schemeClr val="tx2">
                        <a:lumMod val="20000"/>
                        <a:lumOff val="80000"/>
                      </a:schemeClr>
                    </a:solidFill>
                  </p:grpSpPr>
                  <p:sp>
                    <p:nvSpPr>
                      <p:cNvPr id="129" name="Parallelogram 128">
                        <a:extLst>
                          <a:ext uri="{FF2B5EF4-FFF2-40B4-BE49-F238E27FC236}">
                            <a16:creationId xmlns:a16="http://schemas.microsoft.com/office/drawing/2014/main" id="{5CC650A7-DC4A-3145-A1D1-55D38CC7E391}"/>
                          </a:ext>
                        </a:extLst>
                      </p:cNvPr>
                      <p:cNvSpPr/>
                      <p:nvPr/>
                    </p:nvSpPr>
                    <p:spPr>
                      <a:xfrm>
                        <a:off x="7337497" y="5312338"/>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30" name="Parallelogram 129">
                        <a:extLst>
                          <a:ext uri="{FF2B5EF4-FFF2-40B4-BE49-F238E27FC236}">
                            <a16:creationId xmlns:a16="http://schemas.microsoft.com/office/drawing/2014/main" id="{5CC650A7-DC4A-3145-A1D1-55D38CC7E391}"/>
                          </a:ext>
                        </a:extLst>
                      </p:cNvPr>
                      <p:cNvSpPr/>
                      <p:nvPr/>
                    </p:nvSpPr>
                    <p:spPr>
                      <a:xfrm>
                        <a:off x="7690405" y="5314330"/>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31" name="Parallelogram 130">
                        <a:extLst>
                          <a:ext uri="{FF2B5EF4-FFF2-40B4-BE49-F238E27FC236}">
                            <a16:creationId xmlns:a16="http://schemas.microsoft.com/office/drawing/2014/main" id="{5CC650A7-DC4A-3145-A1D1-55D38CC7E391}"/>
                          </a:ext>
                        </a:extLst>
                      </p:cNvPr>
                      <p:cNvSpPr/>
                      <p:nvPr/>
                    </p:nvSpPr>
                    <p:spPr>
                      <a:xfrm>
                        <a:off x="8026604" y="5316322"/>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32" name="Parallelogram 131">
                        <a:extLst>
                          <a:ext uri="{FF2B5EF4-FFF2-40B4-BE49-F238E27FC236}">
                            <a16:creationId xmlns:a16="http://schemas.microsoft.com/office/drawing/2014/main" id="{5CC650A7-DC4A-3145-A1D1-55D38CC7E391}"/>
                          </a:ext>
                        </a:extLst>
                      </p:cNvPr>
                      <p:cNvSpPr/>
                      <p:nvPr/>
                    </p:nvSpPr>
                    <p:spPr>
                      <a:xfrm>
                        <a:off x="8362803" y="5318314"/>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grpSp>
            </p:grpSp>
          </p:grpSp>
        </p:grpSp>
      </p:grpSp>
      <p:sp>
        <p:nvSpPr>
          <p:cNvPr id="198" name="TextBox 197"/>
          <p:cNvSpPr txBox="1"/>
          <p:nvPr/>
        </p:nvSpPr>
        <p:spPr>
          <a:xfrm>
            <a:off x="3505200" y="2949714"/>
            <a:ext cx="206943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Data </a:t>
            </a:r>
            <a:br>
              <a:rPr kumimoji="0" lang="en-US" sz="20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Placement</a:t>
            </a:r>
            <a:endParaRPr kumimoji="0" lang="en-US" sz="2400" b="1" i="0" u="none" strike="noStrike" kern="1200" cap="none" spc="0" normalizeH="0" baseline="0" noProof="0" dirty="0">
              <a:ln>
                <a:noFill/>
              </a:ln>
              <a:solidFill>
                <a:prstClr val="black"/>
              </a:solidFill>
              <a:effectLst/>
              <a:uLnTx/>
              <a:uFillTx/>
              <a:latin typeface="Gill Sans MT"/>
              <a:ea typeface="+mn-ea"/>
              <a:cs typeface="Gill Sans MT"/>
            </a:endParaRPr>
          </a:p>
        </p:txBody>
      </p:sp>
      <p:cxnSp>
        <p:nvCxnSpPr>
          <p:cNvPr id="199" name="Straight Arrow Connector 198"/>
          <p:cNvCxnSpPr/>
          <p:nvPr/>
        </p:nvCxnSpPr>
        <p:spPr>
          <a:xfrm flipH="1">
            <a:off x="7162800" y="4267200"/>
            <a:ext cx="381000" cy="457200"/>
          </a:xfrm>
          <a:prstGeom prst="straightConnector1">
            <a:avLst/>
          </a:prstGeom>
          <a:ln w="1905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4654340" y="4800600"/>
            <a:ext cx="44958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Gill Sans MT"/>
                <a:ea typeface="+mn-ea"/>
                <a:cs typeface="Gill Sans MT"/>
              </a:rPr>
              <a:t>Limited</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power and area budget</a:t>
            </a:r>
            <a:endParaRPr kumimoji="0" lang="en-US" sz="2400" b="1" i="0" u="none" strike="noStrike" kern="1200" cap="none" spc="0" normalizeH="0" baseline="0" noProof="0" dirty="0">
              <a:ln>
                <a:noFill/>
              </a:ln>
              <a:solidFill>
                <a:prstClr val="black"/>
              </a:solidFill>
              <a:effectLst/>
              <a:uLnTx/>
              <a:uFillTx/>
              <a:latin typeface="Gill Sans MT"/>
              <a:ea typeface="+mn-ea"/>
              <a:cs typeface="Gill Sans MT"/>
            </a:endParaRPr>
          </a:p>
        </p:txBody>
      </p:sp>
      <p:cxnSp>
        <p:nvCxnSpPr>
          <p:cNvPr id="201" name="Straight Arrow Connector 200"/>
          <p:cNvCxnSpPr>
            <a:stCxn id="129" idx="1"/>
          </p:cNvCxnSpPr>
          <p:nvPr/>
        </p:nvCxnSpPr>
        <p:spPr>
          <a:xfrm flipH="1" flipV="1">
            <a:off x="7924800" y="2514600"/>
            <a:ext cx="310676" cy="1013421"/>
          </a:xfrm>
          <a:prstGeom prst="straightConnector1">
            <a:avLst/>
          </a:prstGeom>
          <a:ln w="1905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6781800" y="2057400"/>
            <a:ext cx="20694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Vaults</a:t>
            </a:r>
            <a:endParaRPr kumimoji="0" lang="en-US" sz="2400" b="1" i="0" u="none" strike="noStrike" kern="1200" cap="none" spc="0" normalizeH="0" baseline="0" noProof="0" dirty="0">
              <a:ln>
                <a:noFill/>
              </a:ln>
              <a:solidFill>
                <a:prstClr val="black"/>
              </a:solidFill>
              <a:effectLst/>
              <a:uLnTx/>
              <a:uFillTx/>
              <a:latin typeface="Gill Sans MT"/>
              <a:ea typeface="+mn-ea"/>
              <a:cs typeface="Gill Sans MT"/>
            </a:endParaRPr>
          </a:p>
        </p:txBody>
      </p:sp>
      <p:cxnSp>
        <p:nvCxnSpPr>
          <p:cNvPr id="203" name="Straight Arrow Connector 202"/>
          <p:cNvCxnSpPr>
            <a:stCxn id="131" idx="0"/>
          </p:cNvCxnSpPr>
          <p:nvPr/>
        </p:nvCxnSpPr>
        <p:spPr>
          <a:xfrm flipH="1" flipV="1">
            <a:off x="8001000" y="2514600"/>
            <a:ext cx="612105" cy="1017368"/>
          </a:xfrm>
          <a:prstGeom prst="straightConnector1">
            <a:avLst/>
          </a:prstGeom>
          <a:ln w="19050" cap="flat" cmpd="sng">
            <a:solidFill>
              <a:srgbClr val="000000"/>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
                                        </p:tgtEl>
                                        <p:attrNameLst>
                                          <p:attrName>style.visibility</p:attrName>
                                        </p:attrNameLst>
                                      </p:cBhvr>
                                      <p:to>
                                        <p:strVal val="visible"/>
                                      </p:to>
                                    </p:set>
                                    <p:animEffect transition="in" filter="fade">
                                      <p:cBhvr>
                                        <p:cTn id="17" dur="500"/>
                                        <p:tgtEl>
                                          <p:spTgt spid="1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8"/>
                                        </p:tgtEl>
                                        <p:attrNameLst>
                                          <p:attrName>style.visibility</p:attrName>
                                        </p:attrNameLst>
                                      </p:cBhvr>
                                      <p:to>
                                        <p:strVal val="visible"/>
                                      </p:to>
                                    </p:set>
                                    <p:animEffect transition="in" filter="fade">
                                      <p:cBhvr>
                                        <p:cTn id="20" dur="500"/>
                                        <p:tgtEl>
                                          <p:spTgt spid="198"/>
                                        </p:tgtEl>
                                      </p:cBhvr>
                                    </p:animEffect>
                                  </p:childTnLst>
                                </p:cTn>
                              </p:par>
                              <p:par>
                                <p:cTn id="21" presetID="10" presetClass="entr" presetSubtype="0" fill="hold" nodeType="withEffect">
                                  <p:stCondLst>
                                    <p:cond delay="0"/>
                                  </p:stCondLst>
                                  <p:childTnLst>
                                    <p:set>
                                      <p:cBhvr>
                                        <p:cTn id="22" dur="1" fill="hold">
                                          <p:stCondLst>
                                            <p:cond delay="0"/>
                                          </p:stCondLst>
                                        </p:cTn>
                                        <p:tgtEl>
                                          <p:spTgt spid="116"/>
                                        </p:tgtEl>
                                        <p:attrNameLst>
                                          <p:attrName>style.visibility</p:attrName>
                                        </p:attrNameLst>
                                      </p:cBhvr>
                                      <p:to>
                                        <p:strVal val="visible"/>
                                      </p:to>
                                    </p:set>
                                    <p:animEffect transition="in" filter="fade">
                                      <p:cBhvr>
                                        <p:cTn id="23" dur="500"/>
                                        <p:tgtEl>
                                          <p:spTgt spid="116"/>
                                        </p:tgtEl>
                                      </p:cBhvr>
                                    </p:animEffect>
                                  </p:childTnLst>
                                </p:cTn>
                              </p:par>
                              <p:par>
                                <p:cTn id="24" presetID="10" presetClass="entr" presetSubtype="0" fill="hold" nodeType="withEffect">
                                  <p:stCondLst>
                                    <p:cond delay="0"/>
                                  </p:stCondLst>
                                  <p:childTnLst>
                                    <p:set>
                                      <p:cBhvr>
                                        <p:cTn id="25" dur="1" fill="hold">
                                          <p:stCondLst>
                                            <p:cond delay="0"/>
                                          </p:stCondLst>
                                        </p:cTn>
                                        <p:tgtEl>
                                          <p:spTgt spid="201"/>
                                        </p:tgtEl>
                                        <p:attrNameLst>
                                          <p:attrName>style.visibility</p:attrName>
                                        </p:attrNameLst>
                                      </p:cBhvr>
                                      <p:to>
                                        <p:strVal val="visible"/>
                                      </p:to>
                                    </p:set>
                                    <p:animEffect transition="in" filter="fade">
                                      <p:cBhvr>
                                        <p:cTn id="26" dur="500"/>
                                        <p:tgtEl>
                                          <p:spTgt spid="201"/>
                                        </p:tgtEl>
                                      </p:cBhvr>
                                    </p:animEffect>
                                  </p:childTnLst>
                                </p:cTn>
                              </p:par>
                              <p:par>
                                <p:cTn id="27" presetID="10" presetClass="entr" presetSubtype="0" fill="hold" nodeType="withEffect">
                                  <p:stCondLst>
                                    <p:cond delay="0"/>
                                  </p:stCondLst>
                                  <p:childTnLst>
                                    <p:set>
                                      <p:cBhvr>
                                        <p:cTn id="28" dur="1" fill="hold">
                                          <p:stCondLst>
                                            <p:cond delay="0"/>
                                          </p:stCondLst>
                                        </p:cTn>
                                        <p:tgtEl>
                                          <p:spTgt spid="203"/>
                                        </p:tgtEl>
                                        <p:attrNameLst>
                                          <p:attrName>style.visibility</p:attrName>
                                        </p:attrNameLst>
                                      </p:cBhvr>
                                      <p:to>
                                        <p:strVal val="visible"/>
                                      </p:to>
                                    </p:set>
                                    <p:animEffect transition="in" filter="fade">
                                      <p:cBhvr>
                                        <p:cTn id="29" dur="500"/>
                                        <p:tgtEl>
                                          <p:spTgt spid="20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2"/>
                                        </p:tgtEl>
                                        <p:attrNameLst>
                                          <p:attrName>style.visibility</p:attrName>
                                        </p:attrNameLst>
                                      </p:cBhvr>
                                      <p:to>
                                        <p:strVal val="visible"/>
                                      </p:to>
                                    </p:set>
                                    <p:animEffect transition="in" filter="fade">
                                      <p:cBhvr>
                                        <p:cTn id="32" dur="500"/>
                                        <p:tgtEl>
                                          <p:spTgt spid="20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9"/>
                                        </p:tgtEl>
                                        <p:attrNameLst>
                                          <p:attrName>style.visibility</p:attrName>
                                        </p:attrNameLst>
                                      </p:cBhvr>
                                      <p:to>
                                        <p:strVal val="visible"/>
                                      </p:to>
                                    </p:set>
                                    <p:animEffect transition="in" filter="fade">
                                      <p:cBhvr>
                                        <p:cTn id="37" dur="500"/>
                                        <p:tgtEl>
                                          <p:spTgt spid="19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0"/>
                                        </p:tgtEl>
                                        <p:attrNameLst>
                                          <p:attrName>style.visibility</p:attrName>
                                        </p:attrNameLst>
                                      </p:cBhvr>
                                      <p:to>
                                        <p:strVal val="visible"/>
                                      </p:to>
                                    </p:set>
                                    <p:animEffect transition="in" filter="fade">
                                      <p:cBhvr>
                                        <p:cTn id="40"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P spid="200" grpId="0"/>
      <p:bldP spid="20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144000" cy="914400"/>
          </a:xfrm>
        </p:spPr>
        <p:txBody>
          <a:bodyPr/>
          <a:lstStyle/>
          <a:p>
            <a:r>
              <a:rPr lang="en-US" sz="4000" dirty="0"/>
              <a:t>Analytical Engine:  Task Scheduler</a:t>
            </a:r>
          </a:p>
        </p:txBody>
      </p:sp>
      <p:sp>
        <p:nvSpPr>
          <p:cNvPr id="3" name="Content Placeholder 2"/>
          <p:cNvSpPr>
            <a:spLocks noGrp="1"/>
          </p:cNvSpPr>
          <p:nvPr>
            <p:ph idx="1"/>
          </p:nvPr>
        </p:nvSpPr>
        <p:spPr>
          <a:xfrm>
            <a:off x="0" y="8382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2400" b="1" i="0" u="none" strike="noStrike" kern="1200" cap="none" spc="0" normalizeH="0" baseline="0" noProof="0">
              <a:ln>
                <a:noFill/>
              </a:ln>
              <a:solidFill>
                <a:srgbClr val="0070C0"/>
              </a:solidFill>
              <a:effectLst/>
              <a:uLnTx/>
              <a:uFillTx/>
              <a:latin typeface="Gill Sans MT"/>
              <a:ea typeface="+mn-ea"/>
              <a:cs typeface="Gill Sans MT"/>
            </a:endParaRPr>
          </a:p>
        </p:txBody>
      </p:sp>
      <p:sp>
        <p:nvSpPr>
          <p:cNvPr id="209" name="Rectangle 208"/>
          <p:cNvSpPr/>
          <p:nvPr/>
        </p:nvSpPr>
        <p:spPr>
          <a:xfrm>
            <a:off x="-5" y="986135"/>
            <a:ext cx="9144000" cy="461665"/>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For each query, the scheduler makes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three key</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decisions:</a:t>
            </a:r>
            <a:endParaRPr kumimoji="0" lang="en-US" sz="2400" b="1" i="0" u="none" strike="noStrike" kern="1200" cap="none" spc="0" normalizeH="0" baseline="0" noProof="0" dirty="0">
              <a:ln>
                <a:noFill/>
              </a:ln>
              <a:solidFill>
                <a:srgbClr val="C00000"/>
              </a:solidFill>
              <a:effectLst/>
              <a:uLnTx/>
              <a:uFillTx/>
              <a:latin typeface="Gill Sans MT"/>
              <a:ea typeface="+mn-ea"/>
              <a:cs typeface="Gill Sans MT"/>
            </a:endParaRPr>
          </a:p>
        </p:txBody>
      </p:sp>
      <p:cxnSp>
        <p:nvCxnSpPr>
          <p:cNvPr id="67" name="Straight Arrow Connector 66"/>
          <p:cNvCxnSpPr/>
          <p:nvPr/>
        </p:nvCxnSpPr>
        <p:spPr>
          <a:xfrm>
            <a:off x="4495800" y="1664208"/>
            <a:ext cx="0" cy="393192"/>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381000" y="1981200"/>
            <a:ext cx="9192126" cy="769441"/>
            <a:chOff x="364189" y="3421559"/>
            <a:chExt cx="8660350" cy="769441"/>
          </a:xfrm>
        </p:grpSpPr>
        <p:sp>
          <p:nvSpPr>
            <p:cNvPr id="109" name="TextBox 108"/>
            <p:cNvSpPr txBox="1"/>
            <p:nvPr/>
          </p:nvSpPr>
          <p:spPr>
            <a:xfrm>
              <a:off x="364189" y="3421559"/>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1</a:t>
              </a:r>
            </a:p>
          </p:txBody>
        </p:sp>
        <p:sp>
          <p:nvSpPr>
            <p:cNvPr id="110" name="TextBox 109"/>
            <p:cNvSpPr txBox="1"/>
            <p:nvPr/>
          </p:nvSpPr>
          <p:spPr>
            <a:xfrm>
              <a:off x="794939" y="3600272"/>
              <a:ext cx="8229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Decides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how many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tasks to create</a:t>
              </a:r>
            </a:p>
          </p:txBody>
        </p:sp>
      </p:grpSp>
      <p:grpSp>
        <p:nvGrpSpPr>
          <p:cNvPr id="112" name="Group 111"/>
          <p:cNvGrpSpPr/>
          <p:nvPr/>
        </p:nvGrpSpPr>
        <p:grpSpPr>
          <a:xfrm>
            <a:off x="380995" y="2845713"/>
            <a:ext cx="8763000" cy="975956"/>
            <a:chOff x="364189" y="3421559"/>
            <a:chExt cx="8763000" cy="975956"/>
          </a:xfrm>
        </p:grpSpPr>
        <p:sp>
          <p:nvSpPr>
            <p:cNvPr id="114" name="TextBox 113"/>
            <p:cNvSpPr txBox="1"/>
            <p:nvPr/>
          </p:nvSpPr>
          <p:spPr>
            <a:xfrm>
              <a:off x="364189" y="3421559"/>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2</a:t>
              </a:r>
            </a:p>
          </p:txBody>
        </p:sp>
        <p:sp>
          <p:nvSpPr>
            <p:cNvPr id="117" name="TextBox 116"/>
            <p:cNvSpPr txBox="1"/>
            <p:nvPr/>
          </p:nvSpPr>
          <p:spPr>
            <a:xfrm>
              <a:off x="897589" y="3566518"/>
              <a:ext cx="82296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Finds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how to map these tasks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to the available resources</a:t>
              </a:r>
              <a:b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b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 (PIM threads)</a:t>
              </a:r>
            </a:p>
          </p:txBody>
        </p:sp>
      </p:grpSp>
      <p:grpSp>
        <p:nvGrpSpPr>
          <p:cNvPr id="119" name="Group 118"/>
          <p:cNvGrpSpPr/>
          <p:nvPr/>
        </p:nvGrpSpPr>
        <p:grpSpPr>
          <a:xfrm>
            <a:off x="380995" y="3973442"/>
            <a:ext cx="8763000" cy="769441"/>
            <a:chOff x="364189" y="3421559"/>
            <a:chExt cx="8763000" cy="769441"/>
          </a:xfrm>
        </p:grpSpPr>
        <p:sp>
          <p:nvSpPr>
            <p:cNvPr id="120" name="TextBox 119"/>
            <p:cNvSpPr txBox="1"/>
            <p:nvPr/>
          </p:nvSpPr>
          <p:spPr>
            <a:xfrm>
              <a:off x="364189" y="3421559"/>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3</a:t>
              </a:r>
            </a:p>
          </p:txBody>
        </p:sp>
        <p:sp>
          <p:nvSpPr>
            <p:cNvPr id="121" name="TextBox 120"/>
            <p:cNvSpPr txBox="1"/>
            <p:nvPr/>
          </p:nvSpPr>
          <p:spPr>
            <a:xfrm>
              <a:off x="897589" y="3566518"/>
              <a:ext cx="8229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Guarantees that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dependent tasks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are executed in order</a:t>
              </a:r>
            </a:p>
          </p:txBody>
        </p:sp>
      </p:grpSp>
    </p:spTree>
    <p:extLst>
      <p:ext uri="{BB962C8B-B14F-4D97-AF65-F5344CB8AC3E}">
        <p14:creationId xmlns:p14="http://schemas.microsoft.com/office/powerpoint/2010/main" val="55242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par>
                                <p:cTn id="8" presetID="10" presetClass="entr" presetSubtype="0"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500"/>
                                        <p:tgtEl>
                                          <p:spTgt spid="6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fade">
                                      <p:cBhvr>
                                        <p:cTn id="15" dur="500"/>
                                        <p:tgtEl>
                                          <p:spTgt spid="10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2"/>
                                        </p:tgtEl>
                                        <p:attrNameLst>
                                          <p:attrName>style.visibility</p:attrName>
                                        </p:attrNameLst>
                                      </p:cBhvr>
                                      <p:to>
                                        <p:strVal val="visible"/>
                                      </p:to>
                                    </p:set>
                                    <p:animEffect transition="in" filter="fade">
                                      <p:cBhvr>
                                        <p:cTn id="20" dur="500"/>
                                        <p:tgtEl>
                                          <p:spTgt spid="1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9"/>
                                        </p:tgtEl>
                                        <p:attrNameLst>
                                          <p:attrName>style.visibility</p:attrName>
                                        </p:attrNameLst>
                                      </p:cBhvr>
                                      <p:to>
                                        <p:strVal val="visible"/>
                                      </p:to>
                                    </p:set>
                                    <p:animEffect transition="in" filter="fade">
                                      <p:cBhvr>
                                        <p:cTn id="25"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144000" cy="914400"/>
          </a:xfrm>
        </p:spPr>
        <p:txBody>
          <a:bodyPr/>
          <a:lstStyle/>
          <a:p>
            <a:r>
              <a:rPr lang="en-US" sz="4000" dirty="0"/>
              <a:t>Task Scheduler: Initial </a:t>
            </a:r>
            <a:r>
              <a:rPr lang="en-US" sz="4000" dirty="0" err="1"/>
              <a:t>Hueristic</a:t>
            </a:r>
            <a:endParaRPr lang="en-US" sz="4000" dirty="0"/>
          </a:p>
        </p:txBody>
      </p:sp>
      <p:sp>
        <p:nvSpPr>
          <p:cNvPr id="3" name="Content Placeholder 2"/>
          <p:cNvSpPr>
            <a:spLocks noGrp="1"/>
          </p:cNvSpPr>
          <p:nvPr>
            <p:ph idx="1"/>
          </p:nvPr>
        </p:nvSpPr>
        <p:spPr>
          <a:xfrm>
            <a:off x="0" y="8382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2400" b="1" i="0" u="none" strike="noStrike" kern="1200" cap="none" spc="0" normalizeH="0" baseline="0" noProof="0">
              <a:ln>
                <a:noFill/>
              </a:ln>
              <a:solidFill>
                <a:srgbClr val="0070C0"/>
              </a:solidFill>
              <a:effectLst/>
              <a:uLnTx/>
              <a:uFillTx/>
              <a:latin typeface="Gill Sans MT"/>
              <a:ea typeface="+mn-ea"/>
              <a:cs typeface="Gill Sans MT"/>
            </a:endParaRPr>
          </a:p>
        </p:txBody>
      </p:sp>
      <p:grpSp>
        <p:nvGrpSpPr>
          <p:cNvPr id="6" name="Group 5"/>
          <p:cNvGrpSpPr/>
          <p:nvPr/>
        </p:nvGrpSpPr>
        <p:grpSpPr>
          <a:xfrm>
            <a:off x="-152400" y="1799272"/>
            <a:ext cx="2667000" cy="2010728"/>
            <a:chOff x="76200" y="1600200"/>
            <a:chExt cx="3276600" cy="2010728"/>
          </a:xfrm>
        </p:grpSpPr>
        <p:grpSp>
          <p:nvGrpSpPr>
            <p:cNvPr id="19" name="Group 18"/>
            <p:cNvGrpSpPr/>
            <p:nvPr/>
          </p:nvGrpSpPr>
          <p:grpSpPr>
            <a:xfrm>
              <a:off x="76200" y="2096212"/>
              <a:ext cx="3276600" cy="1514716"/>
              <a:chOff x="76200" y="1334212"/>
              <a:chExt cx="3276600" cy="1514716"/>
            </a:xfrm>
          </p:grpSpPr>
          <p:sp>
            <p:nvSpPr>
              <p:cNvPr id="20" name="Rounded Rectangle 19"/>
              <p:cNvSpPr/>
              <p:nvPr/>
            </p:nvSpPr>
            <p:spPr>
              <a:xfrm>
                <a:off x="381000" y="1334212"/>
                <a:ext cx="2743200" cy="1485188"/>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sp>
            <p:nvSpPr>
              <p:cNvPr id="21" name="TextBox 20"/>
              <p:cNvSpPr txBox="1"/>
              <p:nvPr/>
            </p:nvSpPr>
            <p:spPr>
              <a:xfrm>
                <a:off x="76200" y="1371600"/>
                <a:ext cx="327660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Select </a:t>
                </a:r>
                <a:r>
                  <a:rPr kumimoji="0" lang="en-US" sz="1800" b="0" i="0" u="none" strike="noStrike" kern="1200" cap="none" spc="0" normalizeH="0" baseline="0" noProof="0" dirty="0" err="1">
                    <a:ln>
                      <a:noFill/>
                    </a:ln>
                    <a:solidFill>
                      <a:prstClr val="black"/>
                    </a:solidFill>
                    <a:effectLst/>
                    <a:uLnTx/>
                    <a:uFillTx/>
                    <a:latin typeface="Gill Sans MT"/>
                    <a:ea typeface="+mn-ea"/>
                    <a:cs typeface="Gill Sans MT"/>
                  </a:rPr>
                  <a:t>A.id</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1800" b="0" i="0" u="none" strike="noStrike" kern="1200" cap="none" spc="0" normalizeH="0" baseline="0" noProof="0" dirty="0" err="1">
                    <a:ln>
                      <a:noFill/>
                    </a:ln>
                    <a:solidFill>
                      <a:prstClr val="black"/>
                    </a:solidFill>
                    <a:effectLst/>
                    <a:uLnTx/>
                    <a:uFillTx/>
                    <a:latin typeface="Gill Sans MT"/>
                    <a:ea typeface="+mn-ea"/>
                    <a:cs typeface="Gill Sans MT"/>
                  </a:rPr>
                  <a:t>B.id</a:t>
                </a:r>
                <a:br>
                  <a:rPr kumimoji="0" lang="en-US" sz="18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From </a:t>
                </a:r>
                <a:r>
                  <a:rPr kumimoji="0" lang="en-US" sz="1800" b="0" i="0" u="none" strike="noStrike" kern="1200" cap="none" spc="0" normalizeH="0" baseline="0" noProof="0" dirty="0">
                    <a:ln>
                      <a:noFill/>
                    </a:ln>
                    <a:solidFill>
                      <a:prstClr val="black"/>
                    </a:solidFill>
                    <a:effectLst/>
                    <a:uLnTx/>
                    <a:uFillTx/>
                    <a:latin typeface="Gill Sans MT"/>
                    <a:ea typeface="+mn-ea"/>
                    <a:cs typeface="Gill Sans MT"/>
                  </a:rPr>
                  <a:t>A</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JOIN </a:t>
                </a:r>
                <a:r>
                  <a:rPr kumimoji="0" lang="en-US" sz="1800" b="0" i="0" u="none" strike="noStrike" kern="1200" cap="none" spc="0" normalizeH="0" baseline="0" noProof="0" dirty="0">
                    <a:ln>
                      <a:noFill/>
                    </a:ln>
                    <a:solidFill>
                      <a:prstClr val="black"/>
                    </a:solidFill>
                    <a:effectLst/>
                    <a:uLnTx/>
                    <a:uFillTx/>
                    <a:latin typeface="Gill Sans MT"/>
                    <a:ea typeface="+mn-ea"/>
                    <a:cs typeface="Gill Sans MT"/>
                  </a:rPr>
                  <a:t>B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ON </a:t>
                </a:r>
                <a:r>
                  <a:rPr kumimoji="0" lang="en-US" sz="1800" b="0" i="0" u="none" strike="noStrike" kern="1200" cap="none" spc="0" normalizeH="0" baseline="0" noProof="0" dirty="0" err="1">
                    <a:ln>
                      <a:noFill/>
                    </a:ln>
                    <a:solidFill>
                      <a:prstClr val="black"/>
                    </a:solidFill>
                    <a:effectLst/>
                    <a:uLnTx/>
                    <a:uFillTx/>
                    <a:latin typeface="Gill Sans MT"/>
                    <a:ea typeface="+mn-ea"/>
                    <a:cs typeface="Gill Sans MT"/>
                  </a:rPr>
                  <a:t>A.id</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 </a:t>
                </a:r>
                <a:r>
                  <a:rPr kumimoji="0" lang="en-US" sz="1800" b="0" i="0" u="none" strike="noStrike" kern="1200" cap="none" spc="0" normalizeH="0" baseline="0" noProof="0" dirty="0" err="1">
                    <a:ln>
                      <a:noFill/>
                    </a:ln>
                    <a:solidFill>
                      <a:prstClr val="black"/>
                    </a:solidFill>
                    <a:effectLst/>
                    <a:uLnTx/>
                    <a:uFillTx/>
                    <a:latin typeface="Gill Sans MT"/>
                    <a:ea typeface="+mn-ea"/>
                    <a:cs typeface="Gill Sans MT"/>
                  </a:rPr>
                  <a:t>B.id</a:t>
                </a:r>
                <a:br>
                  <a:rPr kumimoji="0" lang="en-US" sz="18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Where </a:t>
                </a:r>
                <a:r>
                  <a:rPr kumimoji="0" lang="en-US" sz="1800" b="0" i="0" u="none" strike="noStrike" kern="1200" cap="none" spc="0" normalizeH="0" baseline="0" noProof="0" dirty="0" err="1">
                    <a:ln>
                      <a:noFill/>
                    </a:ln>
                    <a:solidFill>
                      <a:prstClr val="black"/>
                    </a:solidFill>
                    <a:effectLst/>
                    <a:uLnTx/>
                    <a:uFillTx/>
                    <a:latin typeface="Gill Sans MT"/>
                    <a:ea typeface="+mn-ea"/>
                    <a:cs typeface="Gill Sans MT"/>
                  </a:rPr>
                  <a:t>A.value</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&gt; </a:t>
                </a:r>
                <a:r>
                  <a:rPr kumimoji="0" lang="en-US" sz="1800" b="0" i="0" u="none" strike="noStrike" kern="1200" cap="none" spc="0" normalizeH="0" baseline="0" noProof="0" dirty="0">
                    <a:ln>
                      <a:noFill/>
                    </a:ln>
                    <a:solidFill>
                      <a:prstClr val="black"/>
                    </a:solidFill>
                    <a:effectLst/>
                    <a:uLnTx/>
                    <a:uFillTx/>
                    <a:latin typeface="Gill Sans MT"/>
                    <a:ea typeface="+mn-ea"/>
                    <a:cs typeface="Gill Sans MT"/>
                  </a:rPr>
                  <a:t>55</a:t>
                </a:r>
                <a:br>
                  <a:rPr kumimoji="0" lang="en-US" sz="1800" b="0"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Where </a:t>
                </a:r>
                <a:r>
                  <a:rPr kumimoji="0" lang="en-US" sz="1800" b="0" i="0" u="none" strike="noStrike" kern="1200" cap="none" spc="0" normalizeH="0" baseline="0" noProof="0" dirty="0" err="1">
                    <a:ln>
                      <a:noFill/>
                    </a:ln>
                    <a:solidFill>
                      <a:prstClr val="black"/>
                    </a:solidFill>
                    <a:effectLst/>
                    <a:uLnTx/>
                    <a:uFillTx/>
                    <a:latin typeface="Gill Sans MT"/>
                    <a:ea typeface="+mn-ea"/>
                    <a:cs typeface="Gill Sans MT"/>
                  </a:rPr>
                  <a:t>B.value</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&lt; </a:t>
                </a:r>
                <a:r>
                  <a:rPr kumimoji="0" lang="en-US" sz="1800" b="0" i="0" u="none" strike="noStrike" kern="1200" cap="none" spc="0" normalizeH="0" baseline="0" noProof="0" dirty="0">
                    <a:ln>
                      <a:noFill/>
                    </a:ln>
                    <a:solidFill>
                      <a:prstClr val="black"/>
                    </a:solidFill>
                    <a:effectLst/>
                    <a:uLnTx/>
                    <a:uFillTx/>
                    <a:latin typeface="Gill Sans MT"/>
                    <a:ea typeface="+mn-ea"/>
                    <a:cs typeface="Gill Sans MT"/>
                  </a:rPr>
                  <a:t>70 </a:t>
                </a:r>
              </a:p>
            </p:txBody>
          </p:sp>
        </p:grpSp>
        <p:sp>
          <p:nvSpPr>
            <p:cNvPr id="26" name="TextBox 25"/>
            <p:cNvSpPr txBox="1"/>
            <p:nvPr/>
          </p:nvSpPr>
          <p:spPr>
            <a:xfrm>
              <a:off x="1143001" y="1600200"/>
              <a:ext cx="127362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Query</a:t>
              </a:r>
            </a:p>
          </p:txBody>
        </p:sp>
      </p:grpSp>
      <p:grpSp>
        <p:nvGrpSpPr>
          <p:cNvPr id="49" name="Group 48"/>
          <p:cNvGrpSpPr/>
          <p:nvPr/>
        </p:nvGrpSpPr>
        <p:grpSpPr>
          <a:xfrm>
            <a:off x="-457200" y="3790891"/>
            <a:ext cx="3124200" cy="2533709"/>
            <a:chOff x="3810000" y="1742390"/>
            <a:chExt cx="3505200" cy="2829610"/>
          </a:xfrm>
        </p:grpSpPr>
        <p:sp>
          <p:nvSpPr>
            <p:cNvPr id="25" name="TextBox 24"/>
            <p:cNvSpPr txBox="1"/>
            <p:nvPr/>
          </p:nvSpPr>
          <p:spPr>
            <a:xfrm>
              <a:off x="3810000" y="1742390"/>
              <a:ext cx="3505200" cy="4468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Query Plan</a:t>
              </a:r>
            </a:p>
          </p:txBody>
        </p:sp>
        <p:grpSp>
          <p:nvGrpSpPr>
            <p:cNvPr id="16" name="Group 15"/>
            <p:cNvGrpSpPr/>
            <p:nvPr/>
          </p:nvGrpSpPr>
          <p:grpSpPr>
            <a:xfrm>
              <a:off x="4724400" y="2094155"/>
              <a:ext cx="1650381" cy="2477845"/>
              <a:chOff x="4724400" y="2094155"/>
              <a:chExt cx="1650381" cy="2477845"/>
            </a:xfrm>
          </p:grpSpPr>
          <p:sp>
            <p:nvSpPr>
              <p:cNvPr id="18" name="Rounded Rectangle 17"/>
              <p:cNvSpPr/>
              <p:nvPr/>
            </p:nvSpPr>
            <p:spPr>
              <a:xfrm>
                <a:off x="4750420" y="2209800"/>
                <a:ext cx="1624361" cy="23622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grpSp>
            <p:nvGrpSpPr>
              <p:cNvPr id="15" name="Group 14"/>
              <p:cNvGrpSpPr/>
              <p:nvPr/>
            </p:nvGrpSpPr>
            <p:grpSpPr>
              <a:xfrm>
                <a:off x="4724400" y="2094155"/>
                <a:ext cx="1585332" cy="2392747"/>
                <a:chOff x="4724400" y="2094155"/>
                <a:chExt cx="1585332" cy="2392747"/>
              </a:xfrm>
            </p:grpSpPr>
            <p:grpSp>
              <p:nvGrpSpPr>
                <p:cNvPr id="39" name="Group 38"/>
                <p:cNvGrpSpPr/>
                <p:nvPr/>
              </p:nvGrpSpPr>
              <p:grpSpPr>
                <a:xfrm>
                  <a:off x="4724400" y="2094155"/>
                  <a:ext cx="1585332" cy="2392747"/>
                  <a:chOff x="2895600" y="2394612"/>
                  <a:chExt cx="1585332" cy="2918355"/>
                </a:xfrm>
              </p:grpSpPr>
              <p:sp>
                <p:nvSpPr>
                  <p:cNvPr id="40" name="Rectangle 39"/>
                  <p:cNvSpPr/>
                  <p:nvPr/>
                </p:nvSpPr>
                <p:spPr>
                  <a:xfrm>
                    <a:off x="3810000" y="3929743"/>
                    <a:ext cx="451781" cy="62883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Lucida Grande"/>
                        <a:ea typeface="Lucida Grande"/>
                        <a:cs typeface="Lucida Grande"/>
                      </a:rPr>
                      <a:t>σ</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41" name="Rectangle 40"/>
                  <p:cNvSpPr/>
                  <p:nvPr/>
                </p:nvSpPr>
                <p:spPr>
                  <a:xfrm>
                    <a:off x="3429000" y="2394612"/>
                    <a:ext cx="542183" cy="7126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Lucida Grande"/>
                        <a:ea typeface="Lucida Grande"/>
                        <a:cs typeface="Lucida Grande"/>
                      </a:rPr>
                      <a:t>π</a:t>
                    </a:r>
                    <a:endParaRPr kumimoji="0" lang="en-US" sz="28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42" name="AutoShape 4"/>
                  <p:cNvSpPr>
                    <a:spLocks noChangeArrowheads="1"/>
                  </p:cNvSpPr>
                  <p:nvPr/>
                </p:nvSpPr>
                <p:spPr bwMode="auto">
                  <a:xfrm rot="16200000">
                    <a:off x="3569906" y="3346006"/>
                    <a:ext cx="291338" cy="420750"/>
                  </a:xfrm>
                  <a:prstGeom prst="flowChartCollate">
                    <a:avLst/>
                  </a:prstGeom>
                  <a:no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MT"/>
                      <a:ea typeface="+mn-ea"/>
                      <a:cs typeface="+mn-cs"/>
                    </a:endParaRPr>
                  </a:p>
                </p:txBody>
              </p:sp>
              <p:sp>
                <p:nvSpPr>
                  <p:cNvPr id="43" name="TextBox 42"/>
                  <p:cNvSpPr txBox="1"/>
                  <p:nvPr/>
                </p:nvSpPr>
                <p:spPr>
                  <a:xfrm>
                    <a:off x="2895600" y="4767974"/>
                    <a:ext cx="533400" cy="544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a:t>
                    </a:r>
                  </a:p>
                </p:txBody>
              </p:sp>
              <p:sp>
                <p:nvSpPr>
                  <p:cNvPr id="44" name="TextBox 43"/>
                  <p:cNvSpPr txBox="1"/>
                  <p:nvPr/>
                </p:nvSpPr>
                <p:spPr>
                  <a:xfrm>
                    <a:off x="3947532" y="4767974"/>
                    <a:ext cx="533400" cy="544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B</a:t>
                    </a:r>
                  </a:p>
                </p:txBody>
              </p:sp>
              <p:cxnSp>
                <p:nvCxnSpPr>
                  <p:cNvPr id="45" name="Straight Arrow Connector 44"/>
                  <p:cNvCxnSpPr/>
                  <p:nvPr/>
                </p:nvCxnSpPr>
                <p:spPr>
                  <a:xfrm flipV="1">
                    <a:off x="3429000" y="3733801"/>
                    <a:ext cx="228600" cy="396687"/>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4033025" y="4456597"/>
                    <a:ext cx="181209" cy="415170"/>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3788328" y="3733802"/>
                    <a:ext cx="250272" cy="380998"/>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3713280" y="3074401"/>
                    <a:ext cx="0" cy="344268"/>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sp>
              <p:nvSpPr>
                <p:cNvPr id="51" name="Rectangle 50"/>
                <p:cNvSpPr/>
                <p:nvPr/>
              </p:nvSpPr>
              <p:spPr>
                <a:xfrm>
                  <a:off x="5013995" y="3352800"/>
                  <a:ext cx="451781" cy="51558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Lucida Grande"/>
                      <a:ea typeface="Lucida Grande"/>
                      <a:cs typeface="Lucida Grande"/>
                    </a:rPr>
                    <a:t>σ</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cxnSp>
              <p:nvCxnSpPr>
                <p:cNvPr id="52" name="Straight Arrow Connector 51"/>
                <p:cNvCxnSpPr/>
                <p:nvPr/>
              </p:nvCxnSpPr>
              <p:spPr>
                <a:xfrm flipV="1">
                  <a:off x="5029201" y="3784768"/>
                  <a:ext cx="228600" cy="326136"/>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grpSp>
      </p:grpSp>
      <p:grpSp>
        <p:nvGrpSpPr>
          <p:cNvPr id="57" name="Group 56"/>
          <p:cNvGrpSpPr/>
          <p:nvPr/>
        </p:nvGrpSpPr>
        <p:grpSpPr>
          <a:xfrm>
            <a:off x="3733800" y="3352800"/>
            <a:ext cx="5410200" cy="1619310"/>
            <a:chOff x="1388780" y="4953000"/>
            <a:chExt cx="5410200" cy="1619310"/>
          </a:xfrm>
        </p:grpSpPr>
        <p:sp>
          <p:nvSpPr>
            <p:cNvPr id="111" name="Rounded Rectangle 110"/>
            <p:cNvSpPr/>
            <p:nvPr/>
          </p:nvSpPr>
          <p:spPr>
            <a:xfrm>
              <a:off x="1388780" y="4953000"/>
              <a:ext cx="5410200" cy="1600200"/>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grpSp>
          <p:nvGrpSpPr>
            <p:cNvPr id="54" name="Group 53"/>
            <p:cNvGrpSpPr/>
            <p:nvPr/>
          </p:nvGrpSpPr>
          <p:grpSpPr>
            <a:xfrm>
              <a:off x="1447800" y="5035330"/>
              <a:ext cx="2209800" cy="1136870"/>
              <a:chOff x="2590800" y="5035330"/>
              <a:chExt cx="2209800" cy="1136870"/>
            </a:xfrm>
          </p:grpSpPr>
          <p:sp>
            <p:nvSpPr>
              <p:cNvPr id="17" name="Rounded Rectangle 16"/>
              <p:cNvSpPr/>
              <p:nvPr/>
            </p:nvSpPr>
            <p:spPr>
              <a:xfrm>
                <a:off x="2590800" y="5105400"/>
                <a:ext cx="2209800" cy="1066800"/>
              </a:xfrm>
              <a:prstGeom prst="roundRect">
                <a:avLst/>
              </a:prstGeom>
              <a:solidFill>
                <a:schemeClr val="lt1">
                  <a:alpha val="0"/>
                </a:schemeClr>
              </a:solidFill>
              <a:ln>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53" name="Group 52"/>
              <p:cNvGrpSpPr/>
              <p:nvPr/>
            </p:nvGrpSpPr>
            <p:grpSpPr>
              <a:xfrm>
                <a:off x="2667000" y="5035330"/>
                <a:ext cx="2063496" cy="1060670"/>
                <a:chOff x="2438400" y="5029197"/>
                <a:chExt cx="2667000" cy="1088104"/>
              </a:xfrm>
            </p:grpSpPr>
            <p:grpSp>
              <p:nvGrpSpPr>
                <p:cNvPr id="27" name="Group 26"/>
                <p:cNvGrpSpPr/>
                <p:nvPr/>
              </p:nvGrpSpPr>
              <p:grpSpPr>
                <a:xfrm>
                  <a:off x="3810000" y="5029201"/>
                  <a:ext cx="609600" cy="1085909"/>
                  <a:chOff x="1219200" y="4202837"/>
                  <a:chExt cx="609600" cy="1520093"/>
                </a:xfrm>
              </p:grpSpPr>
              <p:sp>
                <p:nvSpPr>
                  <p:cNvPr id="28" name="Rounded Rectangle 27"/>
                  <p:cNvSpPr/>
                  <p:nvPr/>
                </p:nvSpPr>
                <p:spPr>
                  <a:xfrm>
                    <a:off x="1219200" y="4419600"/>
                    <a:ext cx="609600" cy="129540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grpSp>
                <p:nvGrpSpPr>
                  <p:cNvPr id="29" name="Group 28"/>
                  <p:cNvGrpSpPr/>
                  <p:nvPr/>
                </p:nvGrpSpPr>
                <p:grpSpPr>
                  <a:xfrm>
                    <a:off x="1219200" y="4202837"/>
                    <a:ext cx="609600" cy="1520093"/>
                    <a:chOff x="1219200" y="4202837"/>
                    <a:chExt cx="609600" cy="1520093"/>
                  </a:xfrm>
                </p:grpSpPr>
                <p:sp>
                  <p:nvSpPr>
                    <p:cNvPr id="30" name="TextBox 29"/>
                    <p:cNvSpPr txBox="1"/>
                    <p:nvPr/>
                  </p:nvSpPr>
                  <p:spPr>
                    <a:xfrm>
                      <a:off x="1219200" y="5162842"/>
                      <a:ext cx="609600" cy="5600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a:t>
                      </a:r>
                      <a:r>
                        <a:rPr kumimoji="0" lang="en-US" sz="2000" b="1" i="0" u="none" strike="noStrike" kern="1200" cap="none" spc="0" normalizeH="0" baseline="-25000" noProof="0" dirty="0">
                          <a:ln>
                            <a:noFill/>
                          </a:ln>
                          <a:solidFill>
                            <a:prstClr val="black"/>
                          </a:solidFill>
                          <a:effectLst/>
                          <a:uLnTx/>
                          <a:uFillTx/>
                          <a:latin typeface="Gill Sans MT"/>
                          <a:ea typeface="+mn-ea"/>
                          <a:cs typeface="Gill Sans MT"/>
                        </a:rPr>
                        <a:t>3</a:t>
                      </a:r>
                    </a:p>
                  </p:txBody>
                </p:sp>
                <p:cxnSp>
                  <p:nvCxnSpPr>
                    <p:cNvPr id="31" name="Straight Arrow Connector 30"/>
                    <p:cNvCxnSpPr/>
                    <p:nvPr/>
                  </p:nvCxnSpPr>
                  <p:spPr>
                    <a:xfrm flipH="1" flipV="1">
                      <a:off x="1524000" y="4867530"/>
                      <a:ext cx="0" cy="401979"/>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295400" y="4202837"/>
                      <a:ext cx="402674" cy="53221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Lucida Grande"/>
                          <a:ea typeface="Lucida Grande"/>
                          <a:cs typeface="Lucida Grande"/>
                        </a:rPr>
                        <a:t>σ</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grpSp>
            </p:grpSp>
            <p:grpSp>
              <p:nvGrpSpPr>
                <p:cNvPr id="33" name="Group 32"/>
                <p:cNvGrpSpPr/>
                <p:nvPr/>
              </p:nvGrpSpPr>
              <p:grpSpPr>
                <a:xfrm>
                  <a:off x="4495800" y="5029197"/>
                  <a:ext cx="609600" cy="1088104"/>
                  <a:chOff x="1219200" y="4202835"/>
                  <a:chExt cx="609600" cy="1523166"/>
                </a:xfrm>
              </p:grpSpPr>
              <p:sp>
                <p:nvSpPr>
                  <p:cNvPr id="34" name="Rounded Rectangle 33"/>
                  <p:cNvSpPr/>
                  <p:nvPr/>
                </p:nvSpPr>
                <p:spPr>
                  <a:xfrm>
                    <a:off x="1219200" y="4419599"/>
                    <a:ext cx="609600" cy="1295400"/>
                  </a:xfrm>
                  <a:prstGeom prst="roundRect">
                    <a:avLst/>
                  </a:prstGeom>
                  <a:solidFill>
                    <a:srgbClr val="FFBFB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grpSp>
                <p:nvGrpSpPr>
                  <p:cNvPr id="35" name="Group 34"/>
                  <p:cNvGrpSpPr/>
                  <p:nvPr/>
                </p:nvGrpSpPr>
                <p:grpSpPr>
                  <a:xfrm>
                    <a:off x="1219200" y="4202835"/>
                    <a:ext cx="609600" cy="1523166"/>
                    <a:chOff x="1219200" y="4202835"/>
                    <a:chExt cx="609600" cy="1523166"/>
                  </a:xfrm>
                </p:grpSpPr>
                <p:sp>
                  <p:nvSpPr>
                    <p:cNvPr id="36" name="TextBox 35"/>
                    <p:cNvSpPr txBox="1"/>
                    <p:nvPr/>
                  </p:nvSpPr>
                  <p:spPr>
                    <a:xfrm>
                      <a:off x="1219200" y="5165913"/>
                      <a:ext cx="609600" cy="5600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a:t>
                      </a:r>
                      <a:r>
                        <a:rPr kumimoji="0" lang="en-US" sz="2000" b="1" i="0" u="none" strike="noStrike" kern="1200" cap="none" spc="0" normalizeH="0" baseline="-25000" noProof="0" dirty="0">
                          <a:ln>
                            <a:noFill/>
                          </a:ln>
                          <a:solidFill>
                            <a:prstClr val="black"/>
                          </a:solidFill>
                          <a:effectLst/>
                          <a:uLnTx/>
                          <a:uFillTx/>
                          <a:latin typeface="Gill Sans MT"/>
                          <a:ea typeface="+mn-ea"/>
                          <a:cs typeface="Gill Sans MT"/>
                        </a:rPr>
                        <a:t>4</a:t>
                      </a:r>
                    </a:p>
                  </p:txBody>
                </p:sp>
                <p:cxnSp>
                  <p:nvCxnSpPr>
                    <p:cNvPr id="37" name="Straight Arrow Connector 36"/>
                    <p:cNvCxnSpPr/>
                    <p:nvPr/>
                  </p:nvCxnSpPr>
                  <p:spPr>
                    <a:xfrm flipH="1" flipV="1">
                      <a:off x="1524000" y="4842843"/>
                      <a:ext cx="0" cy="401980"/>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295400" y="4202835"/>
                      <a:ext cx="402674" cy="53220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Lucida Grande"/>
                          <a:ea typeface="Lucida Grande"/>
                          <a:cs typeface="Lucida Grande"/>
                        </a:rPr>
                        <a:t>σ</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grpSp>
            </p:grpSp>
            <p:grpSp>
              <p:nvGrpSpPr>
                <p:cNvPr id="66" name="Group 65"/>
                <p:cNvGrpSpPr/>
                <p:nvPr/>
              </p:nvGrpSpPr>
              <p:grpSpPr>
                <a:xfrm>
                  <a:off x="3124200" y="5029200"/>
                  <a:ext cx="609600" cy="1085909"/>
                  <a:chOff x="1219200" y="4202837"/>
                  <a:chExt cx="609600" cy="1520093"/>
                </a:xfrm>
              </p:grpSpPr>
              <p:sp>
                <p:nvSpPr>
                  <p:cNvPr id="68" name="Rounded Rectangle 67"/>
                  <p:cNvSpPr/>
                  <p:nvPr/>
                </p:nvSpPr>
                <p:spPr>
                  <a:xfrm>
                    <a:off x="1219200" y="4419600"/>
                    <a:ext cx="609600" cy="129540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grpSp>
                <p:nvGrpSpPr>
                  <p:cNvPr id="69" name="Group 68"/>
                  <p:cNvGrpSpPr/>
                  <p:nvPr/>
                </p:nvGrpSpPr>
                <p:grpSpPr>
                  <a:xfrm>
                    <a:off x="1219200" y="4202837"/>
                    <a:ext cx="609600" cy="1520093"/>
                    <a:chOff x="1219200" y="4202837"/>
                    <a:chExt cx="609600" cy="1520093"/>
                  </a:xfrm>
                </p:grpSpPr>
                <p:sp>
                  <p:nvSpPr>
                    <p:cNvPr id="70" name="TextBox 69"/>
                    <p:cNvSpPr txBox="1"/>
                    <p:nvPr/>
                  </p:nvSpPr>
                  <p:spPr>
                    <a:xfrm>
                      <a:off x="1219200" y="5162842"/>
                      <a:ext cx="609600" cy="5600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a:t>
                      </a:r>
                      <a:r>
                        <a:rPr kumimoji="0" lang="en-US" sz="2000" b="1" i="0" u="none" strike="noStrike" kern="1200" cap="none" spc="0" normalizeH="0" baseline="-25000" noProof="0" dirty="0">
                          <a:ln>
                            <a:noFill/>
                          </a:ln>
                          <a:solidFill>
                            <a:prstClr val="black"/>
                          </a:solidFill>
                          <a:effectLst/>
                          <a:uLnTx/>
                          <a:uFillTx/>
                          <a:latin typeface="Gill Sans MT"/>
                          <a:ea typeface="+mn-ea"/>
                          <a:cs typeface="Gill Sans MT"/>
                        </a:rPr>
                        <a:t>2</a:t>
                      </a:r>
                    </a:p>
                  </p:txBody>
                </p:sp>
                <p:cxnSp>
                  <p:nvCxnSpPr>
                    <p:cNvPr id="71" name="Straight Arrow Connector 70"/>
                    <p:cNvCxnSpPr/>
                    <p:nvPr/>
                  </p:nvCxnSpPr>
                  <p:spPr>
                    <a:xfrm flipH="1" flipV="1">
                      <a:off x="1524000" y="4867530"/>
                      <a:ext cx="0" cy="401979"/>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1295400" y="4202837"/>
                      <a:ext cx="402674" cy="53221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Lucida Grande"/>
                          <a:ea typeface="Lucida Grande"/>
                          <a:cs typeface="Lucida Grande"/>
                        </a:rPr>
                        <a:t>σ</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grpSp>
            </p:grpSp>
            <p:grpSp>
              <p:nvGrpSpPr>
                <p:cNvPr id="73" name="Group 72"/>
                <p:cNvGrpSpPr/>
                <p:nvPr/>
              </p:nvGrpSpPr>
              <p:grpSpPr>
                <a:xfrm>
                  <a:off x="2438400" y="5029198"/>
                  <a:ext cx="609600" cy="1080244"/>
                  <a:chOff x="1219200" y="4202837"/>
                  <a:chExt cx="609600" cy="1512164"/>
                </a:xfrm>
              </p:grpSpPr>
              <p:sp>
                <p:nvSpPr>
                  <p:cNvPr id="74" name="Rounded Rectangle 73"/>
                  <p:cNvSpPr/>
                  <p:nvPr/>
                </p:nvSpPr>
                <p:spPr>
                  <a:xfrm>
                    <a:off x="1219200" y="4419601"/>
                    <a:ext cx="609600" cy="129540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grpSp>
                <p:nvGrpSpPr>
                  <p:cNvPr id="75" name="Group 74"/>
                  <p:cNvGrpSpPr/>
                  <p:nvPr/>
                </p:nvGrpSpPr>
                <p:grpSpPr>
                  <a:xfrm>
                    <a:off x="1219200" y="4202837"/>
                    <a:ext cx="609600" cy="1421254"/>
                    <a:chOff x="1219200" y="4202837"/>
                    <a:chExt cx="609600" cy="1421253"/>
                  </a:xfrm>
                </p:grpSpPr>
                <p:sp>
                  <p:nvSpPr>
                    <p:cNvPr id="76" name="TextBox 75"/>
                    <p:cNvSpPr txBox="1"/>
                    <p:nvPr/>
                  </p:nvSpPr>
                  <p:spPr>
                    <a:xfrm>
                      <a:off x="1219200" y="5162842"/>
                      <a:ext cx="609600" cy="4612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a:t>
                      </a:r>
                      <a:r>
                        <a:rPr kumimoji="0" lang="en-US" sz="2000" b="1" i="0" u="none" strike="noStrike" kern="1200" cap="none" spc="0" normalizeH="0" baseline="-25000" noProof="0" dirty="0">
                          <a:ln>
                            <a:noFill/>
                          </a:ln>
                          <a:solidFill>
                            <a:prstClr val="black"/>
                          </a:solidFill>
                          <a:effectLst/>
                          <a:uLnTx/>
                          <a:uFillTx/>
                          <a:latin typeface="Gill Sans MT"/>
                          <a:ea typeface="+mn-ea"/>
                          <a:cs typeface="Gill Sans MT"/>
                        </a:rPr>
                        <a:t>1</a:t>
                      </a:r>
                    </a:p>
                  </p:txBody>
                </p:sp>
                <p:cxnSp>
                  <p:nvCxnSpPr>
                    <p:cNvPr id="77" name="Straight Arrow Connector 76"/>
                    <p:cNvCxnSpPr/>
                    <p:nvPr/>
                  </p:nvCxnSpPr>
                  <p:spPr>
                    <a:xfrm flipH="1" flipV="1">
                      <a:off x="1524000" y="4867530"/>
                      <a:ext cx="0" cy="401979"/>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1295400" y="4202837"/>
                      <a:ext cx="402674" cy="53221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Lucida Grande"/>
                          <a:ea typeface="Lucida Grande"/>
                          <a:cs typeface="Lucida Grande"/>
                        </a:rPr>
                        <a:t>σ</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grpSp>
            </p:grpSp>
          </p:grpSp>
        </p:grpSp>
        <p:grpSp>
          <p:nvGrpSpPr>
            <p:cNvPr id="56" name="Group 55"/>
            <p:cNvGrpSpPr/>
            <p:nvPr/>
          </p:nvGrpSpPr>
          <p:grpSpPr>
            <a:xfrm>
              <a:off x="3750980" y="5029200"/>
              <a:ext cx="1143000" cy="1136870"/>
              <a:chOff x="4970180" y="5029200"/>
              <a:chExt cx="1143000" cy="1136870"/>
            </a:xfrm>
          </p:grpSpPr>
          <p:sp>
            <p:nvSpPr>
              <p:cNvPr id="81" name="Rounded Rectangle 80"/>
              <p:cNvSpPr/>
              <p:nvPr/>
            </p:nvSpPr>
            <p:spPr>
              <a:xfrm>
                <a:off x="4970180" y="5099270"/>
                <a:ext cx="1143000" cy="1066800"/>
              </a:xfrm>
              <a:prstGeom prst="roundRect">
                <a:avLst/>
              </a:prstGeom>
              <a:solidFill>
                <a:schemeClr val="lt1">
                  <a:alpha val="0"/>
                </a:schemeClr>
              </a:solidFill>
              <a:ln>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85" name="Group 84"/>
              <p:cNvGrpSpPr/>
              <p:nvPr/>
            </p:nvGrpSpPr>
            <p:grpSpPr>
              <a:xfrm>
                <a:off x="5559813" y="5029203"/>
                <a:ext cx="471656" cy="1068618"/>
                <a:chOff x="1219200" y="4202837"/>
                <a:chExt cx="609600" cy="1534580"/>
              </a:xfrm>
            </p:grpSpPr>
            <p:sp>
              <p:nvSpPr>
                <p:cNvPr id="92" name="Rounded Rectangle 91"/>
                <p:cNvSpPr/>
                <p:nvPr/>
              </p:nvSpPr>
              <p:spPr>
                <a:xfrm>
                  <a:off x="1219200" y="4419600"/>
                  <a:ext cx="609600" cy="129540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grpSp>
              <p:nvGrpSpPr>
                <p:cNvPr id="93" name="Group 92"/>
                <p:cNvGrpSpPr/>
                <p:nvPr/>
              </p:nvGrpSpPr>
              <p:grpSpPr>
                <a:xfrm>
                  <a:off x="1219200" y="4202837"/>
                  <a:ext cx="609600" cy="1534580"/>
                  <a:chOff x="1219200" y="4202837"/>
                  <a:chExt cx="609600" cy="1534580"/>
                </a:xfrm>
              </p:grpSpPr>
              <p:sp>
                <p:nvSpPr>
                  <p:cNvPr id="94" name="TextBox 93"/>
                  <p:cNvSpPr txBox="1"/>
                  <p:nvPr/>
                </p:nvSpPr>
                <p:spPr>
                  <a:xfrm>
                    <a:off x="1219200" y="5162842"/>
                    <a:ext cx="609600" cy="5745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B</a:t>
                    </a:r>
                    <a:r>
                      <a:rPr kumimoji="0" lang="en-US" sz="2000" b="1" i="0" u="none" strike="noStrike" kern="1200" cap="none" spc="0" normalizeH="0" baseline="-25000" noProof="0" dirty="0">
                        <a:ln>
                          <a:noFill/>
                        </a:ln>
                        <a:solidFill>
                          <a:prstClr val="black"/>
                        </a:solidFill>
                        <a:effectLst/>
                        <a:uLnTx/>
                        <a:uFillTx/>
                        <a:latin typeface="Gill Sans MT"/>
                        <a:ea typeface="+mn-ea"/>
                        <a:cs typeface="Gill Sans MT"/>
                      </a:rPr>
                      <a:t>2</a:t>
                    </a:r>
                  </a:p>
                </p:txBody>
              </p:sp>
              <p:cxnSp>
                <p:nvCxnSpPr>
                  <p:cNvPr id="95" name="Straight Arrow Connector 94"/>
                  <p:cNvCxnSpPr/>
                  <p:nvPr/>
                </p:nvCxnSpPr>
                <p:spPr>
                  <a:xfrm flipH="1" flipV="1">
                    <a:off x="1524000" y="4867530"/>
                    <a:ext cx="0" cy="401979"/>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1295400" y="4202837"/>
                    <a:ext cx="402674" cy="53221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Lucida Grande"/>
                        <a:ea typeface="Lucida Grande"/>
                        <a:cs typeface="Lucida Grande"/>
                      </a:rPr>
                      <a:t>σ</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grpSp>
          </p:grpSp>
          <p:grpSp>
            <p:nvGrpSpPr>
              <p:cNvPr id="86" name="Group 85"/>
              <p:cNvGrpSpPr/>
              <p:nvPr/>
            </p:nvGrpSpPr>
            <p:grpSpPr>
              <a:xfrm>
                <a:off x="5029200" y="5029200"/>
                <a:ext cx="471656" cy="1068618"/>
                <a:chOff x="1219200" y="4202837"/>
                <a:chExt cx="609600" cy="1534581"/>
              </a:xfrm>
            </p:grpSpPr>
            <p:sp>
              <p:nvSpPr>
                <p:cNvPr id="87" name="Rounded Rectangle 86"/>
                <p:cNvSpPr/>
                <p:nvPr/>
              </p:nvSpPr>
              <p:spPr>
                <a:xfrm>
                  <a:off x="1219200" y="4419601"/>
                  <a:ext cx="609600" cy="129540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grpSp>
              <p:nvGrpSpPr>
                <p:cNvPr id="88" name="Group 87"/>
                <p:cNvGrpSpPr/>
                <p:nvPr/>
              </p:nvGrpSpPr>
              <p:grpSpPr>
                <a:xfrm>
                  <a:off x="1219200" y="4202837"/>
                  <a:ext cx="609600" cy="1534581"/>
                  <a:chOff x="1219200" y="4202837"/>
                  <a:chExt cx="609600" cy="1534580"/>
                </a:xfrm>
              </p:grpSpPr>
              <p:sp>
                <p:nvSpPr>
                  <p:cNvPr id="89" name="TextBox 88"/>
                  <p:cNvSpPr txBox="1"/>
                  <p:nvPr/>
                </p:nvSpPr>
                <p:spPr>
                  <a:xfrm>
                    <a:off x="1219200" y="5162842"/>
                    <a:ext cx="609600" cy="5745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B</a:t>
                    </a:r>
                    <a:r>
                      <a:rPr kumimoji="0" lang="en-US" sz="2000" b="1" i="0" u="none" strike="noStrike" kern="1200" cap="none" spc="0" normalizeH="0" baseline="-25000" noProof="0" dirty="0">
                        <a:ln>
                          <a:noFill/>
                        </a:ln>
                        <a:solidFill>
                          <a:prstClr val="black"/>
                        </a:solidFill>
                        <a:effectLst/>
                        <a:uLnTx/>
                        <a:uFillTx/>
                        <a:latin typeface="Gill Sans MT"/>
                        <a:ea typeface="+mn-ea"/>
                        <a:cs typeface="Gill Sans MT"/>
                      </a:rPr>
                      <a:t>1</a:t>
                    </a:r>
                  </a:p>
                </p:txBody>
              </p:sp>
              <p:cxnSp>
                <p:nvCxnSpPr>
                  <p:cNvPr id="90" name="Straight Arrow Connector 89"/>
                  <p:cNvCxnSpPr/>
                  <p:nvPr/>
                </p:nvCxnSpPr>
                <p:spPr>
                  <a:xfrm flipH="1" flipV="1">
                    <a:off x="1524000" y="4867530"/>
                    <a:ext cx="0" cy="401979"/>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1295400" y="4202837"/>
                    <a:ext cx="402674" cy="53221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Lucida Grande"/>
                        <a:ea typeface="Lucida Grande"/>
                        <a:cs typeface="Lucida Grande"/>
                      </a:rPr>
                      <a:t>σ</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grpSp>
          </p:grpSp>
        </p:grpSp>
        <p:sp>
          <p:nvSpPr>
            <p:cNvPr id="113" name="TextBox 112"/>
            <p:cNvSpPr txBox="1"/>
            <p:nvPr/>
          </p:nvSpPr>
          <p:spPr>
            <a:xfrm>
              <a:off x="2057400" y="6172200"/>
              <a:ext cx="10668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Task1</a:t>
              </a:r>
            </a:p>
          </p:txBody>
        </p:sp>
        <p:sp>
          <p:nvSpPr>
            <p:cNvPr id="115" name="TextBox 114"/>
            <p:cNvSpPr txBox="1"/>
            <p:nvPr/>
          </p:nvSpPr>
          <p:spPr>
            <a:xfrm>
              <a:off x="3810000" y="6172200"/>
              <a:ext cx="10668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Task2</a:t>
              </a:r>
            </a:p>
          </p:txBody>
        </p:sp>
        <p:grpSp>
          <p:nvGrpSpPr>
            <p:cNvPr id="55" name="Group 54"/>
            <p:cNvGrpSpPr/>
            <p:nvPr/>
          </p:nvGrpSpPr>
          <p:grpSpPr>
            <a:xfrm>
              <a:off x="5029200" y="5105400"/>
              <a:ext cx="1693580" cy="1066800"/>
              <a:chOff x="0" y="5257800"/>
              <a:chExt cx="1693580" cy="1066800"/>
            </a:xfrm>
          </p:grpSpPr>
          <p:grpSp>
            <p:nvGrpSpPr>
              <p:cNvPr id="116" name="Group 115"/>
              <p:cNvGrpSpPr/>
              <p:nvPr/>
            </p:nvGrpSpPr>
            <p:grpSpPr>
              <a:xfrm>
                <a:off x="0" y="5257800"/>
                <a:ext cx="1693580" cy="1066800"/>
                <a:chOff x="2590800" y="5105400"/>
                <a:chExt cx="1693580" cy="1066800"/>
              </a:xfrm>
            </p:grpSpPr>
            <p:sp>
              <p:nvSpPr>
                <p:cNvPr id="118" name="Rounded Rectangle 117"/>
                <p:cNvSpPr/>
                <p:nvPr/>
              </p:nvSpPr>
              <p:spPr>
                <a:xfrm>
                  <a:off x="2590800" y="5105400"/>
                  <a:ext cx="1693580" cy="1066800"/>
                </a:xfrm>
                <a:prstGeom prst="roundRect">
                  <a:avLst/>
                </a:prstGeom>
                <a:solidFill>
                  <a:schemeClr val="lt1">
                    <a:alpha val="0"/>
                  </a:schemeClr>
                </a:solidFill>
                <a:ln>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122" name="Group 121"/>
                <p:cNvGrpSpPr/>
                <p:nvPr/>
              </p:nvGrpSpPr>
              <p:grpSpPr>
                <a:xfrm>
                  <a:off x="2667000" y="5186274"/>
                  <a:ext cx="1532883" cy="902067"/>
                  <a:chOff x="2438400" y="5184046"/>
                  <a:chExt cx="1981200" cy="925399"/>
                </a:xfrm>
              </p:grpSpPr>
              <p:grpSp>
                <p:nvGrpSpPr>
                  <p:cNvPr id="123" name="Group 122"/>
                  <p:cNvGrpSpPr/>
                  <p:nvPr/>
                </p:nvGrpSpPr>
                <p:grpSpPr>
                  <a:xfrm>
                    <a:off x="3810000" y="5184050"/>
                    <a:ext cx="609600" cy="925395"/>
                    <a:chOff x="1219200" y="4419600"/>
                    <a:chExt cx="609600" cy="1295400"/>
                  </a:xfrm>
                </p:grpSpPr>
                <p:sp>
                  <p:nvSpPr>
                    <p:cNvPr id="142" name="Rounded Rectangle 141"/>
                    <p:cNvSpPr/>
                    <p:nvPr/>
                  </p:nvSpPr>
                  <p:spPr>
                    <a:xfrm>
                      <a:off x="1219200" y="4419600"/>
                      <a:ext cx="609600" cy="129540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cxnSp>
                  <p:nvCxnSpPr>
                    <p:cNvPr id="145" name="Straight Arrow Connector 144"/>
                    <p:cNvCxnSpPr/>
                    <p:nvPr/>
                  </p:nvCxnSpPr>
                  <p:spPr>
                    <a:xfrm flipH="1" flipV="1">
                      <a:off x="1524000" y="5105166"/>
                      <a:ext cx="0" cy="401980"/>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25" name="Group 124"/>
                  <p:cNvGrpSpPr/>
                  <p:nvPr/>
                </p:nvGrpSpPr>
                <p:grpSpPr>
                  <a:xfrm>
                    <a:off x="3124200" y="5184049"/>
                    <a:ext cx="609600" cy="925395"/>
                    <a:chOff x="1219200" y="4419600"/>
                    <a:chExt cx="609600" cy="1295400"/>
                  </a:xfrm>
                </p:grpSpPr>
                <p:sp>
                  <p:nvSpPr>
                    <p:cNvPr id="132" name="Rounded Rectangle 131"/>
                    <p:cNvSpPr/>
                    <p:nvPr/>
                  </p:nvSpPr>
                  <p:spPr>
                    <a:xfrm>
                      <a:off x="1219200" y="4419600"/>
                      <a:ext cx="609600" cy="129540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cxnSp>
                  <p:nvCxnSpPr>
                    <p:cNvPr id="135" name="Straight Arrow Connector 134"/>
                    <p:cNvCxnSpPr/>
                    <p:nvPr/>
                  </p:nvCxnSpPr>
                  <p:spPr>
                    <a:xfrm flipH="1" flipV="1">
                      <a:off x="1524000" y="5105166"/>
                      <a:ext cx="0" cy="401980"/>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2438400" y="5184046"/>
                    <a:ext cx="609600" cy="925394"/>
                    <a:chOff x="1219200" y="4419601"/>
                    <a:chExt cx="609600" cy="1295400"/>
                  </a:xfrm>
                </p:grpSpPr>
                <p:sp>
                  <p:nvSpPr>
                    <p:cNvPr id="127" name="Rounded Rectangle 126"/>
                    <p:cNvSpPr/>
                    <p:nvPr/>
                  </p:nvSpPr>
                  <p:spPr>
                    <a:xfrm>
                      <a:off x="1219200" y="4419601"/>
                      <a:ext cx="609600" cy="129540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DC600">
                            <a:lumMod val="20000"/>
                            <a:lumOff val="80000"/>
                          </a:srgbClr>
                        </a:solidFill>
                        <a:effectLst/>
                        <a:uLnTx/>
                        <a:uFillTx/>
                        <a:latin typeface="Gill Sans MT"/>
                        <a:ea typeface="+mn-ea"/>
                        <a:cs typeface="Gill Sans MT"/>
                      </a:endParaRPr>
                    </a:p>
                  </p:txBody>
                </p:sp>
                <p:cxnSp>
                  <p:nvCxnSpPr>
                    <p:cNvPr id="130" name="Straight Arrow Connector 129"/>
                    <p:cNvCxnSpPr/>
                    <p:nvPr/>
                  </p:nvCxnSpPr>
                  <p:spPr>
                    <a:xfrm flipH="1" flipV="1">
                      <a:off x="1524000" y="5105164"/>
                      <a:ext cx="0" cy="401979"/>
                    </a:xfrm>
                    <a:prstGeom prst="straightConnector1">
                      <a:avLst/>
                    </a:prstGeom>
                    <a:ln w="38100" cap="flat" cmpd="sng">
                      <a:solidFill>
                        <a:srgbClr val="000000"/>
                      </a:solidFill>
                      <a:prstDash val="solid"/>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grpSp>
          </p:grpSp>
          <p:sp>
            <p:nvSpPr>
              <p:cNvPr id="148" name="AutoShape 4"/>
              <p:cNvSpPr>
                <a:spLocks noChangeArrowheads="1"/>
              </p:cNvSpPr>
              <p:nvPr/>
            </p:nvSpPr>
            <p:spPr bwMode="auto">
              <a:xfrm rot="16200000">
                <a:off x="1241562" y="5464039"/>
                <a:ext cx="238867" cy="283590"/>
              </a:xfrm>
              <a:prstGeom prst="flowChartCollate">
                <a:avLst/>
              </a:prstGeom>
              <a:no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Gill Sans MT"/>
                  <a:ea typeface="+mn-ea"/>
                  <a:cs typeface="+mn-cs"/>
                </a:endParaRPr>
              </a:p>
            </p:txBody>
          </p:sp>
          <p:sp>
            <p:nvSpPr>
              <p:cNvPr id="149" name="AutoShape 4"/>
              <p:cNvSpPr>
                <a:spLocks noChangeArrowheads="1"/>
              </p:cNvSpPr>
              <p:nvPr/>
            </p:nvSpPr>
            <p:spPr bwMode="auto">
              <a:xfrm rot="16200000">
                <a:off x="708162" y="5464039"/>
                <a:ext cx="238867" cy="283590"/>
              </a:xfrm>
              <a:prstGeom prst="flowChartCollate">
                <a:avLst/>
              </a:prstGeom>
              <a:no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Gill Sans MT"/>
                  <a:ea typeface="+mn-ea"/>
                  <a:cs typeface="+mn-cs"/>
                </a:endParaRPr>
              </a:p>
            </p:txBody>
          </p:sp>
          <p:sp>
            <p:nvSpPr>
              <p:cNvPr id="150" name="AutoShape 4"/>
              <p:cNvSpPr>
                <a:spLocks noChangeArrowheads="1"/>
              </p:cNvSpPr>
              <p:nvPr/>
            </p:nvSpPr>
            <p:spPr bwMode="auto">
              <a:xfrm rot="16200000">
                <a:off x="174762" y="5453771"/>
                <a:ext cx="238867" cy="283590"/>
              </a:xfrm>
              <a:prstGeom prst="flowChartCollate">
                <a:avLst/>
              </a:prstGeom>
              <a:no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Gill Sans MT"/>
                  <a:ea typeface="+mn-ea"/>
                  <a:cs typeface="+mn-cs"/>
                </a:endParaRPr>
              </a:p>
            </p:txBody>
          </p:sp>
        </p:grpSp>
        <p:sp>
          <p:nvSpPr>
            <p:cNvPr id="151" name="TextBox 150"/>
            <p:cNvSpPr txBox="1"/>
            <p:nvPr/>
          </p:nvSpPr>
          <p:spPr>
            <a:xfrm>
              <a:off x="5562600" y="6172200"/>
              <a:ext cx="10668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Task3</a:t>
              </a:r>
            </a:p>
          </p:txBody>
        </p:sp>
      </p:grpSp>
      <p:sp>
        <p:nvSpPr>
          <p:cNvPr id="152" name="TextBox 151"/>
          <p:cNvSpPr txBox="1"/>
          <p:nvPr/>
        </p:nvSpPr>
        <p:spPr>
          <a:xfrm>
            <a:off x="5181600" y="2971800"/>
            <a:ext cx="2667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Global Work Queue</a:t>
            </a:r>
          </a:p>
        </p:txBody>
      </p:sp>
      <p:cxnSp>
        <p:nvCxnSpPr>
          <p:cNvPr id="158" name="Straight Arrow Connector 157"/>
          <p:cNvCxnSpPr/>
          <p:nvPr/>
        </p:nvCxnSpPr>
        <p:spPr>
          <a:xfrm>
            <a:off x="2438400" y="4191000"/>
            <a:ext cx="1066800" cy="0"/>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2057400" y="3657600"/>
            <a:ext cx="18288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Scheduler</a:t>
            </a:r>
          </a:p>
        </p:txBody>
      </p:sp>
      <p:sp>
        <p:nvSpPr>
          <p:cNvPr id="160" name="Rectangle 159"/>
          <p:cNvSpPr/>
          <p:nvPr/>
        </p:nvSpPr>
        <p:spPr>
          <a:xfrm>
            <a:off x="-457200" y="845403"/>
            <a:ext cx="99822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Our scheduler heuristic that generates tasks by disassembling </a:t>
            </a:r>
            <a:br>
              <a:rPr kumimoji="0" lang="en-US" sz="24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the operators of the query plan into operator instances</a:t>
            </a:r>
            <a:endParaRPr kumimoji="0" lang="en-US" sz="2400" b="1" i="0" u="none" strike="noStrike" kern="1200" cap="none" spc="0" normalizeH="0" baseline="0" noProof="0" dirty="0">
              <a:ln>
                <a:noFill/>
              </a:ln>
              <a:solidFill>
                <a:srgbClr val="C00000"/>
              </a:solidFill>
              <a:effectLst/>
              <a:uLnTx/>
              <a:uFillTx/>
              <a:latin typeface="Gill Sans MT"/>
              <a:ea typeface="+mn-ea"/>
              <a:cs typeface="Gill Sans MT"/>
            </a:endParaRPr>
          </a:p>
        </p:txBody>
      </p:sp>
      <p:cxnSp>
        <p:nvCxnSpPr>
          <p:cNvPr id="161" name="Straight Arrow Connector 160"/>
          <p:cNvCxnSpPr>
            <a:stCxn id="113" idx="2"/>
          </p:cNvCxnSpPr>
          <p:nvPr/>
        </p:nvCxnSpPr>
        <p:spPr>
          <a:xfrm flipH="1">
            <a:off x="4495800" y="4972110"/>
            <a:ext cx="440020" cy="733960"/>
          </a:xfrm>
          <a:prstGeom prst="straightConnector1">
            <a:avLst/>
          </a:prstGeom>
          <a:ln w="28575"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62" name="Rectangle 161"/>
          <p:cNvSpPr/>
          <p:nvPr/>
        </p:nvSpPr>
        <p:spPr>
          <a:xfrm>
            <a:off x="3352800" y="5706070"/>
            <a:ext cx="4876800"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(1) which vault groups the input tuples reside in, (2) the number of available PIM threads in each vault group</a:t>
            </a:r>
          </a:p>
        </p:txBody>
      </p:sp>
    </p:spTree>
    <p:extLst>
      <p:ext uri="{BB962C8B-B14F-4D97-AF65-F5344CB8AC3E}">
        <p14:creationId xmlns:p14="http://schemas.microsoft.com/office/powerpoint/2010/main" val="398921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500"/>
                                        <p:tgtEl>
                                          <p:spTgt spid="1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9"/>
                                        </p:tgtEl>
                                        <p:attrNameLst>
                                          <p:attrName>style.visibility</p:attrName>
                                        </p:attrNameLst>
                                      </p:cBhvr>
                                      <p:to>
                                        <p:strVal val="visible"/>
                                      </p:to>
                                    </p:set>
                                    <p:animEffect transition="in" filter="fade">
                                      <p:cBhvr>
                                        <p:cTn id="20" dur="500"/>
                                        <p:tgtEl>
                                          <p:spTgt spid="159"/>
                                        </p:tgtEl>
                                      </p:cBhvr>
                                    </p:animEffect>
                                  </p:childTnLst>
                                </p:cTn>
                              </p:par>
                              <p:par>
                                <p:cTn id="21" presetID="10" presetClass="entr" presetSubtype="0" fill="hold" nodeType="withEffect">
                                  <p:stCondLst>
                                    <p:cond delay="0"/>
                                  </p:stCondLst>
                                  <p:childTnLst>
                                    <p:set>
                                      <p:cBhvr>
                                        <p:cTn id="22" dur="1" fill="hold">
                                          <p:stCondLst>
                                            <p:cond delay="0"/>
                                          </p:stCondLst>
                                        </p:cTn>
                                        <p:tgtEl>
                                          <p:spTgt spid="158"/>
                                        </p:tgtEl>
                                        <p:attrNameLst>
                                          <p:attrName>style.visibility</p:attrName>
                                        </p:attrNameLst>
                                      </p:cBhvr>
                                      <p:to>
                                        <p:strVal val="visible"/>
                                      </p:to>
                                    </p:set>
                                    <p:animEffect transition="in" filter="fade">
                                      <p:cBhvr>
                                        <p:cTn id="23" dur="500"/>
                                        <p:tgtEl>
                                          <p:spTgt spid="15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2"/>
                                        </p:tgtEl>
                                        <p:attrNameLst>
                                          <p:attrName>style.visibility</p:attrName>
                                        </p:attrNameLst>
                                      </p:cBhvr>
                                      <p:to>
                                        <p:strVal val="visible"/>
                                      </p:to>
                                    </p:set>
                                    <p:animEffect transition="in" filter="fade">
                                      <p:cBhvr>
                                        <p:cTn id="31" dur="500"/>
                                        <p:tgtEl>
                                          <p:spTgt spid="15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1"/>
                                        </p:tgtEl>
                                        <p:attrNameLst>
                                          <p:attrName>style.visibility</p:attrName>
                                        </p:attrNameLst>
                                      </p:cBhvr>
                                      <p:to>
                                        <p:strVal val="visible"/>
                                      </p:to>
                                    </p:set>
                                    <p:animEffect transition="in" filter="fade">
                                      <p:cBhvr>
                                        <p:cTn id="36" dur="500"/>
                                        <p:tgtEl>
                                          <p:spTgt spid="16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2"/>
                                        </p:tgtEl>
                                        <p:attrNameLst>
                                          <p:attrName>style.visibility</p:attrName>
                                        </p:attrNameLst>
                                      </p:cBhvr>
                                      <p:to>
                                        <p:strVal val="visible"/>
                                      </p:to>
                                    </p:set>
                                    <p:animEffect transition="in" filter="fade">
                                      <p:cBhvr>
                                        <p:cTn id="39"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59" grpId="0"/>
      <p:bldP spid="160" grpId="0" animBg="1"/>
      <p:bldP spid="1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64" name="TextBox 63"/>
          <p:cNvSpPr txBox="1"/>
          <p:nvPr/>
        </p:nvSpPr>
        <p:spPr>
          <a:xfrm>
            <a:off x="429798" y="2118823"/>
            <a:ext cx="2647764"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Designed to sustain</a:t>
            </a:r>
            <a:br>
              <a:rPr kumimoji="0" lang="en-US" sz="20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bursts of updates  </a:t>
            </a:r>
          </a:p>
        </p:txBody>
      </p:sp>
      <p:sp>
        <p:nvSpPr>
          <p:cNvPr id="67" name="Rectangle 66"/>
          <p:cNvSpPr/>
          <p:nvPr/>
        </p:nvSpPr>
        <p:spPr>
          <a:xfrm>
            <a:off x="0" y="890592"/>
            <a:ext cx="9144000" cy="769441"/>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Each island includes (1) a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replica</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of data, (2) an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optimized</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execution engine, and (3) a set of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hardware resources</a:t>
            </a:r>
          </a:p>
        </p:txBody>
      </p:sp>
      <p:sp>
        <p:nvSpPr>
          <p:cNvPr id="68" name="TextBox 67"/>
          <p:cNvSpPr txBox="1"/>
          <p:nvPr/>
        </p:nvSpPr>
        <p:spPr>
          <a:xfrm>
            <a:off x="3741339" y="1720282"/>
            <a:ext cx="54102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Designed to provide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high read throughput</a:t>
            </a:r>
          </a:p>
        </p:txBody>
      </p:sp>
      <p:sp>
        <p:nvSpPr>
          <p:cNvPr id="86" name="Rectangle 85"/>
          <p:cNvSpPr/>
          <p:nvPr/>
        </p:nvSpPr>
        <p:spPr>
          <a:xfrm>
            <a:off x="4464929" y="5580618"/>
            <a:ext cx="4572000" cy="707886"/>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mn-cs"/>
              </a:rPr>
              <a:t>Take advantage of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PIM</a:t>
            </a:r>
            <a:r>
              <a:rPr kumimoji="0" lang="en-US" sz="2000" b="1" i="0" u="none" strike="noStrike" kern="1200" cap="none" spc="0" normalizeH="0" baseline="0" noProof="0" dirty="0">
                <a:ln>
                  <a:noFill/>
                </a:ln>
                <a:solidFill>
                  <a:prstClr val="black"/>
                </a:solidFill>
                <a:effectLst/>
                <a:uLnTx/>
                <a:uFillTx/>
                <a:latin typeface="Gill Sans MT"/>
                <a:ea typeface="+mn-ea"/>
                <a:cs typeface="+mn-cs"/>
              </a:rPr>
              <a:t> to mitigate </a:t>
            </a:r>
            <a:r>
              <a:rPr kumimoji="0" lang="en-US" sz="2000" b="1" i="0" u="none" strike="noStrike" kern="1200" cap="none" spc="0" normalizeH="0" baseline="0" noProof="0" dirty="0">
                <a:ln>
                  <a:noFill/>
                </a:ln>
                <a:solidFill>
                  <a:srgbClr val="C00000"/>
                </a:solidFill>
                <a:effectLst/>
                <a:uLnTx/>
                <a:uFillTx/>
                <a:latin typeface="Gill Sans MT"/>
                <a:ea typeface="+mn-ea"/>
                <a:cs typeface="+mn-cs"/>
              </a:rPr>
              <a:t>data movement bottleneck </a:t>
            </a:r>
            <a:endParaRPr kumimoji="0" lang="en-US" sz="2000" b="1" i="0" u="none" strike="noStrike" kern="1200" cap="none" spc="0" normalizeH="0" baseline="0" noProof="0" dirty="0">
              <a:ln>
                <a:noFill/>
              </a:ln>
              <a:solidFill>
                <a:srgbClr val="C00000"/>
              </a:solidFill>
              <a:effectLst/>
              <a:uLnTx/>
              <a:uFillTx/>
              <a:latin typeface="Gill Sans MT"/>
              <a:ea typeface="+mn-ea"/>
              <a:cs typeface="Gill Sans MT"/>
            </a:endParaRPr>
          </a:p>
        </p:txBody>
      </p:sp>
      <p:sp>
        <p:nvSpPr>
          <p:cNvPr id="87" name="TextBox 86"/>
          <p:cNvSpPr txBox="1"/>
          <p:nvPr/>
        </p:nvSpPr>
        <p:spPr>
          <a:xfrm>
            <a:off x="-179897" y="5784997"/>
            <a:ext cx="4267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mn-cs"/>
              </a:rPr>
              <a:t>Conventional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multicore CPUs </a:t>
            </a:r>
            <a:r>
              <a:rPr kumimoji="0" lang="en-US" sz="2000" b="1" i="0" u="none" strike="noStrike" kern="1200" cap="none" spc="0" normalizeH="0" baseline="0" noProof="0" dirty="0">
                <a:ln>
                  <a:noFill/>
                </a:ln>
                <a:solidFill>
                  <a:prstClr val="black"/>
                </a:solidFill>
                <a:effectLst/>
                <a:uLnTx/>
                <a:uFillTx/>
                <a:latin typeface="Gill Sans MT"/>
                <a:ea typeface="+mn-ea"/>
                <a:cs typeface="+mn-cs"/>
              </a:rPr>
              <a:t>with </a:t>
            </a:r>
            <a:r>
              <a:rPr kumimoji="0" lang="en-US" sz="2000" b="1" i="0" u="none" strike="noStrike" kern="1200" cap="none" spc="0" normalizeH="0" baseline="0" noProof="0" dirty="0">
                <a:ln>
                  <a:noFill/>
                </a:ln>
                <a:solidFill>
                  <a:srgbClr val="0000FF"/>
                </a:solidFill>
                <a:effectLst/>
                <a:uLnTx/>
                <a:uFillTx/>
                <a:latin typeface="Gill Sans MT"/>
                <a:ea typeface="+mn-ea"/>
                <a:cs typeface="+mn-cs"/>
              </a:rPr>
              <a:t>multi-level caches</a:t>
            </a:r>
            <a:endParaRPr kumimoji="0" lang="en-US" sz="2000" b="1" i="0" u="none" strike="noStrike" kern="1200" cap="none" spc="0" normalizeH="0" baseline="0" noProof="0" dirty="0">
              <a:ln>
                <a:noFill/>
              </a:ln>
              <a:solidFill>
                <a:srgbClr val="0000FF"/>
              </a:solidFill>
              <a:effectLst/>
              <a:uLnTx/>
              <a:uFillTx/>
              <a:latin typeface="Gill Sans MT"/>
              <a:ea typeface="+mn-ea"/>
              <a:cs typeface="Gill Sans MT"/>
            </a:endParaRPr>
          </a:p>
        </p:txBody>
      </p:sp>
      <p:sp>
        <p:nvSpPr>
          <p:cNvPr id="105" name="Title 104">
            <a:extLst>
              <a:ext uri="{FF2B5EF4-FFF2-40B4-BE49-F238E27FC236}">
                <a16:creationId xmlns:a16="http://schemas.microsoft.com/office/drawing/2014/main" id="{539FE135-FD0A-EA3B-DA3B-69E4CB21C02B}"/>
              </a:ext>
            </a:extLst>
          </p:cNvPr>
          <p:cNvSpPr>
            <a:spLocks noGrp="1"/>
          </p:cNvSpPr>
          <p:nvPr>
            <p:ph type="title"/>
          </p:nvPr>
        </p:nvSpPr>
        <p:spPr/>
        <p:txBody>
          <a:bodyPr/>
          <a:lstStyle/>
          <a:p>
            <a:r>
              <a:rPr lang="en-US" dirty="0"/>
              <a:t>Polynesia: High-Level Overview</a:t>
            </a:r>
          </a:p>
        </p:txBody>
      </p:sp>
      <p:sp>
        <p:nvSpPr>
          <p:cNvPr id="106" name="Slide Number Placeholder 105">
            <a:extLst>
              <a:ext uri="{FF2B5EF4-FFF2-40B4-BE49-F238E27FC236}">
                <a16:creationId xmlns:a16="http://schemas.microsoft.com/office/drawing/2014/main" id="{DD1ACFB3-4FED-652D-BFB2-784C929B60B0}"/>
              </a:ext>
            </a:extLst>
          </p:cNvPr>
          <p:cNvSpPr>
            <a:spLocks noGrp="1"/>
          </p:cNvSpPr>
          <p:nvPr>
            <p:ph type="sldNum" sz="quarter" idx="12"/>
          </p:nvPr>
        </p:nvSpPr>
        <p:spPr/>
        <p:txBody>
          <a:bodyPr/>
          <a:lstStyle/>
          <a:p>
            <a:fld id="{BA2D8F13-174C-467F-9D40-7DDEF70CAB8C}" type="slidenum">
              <a:rPr lang="en-US" smtClean="0"/>
              <a:t>7</a:t>
            </a:fld>
            <a:endParaRPr lang="en-US"/>
          </a:p>
        </p:txBody>
      </p:sp>
      <p:cxnSp>
        <p:nvCxnSpPr>
          <p:cNvPr id="108" name="Curved Connector 107">
            <a:extLst>
              <a:ext uri="{FF2B5EF4-FFF2-40B4-BE49-F238E27FC236}">
                <a16:creationId xmlns:a16="http://schemas.microsoft.com/office/drawing/2014/main" id="{1D51713F-3742-D9F2-F140-B040026BD8D0}"/>
              </a:ext>
            </a:extLst>
          </p:cNvPr>
          <p:cNvCxnSpPr>
            <a:cxnSpLocks/>
            <a:stCxn id="164" idx="1"/>
            <a:endCxn id="87" idx="0"/>
          </p:cNvCxnSpPr>
          <p:nvPr/>
        </p:nvCxnSpPr>
        <p:spPr>
          <a:xfrm rot="10800000" flipH="1" flipV="1">
            <a:off x="295895" y="4032715"/>
            <a:ext cx="1657807" cy="1752282"/>
          </a:xfrm>
          <a:prstGeom prst="curvedConnector4">
            <a:avLst>
              <a:gd name="adj1" fmla="val -13789"/>
              <a:gd name="adj2" fmla="val 62322"/>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112" name="Curved Connector 111">
            <a:extLst>
              <a:ext uri="{FF2B5EF4-FFF2-40B4-BE49-F238E27FC236}">
                <a16:creationId xmlns:a16="http://schemas.microsoft.com/office/drawing/2014/main" id="{F4CBB6A5-E91A-64B0-7331-EFF4FA36D30B}"/>
              </a:ext>
            </a:extLst>
          </p:cNvPr>
          <p:cNvCxnSpPr>
            <a:cxnSpLocks/>
            <a:stCxn id="295" idx="0"/>
            <a:endCxn id="64" idx="2"/>
          </p:cNvCxnSpPr>
          <p:nvPr/>
        </p:nvCxnSpPr>
        <p:spPr>
          <a:xfrm rot="5400000" flipH="1" flipV="1">
            <a:off x="1353567" y="2681179"/>
            <a:ext cx="346915" cy="453311"/>
          </a:xfrm>
          <a:prstGeom prst="curvedConnector3">
            <a:avLst>
              <a:gd name="adj1" fmla="val 50000"/>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115" name="Curved Connector 114">
            <a:extLst>
              <a:ext uri="{FF2B5EF4-FFF2-40B4-BE49-F238E27FC236}">
                <a16:creationId xmlns:a16="http://schemas.microsoft.com/office/drawing/2014/main" id="{2287A489-D501-DE1C-739C-5EA00AE5AEB6}"/>
              </a:ext>
            </a:extLst>
          </p:cNvPr>
          <p:cNvCxnSpPr>
            <a:cxnSpLocks/>
            <a:stCxn id="189" idx="1"/>
          </p:cNvCxnSpPr>
          <p:nvPr/>
        </p:nvCxnSpPr>
        <p:spPr>
          <a:xfrm rot="10800000" flipH="1">
            <a:off x="5564185" y="2116898"/>
            <a:ext cx="81209" cy="1930550"/>
          </a:xfrm>
          <a:prstGeom prst="curvedConnector4">
            <a:avLst>
              <a:gd name="adj1" fmla="val -281496"/>
              <a:gd name="adj2" fmla="val 72962"/>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118" name="Curved Connector 117">
            <a:extLst>
              <a:ext uri="{FF2B5EF4-FFF2-40B4-BE49-F238E27FC236}">
                <a16:creationId xmlns:a16="http://schemas.microsoft.com/office/drawing/2014/main" id="{A35B4846-1F5E-8571-9A1D-374FB7343EFA}"/>
              </a:ext>
            </a:extLst>
          </p:cNvPr>
          <p:cNvCxnSpPr>
            <a:cxnSpLocks/>
            <a:endCxn id="86" idx="0"/>
          </p:cNvCxnSpPr>
          <p:nvPr/>
        </p:nvCxnSpPr>
        <p:spPr>
          <a:xfrm rot="10800000" flipV="1">
            <a:off x="6750930" y="4894942"/>
            <a:ext cx="968955" cy="685675"/>
          </a:xfrm>
          <a:prstGeom prst="curvedConnector2">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nvGrpSpPr>
          <p:cNvPr id="300" name="Group 299">
            <a:extLst>
              <a:ext uri="{FF2B5EF4-FFF2-40B4-BE49-F238E27FC236}">
                <a16:creationId xmlns:a16="http://schemas.microsoft.com/office/drawing/2014/main" id="{FD53F617-A015-3F23-40C6-373018073608}"/>
              </a:ext>
            </a:extLst>
          </p:cNvPr>
          <p:cNvGrpSpPr/>
          <p:nvPr/>
        </p:nvGrpSpPr>
        <p:grpSpPr>
          <a:xfrm>
            <a:off x="66173" y="3081291"/>
            <a:ext cx="2468392" cy="1953158"/>
            <a:chOff x="66173" y="3081291"/>
            <a:chExt cx="2468392" cy="1953158"/>
          </a:xfrm>
        </p:grpSpPr>
        <p:grpSp>
          <p:nvGrpSpPr>
            <p:cNvPr id="131" name="Group 130">
              <a:extLst>
                <a:ext uri="{FF2B5EF4-FFF2-40B4-BE49-F238E27FC236}">
                  <a16:creationId xmlns:a16="http://schemas.microsoft.com/office/drawing/2014/main" id="{9FA0429D-5AE2-8687-33C5-E33985C4E55D}"/>
                </a:ext>
              </a:extLst>
            </p:cNvPr>
            <p:cNvGrpSpPr/>
            <p:nvPr/>
          </p:nvGrpSpPr>
          <p:grpSpPr>
            <a:xfrm>
              <a:off x="193409" y="3436809"/>
              <a:ext cx="2197877" cy="1295002"/>
              <a:chOff x="118332" y="6489290"/>
              <a:chExt cx="1694712" cy="998534"/>
            </a:xfrm>
          </p:grpSpPr>
          <p:sp>
            <p:nvSpPr>
              <p:cNvPr id="160" name="Rounded Rectangle 159">
                <a:extLst>
                  <a:ext uri="{FF2B5EF4-FFF2-40B4-BE49-F238E27FC236}">
                    <a16:creationId xmlns:a16="http://schemas.microsoft.com/office/drawing/2014/main" id="{BD50E2F8-BF2F-C1A5-6D29-C2CB215C0275}"/>
                  </a:ext>
                </a:extLst>
              </p:cNvPr>
              <p:cNvSpPr/>
              <p:nvPr/>
            </p:nvSpPr>
            <p:spPr>
              <a:xfrm>
                <a:off x="118332" y="6489290"/>
                <a:ext cx="1694712" cy="998534"/>
              </a:xfrm>
              <a:prstGeom prst="roundRect">
                <a:avLst>
                  <a:gd name="adj" fmla="val 2844"/>
                </a:avLst>
              </a:prstGeom>
              <a:solidFill>
                <a:srgbClr val="A5A5A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161" name="Group 160">
                <a:extLst>
                  <a:ext uri="{FF2B5EF4-FFF2-40B4-BE49-F238E27FC236}">
                    <a16:creationId xmlns:a16="http://schemas.microsoft.com/office/drawing/2014/main" id="{5873C598-8E75-FE17-D00A-916884542FAB}"/>
                  </a:ext>
                </a:extLst>
              </p:cNvPr>
              <p:cNvGrpSpPr/>
              <p:nvPr/>
            </p:nvGrpSpPr>
            <p:grpSpPr>
              <a:xfrm>
                <a:off x="156621" y="6560298"/>
                <a:ext cx="1610541" cy="862302"/>
                <a:chOff x="236704" y="6764111"/>
                <a:chExt cx="1610541" cy="862302"/>
              </a:xfrm>
            </p:grpSpPr>
            <p:sp>
              <p:nvSpPr>
                <p:cNvPr id="162" name="Rounded Rectangle 161">
                  <a:extLst>
                    <a:ext uri="{FF2B5EF4-FFF2-40B4-BE49-F238E27FC236}">
                      <a16:creationId xmlns:a16="http://schemas.microsoft.com/office/drawing/2014/main" id="{BAC64B15-F912-8EC4-5693-4DA32B5FDB13}"/>
                    </a:ext>
                  </a:extLst>
                </p:cNvPr>
                <p:cNvSpPr/>
                <p:nvPr/>
              </p:nvSpPr>
              <p:spPr>
                <a:xfrm>
                  <a:off x="236704" y="6764111"/>
                  <a:ext cx="1610541" cy="862302"/>
                </a:xfrm>
                <a:prstGeom prst="roundRect">
                  <a:avLst>
                    <a:gd name="adj" fmla="val 0"/>
                  </a:avLst>
                </a:prstGeom>
                <a:solidFill>
                  <a:srgbClr val="ED7D31">
                    <a:lumMod val="40000"/>
                    <a:lumOff val="6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br>
                    <a:rPr lang="en-US" sz="300" b="1" kern="0" dirty="0">
                      <a:solidFill>
                        <a:prstClr val="black"/>
                      </a:solidFill>
                      <a:latin typeface="Gill Sans MT" panose="020B0502020104020203" pitchFamily="34" charset="77"/>
                      <a:cs typeface="Arial" panose="020B0604020202020204" pitchFamily="34" charset="0"/>
                    </a:rPr>
                  </a:br>
                  <a:r>
                    <a:rPr kumimoji="0" lang="en-US" sz="1400" b="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Transactional Engine</a:t>
                  </a:r>
                </a:p>
              </p:txBody>
            </p:sp>
            <p:grpSp>
              <p:nvGrpSpPr>
                <p:cNvPr id="163" name="Group 162">
                  <a:extLst>
                    <a:ext uri="{FF2B5EF4-FFF2-40B4-BE49-F238E27FC236}">
                      <a16:creationId xmlns:a16="http://schemas.microsoft.com/office/drawing/2014/main" id="{B073797B-2CDA-E344-BA13-9BB15094EE55}"/>
                    </a:ext>
                  </a:extLst>
                </p:cNvPr>
                <p:cNvGrpSpPr/>
                <p:nvPr/>
              </p:nvGrpSpPr>
              <p:grpSpPr>
                <a:xfrm>
                  <a:off x="277439" y="7021052"/>
                  <a:ext cx="1519096" cy="564546"/>
                  <a:chOff x="266994" y="7005040"/>
                  <a:chExt cx="1519096" cy="564546"/>
                </a:xfrm>
              </p:grpSpPr>
              <p:sp>
                <p:nvSpPr>
                  <p:cNvPr id="164" name="Rectangle 163">
                    <a:extLst>
                      <a:ext uri="{FF2B5EF4-FFF2-40B4-BE49-F238E27FC236}">
                        <a16:creationId xmlns:a16="http://schemas.microsoft.com/office/drawing/2014/main" id="{83884691-8BBF-855E-FDB1-991E3027F88D}"/>
                      </a:ext>
                    </a:extLst>
                  </p:cNvPr>
                  <p:cNvSpPr/>
                  <p:nvPr/>
                </p:nvSpPr>
                <p:spPr>
                  <a:xfrm>
                    <a:off x="266995" y="7005042"/>
                    <a:ext cx="350223"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CPU</a:t>
                    </a:r>
                  </a:p>
                </p:txBody>
              </p:sp>
              <p:sp>
                <p:nvSpPr>
                  <p:cNvPr id="165" name="Rectangle 164">
                    <a:extLst>
                      <a:ext uri="{FF2B5EF4-FFF2-40B4-BE49-F238E27FC236}">
                        <a16:creationId xmlns:a16="http://schemas.microsoft.com/office/drawing/2014/main" id="{85BCF399-7153-0853-816F-F13FAE45F867}"/>
                      </a:ext>
                    </a:extLst>
                  </p:cNvPr>
                  <p:cNvSpPr/>
                  <p:nvPr/>
                </p:nvSpPr>
                <p:spPr>
                  <a:xfrm>
                    <a:off x="656619" y="7005041"/>
                    <a:ext cx="350223"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CPU</a:t>
                    </a:r>
                  </a:p>
                </p:txBody>
              </p:sp>
              <p:sp>
                <p:nvSpPr>
                  <p:cNvPr id="166" name="Rectangle 165">
                    <a:extLst>
                      <a:ext uri="{FF2B5EF4-FFF2-40B4-BE49-F238E27FC236}">
                        <a16:creationId xmlns:a16="http://schemas.microsoft.com/office/drawing/2014/main" id="{B65B843A-0B1D-5960-9B6D-6CBB5B998D42}"/>
                      </a:ext>
                    </a:extLst>
                  </p:cNvPr>
                  <p:cNvSpPr/>
                  <p:nvPr/>
                </p:nvSpPr>
                <p:spPr>
                  <a:xfrm>
                    <a:off x="1046243" y="7005041"/>
                    <a:ext cx="350223"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CPU</a:t>
                    </a:r>
                  </a:p>
                </p:txBody>
              </p:sp>
              <p:sp>
                <p:nvSpPr>
                  <p:cNvPr id="167" name="Rectangle 166">
                    <a:extLst>
                      <a:ext uri="{FF2B5EF4-FFF2-40B4-BE49-F238E27FC236}">
                        <a16:creationId xmlns:a16="http://schemas.microsoft.com/office/drawing/2014/main" id="{0D772B40-8FCA-E296-5090-9FE0F447BCF7}"/>
                      </a:ext>
                    </a:extLst>
                  </p:cNvPr>
                  <p:cNvSpPr/>
                  <p:nvPr/>
                </p:nvSpPr>
                <p:spPr>
                  <a:xfrm>
                    <a:off x="1435867" y="7005040"/>
                    <a:ext cx="350223"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CPU</a:t>
                    </a:r>
                  </a:p>
                </p:txBody>
              </p:sp>
              <p:sp>
                <p:nvSpPr>
                  <p:cNvPr id="168" name="Rectangle 167">
                    <a:extLst>
                      <a:ext uri="{FF2B5EF4-FFF2-40B4-BE49-F238E27FC236}">
                        <a16:creationId xmlns:a16="http://schemas.microsoft.com/office/drawing/2014/main" id="{09E07732-2EB9-D471-27B4-98271370378E}"/>
                      </a:ext>
                    </a:extLst>
                  </p:cNvPr>
                  <p:cNvSpPr/>
                  <p:nvPr/>
                </p:nvSpPr>
                <p:spPr>
                  <a:xfrm>
                    <a:off x="266994" y="7306523"/>
                    <a:ext cx="1519095"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Shared Last-Level Cache (LLC)</a:t>
                    </a:r>
                  </a:p>
                </p:txBody>
              </p:sp>
            </p:grpSp>
          </p:grpSp>
        </p:grpSp>
        <p:sp>
          <p:nvSpPr>
            <p:cNvPr id="135" name="TextBox 134">
              <a:extLst>
                <a:ext uri="{FF2B5EF4-FFF2-40B4-BE49-F238E27FC236}">
                  <a16:creationId xmlns:a16="http://schemas.microsoft.com/office/drawing/2014/main" id="{82822F03-055D-6CA3-A802-00E1F5398381}"/>
                </a:ext>
              </a:extLst>
            </p:cNvPr>
            <p:cNvSpPr txBox="1"/>
            <p:nvPr/>
          </p:nvSpPr>
          <p:spPr>
            <a:xfrm>
              <a:off x="162905" y="4715124"/>
              <a:ext cx="2256441" cy="319325"/>
            </a:xfrm>
            <a:prstGeom prst="rect">
              <a:avLst/>
            </a:prstGeom>
            <a:noFill/>
          </p:spPr>
          <p:txBody>
            <a:bodyPr wrap="square">
              <a:spAutoFit/>
            </a:bodyPr>
            <a:lstStyle/>
            <a:p>
              <a:pPr algn="ctr"/>
              <a:r>
                <a:rPr lang="en-US" sz="1400" b="1" dirty="0">
                  <a:solidFill>
                    <a:prstClr val="black"/>
                  </a:solidFill>
                  <a:latin typeface="Gill Sans MT" panose="020B0502020104020203" pitchFamily="34" charset="77"/>
                  <a:cs typeface="Arial" panose="020B0604020202020204" pitchFamily="34" charset="0"/>
                </a:rPr>
                <a:t>Processor</a:t>
              </a:r>
            </a:p>
          </p:txBody>
        </p:sp>
        <p:sp>
          <p:nvSpPr>
            <p:cNvPr id="295" name="TextBox 294">
              <a:extLst>
                <a:ext uri="{FF2B5EF4-FFF2-40B4-BE49-F238E27FC236}">
                  <a16:creationId xmlns:a16="http://schemas.microsoft.com/office/drawing/2014/main" id="{67C23585-8EB1-7A1B-3595-2147B9874CC0}"/>
                </a:ext>
              </a:extLst>
            </p:cNvPr>
            <p:cNvSpPr txBox="1"/>
            <p:nvPr/>
          </p:nvSpPr>
          <p:spPr>
            <a:xfrm>
              <a:off x="66173" y="3081291"/>
              <a:ext cx="2468392" cy="369332"/>
            </a:xfrm>
            <a:prstGeom prst="rect">
              <a:avLst/>
            </a:prstGeom>
            <a:noFill/>
          </p:spPr>
          <p:txBody>
            <a:bodyPr wrap="square">
              <a:spAutoFit/>
            </a:bodyPr>
            <a:lstStyle/>
            <a:p>
              <a:pPr algn="ctr"/>
              <a:r>
                <a:rPr lang="en-US" sz="1800" b="1" dirty="0">
                  <a:solidFill>
                    <a:schemeClr val="accent2"/>
                  </a:solidFill>
                  <a:latin typeface="Gill Sans MT" panose="020B0502020104020203" pitchFamily="34" charset="77"/>
                  <a:cs typeface="Arial" panose="020B0604020202020204" pitchFamily="34" charset="0"/>
                </a:rPr>
                <a:t>Transactional Island</a:t>
              </a:r>
            </a:p>
          </p:txBody>
        </p:sp>
      </p:grpSp>
      <p:grpSp>
        <p:nvGrpSpPr>
          <p:cNvPr id="321" name="Group 320">
            <a:extLst>
              <a:ext uri="{FF2B5EF4-FFF2-40B4-BE49-F238E27FC236}">
                <a16:creationId xmlns:a16="http://schemas.microsoft.com/office/drawing/2014/main" id="{6138CAA9-C241-54D2-C56F-F5ED5AF3317A}"/>
              </a:ext>
            </a:extLst>
          </p:cNvPr>
          <p:cNvGrpSpPr/>
          <p:nvPr/>
        </p:nvGrpSpPr>
        <p:grpSpPr>
          <a:xfrm>
            <a:off x="2202282" y="2763469"/>
            <a:ext cx="6834648" cy="2442415"/>
            <a:chOff x="2202282" y="2763469"/>
            <a:chExt cx="6834648" cy="2442415"/>
          </a:xfrm>
        </p:grpSpPr>
        <p:sp>
          <p:nvSpPr>
            <p:cNvPr id="189" name="Rectangle 188">
              <a:extLst>
                <a:ext uri="{FF2B5EF4-FFF2-40B4-BE49-F238E27FC236}">
                  <a16:creationId xmlns:a16="http://schemas.microsoft.com/office/drawing/2014/main" id="{C86D6654-5D8E-7628-7110-7236FA72FCC5}"/>
                </a:ext>
              </a:extLst>
            </p:cNvPr>
            <p:cNvSpPr/>
            <p:nvPr/>
          </p:nvSpPr>
          <p:spPr>
            <a:xfrm>
              <a:off x="5564186" y="3160848"/>
              <a:ext cx="3472744" cy="1773200"/>
            </a:xfrm>
            <a:prstGeom prst="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187" name="Straight Connector 186">
              <a:extLst>
                <a:ext uri="{FF2B5EF4-FFF2-40B4-BE49-F238E27FC236}">
                  <a16:creationId xmlns:a16="http://schemas.microsoft.com/office/drawing/2014/main" id="{42874537-CF67-01DF-F1A7-B8863DE454C3}"/>
                </a:ext>
              </a:extLst>
            </p:cNvPr>
            <p:cNvCxnSpPr>
              <a:cxnSpLocks/>
            </p:cNvCxnSpPr>
            <p:nvPr/>
          </p:nvCxnSpPr>
          <p:spPr>
            <a:xfrm flipV="1">
              <a:off x="4983100" y="3190477"/>
              <a:ext cx="610483" cy="600604"/>
            </a:xfrm>
            <a:prstGeom prst="line">
              <a:avLst/>
            </a:prstGeom>
            <a:noFill/>
            <a:ln w="9525" cap="flat" cmpd="sng" algn="ctr">
              <a:solidFill>
                <a:sysClr val="windowText" lastClr="000000"/>
              </a:solidFill>
              <a:prstDash val="dash"/>
              <a:miter lim="800000"/>
            </a:ln>
            <a:effectLst/>
          </p:spPr>
        </p:cxnSp>
        <p:cxnSp>
          <p:nvCxnSpPr>
            <p:cNvPr id="188" name="Straight Connector 187">
              <a:extLst>
                <a:ext uri="{FF2B5EF4-FFF2-40B4-BE49-F238E27FC236}">
                  <a16:creationId xmlns:a16="http://schemas.microsoft.com/office/drawing/2014/main" id="{17719A95-2B8E-564F-CECA-DBCBEDDFBF99}"/>
                </a:ext>
              </a:extLst>
            </p:cNvPr>
            <p:cNvCxnSpPr>
              <a:cxnSpLocks/>
            </p:cNvCxnSpPr>
            <p:nvPr/>
          </p:nvCxnSpPr>
          <p:spPr>
            <a:xfrm flipH="1" flipV="1">
              <a:off x="4980153" y="3937167"/>
              <a:ext cx="612142" cy="1011169"/>
            </a:xfrm>
            <a:prstGeom prst="line">
              <a:avLst/>
            </a:prstGeom>
            <a:noFill/>
            <a:ln w="9525" cap="flat" cmpd="sng" algn="ctr">
              <a:solidFill>
                <a:sysClr val="windowText" lastClr="000000"/>
              </a:solidFill>
              <a:prstDash val="dash"/>
              <a:miter lim="800000"/>
            </a:ln>
            <a:effectLst/>
          </p:spPr>
        </p:cxnSp>
        <p:sp>
          <p:nvSpPr>
            <p:cNvPr id="196" name="Rounded Rectangle 195">
              <a:extLst>
                <a:ext uri="{FF2B5EF4-FFF2-40B4-BE49-F238E27FC236}">
                  <a16:creationId xmlns:a16="http://schemas.microsoft.com/office/drawing/2014/main" id="{6C0AF4F9-EAE9-1883-3C5E-85CD74F68AA4}"/>
                </a:ext>
              </a:extLst>
            </p:cNvPr>
            <p:cNvSpPr/>
            <p:nvPr/>
          </p:nvSpPr>
          <p:spPr>
            <a:xfrm>
              <a:off x="7935611" y="3298318"/>
              <a:ext cx="922420" cy="490498"/>
            </a:xfrm>
            <a:prstGeom prst="roundRect">
              <a:avLst>
                <a:gd name="adj" fmla="val 1541"/>
              </a:avLst>
            </a:prstGeom>
            <a:solidFill>
              <a:srgbClr val="FFC000">
                <a:lumMod val="40000"/>
                <a:lumOff val="6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Memory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Controller</a:t>
              </a:r>
            </a:p>
          </p:txBody>
        </p:sp>
        <p:grpSp>
          <p:nvGrpSpPr>
            <p:cNvPr id="320" name="Group 319">
              <a:extLst>
                <a:ext uri="{FF2B5EF4-FFF2-40B4-BE49-F238E27FC236}">
                  <a16:creationId xmlns:a16="http://schemas.microsoft.com/office/drawing/2014/main" id="{048F61A6-F8E2-8274-D22E-BF9255A497FF}"/>
                </a:ext>
              </a:extLst>
            </p:cNvPr>
            <p:cNvGrpSpPr/>
            <p:nvPr/>
          </p:nvGrpSpPr>
          <p:grpSpPr>
            <a:xfrm>
              <a:off x="2202282" y="3155519"/>
              <a:ext cx="3254889" cy="2050365"/>
              <a:chOff x="2202282" y="3155519"/>
              <a:chExt cx="3254889" cy="2050365"/>
            </a:xfrm>
          </p:grpSpPr>
          <p:grpSp>
            <p:nvGrpSpPr>
              <p:cNvPr id="319" name="Group 318">
                <a:extLst>
                  <a:ext uri="{FF2B5EF4-FFF2-40B4-BE49-F238E27FC236}">
                    <a16:creationId xmlns:a16="http://schemas.microsoft.com/office/drawing/2014/main" id="{45478064-89AF-0A4E-5E63-B7B714EC687E}"/>
                  </a:ext>
                </a:extLst>
              </p:cNvPr>
              <p:cNvGrpSpPr/>
              <p:nvPr/>
            </p:nvGrpSpPr>
            <p:grpSpPr>
              <a:xfrm>
                <a:off x="2202282" y="3156448"/>
                <a:ext cx="3254889" cy="2049436"/>
                <a:chOff x="2202282" y="3156448"/>
                <a:chExt cx="3254889" cy="2049436"/>
              </a:xfrm>
            </p:grpSpPr>
            <p:sp>
              <p:nvSpPr>
                <p:cNvPr id="133" name="Rectangle 132">
                  <a:extLst>
                    <a:ext uri="{FF2B5EF4-FFF2-40B4-BE49-F238E27FC236}">
                      <a16:creationId xmlns:a16="http://schemas.microsoft.com/office/drawing/2014/main" id="{ABF5211C-06CC-2B17-00A4-4E887C7EF771}"/>
                    </a:ext>
                  </a:extLst>
                </p:cNvPr>
                <p:cNvSpPr/>
                <p:nvPr/>
              </p:nvSpPr>
              <p:spPr>
                <a:xfrm>
                  <a:off x="4573348" y="4312459"/>
                  <a:ext cx="883823" cy="25379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TSV</a:t>
                  </a:r>
                </a:p>
              </p:txBody>
            </p:sp>
            <p:grpSp>
              <p:nvGrpSpPr>
                <p:cNvPr id="169" name="Group 168">
                  <a:extLst>
                    <a:ext uri="{FF2B5EF4-FFF2-40B4-BE49-F238E27FC236}">
                      <a16:creationId xmlns:a16="http://schemas.microsoft.com/office/drawing/2014/main" id="{0146E21A-D3FF-A611-CD97-1B6C3E534112}"/>
                    </a:ext>
                  </a:extLst>
                </p:cNvPr>
                <p:cNvGrpSpPr/>
                <p:nvPr/>
              </p:nvGrpSpPr>
              <p:grpSpPr>
                <a:xfrm>
                  <a:off x="3105186" y="3753062"/>
                  <a:ext cx="2163886" cy="976607"/>
                  <a:chOff x="1659954" y="548768"/>
                  <a:chExt cx="1668502" cy="753030"/>
                </a:xfrm>
              </p:grpSpPr>
              <p:sp>
                <p:nvSpPr>
                  <p:cNvPr id="283" name="Cube 282">
                    <a:extLst>
                      <a:ext uri="{FF2B5EF4-FFF2-40B4-BE49-F238E27FC236}">
                        <a16:creationId xmlns:a16="http://schemas.microsoft.com/office/drawing/2014/main" id="{A7C845A3-B66F-3BC3-6518-202FD24C3651}"/>
                      </a:ext>
                    </a:extLst>
                  </p:cNvPr>
                  <p:cNvSpPr/>
                  <p:nvPr/>
                </p:nvSpPr>
                <p:spPr>
                  <a:xfrm>
                    <a:off x="1659954" y="554219"/>
                    <a:ext cx="1668502" cy="747579"/>
                  </a:xfrm>
                  <a:prstGeom prst="cube">
                    <a:avLst>
                      <a:gd name="adj" fmla="val 95887"/>
                    </a:avLst>
                  </a:prstGeom>
                  <a:solidFill>
                    <a:sysClr val="window" lastClr="FFFFFF">
                      <a:lumMod val="50000"/>
                    </a:sys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grpSp>
                <p:nvGrpSpPr>
                  <p:cNvPr id="284" name="Group 283">
                    <a:extLst>
                      <a:ext uri="{FF2B5EF4-FFF2-40B4-BE49-F238E27FC236}">
                        <a16:creationId xmlns:a16="http://schemas.microsoft.com/office/drawing/2014/main" id="{2CF630D3-F36E-5512-235E-0EE9B527F4B9}"/>
                      </a:ext>
                    </a:extLst>
                  </p:cNvPr>
                  <p:cNvGrpSpPr/>
                  <p:nvPr/>
                </p:nvGrpSpPr>
                <p:grpSpPr>
                  <a:xfrm>
                    <a:off x="1849990" y="548768"/>
                    <a:ext cx="1316493" cy="723135"/>
                    <a:chOff x="1849990" y="548768"/>
                    <a:chExt cx="1316493" cy="723135"/>
                  </a:xfrm>
                </p:grpSpPr>
                <p:cxnSp>
                  <p:nvCxnSpPr>
                    <p:cNvPr id="285" name="Straight Connector 284">
                      <a:extLst>
                        <a:ext uri="{FF2B5EF4-FFF2-40B4-BE49-F238E27FC236}">
                          <a16:creationId xmlns:a16="http://schemas.microsoft.com/office/drawing/2014/main" id="{551B7D7C-F6A1-BC12-EAAE-9E89C2A68D9E}"/>
                        </a:ext>
                      </a:extLst>
                    </p:cNvPr>
                    <p:cNvCxnSpPr>
                      <a:cxnSpLocks/>
                    </p:cNvCxnSpPr>
                    <p:nvPr/>
                  </p:nvCxnSpPr>
                  <p:spPr>
                    <a:xfrm flipV="1">
                      <a:off x="2132614" y="548768"/>
                      <a:ext cx="716832" cy="716831"/>
                    </a:xfrm>
                    <a:prstGeom prst="line">
                      <a:avLst/>
                    </a:prstGeom>
                    <a:noFill/>
                    <a:ln w="9525" cap="flat" cmpd="sng" algn="ctr">
                      <a:solidFill>
                        <a:sysClr val="windowText" lastClr="000000"/>
                      </a:solidFill>
                      <a:prstDash val="solid"/>
                      <a:miter lim="800000"/>
                    </a:ln>
                    <a:effectLst/>
                  </p:spPr>
                </p:cxnSp>
                <p:cxnSp>
                  <p:nvCxnSpPr>
                    <p:cNvPr id="286" name="Straight Connector 285">
                      <a:extLst>
                        <a:ext uri="{FF2B5EF4-FFF2-40B4-BE49-F238E27FC236}">
                          <a16:creationId xmlns:a16="http://schemas.microsoft.com/office/drawing/2014/main" id="{1A296D66-031D-0C46-D115-29926F4E523F}"/>
                        </a:ext>
                      </a:extLst>
                    </p:cNvPr>
                    <p:cNvCxnSpPr>
                      <a:cxnSpLocks noChangeAspect="1"/>
                    </p:cNvCxnSpPr>
                    <p:nvPr/>
                  </p:nvCxnSpPr>
                  <p:spPr>
                    <a:xfrm flipV="1">
                      <a:off x="1901824" y="551559"/>
                      <a:ext cx="713232" cy="720344"/>
                    </a:xfrm>
                    <a:prstGeom prst="line">
                      <a:avLst/>
                    </a:prstGeom>
                    <a:noFill/>
                    <a:ln w="9525" cap="flat" cmpd="sng" algn="ctr">
                      <a:solidFill>
                        <a:sysClr val="windowText" lastClr="000000"/>
                      </a:solidFill>
                      <a:prstDash val="solid"/>
                      <a:miter lim="800000"/>
                    </a:ln>
                    <a:effectLst/>
                  </p:spPr>
                </p:cxnSp>
                <p:cxnSp>
                  <p:nvCxnSpPr>
                    <p:cNvPr id="287" name="Straight Connector 286">
                      <a:extLst>
                        <a:ext uri="{FF2B5EF4-FFF2-40B4-BE49-F238E27FC236}">
                          <a16:creationId xmlns:a16="http://schemas.microsoft.com/office/drawing/2014/main" id="{6471B286-BDF2-7873-0194-6EC464EB6A99}"/>
                        </a:ext>
                      </a:extLst>
                    </p:cNvPr>
                    <p:cNvCxnSpPr>
                      <a:cxnSpLocks/>
                    </p:cNvCxnSpPr>
                    <p:nvPr/>
                  </p:nvCxnSpPr>
                  <p:spPr>
                    <a:xfrm flipV="1">
                      <a:off x="2382270" y="550407"/>
                      <a:ext cx="708109" cy="719060"/>
                    </a:xfrm>
                    <a:prstGeom prst="line">
                      <a:avLst/>
                    </a:prstGeom>
                    <a:noFill/>
                    <a:ln w="9525" cap="flat" cmpd="sng" algn="ctr">
                      <a:solidFill>
                        <a:sysClr val="windowText" lastClr="000000"/>
                      </a:solidFill>
                      <a:prstDash val="solid"/>
                      <a:miter lim="800000"/>
                    </a:ln>
                    <a:effectLst/>
                  </p:spPr>
                </p:cxnSp>
                <p:cxnSp>
                  <p:nvCxnSpPr>
                    <p:cNvPr id="288" name="Straight Connector 287">
                      <a:extLst>
                        <a:ext uri="{FF2B5EF4-FFF2-40B4-BE49-F238E27FC236}">
                          <a16:creationId xmlns:a16="http://schemas.microsoft.com/office/drawing/2014/main" id="{F422B23A-F245-6220-7656-EFCA8B3D18DF}"/>
                        </a:ext>
                      </a:extLst>
                    </p:cNvPr>
                    <p:cNvCxnSpPr>
                      <a:cxnSpLocks/>
                    </p:cNvCxnSpPr>
                    <p:nvPr/>
                  </p:nvCxnSpPr>
                  <p:spPr>
                    <a:xfrm>
                      <a:off x="2044699" y="889000"/>
                      <a:ext cx="941832" cy="0"/>
                    </a:xfrm>
                    <a:prstGeom prst="line">
                      <a:avLst/>
                    </a:prstGeom>
                    <a:noFill/>
                    <a:ln w="9525" cap="flat" cmpd="sng" algn="ctr">
                      <a:solidFill>
                        <a:sysClr val="windowText" lastClr="000000"/>
                      </a:solidFill>
                      <a:prstDash val="solid"/>
                      <a:miter lim="800000"/>
                    </a:ln>
                    <a:effectLst/>
                  </p:spPr>
                </p:cxnSp>
                <p:cxnSp>
                  <p:nvCxnSpPr>
                    <p:cNvPr id="289" name="Straight Connector 288">
                      <a:extLst>
                        <a:ext uri="{FF2B5EF4-FFF2-40B4-BE49-F238E27FC236}">
                          <a16:creationId xmlns:a16="http://schemas.microsoft.com/office/drawing/2014/main" id="{78809998-805C-0FDE-5FC0-46CD90C94ADE}"/>
                        </a:ext>
                      </a:extLst>
                    </p:cNvPr>
                    <p:cNvCxnSpPr>
                      <a:cxnSpLocks/>
                    </p:cNvCxnSpPr>
                    <p:nvPr/>
                  </p:nvCxnSpPr>
                  <p:spPr>
                    <a:xfrm>
                      <a:off x="1849990" y="1086348"/>
                      <a:ext cx="941832" cy="0"/>
                    </a:xfrm>
                    <a:prstGeom prst="line">
                      <a:avLst/>
                    </a:prstGeom>
                    <a:noFill/>
                    <a:ln w="9525" cap="flat" cmpd="sng" algn="ctr">
                      <a:solidFill>
                        <a:sysClr val="windowText" lastClr="000000"/>
                      </a:solidFill>
                      <a:prstDash val="solid"/>
                      <a:miter lim="800000"/>
                    </a:ln>
                    <a:effectLst/>
                  </p:spPr>
                </p:cxnSp>
                <p:cxnSp>
                  <p:nvCxnSpPr>
                    <p:cNvPr id="290" name="Straight Connector 289">
                      <a:extLst>
                        <a:ext uri="{FF2B5EF4-FFF2-40B4-BE49-F238E27FC236}">
                          <a16:creationId xmlns:a16="http://schemas.microsoft.com/office/drawing/2014/main" id="{4F4DF582-44B7-3DE4-765F-682387F76A41}"/>
                        </a:ext>
                      </a:extLst>
                    </p:cNvPr>
                    <p:cNvCxnSpPr>
                      <a:cxnSpLocks/>
                    </p:cNvCxnSpPr>
                    <p:nvPr/>
                  </p:nvCxnSpPr>
                  <p:spPr>
                    <a:xfrm>
                      <a:off x="2224651" y="711698"/>
                      <a:ext cx="941832" cy="0"/>
                    </a:xfrm>
                    <a:prstGeom prst="line">
                      <a:avLst/>
                    </a:prstGeom>
                    <a:noFill/>
                    <a:ln w="9525" cap="flat" cmpd="sng" algn="ctr">
                      <a:solidFill>
                        <a:sysClr val="windowText" lastClr="000000"/>
                      </a:solidFill>
                      <a:prstDash val="solid"/>
                      <a:miter lim="800000"/>
                    </a:ln>
                    <a:effectLst/>
                  </p:spPr>
                </p:cxnSp>
              </p:grpSp>
            </p:grpSp>
            <p:sp>
              <p:nvSpPr>
                <p:cNvPr id="170" name="Parallelogram 123">
                  <a:extLst>
                    <a:ext uri="{FF2B5EF4-FFF2-40B4-BE49-F238E27FC236}">
                      <a16:creationId xmlns:a16="http://schemas.microsoft.com/office/drawing/2014/main" id="{D16E1EE4-A587-3170-3C70-12036143336B}"/>
                    </a:ext>
                  </a:extLst>
                </p:cNvPr>
                <p:cNvSpPr/>
                <p:nvPr/>
              </p:nvSpPr>
              <p:spPr>
                <a:xfrm rot="608511">
                  <a:off x="3240568" y="4474784"/>
                  <a:ext cx="289377" cy="190610"/>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71" name="Parallelogram 123">
                  <a:extLst>
                    <a:ext uri="{FF2B5EF4-FFF2-40B4-BE49-F238E27FC236}">
                      <a16:creationId xmlns:a16="http://schemas.microsoft.com/office/drawing/2014/main" id="{7965B31E-D2C4-4E2C-2EBF-9CB6DDD7C57C}"/>
                    </a:ext>
                  </a:extLst>
                </p:cNvPr>
                <p:cNvSpPr/>
                <p:nvPr/>
              </p:nvSpPr>
              <p:spPr>
                <a:xfrm rot="608511">
                  <a:off x="3488468" y="4220991"/>
                  <a:ext cx="289377" cy="190610"/>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72" name="Parallelogram 123">
                  <a:extLst>
                    <a:ext uri="{FF2B5EF4-FFF2-40B4-BE49-F238E27FC236}">
                      <a16:creationId xmlns:a16="http://schemas.microsoft.com/office/drawing/2014/main" id="{8F322C9B-FB6B-58B6-011A-7538A50DDF33}"/>
                    </a:ext>
                  </a:extLst>
                </p:cNvPr>
                <p:cNvSpPr/>
                <p:nvPr/>
              </p:nvSpPr>
              <p:spPr>
                <a:xfrm rot="608511">
                  <a:off x="3731774" y="3984286"/>
                  <a:ext cx="289377" cy="190610"/>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73" name="Parallelogram 123">
                  <a:extLst>
                    <a:ext uri="{FF2B5EF4-FFF2-40B4-BE49-F238E27FC236}">
                      <a16:creationId xmlns:a16="http://schemas.microsoft.com/office/drawing/2014/main" id="{2FF2931A-3ECE-6A87-9499-2D83CD58CBB7}"/>
                    </a:ext>
                  </a:extLst>
                </p:cNvPr>
                <p:cNvSpPr/>
                <p:nvPr/>
              </p:nvSpPr>
              <p:spPr>
                <a:xfrm rot="608511">
                  <a:off x="3942615" y="3763435"/>
                  <a:ext cx="289377" cy="190610"/>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174" name="Group 173">
                  <a:extLst>
                    <a:ext uri="{FF2B5EF4-FFF2-40B4-BE49-F238E27FC236}">
                      <a16:creationId xmlns:a16="http://schemas.microsoft.com/office/drawing/2014/main" id="{6B721B27-D5DF-DE61-F806-1A4CAD8CA0E9}"/>
                    </a:ext>
                  </a:extLst>
                </p:cNvPr>
                <p:cNvGrpSpPr/>
                <p:nvPr/>
              </p:nvGrpSpPr>
              <p:grpSpPr>
                <a:xfrm>
                  <a:off x="3546692" y="3763436"/>
                  <a:ext cx="991424" cy="901958"/>
                  <a:chOff x="3077365" y="1725423"/>
                  <a:chExt cx="764455" cy="695471"/>
                </a:xfrm>
              </p:grpSpPr>
              <p:sp>
                <p:nvSpPr>
                  <p:cNvPr id="279" name="Parallelogram 123">
                    <a:extLst>
                      <a:ext uri="{FF2B5EF4-FFF2-40B4-BE49-F238E27FC236}">
                        <a16:creationId xmlns:a16="http://schemas.microsoft.com/office/drawing/2014/main" id="{810F1EDE-C3E3-05CA-05F3-7E48072B16EB}"/>
                      </a:ext>
                    </a:extLst>
                  </p:cNvPr>
                  <p:cNvSpPr/>
                  <p:nvPr/>
                </p:nvSpPr>
                <p:spPr>
                  <a:xfrm rot="608511">
                    <a:off x="3077365" y="2273921"/>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80" name="Parallelogram 123">
                    <a:extLst>
                      <a:ext uri="{FF2B5EF4-FFF2-40B4-BE49-F238E27FC236}">
                        <a16:creationId xmlns:a16="http://schemas.microsoft.com/office/drawing/2014/main" id="{7F305653-8EC0-AE3A-A365-2383739CB343}"/>
                      </a:ext>
                    </a:extLst>
                  </p:cNvPr>
                  <p:cNvSpPr/>
                  <p:nvPr/>
                </p:nvSpPr>
                <p:spPr>
                  <a:xfrm rot="608511">
                    <a:off x="3268513" y="207823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81" name="Parallelogram 123">
                    <a:extLst>
                      <a:ext uri="{FF2B5EF4-FFF2-40B4-BE49-F238E27FC236}">
                        <a16:creationId xmlns:a16="http://schemas.microsoft.com/office/drawing/2014/main" id="{7AC4ECAB-44B7-8EC0-2246-4B8B86D16C7A}"/>
                      </a:ext>
                    </a:extLst>
                  </p:cNvPr>
                  <p:cNvSpPr/>
                  <p:nvPr/>
                </p:nvSpPr>
                <p:spPr>
                  <a:xfrm rot="608511">
                    <a:off x="3456118" y="189571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82" name="Parallelogram 123">
                    <a:extLst>
                      <a:ext uri="{FF2B5EF4-FFF2-40B4-BE49-F238E27FC236}">
                        <a16:creationId xmlns:a16="http://schemas.microsoft.com/office/drawing/2014/main" id="{73BF5ED2-00F0-5EC1-8462-F28CFCF0155D}"/>
                      </a:ext>
                    </a:extLst>
                  </p:cNvPr>
                  <p:cNvSpPr/>
                  <p:nvPr/>
                </p:nvSpPr>
                <p:spPr>
                  <a:xfrm rot="608511">
                    <a:off x="3618691" y="172542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175" name="Group 174">
                  <a:extLst>
                    <a:ext uri="{FF2B5EF4-FFF2-40B4-BE49-F238E27FC236}">
                      <a16:creationId xmlns:a16="http://schemas.microsoft.com/office/drawing/2014/main" id="{7396E8AB-4114-0626-810D-39399B34619F}"/>
                    </a:ext>
                  </a:extLst>
                </p:cNvPr>
                <p:cNvGrpSpPr/>
                <p:nvPr/>
              </p:nvGrpSpPr>
              <p:grpSpPr>
                <a:xfrm>
                  <a:off x="3859547" y="3760684"/>
                  <a:ext cx="991424" cy="901958"/>
                  <a:chOff x="3077365" y="1725423"/>
                  <a:chExt cx="764455" cy="695471"/>
                </a:xfrm>
              </p:grpSpPr>
              <p:sp>
                <p:nvSpPr>
                  <p:cNvPr id="275" name="Parallelogram 123">
                    <a:extLst>
                      <a:ext uri="{FF2B5EF4-FFF2-40B4-BE49-F238E27FC236}">
                        <a16:creationId xmlns:a16="http://schemas.microsoft.com/office/drawing/2014/main" id="{7534DD56-FEF4-0E45-CA36-1B68BBE641B5}"/>
                      </a:ext>
                    </a:extLst>
                  </p:cNvPr>
                  <p:cNvSpPr/>
                  <p:nvPr/>
                </p:nvSpPr>
                <p:spPr>
                  <a:xfrm rot="608511">
                    <a:off x="3077365" y="2273921"/>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6" name="Parallelogram 123">
                    <a:extLst>
                      <a:ext uri="{FF2B5EF4-FFF2-40B4-BE49-F238E27FC236}">
                        <a16:creationId xmlns:a16="http://schemas.microsoft.com/office/drawing/2014/main" id="{78E61C9F-7ADF-D55F-7C8D-A01FD8C5F2F7}"/>
                      </a:ext>
                    </a:extLst>
                  </p:cNvPr>
                  <p:cNvSpPr/>
                  <p:nvPr/>
                </p:nvSpPr>
                <p:spPr>
                  <a:xfrm rot="608511">
                    <a:off x="3268513" y="207823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7" name="Parallelogram 123">
                    <a:extLst>
                      <a:ext uri="{FF2B5EF4-FFF2-40B4-BE49-F238E27FC236}">
                        <a16:creationId xmlns:a16="http://schemas.microsoft.com/office/drawing/2014/main" id="{9483B251-72F9-AF22-60CA-F827A5295B5D}"/>
                      </a:ext>
                    </a:extLst>
                  </p:cNvPr>
                  <p:cNvSpPr/>
                  <p:nvPr/>
                </p:nvSpPr>
                <p:spPr>
                  <a:xfrm rot="608511">
                    <a:off x="3456118" y="189571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8" name="Parallelogram 123">
                    <a:extLst>
                      <a:ext uri="{FF2B5EF4-FFF2-40B4-BE49-F238E27FC236}">
                        <a16:creationId xmlns:a16="http://schemas.microsoft.com/office/drawing/2014/main" id="{19D0A92A-730C-59C2-2429-8197AAEE46E5}"/>
                      </a:ext>
                    </a:extLst>
                  </p:cNvPr>
                  <p:cNvSpPr/>
                  <p:nvPr/>
                </p:nvSpPr>
                <p:spPr>
                  <a:xfrm rot="608511">
                    <a:off x="3618691" y="172542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176" name="Group 175">
                  <a:extLst>
                    <a:ext uri="{FF2B5EF4-FFF2-40B4-BE49-F238E27FC236}">
                      <a16:creationId xmlns:a16="http://schemas.microsoft.com/office/drawing/2014/main" id="{4702C355-17B8-E059-AB60-347AFC562CF4}"/>
                    </a:ext>
                  </a:extLst>
                </p:cNvPr>
                <p:cNvGrpSpPr/>
                <p:nvPr/>
              </p:nvGrpSpPr>
              <p:grpSpPr>
                <a:xfrm>
                  <a:off x="4161030" y="3767909"/>
                  <a:ext cx="991424" cy="901958"/>
                  <a:chOff x="3077365" y="1725423"/>
                  <a:chExt cx="764455" cy="695471"/>
                </a:xfrm>
              </p:grpSpPr>
              <p:sp>
                <p:nvSpPr>
                  <p:cNvPr id="271" name="Parallelogram 123">
                    <a:extLst>
                      <a:ext uri="{FF2B5EF4-FFF2-40B4-BE49-F238E27FC236}">
                        <a16:creationId xmlns:a16="http://schemas.microsoft.com/office/drawing/2014/main" id="{F11C96BD-AA93-36EF-E5F5-40906FA2E7BD}"/>
                      </a:ext>
                    </a:extLst>
                  </p:cNvPr>
                  <p:cNvSpPr/>
                  <p:nvPr/>
                </p:nvSpPr>
                <p:spPr>
                  <a:xfrm rot="608511">
                    <a:off x="3077365" y="2273921"/>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2" name="Parallelogram 123">
                    <a:extLst>
                      <a:ext uri="{FF2B5EF4-FFF2-40B4-BE49-F238E27FC236}">
                        <a16:creationId xmlns:a16="http://schemas.microsoft.com/office/drawing/2014/main" id="{B56F1834-85F1-76EA-6A1B-24BB84ED3115}"/>
                      </a:ext>
                    </a:extLst>
                  </p:cNvPr>
                  <p:cNvSpPr/>
                  <p:nvPr/>
                </p:nvSpPr>
                <p:spPr>
                  <a:xfrm rot="608511">
                    <a:off x="3268513" y="207823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3" name="Parallelogram 123">
                    <a:extLst>
                      <a:ext uri="{FF2B5EF4-FFF2-40B4-BE49-F238E27FC236}">
                        <a16:creationId xmlns:a16="http://schemas.microsoft.com/office/drawing/2014/main" id="{4464AC41-8386-DADB-4B48-75FBD398FD83}"/>
                      </a:ext>
                    </a:extLst>
                  </p:cNvPr>
                  <p:cNvSpPr/>
                  <p:nvPr/>
                </p:nvSpPr>
                <p:spPr>
                  <a:xfrm rot="608511">
                    <a:off x="3456118" y="189571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74" name="Parallelogram 123">
                    <a:extLst>
                      <a:ext uri="{FF2B5EF4-FFF2-40B4-BE49-F238E27FC236}">
                        <a16:creationId xmlns:a16="http://schemas.microsoft.com/office/drawing/2014/main" id="{3DC2C959-22F2-5C85-B23F-669BF43E72AF}"/>
                      </a:ext>
                    </a:extLst>
                  </p:cNvPr>
                  <p:cNvSpPr/>
                  <p:nvPr/>
                </p:nvSpPr>
                <p:spPr>
                  <a:xfrm rot="608511">
                    <a:off x="3618691" y="172542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sp>
              <p:nvSpPr>
                <p:cNvPr id="177" name="Can 176">
                  <a:extLst>
                    <a:ext uri="{FF2B5EF4-FFF2-40B4-BE49-F238E27FC236}">
                      <a16:creationId xmlns:a16="http://schemas.microsoft.com/office/drawing/2014/main" id="{2412F1F3-7035-015D-2CB8-DE049B2F4A50}"/>
                    </a:ext>
                  </a:extLst>
                </p:cNvPr>
                <p:cNvSpPr/>
                <p:nvPr/>
              </p:nvSpPr>
              <p:spPr>
                <a:xfrm>
                  <a:off x="3352096" y="4307966"/>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78" name="Can 177">
                  <a:extLst>
                    <a:ext uri="{FF2B5EF4-FFF2-40B4-BE49-F238E27FC236}">
                      <a16:creationId xmlns:a16="http://schemas.microsoft.com/office/drawing/2014/main" id="{574A0DD8-E335-8846-15C7-8857C96402F9}"/>
                    </a:ext>
                  </a:extLst>
                </p:cNvPr>
                <p:cNvSpPr/>
                <p:nvPr/>
              </p:nvSpPr>
              <p:spPr>
                <a:xfrm>
                  <a:off x="3636617" y="4316296"/>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79" name="Can 178">
                  <a:extLst>
                    <a:ext uri="{FF2B5EF4-FFF2-40B4-BE49-F238E27FC236}">
                      <a16:creationId xmlns:a16="http://schemas.microsoft.com/office/drawing/2014/main" id="{04BC207D-8266-BC3A-DF27-D8A5EDD0B27D}"/>
                    </a:ext>
                  </a:extLst>
                </p:cNvPr>
                <p:cNvSpPr/>
                <p:nvPr/>
              </p:nvSpPr>
              <p:spPr>
                <a:xfrm>
                  <a:off x="3602969" y="4032304"/>
                  <a:ext cx="64604" cy="280156"/>
                </a:xfrm>
                <a:prstGeom prst="can">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tileRect r="-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0" name="Can 179">
                  <a:extLst>
                    <a:ext uri="{FF2B5EF4-FFF2-40B4-BE49-F238E27FC236}">
                      <a16:creationId xmlns:a16="http://schemas.microsoft.com/office/drawing/2014/main" id="{D749B058-C571-2045-50B9-14785D36B898}"/>
                    </a:ext>
                  </a:extLst>
                </p:cNvPr>
                <p:cNvSpPr/>
                <p:nvPr/>
              </p:nvSpPr>
              <p:spPr>
                <a:xfrm>
                  <a:off x="3899306" y="4037081"/>
                  <a:ext cx="64604" cy="280156"/>
                </a:xfrm>
                <a:prstGeom prst="can">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tileRect r="-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1" name="Can 180">
                  <a:extLst>
                    <a:ext uri="{FF2B5EF4-FFF2-40B4-BE49-F238E27FC236}">
                      <a16:creationId xmlns:a16="http://schemas.microsoft.com/office/drawing/2014/main" id="{C11E0456-29F0-E6CB-AD01-6B82F25AECC7}"/>
                    </a:ext>
                  </a:extLst>
                </p:cNvPr>
                <p:cNvSpPr/>
                <p:nvPr/>
              </p:nvSpPr>
              <p:spPr>
                <a:xfrm>
                  <a:off x="4974605" y="3585377"/>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2" name="Can 181">
                  <a:extLst>
                    <a:ext uri="{FF2B5EF4-FFF2-40B4-BE49-F238E27FC236}">
                      <a16:creationId xmlns:a16="http://schemas.microsoft.com/office/drawing/2014/main" id="{7B6193DC-8295-3A8C-61C0-057528A00604}"/>
                    </a:ext>
                  </a:extLst>
                </p:cNvPr>
                <p:cNvSpPr/>
                <p:nvPr/>
              </p:nvSpPr>
              <p:spPr>
                <a:xfrm>
                  <a:off x="4759284" y="3818204"/>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3" name="Can 182">
                  <a:extLst>
                    <a:ext uri="{FF2B5EF4-FFF2-40B4-BE49-F238E27FC236}">
                      <a16:creationId xmlns:a16="http://schemas.microsoft.com/office/drawing/2014/main" id="{D2526B1A-0BC1-E032-0054-14E83D6B7A37}"/>
                    </a:ext>
                  </a:extLst>
                </p:cNvPr>
                <p:cNvSpPr/>
                <p:nvPr/>
              </p:nvSpPr>
              <p:spPr>
                <a:xfrm>
                  <a:off x="4520498" y="4048475"/>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4" name="Can 183">
                  <a:extLst>
                    <a:ext uri="{FF2B5EF4-FFF2-40B4-BE49-F238E27FC236}">
                      <a16:creationId xmlns:a16="http://schemas.microsoft.com/office/drawing/2014/main" id="{672094A5-66DA-B602-DE53-4C7405080386}"/>
                    </a:ext>
                  </a:extLst>
                </p:cNvPr>
                <p:cNvSpPr/>
                <p:nvPr/>
              </p:nvSpPr>
              <p:spPr>
                <a:xfrm>
                  <a:off x="3953091" y="4315468"/>
                  <a:ext cx="64604" cy="280156"/>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32" name="TextBox 131">
                  <a:extLst>
                    <a:ext uri="{FF2B5EF4-FFF2-40B4-BE49-F238E27FC236}">
                      <a16:creationId xmlns:a16="http://schemas.microsoft.com/office/drawing/2014/main" id="{895F9122-3DD1-C8AE-DAD8-AB71FA6A8ADD}"/>
                    </a:ext>
                  </a:extLst>
                </p:cNvPr>
                <p:cNvSpPr txBox="1"/>
                <p:nvPr/>
              </p:nvSpPr>
              <p:spPr>
                <a:xfrm>
                  <a:off x="2955596" y="4774997"/>
                  <a:ext cx="1583735" cy="430887"/>
                </a:xfrm>
                <a:prstGeom prst="rect">
                  <a:avLst/>
                </a:prstGeom>
                <a:noFill/>
              </p:spPr>
              <p:txBody>
                <a:bodyPr wrap="square" lIns="0" tIns="0" rIns="0" bIns="0">
                  <a:spAutoFit/>
                </a:bodyPr>
                <a:lstStyle/>
                <a:p>
                  <a:pPr algn="ctr"/>
                  <a:r>
                    <a:rPr lang="en-US" sz="1400" b="1" dirty="0">
                      <a:solidFill>
                        <a:prstClr val="black"/>
                      </a:solidFill>
                      <a:latin typeface="Gill Sans MT" panose="020B0502020104020203" pitchFamily="34" charset="77"/>
                      <a:cs typeface="Arial" panose="020B0604020202020204" pitchFamily="34" charset="0"/>
                    </a:rPr>
                    <a:t>3D-Stacked Memory</a:t>
                  </a:r>
                </a:p>
              </p:txBody>
            </p:sp>
            <p:cxnSp>
              <p:nvCxnSpPr>
                <p:cNvPr id="134" name="Curved Connector 133">
                  <a:extLst>
                    <a:ext uri="{FF2B5EF4-FFF2-40B4-BE49-F238E27FC236}">
                      <a16:creationId xmlns:a16="http://schemas.microsoft.com/office/drawing/2014/main" id="{1CA6B941-C12B-A5BB-64A8-DD67819D8A75}"/>
                    </a:ext>
                  </a:extLst>
                </p:cNvPr>
                <p:cNvCxnSpPr>
                  <a:cxnSpLocks/>
                  <a:stCxn id="133" idx="0"/>
                </p:cNvCxnSpPr>
                <p:nvPr/>
              </p:nvCxnSpPr>
              <p:spPr>
                <a:xfrm rot="16200000" flipV="1">
                  <a:off x="4784879" y="4082078"/>
                  <a:ext cx="243905" cy="216859"/>
                </a:xfrm>
                <a:prstGeom prst="curvedConnector3">
                  <a:avLst>
                    <a:gd name="adj1" fmla="val 62880"/>
                  </a:avLst>
                </a:prstGeom>
                <a:noFill/>
                <a:ln w="9525" cap="flat" cmpd="sng" algn="ctr">
                  <a:solidFill>
                    <a:sysClr val="windowText" lastClr="000000"/>
                  </a:solidFill>
                  <a:prstDash val="solid"/>
                  <a:miter lim="800000"/>
                  <a:tailEnd type="triangle"/>
                </a:ln>
                <a:effectLst/>
              </p:spPr>
            </p:cxnSp>
            <p:sp>
              <p:nvSpPr>
                <p:cNvPr id="136" name="Left-Right Arrow 135">
                  <a:extLst>
                    <a:ext uri="{FF2B5EF4-FFF2-40B4-BE49-F238E27FC236}">
                      <a16:creationId xmlns:a16="http://schemas.microsoft.com/office/drawing/2014/main" id="{93978995-5C87-AE18-5AF1-710D25596860}"/>
                    </a:ext>
                  </a:extLst>
                </p:cNvPr>
                <p:cNvSpPr/>
                <p:nvPr/>
              </p:nvSpPr>
              <p:spPr>
                <a:xfrm>
                  <a:off x="2419346" y="4524074"/>
                  <a:ext cx="699660" cy="113901"/>
                </a:xfrm>
                <a:prstGeom prst="leftRightArrow">
                  <a:avLst/>
                </a:prstGeom>
                <a:solidFill>
                  <a:srgbClr val="E7E6E6">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37" name="Rectangle 136">
                  <a:extLst>
                    <a:ext uri="{FF2B5EF4-FFF2-40B4-BE49-F238E27FC236}">
                      <a16:creationId xmlns:a16="http://schemas.microsoft.com/office/drawing/2014/main" id="{B227F4DF-F7D8-4CFF-1FAC-C062CD9E5848}"/>
                    </a:ext>
                  </a:extLst>
                </p:cNvPr>
                <p:cNvSpPr/>
                <p:nvPr/>
              </p:nvSpPr>
              <p:spPr>
                <a:xfrm>
                  <a:off x="2202282" y="4193133"/>
                  <a:ext cx="1050816" cy="25379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Off-Chip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Link</a:t>
                  </a:r>
                </a:p>
              </p:txBody>
            </p:sp>
            <p:sp>
              <p:nvSpPr>
                <p:cNvPr id="185" name="Rectangle 184">
                  <a:extLst>
                    <a:ext uri="{FF2B5EF4-FFF2-40B4-BE49-F238E27FC236}">
                      <a16:creationId xmlns:a16="http://schemas.microsoft.com/office/drawing/2014/main" id="{E856A86F-3E7D-8E73-A685-0F43C7B99192}"/>
                    </a:ext>
                  </a:extLst>
                </p:cNvPr>
                <p:cNvSpPr/>
                <p:nvPr/>
              </p:nvSpPr>
              <p:spPr>
                <a:xfrm>
                  <a:off x="4282361" y="4546740"/>
                  <a:ext cx="883823" cy="25379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a:t>
                  </a:r>
                </a:p>
              </p:txBody>
            </p:sp>
            <p:sp>
              <p:nvSpPr>
                <p:cNvPr id="186" name="Can 185">
                  <a:extLst>
                    <a:ext uri="{FF2B5EF4-FFF2-40B4-BE49-F238E27FC236}">
                      <a16:creationId xmlns:a16="http://schemas.microsoft.com/office/drawing/2014/main" id="{019ABAFF-F309-4637-9102-CD213A3BF560}"/>
                    </a:ext>
                  </a:extLst>
                </p:cNvPr>
                <p:cNvSpPr/>
                <p:nvPr/>
              </p:nvSpPr>
              <p:spPr>
                <a:xfrm>
                  <a:off x="4272028" y="4415103"/>
                  <a:ext cx="73820" cy="169177"/>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190" name="Group 189">
                  <a:extLst>
                    <a:ext uri="{FF2B5EF4-FFF2-40B4-BE49-F238E27FC236}">
                      <a16:creationId xmlns:a16="http://schemas.microsoft.com/office/drawing/2014/main" id="{A7082A6E-80A6-9870-EA6A-27F9D68624B8}"/>
                    </a:ext>
                  </a:extLst>
                </p:cNvPr>
                <p:cNvGrpSpPr/>
                <p:nvPr/>
              </p:nvGrpSpPr>
              <p:grpSpPr>
                <a:xfrm>
                  <a:off x="3104761" y="3364172"/>
                  <a:ext cx="2163886" cy="1073780"/>
                  <a:chOff x="3552923" y="4813095"/>
                  <a:chExt cx="1668502" cy="827957"/>
                </a:xfrm>
              </p:grpSpPr>
              <p:grpSp>
                <p:nvGrpSpPr>
                  <p:cNvPr id="241" name="Group 240">
                    <a:extLst>
                      <a:ext uri="{FF2B5EF4-FFF2-40B4-BE49-F238E27FC236}">
                        <a16:creationId xmlns:a16="http://schemas.microsoft.com/office/drawing/2014/main" id="{004E63F4-ABF2-5929-06B9-627B576CE472}"/>
                      </a:ext>
                    </a:extLst>
                  </p:cNvPr>
                  <p:cNvGrpSpPr/>
                  <p:nvPr/>
                </p:nvGrpSpPr>
                <p:grpSpPr>
                  <a:xfrm>
                    <a:off x="3552923" y="4892971"/>
                    <a:ext cx="1668502" cy="748081"/>
                    <a:chOff x="3552923" y="4677071"/>
                    <a:chExt cx="1668502" cy="748081"/>
                  </a:xfrm>
                </p:grpSpPr>
                <p:sp>
                  <p:nvSpPr>
                    <p:cNvPr id="257" name="Cube 256">
                      <a:extLst>
                        <a:ext uri="{FF2B5EF4-FFF2-40B4-BE49-F238E27FC236}">
                          <a16:creationId xmlns:a16="http://schemas.microsoft.com/office/drawing/2014/main" id="{748683FE-3571-10BB-2540-A51A9ADB96BF}"/>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cxnSp>
                  <p:nvCxnSpPr>
                    <p:cNvPr id="258" name="Straight Connector 257">
                      <a:extLst>
                        <a:ext uri="{FF2B5EF4-FFF2-40B4-BE49-F238E27FC236}">
                          <a16:creationId xmlns:a16="http://schemas.microsoft.com/office/drawing/2014/main" id="{5F459AC7-378B-BE7C-8D1A-0E478D106F65}"/>
                        </a:ext>
                      </a:extLst>
                    </p:cNvPr>
                    <p:cNvCxnSpPr>
                      <a:cxnSpLocks/>
                      <a:stCxn id="257" idx="1"/>
                      <a:endCxn id="257"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259" name="Straight Connector 258">
                      <a:extLst>
                        <a:ext uri="{FF2B5EF4-FFF2-40B4-BE49-F238E27FC236}">
                          <a16:creationId xmlns:a16="http://schemas.microsoft.com/office/drawing/2014/main" id="{667CEA88-B1DB-19E5-7D52-AA6BF5D23627}"/>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260" name="Straight Connector 259">
                      <a:extLst>
                        <a:ext uri="{FF2B5EF4-FFF2-40B4-BE49-F238E27FC236}">
                          <a16:creationId xmlns:a16="http://schemas.microsoft.com/office/drawing/2014/main" id="{1B97C6C0-5C55-12F9-4242-3C45C467E379}"/>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261" name="Straight Connector 260">
                      <a:extLst>
                        <a:ext uri="{FF2B5EF4-FFF2-40B4-BE49-F238E27FC236}">
                          <a16:creationId xmlns:a16="http://schemas.microsoft.com/office/drawing/2014/main" id="{6FDD8E68-DFD0-0BED-648D-FC42A31F23F8}"/>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262" name="Straight Connector 261">
                      <a:extLst>
                        <a:ext uri="{FF2B5EF4-FFF2-40B4-BE49-F238E27FC236}">
                          <a16:creationId xmlns:a16="http://schemas.microsoft.com/office/drawing/2014/main" id="{0FBB316D-F753-002B-2BB9-6798FF44A4F3}"/>
                        </a:ext>
                      </a:extLst>
                    </p:cNvPr>
                    <p:cNvCxnSpPr>
                      <a:cxnSpLocks/>
                    </p:cNvCxnSpPr>
                    <p:nvPr/>
                  </p:nvCxnSpPr>
                  <p:spPr>
                    <a:xfrm>
                      <a:off x="3749309" y="5204386"/>
                      <a:ext cx="950976" cy="0"/>
                    </a:xfrm>
                    <a:prstGeom prst="line">
                      <a:avLst/>
                    </a:prstGeom>
                    <a:noFill/>
                    <a:ln w="9525" cap="flat" cmpd="sng" algn="ctr">
                      <a:solidFill>
                        <a:sysClr val="windowText" lastClr="000000"/>
                      </a:solidFill>
                      <a:prstDash val="solid"/>
                      <a:miter lim="800000"/>
                    </a:ln>
                    <a:effectLst/>
                  </p:spPr>
                </p:cxnSp>
                <p:cxnSp>
                  <p:nvCxnSpPr>
                    <p:cNvPr id="263" name="Straight Connector 262">
                      <a:extLst>
                        <a:ext uri="{FF2B5EF4-FFF2-40B4-BE49-F238E27FC236}">
                          <a16:creationId xmlns:a16="http://schemas.microsoft.com/office/drawing/2014/main" id="{62656D55-C083-6A52-0D84-D794DE3C4506}"/>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264" name="Group 263">
                      <a:extLst>
                        <a:ext uri="{FF2B5EF4-FFF2-40B4-BE49-F238E27FC236}">
                          <a16:creationId xmlns:a16="http://schemas.microsoft.com/office/drawing/2014/main" id="{1E715D54-66E9-DCCC-F125-C82FF7985B90}"/>
                        </a:ext>
                      </a:extLst>
                    </p:cNvPr>
                    <p:cNvGrpSpPr/>
                    <p:nvPr/>
                  </p:nvGrpSpPr>
                  <p:grpSpPr>
                    <a:xfrm>
                      <a:off x="3799799" y="4834553"/>
                      <a:ext cx="1269167" cy="587223"/>
                      <a:chOff x="3799799" y="4834553"/>
                      <a:chExt cx="1269167" cy="587223"/>
                    </a:xfrm>
                  </p:grpSpPr>
                  <p:cxnSp>
                    <p:nvCxnSpPr>
                      <p:cNvPr id="265" name="Straight Connector 264">
                        <a:extLst>
                          <a:ext uri="{FF2B5EF4-FFF2-40B4-BE49-F238E27FC236}">
                            <a16:creationId xmlns:a16="http://schemas.microsoft.com/office/drawing/2014/main" id="{C52BACF3-2EC8-D1FA-9868-21EC8E227206}"/>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266" name="Straight Connector 265">
                        <a:extLst>
                          <a:ext uri="{FF2B5EF4-FFF2-40B4-BE49-F238E27FC236}">
                            <a16:creationId xmlns:a16="http://schemas.microsoft.com/office/drawing/2014/main" id="{A9C709DA-1E7D-56F2-0C72-25620CA71237}"/>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267" name="Straight Connector 266">
                        <a:extLst>
                          <a:ext uri="{FF2B5EF4-FFF2-40B4-BE49-F238E27FC236}">
                            <a16:creationId xmlns:a16="http://schemas.microsoft.com/office/drawing/2014/main" id="{43BD466E-8212-5EE5-4006-A998D528E18D}"/>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268" name="Straight Connector 267">
                        <a:extLst>
                          <a:ext uri="{FF2B5EF4-FFF2-40B4-BE49-F238E27FC236}">
                            <a16:creationId xmlns:a16="http://schemas.microsoft.com/office/drawing/2014/main" id="{255F859B-3A28-6BFC-9EEF-DB7443C9C715}"/>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269" name="Straight Connector 268">
                        <a:extLst>
                          <a:ext uri="{FF2B5EF4-FFF2-40B4-BE49-F238E27FC236}">
                            <a16:creationId xmlns:a16="http://schemas.microsoft.com/office/drawing/2014/main" id="{F602CA57-A34F-DB11-C54D-B1344ABD3519}"/>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270" name="Straight Connector 269">
                        <a:extLst>
                          <a:ext uri="{FF2B5EF4-FFF2-40B4-BE49-F238E27FC236}">
                            <a16:creationId xmlns:a16="http://schemas.microsoft.com/office/drawing/2014/main" id="{DF066032-9132-ABE2-C276-0463AA572010}"/>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nvGrpSpPr>
                  <p:cNvPr id="242" name="Group 241">
                    <a:extLst>
                      <a:ext uri="{FF2B5EF4-FFF2-40B4-BE49-F238E27FC236}">
                        <a16:creationId xmlns:a16="http://schemas.microsoft.com/office/drawing/2014/main" id="{9CA53C90-3627-D97A-B699-BEDE66D91BCE}"/>
                      </a:ext>
                    </a:extLst>
                  </p:cNvPr>
                  <p:cNvGrpSpPr/>
                  <p:nvPr/>
                </p:nvGrpSpPr>
                <p:grpSpPr>
                  <a:xfrm>
                    <a:off x="3552923" y="4813095"/>
                    <a:ext cx="1668502" cy="748081"/>
                    <a:chOff x="3552923" y="4677071"/>
                    <a:chExt cx="1668502" cy="748081"/>
                  </a:xfrm>
                </p:grpSpPr>
                <p:sp>
                  <p:nvSpPr>
                    <p:cNvPr id="243" name="Cube 242">
                      <a:extLst>
                        <a:ext uri="{FF2B5EF4-FFF2-40B4-BE49-F238E27FC236}">
                          <a16:creationId xmlns:a16="http://schemas.microsoft.com/office/drawing/2014/main" id="{CBC9188B-85F8-F454-4A95-DF4DC8D55A5D}"/>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cxnSp>
                  <p:nvCxnSpPr>
                    <p:cNvPr id="244" name="Straight Connector 243">
                      <a:extLst>
                        <a:ext uri="{FF2B5EF4-FFF2-40B4-BE49-F238E27FC236}">
                          <a16:creationId xmlns:a16="http://schemas.microsoft.com/office/drawing/2014/main" id="{AA815654-39F4-9921-30E5-D1A431C94B42}"/>
                        </a:ext>
                      </a:extLst>
                    </p:cNvPr>
                    <p:cNvCxnSpPr>
                      <a:cxnSpLocks/>
                      <a:stCxn id="243" idx="1"/>
                      <a:endCxn id="243"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245" name="Straight Connector 244">
                      <a:extLst>
                        <a:ext uri="{FF2B5EF4-FFF2-40B4-BE49-F238E27FC236}">
                          <a16:creationId xmlns:a16="http://schemas.microsoft.com/office/drawing/2014/main" id="{449BF3C0-B69A-312D-7049-66E9EED14FC2}"/>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246" name="Straight Connector 245">
                      <a:extLst>
                        <a:ext uri="{FF2B5EF4-FFF2-40B4-BE49-F238E27FC236}">
                          <a16:creationId xmlns:a16="http://schemas.microsoft.com/office/drawing/2014/main" id="{A3C98FD0-FD78-FE54-D6B4-550463E0DF9F}"/>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247" name="Straight Connector 246">
                      <a:extLst>
                        <a:ext uri="{FF2B5EF4-FFF2-40B4-BE49-F238E27FC236}">
                          <a16:creationId xmlns:a16="http://schemas.microsoft.com/office/drawing/2014/main" id="{52D83DA5-62F1-65A7-07C7-1782B110B178}"/>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248" name="Straight Connector 247">
                      <a:extLst>
                        <a:ext uri="{FF2B5EF4-FFF2-40B4-BE49-F238E27FC236}">
                          <a16:creationId xmlns:a16="http://schemas.microsoft.com/office/drawing/2014/main" id="{77EED704-D1FC-8020-22BA-7DBA2714E9E1}"/>
                        </a:ext>
                      </a:extLst>
                    </p:cNvPr>
                    <p:cNvCxnSpPr>
                      <a:cxnSpLocks/>
                    </p:cNvCxnSpPr>
                    <p:nvPr/>
                  </p:nvCxnSpPr>
                  <p:spPr>
                    <a:xfrm>
                      <a:off x="3749309" y="5204386"/>
                      <a:ext cx="950976" cy="0"/>
                    </a:xfrm>
                    <a:prstGeom prst="line">
                      <a:avLst/>
                    </a:prstGeom>
                    <a:noFill/>
                    <a:ln w="9525" cap="flat" cmpd="sng" algn="ctr">
                      <a:solidFill>
                        <a:sysClr val="windowText" lastClr="000000"/>
                      </a:solidFill>
                      <a:prstDash val="solid"/>
                      <a:miter lim="800000"/>
                    </a:ln>
                    <a:effectLst/>
                  </p:spPr>
                </p:cxnSp>
                <p:cxnSp>
                  <p:nvCxnSpPr>
                    <p:cNvPr id="249" name="Straight Connector 248">
                      <a:extLst>
                        <a:ext uri="{FF2B5EF4-FFF2-40B4-BE49-F238E27FC236}">
                          <a16:creationId xmlns:a16="http://schemas.microsoft.com/office/drawing/2014/main" id="{6DB3A10E-4863-27DC-12E1-E58BF6AFB0F1}"/>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250" name="Group 249">
                      <a:extLst>
                        <a:ext uri="{FF2B5EF4-FFF2-40B4-BE49-F238E27FC236}">
                          <a16:creationId xmlns:a16="http://schemas.microsoft.com/office/drawing/2014/main" id="{55B8A7B2-B706-C1DC-CC22-61DB00CF18EC}"/>
                        </a:ext>
                      </a:extLst>
                    </p:cNvPr>
                    <p:cNvGrpSpPr/>
                    <p:nvPr/>
                  </p:nvGrpSpPr>
                  <p:grpSpPr>
                    <a:xfrm>
                      <a:off x="3799799" y="4834553"/>
                      <a:ext cx="1269167" cy="587223"/>
                      <a:chOff x="3799799" y="4834553"/>
                      <a:chExt cx="1269167" cy="587223"/>
                    </a:xfrm>
                  </p:grpSpPr>
                  <p:cxnSp>
                    <p:nvCxnSpPr>
                      <p:cNvPr id="251" name="Straight Connector 250">
                        <a:extLst>
                          <a:ext uri="{FF2B5EF4-FFF2-40B4-BE49-F238E27FC236}">
                            <a16:creationId xmlns:a16="http://schemas.microsoft.com/office/drawing/2014/main" id="{348490FF-3030-DF50-1C3E-773232062446}"/>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252" name="Straight Connector 251">
                        <a:extLst>
                          <a:ext uri="{FF2B5EF4-FFF2-40B4-BE49-F238E27FC236}">
                            <a16:creationId xmlns:a16="http://schemas.microsoft.com/office/drawing/2014/main" id="{0593E1C4-8703-C971-8347-1CB6A33C3B6D}"/>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253" name="Straight Connector 252">
                        <a:extLst>
                          <a:ext uri="{FF2B5EF4-FFF2-40B4-BE49-F238E27FC236}">
                            <a16:creationId xmlns:a16="http://schemas.microsoft.com/office/drawing/2014/main" id="{767404C3-A919-8B95-04B7-9A2705849186}"/>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254" name="Straight Connector 253">
                        <a:extLst>
                          <a:ext uri="{FF2B5EF4-FFF2-40B4-BE49-F238E27FC236}">
                            <a16:creationId xmlns:a16="http://schemas.microsoft.com/office/drawing/2014/main" id="{0C3D7A65-0363-62EB-C229-9DE78A37A558}"/>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255" name="Straight Connector 254">
                        <a:extLst>
                          <a:ext uri="{FF2B5EF4-FFF2-40B4-BE49-F238E27FC236}">
                            <a16:creationId xmlns:a16="http://schemas.microsoft.com/office/drawing/2014/main" id="{B3C4582D-3C32-23BB-A69D-D65DC5F6FBBA}"/>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256" name="Straight Connector 255">
                        <a:extLst>
                          <a:ext uri="{FF2B5EF4-FFF2-40B4-BE49-F238E27FC236}">
                            <a16:creationId xmlns:a16="http://schemas.microsoft.com/office/drawing/2014/main" id="{674CC2FF-3871-4C0D-DA9F-27E21F5F5E45}"/>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grpSp>
              <p:nvGrpSpPr>
                <p:cNvPr id="191" name="Group 190">
                  <a:extLst>
                    <a:ext uri="{FF2B5EF4-FFF2-40B4-BE49-F238E27FC236}">
                      <a16:creationId xmlns:a16="http://schemas.microsoft.com/office/drawing/2014/main" id="{A81F4D85-4119-65AF-D55E-98CFAF97F9C1}"/>
                    </a:ext>
                  </a:extLst>
                </p:cNvPr>
                <p:cNvGrpSpPr/>
                <p:nvPr/>
              </p:nvGrpSpPr>
              <p:grpSpPr>
                <a:xfrm>
                  <a:off x="3104761" y="3156448"/>
                  <a:ext cx="2163886" cy="1073780"/>
                  <a:chOff x="3552923" y="4813095"/>
                  <a:chExt cx="1668502" cy="827957"/>
                </a:xfrm>
              </p:grpSpPr>
              <p:grpSp>
                <p:nvGrpSpPr>
                  <p:cNvPr id="211" name="Group 210">
                    <a:extLst>
                      <a:ext uri="{FF2B5EF4-FFF2-40B4-BE49-F238E27FC236}">
                        <a16:creationId xmlns:a16="http://schemas.microsoft.com/office/drawing/2014/main" id="{B80256CB-584F-A9CC-0FFC-C24D53D3D370}"/>
                      </a:ext>
                    </a:extLst>
                  </p:cNvPr>
                  <p:cNvGrpSpPr/>
                  <p:nvPr/>
                </p:nvGrpSpPr>
                <p:grpSpPr>
                  <a:xfrm>
                    <a:off x="3552923" y="4892971"/>
                    <a:ext cx="1668502" cy="748081"/>
                    <a:chOff x="3552923" y="4677071"/>
                    <a:chExt cx="1668502" cy="748081"/>
                  </a:xfrm>
                </p:grpSpPr>
                <p:sp>
                  <p:nvSpPr>
                    <p:cNvPr id="227" name="Cube 226">
                      <a:extLst>
                        <a:ext uri="{FF2B5EF4-FFF2-40B4-BE49-F238E27FC236}">
                          <a16:creationId xmlns:a16="http://schemas.microsoft.com/office/drawing/2014/main" id="{835D0118-BB4D-E28D-A3C5-9F1161CBA196}"/>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cxnSp>
                  <p:nvCxnSpPr>
                    <p:cNvPr id="228" name="Straight Connector 227">
                      <a:extLst>
                        <a:ext uri="{FF2B5EF4-FFF2-40B4-BE49-F238E27FC236}">
                          <a16:creationId xmlns:a16="http://schemas.microsoft.com/office/drawing/2014/main" id="{0AE5E13C-D24A-6D43-9BE9-AA56C7C878A4}"/>
                        </a:ext>
                      </a:extLst>
                    </p:cNvPr>
                    <p:cNvCxnSpPr>
                      <a:cxnSpLocks/>
                      <a:stCxn id="227" idx="1"/>
                      <a:endCxn id="227"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229" name="Straight Connector 228">
                      <a:extLst>
                        <a:ext uri="{FF2B5EF4-FFF2-40B4-BE49-F238E27FC236}">
                          <a16:creationId xmlns:a16="http://schemas.microsoft.com/office/drawing/2014/main" id="{0880ED93-6824-0B38-72A3-B9324EFD633D}"/>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230" name="Straight Connector 229">
                      <a:extLst>
                        <a:ext uri="{FF2B5EF4-FFF2-40B4-BE49-F238E27FC236}">
                          <a16:creationId xmlns:a16="http://schemas.microsoft.com/office/drawing/2014/main" id="{42DA0FD2-EE19-A87F-1700-D062ED252B78}"/>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231" name="Straight Connector 230">
                      <a:extLst>
                        <a:ext uri="{FF2B5EF4-FFF2-40B4-BE49-F238E27FC236}">
                          <a16:creationId xmlns:a16="http://schemas.microsoft.com/office/drawing/2014/main" id="{F86C175F-9080-7FC5-3EE1-E2AE1B4E32AB}"/>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232" name="Straight Connector 231">
                      <a:extLst>
                        <a:ext uri="{FF2B5EF4-FFF2-40B4-BE49-F238E27FC236}">
                          <a16:creationId xmlns:a16="http://schemas.microsoft.com/office/drawing/2014/main" id="{042B2D8F-93EF-3B9D-D8D4-94A53E325D23}"/>
                        </a:ext>
                      </a:extLst>
                    </p:cNvPr>
                    <p:cNvCxnSpPr>
                      <a:cxnSpLocks/>
                    </p:cNvCxnSpPr>
                    <p:nvPr/>
                  </p:nvCxnSpPr>
                  <p:spPr>
                    <a:xfrm>
                      <a:off x="3749309" y="5204386"/>
                      <a:ext cx="950976" cy="0"/>
                    </a:xfrm>
                    <a:prstGeom prst="line">
                      <a:avLst/>
                    </a:prstGeom>
                    <a:noFill/>
                    <a:ln w="9525" cap="flat" cmpd="sng" algn="ctr">
                      <a:solidFill>
                        <a:sysClr val="windowText" lastClr="000000"/>
                      </a:solidFill>
                      <a:prstDash val="solid"/>
                      <a:miter lim="800000"/>
                    </a:ln>
                    <a:effectLst/>
                  </p:spPr>
                </p:cxnSp>
                <p:cxnSp>
                  <p:nvCxnSpPr>
                    <p:cNvPr id="233" name="Straight Connector 232">
                      <a:extLst>
                        <a:ext uri="{FF2B5EF4-FFF2-40B4-BE49-F238E27FC236}">
                          <a16:creationId xmlns:a16="http://schemas.microsoft.com/office/drawing/2014/main" id="{BA21C782-3DA8-6093-4B89-7477A0624385}"/>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234" name="Group 233">
                      <a:extLst>
                        <a:ext uri="{FF2B5EF4-FFF2-40B4-BE49-F238E27FC236}">
                          <a16:creationId xmlns:a16="http://schemas.microsoft.com/office/drawing/2014/main" id="{F3277067-04B0-5980-993A-4062E168CEED}"/>
                        </a:ext>
                      </a:extLst>
                    </p:cNvPr>
                    <p:cNvGrpSpPr/>
                    <p:nvPr/>
                  </p:nvGrpSpPr>
                  <p:grpSpPr>
                    <a:xfrm>
                      <a:off x="3799799" y="4834553"/>
                      <a:ext cx="1269167" cy="587223"/>
                      <a:chOff x="3799799" y="4834553"/>
                      <a:chExt cx="1269167" cy="587223"/>
                    </a:xfrm>
                  </p:grpSpPr>
                  <p:cxnSp>
                    <p:nvCxnSpPr>
                      <p:cNvPr id="235" name="Straight Connector 234">
                        <a:extLst>
                          <a:ext uri="{FF2B5EF4-FFF2-40B4-BE49-F238E27FC236}">
                            <a16:creationId xmlns:a16="http://schemas.microsoft.com/office/drawing/2014/main" id="{BFF44FA2-BA56-E4F9-717D-8108B28CB8B8}"/>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236" name="Straight Connector 235">
                        <a:extLst>
                          <a:ext uri="{FF2B5EF4-FFF2-40B4-BE49-F238E27FC236}">
                            <a16:creationId xmlns:a16="http://schemas.microsoft.com/office/drawing/2014/main" id="{DB818B5D-3E17-0214-28E3-913267F22BED}"/>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237" name="Straight Connector 236">
                        <a:extLst>
                          <a:ext uri="{FF2B5EF4-FFF2-40B4-BE49-F238E27FC236}">
                            <a16:creationId xmlns:a16="http://schemas.microsoft.com/office/drawing/2014/main" id="{D92B57CE-3B64-F6C3-8482-2163DFD14063}"/>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238" name="Straight Connector 237">
                        <a:extLst>
                          <a:ext uri="{FF2B5EF4-FFF2-40B4-BE49-F238E27FC236}">
                            <a16:creationId xmlns:a16="http://schemas.microsoft.com/office/drawing/2014/main" id="{FE7FC09B-D7A4-DF08-4EBC-62B73E0A0BFA}"/>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239" name="Straight Connector 238">
                        <a:extLst>
                          <a:ext uri="{FF2B5EF4-FFF2-40B4-BE49-F238E27FC236}">
                            <a16:creationId xmlns:a16="http://schemas.microsoft.com/office/drawing/2014/main" id="{86AC8688-B728-6B5C-5043-44E9F3302B9B}"/>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240" name="Straight Connector 239">
                        <a:extLst>
                          <a:ext uri="{FF2B5EF4-FFF2-40B4-BE49-F238E27FC236}">
                            <a16:creationId xmlns:a16="http://schemas.microsoft.com/office/drawing/2014/main" id="{DCA045BB-CF69-F6CE-2463-6F7F6EFF227D}"/>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nvGrpSpPr>
                  <p:cNvPr id="212" name="Group 211">
                    <a:extLst>
                      <a:ext uri="{FF2B5EF4-FFF2-40B4-BE49-F238E27FC236}">
                        <a16:creationId xmlns:a16="http://schemas.microsoft.com/office/drawing/2014/main" id="{3EA9EB2F-5AFC-8E8D-7225-44627C923CDE}"/>
                      </a:ext>
                    </a:extLst>
                  </p:cNvPr>
                  <p:cNvGrpSpPr/>
                  <p:nvPr/>
                </p:nvGrpSpPr>
                <p:grpSpPr>
                  <a:xfrm>
                    <a:off x="3552923" y="4813095"/>
                    <a:ext cx="1668502" cy="748081"/>
                    <a:chOff x="3552923" y="4677071"/>
                    <a:chExt cx="1668502" cy="748081"/>
                  </a:xfrm>
                </p:grpSpPr>
                <p:sp>
                  <p:nvSpPr>
                    <p:cNvPr id="213" name="Cube 212">
                      <a:extLst>
                        <a:ext uri="{FF2B5EF4-FFF2-40B4-BE49-F238E27FC236}">
                          <a16:creationId xmlns:a16="http://schemas.microsoft.com/office/drawing/2014/main" id="{833CEFD7-FD4C-3178-9CCC-98CE89045A29}"/>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cxnSp>
                  <p:nvCxnSpPr>
                    <p:cNvPr id="214" name="Straight Connector 213">
                      <a:extLst>
                        <a:ext uri="{FF2B5EF4-FFF2-40B4-BE49-F238E27FC236}">
                          <a16:creationId xmlns:a16="http://schemas.microsoft.com/office/drawing/2014/main" id="{3C3E8C0E-7485-A1BE-A4FB-24724B0DEB54}"/>
                        </a:ext>
                      </a:extLst>
                    </p:cNvPr>
                    <p:cNvCxnSpPr>
                      <a:cxnSpLocks/>
                      <a:stCxn id="213" idx="1"/>
                      <a:endCxn id="213"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215" name="Straight Connector 214">
                      <a:extLst>
                        <a:ext uri="{FF2B5EF4-FFF2-40B4-BE49-F238E27FC236}">
                          <a16:creationId xmlns:a16="http://schemas.microsoft.com/office/drawing/2014/main" id="{3F09728E-F20E-86CD-965D-04A75E2909F7}"/>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216" name="Straight Connector 215">
                      <a:extLst>
                        <a:ext uri="{FF2B5EF4-FFF2-40B4-BE49-F238E27FC236}">
                          <a16:creationId xmlns:a16="http://schemas.microsoft.com/office/drawing/2014/main" id="{869FA1BD-0700-E31C-D41E-6B79D5C849F8}"/>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217" name="Straight Connector 216">
                      <a:extLst>
                        <a:ext uri="{FF2B5EF4-FFF2-40B4-BE49-F238E27FC236}">
                          <a16:creationId xmlns:a16="http://schemas.microsoft.com/office/drawing/2014/main" id="{4C5F3B17-3928-C2D4-111B-D172C1973D51}"/>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218" name="Straight Connector 217">
                      <a:extLst>
                        <a:ext uri="{FF2B5EF4-FFF2-40B4-BE49-F238E27FC236}">
                          <a16:creationId xmlns:a16="http://schemas.microsoft.com/office/drawing/2014/main" id="{2C2BDC22-E25E-4FB6-5A99-29D7DA4D3401}"/>
                        </a:ext>
                      </a:extLst>
                    </p:cNvPr>
                    <p:cNvCxnSpPr>
                      <a:cxnSpLocks/>
                    </p:cNvCxnSpPr>
                    <p:nvPr/>
                  </p:nvCxnSpPr>
                  <p:spPr>
                    <a:xfrm>
                      <a:off x="3742959" y="5204386"/>
                      <a:ext cx="960120" cy="0"/>
                    </a:xfrm>
                    <a:prstGeom prst="line">
                      <a:avLst/>
                    </a:prstGeom>
                    <a:noFill/>
                    <a:ln w="9525" cap="flat" cmpd="sng" algn="ctr">
                      <a:solidFill>
                        <a:sysClr val="windowText" lastClr="000000"/>
                      </a:solidFill>
                      <a:prstDash val="solid"/>
                      <a:miter lim="800000"/>
                    </a:ln>
                    <a:effectLst/>
                  </p:spPr>
                </p:cxnSp>
                <p:cxnSp>
                  <p:nvCxnSpPr>
                    <p:cNvPr id="219" name="Straight Connector 218">
                      <a:extLst>
                        <a:ext uri="{FF2B5EF4-FFF2-40B4-BE49-F238E27FC236}">
                          <a16:creationId xmlns:a16="http://schemas.microsoft.com/office/drawing/2014/main" id="{208A61DC-DEB0-7BF7-DE38-FFB029300511}"/>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220" name="Group 219">
                      <a:extLst>
                        <a:ext uri="{FF2B5EF4-FFF2-40B4-BE49-F238E27FC236}">
                          <a16:creationId xmlns:a16="http://schemas.microsoft.com/office/drawing/2014/main" id="{B8FD11B3-F15A-6B10-F51E-5A7777675D34}"/>
                        </a:ext>
                      </a:extLst>
                    </p:cNvPr>
                    <p:cNvGrpSpPr/>
                    <p:nvPr/>
                  </p:nvGrpSpPr>
                  <p:grpSpPr>
                    <a:xfrm>
                      <a:off x="3799799" y="4834553"/>
                      <a:ext cx="1269167" cy="587223"/>
                      <a:chOff x="3799799" y="4834553"/>
                      <a:chExt cx="1269167" cy="587223"/>
                    </a:xfrm>
                  </p:grpSpPr>
                  <p:cxnSp>
                    <p:nvCxnSpPr>
                      <p:cNvPr id="221" name="Straight Connector 220">
                        <a:extLst>
                          <a:ext uri="{FF2B5EF4-FFF2-40B4-BE49-F238E27FC236}">
                            <a16:creationId xmlns:a16="http://schemas.microsoft.com/office/drawing/2014/main" id="{59ACCC6D-F597-A053-A199-70D129C32B18}"/>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222" name="Straight Connector 221">
                        <a:extLst>
                          <a:ext uri="{FF2B5EF4-FFF2-40B4-BE49-F238E27FC236}">
                            <a16:creationId xmlns:a16="http://schemas.microsoft.com/office/drawing/2014/main" id="{2B4C84A2-3540-D114-82E9-68C21A0C94DE}"/>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223" name="Straight Connector 222">
                        <a:extLst>
                          <a:ext uri="{FF2B5EF4-FFF2-40B4-BE49-F238E27FC236}">
                            <a16:creationId xmlns:a16="http://schemas.microsoft.com/office/drawing/2014/main" id="{E97944E2-8EE1-C808-60A3-9A4EA9546887}"/>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224" name="Straight Connector 223">
                        <a:extLst>
                          <a:ext uri="{FF2B5EF4-FFF2-40B4-BE49-F238E27FC236}">
                            <a16:creationId xmlns:a16="http://schemas.microsoft.com/office/drawing/2014/main" id="{F828D884-DE0D-EEF4-B342-28D6BC991390}"/>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225" name="Straight Connector 224">
                        <a:extLst>
                          <a:ext uri="{FF2B5EF4-FFF2-40B4-BE49-F238E27FC236}">
                            <a16:creationId xmlns:a16="http://schemas.microsoft.com/office/drawing/2014/main" id="{CC37A15D-7D96-327F-D596-0ECE1212857A}"/>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226" name="Straight Connector 225">
                        <a:extLst>
                          <a:ext uri="{FF2B5EF4-FFF2-40B4-BE49-F238E27FC236}">
                            <a16:creationId xmlns:a16="http://schemas.microsoft.com/office/drawing/2014/main" id="{7C0E2F0F-432E-28C1-6E95-056550201636}"/>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grpSp>
              <p:nvGrpSpPr>
                <p:cNvPr id="192" name="Group 191">
                  <a:extLst>
                    <a:ext uri="{FF2B5EF4-FFF2-40B4-BE49-F238E27FC236}">
                      <a16:creationId xmlns:a16="http://schemas.microsoft.com/office/drawing/2014/main" id="{D6FF0058-D24D-5BEA-8231-C6A620D85591}"/>
                    </a:ext>
                  </a:extLst>
                </p:cNvPr>
                <p:cNvGrpSpPr/>
                <p:nvPr/>
              </p:nvGrpSpPr>
              <p:grpSpPr>
                <a:xfrm>
                  <a:off x="4059236" y="3832972"/>
                  <a:ext cx="529922" cy="866629"/>
                  <a:chOff x="2264771" y="6646813"/>
                  <a:chExt cx="408606" cy="668230"/>
                </a:xfrm>
              </p:grpSpPr>
              <p:cxnSp>
                <p:nvCxnSpPr>
                  <p:cNvPr id="207" name="Straight Connector 206">
                    <a:extLst>
                      <a:ext uri="{FF2B5EF4-FFF2-40B4-BE49-F238E27FC236}">
                        <a16:creationId xmlns:a16="http://schemas.microsoft.com/office/drawing/2014/main" id="{85547FEB-3FE7-C9AD-A515-A6612FAC3F3D}"/>
                      </a:ext>
                    </a:extLst>
                  </p:cNvPr>
                  <p:cNvCxnSpPr>
                    <a:cxnSpLocks/>
                  </p:cNvCxnSpPr>
                  <p:nvPr/>
                </p:nvCxnSpPr>
                <p:spPr>
                  <a:xfrm>
                    <a:off x="2673377" y="6661415"/>
                    <a:ext cx="0" cy="474261"/>
                  </a:xfrm>
                  <a:prstGeom prst="line">
                    <a:avLst/>
                  </a:prstGeom>
                  <a:noFill/>
                  <a:ln w="9525" cap="flat" cmpd="sng" algn="ctr">
                    <a:solidFill>
                      <a:srgbClr val="E7E6E6">
                        <a:lumMod val="25000"/>
                      </a:srgbClr>
                    </a:solidFill>
                    <a:prstDash val="sysDash"/>
                    <a:miter lim="800000"/>
                  </a:ln>
                  <a:effectLst/>
                </p:spPr>
              </p:cxnSp>
              <p:cxnSp>
                <p:nvCxnSpPr>
                  <p:cNvPr id="208" name="Straight Connector 207">
                    <a:extLst>
                      <a:ext uri="{FF2B5EF4-FFF2-40B4-BE49-F238E27FC236}">
                        <a16:creationId xmlns:a16="http://schemas.microsoft.com/office/drawing/2014/main" id="{EDE33EBA-435C-C549-3632-266037BA2F53}"/>
                      </a:ext>
                    </a:extLst>
                  </p:cNvPr>
                  <p:cNvCxnSpPr>
                    <a:cxnSpLocks/>
                  </p:cNvCxnSpPr>
                  <p:nvPr/>
                </p:nvCxnSpPr>
                <p:spPr>
                  <a:xfrm>
                    <a:off x="2264771" y="6834851"/>
                    <a:ext cx="0" cy="474261"/>
                  </a:xfrm>
                  <a:prstGeom prst="line">
                    <a:avLst/>
                  </a:prstGeom>
                  <a:noFill/>
                  <a:ln w="9525" cap="flat" cmpd="sng" algn="ctr">
                    <a:solidFill>
                      <a:srgbClr val="E7E6E6">
                        <a:lumMod val="25000"/>
                      </a:srgbClr>
                    </a:solidFill>
                    <a:prstDash val="sysDash"/>
                    <a:miter lim="800000"/>
                  </a:ln>
                  <a:effectLst/>
                </p:spPr>
              </p:cxnSp>
              <p:cxnSp>
                <p:nvCxnSpPr>
                  <p:cNvPr id="209" name="Straight Connector 208">
                    <a:extLst>
                      <a:ext uri="{FF2B5EF4-FFF2-40B4-BE49-F238E27FC236}">
                        <a16:creationId xmlns:a16="http://schemas.microsoft.com/office/drawing/2014/main" id="{FF33B17C-A4CE-F9AD-7AD6-A6541269DA9B}"/>
                      </a:ext>
                    </a:extLst>
                  </p:cNvPr>
                  <p:cNvCxnSpPr>
                    <a:cxnSpLocks/>
                  </p:cNvCxnSpPr>
                  <p:nvPr/>
                </p:nvCxnSpPr>
                <p:spPr>
                  <a:xfrm>
                    <a:off x="2478353" y="6840782"/>
                    <a:ext cx="0" cy="474261"/>
                  </a:xfrm>
                  <a:prstGeom prst="line">
                    <a:avLst/>
                  </a:prstGeom>
                  <a:noFill/>
                  <a:ln w="9525" cap="flat" cmpd="sng" algn="ctr">
                    <a:solidFill>
                      <a:srgbClr val="E7E6E6">
                        <a:lumMod val="25000"/>
                      </a:srgbClr>
                    </a:solidFill>
                    <a:prstDash val="sysDash"/>
                    <a:miter lim="800000"/>
                  </a:ln>
                  <a:effectLst/>
                </p:spPr>
              </p:cxnSp>
              <p:cxnSp>
                <p:nvCxnSpPr>
                  <p:cNvPr id="210" name="Straight Connector 209">
                    <a:extLst>
                      <a:ext uri="{FF2B5EF4-FFF2-40B4-BE49-F238E27FC236}">
                        <a16:creationId xmlns:a16="http://schemas.microsoft.com/office/drawing/2014/main" id="{813B4CE9-7571-BD14-3854-57701FBD5374}"/>
                      </a:ext>
                    </a:extLst>
                  </p:cNvPr>
                  <p:cNvCxnSpPr>
                    <a:cxnSpLocks/>
                  </p:cNvCxnSpPr>
                  <p:nvPr/>
                </p:nvCxnSpPr>
                <p:spPr>
                  <a:xfrm>
                    <a:off x="2454825" y="6646813"/>
                    <a:ext cx="0" cy="474261"/>
                  </a:xfrm>
                  <a:prstGeom prst="line">
                    <a:avLst/>
                  </a:prstGeom>
                  <a:noFill/>
                  <a:ln w="9525" cap="flat" cmpd="sng" algn="ctr">
                    <a:solidFill>
                      <a:srgbClr val="E7E6E6">
                        <a:lumMod val="25000"/>
                      </a:srgbClr>
                    </a:solidFill>
                    <a:prstDash val="sysDash"/>
                    <a:miter lim="800000"/>
                  </a:ln>
                  <a:effectLst/>
                </p:spPr>
              </p:cxnSp>
            </p:grpSp>
            <p:cxnSp>
              <p:nvCxnSpPr>
                <p:cNvPr id="140" name="Curved Connector 139">
                  <a:extLst>
                    <a:ext uri="{FF2B5EF4-FFF2-40B4-BE49-F238E27FC236}">
                      <a16:creationId xmlns:a16="http://schemas.microsoft.com/office/drawing/2014/main" id="{E14EF843-5B22-C416-CDC3-EDEBA6131372}"/>
                    </a:ext>
                  </a:extLst>
                </p:cNvPr>
                <p:cNvCxnSpPr>
                  <a:cxnSpLocks/>
                </p:cNvCxnSpPr>
                <p:nvPr/>
              </p:nvCxnSpPr>
              <p:spPr>
                <a:xfrm>
                  <a:off x="3422720" y="3336504"/>
                  <a:ext cx="413176" cy="120406"/>
                </a:xfrm>
                <a:prstGeom prst="curvedConnector3">
                  <a:avLst>
                    <a:gd name="adj1" fmla="val 36695"/>
                  </a:avLst>
                </a:prstGeom>
                <a:noFill/>
                <a:ln w="9525" cap="flat" cmpd="sng" algn="ctr">
                  <a:solidFill>
                    <a:sysClr val="windowText" lastClr="000000"/>
                  </a:solidFill>
                  <a:prstDash val="solid"/>
                  <a:miter lim="800000"/>
                  <a:tailEnd type="triangle"/>
                </a:ln>
                <a:effectLst/>
              </p:spPr>
            </p:cxnSp>
          </p:grpSp>
          <p:grpSp>
            <p:nvGrpSpPr>
              <p:cNvPr id="309" name="Group 308">
                <a:extLst>
                  <a:ext uri="{FF2B5EF4-FFF2-40B4-BE49-F238E27FC236}">
                    <a16:creationId xmlns:a16="http://schemas.microsoft.com/office/drawing/2014/main" id="{9C10686F-E68C-8744-0CA2-5152D755584F}"/>
                  </a:ext>
                </a:extLst>
              </p:cNvPr>
              <p:cNvGrpSpPr/>
              <p:nvPr/>
            </p:nvGrpSpPr>
            <p:grpSpPr>
              <a:xfrm>
                <a:off x="2426161" y="3155519"/>
                <a:ext cx="2752205" cy="904056"/>
                <a:chOff x="2426161" y="3155519"/>
                <a:chExt cx="2752205" cy="904056"/>
              </a:xfrm>
            </p:grpSpPr>
            <p:grpSp>
              <p:nvGrpSpPr>
                <p:cNvPr id="138" name="Group 137">
                  <a:extLst>
                    <a:ext uri="{FF2B5EF4-FFF2-40B4-BE49-F238E27FC236}">
                      <a16:creationId xmlns:a16="http://schemas.microsoft.com/office/drawing/2014/main" id="{776C0950-117B-34C2-E2CA-DF201AE43BB2}"/>
                    </a:ext>
                  </a:extLst>
                </p:cNvPr>
                <p:cNvGrpSpPr/>
                <p:nvPr/>
              </p:nvGrpSpPr>
              <p:grpSpPr>
                <a:xfrm>
                  <a:off x="3239710" y="3162052"/>
                  <a:ext cx="1008032" cy="896834"/>
                  <a:chOff x="2444527" y="6391190"/>
                  <a:chExt cx="777261" cy="691520"/>
                </a:xfrm>
              </p:grpSpPr>
              <p:sp>
                <p:nvSpPr>
                  <p:cNvPr id="156" name="Parallelogram 123">
                    <a:extLst>
                      <a:ext uri="{FF2B5EF4-FFF2-40B4-BE49-F238E27FC236}">
                        <a16:creationId xmlns:a16="http://schemas.microsoft.com/office/drawing/2014/main" id="{55B8AD29-5FB1-2F9E-2240-5EF5EF88A6DC}"/>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7" name="Parallelogram 123">
                    <a:extLst>
                      <a:ext uri="{FF2B5EF4-FFF2-40B4-BE49-F238E27FC236}">
                        <a16:creationId xmlns:a16="http://schemas.microsoft.com/office/drawing/2014/main" id="{EF7DE36D-0A4F-7F8B-26C2-20316E80D71E}"/>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8" name="Parallelogram 123">
                    <a:extLst>
                      <a:ext uri="{FF2B5EF4-FFF2-40B4-BE49-F238E27FC236}">
                        <a16:creationId xmlns:a16="http://schemas.microsoft.com/office/drawing/2014/main" id="{C3242EEB-4BEE-8351-0EC6-8EF3BC986BB7}"/>
                      </a:ext>
                    </a:extLst>
                  </p:cNvPr>
                  <p:cNvSpPr/>
                  <p:nvPr/>
                </p:nvSpPr>
                <p:spPr>
                  <a:xfrm rot="608511">
                    <a:off x="2644157"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9" name="Parallelogram 123">
                    <a:extLst>
                      <a:ext uri="{FF2B5EF4-FFF2-40B4-BE49-F238E27FC236}">
                        <a16:creationId xmlns:a16="http://schemas.microsoft.com/office/drawing/2014/main" id="{DACB764B-9A86-1AB6-4BCE-C8CA91AA23CF}"/>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sp>
              <p:nvSpPr>
                <p:cNvPr id="139" name="Rectangle 138">
                  <a:extLst>
                    <a:ext uri="{FF2B5EF4-FFF2-40B4-BE49-F238E27FC236}">
                      <a16:creationId xmlns:a16="http://schemas.microsoft.com/office/drawing/2014/main" id="{780AF2D0-B416-EA87-1D70-B004DA4438E3}"/>
                    </a:ext>
                  </a:extLst>
                </p:cNvPr>
                <p:cNvSpPr/>
                <p:nvPr/>
              </p:nvSpPr>
              <p:spPr>
                <a:xfrm>
                  <a:off x="2426161" y="3155519"/>
                  <a:ext cx="1552303" cy="25379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DRAM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Banks</a:t>
                  </a:r>
                </a:p>
              </p:txBody>
            </p:sp>
            <p:grpSp>
              <p:nvGrpSpPr>
                <p:cNvPr id="141" name="Group 140">
                  <a:extLst>
                    <a:ext uri="{FF2B5EF4-FFF2-40B4-BE49-F238E27FC236}">
                      <a16:creationId xmlns:a16="http://schemas.microsoft.com/office/drawing/2014/main" id="{D549A663-2E62-1648-214B-A343FCDAB9AF}"/>
                    </a:ext>
                  </a:extLst>
                </p:cNvPr>
                <p:cNvGrpSpPr/>
                <p:nvPr/>
              </p:nvGrpSpPr>
              <p:grpSpPr>
                <a:xfrm>
                  <a:off x="3534972" y="3162741"/>
                  <a:ext cx="1008032" cy="896834"/>
                  <a:chOff x="2444527" y="6391190"/>
                  <a:chExt cx="777261" cy="691520"/>
                </a:xfrm>
              </p:grpSpPr>
              <p:sp>
                <p:nvSpPr>
                  <p:cNvPr id="152" name="Parallelogram 123">
                    <a:extLst>
                      <a:ext uri="{FF2B5EF4-FFF2-40B4-BE49-F238E27FC236}">
                        <a16:creationId xmlns:a16="http://schemas.microsoft.com/office/drawing/2014/main" id="{19ED5F00-B9D0-8CE2-3117-934D8026B19E}"/>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3" name="Parallelogram 123">
                    <a:extLst>
                      <a:ext uri="{FF2B5EF4-FFF2-40B4-BE49-F238E27FC236}">
                        <a16:creationId xmlns:a16="http://schemas.microsoft.com/office/drawing/2014/main" id="{047A98A0-C6DB-5B12-D24E-E9305E6CF621}"/>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4" name="Parallelogram 123">
                    <a:extLst>
                      <a:ext uri="{FF2B5EF4-FFF2-40B4-BE49-F238E27FC236}">
                        <a16:creationId xmlns:a16="http://schemas.microsoft.com/office/drawing/2014/main" id="{389A0991-9569-9D65-CD68-F49869C97C63}"/>
                      </a:ext>
                    </a:extLst>
                  </p:cNvPr>
                  <p:cNvSpPr/>
                  <p:nvPr/>
                </p:nvSpPr>
                <p:spPr>
                  <a:xfrm rot="608511">
                    <a:off x="2644157"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5" name="Parallelogram 123">
                    <a:extLst>
                      <a:ext uri="{FF2B5EF4-FFF2-40B4-BE49-F238E27FC236}">
                        <a16:creationId xmlns:a16="http://schemas.microsoft.com/office/drawing/2014/main" id="{B8E5B945-2FE1-724C-765E-45F21297C5EA}"/>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142" name="Group 141">
                  <a:extLst>
                    <a:ext uri="{FF2B5EF4-FFF2-40B4-BE49-F238E27FC236}">
                      <a16:creationId xmlns:a16="http://schemas.microsoft.com/office/drawing/2014/main" id="{B06158AC-5986-707D-83DB-6471D2562D1C}"/>
                    </a:ext>
                  </a:extLst>
                </p:cNvPr>
                <p:cNvGrpSpPr/>
                <p:nvPr/>
              </p:nvGrpSpPr>
              <p:grpSpPr>
                <a:xfrm>
                  <a:off x="3860855" y="3158517"/>
                  <a:ext cx="1008032" cy="896834"/>
                  <a:chOff x="2444527" y="6391190"/>
                  <a:chExt cx="777261" cy="691520"/>
                </a:xfrm>
              </p:grpSpPr>
              <p:sp>
                <p:nvSpPr>
                  <p:cNvPr id="148" name="Parallelogram 123">
                    <a:extLst>
                      <a:ext uri="{FF2B5EF4-FFF2-40B4-BE49-F238E27FC236}">
                        <a16:creationId xmlns:a16="http://schemas.microsoft.com/office/drawing/2014/main" id="{C755A10E-F566-01F9-AF70-CDA663633E7F}"/>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49" name="Parallelogram 123">
                    <a:extLst>
                      <a:ext uri="{FF2B5EF4-FFF2-40B4-BE49-F238E27FC236}">
                        <a16:creationId xmlns:a16="http://schemas.microsoft.com/office/drawing/2014/main" id="{714C1A0F-0159-DE04-2FB0-36DB19A0B96A}"/>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0" name="Parallelogram 123">
                    <a:extLst>
                      <a:ext uri="{FF2B5EF4-FFF2-40B4-BE49-F238E27FC236}">
                        <a16:creationId xmlns:a16="http://schemas.microsoft.com/office/drawing/2014/main" id="{A9C1B0F2-01A3-8956-5B11-D21141687CA0}"/>
                      </a:ext>
                    </a:extLst>
                  </p:cNvPr>
                  <p:cNvSpPr/>
                  <p:nvPr/>
                </p:nvSpPr>
                <p:spPr>
                  <a:xfrm rot="608511">
                    <a:off x="2644157"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51" name="Parallelogram 123">
                    <a:extLst>
                      <a:ext uri="{FF2B5EF4-FFF2-40B4-BE49-F238E27FC236}">
                        <a16:creationId xmlns:a16="http://schemas.microsoft.com/office/drawing/2014/main" id="{F034B68A-F09E-7480-7719-14C949BC9B65}"/>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143" name="Group 142">
                  <a:extLst>
                    <a:ext uri="{FF2B5EF4-FFF2-40B4-BE49-F238E27FC236}">
                      <a16:creationId xmlns:a16="http://schemas.microsoft.com/office/drawing/2014/main" id="{6626AAB9-00FA-4C45-8CB1-F6C0097DFC68}"/>
                    </a:ext>
                  </a:extLst>
                </p:cNvPr>
                <p:cNvGrpSpPr/>
                <p:nvPr/>
              </p:nvGrpSpPr>
              <p:grpSpPr>
                <a:xfrm>
                  <a:off x="4170334" y="3158681"/>
                  <a:ext cx="1008032" cy="896834"/>
                  <a:chOff x="2444527" y="6391190"/>
                  <a:chExt cx="777261" cy="691520"/>
                </a:xfrm>
              </p:grpSpPr>
              <p:sp>
                <p:nvSpPr>
                  <p:cNvPr id="144" name="Parallelogram 123">
                    <a:extLst>
                      <a:ext uri="{FF2B5EF4-FFF2-40B4-BE49-F238E27FC236}">
                        <a16:creationId xmlns:a16="http://schemas.microsoft.com/office/drawing/2014/main" id="{7E663A65-49B6-FC52-DC65-591A16AFCC96}"/>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45" name="Parallelogram 123">
                    <a:extLst>
                      <a:ext uri="{FF2B5EF4-FFF2-40B4-BE49-F238E27FC236}">
                        <a16:creationId xmlns:a16="http://schemas.microsoft.com/office/drawing/2014/main" id="{4705CB5B-8577-522A-8FA8-AE035495AFAA}"/>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46" name="Parallelogram 123">
                    <a:extLst>
                      <a:ext uri="{FF2B5EF4-FFF2-40B4-BE49-F238E27FC236}">
                        <a16:creationId xmlns:a16="http://schemas.microsoft.com/office/drawing/2014/main" id="{BF5ED89A-BB4C-4BFE-81D1-AF421F9DB82F}"/>
                      </a:ext>
                    </a:extLst>
                  </p:cNvPr>
                  <p:cNvSpPr/>
                  <p:nvPr/>
                </p:nvSpPr>
                <p:spPr>
                  <a:xfrm rot="608511">
                    <a:off x="2655174"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47" name="Parallelogram 123">
                    <a:extLst>
                      <a:ext uri="{FF2B5EF4-FFF2-40B4-BE49-F238E27FC236}">
                        <a16:creationId xmlns:a16="http://schemas.microsoft.com/office/drawing/2014/main" id="{93021ACF-F796-E703-D9AB-FF6BC1D793B0}"/>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grpSp>
        <p:sp>
          <p:nvSpPr>
            <p:cNvPr id="299" name="TextBox 298">
              <a:extLst>
                <a:ext uri="{FF2B5EF4-FFF2-40B4-BE49-F238E27FC236}">
                  <a16:creationId xmlns:a16="http://schemas.microsoft.com/office/drawing/2014/main" id="{5567364D-F412-D4DC-FB23-A6A0171112F8}"/>
                </a:ext>
              </a:extLst>
            </p:cNvPr>
            <p:cNvSpPr txBox="1"/>
            <p:nvPr/>
          </p:nvSpPr>
          <p:spPr>
            <a:xfrm>
              <a:off x="5564185" y="2763469"/>
              <a:ext cx="3408741" cy="369332"/>
            </a:xfrm>
            <a:prstGeom prst="rect">
              <a:avLst/>
            </a:prstGeom>
            <a:noFill/>
          </p:spPr>
          <p:txBody>
            <a:bodyPr wrap="square">
              <a:spAutoFit/>
            </a:bodyPr>
            <a:lstStyle/>
            <a:p>
              <a:pPr algn="ctr"/>
              <a:r>
                <a:rPr lang="en-US" sz="1800" b="1" dirty="0">
                  <a:solidFill>
                    <a:srgbClr val="1901FF"/>
                  </a:solidFill>
                  <a:latin typeface="Gill Sans MT" panose="020B0502020104020203" pitchFamily="34" charset="77"/>
                  <a:cs typeface="Arial" panose="020B0604020202020204" pitchFamily="34" charset="0"/>
                </a:rPr>
                <a:t>Analytical Island</a:t>
              </a:r>
            </a:p>
          </p:txBody>
        </p:sp>
      </p:grpSp>
      <p:grpSp>
        <p:nvGrpSpPr>
          <p:cNvPr id="193" name="Group 192">
            <a:extLst>
              <a:ext uri="{FF2B5EF4-FFF2-40B4-BE49-F238E27FC236}">
                <a16:creationId xmlns:a16="http://schemas.microsoft.com/office/drawing/2014/main" id="{F221CBFA-8017-74AB-F459-C08833F1C2E5}"/>
              </a:ext>
            </a:extLst>
          </p:cNvPr>
          <p:cNvGrpSpPr/>
          <p:nvPr/>
        </p:nvGrpSpPr>
        <p:grpSpPr>
          <a:xfrm>
            <a:off x="5631166" y="3231413"/>
            <a:ext cx="2088716" cy="665708"/>
            <a:chOff x="1377655" y="8308309"/>
            <a:chExt cx="1610541" cy="513306"/>
          </a:xfrm>
          <a:solidFill>
            <a:srgbClr val="5B9BD5">
              <a:lumMod val="40000"/>
              <a:lumOff val="60000"/>
            </a:srgbClr>
          </a:solidFill>
        </p:grpSpPr>
        <p:sp>
          <p:nvSpPr>
            <p:cNvPr id="202" name="Rounded Rectangle 201">
              <a:extLst>
                <a:ext uri="{FF2B5EF4-FFF2-40B4-BE49-F238E27FC236}">
                  <a16:creationId xmlns:a16="http://schemas.microsoft.com/office/drawing/2014/main" id="{62405437-D28E-7DDE-4FF6-43127BD8B20C}"/>
                </a:ext>
              </a:extLst>
            </p:cNvPr>
            <p:cNvSpPr/>
            <p:nvPr/>
          </p:nvSpPr>
          <p:spPr>
            <a:xfrm>
              <a:off x="1377655" y="8308309"/>
              <a:ext cx="1610541" cy="513306"/>
            </a:xfrm>
            <a:prstGeom prst="roundRect">
              <a:avLst>
                <a:gd name="adj" fmla="val 1541"/>
              </a:avLst>
            </a:prstGeom>
            <a:grpFill/>
            <a:ln w="12700" cap="flat" cmpd="sng" algn="ctr">
              <a:solidFill>
                <a:srgbClr val="4472C4">
                  <a:shade val="50000"/>
                </a:srgbClr>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Analytical Engine</a:t>
              </a:r>
            </a:p>
          </p:txBody>
        </p:sp>
        <p:sp>
          <p:nvSpPr>
            <p:cNvPr id="203" name="Rectangle 202">
              <a:extLst>
                <a:ext uri="{FF2B5EF4-FFF2-40B4-BE49-F238E27FC236}">
                  <a16:creationId xmlns:a16="http://schemas.microsoft.com/office/drawing/2014/main" id="{8C1F0DB5-19E6-E50B-8E7B-60372E70DC0C}"/>
                </a:ext>
              </a:extLst>
            </p:cNvPr>
            <p:cNvSpPr/>
            <p:nvPr/>
          </p:nvSpPr>
          <p:spPr>
            <a:xfrm>
              <a:off x="1423981" y="8500885"/>
              <a:ext cx="350223" cy="263063"/>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PIM Core</a:t>
              </a:r>
            </a:p>
          </p:txBody>
        </p:sp>
        <p:sp>
          <p:nvSpPr>
            <p:cNvPr id="204" name="Rectangle 203">
              <a:extLst>
                <a:ext uri="{FF2B5EF4-FFF2-40B4-BE49-F238E27FC236}">
                  <a16:creationId xmlns:a16="http://schemas.microsoft.com/office/drawing/2014/main" id="{0B6F2A13-5767-2B56-C880-AB4820BF21E8}"/>
                </a:ext>
              </a:extLst>
            </p:cNvPr>
            <p:cNvSpPr/>
            <p:nvPr/>
          </p:nvSpPr>
          <p:spPr>
            <a:xfrm>
              <a:off x="1813605" y="8500884"/>
              <a:ext cx="350223" cy="263063"/>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PIM Core</a:t>
              </a:r>
            </a:p>
          </p:txBody>
        </p:sp>
        <p:sp>
          <p:nvSpPr>
            <p:cNvPr id="205" name="Rectangle 204">
              <a:extLst>
                <a:ext uri="{FF2B5EF4-FFF2-40B4-BE49-F238E27FC236}">
                  <a16:creationId xmlns:a16="http://schemas.microsoft.com/office/drawing/2014/main" id="{C688836A-7A52-9F79-A831-908FC019FE7F}"/>
                </a:ext>
              </a:extLst>
            </p:cNvPr>
            <p:cNvSpPr/>
            <p:nvPr/>
          </p:nvSpPr>
          <p:spPr>
            <a:xfrm>
              <a:off x="2203229" y="8500884"/>
              <a:ext cx="350223" cy="263063"/>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PIM Core</a:t>
              </a:r>
            </a:p>
          </p:txBody>
        </p:sp>
        <p:sp>
          <p:nvSpPr>
            <p:cNvPr id="206" name="Rectangle 205">
              <a:extLst>
                <a:ext uri="{FF2B5EF4-FFF2-40B4-BE49-F238E27FC236}">
                  <a16:creationId xmlns:a16="http://schemas.microsoft.com/office/drawing/2014/main" id="{E09D9DB2-30CB-40A4-2863-9FD65E5CF6D5}"/>
                </a:ext>
              </a:extLst>
            </p:cNvPr>
            <p:cNvSpPr/>
            <p:nvPr/>
          </p:nvSpPr>
          <p:spPr>
            <a:xfrm>
              <a:off x="2592853" y="8500883"/>
              <a:ext cx="350223" cy="263063"/>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PIM Core</a:t>
              </a:r>
            </a:p>
          </p:txBody>
        </p:sp>
      </p:grpSp>
      <p:grpSp>
        <p:nvGrpSpPr>
          <p:cNvPr id="195" name="Group 194">
            <a:extLst>
              <a:ext uri="{FF2B5EF4-FFF2-40B4-BE49-F238E27FC236}">
                <a16:creationId xmlns:a16="http://schemas.microsoft.com/office/drawing/2014/main" id="{370F9CED-8851-4E23-5EC1-BB11BBBBADB2}"/>
              </a:ext>
            </a:extLst>
          </p:cNvPr>
          <p:cNvGrpSpPr/>
          <p:nvPr/>
        </p:nvGrpSpPr>
        <p:grpSpPr>
          <a:xfrm>
            <a:off x="5639379" y="3931878"/>
            <a:ext cx="2080503" cy="951182"/>
            <a:chOff x="2547673" y="8454902"/>
            <a:chExt cx="1514495" cy="733426"/>
          </a:xfrm>
          <a:solidFill>
            <a:srgbClr val="5B9BD5">
              <a:lumMod val="40000"/>
              <a:lumOff val="60000"/>
            </a:srgbClr>
          </a:solidFill>
        </p:grpSpPr>
        <p:sp>
          <p:nvSpPr>
            <p:cNvPr id="197" name="Rounded Rectangle 196">
              <a:extLst>
                <a:ext uri="{FF2B5EF4-FFF2-40B4-BE49-F238E27FC236}">
                  <a16:creationId xmlns:a16="http://schemas.microsoft.com/office/drawing/2014/main" id="{42452F83-F5E2-6A87-F5E0-E79091CCC70E}"/>
                </a:ext>
              </a:extLst>
            </p:cNvPr>
            <p:cNvSpPr/>
            <p:nvPr/>
          </p:nvSpPr>
          <p:spPr>
            <a:xfrm>
              <a:off x="2547673" y="8454902"/>
              <a:ext cx="1514495" cy="733426"/>
            </a:xfrm>
            <a:prstGeom prst="roundRect">
              <a:avLst>
                <a:gd name="adj" fmla="val 1541"/>
              </a:avLst>
            </a:prstGeom>
            <a:grp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Update Propagation Mechanism </a:t>
              </a:r>
            </a:p>
          </p:txBody>
        </p:sp>
        <p:sp>
          <p:nvSpPr>
            <p:cNvPr id="198" name="Rectangle 197">
              <a:extLst>
                <a:ext uri="{FF2B5EF4-FFF2-40B4-BE49-F238E27FC236}">
                  <a16:creationId xmlns:a16="http://schemas.microsoft.com/office/drawing/2014/main" id="{0DAEBC6C-4DE3-A8CA-E917-93C47F661FEC}"/>
                </a:ext>
              </a:extLst>
            </p:cNvPr>
            <p:cNvSpPr/>
            <p:nvPr/>
          </p:nvSpPr>
          <p:spPr>
            <a:xfrm>
              <a:off x="2582365" y="8801077"/>
              <a:ext cx="705575" cy="353148"/>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Update Gathering and Shipping Unit</a:t>
              </a:r>
            </a:p>
          </p:txBody>
        </p:sp>
        <p:sp>
          <p:nvSpPr>
            <p:cNvPr id="199" name="Rectangle 198">
              <a:extLst>
                <a:ext uri="{FF2B5EF4-FFF2-40B4-BE49-F238E27FC236}">
                  <a16:creationId xmlns:a16="http://schemas.microsoft.com/office/drawing/2014/main" id="{87EA41BA-1A11-8CC0-E830-5E99E47DEBD8}"/>
                </a:ext>
              </a:extLst>
            </p:cNvPr>
            <p:cNvSpPr/>
            <p:nvPr/>
          </p:nvSpPr>
          <p:spPr>
            <a:xfrm>
              <a:off x="3323061" y="8799249"/>
              <a:ext cx="705575" cy="353148"/>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Update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Application Unit</a:t>
              </a:r>
            </a:p>
          </p:txBody>
        </p:sp>
      </p:grpSp>
      <p:grpSp>
        <p:nvGrpSpPr>
          <p:cNvPr id="194" name="Group 193">
            <a:extLst>
              <a:ext uri="{FF2B5EF4-FFF2-40B4-BE49-F238E27FC236}">
                <a16:creationId xmlns:a16="http://schemas.microsoft.com/office/drawing/2014/main" id="{BD318907-5A94-3FD0-7254-14F83455E478}"/>
              </a:ext>
            </a:extLst>
          </p:cNvPr>
          <p:cNvGrpSpPr/>
          <p:nvPr/>
        </p:nvGrpSpPr>
        <p:grpSpPr>
          <a:xfrm>
            <a:off x="7802418" y="3943763"/>
            <a:ext cx="1178676" cy="951182"/>
            <a:chOff x="1409583" y="8308309"/>
            <a:chExt cx="1024266" cy="733426"/>
          </a:xfrm>
          <a:solidFill>
            <a:srgbClr val="5B9BD5">
              <a:lumMod val="40000"/>
              <a:lumOff val="60000"/>
            </a:srgbClr>
          </a:solidFill>
        </p:grpSpPr>
        <p:sp>
          <p:nvSpPr>
            <p:cNvPr id="200" name="Rounded Rectangle 199">
              <a:extLst>
                <a:ext uri="{FF2B5EF4-FFF2-40B4-BE49-F238E27FC236}">
                  <a16:creationId xmlns:a16="http://schemas.microsoft.com/office/drawing/2014/main" id="{05CCEDC6-23FD-76F0-41C1-3C706CA8CA55}"/>
                </a:ext>
              </a:extLst>
            </p:cNvPr>
            <p:cNvSpPr/>
            <p:nvPr/>
          </p:nvSpPr>
          <p:spPr>
            <a:xfrm>
              <a:off x="1409583" y="8308309"/>
              <a:ext cx="1024266" cy="733426"/>
            </a:xfrm>
            <a:prstGeom prst="roundRect">
              <a:avLst>
                <a:gd name="adj" fmla="val 1541"/>
              </a:avLst>
            </a:prstGeom>
            <a:grp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Consistency Mechanism </a:t>
              </a:r>
            </a:p>
          </p:txBody>
        </p:sp>
        <p:sp>
          <p:nvSpPr>
            <p:cNvPr id="201" name="Rectangle 200">
              <a:extLst>
                <a:ext uri="{FF2B5EF4-FFF2-40B4-BE49-F238E27FC236}">
                  <a16:creationId xmlns:a16="http://schemas.microsoft.com/office/drawing/2014/main" id="{F588DE09-629F-CD53-ADF3-A412457EC878}"/>
                </a:ext>
              </a:extLst>
            </p:cNvPr>
            <p:cNvSpPr/>
            <p:nvPr/>
          </p:nvSpPr>
          <p:spPr>
            <a:xfrm>
              <a:off x="1517539" y="8663690"/>
              <a:ext cx="839368" cy="343126"/>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Copy </a:t>
              </a:r>
              <a:b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b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Unit</a:t>
              </a:r>
            </a:p>
          </p:txBody>
        </p:sp>
      </p:grpSp>
      <p:sp>
        <p:nvSpPr>
          <p:cNvPr id="291" name="Rectangle 290">
            <a:extLst>
              <a:ext uri="{FF2B5EF4-FFF2-40B4-BE49-F238E27FC236}">
                <a16:creationId xmlns:a16="http://schemas.microsoft.com/office/drawing/2014/main" id="{3101BE59-9E3F-33B2-4FA0-4C4A26EC4D87}"/>
              </a:ext>
            </a:extLst>
          </p:cNvPr>
          <p:cNvSpPr/>
          <p:nvPr/>
        </p:nvSpPr>
        <p:spPr>
          <a:xfrm>
            <a:off x="0" y="762000"/>
            <a:ext cx="9144000" cy="5730883"/>
          </a:xfrm>
          <a:prstGeom prst="rect">
            <a:avLst/>
          </a:prstGeom>
          <a:solidFill>
            <a:schemeClr val="bg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pic>
        <p:nvPicPr>
          <p:cNvPr id="292" name="Picture 291">
            <a:extLst>
              <a:ext uri="{FF2B5EF4-FFF2-40B4-BE49-F238E27FC236}">
                <a16:creationId xmlns:a16="http://schemas.microsoft.com/office/drawing/2014/main" id="{8A245605-06F6-8E3C-3DB0-CFEAD8DC0FCE}"/>
              </a:ext>
            </a:extLst>
          </p:cNvPr>
          <p:cNvPicPr>
            <a:picLocks noChangeAspect="1"/>
          </p:cNvPicPr>
          <p:nvPr/>
        </p:nvPicPr>
        <p:blipFill>
          <a:blip r:embed="rId3"/>
          <a:stretch>
            <a:fillRect/>
          </a:stretch>
        </p:blipFill>
        <p:spPr>
          <a:xfrm>
            <a:off x="457426" y="2339670"/>
            <a:ext cx="8229148" cy="2124300"/>
          </a:xfrm>
          <a:prstGeom prst="rect">
            <a:avLst/>
          </a:prstGeom>
          <a:ln w="57150">
            <a:solidFill>
              <a:schemeClr val="tx2"/>
            </a:solidFill>
          </a:ln>
        </p:spPr>
      </p:pic>
      <p:pic>
        <p:nvPicPr>
          <p:cNvPr id="293" name="Picture 292">
            <a:extLst>
              <a:ext uri="{FF2B5EF4-FFF2-40B4-BE49-F238E27FC236}">
                <a16:creationId xmlns:a16="http://schemas.microsoft.com/office/drawing/2014/main" id="{B6E31113-3EF6-52FF-7A85-BF2CEDA58204}"/>
              </a:ext>
            </a:extLst>
          </p:cNvPr>
          <p:cNvPicPr>
            <a:picLocks noChangeAspect="1"/>
          </p:cNvPicPr>
          <p:nvPr/>
        </p:nvPicPr>
        <p:blipFill>
          <a:blip r:embed="rId4"/>
          <a:stretch>
            <a:fillRect/>
          </a:stretch>
        </p:blipFill>
        <p:spPr>
          <a:xfrm>
            <a:off x="7654501" y="4739658"/>
            <a:ext cx="1150198" cy="1437748"/>
          </a:xfrm>
          <a:prstGeom prst="rect">
            <a:avLst/>
          </a:prstGeom>
        </p:spPr>
      </p:pic>
    </p:spTree>
    <p:extLst>
      <p:ext uri="{BB962C8B-B14F-4D97-AF65-F5344CB8AC3E}">
        <p14:creationId xmlns:p14="http://schemas.microsoft.com/office/powerpoint/2010/main" val="158906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500"/>
                                        <p:tgtEl>
                                          <p:spTgt spid="291"/>
                                        </p:tgtEl>
                                      </p:cBhvr>
                                    </p:animEffect>
                                  </p:childTnLst>
                                </p:cTn>
                              </p:par>
                              <p:par>
                                <p:cTn id="8" presetID="10" presetClass="entr" presetSubtype="0" fill="hold" nodeType="withEffect">
                                  <p:stCondLst>
                                    <p:cond delay="0"/>
                                  </p:stCondLst>
                                  <p:childTnLst>
                                    <p:set>
                                      <p:cBhvr>
                                        <p:cTn id="9" dur="1" fill="hold">
                                          <p:stCondLst>
                                            <p:cond delay="0"/>
                                          </p:stCondLst>
                                        </p:cTn>
                                        <p:tgtEl>
                                          <p:spTgt spid="292"/>
                                        </p:tgtEl>
                                        <p:attrNameLst>
                                          <p:attrName>style.visibility</p:attrName>
                                        </p:attrNameLst>
                                      </p:cBhvr>
                                      <p:to>
                                        <p:strVal val="visible"/>
                                      </p:to>
                                    </p:set>
                                    <p:animEffect transition="in" filter="fade">
                                      <p:cBhvr>
                                        <p:cTn id="10" dur="500"/>
                                        <p:tgtEl>
                                          <p:spTgt spid="292"/>
                                        </p:tgtEl>
                                      </p:cBhvr>
                                    </p:animEffect>
                                  </p:childTnLst>
                                </p:cTn>
                              </p:par>
                              <p:par>
                                <p:cTn id="11" presetID="10" presetClass="entr" presetSubtype="0" fill="hold" nodeType="withEffect">
                                  <p:stCondLst>
                                    <p:cond delay="0"/>
                                  </p:stCondLst>
                                  <p:childTnLst>
                                    <p:set>
                                      <p:cBhvr>
                                        <p:cTn id="12" dur="1" fill="hold">
                                          <p:stCondLst>
                                            <p:cond delay="0"/>
                                          </p:stCondLst>
                                        </p:cTn>
                                        <p:tgtEl>
                                          <p:spTgt spid="293"/>
                                        </p:tgtEl>
                                        <p:attrNameLst>
                                          <p:attrName>style.visibility</p:attrName>
                                        </p:attrNameLst>
                                      </p:cBhvr>
                                      <p:to>
                                        <p:strVal val="visible"/>
                                      </p:to>
                                    </p:set>
                                    <p:animEffect transition="in" filter="fade">
                                      <p:cBhvr>
                                        <p:cTn id="13" dur="5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144000" cy="914400"/>
          </a:xfrm>
        </p:spPr>
        <p:txBody>
          <a:bodyPr/>
          <a:lstStyle/>
          <a:p>
            <a:r>
              <a:rPr lang="en-US" sz="4000" dirty="0"/>
              <a:t>Task Scheduler: Initial Heuristic</a:t>
            </a:r>
          </a:p>
        </p:txBody>
      </p:sp>
      <p:sp>
        <p:nvSpPr>
          <p:cNvPr id="3" name="Content Placeholder 2"/>
          <p:cNvSpPr>
            <a:spLocks noGrp="1"/>
          </p:cNvSpPr>
          <p:nvPr>
            <p:ph idx="1"/>
          </p:nvPr>
        </p:nvSpPr>
        <p:spPr>
          <a:xfrm>
            <a:off x="0" y="8382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2400" b="1" i="0" u="none" strike="noStrike" kern="1200" cap="none" spc="0" normalizeH="0" baseline="0" noProof="0">
              <a:ln>
                <a:noFill/>
              </a:ln>
              <a:solidFill>
                <a:srgbClr val="0070C0"/>
              </a:solidFill>
              <a:effectLst/>
              <a:uLnTx/>
              <a:uFillTx/>
              <a:latin typeface="Gill Sans MT"/>
              <a:ea typeface="+mn-ea"/>
              <a:cs typeface="Gill Sans MT"/>
            </a:endParaRPr>
          </a:p>
        </p:txBody>
      </p:sp>
      <p:sp>
        <p:nvSpPr>
          <p:cNvPr id="209" name="Rectangle 208"/>
          <p:cNvSpPr/>
          <p:nvPr/>
        </p:nvSpPr>
        <p:spPr>
          <a:xfrm>
            <a:off x="-457200" y="921603"/>
            <a:ext cx="99822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We find that this heuristic is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not optimized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for PIM and </a:t>
            </a:r>
            <a:br>
              <a:rPr kumimoji="0" lang="en-US" sz="24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leads to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sub-optimal</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performance due to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three reasons:</a:t>
            </a:r>
          </a:p>
        </p:txBody>
      </p:sp>
      <p:cxnSp>
        <p:nvCxnSpPr>
          <p:cNvPr id="67" name="Straight Arrow Connector 66"/>
          <p:cNvCxnSpPr/>
          <p:nvPr/>
        </p:nvCxnSpPr>
        <p:spPr>
          <a:xfrm>
            <a:off x="4495800" y="1892808"/>
            <a:ext cx="0" cy="393192"/>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381000" y="2180273"/>
            <a:ext cx="9192126" cy="1009710"/>
            <a:chOff x="364189" y="3421559"/>
            <a:chExt cx="8660350" cy="1009710"/>
          </a:xfrm>
        </p:grpSpPr>
        <p:sp>
          <p:nvSpPr>
            <p:cNvPr id="9" name="TextBox 8"/>
            <p:cNvSpPr txBox="1"/>
            <p:nvPr/>
          </p:nvSpPr>
          <p:spPr>
            <a:xfrm>
              <a:off x="364189" y="3421559"/>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1</a:t>
              </a:r>
            </a:p>
          </p:txBody>
        </p:sp>
        <p:sp>
          <p:nvSpPr>
            <p:cNvPr id="10" name="TextBox 9"/>
            <p:cNvSpPr txBox="1"/>
            <p:nvPr/>
          </p:nvSpPr>
          <p:spPr>
            <a:xfrm>
              <a:off x="794939" y="3600272"/>
              <a:ext cx="82296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The heuristic requires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a dedicated runtime component </a:t>
              </a:r>
              <a:b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b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to monitor and assign tasks</a:t>
              </a:r>
            </a:p>
          </p:txBody>
        </p:sp>
      </p:grpSp>
      <p:grpSp>
        <p:nvGrpSpPr>
          <p:cNvPr id="11" name="Group 10"/>
          <p:cNvGrpSpPr/>
          <p:nvPr/>
        </p:nvGrpSpPr>
        <p:grpSpPr>
          <a:xfrm>
            <a:off x="381000" y="3711714"/>
            <a:ext cx="8763000" cy="975956"/>
            <a:chOff x="364189" y="3421559"/>
            <a:chExt cx="8763000" cy="975956"/>
          </a:xfrm>
        </p:grpSpPr>
        <p:sp>
          <p:nvSpPr>
            <p:cNvPr id="12" name="TextBox 11"/>
            <p:cNvSpPr txBox="1"/>
            <p:nvPr/>
          </p:nvSpPr>
          <p:spPr>
            <a:xfrm>
              <a:off x="364189" y="3421559"/>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2</a:t>
              </a:r>
            </a:p>
          </p:txBody>
        </p:sp>
        <p:sp>
          <p:nvSpPr>
            <p:cNvPr id="13" name="TextBox 12"/>
            <p:cNvSpPr txBox="1"/>
            <p:nvPr/>
          </p:nvSpPr>
          <p:spPr>
            <a:xfrm>
              <a:off x="897589" y="3566518"/>
              <a:ext cx="82296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The heuristic’s static mapping is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limited</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 to using only the resources available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within a single vault group</a:t>
              </a:r>
            </a:p>
          </p:txBody>
        </p:sp>
      </p:grpSp>
      <p:grpSp>
        <p:nvGrpSpPr>
          <p:cNvPr id="14" name="Group 13"/>
          <p:cNvGrpSpPr/>
          <p:nvPr/>
        </p:nvGrpSpPr>
        <p:grpSpPr>
          <a:xfrm>
            <a:off x="381000" y="5257800"/>
            <a:ext cx="8763000" cy="769441"/>
            <a:chOff x="364189" y="3421559"/>
            <a:chExt cx="8763000" cy="769441"/>
          </a:xfrm>
        </p:grpSpPr>
        <p:sp>
          <p:nvSpPr>
            <p:cNvPr id="15" name="TextBox 14"/>
            <p:cNvSpPr txBox="1"/>
            <p:nvPr/>
          </p:nvSpPr>
          <p:spPr>
            <a:xfrm>
              <a:off x="364189" y="3421559"/>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3</a:t>
              </a:r>
            </a:p>
          </p:txBody>
        </p:sp>
        <p:sp>
          <p:nvSpPr>
            <p:cNvPr id="16" name="TextBox 15"/>
            <p:cNvSpPr txBox="1"/>
            <p:nvPr/>
          </p:nvSpPr>
          <p:spPr>
            <a:xfrm>
              <a:off x="897589" y="3566518"/>
              <a:ext cx="8229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This heuristic is vulnerable to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load imbalance</a:t>
              </a:r>
            </a:p>
          </p:txBody>
        </p:sp>
      </p:grpSp>
      <p:sp>
        <p:nvSpPr>
          <p:cNvPr id="17" name="Rectangle 16"/>
          <p:cNvSpPr/>
          <p:nvPr/>
        </p:nvSpPr>
        <p:spPr>
          <a:xfrm>
            <a:off x="996511" y="3178314"/>
            <a:ext cx="8292981" cy="70788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The runtime component must be executed on a general-purpose PIM core</a:t>
            </a:r>
            <a:endParaRPr kumimoji="0" lang="en-US" sz="2000" b="1" i="0" u="none" strike="noStrike" kern="1200" cap="none" spc="0" normalizeH="0" baseline="0" noProof="0" dirty="0">
              <a:ln>
                <a:noFill/>
              </a:ln>
              <a:solidFill>
                <a:srgbClr val="C00000"/>
              </a:solidFill>
              <a:effectLst/>
              <a:uLnTx/>
              <a:uFillTx/>
              <a:latin typeface="Gill Sans MT"/>
              <a:ea typeface="+mn-ea"/>
              <a:cs typeface="Gill Sans MT"/>
            </a:endParaRPr>
          </a:p>
        </p:txBody>
      </p:sp>
      <p:sp>
        <p:nvSpPr>
          <p:cNvPr id="18" name="Rectangle 17"/>
          <p:cNvSpPr/>
          <p:nvPr/>
        </p:nvSpPr>
        <p:spPr>
          <a:xfrm>
            <a:off x="990600" y="4626114"/>
            <a:ext cx="8292981" cy="70788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Can lead to performance issues for queries that operate on very large columns</a:t>
            </a:r>
          </a:p>
        </p:txBody>
      </p:sp>
      <p:sp>
        <p:nvSpPr>
          <p:cNvPr id="19" name="Rectangle 18"/>
          <p:cNvSpPr/>
          <p:nvPr/>
        </p:nvSpPr>
        <p:spPr>
          <a:xfrm>
            <a:off x="1003419" y="5845314"/>
            <a:ext cx="8292981" cy="70788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Some PIM threads might finish their tasks sooner and wait idly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for straggling threads</a:t>
            </a:r>
          </a:p>
        </p:txBody>
      </p:sp>
    </p:spTree>
    <p:extLst>
      <p:ext uri="{BB962C8B-B14F-4D97-AF65-F5344CB8AC3E}">
        <p14:creationId xmlns:p14="http://schemas.microsoft.com/office/powerpoint/2010/main" val="89072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P spid="17" grpId="0"/>
      <p:bldP spid="18" grpId="0"/>
      <p:bldP spid="1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144000" cy="914400"/>
          </a:xfrm>
        </p:spPr>
        <p:txBody>
          <a:bodyPr/>
          <a:lstStyle/>
          <a:p>
            <a:r>
              <a:rPr lang="en-US" sz="4000" dirty="0"/>
              <a:t>Task Scheduler: Optimized </a:t>
            </a:r>
            <a:r>
              <a:rPr lang="en-US" sz="4000" dirty="0" err="1"/>
              <a:t>Hueristic</a:t>
            </a:r>
            <a:endParaRPr lang="en-US" sz="4000" dirty="0"/>
          </a:p>
        </p:txBody>
      </p:sp>
      <p:sp>
        <p:nvSpPr>
          <p:cNvPr id="3" name="Content Placeholder 2"/>
          <p:cNvSpPr>
            <a:spLocks noGrp="1"/>
          </p:cNvSpPr>
          <p:nvPr>
            <p:ph idx="1"/>
          </p:nvPr>
        </p:nvSpPr>
        <p:spPr>
          <a:xfrm>
            <a:off x="0" y="8382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2400" b="1" i="0" u="none" strike="noStrike" kern="1200" cap="none" spc="0" normalizeH="0" baseline="0" noProof="0">
              <a:ln>
                <a:noFill/>
              </a:ln>
              <a:solidFill>
                <a:srgbClr val="0070C0"/>
              </a:solidFill>
              <a:effectLst/>
              <a:uLnTx/>
              <a:uFillTx/>
              <a:latin typeface="Gill Sans MT"/>
              <a:ea typeface="+mn-ea"/>
              <a:cs typeface="Gill Sans MT"/>
            </a:endParaRPr>
          </a:p>
        </p:txBody>
      </p:sp>
      <p:sp>
        <p:nvSpPr>
          <p:cNvPr id="209" name="Rectangle 208"/>
          <p:cNvSpPr/>
          <p:nvPr/>
        </p:nvSpPr>
        <p:spPr>
          <a:xfrm>
            <a:off x="-457200" y="845403"/>
            <a:ext cx="9982200" cy="461665"/>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We optimize our heuristic to address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these challenges</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a:t>
            </a:r>
            <a:endParaRPr kumimoji="0" lang="en-US" sz="2400" b="1" i="0" u="none" strike="noStrike" kern="1200" cap="none" spc="0" normalizeH="0" baseline="0" noProof="0" dirty="0">
              <a:ln>
                <a:noFill/>
              </a:ln>
              <a:solidFill>
                <a:srgbClr val="C00000"/>
              </a:solidFill>
              <a:effectLst/>
              <a:uLnTx/>
              <a:uFillTx/>
              <a:latin typeface="Gill Sans MT"/>
              <a:ea typeface="+mn-ea"/>
              <a:cs typeface="Gill Sans MT"/>
            </a:endParaRPr>
          </a:p>
        </p:txBody>
      </p:sp>
      <p:cxnSp>
        <p:nvCxnSpPr>
          <p:cNvPr id="67" name="Straight Arrow Connector 66"/>
          <p:cNvCxnSpPr/>
          <p:nvPr/>
        </p:nvCxnSpPr>
        <p:spPr>
          <a:xfrm>
            <a:off x="4495800" y="1511808"/>
            <a:ext cx="0" cy="393192"/>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28600" y="1752600"/>
            <a:ext cx="9192126" cy="948154"/>
            <a:chOff x="364189" y="3421559"/>
            <a:chExt cx="8660350" cy="948154"/>
          </a:xfrm>
        </p:grpSpPr>
        <p:sp>
          <p:nvSpPr>
            <p:cNvPr id="9" name="TextBox 8"/>
            <p:cNvSpPr txBox="1"/>
            <p:nvPr/>
          </p:nvSpPr>
          <p:spPr>
            <a:xfrm>
              <a:off x="364189" y="3421559"/>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1</a:t>
              </a:r>
            </a:p>
          </p:txBody>
        </p:sp>
        <p:sp>
          <p:nvSpPr>
            <p:cNvPr id="10" name="TextBox 9"/>
            <p:cNvSpPr txBox="1"/>
            <p:nvPr/>
          </p:nvSpPr>
          <p:spPr>
            <a:xfrm>
              <a:off x="794939" y="3600272"/>
              <a:ext cx="82296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We design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a pull-based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task assignment strategy, where PIM threads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cooperatively</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 pull tasks from the task queue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at runtime</a:t>
              </a:r>
            </a:p>
          </p:txBody>
        </p:sp>
      </p:grpSp>
      <p:sp>
        <p:nvSpPr>
          <p:cNvPr id="11" name="Rectangle 10"/>
          <p:cNvSpPr/>
          <p:nvPr/>
        </p:nvSpPr>
        <p:spPr>
          <a:xfrm>
            <a:off x="767911" y="2743200"/>
            <a:ext cx="8292981" cy="40011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We introduce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a local task queue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for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each vault group</a:t>
            </a:r>
          </a:p>
        </p:txBody>
      </p:sp>
      <p:sp>
        <p:nvSpPr>
          <p:cNvPr id="12" name="Rectangle 11"/>
          <p:cNvSpPr/>
          <p:nvPr/>
        </p:nvSpPr>
        <p:spPr>
          <a:xfrm>
            <a:off x="762000" y="3118247"/>
            <a:ext cx="8610600" cy="70788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This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eliminates</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the need for a runtime component (</a:t>
            </a:r>
            <a:r>
              <a:rPr kumimoji="0" lang="en-US" sz="2000" b="1" i="0" u="none" strike="noStrike" kern="1200" cap="none" spc="0" normalizeH="0" baseline="0" noProof="0" dirty="0">
                <a:ln>
                  <a:noFill/>
                </a:ln>
                <a:solidFill>
                  <a:srgbClr val="C00000"/>
                </a:solidFill>
                <a:effectLst/>
                <a:uLnTx/>
                <a:uFillTx/>
                <a:latin typeface="Gill Sans MT"/>
                <a:ea typeface="+mn-ea"/>
                <a:cs typeface="Gill Sans MT"/>
              </a:rPr>
              <a:t>first challenge</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and allows PIM thread to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dynamically load balance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t>
            </a:r>
            <a:r>
              <a:rPr kumimoji="0" lang="en-US" sz="2000" b="1" i="0" u="none" strike="noStrike" kern="1200" cap="none" spc="0" normalizeH="0" baseline="0" noProof="0" dirty="0">
                <a:ln>
                  <a:noFill/>
                </a:ln>
                <a:solidFill>
                  <a:srgbClr val="C00000"/>
                </a:solidFill>
                <a:effectLst/>
                <a:uLnTx/>
                <a:uFillTx/>
                <a:latin typeface="Gill Sans MT"/>
                <a:ea typeface="+mn-ea"/>
                <a:cs typeface="Gill Sans MT"/>
              </a:rPr>
              <a:t>third challenge</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a:t>
            </a:r>
            <a:endParaRPr kumimoji="0" lang="en-US" sz="2000" b="1" i="0" u="none" strike="noStrike" kern="1200" cap="none" spc="0" normalizeH="0" baseline="0" noProof="0" dirty="0">
              <a:ln>
                <a:noFill/>
              </a:ln>
              <a:solidFill>
                <a:srgbClr val="C00000"/>
              </a:solidFill>
              <a:effectLst/>
              <a:uLnTx/>
              <a:uFillTx/>
              <a:latin typeface="Gill Sans MT"/>
              <a:ea typeface="+mn-ea"/>
              <a:cs typeface="Gill Sans MT"/>
            </a:endParaRPr>
          </a:p>
        </p:txBody>
      </p:sp>
      <p:grpSp>
        <p:nvGrpSpPr>
          <p:cNvPr id="13" name="Group 12"/>
          <p:cNvGrpSpPr/>
          <p:nvPr/>
        </p:nvGrpSpPr>
        <p:grpSpPr>
          <a:xfrm>
            <a:off x="228600" y="3733800"/>
            <a:ext cx="9192126" cy="769441"/>
            <a:chOff x="364189" y="3421559"/>
            <a:chExt cx="8660350" cy="769441"/>
          </a:xfrm>
        </p:grpSpPr>
        <p:sp>
          <p:nvSpPr>
            <p:cNvPr id="14" name="TextBox 13"/>
            <p:cNvSpPr txBox="1"/>
            <p:nvPr/>
          </p:nvSpPr>
          <p:spPr>
            <a:xfrm>
              <a:off x="364189" y="3421559"/>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2</a:t>
              </a:r>
            </a:p>
          </p:txBody>
        </p:sp>
        <p:sp>
          <p:nvSpPr>
            <p:cNvPr id="15" name="TextBox 14"/>
            <p:cNvSpPr txBox="1"/>
            <p:nvPr/>
          </p:nvSpPr>
          <p:spPr>
            <a:xfrm>
              <a:off x="794939" y="3600272"/>
              <a:ext cx="82296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We optimize the heuristic to allow for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finer-grained tasks</a:t>
              </a:r>
            </a:p>
          </p:txBody>
        </p:sp>
      </p:grpSp>
      <p:sp>
        <p:nvSpPr>
          <p:cNvPr id="16" name="Rectangle 15"/>
          <p:cNvSpPr/>
          <p:nvPr/>
        </p:nvSpPr>
        <p:spPr>
          <a:xfrm>
            <a:off x="774819" y="4350841"/>
            <a:ext cx="8292981" cy="70788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Partition input tuples into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fixed-size segments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(i.e., 1000 tuples) and create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an operator instance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for each partition</a:t>
            </a:r>
            <a:endParaRPr kumimoji="0" lang="en-US" sz="2000" b="1" i="0" u="none" strike="noStrike" kern="1200" cap="none" spc="0" normalizeH="0" baseline="0" noProof="0" dirty="0">
              <a:ln>
                <a:noFill/>
              </a:ln>
              <a:solidFill>
                <a:srgbClr val="C00000"/>
              </a:solidFill>
              <a:effectLst/>
              <a:uLnTx/>
              <a:uFillTx/>
              <a:latin typeface="Gill Sans MT"/>
              <a:ea typeface="+mn-ea"/>
              <a:cs typeface="Gill Sans MT"/>
            </a:endParaRPr>
          </a:p>
        </p:txBody>
      </p:sp>
      <p:grpSp>
        <p:nvGrpSpPr>
          <p:cNvPr id="17" name="Group 16"/>
          <p:cNvGrpSpPr/>
          <p:nvPr/>
        </p:nvGrpSpPr>
        <p:grpSpPr>
          <a:xfrm>
            <a:off x="228600" y="4953000"/>
            <a:ext cx="9192126" cy="948154"/>
            <a:chOff x="364189" y="3421559"/>
            <a:chExt cx="8660350" cy="948154"/>
          </a:xfrm>
        </p:grpSpPr>
        <p:sp>
          <p:nvSpPr>
            <p:cNvPr id="18" name="TextBox 17"/>
            <p:cNvSpPr txBox="1"/>
            <p:nvPr/>
          </p:nvSpPr>
          <p:spPr>
            <a:xfrm>
              <a:off x="364189" y="3421559"/>
              <a:ext cx="4740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3</a:t>
              </a:r>
            </a:p>
          </p:txBody>
        </p:sp>
        <p:sp>
          <p:nvSpPr>
            <p:cNvPr id="19" name="TextBox 18"/>
            <p:cNvSpPr txBox="1"/>
            <p:nvPr/>
          </p:nvSpPr>
          <p:spPr>
            <a:xfrm>
              <a:off x="794939" y="3600272"/>
              <a:ext cx="82296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We optimize the heuristic to allow a PIM thread to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steal tasks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from a remote vault if its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local queue </a:t>
              </a:r>
              <a:r>
                <a:rPr kumimoji="0" lang="en-US" sz="2200" b="1" i="0" u="none" strike="noStrike" kern="1200" cap="none" spc="0" normalizeH="0" baseline="0" noProof="0" dirty="0">
                  <a:ln>
                    <a:noFill/>
                  </a:ln>
                  <a:solidFill>
                    <a:srgbClr val="1F497D"/>
                  </a:solidFill>
                  <a:effectLst/>
                  <a:uLnTx/>
                  <a:uFillTx/>
                  <a:latin typeface="Gill Sans MT"/>
                  <a:ea typeface="+mn-ea"/>
                  <a:cs typeface="Gill Sans MT"/>
                </a:rPr>
                <a:t>is </a:t>
              </a:r>
              <a:r>
                <a:rPr kumimoji="0" lang="en-US" sz="2200" b="1" i="0" u="none" strike="noStrike" kern="1200" cap="none" spc="0" normalizeH="0" baseline="0" noProof="0" dirty="0">
                  <a:ln>
                    <a:noFill/>
                  </a:ln>
                  <a:solidFill>
                    <a:srgbClr val="0000FF"/>
                  </a:solidFill>
                  <a:effectLst/>
                  <a:uLnTx/>
                  <a:uFillTx/>
                  <a:latin typeface="Gill Sans MT"/>
                  <a:ea typeface="+mn-ea"/>
                  <a:cs typeface="Gill Sans MT"/>
                </a:rPr>
                <a:t>empty</a:t>
              </a:r>
            </a:p>
          </p:txBody>
        </p:sp>
      </p:grpSp>
      <p:sp>
        <p:nvSpPr>
          <p:cNvPr id="20" name="Rectangle 19"/>
          <p:cNvSpPr/>
          <p:nvPr/>
        </p:nvSpPr>
        <p:spPr>
          <a:xfrm>
            <a:off x="774819" y="5867400"/>
            <a:ext cx="8292981" cy="70788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This enables us to potentially use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all available PIM threads </a:t>
            </a: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to execute tasks</a:t>
            </a:r>
            <a:endParaRPr kumimoji="0" lang="en-US" sz="2000" b="1" i="0" u="none" strike="noStrike" kern="1200" cap="none" spc="0" normalizeH="0" baseline="0" noProof="0" dirty="0">
              <a:ln>
                <a:noFill/>
              </a:ln>
              <a:solidFill>
                <a:srgbClr val="C00000"/>
              </a:solidFill>
              <a:effectLst/>
              <a:uLnTx/>
              <a:uFillTx/>
              <a:latin typeface="Gill Sans MT"/>
              <a:ea typeface="+mn-ea"/>
              <a:cs typeface="Gill Sans MT"/>
            </a:endParaRPr>
          </a:p>
        </p:txBody>
      </p:sp>
    </p:spTree>
    <p:extLst>
      <p:ext uri="{BB962C8B-B14F-4D97-AF65-F5344CB8AC3E}">
        <p14:creationId xmlns:p14="http://schemas.microsoft.com/office/powerpoint/2010/main" val="421289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P spid="11" grpId="0"/>
      <p:bldP spid="12" grpId="0"/>
      <p:bldP spid="16" grpId="0"/>
      <p:bldP spid="2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144000" cy="914400"/>
          </a:xfrm>
        </p:spPr>
        <p:txBody>
          <a:bodyPr/>
          <a:lstStyle/>
          <a:p>
            <a:r>
              <a:rPr lang="en-US" sz="4000" dirty="0"/>
              <a:t>Analytical Engine: Hardware Design</a:t>
            </a:r>
          </a:p>
        </p:txBody>
      </p:sp>
      <p:sp>
        <p:nvSpPr>
          <p:cNvPr id="3" name="Content Placeholder 2"/>
          <p:cNvSpPr>
            <a:spLocks noGrp="1"/>
          </p:cNvSpPr>
          <p:nvPr>
            <p:ph idx="1"/>
          </p:nvPr>
        </p:nvSpPr>
        <p:spPr>
          <a:xfrm>
            <a:off x="0" y="8382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2400" b="1" i="0" u="none" strike="noStrike" kern="1200" cap="none" spc="0" normalizeH="0" baseline="0" noProof="0">
              <a:ln>
                <a:noFill/>
              </a:ln>
              <a:solidFill>
                <a:srgbClr val="0070C0"/>
              </a:solidFill>
              <a:effectLst/>
              <a:uLnTx/>
              <a:uFillTx/>
              <a:latin typeface="Gill Sans MT"/>
              <a:ea typeface="+mn-ea"/>
              <a:cs typeface="Gill Sans MT"/>
            </a:endParaRPr>
          </a:p>
        </p:txBody>
      </p:sp>
      <p:sp>
        <p:nvSpPr>
          <p:cNvPr id="209" name="Rectangle 208"/>
          <p:cNvSpPr/>
          <p:nvPr/>
        </p:nvSpPr>
        <p:spPr>
          <a:xfrm>
            <a:off x="-457200" y="845403"/>
            <a:ext cx="99822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Gill Sans MT"/>
                <a:ea typeface="+mn-ea"/>
                <a:cs typeface="Gill Sans MT"/>
              </a:rPr>
              <a:t>Given area and power constraints, it can be </a:t>
            </a:r>
            <a:r>
              <a:rPr kumimoji="0" lang="en-US" sz="2300" b="1" i="0" u="none" strike="noStrike" kern="1200" cap="none" spc="0" normalizeH="0" baseline="0" noProof="0" dirty="0">
                <a:ln>
                  <a:noFill/>
                </a:ln>
                <a:solidFill>
                  <a:srgbClr val="C00000"/>
                </a:solidFill>
                <a:effectLst/>
                <a:uLnTx/>
                <a:uFillTx/>
                <a:latin typeface="Gill Sans MT"/>
                <a:ea typeface="+mn-ea"/>
                <a:cs typeface="Gill Sans MT"/>
              </a:rPr>
              <a:t>difficult</a:t>
            </a:r>
            <a:r>
              <a:rPr kumimoji="0" lang="en-US" sz="2300" b="1" i="0" u="none" strike="noStrike" kern="1200" cap="none" spc="0" normalizeH="0" baseline="0" noProof="0" dirty="0">
                <a:ln>
                  <a:noFill/>
                </a:ln>
                <a:solidFill>
                  <a:prstClr val="black"/>
                </a:solidFill>
                <a:effectLst/>
                <a:uLnTx/>
                <a:uFillTx/>
                <a:latin typeface="Gill Sans MT"/>
                <a:ea typeface="+mn-ea"/>
                <a:cs typeface="Gill Sans MT"/>
              </a:rPr>
              <a:t> to add </a:t>
            </a: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enough </a:t>
            </a:r>
            <a:b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b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PIM logic</a:t>
            </a:r>
            <a:r>
              <a:rPr kumimoji="0" lang="en-US" sz="2300" b="1" i="0" u="none" strike="noStrike" kern="1200" cap="none" spc="0" normalizeH="0" baseline="0" noProof="0" dirty="0">
                <a:ln>
                  <a:noFill/>
                </a:ln>
                <a:solidFill>
                  <a:prstClr val="black"/>
                </a:solidFill>
                <a:effectLst/>
                <a:uLnTx/>
                <a:uFillTx/>
                <a:latin typeface="Gill Sans MT"/>
                <a:ea typeface="+mn-ea"/>
                <a:cs typeface="Gill Sans MT"/>
              </a:rPr>
              <a:t> to each vault to saturate the </a:t>
            </a: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available vault bandwidth</a:t>
            </a:r>
          </a:p>
        </p:txBody>
      </p:sp>
      <p:cxnSp>
        <p:nvCxnSpPr>
          <p:cNvPr id="67" name="Straight Arrow Connector 66"/>
          <p:cNvCxnSpPr/>
          <p:nvPr/>
        </p:nvCxnSpPr>
        <p:spPr>
          <a:xfrm>
            <a:off x="4419600" y="1752600"/>
            <a:ext cx="0" cy="393192"/>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8600" y="2133600"/>
            <a:ext cx="86106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Our new data placement strategy and scheduler enables us to</a:t>
            </a:r>
            <a:br>
              <a:rPr kumimoji="0" lang="en-US" sz="20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expose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greater intra-query parallelism</a:t>
            </a:r>
          </a:p>
        </p:txBody>
      </p:sp>
      <p:grpSp>
        <p:nvGrpSpPr>
          <p:cNvPr id="12" name="Group 11"/>
          <p:cNvGrpSpPr/>
          <p:nvPr/>
        </p:nvGrpSpPr>
        <p:grpSpPr>
          <a:xfrm>
            <a:off x="1447800" y="2971800"/>
            <a:ext cx="4997323" cy="2743200"/>
            <a:chOff x="3188208" y="3276603"/>
            <a:chExt cx="4997323" cy="3200397"/>
          </a:xfrm>
        </p:grpSpPr>
        <p:cxnSp>
          <p:nvCxnSpPr>
            <p:cNvPr id="70" name="Straight Connector 69">
              <a:extLst>
                <a:ext uri="{FF2B5EF4-FFF2-40B4-BE49-F238E27FC236}">
                  <a16:creationId xmlns:a16="http://schemas.microsoft.com/office/drawing/2014/main" id="{BA344625-3F43-904C-9B8C-6B4F372AB293}"/>
                </a:ext>
              </a:extLst>
            </p:cNvPr>
            <p:cNvCxnSpPr>
              <a:cxnSpLocks/>
            </p:cNvCxnSpPr>
            <p:nvPr/>
          </p:nvCxnSpPr>
          <p:spPr>
            <a:xfrm>
              <a:off x="3188208" y="6315560"/>
              <a:ext cx="2130552" cy="0"/>
            </a:xfrm>
            <a:prstGeom prst="line">
              <a:avLst/>
            </a:prstGeom>
            <a:ln w="5715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3268538" y="3276603"/>
              <a:ext cx="4916993" cy="3200397"/>
              <a:chOff x="4474177" y="2548712"/>
              <a:chExt cx="4959635" cy="3475280"/>
            </a:xfrm>
          </p:grpSpPr>
          <p:grpSp>
            <p:nvGrpSpPr>
              <p:cNvPr id="73" name="Group 72"/>
              <p:cNvGrpSpPr/>
              <p:nvPr/>
            </p:nvGrpSpPr>
            <p:grpSpPr>
              <a:xfrm>
                <a:off x="4474177" y="4667058"/>
                <a:ext cx="2013321" cy="1143765"/>
                <a:chOff x="4457468" y="4667058"/>
                <a:chExt cx="2013321" cy="1143765"/>
              </a:xfrm>
            </p:grpSpPr>
            <p:grpSp>
              <p:nvGrpSpPr>
                <p:cNvPr id="144" name="Group 143"/>
                <p:cNvGrpSpPr/>
                <p:nvPr/>
              </p:nvGrpSpPr>
              <p:grpSpPr>
                <a:xfrm>
                  <a:off x="4465754" y="5049442"/>
                  <a:ext cx="1987687" cy="377326"/>
                  <a:chOff x="4666262" y="4013298"/>
                  <a:chExt cx="1832240" cy="377326"/>
                </a:xfrm>
              </p:grpSpPr>
              <p:sp>
                <p:nvSpPr>
                  <p:cNvPr id="206" name="Rectangle 205">
                    <a:extLst>
                      <a:ext uri="{FF2B5EF4-FFF2-40B4-BE49-F238E27FC236}">
                        <a16:creationId xmlns:a16="http://schemas.microsoft.com/office/drawing/2014/main" id="{9623927C-0BA7-9840-802C-78BEB47D8260}"/>
                      </a:ext>
                    </a:extLst>
                  </p:cNvPr>
                  <p:cNvSpPr/>
                  <p:nvPr/>
                </p:nvSpPr>
                <p:spPr>
                  <a:xfrm>
                    <a:off x="4666262" y="4013298"/>
                    <a:ext cx="1832240" cy="282286"/>
                  </a:xfrm>
                  <a:prstGeom prst="rect">
                    <a:avLst/>
                  </a:prstGeom>
                  <a:solidFill>
                    <a:srgbClr val="A8D379"/>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mn-cs"/>
                      </a:rPr>
                      <a:t>DRAM Layer</a:t>
                    </a:r>
                  </a:p>
                </p:txBody>
              </p:sp>
              <p:grpSp>
                <p:nvGrpSpPr>
                  <p:cNvPr id="207" name="Group 206">
                    <a:extLst>
                      <a:ext uri="{FF2B5EF4-FFF2-40B4-BE49-F238E27FC236}">
                        <a16:creationId xmlns:a16="http://schemas.microsoft.com/office/drawing/2014/main" id="{67B0314A-7764-3F4C-938C-FE003D107FF6}"/>
                      </a:ext>
                    </a:extLst>
                  </p:cNvPr>
                  <p:cNvGrpSpPr/>
                  <p:nvPr/>
                </p:nvGrpSpPr>
                <p:grpSpPr>
                  <a:xfrm>
                    <a:off x="4759532" y="4299791"/>
                    <a:ext cx="1635500" cy="90833"/>
                    <a:chOff x="2817807" y="4867999"/>
                    <a:chExt cx="1186400" cy="73872"/>
                  </a:xfrm>
                </p:grpSpPr>
                <p:cxnSp>
                  <p:nvCxnSpPr>
                    <p:cNvPr id="208" name="Straight Connector 207">
                      <a:extLst>
                        <a:ext uri="{FF2B5EF4-FFF2-40B4-BE49-F238E27FC236}">
                          <a16:creationId xmlns:a16="http://schemas.microsoft.com/office/drawing/2014/main" id="{BAE10385-A083-774F-83F3-A7A13240E38F}"/>
                        </a:ext>
                      </a:extLst>
                    </p:cNvPr>
                    <p:cNvCxnSpPr/>
                    <p:nvPr/>
                  </p:nvCxnSpPr>
                  <p:spPr>
                    <a:xfrm>
                      <a:off x="2817807"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D6F58DFD-1452-BA43-B22B-48993F475EB3}"/>
                        </a:ext>
                      </a:extLst>
                    </p:cNvPr>
                    <p:cNvCxnSpPr/>
                    <p:nvPr/>
                  </p:nvCxnSpPr>
                  <p:spPr>
                    <a:xfrm>
                      <a:off x="2910874"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7C36F9A1-6C3E-8E4C-BE72-069BF6D6114A}"/>
                        </a:ext>
                      </a:extLst>
                    </p:cNvPr>
                    <p:cNvCxnSpPr/>
                    <p:nvPr/>
                  </p:nvCxnSpPr>
                  <p:spPr>
                    <a:xfrm>
                      <a:off x="3000052"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46A188FD-23F6-5E4F-8C92-1F3869B0C37D}"/>
                        </a:ext>
                      </a:extLst>
                    </p:cNvPr>
                    <p:cNvCxnSpPr/>
                    <p:nvPr/>
                  </p:nvCxnSpPr>
                  <p:spPr>
                    <a:xfrm>
                      <a:off x="3093119"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3042F45F-C4EE-E74A-A86C-CFB5C351865F}"/>
                        </a:ext>
                      </a:extLst>
                    </p:cNvPr>
                    <p:cNvCxnSpPr/>
                    <p:nvPr/>
                  </p:nvCxnSpPr>
                  <p:spPr>
                    <a:xfrm>
                      <a:off x="3183453"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FF4ECC46-ACE9-F341-8216-BA7B0B8D1CFE}"/>
                        </a:ext>
                      </a:extLst>
                    </p:cNvPr>
                    <p:cNvCxnSpPr/>
                    <p:nvPr/>
                  </p:nvCxnSpPr>
                  <p:spPr>
                    <a:xfrm>
                      <a:off x="3276520"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AF7AC8A8-7A75-B444-B0A1-4D77546AF50E}"/>
                        </a:ext>
                      </a:extLst>
                    </p:cNvPr>
                    <p:cNvCxnSpPr/>
                    <p:nvPr/>
                  </p:nvCxnSpPr>
                  <p:spPr>
                    <a:xfrm>
                      <a:off x="3365698"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35149618-95A5-7045-8D52-B31DC1C38886}"/>
                        </a:ext>
                      </a:extLst>
                    </p:cNvPr>
                    <p:cNvCxnSpPr/>
                    <p:nvPr/>
                  </p:nvCxnSpPr>
                  <p:spPr>
                    <a:xfrm>
                      <a:off x="3458765"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7D5BE523-CE90-8145-B2F9-4A7764C48B16}"/>
                        </a:ext>
                      </a:extLst>
                    </p:cNvPr>
                    <p:cNvCxnSpPr/>
                    <p:nvPr/>
                  </p:nvCxnSpPr>
                  <p:spPr>
                    <a:xfrm>
                      <a:off x="3545494"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A77F32EC-0709-8F49-BF11-C0B24D693F58}"/>
                        </a:ext>
                      </a:extLst>
                    </p:cNvPr>
                    <p:cNvCxnSpPr/>
                    <p:nvPr/>
                  </p:nvCxnSpPr>
                  <p:spPr>
                    <a:xfrm>
                      <a:off x="3638561"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B8798E9-F077-D040-A115-6FAA9FDEF965}"/>
                        </a:ext>
                      </a:extLst>
                    </p:cNvPr>
                    <p:cNvCxnSpPr/>
                    <p:nvPr/>
                  </p:nvCxnSpPr>
                  <p:spPr>
                    <a:xfrm>
                      <a:off x="3727739"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3385E642-E884-2F45-AA40-CBE7DD727F56}"/>
                        </a:ext>
                      </a:extLst>
                    </p:cNvPr>
                    <p:cNvCxnSpPr/>
                    <p:nvPr/>
                  </p:nvCxnSpPr>
                  <p:spPr>
                    <a:xfrm>
                      <a:off x="3820806"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9B581E09-4FA3-4F41-8FF2-4CD2F3DA7E4A}"/>
                        </a:ext>
                      </a:extLst>
                    </p:cNvPr>
                    <p:cNvCxnSpPr/>
                    <p:nvPr/>
                  </p:nvCxnSpPr>
                  <p:spPr>
                    <a:xfrm>
                      <a:off x="3911140"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12C107CF-CC75-B246-A73A-D7D7BD291FDC}"/>
                        </a:ext>
                      </a:extLst>
                    </p:cNvPr>
                    <p:cNvCxnSpPr/>
                    <p:nvPr/>
                  </p:nvCxnSpPr>
                  <p:spPr>
                    <a:xfrm>
                      <a:off x="4004207"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73" name="Group 172"/>
                <p:cNvGrpSpPr/>
                <p:nvPr/>
              </p:nvGrpSpPr>
              <p:grpSpPr>
                <a:xfrm>
                  <a:off x="4457468" y="5433866"/>
                  <a:ext cx="2013321" cy="376957"/>
                  <a:chOff x="4624558" y="5383730"/>
                  <a:chExt cx="2059041" cy="376957"/>
                </a:xfrm>
              </p:grpSpPr>
              <p:sp>
                <p:nvSpPr>
                  <p:cNvPr id="191" name="Rectangle 190">
                    <a:extLst>
                      <a:ext uri="{FF2B5EF4-FFF2-40B4-BE49-F238E27FC236}">
                        <a16:creationId xmlns:a16="http://schemas.microsoft.com/office/drawing/2014/main" id="{5D90B99B-2345-1542-BA9C-2036BB01B818}"/>
                      </a:ext>
                    </a:extLst>
                  </p:cNvPr>
                  <p:cNvSpPr/>
                  <p:nvPr/>
                </p:nvSpPr>
                <p:spPr>
                  <a:xfrm>
                    <a:off x="4624558" y="5383730"/>
                    <a:ext cx="2059041" cy="297774"/>
                  </a:xfrm>
                  <a:prstGeom prst="rect">
                    <a:avLst/>
                  </a:prstGeom>
                  <a:solidFill>
                    <a:schemeClr val="bg2">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mn-cs"/>
                      </a:rPr>
                      <a:t>Logic Layer</a:t>
                    </a:r>
                  </a:p>
                </p:txBody>
              </p:sp>
              <p:grpSp>
                <p:nvGrpSpPr>
                  <p:cNvPr id="192" name="Group 191">
                    <a:extLst>
                      <a:ext uri="{FF2B5EF4-FFF2-40B4-BE49-F238E27FC236}">
                        <a16:creationId xmlns:a16="http://schemas.microsoft.com/office/drawing/2014/main" id="{F5BA81BC-E14A-D34D-A6F8-BC8B3B57953D}"/>
                      </a:ext>
                    </a:extLst>
                  </p:cNvPr>
                  <p:cNvGrpSpPr/>
                  <p:nvPr/>
                </p:nvGrpSpPr>
                <p:grpSpPr>
                  <a:xfrm>
                    <a:off x="4715223" y="5691166"/>
                    <a:ext cx="1855789" cy="69521"/>
                    <a:chOff x="2803499" y="4864824"/>
                    <a:chExt cx="1352869" cy="83283"/>
                  </a:xfrm>
                  <a:solidFill>
                    <a:schemeClr val="tx1"/>
                  </a:solidFill>
                </p:grpSpPr>
                <p:sp>
                  <p:nvSpPr>
                    <p:cNvPr id="193" name="Oval 192">
                      <a:extLst>
                        <a:ext uri="{FF2B5EF4-FFF2-40B4-BE49-F238E27FC236}">
                          <a16:creationId xmlns:a16="http://schemas.microsoft.com/office/drawing/2014/main" id="{0F02B93F-F358-A543-A6A8-921F523E9EBC}"/>
                        </a:ext>
                      </a:extLst>
                    </p:cNvPr>
                    <p:cNvSpPr/>
                    <p:nvPr/>
                  </p:nvSpPr>
                  <p:spPr>
                    <a:xfrm>
                      <a:off x="2803499" y="4865084"/>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94" name="Oval 193">
                      <a:extLst>
                        <a:ext uri="{FF2B5EF4-FFF2-40B4-BE49-F238E27FC236}">
                          <a16:creationId xmlns:a16="http://schemas.microsoft.com/office/drawing/2014/main" id="{27434CC9-BF7C-134A-A84D-DC928D190D75}"/>
                        </a:ext>
                      </a:extLst>
                    </p:cNvPr>
                    <p:cNvSpPr/>
                    <p:nvPr/>
                  </p:nvSpPr>
                  <p:spPr>
                    <a:xfrm>
                      <a:off x="2918322" y="4867812"/>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95" name="Oval 194">
                      <a:extLst>
                        <a:ext uri="{FF2B5EF4-FFF2-40B4-BE49-F238E27FC236}">
                          <a16:creationId xmlns:a16="http://schemas.microsoft.com/office/drawing/2014/main" id="{24FA8174-A52E-F04C-A6A8-48834C1E0117}"/>
                        </a:ext>
                      </a:extLst>
                    </p:cNvPr>
                    <p:cNvSpPr/>
                    <p:nvPr/>
                  </p:nvSpPr>
                  <p:spPr>
                    <a:xfrm>
                      <a:off x="3011389" y="4867812"/>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96" name="Oval 195">
                      <a:extLst>
                        <a:ext uri="{FF2B5EF4-FFF2-40B4-BE49-F238E27FC236}">
                          <a16:creationId xmlns:a16="http://schemas.microsoft.com/office/drawing/2014/main" id="{483A9700-2F78-7A42-9858-6BFEC315B2CB}"/>
                        </a:ext>
                      </a:extLst>
                    </p:cNvPr>
                    <p:cNvSpPr/>
                    <p:nvPr/>
                  </p:nvSpPr>
                  <p:spPr>
                    <a:xfrm>
                      <a:off x="3126212" y="4870541"/>
                      <a:ext cx="57150" cy="74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97" name="Oval 196">
                      <a:extLst>
                        <a:ext uri="{FF2B5EF4-FFF2-40B4-BE49-F238E27FC236}">
                          <a16:creationId xmlns:a16="http://schemas.microsoft.com/office/drawing/2014/main" id="{C406F0BD-040F-CC40-8C86-899F97EC6B6F}"/>
                        </a:ext>
                      </a:extLst>
                    </p:cNvPr>
                    <p:cNvSpPr/>
                    <p:nvPr/>
                  </p:nvSpPr>
                  <p:spPr>
                    <a:xfrm>
                      <a:off x="3229715" y="4867812"/>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98" name="Oval 197">
                      <a:extLst>
                        <a:ext uri="{FF2B5EF4-FFF2-40B4-BE49-F238E27FC236}">
                          <a16:creationId xmlns:a16="http://schemas.microsoft.com/office/drawing/2014/main" id="{CA7236B6-93BA-B547-9943-D47982CB3FFE}"/>
                        </a:ext>
                      </a:extLst>
                    </p:cNvPr>
                    <p:cNvSpPr/>
                    <p:nvPr/>
                  </p:nvSpPr>
                  <p:spPr>
                    <a:xfrm>
                      <a:off x="3344538" y="4870541"/>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99" name="Oval 198">
                      <a:extLst>
                        <a:ext uri="{FF2B5EF4-FFF2-40B4-BE49-F238E27FC236}">
                          <a16:creationId xmlns:a16="http://schemas.microsoft.com/office/drawing/2014/main" id="{FD1A3E02-60FC-9843-A1D7-349DCFDAFEA2}"/>
                        </a:ext>
                      </a:extLst>
                    </p:cNvPr>
                    <p:cNvSpPr/>
                    <p:nvPr/>
                  </p:nvSpPr>
                  <p:spPr>
                    <a:xfrm>
                      <a:off x="3437605" y="4870541"/>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200" name="Oval 199">
                      <a:extLst>
                        <a:ext uri="{FF2B5EF4-FFF2-40B4-BE49-F238E27FC236}">
                          <a16:creationId xmlns:a16="http://schemas.microsoft.com/office/drawing/2014/main" id="{4957975C-51E2-874E-9E00-9581A48DB40B}"/>
                        </a:ext>
                      </a:extLst>
                    </p:cNvPr>
                    <p:cNvSpPr/>
                    <p:nvPr/>
                  </p:nvSpPr>
                  <p:spPr>
                    <a:xfrm>
                      <a:off x="3552428" y="4873269"/>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201" name="Oval 200">
                      <a:extLst>
                        <a:ext uri="{FF2B5EF4-FFF2-40B4-BE49-F238E27FC236}">
                          <a16:creationId xmlns:a16="http://schemas.microsoft.com/office/drawing/2014/main" id="{51E02BF4-3871-D347-8669-5C676C6C8616}"/>
                        </a:ext>
                      </a:extLst>
                    </p:cNvPr>
                    <p:cNvSpPr/>
                    <p:nvPr/>
                  </p:nvSpPr>
                  <p:spPr>
                    <a:xfrm>
                      <a:off x="3673002" y="4864824"/>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202" name="Oval 201">
                      <a:extLst>
                        <a:ext uri="{FF2B5EF4-FFF2-40B4-BE49-F238E27FC236}">
                          <a16:creationId xmlns:a16="http://schemas.microsoft.com/office/drawing/2014/main" id="{C81B51D3-C464-7645-A70E-25F5C27B2C6D}"/>
                        </a:ext>
                      </a:extLst>
                    </p:cNvPr>
                    <p:cNvSpPr/>
                    <p:nvPr/>
                  </p:nvSpPr>
                  <p:spPr>
                    <a:xfrm>
                      <a:off x="3787825" y="4867553"/>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203" name="Oval 202">
                      <a:extLst>
                        <a:ext uri="{FF2B5EF4-FFF2-40B4-BE49-F238E27FC236}">
                          <a16:creationId xmlns:a16="http://schemas.microsoft.com/office/drawing/2014/main" id="{A999847C-853A-1F4B-9132-8E0527B6F30E}"/>
                        </a:ext>
                      </a:extLst>
                    </p:cNvPr>
                    <p:cNvSpPr/>
                    <p:nvPr/>
                  </p:nvSpPr>
                  <p:spPr>
                    <a:xfrm>
                      <a:off x="3880892" y="4867553"/>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204" name="Oval 203">
                      <a:extLst>
                        <a:ext uri="{FF2B5EF4-FFF2-40B4-BE49-F238E27FC236}">
                          <a16:creationId xmlns:a16="http://schemas.microsoft.com/office/drawing/2014/main" id="{96D3AD12-104E-444B-9A43-C0CF28C89DEB}"/>
                        </a:ext>
                      </a:extLst>
                    </p:cNvPr>
                    <p:cNvSpPr/>
                    <p:nvPr/>
                  </p:nvSpPr>
                  <p:spPr>
                    <a:xfrm>
                      <a:off x="3995715" y="4870281"/>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205" name="Oval 204">
                      <a:extLst>
                        <a:ext uri="{FF2B5EF4-FFF2-40B4-BE49-F238E27FC236}">
                          <a16:creationId xmlns:a16="http://schemas.microsoft.com/office/drawing/2014/main" id="{AF62A82C-9998-B44C-BDA9-C71068821424}"/>
                        </a:ext>
                      </a:extLst>
                    </p:cNvPr>
                    <p:cNvSpPr/>
                    <p:nvPr/>
                  </p:nvSpPr>
                  <p:spPr>
                    <a:xfrm>
                      <a:off x="4099218" y="4867553"/>
                      <a:ext cx="57150" cy="74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grpSp>
            </p:grpSp>
            <p:grpSp>
              <p:nvGrpSpPr>
                <p:cNvPr id="174" name="Group 173"/>
                <p:cNvGrpSpPr/>
                <p:nvPr/>
              </p:nvGrpSpPr>
              <p:grpSpPr>
                <a:xfrm>
                  <a:off x="4467773" y="4667058"/>
                  <a:ext cx="1987687" cy="377326"/>
                  <a:chOff x="4666262" y="4013298"/>
                  <a:chExt cx="1832240" cy="377326"/>
                </a:xfrm>
              </p:grpSpPr>
              <p:sp>
                <p:nvSpPr>
                  <p:cNvPr id="175" name="Rectangle 174">
                    <a:extLst>
                      <a:ext uri="{FF2B5EF4-FFF2-40B4-BE49-F238E27FC236}">
                        <a16:creationId xmlns:a16="http://schemas.microsoft.com/office/drawing/2014/main" id="{9623927C-0BA7-9840-802C-78BEB47D8260}"/>
                      </a:ext>
                    </a:extLst>
                  </p:cNvPr>
                  <p:cNvSpPr/>
                  <p:nvPr/>
                </p:nvSpPr>
                <p:spPr>
                  <a:xfrm>
                    <a:off x="4666262" y="4013298"/>
                    <a:ext cx="1832240" cy="282286"/>
                  </a:xfrm>
                  <a:prstGeom prst="rect">
                    <a:avLst/>
                  </a:prstGeom>
                  <a:solidFill>
                    <a:srgbClr val="A8D379"/>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mn-cs"/>
                      </a:rPr>
                      <a:t>DRAM Layer</a:t>
                    </a:r>
                  </a:p>
                </p:txBody>
              </p:sp>
              <p:grpSp>
                <p:nvGrpSpPr>
                  <p:cNvPr id="176" name="Group 175">
                    <a:extLst>
                      <a:ext uri="{FF2B5EF4-FFF2-40B4-BE49-F238E27FC236}">
                        <a16:creationId xmlns:a16="http://schemas.microsoft.com/office/drawing/2014/main" id="{67B0314A-7764-3F4C-938C-FE003D107FF6}"/>
                      </a:ext>
                    </a:extLst>
                  </p:cNvPr>
                  <p:cNvGrpSpPr/>
                  <p:nvPr/>
                </p:nvGrpSpPr>
                <p:grpSpPr>
                  <a:xfrm>
                    <a:off x="4759532" y="4299791"/>
                    <a:ext cx="1635500" cy="90833"/>
                    <a:chOff x="2817807" y="4867999"/>
                    <a:chExt cx="1186400" cy="73872"/>
                  </a:xfrm>
                </p:grpSpPr>
                <p:cxnSp>
                  <p:nvCxnSpPr>
                    <p:cNvPr id="177" name="Straight Connector 176">
                      <a:extLst>
                        <a:ext uri="{FF2B5EF4-FFF2-40B4-BE49-F238E27FC236}">
                          <a16:creationId xmlns:a16="http://schemas.microsoft.com/office/drawing/2014/main" id="{BAE10385-A083-774F-83F3-A7A13240E38F}"/>
                        </a:ext>
                      </a:extLst>
                    </p:cNvPr>
                    <p:cNvCxnSpPr/>
                    <p:nvPr/>
                  </p:nvCxnSpPr>
                  <p:spPr>
                    <a:xfrm>
                      <a:off x="2817807"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D6F58DFD-1452-BA43-B22B-48993F475EB3}"/>
                        </a:ext>
                      </a:extLst>
                    </p:cNvPr>
                    <p:cNvCxnSpPr/>
                    <p:nvPr/>
                  </p:nvCxnSpPr>
                  <p:spPr>
                    <a:xfrm>
                      <a:off x="2910874"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C36F9A1-6C3E-8E4C-BE72-069BF6D6114A}"/>
                        </a:ext>
                      </a:extLst>
                    </p:cNvPr>
                    <p:cNvCxnSpPr/>
                    <p:nvPr/>
                  </p:nvCxnSpPr>
                  <p:spPr>
                    <a:xfrm>
                      <a:off x="3000052"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6A188FD-23F6-5E4F-8C92-1F3869B0C37D}"/>
                        </a:ext>
                      </a:extLst>
                    </p:cNvPr>
                    <p:cNvCxnSpPr/>
                    <p:nvPr/>
                  </p:nvCxnSpPr>
                  <p:spPr>
                    <a:xfrm>
                      <a:off x="3093119"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3042F45F-C4EE-E74A-A86C-CFB5C351865F}"/>
                        </a:ext>
                      </a:extLst>
                    </p:cNvPr>
                    <p:cNvCxnSpPr/>
                    <p:nvPr/>
                  </p:nvCxnSpPr>
                  <p:spPr>
                    <a:xfrm>
                      <a:off x="3183453"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FF4ECC46-ACE9-F341-8216-BA7B0B8D1CFE}"/>
                        </a:ext>
                      </a:extLst>
                    </p:cNvPr>
                    <p:cNvCxnSpPr/>
                    <p:nvPr/>
                  </p:nvCxnSpPr>
                  <p:spPr>
                    <a:xfrm>
                      <a:off x="3276520"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AF7AC8A8-7A75-B444-B0A1-4D77546AF50E}"/>
                        </a:ext>
                      </a:extLst>
                    </p:cNvPr>
                    <p:cNvCxnSpPr/>
                    <p:nvPr/>
                  </p:nvCxnSpPr>
                  <p:spPr>
                    <a:xfrm>
                      <a:off x="3365698"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35149618-95A5-7045-8D52-B31DC1C38886}"/>
                        </a:ext>
                      </a:extLst>
                    </p:cNvPr>
                    <p:cNvCxnSpPr/>
                    <p:nvPr/>
                  </p:nvCxnSpPr>
                  <p:spPr>
                    <a:xfrm>
                      <a:off x="3458765" y="486799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D5BE523-CE90-8145-B2F9-4A7764C48B16}"/>
                        </a:ext>
                      </a:extLst>
                    </p:cNvPr>
                    <p:cNvCxnSpPr/>
                    <p:nvPr/>
                  </p:nvCxnSpPr>
                  <p:spPr>
                    <a:xfrm>
                      <a:off x="3545494"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A77F32EC-0709-8F49-BF11-C0B24D693F58}"/>
                        </a:ext>
                      </a:extLst>
                    </p:cNvPr>
                    <p:cNvCxnSpPr/>
                    <p:nvPr/>
                  </p:nvCxnSpPr>
                  <p:spPr>
                    <a:xfrm>
                      <a:off x="3638561"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EB8798E9-F077-D040-A115-6FAA9FDEF965}"/>
                        </a:ext>
                      </a:extLst>
                    </p:cNvPr>
                    <p:cNvCxnSpPr/>
                    <p:nvPr/>
                  </p:nvCxnSpPr>
                  <p:spPr>
                    <a:xfrm>
                      <a:off x="3727739"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3385E642-E884-2F45-AA40-CBE7DD727F56}"/>
                        </a:ext>
                      </a:extLst>
                    </p:cNvPr>
                    <p:cNvCxnSpPr/>
                    <p:nvPr/>
                  </p:nvCxnSpPr>
                  <p:spPr>
                    <a:xfrm>
                      <a:off x="3820806"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9B581E09-4FA3-4F41-8FF2-4CD2F3DA7E4A}"/>
                        </a:ext>
                      </a:extLst>
                    </p:cNvPr>
                    <p:cNvCxnSpPr/>
                    <p:nvPr/>
                  </p:nvCxnSpPr>
                  <p:spPr>
                    <a:xfrm>
                      <a:off x="3911140"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12C107CF-CC75-B246-A73A-D7D7BD291FDC}"/>
                        </a:ext>
                      </a:extLst>
                    </p:cNvPr>
                    <p:cNvCxnSpPr/>
                    <p:nvPr/>
                  </p:nvCxnSpPr>
                  <p:spPr>
                    <a:xfrm>
                      <a:off x="4004207" y="4871939"/>
                      <a:ext cx="0" cy="69932"/>
                    </a:xfrm>
                    <a:prstGeom prst="line">
                      <a:avLst/>
                    </a:prstGeom>
                    <a:ln w="2540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cxnSp>
            <p:nvCxnSpPr>
              <p:cNvPr id="74" name="Straight Connector 73">
                <a:extLst>
                  <a:ext uri="{FF2B5EF4-FFF2-40B4-BE49-F238E27FC236}">
                    <a16:creationId xmlns:a16="http://schemas.microsoft.com/office/drawing/2014/main" id="{A50F9C52-11B2-6A41-ADA9-33D89099BEC6}"/>
                  </a:ext>
                </a:extLst>
              </p:cNvPr>
              <p:cNvCxnSpPr>
                <a:cxnSpLocks/>
              </p:cNvCxnSpPr>
              <p:nvPr/>
            </p:nvCxnSpPr>
            <p:spPr>
              <a:xfrm>
                <a:off x="6470150" y="5717294"/>
                <a:ext cx="180507" cy="286837"/>
              </a:xfrm>
              <a:prstGeom prst="line">
                <a:avLst/>
              </a:prstGeom>
              <a:ln w="25400">
                <a:solidFill>
                  <a:srgbClr val="0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5C5C834-E0E0-7549-9CF5-DE372DFB56AF}"/>
                  </a:ext>
                </a:extLst>
              </p:cNvPr>
              <p:cNvCxnSpPr>
                <a:cxnSpLocks/>
              </p:cNvCxnSpPr>
              <p:nvPr/>
            </p:nvCxnSpPr>
            <p:spPr>
              <a:xfrm flipV="1">
                <a:off x="6530139" y="5230520"/>
                <a:ext cx="957422" cy="215446"/>
              </a:xfrm>
              <a:prstGeom prst="line">
                <a:avLst/>
              </a:prstGeom>
              <a:ln w="25400">
                <a:solidFill>
                  <a:srgbClr val="0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6638923" y="2548712"/>
                <a:ext cx="2794889" cy="3475280"/>
                <a:chOff x="6622214" y="2548712"/>
                <a:chExt cx="2794889" cy="3475280"/>
              </a:xfrm>
            </p:grpSpPr>
            <p:cxnSp>
              <p:nvCxnSpPr>
                <p:cNvPr id="78" name="Straight Connector 77">
                  <a:extLst>
                    <a:ext uri="{FF2B5EF4-FFF2-40B4-BE49-F238E27FC236}">
                      <a16:creationId xmlns:a16="http://schemas.microsoft.com/office/drawing/2014/main" id="{3E1B7FCD-0116-3444-8CC3-7F9878C99D52}"/>
                    </a:ext>
                  </a:extLst>
                </p:cNvPr>
                <p:cNvCxnSpPr>
                  <a:cxnSpLocks/>
                  <a:stCxn id="90" idx="0"/>
                </p:cNvCxnSpPr>
                <p:nvPr/>
              </p:nvCxnSpPr>
              <p:spPr>
                <a:xfrm flipH="1" flipV="1">
                  <a:off x="6720297" y="4673243"/>
                  <a:ext cx="1122263" cy="599953"/>
                </a:xfrm>
                <a:prstGeom prst="line">
                  <a:avLst/>
                </a:prstGeom>
                <a:ln w="25400">
                  <a:solidFill>
                    <a:srgbClr val="0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5ABC1E9-402A-4B42-9F74-BD9147E01A34}"/>
                    </a:ext>
                  </a:extLst>
                </p:cNvPr>
                <p:cNvCxnSpPr>
                  <a:cxnSpLocks/>
                </p:cNvCxnSpPr>
                <p:nvPr/>
              </p:nvCxnSpPr>
              <p:spPr>
                <a:xfrm flipV="1">
                  <a:off x="7912196" y="4757205"/>
                  <a:ext cx="1459616" cy="524343"/>
                </a:xfrm>
                <a:prstGeom prst="line">
                  <a:avLst/>
                </a:prstGeom>
                <a:ln w="25400">
                  <a:solidFill>
                    <a:srgbClr val="0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729537" y="2548712"/>
                  <a:ext cx="2687566" cy="646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Analytical Island</a:t>
                  </a:r>
                  <a:br>
                    <a:rPr kumimoji="0" lang="en-US" sz="16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600" b="1" i="0" u="none" strike="noStrike" kern="1200" cap="none" spc="0" normalizeH="0" baseline="0" noProof="0" dirty="0">
                      <a:ln>
                        <a:noFill/>
                      </a:ln>
                      <a:solidFill>
                        <a:prstClr val="black"/>
                      </a:solidFill>
                      <a:effectLst/>
                      <a:uLnTx/>
                      <a:uFillTx/>
                      <a:latin typeface="Gill Sans MT"/>
                      <a:ea typeface="+mn-ea"/>
                      <a:cs typeface="Gill Sans MT"/>
                    </a:rPr>
                    <a:t> HW Resources</a:t>
                  </a:r>
                </a:p>
              </p:txBody>
            </p:sp>
            <p:grpSp>
              <p:nvGrpSpPr>
                <p:cNvPr id="81" name="Group 80"/>
                <p:cNvGrpSpPr/>
                <p:nvPr/>
              </p:nvGrpSpPr>
              <p:grpSpPr>
                <a:xfrm>
                  <a:off x="6743116" y="3438557"/>
                  <a:ext cx="2636394" cy="1402152"/>
                  <a:chOff x="6525899" y="3121029"/>
                  <a:chExt cx="2636394" cy="1402152"/>
                </a:xfrm>
              </p:grpSpPr>
              <p:grpSp>
                <p:nvGrpSpPr>
                  <p:cNvPr id="111" name="Group 110"/>
                  <p:cNvGrpSpPr/>
                  <p:nvPr/>
                </p:nvGrpSpPr>
                <p:grpSpPr>
                  <a:xfrm>
                    <a:off x="6525899" y="3121029"/>
                    <a:ext cx="2636394" cy="1402152"/>
                    <a:chOff x="6441397" y="3806431"/>
                    <a:chExt cx="1584757" cy="1115022"/>
                  </a:xfrm>
                </p:grpSpPr>
                <p:sp>
                  <p:nvSpPr>
                    <p:cNvPr id="113" name="Rounded Rectangle 112">
                      <a:extLst>
                        <a:ext uri="{FF2B5EF4-FFF2-40B4-BE49-F238E27FC236}">
                          <a16:creationId xmlns:a16="http://schemas.microsoft.com/office/drawing/2014/main" id="{044F5A88-4F52-B84C-86F4-5E6CAE2062D5}"/>
                        </a:ext>
                      </a:extLst>
                    </p:cNvPr>
                    <p:cNvSpPr/>
                    <p:nvPr/>
                  </p:nvSpPr>
                  <p:spPr>
                    <a:xfrm>
                      <a:off x="6441397" y="3806431"/>
                      <a:ext cx="1584757" cy="111502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sp>
                  <p:nvSpPr>
                    <p:cNvPr id="115" name="Rounded Rectangle 114">
                      <a:extLst>
                        <a:ext uri="{FF2B5EF4-FFF2-40B4-BE49-F238E27FC236}">
                          <a16:creationId xmlns:a16="http://schemas.microsoft.com/office/drawing/2014/main" id="{89DB4971-F28D-3346-96D0-E16AF510072A}"/>
                        </a:ext>
                      </a:extLst>
                    </p:cNvPr>
                    <p:cNvSpPr/>
                    <p:nvPr/>
                  </p:nvSpPr>
                  <p:spPr>
                    <a:xfrm rot="5400000">
                      <a:off x="7390409" y="3738921"/>
                      <a:ext cx="458643" cy="725570"/>
                    </a:xfrm>
                    <a:prstGeom prst="roundRect">
                      <a:avLst/>
                    </a:prstGeom>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Update</a:t>
                      </a:r>
                      <a:b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b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 App. Unit</a:t>
                      </a:r>
                    </a:p>
                  </p:txBody>
                </p:sp>
                <p:sp>
                  <p:nvSpPr>
                    <p:cNvPr id="116" name="Rounded Rectangle 115">
                      <a:extLst>
                        <a:ext uri="{FF2B5EF4-FFF2-40B4-BE49-F238E27FC236}">
                          <a16:creationId xmlns:a16="http://schemas.microsoft.com/office/drawing/2014/main" id="{D6B208BA-8D20-7746-A8B5-AC3ED6881C4A}"/>
                        </a:ext>
                      </a:extLst>
                    </p:cNvPr>
                    <p:cNvSpPr/>
                    <p:nvPr/>
                  </p:nvSpPr>
                  <p:spPr>
                    <a:xfrm rot="5400000">
                      <a:off x="6621719" y="4269644"/>
                      <a:ext cx="458652" cy="712157"/>
                    </a:xfrm>
                    <a:prstGeom prst="roundRect">
                      <a:avLst/>
                    </a:prstGeom>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Copy Unit</a:t>
                      </a:r>
                    </a:p>
                  </p:txBody>
                </p:sp>
                <p:sp>
                  <p:nvSpPr>
                    <p:cNvPr id="118" name="Rounded Rectangle 117">
                      <a:extLst>
                        <a:ext uri="{FF2B5EF4-FFF2-40B4-BE49-F238E27FC236}">
                          <a16:creationId xmlns:a16="http://schemas.microsoft.com/office/drawing/2014/main" id="{7234AD13-B3E1-644B-9B7D-26B032FD6BDD}"/>
                        </a:ext>
                      </a:extLst>
                    </p:cNvPr>
                    <p:cNvSpPr/>
                    <p:nvPr/>
                  </p:nvSpPr>
                  <p:spPr>
                    <a:xfrm rot="5400000">
                      <a:off x="7390438" y="4263593"/>
                      <a:ext cx="436838" cy="714549"/>
                    </a:xfrm>
                    <a:prstGeom prst="roundRect">
                      <a:avLst/>
                    </a:prstGeom>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PIM</a:t>
                      </a:r>
                      <a:b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b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Cores</a:t>
                      </a:r>
                    </a:p>
                  </p:txBody>
                </p:sp>
              </p:grpSp>
              <p:sp>
                <p:nvSpPr>
                  <p:cNvPr id="108" name="Rounded Rectangle 107">
                    <a:extLst>
                      <a:ext uri="{FF2B5EF4-FFF2-40B4-BE49-F238E27FC236}">
                        <a16:creationId xmlns:a16="http://schemas.microsoft.com/office/drawing/2014/main" id="{89DB4971-F28D-3346-96D0-E16AF510072A}"/>
                      </a:ext>
                    </a:extLst>
                  </p:cNvPr>
                  <p:cNvSpPr/>
                  <p:nvPr/>
                </p:nvSpPr>
                <p:spPr>
                  <a:xfrm rot="5400000">
                    <a:off x="6923779" y="2867945"/>
                    <a:ext cx="576748" cy="1252775"/>
                  </a:xfrm>
                  <a:prstGeom prst="roundRect">
                    <a:avLst/>
                  </a:prstGeom>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Update</a:t>
                    </a:r>
                    <a:b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br>
                    <a:r>
                      <a:rPr kumimoji="0" lang="en-US" sz="1600" b="1" i="0" u="none" strike="noStrike" kern="1200" cap="none" spc="0" normalizeH="0" baseline="0" noProof="0" dirty="0">
                        <a:ln>
                          <a:noFill/>
                        </a:ln>
                        <a:solidFill>
                          <a:srgbClr val="000000"/>
                        </a:solidFill>
                        <a:effectLst/>
                        <a:uLnTx/>
                        <a:uFillTx/>
                        <a:latin typeface="Gill Sans MT"/>
                        <a:ea typeface="+mn-ea"/>
                        <a:cs typeface="Gill Sans MT"/>
                      </a:rPr>
                      <a:t> Ship. Unit</a:t>
                    </a:r>
                  </a:p>
                </p:txBody>
              </p:sp>
            </p:grpSp>
            <p:grpSp>
              <p:nvGrpSpPr>
                <p:cNvPr id="82" name="Group 81"/>
                <p:cNvGrpSpPr/>
                <p:nvPr/>
              </p:nvGrpSpPr>
              <p:grpSpPr>
                <a:xfrm>
                  <a:off x="6622214" y="5213807"/>
                  <a:ext cx="2136460" cy="810185"/>
                  <a:chOff x="6605505" y="5213807"/>
                  <a:chExt cx="2136460" cy="810185"/>
                </a:xfrm>
              </p:grpSpPr>
              <p:sp>
                <p:nvSpPr>
                  <p:cNvPr id="83" name="Parallelogram 82">
                    <a:extLst>
                      <a:ext uri="{FF2B5EF4-FFF2-40B4-BE49-F238E27FC236}">
                        <a16:creationId xmlns:a16="http://schemas.microsoft.com/office/drawing/2014/main" id="{5CC650A7-DC4A-3145-A1D1-55D38CC7E391}"/>
                      </a:ext>
                    </a:extLst>
                  </p:cNvPr>
                  <p:cNvSpPr/>
                  <p:nvPr/>
                </p:nvSpPr>
                <p:spPr>
                  <a:xfrm>
                    <a:off x="6605505" y="5213807"/>
                    <a:ext cx="2136460" cy="810185"/>
                  </a:xfrm>
                  <a:prstGeom prst="parallelogram">
                    <a:avLst>
                      <a:gd name="adj" fmla="val 102837"/>
                    </a:avLst>
                  </a:prstGeom>
                  <a:solidFill>
                    <a:schemeClr val="bg2">
                      <a:lumMod val="7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nvGrpSpPr>
                  <p:cNvPr id="84" name="Group 83"/>
                  <p:cNvGrpSpPr/>
                  <p:nvPr/>
                </p:nvGrpSpPr>
                <p:grpSpPr>
                  <a:xfrm>
                    <a:off x="6852115" y="5271053"/>
                    <a:ext cx="1647205" cy="710873"/>
                    <a:chOff x="6852115" y="5271053"/>
                    <a:chExt cx="1647205" cy="710873"/>
                  </a:xfrm>
                </p:grpSpPr>
                <p:grpSp>
                  <p:nvGrpSpPr>
                    <p:cNvPr id="85" name="Group 84"/>
                    <p:cNvGrpSpPr/>
                    <p:nvPr/>
                  </p:nvGrpSpPr>
                  <p:grpSpPr>
                    <a:xfrm>
                      <a:off x="6852115" y="5653437"/>
                      <a:ext cx="1294297" cy="328489"/>
                      <a:chOff x="8509146" y="5800970"/>
                      <a:chExt cx="1294297" cy="328489"/>
                    </a:xfrm>
                  </p:grpSpPr>
                  <p:grpSp>
                    <p:nvGrpSpPr>
                      <p:cNvPr id="97" name="Group 96"/>
                      <p:cNvGrpSpPr/>
                      <p:nvPr/>
                    </p:nvGrpSpPr>
                    <p:grpSpPr>
                      <a:xfrm>
                        <a:off x="8509146" y="5999522"/>
                        <a:ext cx="1126731" cy="129937"/>
                        <a:chOff x="7337497" y="5312338"/>
                        <a:chExt cx="1419339" cy="120794"/>
                      </a:xfrm>
                      <a:solidFill>
                        <a:schemeClr val="tx2">
                          <a:lumMod val="20000"/>
                          <a:lumOff val="80000"/>
                        </a:schemeClr>
                      </a:solidFill>
                    </p:grpSpPr>
                    <p:sp>
                      <p:nvSpPr>
                        <p:cNvPr id="103" name="Parallelogram 102">
                          <a:extLst>
                            <a:ext uri="{FF2B5EF4-FFF2-40B4-BE49-F238E27FC236}">
                              <a16:creationId xmlns:a16="http://schemas.microsoft.com/office/drawing/2014/main" id="{5CC650A7-DC4A-3145-A1D1-55D38CC7E391}"/>
                            </a:ext>
                          </a:extLst>
                        </p:cNvPr>
                        <p:cNvSpPr/>
                        <p:nvPr/>
                      </p:nvSpPr>
                      <p:spPr>
                        <a:xfrm>
                          <a:off x="7337497" y="5312338"/>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04" name="Parallelogram 103">
                          <a:extLst>
                            <a:ext uri="{FF2B5EF4-FFF2-40B4-BE49-F238E27FC236}">
                              <a16:creationId xmlns:a16="http://schemas.microsoft.com/office/drawing/2014/main" id="{5CC650A7-DC4A-3145-A1D1-55D38CC7E391}"/>
                            </a:ext>
                          </a:extLst>
                        </p:cNvPr>
                        <p:cNvSpPr/>
                        <p:nvPr/>
                      </p:nvSpPr>
                      <p:spPr>
                        <a:xfrm>
                          <a:off x="7690405" y="5314330"/>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05" name="Parallelogram 104">
                          <a:extLst>
                            <a:ext uri="{FF2B5EF4-FFF2-40B4-BE49-F238E27FC236}">
                              <a16:creationId xmlns:a16="http://schemas.microsoft.com/office/drawing/2014/main" id="{5CC650A7-DC4A-3145-A1D1-55D38CC7E391}"/>
                            </a:ext>
                          </a:extLst>
                        </p:cNvPr>
                        <p:cNvSpPr/>
                        <p:nvPr/>
                      </p:nvSpPr>
                      <p:spPr>
                        <a:xfrm>
                          <a:off x="8026604" y="5316322"/>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06" name="Parallelogram 105">
                          <a:extLst>
                            <a:ext uri="{FF2B5EF4-FFF2-40B4-BE49-F238E27FC236}">
                              <a16:creationId xmlns:a16="http://schemas.microsoft.com/office/drawing/2014/main" id="{5CC650A7-DC4A-3145-A1D1-55D38CC7E391}"/>
                            </a:ext>
                          </a:extLst>
                        </p:cNvPr>
                        <p:cNvSpPr/>
                        <p:nvPr/>
                      </p:nvSpPr>
                      <p:spPr>
                        <a:xfrm>
                          <a:off x="8362803" y="5318314"/>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grpSp>
                    <p:nvGrpSpPr>
                      <p:cNvPr id="98" name="Group 97"/>
                      <p:cNvGrpSpPr/>
                      <p:nvPr/>
                    </p:nvGrpSpPr>
                    <p:grpSpPr>
                      <a:xfrm>
                        <a:off x="8676712" y="5800970"/>
                        <a:ext cx="1126731" cy="129937"/>
                        <a:chOff x="7337497" y="5312338"/>
                        <a:chExt cx="1419339" cy="120794"/>
                      </a:xfrm>
                      <a:solidFill>
                        <a:schemeClr val="tx2">
                          <a:lumMod val="20000"/>
                          <a:lumOff val="80000"/>
                        </a:schemeClr>
                      </a:solidFill>
                    </p:grpSpPr>
                    <p:sp>
                      <p:nvSpPr>
                        <p:cNvPr id="99" name="Parallelogram 98">
                          <a:extLst>
                            <a:ext uri="{FF2B5EF4-FFF2-40B4-BE49-F238E27FC236}">
                              <a16:creationId xmlns:a16="http://schemas.microsoft.com/office/drawing/2014/main" id="{5CC650A7-DC4A-3145-A1D1-55D38CC7E391}"/>
                            </a:ext>
                          </a:extLst>
                        </p:cNvPr>
                        <p:cNvSpPr/>
                        <p:nvPr/>
                      </p:nvSpPr>
                      <p:spPr>
                        <a:xfrm>
                          <a:off x="7337497" y="5312338"/>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00" name="Parallelogram 99">
                          <a:extLst>
                            <a:ext uri="{FF2B5EF4-FFF2-40B4-BE49-F238E27FC236}">
                              <a16:creationId xmlns:a16="http://schemas.microsoft.com/office/drawing/2014/main" id="{5CC650A7-DC4A-3145-A1D1-55D38CC7E391}"/>
                            </a:ext>
                          </a:extLst>
                        </p:cNvPr>
                        <p:cNvSpPr/>
                        <p:nvPr/>
                      </p:nvSpPr>
                      <p:spPr>
                        <a:xfrm>
                          <a:off x="7690405" y="5314330"/>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01" name="Parallelogram 100">
                          <a:extLst>
                            <a:ext uri="{FF2B5EF4-FFF2-40B4-BE49-F238E27FC236}">
                              <a16:creationId xmlns:a16="http://schemas.microsoft.com/office/drawing/2014/main" id="{5CC650A7-DC4A-3145-A1D1-55D38CC7E391}"/>
                            </a:ext>
                          </a:extLst>
                        </p:cNvPr>
                        <p:cNvSpPr/>
                        <p:nvPr/>
                      </p:nvSpPr>
                      <p:spPr>
                        <a:xfrm>
                          <a:off x="8026604" y="5316322"/>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102" name="Parallelogram 101">
                          <a:extLst>
                            <a:ext uri="{FF2B5EF4-FFF2-40B4-BE49-F238E27FC236}">
                              <a16:creationId xmlns:a16="http://schemas.microsoft.com/office/drawing/2014/main" id="{5CC650A7-DC4A-3145-A1D1-55D38CC7E391}"/>
                            </a:ext>
                          </a:extLst>
                        </p:cNvPr>
                        <p:cNvSpPr/>
                        <p:nvPr/>
                      </p:nvSpPr>
                      <p:spPr>
                        <a:xfrm>
                          <a:off x="8362803" y="5318314"/>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grpSp>
                <p:grpSp>
                  <p:nvGrpSpPr>
                    <p:cNvPr id="86" name="Group 85"/>
                    <p:cNvGrpSpPr/>
                    <p:nvPr/>
                  </p:nvGrpSpPr>
                  <p:grpSpPr>
                    <a:xfrm>
                      <a:off x="7205023" y="5271053"/>
                      <a:ext cx="1294297" cy="328489"/>
                      <a:chOff x="8509146" y="5800970"/>
                      <a:chExt cx="1294297" cy="328489"/>
                    </a:xfrm>
                  </p:grpSpPr>
                  <p:grpSp>
                    <p:nvGrpSpPr>
                      <p:cNvPr id="87" name="Group 86"/>
                      <p:cNvGrpSpPr/>
                      <p:nvPr/>
                    </p:nvGrpSpPr>
                    <p:grpSpPr>
                      <a:xfrm>
                        <a:off x="8509146" y="5999522"/>
                        <a:ext cx="1126731" cy="129937"/>
                        <a:chOff x="7337497" y="5312338"/>
                        <a:chExt cx="1419339" cy="120794"/>
                      </a:xfrm>
                      <a:solidFill>
                        <a:schemeClr val="tx2">
                          <a:lumMod val="20000"/>
                          <a:lumOff val="80000"/>
                        </a:schemeClr>
                      </a:solidFill>
                    </p:grpSpPr>
                    <p:sp>
                      <p:nvSpPr>
                        <p:cNvPr id="93" name="Parallelogram 92">
                          <a:extLst>
                            <a:ext uri="{FF2B5EF4-FFF2-40B4-BE49-F238E27FC236}">
                              <a16:creationId xmlns:a16="http://schemas.microsoft.com/office/drawing/2014/main" id="{5CC650A7-DC4A-3145-A1D1-55D38CC7E391}"/>
                            </a:ext>
                          </a:extLst>
                        </p:cNvPr>
                        <p:cNvSpPr/>
                        <p:nvPr/>
                      </p:nvSpPr>
                      <p:spPr>
                        <a:xfrm>
                          <a:off x="7337497" y="5312338"/>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94" name="Parallelogram 93">
                          <a:extLst>
                            <a:ext uri="{FF2B5EF4-FFF2-40B4-BE49-F238E27FC236}">
                              <a16:creationId xmlns:a16="http://schemas.microsoft.com/office/drawing/2014/main" id="{5CC650A7-DC4A-3145-A1D1-55D38CC7E391}"/>
                            </a:ext>
                          </a:extLst>
                        </p:cNvPr>
                        <p:cNvSpPr/>
                        <p:nvPr/>
                      </p:nvSpPr>
                      <p:spPr>
                        <a:xfrm>
                          <a:off x="7690405" y="5314330"/>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95" name="Parallelogram 94">
                          <a:extLst>
                            <a:ext uri="{FF2B5EF4-FFF2-40B4-BE49-F238E27FC236}">
                              <a16:creationId xmlns:a16="http://schemas.microsoft.com/office/drawing/2014/main" id="{5CC650A7-DC4A-3145-A1D1-55D38CC7E391}"/>
                            </a:ext>
                          </a:extLst>
                        </p:cNvPr>
                        <p:cNvSpPr/>
                        <p:nvPr/>
                      </p:nvSpPr>
                      <p:spPr>
                        <a:xfrm>
                          <a:off x="8026604" y="5316322"/>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96" name="Parallelogram 95">
                          <a:extLst>
                            <a:ext uri="{FF2B5EF4-FFF2-40B4-BE49-F238E27FC236}">
                              <a16:creationId xmlns:a16="http://schemas.microsoft.com/office/drawing/2014/main" id="{5CC650A7-DC4A-3145-A1D1-55D38CC7E391}"/>
                            </a:ext>
                          </a:extLst>
                        </p:cNvPr>
                        <p:cNvSpPr/>
                        <p:nvPr/>
                      </p:nvSpPr>
                      <p:spPr>
                        <a:xfrm>
                          <a:off x="8362803" y="5318314"/>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grpSp>
                    <p:nvGrpSpPr>
                      <p:cNvPr id="88" name="Group 87"/>
                      <p:cNvGrpSpPr/>
                      <p:nvPr/>
                    </p:nvGrpSpPr>
                    <p:grpSpPr>
                      <a:xfrm>
                        <a:off x="8676712" y="5800970"/>
                        <a:ext cx="1126731" cy="129937"/>
                        <a:chOff x="7337497" y="5312338"/>
                        <a:chExt cx="1419339" cy="120794"/>
                      </a:xfrm>
                      <a:solidFill>
                        <a:schemeClr val="tx2">
                          <a:lumMod val="20000"/>
                          <a:lumOff val="80000"/>
                        </a:schemeClr>
                      </a:solidFill>
                    </p:grpSpPr>
                    <p:sp>
                      <p:nvSpPr>
                        <p:cNvPr id="89" name="Parallelogram 88">
                          <a:extLst>
                            <a:ext uri="{FF2B5EF4-FFF2-40B4-BE49-F238E27FC236}">
                              <a16:creationId xmlns:a16="http://schemas.microsoft.com/office/drawing/2014/main" id="{5CC650A7-DC4A-3145-A1D1-55D38CC7E391}"/>
                            </a:ext>
                          </a:extLst>
                        </p:cNvPr>
                        <p:cNvSpPr/>
                        <p:nvPr/>
                      </p:nvSpPr>
                      <p:spPr>
                        <a:xfrm>
                          <a:off x="7337497" y="5312338"/>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90" name="Parallelogram 89">
                          <a:extLst>
                            <a:ext uri="{FF2B5EF4-FFF2-40B4-BE49-F238E27FC236}">
                              <a16:creationId xmlns:a16="http://schemas.microsoft.com/office/drawing/2014/main" id="{5CC650A7-DC4A-3145-A1D1-55D38CC7E391}"/>
                            </a:ext>
                          </a:extLst>
                        </p:cNvPr>
                        <p:cNvSpPr/>
                        <p:nvPr/>
                      </p:nvSpPr>
                      <p:spPr>
                        <a:xfrm>
                          <a:off x="7690405" y="5314330"/>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91" name="Parallelogram 90">
                          <a:extLst>
                            <a:ext uri="{FF2B5EF4-FFF2-40B4-BE49-F238E27FC236}">
                              <a16:creationId xmlns:a16="http://schemas.microsoft.com/office/drawing/2014/main" id="{5CC650A7-DC4A-3145-A1D1-55D38CC7E391}"/>
                            </a:ext>
                          </a:extLst>
                        </p:cNvPr>
                        <p:cNvSpPr/>
                        <p:nvPr/>
                      </p:nvSpPr>
                      <p:spPr>
                        <a:xfrm>
                          <a:off x="8026604" y="5316322"/>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92" name="Parallelogram 91">
                          <a:extLst>
                            <a:ext uri="{FF2B5EF4-FFF2-40B4-BE49-F238E27FC236}">
                              <a16:creationId xmlns:a16="http://schemas.microsoft.com/office/drawing/2014/main" id="{5CC650A7-DC4A-3145-A1D1-55D38CC7E391}"/>
                            </a:ext>
                          </a:extLst>
                        </p:cNvPr>
                        <p:cNvSpPr/>
                        <p:nvPr/>
                      </p:nvSpPr>
                      <p:spPr>
                        <a:xfrm>
                          <a:off x="8362803" y="5318314"/>
                          <a:ext cx="394033" cy="114818"/>
                        </a:xfrm>
                        <a:prstGeom prst="parallelogram">
                          <a:avLst>
                            <a:gd name="adj" fmla="val 102837"/>
                          </a:avLst>
                        </a:prstGeom>
                        <a:gr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grpSp>
                </p:grpSp>
              </p:grpSp>
            </p:grpSp>
          </p:grpSp>
        </p:grpSp>
      </p:grpSp>
      <p:cxnSp>
        <p:nvCxnSpPr>
          <p:cNvPr id="251" name="Straight Arrow Connector 250"/>
          <p:cNvCxnSpPr/>
          <p:nvPr/>
        </p:nvCxnSpPr>
        <p:spPr>
          <a:xfrm>
            <a:off x="6400800" y="4724400"/>
            <a:ext cx="381000" cy="533400"/>
          </a:xfrm>
          <a:prstGeom prst="straightConnector1">
            <a:avLst/>
          </a:prstGeom>
          <a:ln w="28575" cmpd="sng">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638800" y="5257800"/>
            <a:ext cx="3657600"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Simple programmable</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 in-order PIM cores</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to exploit the available vault bandwidth</a:t>
            </a:r>
          </a:p>
        </p:txBody>
      </p:sp>
      <p:sp>
        <p:nvSpPr>
          <p:cNvPr id="107" name="Rounded Rectangle 106"/>
          <p:cNvSpPr/>
          <p:nvPr/>
        </p:nvSpPr>
        <p:spPr>
          <a:xfrm>
            <a:off x="5029200" y="4191000"/>
            <a:ext cx="1447800" cy="662538"/>
          </a:xfrm>
          <a:prstGeom prst="roundRect">
            <a:avLst/>
          </a:prstGeom>
          <a:solidFill>
            <a:schemeClr val="lt1">
              <a:alpha val="0"/>
            </a:schemeClr>
          </a:solidFill>
          <a:ln w="38100" cmpd="sng">
            <a:solidFill>
              <a:srgbClr val="8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Tree>
    <p:extLst>
      <p:ext uri="{BB962C8B-B14F-4D97-AF65-F5344CB8AC3E}">
        <p14:creationId xmlns:p14="http://schemas.microsoft.com/office/powerpoint/2010/main" val="426681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500"/>
                                        <p:tgtEl>
                                          <p:spTgt spid="107"/>
                                        </p:tgtEl>
                                      </p:cBhvr>
                                    </p:animEffect>
                                  </p:childTnLst>
                                </p:cTn>
                              </p:par>
                              <p:par>
                                <p:cTn id="26" presetID="10" presetClass="entr" presetSubtype="0" fill="hold" nodeType="withEffect">
                                  <p:stCondLst>
                                    <p:cond delay="0"/>
                                  </p:stCondLst>
                                  <p:childTnLst>
                                    <p:set>
                                      <p:cBhvr>
                                        <p:cTn id="27" dur="1" fill="hold">
                                          <p:stCondLst>
                                            <p:cond delay="0"/>
                                          </p:stCondLst>
                                        </p:cTn>
                                        <p:tgtEl>
                                          <p:spTgt spid="251"/>
                                        </p:tgtEl>
                                        <p:attrNameLst>
                                          <p:attrName>style.visibility</p:attrName>
                                        </p:attrNameLst>
                                      </p:cBhvr>
                                      <p:to>
                                        <p:strVal val="visible"/>
                                      </p:to>
                                    </p:set>
                                    <p:animEffect transition="in" filter="fade">
                                      <p:cBhvr>
                                        <p:cTn id="28" dur="500"/>
                                        <p:tgtEl>
                                          <p:spTgt spid="2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P spid="7" grpId="0"/>
      <p:bldP spid="16" grpId="0"/>
      <p:bldP spid="10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4000" dirty="0"/>
              <a:t>Wrap up: Single-Instance Systems</a:t>
            </a:r>
          </a:p>
        </p:txBody>
      </p:sp>
      <p:sp>
        <p:nvSpPr>
          <p:cNvPr id="3" name="Content Placeholder 2"/>
          <p:cNvSpPr>
            <a:spLocks noGrp="1"/>
          </p:cNvSpPr>
          <p:nvPr>
            <p:ph idx="1"/>
          </p:nvPr>
        </p:nvSpPr>
        <p:spPr>
          <a:xfrm>
            <a:off x="0" y="914400"/>
            <a:ext cx="8839200" cy="6324600"/>
          </a:xfrm>
        </p:spPr>
        <p:txBody>
          <a:bodyPr>
            <a:normAutofit/>
          </a:bodyPr>
          <a:lstStyle/>
          <a:p>
            <a:pPr marL="0" lvl="1" indent="0">
              <a:buNone/>
            </a:pPr>
            <a:endParaRPr lang="en-US" sz="2800" dirty="0">
              <a:solidFill>
                <a:srgbClr val="0000FF"/>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2400" b="1" i="0" u="none" strike="noStrike" kern="1200" cap="none" spc="0" normalizeH="0" baseline="0" noProof="0">
              <a:ln>
                <a:noFill/>
              </a:ln>
              <a:solidFill>
                <a:srgbClr val="0070C0"/>
              </a:solidFill>
              <a:effectLst/>
              <a:uLnTx/>
              <a:uFillTx/>
              <a:latin typeface="Gill Sans MT"/>
              <a:ea typeface="+mn-ea"/>
              <a:cs typeface="+mn-cs"/>
            </a:endParaRPr>
          </a:p>
        </p:txBody>
      </p:sp>
      <p:sp>
        <p:nvSpPr>
          <p:cNvPr id="7" name="Rectangle 6"/>
          <p:cNvSpPr/>
          <p:nvPr/>
        </p:nvSpPr>
        <p:spPr>
          <a:xfrm>
            <a:off x="304800" y="1302603"/>
            <a:ext cx="86106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While single-instance design enables </a:t>
            </a:r>
            <a:r>
              <a:rPr kumimoji="0" lang="en-US" sz="2400" b="1" i="0" u="none" strike="noStrike" kern="1200" cap="none" spc="0" normalizeH="0" baseline="0" noProof="0" dirty="0">
                <a:ln>
                  <a:noFill/>
                </a:ln>
                <a:solidFill>
                  <a:srgbClr val="1F497D"/>
                </a:solidFill>
                <a:effectLst/>
                <a:uLnTx/>
                <a:uFillTx/>
                <a:latin typeface="Gill Sans MT"/>
                <a:ea typeface="+mn-ea"/>
                <a:cs typeface="Gill Sans MT"/>
              </a:rPr>
              <a:t>high data freshness</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we find that it suffers from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two major challenges:</a:t>
            </a:r>
          </a:p>
        </p:txBody>
      </p:sp>
      <p:grpSp>
        <p:nvGrpSpPr>
          <p:cNvPr id="17" name="Group 16"/>
          <p:cNvGrpSpPr/>
          <p:nvPr/>
        </p:nvGrpSpPr>
        <p:grpSpPr>
          <a:xfrm>
            <a:off x="0" y="2587583"/>
            <a:ext cx="9144000" cy="830997"/>
            <a:chOff x="0" y="3376879"/>
            <a:chExt cx="9144000" cy="830997"/>
          </a:xfrm>
        </p:grpSpPr>
        <p:grpSp>
          <p:nvGrpSpPr>
            <p:cNvPr id="18" name="Group 17"/>
            <p:cNvGrpSpPr/>
            <p:nvPr/>
          </p:nvGrpSpPr>
          <p:grpSpPr>
            <a:xfrm>
              <a:off x="0" y="3376879"/>
              <a:ext cx="9144000" cy="830997"/>
              <a:chOff x="0" y="2459433"/>
              <a:chExt cx="9144000" cy="705555"/>
            </a:xfrm>
          </p:grpSpPr>
          <p:sp>
            <p:nvSpPr>
              <p:cNvPr id="20" name="Rectangle 19"/>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1" name="TextBox 20"/>
              <p:cNvSpPr txBox="1"/>
              <p:nvPr/>
            </p:nvSpPr>
            <p:spPr>
              <a:xfrm>
                <a:off x="67794" y="2459433"/>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1</a:t>
                </a:r>
              </a:p>
            </p:txBody>
          </p:sp>
        </p:grpSp>
        <p:sp>
          <p:nvSpPr>
            <p:cNvPr id="19" name="Rectangle 18"/>
            <p:cNvSpPr/>
            <p:nvPr/>
          </p:nvSpPr>
          <p:spPr>
            <a:xfrm>
              <a:off x="304800" y="3546157"/>
              <a:ext cx="86106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High </a:t>
              </a:r>
              <a:r>
                <a:rPr kumimoji="0" lang="en-US" sz="2600" b="1" i="0" u="none" strike="noStrike" kern="1200" cap="none" spc="0" normalizeH="0" baseline="0" noProof="0" dirty="0">
                  <a:ln>
                    <a:noFill/>
                  </a:ln>
                  <a:solidFill>
                    <a:srgbClr val="C00000"/>
                  </a:solidFill>
                  <a:effectLst/>
                  <a:uLnTx/>
                  <a:uFillTx/>
                  <a:latin typeface="Gill Sans MT"/>
                  <a:ea typeface="+mn-ea"/>
                  <a:cs typeface="Gill Sans MT"/>
                </a:rPr>
                <a:t>Cost </a:t>
              </a: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of Consistency and Synchronization</a:t>
              </a:r>
            </a:p>
          </p:txBody>
        </p:sp>
      </p:grpSp>
      <p:grpSp>
        <p:nvGrpSpPr>
          <p:cNvPr id="5" name="Group 4"/>
          <p:cNvGrpSpPr/>
          <p:nvPr/>
        </p:nvGrpSpPr>
        <p:grpSpPr>
          <a:xfrm>
            <a:off x="-9525000" y="4655403"/>
            <a:ext cx="9144000" cy="830997"/>
            <a:chOff x="8329" y="4655403"/>
            <a:chExt cx="9144000" cy="830997"/>
          </a:xfrm>
        </p:grpSpPr>
        <p:grpSp>
          <p:nvGrpSpPr>
            <p:cNvPr id="29" name="Group 28"/>
            <p:cNvGrpSpPr/>
            <p:nvPr/>
          </p:nvGrpSpPr>
          <p:grpSpPr>
            <a:xfrm>
              <a:off x="8329" y="4655403"/>
              <a:ext cx="9144000" cy="830997"/>
              <a:chOff x="0" y="2438989"/>
              <a:chExt cx="9144000" cy="705555"/>
            </a:xfrm>
          </p:grpSpPr>
          <p:sp>
            <p:nvSpPr>
              <p:cNvPr id="31" name="Rectangle 30"/>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32" name="TextBox 31"/>
              <p:cNvSpPr txBox="1"/>
              <p:nvPr/>
            </p:nvSpPr>
            <p:spPr>
              <a:xfrm>
                <a:off x="59389" y="2438989"/>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3</a:t>
                </a:r>
              </a:p>
            </p:txBody>
          </p:sp>
        </p:grpSp>
        <p:sp>
          <p:nvSpPr>
            <p:cNvPr id="22" name="Rectangle 21"/>
            <p:cNvSpPr/>
            <p:nvPr/>
          </p:nvSpPr>
          <p:spPr>
            <a:xfrm>
              <a:off x="304800" y="4841557"/>
              <a:ext cx="86106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C00000"/>
                  </a:solidFill>
                  <a:effectLst/>
                  <a:uLnTx/>
                  <a:uFillTx/>
                  <a:latin typeface="Gill Sans MT"/>
                  <a:ea typeface="+mn-ea"/>
                  <a:cs typeface="Gill Sans MT"/>
                </a:rPr>
                <a:t>Limited</a:t>
              </a: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 Workload-Specific Optimization</a:t>
              </a:r>
            </a:p>
          </p:txBody>
        </p:sp>
      </p:grpSp>
      <p:grpSp>
        <p:nvGrpSpPr>
          <p:cNvPr id="6" name="Group 5"/>
          <p:cNvGrpSpPr/>
          <p:nvPr/>
        </p:nvGrpSpPr>
        <p:grpSpPr>
          <a:xfrm>
            <a:off x="-76200" y="3850867"/>
            <a:ext cx="9220200" cy="830997"/>
            <a:chOff x="-76200" y="3615064"/>
            <a:chExt cx="9220200" cy="830997"/>
          </a:xfrm>
        </p:grpSpPr>
        <p:grpSp>
          <p:nvGrpSpPr>
            <p:cNvPr id="24" name="Group 23"/>
            <p:cNvGrpSpPr/>
            <p:nvPr/>
          </p:nvGrpSpPr>
          <p:grpSpPr>
            <a:xfrm>
              <a:off x="0" y="3615064"/>
              <a:ext cx="9144000" cy="830997"/>
              <a:chOff x="0" y="2461456"/>
              <a:chExt cx="9144000" cy="705555"/>
            </a:xfrm>
          </p:grpSpPr>
          <p:sp>
            <p:nvSpPr>
              <p:cNvPr id="26" name="Rectangle 25"/>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7" name="TextBox 26"/>
              <p:cNvSpPr txBox="1"/>
              <p:nvPr/>
            </p:nvSpPr>
            <p:spPr>
              <a:xfrm>
                <a:off x="67794" y="2461456"/>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2</a:t>
                </a:r>
              </a:p>
            </p:txBody>
          </p:sp>
        </p:grpSp>
        <p:sp>
          <p:nvSpPr>
            <p:cNvPr id="33" name="Rectangle 32"/>
            <p:cNvSpPr/>
            <p:nvPr/>
          </p:nvSpPr>
          <p:spPr>
            <a:xfrm>
              <a:off x="-76200" y="3733800"/>
              <a:ext cx="86106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C00000"/>
                  </a:solidFill>
                  <a:effectLst/>
                  <a:uLnTx/>
                  <a:uFillTx/>
                  <a:latin typeface="Gill Sans MT"/>
                  <a:ea typeface="+mn-ea"/>
                  <a:cs typeface="Gill Sans MT"/>
                </a:rPr>
                <a:t>Limited</a:t>
              </a: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 Performance Isolation</a:t>
              </a:r>
            </a:p>
          </p:txBody>
        </p:sp>
      </p:grpSp>
    </p:spTree>
    <p:extLst>
      <p:ext uri="{BB962C8B-B14F-4D97-AF65-F5344CB8AC3E}">
        <p14:creationId xmlns:p14="http://schemas.microsoft.com/office/powerpoint/2010/main" val="232413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492875"/>
            <a:ext cx="1524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2400" b="1" i="0" u="none" strike="noStrike" kern="1200" cap="none" spc="0" normalizeH="0" baseline="0" noProof="0" dirty="0">
              <a:ln>
                <a:noFill/>
              </a:ln>
              <a:solidFill>
                <a:srgbClr val="0070C0"/>
              </a:solidFill>
              <a:effectLst/>
              <a:uLnTx/>
              <a:uFillTx/>
              <a:latin typeface="Gill Sans MT"/>
              <a:ea typeface="+mn-ea"/>
              <a:cs typeface="Gill Sans MT"/>
            </a:endParaRPr>
          </a:p>
        </p:txBody>
      </p:sp>
      <p:sp>
        <p:nvSpPr>
          <p:cNvPr id="338" name="Rectangle 337"/>
          <p:cNvSpPr/>
          <p:nvPr/>
        </p:nvSpPr>
        <p:spPr>
          <a:xfrm>
            <a:off x="1" y="1140683"/>
            <a:ext cx="9144000" cy="830997"/>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Our mechanism relies on a combination of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snapshotting</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and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versioning</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to provide </a:t>
            </a:r>
            <a:r>
              <a:rPr kumimoji="0" lang="en-US" sz="2400" b="1" i="0" u="none" strike="noStrike" kern="1200" cap="none" spc="0" normalizeH="0" baseline="0" noProof="0" dirty="0">
                <a:ln>
                  <a:noFill/>
                </a:ln>
                <a:solidFill>
                  <a:srgbClr val="0000FF"/>
                </a:solidFill>
                <a:effectLst/>
                <a:uLnTx/>
                <a:uFillTx/>
                <a:latin typeface="Gill Sans MT"/>
                <a:ea typeface="+mn-ea"/>
                <a:cs typeface="Gill Sans MT"/>
              </a:rPr>
              <a:t>snapshot isolation </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for analytics</a:t>
            </a:r>
          </a:p>
        </p:txBody>
      </p:sp>
      <p:sp>
        <p:nvSpPr>
          <p:cNvPr id="13" name="Rectangle 12"/>
          <p:cNvSpPr/>
          <p:nvPr/>
        </p:nvSpPr>
        <p:spPr>
          <a:xfrm>
            <a:off x="152400" y="2733680"/>
            <a:ext cx="86106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Our consistency mechanism is based on</a:t>
            </a:r>
            <a:br>
              <a:rPr kumimoji="0" lang="en-US" sz="24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400" b="1" i="0" u="none" strike="noStrike" kern="1200" cap="none" spc="0" normalizeH="0" baseline="0" noProof="0" dirty="0">
                <a:ln>
                  <a:noFill/>
                </a:ln>
                <a:solidFill>
                  <a:srgbClr val="C00000"/>
                </a:solidFill>
                <a:effectLst/>
                <a:uLnTx/>
                <a:uFillTx/>
                <a:latin typeface="Gill Sans MT"/>
                <a:ea typeface="+mn-ea"/>
                <a:cs typeface="Gill Sans MT"/>
              </a:rPr>
              <a:t>two key observations</a:t>
            </a:r>
            <a:r>
              <a:rPr kumimoji="0" lang="en-US" sz="2400" b="1" i="0" u="none" strike="noStrike" kern="1200" cap="none" spc="0" normalizeH="0" baseline="0" noProof="0" dirty="0">
                <a:ln>
                  <a:noFill/>
                </a:ln>
                <a:solidFill>
                  <a:prstClr val="black"/>
                </a:solidFill>
                <a:effectLst/>
                <a:uLnTx/>
                <a:uFillTx/>
                <a:latin typeface="Gill Sans MT"/>
                <a:ea typeface="+mn-ea"/>
                <a:cs typeface="Gill Sans MT"/>
              </a:rPr>
              <a:t>:</a:t>
            </a:r>
          </a:p>
        </p:txBody>
      </p:sp>
      <p:cxnSp>
        <p:nvCxnSpPr>
          <p:cNvPr id="33" name="Straight Arrow Connector 32"/>
          <p:cNvCxnSpPr/>
          <p:nvPr/>
        </p:nvCxnSpPr>
        <p:spPr>
          <a:xfrm>
            <a:off x="4572000" y="2188088"/>
            <a:ext cx="0" cy="393192"/>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0" y="3952880"/>
            <a:ext cx="9144000" cy="830997"/>
            <a:chOff x="0" y="3810000"/>
            <a:chExt cx="9525000" cy="830997"/>
          </a:xfrm>
        </p:grpSpPr>
        <p:sp>
          <p:nvSpPr>
            <p:cNvPr id="34" name="Rectangle 33"/>
            <p:cNvSpPr/>
            <p:nvPr/>
          </p:nvSpPr>
          <p:spPr>
            <a:xfrm>
              <a:off x="0" y="3878997"/>
              <a:ext cx="9525000" cy="681117"/>
            </a:xfrm>
            <a:prstGeom prst="rect">
              <a:avLst/>
            </a:prstGeom>
            <a:solidFill>
              <a:schemeClr val="tx2">
                <a:lumMod val="75000"/>
              </a:schemeClr>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Gill Sans MT"/>
                <a:ea typeface="+mn-ea"/>
                <a:cs typeface="Gill Sans MT"/>
              </a:endParaRPr>
            </a:p>
          </p:txBody>
        </p:sp>
        <p:sp>
          <p:nvSpPr>
            <p:cNvPr id="3" name="Rectangle 2"/>
            <p:cNvSpPr/>
            <p:nvPr/>
          </p:nvSpPr>
          <p:spPr>
            <a:xfrm>
              <a:off x="1066800" y="3950732"/>
              <a:ext cx="7467600" cy="492443"/>
            </a:xfrm>
            <a:prstGeom prst="rect">
              <a:avLst/>
            </a:prstGeom>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Gill Sans MT"/>
                  <a:ea typeface="+mn-ea"/>
                  <a:cs typeface="Gill Sans MT"/>
                </a:rPr>
                <a:t>Updates are applied at a column granularity</a:t>
              </a:r>
            </a:p>
          </p:txBody>
        </p:sp>
        <p:sp>
          <p:nvSpPr>
            <p:cNvPr id="10" name="TextBox 9"/>
            <p:cNvSpPr txBox="1"/>
            <p:nvPr/>
          </p:nvSpPr>
          <p:spPr>
            <a:xfrm>
              <a:off x="76200" y="3810000"/>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a:t>
              </a:r>
            </a:p>
          </p:txBody>
        </p:sp>
      </p:grpSp>
      <p:grpSp>
        <p:nvGrpSpPr>
          <p:cNvPr id="7" name="Group 6"/>
          <p:cNvGrpSpPr/>
          <p:nvPr/>
        </p:nvGrpSpPr>
        <p:grpSpPr>
          <a:xfrm>
            <a:off x="0" y="5002953"/>
            <a:ext cx="9285248" cy="830997"/>
            <a:chOff x="0" y="4800600"/>
            <a:chExt cx="9672133" cy="830997"/>
          </a:xfrm>
        </p:grpSpPr>
        <p:sp>
          <p:nvSpPr>
            <p:cNvPr id="35" name="Rectangle 34"/>
            <p:cNvSpPr/>
            <p:nvPr/>
          </p:nvSpPr>
          <p:spPr>
            <a:xfrm>
              <a:off x="0" y="4869596"/>
              <a:ext cx="9525000" cy="726835"/>
            </a:xfrm>
            <a:prstGeom prst="rect">
              <a:avLst/>
            </a:prstGeom>
            <a:solidFill>
              <a:schemeClr val="tx2">
                <a:lumMod val="75000"/>
              </a:schemeClr>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Gill Sans MT"/>
                <a:ea typeface="+mn-ea"/>
                <a:cs typeface="Gill Sans MT"/>
              </a:endParaRPr>
            </a:p>
          </p:txBody>
        </p:sp>
        <p:sp>
          <p:nvSpPr>
            <p:cNvPr id="5" name="Rectangle 4"/>
            <p:cNvSpPr/>
            <p:nvPr/>
          </p:nvSpPr>
          <p:spPr>
            <a:xfrm>
              <a:off x="685799" y="4941332"/>
              <a:ext cx="8986334" cy="492443"/>
            </a:xfrm>
            <a:prstGeom prst="rect">
              <a:avLst/>
            </a:prstGeom>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Gill Sans MT"/>
                  <a:ea typeface="+mn-ea"/>
                  <a:cs typeface="Gill Sans MT"/>
                </a:rPr>
                <a:t>Snapshotting a column is cost effective using PIM</a:t>
              </a:r>
            </a:p>
          </p:txBody>
        </p:sp>
        <p:sp>
          <p:nvSpPr>
            <p:cNvPr id="12" name="TextBox 11"/>
            <p:cNvSpPr txBox="1"/>
            <p:nvPr/>
          </p:nvSpPr>
          <p:spPr>
            <a:xfrm>
              <a:off x="59389" y="4800600"/>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2</a:t>
              </a:r>
            </a:p>
          </p:txBody>
        </p:sp>
      </p:grpSp>
      <p:pic>
        <p:nvPicPr>
          <p:cNvPr id="15" name="Picture 14">
            <a:extLst>
              <a:ext uri="{FF2B5EF4-FFF2-40B4-BE49-F238E27FC236}">
                <a16:creationId xmlns:a16="http://schemas.microsoft.com/office/drawing/2014/main" id="{F04471EA-C347-5C05-5754-CD2D86EAADFF}"/>
              </a:ext>
            </a:extLst>
          </p:cNvPr>
          <p:cNvPicPr>
            <a:picLocks noChangeAspect="1"/>
          </p:cNvPicPr>
          <p:nvPr/>
        </p:nvPicPr>
        <p:blipFill>
          <a:blip r:embed="rId3"/>
          <a:stretch>
            <a:fillRect/>
          </a:stretch>
        </p:blipFill>
        <p:spPr>
          <a:xfrm>
            <a:off x="28576" y="6572248"/>
            <a:ext cx="928688" cy="213727"/>
          </a:xfrm>
          <a:prstGeom prst="rect">
            <a:avLst/>
          </a:prstGeom>
        </p:spPr>
      </p:pic>
      <p:sp>
        <p:nvSpPr>
          <p:cNvPr id="9" name="Title 8">
            <a:extLst>
              <a:ext uri="{FF2B5EF4-FFF2-40B4-BE49-F238E27FC236}">
                <a16:creationId xmlns:a16="http://schemas.microsoft.com/office/drawing/2014/main" id="{B53EAA88-2A81-A722-ECCF-78F2C56D22F1}"/>
              </a:ext>
            </a:extLst>
          </p:cNvPr>
          <p:cNvSpPr>
            <a:spLocks noGrp="1"/>
          </p:cNvSpPr>
          <p:nvPr>
            <p:ph type="title"/>
          </p:nvPr>
        </p:nvSpPr>
        <p:spPr/>
        <p:txBody>
          <a:bodyPr/>
          <a:lstStyle/>
          <a:p>
            <a:r>
              <a:rPr lang="en-US" sz="4000" dirty="0"/>
              <a:t>Consistency Mechanism:  Algorithm</a:t>
            </a:r>
          </a:p>
        </p:txBody>
      </p:sp>
    </p:spTree>
    <p:extLst>
      <p:ext uri="{BB962C8B-B14F-4D97-AF65-F5344CB8AC3E}">
        <p14:creationId xmlns:p14="http://schemas.microsoft.com/office/powerpoint/2010/main" val="225327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500"/>
                                        <p:tgtEl>
                                          <p:spTgt spid="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animBg="1"/>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6FAC37B-0C07-961F-3CD5-5EDEF9DCDE2D}"/>
              </a:ext>
            </a:extLst>
          </p:cNvPr>
          <p:cNvGrpSpPr/>
          <p:nvPr/>
        </p:nvGrpSpPr>
        <p:grpSpPr>
          <a:xfrm>
            <a:off x="1116006" y="2386942"/>
            <a:ext cx="3063306" cy="2754550"/>
            <a:chOff x="1116006" y="2386942"/>
            <a:chExt cx="3063306" cy="2754550"/>
          </a:xfrm>
        </p:grpSpPr>
        <p:cxnSp>
          <p:nvCxnSpPr>
            <p:cNvPr id="22" name="Straight Connector 21"/>
            <p:cNvCxnSpPr/>
            <p:nvPr/>
          </p:nvCxnSpPr>
          <p:spPr>
            <a:xfrm>
              <a:off x="2675581" y="2870760"/>
              <a:ext cx="0" cy="2270732"/>
            </a:xfrm>
            <a:prstGeom prst="line">
              <a:avLst/>
            </a:prstGeom>
            <a:ln w="25400">
              <a:solidFill>
                <a:srgbClr val="00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116006" y="2386942"/>
              <a:ext cx="3063306" cy="3977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CPU</a:t>
              </a:r>
              <a:endParaRPr kumimoji="0" lang="en-US" sz="16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nvGrpSpPr>
          <p:cNvPr id="7" name="Group 6">
            <a:extLst>
              <a:ext uri="{FF2B5EF4-FFF2-40B4-BE49-F238E27FC236}">
                <a16:creationId xmlns:a16="http://schemas.microsoft.com/office/drawing/2014/main" id="{1E46D26E-FCE3-9701-6E8F-2A58C98851E2}"/>
              </a:ext>
            </a:extLst>
          </p:cNvPr>
          <p:cNvGrpSpPr/>
          <p:nvPr/>
        </p:nvGrpSpPr>
        <p:grpSpPr>
          <a:xfrm>
            <a:off x="5171049" y="2386941"/>
            <a:ext cx="3063306" cy="2685498"/>
            <a:chOff x="5171049" y="2386941"/>
            <a:chExt cx="3063306" cy="2685498"/>
          </a:xfrm>
        </p:grpSpPr>
        <p:cxnSp>
          <p:nvCxnSpPr>
            <p:cNvPr id="20" name="Straight Connector 19"/>
            <p:cNvCxnSpPr/>
            <p:nvPr/>
          </p:nvCxnSpPr>
          <p:spPr>
            <a:xfrm>
              <a:off x="6702702" y="2848828"/>
              <a:ext cx="0" cy="2223611"/>
            </a:xfrm>
            <a:prstGeom prst="line">
              <a:avLst/>
            </a:prstGeom>
            <a:ln w="25400">
              <a:solidFill>
                <a:srgbClr val="00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171049" y="2386941"/>
              <a:ext cx="3063306" cy="3977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Memory</a:t>
              </a:r>
              <a:endParaRPr kumimoji="0" lang="en-US" sz="1600" b="1" i="0" u="none" strike="noStrike" kern="1200" cap="none" spc="0" normalizeH="0" baseline="0" noProof="0" dirty="0">
                <a:ln>
                  <a:noFill/>
                </a:ln>
                <a:solidFill>
                  <a:srgbClr val="000000"/>
                </a:solidFill>
                <a:effectLst/>
                <a:uLnTx/>
                <a:uFillTx/>
                <a:latin typeface="Gill Sans MT"/>
                <a:ea typeface="+mn-ea"/>
                <a:cs typeface="Gill Sans MT"/>
              </a:endParaRPr>
            </a:p>
          </p:txBody>
        </p:sp>
      </p:grpSp>
      <p:sp>
        <p:nvSpPr>
          <p:cNvPr id="32" name="Rounded Rectangle 31"/>
          <p:cNvSpPr/>
          <p:nvPr/>
        </p:nvSpPr>
        <p:spPr>
          <a:xfrm>
            <a:off x="1422471" y="3604914"/>
            <a:ext cx="2756846" cy="623960"/>
          </a:xfrm>
          <a:prstGeom prst="roundRect">
            <a:avLst/>
          </a:prstGeom>
          <a:solidFill>
            <a:schemeClr val="accent1">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Gill Sans MT"/>
              </a:rPr>
              <a:t>Find the target columns for updates</a:t>
            </a:r>
          </a:p>
        </p:txBody>
      </p:sp>
      <p:sp>
        <p:nvSpPr>
          <p:cNvPr id="33" name="Rounded Rectangle 32"/>
          <p:cNvSpPr/>
          <p:nvPr/>
        </p:nvSpPr>
        <p:spPr>
          <a:xfrm>
            <a:off x="1422469" y="4326354"/>
            <a:ext cx="2756844" cy="522437"/>
          </a:xfrm>
          <a:prstGeom prst="roundRect">
            <a:avLst/>
          </a:prstGeom>
          <a:solidFill>
            <a:schemeClr val="accent1">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Gill Sans MT"/>
              </a:rPr>
              <a:t>Ship the updates</a:t>
            </a:r>
          </a:p>
        </p:txBody>
      </p:sp>
      <p:cxnSp>
        <p:nvCxnSpPr>
          <p:cNvPr id="36" name="Straight Arrow Connector 35"/>
          <p:cNvCxnSpPr/>
          <p:nvPr/>
        </p:nvCxnSpPr>
        <p:spPr>
          <a:xfrm>
            <a:off x="4304628" y="4665773"/>
            <a:ext cx="960119" cy="607"/>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88204" y="3672016"/>
            <a:ext cx="2212596" cy="7623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Gill Sans MT"/>
                <a:ea typeface="+mn-ea"/>
                <a:cs typeface="Gill Sans MT"/>
              </a:rPr>
              <a:t>Data Movement</a:t>
            </a:r>
          </a:p>
        </p:txBody>
      </p:sp>
      <p:grpSp>
        <p:nvGrpSpPr>
          <p:cNvPr id="9" name="Group 8">
            <a:extLst>
              <a:ext uri="{FF2B5EF4-FFF2-40B4-BE49-F238E27FC236}">
                <a16:creationId xmlns:a16="http://schemas.microsoft.com/office/drawing/2014/main" id="{3FB85B82-3B2E-A303-36CF-A006799346E7}"/>
              </a:ext>
            </a:extLst>
          </p:cNvPr>
          <p:cNvGrpSpPr/>
          <p:nvPr/>
        </p:nvGrpSpPr>
        <p:grpSpPr>
          <a:xfrm>
            <a:off x="-457200" y="2469003"/>
            <a:ext cx="3063304" cy="2562060"/>
            <a:chOff x="-457200" y="2469003"/>
            <a:chExt cx="3063304" cy="2562060"/>
          </a:xfrm>
        </p:grpSpPr>
        <p:cxnSp>
          <p:nvCxnSpPr>
            <p:cNvPr id="24" name="Straight Arrow Connector 23"/>
            <p:cNvCxnSpPr/>
            <p:nvPr/>
          </p:nvCxnSpPr>
          <p:spPr>
            <a:xfrm>
              <a:off x="1046533" y="2890205"/>
              <a:ext cx="0" cy="2140858"/>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7200" y="2469003"/>
              <a:ext cx="3063304" cy="3977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a:ea typeface="+mn-ea"/>
                  <a:cs typeface="Gill Sans MT"/>
                </a:rPr>
                <a:t>Timeline</a:t>
              </a:r>
              <a:endParaRPr kumimoji="0" lang="en-US" sz="1600" b="1" i="0" u="none" strike="noStrike" kern="1200" cap="none" spc="0" normalizeH="0" baseline="0" noProof="0" dirty="0">
                <a:ln>
                  <a:noFill/>
                </a:ln>
                <a:solidFill>
                  <a:srgbClr val="000000"/>
                </a:solidFill>
                <a:effectLst/>
                <a:uLnTx/>
                <a:uFillTx/>
                <a:latin typeface="Gill Sans MT"/>
                <a:ea typeface="+mn-ea"/>
                <a:cs typeface="Gill Sans MT"/>
              </a:endParaRPr>
            </a:p>
          </p:txBody>
        </p:sp>
      </p:grpSp>
      <p:grpSp>
        <p:nvGrpSpPr>
          <p:cNvPr id="11" name="Group 10">
            <a:extLst>
              <a:ext uri="{FF2B5EF4-FFF2-40B4-BE49-F238E27FC236}">
                <a16:creationId xmlns:a16="http://schemas.microsoft.com/office/drawing/2014/main" id="{B37C5C82-B01E-A00E-6044-D53F4E820DBF}"/>
              </a:ext>
            </a:extLst>
          </p:cNvPr>
          <p:cNvGrpSpPr/>
          <p:nvPr/>
        </p:nvGrpSpPr>
        <p:grpSpPr>
          <a:xfrm>
            <a:off x="1422471" y="1772341"/>
            <a:ext cx="8755768" cy="1681401"/>
            <a:chOff x="1422471" y="1772341"/>
            <a:chExt cx="8755768" cy="1681401"/>
          </a:xfrm>
        </p:grpSpPr>
        <p:cxnSp>
          <p:nvCxnSpPr>
            <p:cNvPr id="37" name="Straight Arrow Connector 36"/>
            <p:cNvCxnSpPr/>
            <p:nvPr/>
          </p:nvCxnSpPr>
          <p:spPr>
            <a:xfrm flipH="1">
              <a:off x="4346506" y="3188667"/>
              <a:ext cx="960608" cy="2939"/>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024348" y="1772341"/>
              <a:ext cx="5153891" cy="696048"/>
            </a:xfrm>
            <a:prstGeom prst="rect">
              <a:avLst/>
            </a:prstGeom>
            <a:noFill/>
          </p:spPr>
          <p:txBody>
            <a:bodyPr wrap="square" rtlCol="0">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Updates from different </a:t>
              </a:r>
              <a:br>
                <a:rPr kumimoji="0" lang="en-US" sz="18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transactional threads</a:t>
              </a:r>
            </a:p>
          </p:txBody>
        </p:sp>
        <p:sp>
          <p:nvSpPr>
            <p:cNvPr id="28" name="Rounded Rectangle 27"/>
            <p:cNvSpPr/>
            <p:nvPr/>
          </p:nvSpPr>
          <p:spPr>
            <a:xfrm>
              <a:off x="5460347" y="3054609"/>
              <a:ext cx="2484711" cy="372741"/>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a:ea typeface="+mn-ea"/>
                  <a:cs typeface="Gill Sans MT"/>
                </a:rPr>
                <a:t>Update Logs</a:t>
              </a:r>
            </a:p>
          </p:txBody>
        </p:sp>
        <p:sp>
          <p:nvSpPr>
            <p:cNvPr id="30" name="Rounded Rectangle 29"/>
            <p:cNvSpPr/>
            <p:nvPr/>
          </p:nvSpPr>
          <p:spPr>
            <a:xfrm>
              <a:off x="1422471" y="3018902"/>
              <a:ext cx="2756842" cy="434840"/>
            </a:xfrm>
            <a:prstGeom prst="roundRect">
              <a:avLst/>
            </a:prstGeom>
            <a:solidFill>
              <a:schemeClr val="accent1">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ill Sans MT"/>
                  <a:ea typeface="+mn-ea"/>
                  <a:cs typeface="Gill Sans MT"/>
                </a:rPr>
                <a:t>Scan and Merge</a:t>
              </a:r>
            </a:p>
          </p:txBody>
        </p:sp>
        <p:cxnSp>
          <p:nvCxnSpPr>
            <p:cNvPr id="48" name="Straight Arrow Connector 47"/>
            <p:cNvCxnSpPr>
              <a:cxnSpLocks/>
              <a:endCxn id="59" idx="2"/>
            </p:cNvCxnSpPr>
            <p:nvPr/>
          </p:nvCxnSpPr>
          <p:spPr>
            <a:xfrm flipV="1">
              <a:off x="7358839" y="2468389"/>
              <a:ext cx="242455" cy="523150"/>
            </a:xfrm>
            <a:prstGeom prst="straightConnector1">
              <a:avLst/>
            </a:prstGeom>
            <a:ln w="28575" cmpd="sng">
              <a:solidFill>
                <a:schemeClr val="tx1"/>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grpSp>
      <p:sp>
        <p:nvSpPr>
          <p:cNvPr id="60" name="Rounded Rectangle 59"/>
          <p:cNvSpPr/>
          <p:nvPr/>
        </p:nvSpPr>
        <p:spPr>
          <a:xfrm>
            <a:off x="5571602" y="4481032"/>
            <a:ext cx="2417097" cy="372740"/>
          </a:xfrm>
          <a:prstGeom prst="roundRect">
            <a:avLst/>
          </a:prstGeom>
          <a:solidFill>
            <a:srgbClr val="1F497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Gill Sans MT"/>
                <a:ea typeface="+mn-ea"/>
                <a:cs typeface="Gill Sans MT"/>
              </a:rPr>
              <a:t>Analytical Replica</a:t>
            </a:r>
          </a:p>
        </p:txBody>
      </p:sp>
      <p:grpSp>
        <p:nvGrpSpPr>
          <p:cNvPr id="78" name="Group 77"/>
          <p:cNvGrpSpPr/>
          <p:nvPr/>
        </p:nvGrpSpPr>
        <p:grpSpPr>
          <a:xfrm>
            <a:off x="-454094" y="5477049"/>
            <a:ext cx="9601200" cy="818337"/>
            <a:chOff x="-304800" y="5617104"/>
            <a:chExt cx="9601200" cy="818337"/>
          </a:xfrm>
        </p:grpSpPr>
        <p:sp>
          <p:nvSpPr>
            <p:cNvPr id="55" name="Rectangle 54"/>
            <p:cNvSpPr/>
            <p:nvPr/>
          </p:nvSpPr>
          <p:spPr>
            <a:xfrm>
              <a:off x="152400" y="5638800"/>
              <a:ext cx="9144000" cy="796641"/>
            </a:xfrm>
            <a:prstGeom prst="rect">
              <a:avLst/>
            </a:prstGeom>
            <a:solidFill>
              <a:srgbClr val="800000"/>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Gill Sans MT"/>
                <a:ea typeface="+mn-ea"/>
                <a:cs typeface="Gill Sans MT"/>
              </a:endParaRPr>
            </a:p>
          </p:txBody>
        </p:sp>
        <p:grpSp>
          <p:nvGrpSpPr>
            <p:cNvPr id="77" name="Group 76"/>
            <p:cNvGrpSpPr/>
            <p:nvPr/>
          </p:nvGrpSpPr>
          <p:grpSpPr>
            <a:xfrm>
              <a:off x="-304800" y="5617104"/>
              <a:ext cx="9411982" cy="783696"/>
              <a:chOff x="-304800" y="5617104"/>
              <a:chExt cx="9411982" cy="783696"/>
            </a:xfrm>
          </p:grpSpPr>
          <p:sp>
            <p:nvSpPr>
              <p:cNvPr id="72" name="TextBox 71"/>
              <p:cNvSpPr txBox="1"/>
              <p:nvPr/>
            </p:nvSpPr>
            <p:spPr>
              <a:xfrm>
                <a:off x="-304800" y="5631359"/>
                <a:ext cx="2548673" cy="769441"/>
              </a:xfrm>
              <a:prstGeom prst="rect">
                <a:avLst/>
              </a:prstGeom>
              <a:noFill/>
            </p:spPr>
            <p:txBody>
              <a:bodyPr wrap="square" rtlCol="0">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Gill Sans MT"/>
                    <a:ea typeface="+mn-ea"/>
                    <a:cs typeface="Gill Sans MT"/>
                  </a:rPr>
                  <a:t>High update rate</a:t>
                </a:r>
              </a:p>
            </p:txBody>
          </p:sp>
          <p:sp>
            <p:nvSpPr>
              <p:cNvPr id="73" name="TextBox 72"/>
              <p:cNvSpPr txBox="1"/>
              <p:nvPr/>
            </p:nvSpPr>
            <p:spPr>
              <a:xfrm>
                <a:off x="2011554" y="5617104"/>
                <a:ext cx="3362450" cy="769441"/>
              </a:xfrm>
              <a:prstGeom prst="rect">
                <a:avLst/>
              </a:prstGeom>
              <a:noFill/>
            </p:spPr>
            <p:txBody>
              <a:bodyPr wrap="square" rtlCol="0">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Gill Sans MT"/>
                    <a:ea typeface="+mn-ea"/>
                    <a:cs typeface="Gill Sans MT"/>
                  </a:rPr>
                  <a:t>Frequent update gathering &amp; shipping</a:t>
                </a:r>
              </a:p>
            </p:txBody>
          </p:sp>
          <p:sp>
            <p:nvSpPr>
              <p:cNvPr id="74" name="TextBox 73"/>
              <p:cNvSpPr txBox="1"/>
              <p:nvPr/>
            </p:nvSpPr>
            <p:spPr>
              <a:xfrm>
                <a:off x="5359133" y="5624231"/>
                <a:ext cx="3748049" cy="769441"/>
              </a:xfrm>
              <a:prstGeom prst="rect">
                <a:avLst/>
              </a:prstGeom>
              <a:noFill/>
            </p:spPr>
            <p:txBody>
              <a:bodyPr wrap="square" rtlCol="0">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Gill Sans MT"/>
                    <a:ea typeface="+mn-ea"/>
                    <a:cs typeface="Gill Sans MT"/>
                  </a:rPr>
                  <a:t>Higher data movement  overhead</a:t>
                </a:r>
              </a:p>
            </p:txBody>
          </p:sp>
          <p:cxnSp>
            <p:nvCxnSpPr>
              <p:cNvPr id="75" name="Straight Arrow Connector 74"/>
              <p:cNvCxnSpPr/>
              <p:nvPr/>
            </p:nvCxnSpPr>
            <p:spPr>
              <a:xfrm flipV="1">
                <a:off x="5306477" y="6024036"/>
                <a:ext cx="524727" cy="3"/>
              </a:xfrm>
              <a:prstGeom prst="straightConnector1">
                <a:avLst/>
              </a:prstGeom>
              <a:ln w="76200" cmpd="sng">
                <a:solidFill>
                  <a:srgbClr val="FFFFFF"/>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2133600" y="6019800"/>
                <a:ext cx="524727" cy="3"/>
              </a:xfrm>
              <a:prstGeom prst="straightConnector1">
                <a:avLst/>
              </a:prstGeom>
              <a:ln w="76200" cmpd="sng">
                <a:solidFill>
                  <a:srgbClr val="FFFFFF"/>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grpSp>
      <p:sp>
        <p:nvSpPr>
          <p:cNvPr id="41" name="Rectangle 40">
            <a:extLst>
              <a:ext uri="{FF2B5EF4-FFF2-40B4-BE49-F238E27FC236}">
                <a16:creationId xmlns:a16="http://schemas.microsoft.com/office/drawing/2014/main" id="{E7B1893B-3006-C88E-E631-AFBEB726F788}"/>
              </a:ext>
            </a:extLst>
          </p:cNvPr>
          <p:cNvSpPr/>
          <p:nvPr/>
        </p:nvSpPr>
        <p:spPr>
          <a:xfrm>
            <a:off x="0" y="859041"/>
            <a:ext cx="9144000" cy="461665"/>
          </a:xfrm>
          <a:prstGeom prst="rect">
            <a:avLst/>
          </a:prstGeom>
        </p:spPr>
        <p:txBody>
          <a:bodyPr wrap="square">
            <a:spAutoFit/>
          </a:bodyPr>
          <a:lstStyle/>
          <a:p>
            <a:pPr lvl="0" algn="ctr" defTabSz="914400"/>
            <a:endParaRPr kumimoji="0" lang="en-US" sz="2400" b="1" i="0" u="none" strike="noStrike" kern="1200" cap="none" spc="0" normalizeH="0" baseline="0" noProof="0" dirty="0">
              <a:ln>
                <a:noFill/>
              </a:ln>
              <a:effectLst/>
              <a:uLnTx/>
              <a:uFillTx/>
              <a:latin typeface="Gill Sans MT"/>
              <a:ea typeface="+mn-ea"/>
              <a:cs typeface="Gill Sans MT"/>
            </a:endParaRPr>
          </a:p>
        </p:txBody>
      </p:sp>
      <p:sp>
        <p:nvSpPr>
          <p:cNvPr id="42" name="Title 16">
            <a:extLst>
              <a:ext uri="{FF2B5EF4-FFF2-40B4-BE49-F238E27FC236}">
                <a16:creationId xmlns:a16="http://schemas.microsoft.com/office/drawing/2014/main" id="{E5579F7D-F299-FD75-4B58-DE1E3D2B86C5}"/>
              </a:ext>
            </a:extLst>
          </p:cNvPr>
          <p:cNvSpPr>
            <a:spLocks noGrp="1"/>
          </p:cNvSpPr>
          <p:nvPr>
            <p:ph type="title"/>
          </p:nvPr>
        </p:nvSpPr>
        <p:spPr>
          <a:xfrm>
            <a:off x="0" y="0"/>
            <a:ext cx="9144000" cy="914400"/>
          </a:xfrm>
        </p:spPr>
        <p:txBody>
          <a:bodyPr/>
          <a:lstStyle/>
          <a:p>
            <a:r>
              <a:rPr lang="en-US" sz="2800" dirty="0"/>
              <a:t>Update Propagation: Update Gathering &amp; Shipping</a:t>
            </a:r>
          </a:p>
        </p:txBody>
      </p:sp>
      <p:sp>
        <p:nvSpPr>
          <p:cNvPr id="43" name="Rectangle 42">
            <a:extLst>
              <a:ext uri="{FF2B5EF4-FFF2-40B4-BE49-F238E27FC236}">
                <a16:creationId xmlns:a16="http://schemas.microsoft.com/office/drawing/2014/main" id="{700740A1-1783-61E3-9AF2-F7798A636CF4}"/>
              </a:ext>
            </a:extLst>
          </p:cNvPr>
          <p:cNvSpPr/>
          <p:nvPr/>
        </p:nvSpPr>
        <p:spPr>
          <a:xfrm>
            <a:off x="0" y="909293"/>
            <a:ext cx="9144000" cy="830997"/>
          </a:xfrm>
          <a:prstGeom prst="rect">
            <a:avLst/>
          </a:prstGeom>
          <a:solidFill>
            <a:schemeClr val="accent6">
              <a:lumMod val="20000"/>
              <a:lumOff val="80000"/>
            </a:schemeClr>
          </a:solidFill>
        </p:spPr>
        <p:txBody>
          <a:bodyPr wrap="square">
            <a:spAutoFit/>
          </a:bodyPr>
          <a:lstStyle/>
          <a:p>
            <a:pPr lvl="0" algn="ctr" defTabSz="914400"/>
            <a:r>
              <a:rPr lang="en-US" sz="2400" b="1" i="1" dirty="0">
                <a:solidFill>
                  <a:prstClr val="black"/>
                </a:solidFill>
                <a:cs typeface="Gill Sans MT"/>
              </a:rPr>
              <a:t>Goal</a:t>
            </a:r>
            <a:r>
              <a:rPr lang="en-US" sz="2400" b="1" dirty="0">
                <a:solidFill>
                  <a:prstClr val="black"/>
                </a:solidFill>
                <a:cs typeface="Gill Sans MT"/>
              </a:rPr>
              <a:t>: </a:t>
            </a:r>
            <a:r>
              <a:rPr lang="en-US" sz="2400" b="1" dirty="0">
                <a:solidFill>
                  <a:srgbClr val="1400FF"/>
                </a:solidFill>
                <a:cs typeface="Gill Sans MT"/>
              </a:rPr>
              <a:t>gather</a:t>
            </a:r>
            <a:r>
              <a:rPr lang="en-US" sz="2400" b="1" dirty="0">
                <a:solidFill>
                  <a:prstClr val="black"/>
                </a:solidFill>
                <a:cs typeface="Gill Sans MT"/>
              </a:rPr>
              <a:t> updates from transactional threads and </a:t>
            </a:r>
          </a:p>
          <a:p>
            <a:pPr lvl="0" algn="ctr" defTabSz="914400"/>
            <a:r>
              <a:rPr lang="en-US" sz="2400" b="1" dirty="0">
                <a:solidFill>
                  <a:srgbClr val="1400FF"/>
                </a:solidFill>
                <a:cs typeface="Gill Sans MT"/>
              </a:rPr>
              <a:t>ship</a:t>
            </a:r>
            <a:r>
              <a:rPr lang="en-US" sz="2400" b="1" dirty="0">
                <a:solidFill>
                  <a:prstClr val="black"/>
                </a:solidFill>
                <a:cs typeface="Gill Sans MT"/>
              </a:rPr>
              <a:t> them to analytical the replica</a:t>
            </a:r>
          </a:p>
        </p:txBody>
      </p:sp>
      <p:sp>
        <p:nvSpPr>
          <p:cNvPr id="6" name="Slide Number Placeholder 5">
            <a:extLst>
              <a:ext uri="{FF2B5EF4-FFF2-40B4-BE49-F238E27FC236}">
                <a16:creationId xmlns:a16="http://schemas.microsoft.com/office/drawing/2014/main" id="{E95F9930-D37D-5D74-2DEC-969385265567}"/>
              </a:ext>
            </a:extLst>
          </p:cNvPr>
          <p:cNvSpPr>
            <a:spLocks noGrp="1"/>
          </p:cNvSpPr>
          <p:nvPr>
            <p:ph type="sldNum" sz="quarter" idx="12"/>
          </p:nvPr>
        </p:nvSpPr>
        <p:spPr/>
        <p:txBody>
          <a:bodyPr/>
          <a:lstStyle/>
          <a:p>
            <a:fld id="{BA2D8F13-174C-467F-9D40-7DDEF70CAB8C}" type="slidenum">
              <a:rPr lang="en-US" smtClean="0"/>
              <a:t>75</a:t>
            </a:fld>
            <a:endParaRPr lang="en-US"/>
          </a:p>
        </p:txBody>
      </p:sp>
      <p:graphicFrame>
        <p:nvGraphicFramePr>
          <p:cNvPr id="45" name="Table 4">
            <a:extLst>
              <a:ext uri="{FF2B5EF4-FFF2-40B4-BE49-F238E27FC236}">
                <a16:creationId xmlns:a16="http://schemas.microsoft.com/office/drawing/2014/main" id="{0C63C607-6C71-696D-21B0-3077E11EED3B}"/>
              </a:ext>
            </a:extLst>
          </p:cNvPr>
          <p:cNvGraphicFramePr>
            <a:graphicFrameLocks/>
          </p:cNvGraphicFramePr>
          <p:nvPr>
            <p:extLst>
              <p:ext uri="{D42A27DB-BD31-4B8C-83A1-F6EECF244321}">
                <p14:modId xmlns:p14="http://schemas.microsoft.com/office/powerpoint/2010/main" val="4169625048"/>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a:t>
                      </a: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210147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19" grpId="0"/>
      <p:bldP spid="60" grpId="0" animBg="1"/>
      <p:bldP spid="4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8839200" cy="6096000"/>
          </a:xfrm>
        </p:spPr>
        <p:txBody>
          <a:bodyPr>
            <a:normAutofit/>
          </a:bodyPr>
          <a:lstStyle/>
          <a:p>
            <a:pPr marL="342900" lvl="1" indent="-342900">
              <a:buFont typeface="Arial" pitchFamily="34" charset="0"/>
              <a:buChar char="•"/>
            </a:pPr>
            <a:endParaRPr lang="en-US" sz="2400" dirty="0">
              <a:solidFill>
                <a:schemeClr val="tx2"/>
              </a:solidFill>
            </a:endParaRPr>
          </a:p>
          <a:p>
            <a:pPr marL="0" lvl="1" indent="0">
              <a:buNone/>
            </a:pPr>
            <a:br>
              <a:rPr lang="en-US" sz="2200" dirty="0">
                <a:solidFill>
                  <a:srgbClr val="595959"/>
                </a:solidFill>
              </a:rPr>
            </a:br>
            <a:br>
              <a:rPr lang="en-US" sz="2100" dirty="0">
                <a:solidFill>
                  <a:srgbClr val="595959"/>
                </a:solidFill>
              </a:rPr>
            </a:br>
            <a:endParaRPr lang="en-US" sz="2100" dirty="0">
              <a:solidFill>
                <a:srgbClr val="595959"/>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grpSp>
        <p:nvGrpSpPr>
          <p:cNvPr id="65" name="Group 64"/>
          <p:cNvGrpSpPr/>
          <p:nvPr/>
        </p:nvGrpSpPr>
        <p:grpSpPr>
          <a:xfrm>
            <a:off x="228600" y="4572000"/>
            <a:ext cx="9626379" cy="914400"/>
            <a:chOff x="364189" y="3421559"/>
            <a:chExt cx="8785981" cy="914400"/>
          </a:xfrm>
        </p:grpSpPr>
        <p:sp>
          <p:nvSpPr>
            <p:cNvPr id="66" name="TextBox 65"/>
            <p:cNvSpPr txBox="1"/>
            <p:nvPr/>
          </p:nvSpPr>
          <p:spPr>
            <a:xfrm>
              <a:off x="364189" y="3421559"/>
              <a:ext cx="474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rPr>
                <a:t>1</a:t>
              </a:r>
              <a:endParaRPr kumimoji="0" lang="en-US" sz="4400" b="0" i="0" u="none" strike="noStrike" kern="1200" cap="none" spc="0" normalizeH="0" baseline="0" noProof="0" dirty="0">
                <a:ln>
                  <a:noFill/>
                </a:ln>
                <a:solidFill>
                  <a:prstClr val="black">
                    <a:lumMod val="65000"/>
                    <a:lumOff val="35000"/>
                  </a:prstClr>
                </a:solidFill>
                <a:effectLst/>
                <a:uLnTx/>
                <a:uFillTx/>
                <a:latin typeface="Gill Sans MT"/>
                <a:ea typeface="+mn-ea"/>
                <a:cs typeface="Gill Sans MT"/>
              </a:endParaRPr>
            </a:p>
          </p:txBody>
        </p:sp>
        <p:sp>
          <p:nvSpPr>
            <p:cNvPr id="67" name="TextBox 66"/>
            <p:cNvSpPr txBox="1"/>
            <p:nvPr/>
          </p:nvSpPr>
          <p:spPr>
            <a:xfrm>
              <a:off x="920570" y="3535740"/>
              <a:ext cx="8229600"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Gill Sans MT"/>
                  <a:ea typeface="+mn-ea"/>
                  <a:cs typeface="Gill Sans MT"/>
                </a:rPr>
                <a:t>Update Shipping: </a:t>
              </a: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gather</a:t>
              </a:r>
              <a:r>
                <a:rPr kumimoji="0" lang="en-US" sz="2300" b="1" i="0" u="none" strike="noStrike" kern="1200" cap="none" spc="0" normalizeH="0" baseline="0" noProof="0" dirty="0">
                  <a:ln>
                    <a:noFill/>
                  </a:ln>
                  <a:solidFill>
                    <a:srgbClr val="C00000"/>
                  </a:solidFill>
                  <a:effectLst/>
                  <a:uLnTx/>
                  <a:uFillTx/>
                  <a:latin typeface="Gill Sans MT"/>
                  <a:ea typeface="+mn-ea"/>
                  <a:cs typeface="Gill Sans MT"/>
                </a:rPr>
                <a:t> </a:t>
              </a:r>
              <a:r>
                <a:rPr kumimoji="0" lang="en-US" sz="2300" b="1" i="0" u="none" strike="noStrike" kern="1200" cap="none" spc="0" normalizeH="0" baseline="0" noProof="0" dirty="0">
                  <a:ln>
                    <a:noFill/>
                  </a:ln>
                  <a:solidFill>
                    <a:srgbClr val="1F497D"/>
                  </a:solidFill>
                  <a:effectLst/>
                  <a:uLnTx/>
                  <a:uFillTx/>
                  <a:latin typeface="Gill Sans MT"/>
                  <a:ea typeface="+mn-ea"/>
                  <a:cs typeface="Gill Sans MT"/>
                </a:rPr>
                <a:t>updates from transactional islands,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1F497D"/>
                  </a:solidFill>
                  <a:effectLst/>
                  <a:uLnTx/>
                  <a:uFillTx/>
                  <a:latin typeface="Gill Sans MT"/>
                  <a:ea typeface="+mn-ea"/>
                  <a:cs typeface="Gill Sans MT"/>
                </a:rPr>
                <a:t> </a:t>
              </a: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find</a:t>
              </a:r>
              <a:r>
                <a:rPr kumimoji="0" lang="en-US" sz="2300" b="1" i="0" u="none" strike="noStrike" kern="1200" cap="none" spc="0" normalizeH="0" baseline="0" noProof="0" dirty="0">
                  <a:ln>
                    <a:noFill/>
                  </a:ln>
                  <a:solidFill>
                    <a:srgbClr val="C00000"/>
                  </a:solidFill>
                  <a:effectLst/>
                  <a:uLnTx/>
                  <a:uFillTx/>
                  <a:latin typeface="Gill Sans MT"/>
                  <a:ea typeface="+mn-ea"/>
                  <a:cs typeface="Gill Sans MT"/>
                </a:rPr>
                <a:t> </a:t>
              </a:r>
              <a:r>
                <a:rPr kumimoji="0" lang="en-US" sz="2300" b="1" i="0" u="none" strike="noStrike" kern="1200" cap="none" spc="0" normalizeH="0" baseline="0" noProof="0" dirty="0">
                  <a:ln>
                    <a:noFill/>
                  </a:ln>
                  <a:solidFill>
                    <a:srgbClr val="1F497D"/>
                  </a:solidFill>
                  <a:effectLst/>
                  <a:uLnTx/>
                  <a:uFillTx/>
                  <a:latin typeface="Gill Sans MT"/>
                  <a:ea typeface="+mn-ea"/>
                  <a:cs typeface="Gill Sans MT"/>
                </a:rPr>
                <a:t>the target location in analytical island, and </a:t>
              </a: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ship</a:t>
              </a:r>
              <a:r>
                <a:rPr kumimoji="0" lang="en-US" sz="2300" b="1" i="0" u="none" strike="noStrike" kern="1200" cap="none" spc="0" normalizeH="0" baseline="0" noProof="0" dirty="0">
                  <a:ln>
                    <a:noFill/>
                  </a:ln>
                  <a:solidFill>
                    <a:srgbClr val="C00000"/>
                  </a:solidFill>
                  <a:effectLst/>
                  <a:uLnTx/>
                  <a:uFillTx/>
                  <a:latin typeface="Gill Sans MT"/>
                  <a:ea typeface="+mn-ea"/>
                  <a:cs typeface="Gill Sans MT"/>
                </a:rPr>
                <a:t> </a:t>
              </a:r>
              <a:r>
                <a:rPr kumimoji="0" lang="en-US" sz="2300" b="1" i="0" u="none" strike="noStrike" kern="1200" cap="none" spc="0" normalizeH="0" baseline="0" noProof="0" dirty="0">
                  <a:ln>
                    <a:noFill/>
                  </a:ln>
                  <a:solidFill>
                    <a:srgbClr val="1F497D"/>
                  </a:solidFill>
                  <a:effectLst/>
                  <a:uLnTx/>
                  <a:uFillTx/>
                  <a:latin typeface="Gill Sans MT"/>
                  <a:ea typeface="+mn-ea"/>
                  <a:cs typeface="Gill Sans MT"/>
                </a:rPr>
                <a:t>them</a:t>
              </a:r>
              <a:endParaRPr kumimoji="0" lang="en-US" sz="2300" b="1" i="0" u="none" strike="noStrike" kern="1200" cap="none" spc="0" normalizeH="0" baseline="0" noProof="0" dirty="0">
                <a:ln>
                  <a:noFill/>
                </a:ln>
                <a:solidFill>
                  <a:prstClr val="black">
                    <a:lumMod val="75000"/>
                    <a:lumOff val="25000"/>
                  </a:prstClr>
                </a:solidFill>
                <a:effectLst/>
                <a:uLnTx/>
                <a:uFillTx/>
                <a:latin typeface="Gill Sans MT"/>
                <a:ea typeface="+mn-ea"/>
                <a:cs typeface="Gill Sans MT"/>
              </a:endParaRPr>
            </a:p>
          </p:txBody>
        </p:sp>
      </p:grpSp>
      <p:grpSp>
        <p:nvGrpSpPr>
          <p:cNvPr id="68" name="Group 67"/>
          <p:cNvGrpSpPr/>
          <p:nvPr/>
        </p:nvGrpSpPr>
        <p:grpSpPr>
          <a:xfrm>
            <a:off x="228600" y="5410195"/>
            <a:ext cx="9144000" cy="990604"/>
            <a:chOff x="307340" y="5536736"/>
            <a:chExt cx="8839200" cy="751067"/>
          </a:xfrm>
        </p:grpSpPr>
        <p:sp>
          <p:nvSpPr>
            <p:cNvPr id="69" name="TextBox 68"/>
            <p:cNvSpPr txBox="1"/>
            <p:nvPr/>
          </p:nvSpPr>
          <p:spPr>
            <a:xfrm>
              <a:off x="307340" y="5536736"/>
              <a:ext cx="474011" cy="630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595959"/>
                  </a:solidFill>
                  <a:effectLst/>
                  <a:uLnTx/>
                  <a:uFillTx/>
                  <a:latin typeface="Gill Sans MT"/>
                  <a:ea typeface="+mn-ea"/>
                  <a:cs typeface="Gill Sans MT"/>
                </a:rPr>
                <a:t>2</a:t>
              </a:r>
            </a:p>
          </p:txBody>
        </p:sp>
        <p:sp>
          <p:nvSpPr>
            <p:cNvPr id="70" name="TextBox 69"/>
            <p:cNvSpPr txBox="1"/>
            <p:nvPr/>
          </p:nvSpPr>
          <p:spPr>
            <a:xfrm>
              <a:off x="916940" y="5657749"/>
              <a:ext cx="8229600" cy="630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Gill Sans MT"/>
                  <a:ea typeface="+mn-ea"/>
                  <a:cs typeface="Gill Sans MT"/>
                </a:rPr>
                <a:t>Update Application: </a:t>
              </a:r>
              <a:r>
                <a:rPr kumimoji="0" lang="en-US" sz="2300" b="1" i="0" u="none" strike="noStrike" kern="1200" cap="none" spc="0" normalizeH="0" baseline="0" noProof="0" dirty="0">
                  <a:ln>
                    <a:noFill/>
                  </a:ln>
                  <a:solidFill>
                    <a:srgbClr val="1F497D"/>
                  </a:solidFill>
                  <a:effectLst/>
                  <a:uLnTx/>
                  <a:uFillTx/>
                  <a:latin typeface="Gill Sans MT"/>
                  <a:ea typeface="+mn-ea"/>
                  <a:cs typeface="Gill Sans MT"/>
                </a:rPr>
                <a:t>performs </a:t>
              </a: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format</a:t>
              </a:r>
              <a:r>
                <a:rPr kumimoji="0" lang="en-US" sz="2300" b="1" i="0" u="none" strike="noStrike" kern="1200" cap="none" spc="0" normalizeH="0" baseline="0" noProof="0" dirty="0">
                  <a:ln>
                    <a:noFill/>
                  </a:ln>
                  <a:solidFill>
                    <a:srgbClr val="C00000"/>
                  </a:solidFill>
                  <a:effectLst/>
                  <a:uLnTx/>
                  <a:uFillTx/>
                  <a:latin typeface="Gill Sans MT"/>
                  <a:ea typeface="+mn-ea"/>
                  <a:cs typeface="Gill Sans MT"/>
                </a:rPr>
                <a:t> </a:t>
              </a: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conversion</a:t>
              </a:r>
              <a:r>
                <a:rPr kumimoji="0" lang="en-US" sz="2300" b="1" i="0" u="none" strike="noStrike" kern="1200" cap="none" spc="0" normalizeH="0" baseline="0" noProof="0" dirty="0">
                  <a:ln>
                    <a:noFill/>
                  </a:ln>
                  <a:solidFill>
                    <a:srgbClr val="C00000"/>
                  </a:solidFill>
                  <a:effectLst/>
                  <a:uLnTx/>
                  <a:uFillTx/>
                  <a:latin typeface="Gill Sans MT"/>
                  <a:ea typeface="+mn-ea"/>
                  <a:cs typeface="Gill Sans MT"/>
                </a:rPr>
                <a:t> </a:t>
              </a:r>
              <a:r>
                <a:rPr kumimoji="0" lang="en-US" sz="2300" b="1" i="0" u="none" strike="noStrike" kern="1200" cap="none" spc="0" normalizeH="0" baseline="0" noProof="0" dirty="0">
                  <a:ln>
                    <a:noFill/>
                  </a:ln>
                  <a:solidFill>
                    <a:srgbClr val="1F497D"/>
                  </a:solidFill>
                  <a:effectLst/>
                  <a:uLnTx/>
                  <a:uFillTx/>
                  <a:latin typeface="Gill Sans MT"/>
                  <a:ea typeface="+mn-ea"/>
                  <a:cs typeface="Gill Sans MT"/>
                </a:rPr>
                <a:t>and</a:t>
              </a: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applies </a:t>
              </a:r>
              <a:r>
                <a:rPr kumimoji="0" lang="en-US" sz="2300" b="1" i="0" u="none" strike="noStrike" kern="1200" cap="none" spc="0" normalizeH="0" baseline="0" noProof="0" dirty="0">
                  <a:ln>
                    <a:noFill/>
                  </a:ln>
                  <a:solidFill>
                    <a:srgbClr val="1F497D"/>
                  </a:solidFill>
                  <a:effectLst/>
                  <a:uLnTx/>
                  <a:uFillTx/>
                  <a:latin typeface="Gill Sans MT"/>
                  <a:ea typeface="+mn-ea"/>
                  <a:cs typeface="Gill Sans MT"/>
                </a:rPr>
                <a:t>the update to the analytical replica</a:t>
              </a:r>
            </a:p>
          </p:txBody>
        </p:sp>
      </p:grpSp>
      <p:sp>
        <p:nvSpPr>
          <p:cNvPr id="7" name="Rectangle 6"/>
          <p:cNvSpPr/>
          <p:nvPr/>
        </p:nvSpPr>
        <p:spPr>
          <a:xfrm>
            <a:off x="-299528" y="4162961"/>
            <a:ext cx="58674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Gill Sans MT"/>
                <a:ea typeface="+mn-ea"/>
                <a:cs typeface="Gill Sans MT"/>
              </a:rPr>
              <a:t>Data Freshness Mechanism:</a:t>
            </a:r>
            <a:endParaRPr kumimoji="0" lang="en-US" sz="2800" b="1" i="0" u="none" strike="noStrike" kern="1200" cap="none" spc="0" normalizeH="0" baseline="0" noProof="0" dirty="0">
              <a:ln>
                <a:noFill/>
              </a:ln>
              <a:solidFill>
                <a:srgbClr val="1F497D"/>
              </a:solidFill>
              <a:effectLst/>
              <a:uLnTx/>
              <a:uFillTx/>
              <a:latin typeface="Gill Sans MT"/>
              <a:ea typeface="+mn-ea"/>
              <a:cs typeface="Gill Sans MT"/>
            </a:endParaRPr>
          </a:p>
        </p:txBody>
      </p:sp>
      <p:grpSp>
        <p:nvGrpSpPr>
          <p:cNvPr id="5" name="Group 4"/>
          <p:cNvGrpSpPr/>
          <p:nvPr/>
        </p:nvGrpSpPr>
        <p:grpSpPr>
          <a:xfrm>
            <a:off x="1035496" y="919168"/>
            <a:ext cx="7571763" cy="2684387"/>
            <a:chOff x="810237" y="762000"/>
            <a:chExt cx="7571763" cy="2684387"/>
          </a:xfrm>
        </p:grpSpPr>
        <p:grpSp>
          <p:nvGrpSpPr>
            <p:cNvPr id="198" name="Group 197"/>
            <p:cNvGrpSpPr/>
            <p:nvPr/>
          </p:nvGrpSpPr>
          <p:grpSpPr>
            <a:xfrm>
              <a:off x="810237" y="762000"/>
              <a:ext cx="7571763" cy="2684387"/>
              <a:chOff x="655012" y="846362"/>
              <a:chExt cx="8336588" cy="4030438"/>
            </a:xfrm>
          </p:grpSpPr>
          <p:grpSp>
            <p:nvGrpSpPr>
              <p:cNvPr id="199" name="Group 198"/>
              <p:cNvGrpSpPr/>
              <p:nvPr/>
            </p:nvGrpSpPr>
            <p:grpSpPr>
              <a:xfrm>
                <a:off x="655012" y="846362"/>
                <a:ext cx="8336588" cy="4030438"/>
                <a:chOff x="655012" y="870175"/>
                <a:chExt cx="8336588" cy="4030438"/>
              </a:xfrm>
            </p:grpSpPr>
            <p:sp>
              <p:nvSpPr>
                <p:cNvPr id="205" name="TextBox 204"/>
                <p:cNvSpPr txBox="1"/>
                <p:nvPr/>
              </p:nvSpPr>
              <p:spPr>
                <a:xfrm>
                  <a:off x="1046480" y="870175"/>
                  <a:ext cx="1905000" cy="3693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Transactions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206" name="TextBox 205"/>
                <p:cNvSpPr txBox="1"/>
                <p:nvPr/>
              </p:nvSpPr>
              <p:spPr>
                <a:xfrm>
                  <a:off x="6704830" y="896279"/>
                  <a:ext cx="1447799" cy="3693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ill Sans MT"/>
                      <a:ea typeface="+mn-ea"/>
                      <a:cs typeface="Gill Sans MT"/>
                    </a:rPr>
                    <a:t>Analytics</a:t>
                  </a:r>
                  <a:endParaRPr kumimoji="0" lang="en-US" sz="1600" b="1" i="0" u="none" strike="noStrike" kern="0" cap="none" spc="0" normalizeH="0" baseline="0" noProof="0" dirty="0">
                    <a:ln>
                      <a:noFill/>
                    </a:ln>
                    <a:solidFill>
                      <a:sysClr val="windowText" lastClr="000000"/>
                    </a:solidFill>
                    <a:effectLst/>
                    <a:uLnTx/>
                    <a:uFillTx/>
                    <a:latin typeface="Gill Sans MT"/>
                    <a:ea typeface="+mn-ea"/>
                    <a:cs typeface="Gill Sans MT"/>
                  </a:endParaRPr>
                </a:p>
              </p:txBody>
            </p:sp>
            <p:sp>
              <p:nvSpPr>
                <p:cNvPr id="207" name="Rectangle 206"/>
                <p:cNvSpPr/>
                <p:nvPr/>
              </p:nvSpPr>
              <p:spPr>
                <a:xfrm>
                  <a:off x="655012" y="1828800"/>
                  <a:ext cx="8001000" cy="3071813"/>
                </a:xfrm>
                <a:prstGeom prst="rect">
                  <a:avLst/>
                </a:prstGeom>
                <a:solidFill>
                  <a:schemeClr val="bg1">
                    <a:lumMod val="85000"/>
                  </a:schemeClr>
                </a:solidFill>
                <a:ln w="38100" cmpd="sng">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Gill Sans MT"/>
                    <a:ea typeface="+mn-ea"/>
                    <a:cs typeface="Gill Sans MT"/>
                  </a:endParaRPr>
                </a:p>
              </p:txBody>
            </p:sp>
            <p:grpSp>
              <p:nvGrpSpPr>
                <p:cNvPr id="208" name="Group 207"/>
                <p:cNvGrpSpPr/>
                <p:nvPr/>
              </p:nvGrpSpPr>
              <p:grpSpPr>
                <a:xfrm>
                  <a:off x="685800" y="2233613"/>
                  <a:ext cx="2590800" cy="2465688"/>
                  <a:chOff x="762000" y="2743200"/>
                  <a:chExt cx="2590800" cy="2630067"/>
                </a:xfrm>
              </p:grpSpPr>
              <p:grpSp>
                <p:nvGrpSpPr>
                  <p:cNvPr id="244" name="Group 243"/>
                  <p:cNvGrpSpPr/>
                  <p:nvPr/>
                </p:nvGrpSpPr>
                <p:grpSpPr>
                  <a:xfrm>
                    <a:off x="1013691" y="2743200"/>
                    <a:ext cx="1929630" cy="2209801"/>
                    <a:chOff x="2249054" y="3200400"/>
                    <a:chExt cx="1688426" cy="2590800"/>
                  </a:xfrm>
                </p:grpSpPr>
                <p:sp>
                  <p:nvSpPr>
                    <p:cNvPr id="246" name="Rectangle 245"/>
                    <p:cNvSpPr/>
                    <p:nvPr/>
                  </p:nvSpPr>
                  <p:spPr>
                    <a:xfrm>
                      <a:off x="2249054" y="3200400"/>
                      <a:ext cx="1688426" cy="2590800"/>
                    </a:xfrm>
                    <a:prstGeom prst="rect">
                      <a:avLst/>
                    </a:prstGeom>
                    <a:ln w="28575" cmpd="sng">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nvGrpSpPr>
                    <p:cNvPr id="247" name="Group 246"/>
                    <p:cNvGrpSpPr/>
                    <p:nvPr/>
                  </p:nvGrpSpPr>
                  <p:grpSpPr>
                    <a:xfrm>
                      <a:off x="2514288" y="4090982"/>
                      <a:ext cx="1129552" cy="838200"/>
                      <a:chOff x="522009" y="4266761"/>
                      <a:chExt cx="1828798" cy="990600"/>
                    </a:xfrm>
                  </p:grpSpPr>
                  <p:sp>
                    <p:nvSpPr>
                      <p:cNvPr id="249" name="Can 248"/>
                      <p:cNvSpPr/>
                      <p:nvPr/>
                    </p:nvSpPr>
                    <p:spPr>
                      <a:xfrm>
                        <a:off x="522009" y="4266761"/>
                        <a:ext cx="1828798"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250" name="Rectangle 249"/>
                      <p:cNvSpPr/>
                      <p:nvPr/>
                    </p:nvSpPr>
                    <p:spPr>
                      <a:xfrm>
                        <a:off x="640861" y="4394774"/>
                        <a:ext cx="1545100" cy="845456"/>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ill Sans MT"/>
                            <a:ea typeface="+mn-ea"/>
                            <a:cs typeface="Gill Sans MT"/>
                          </a:rPr>
                          <a:t>Replica</a:t>
                        </a:r>
                      </a:p>
                    </p:txBody>
                  </p:sp>
                </p:grpSp>
              </p:grpSp>
              <p:sp>
                <p:nvSpPr>
                  <p:cNvPr id="243" name="TextBox 242"/>
                  <p:cNvSpPr txBox="1"/>
                  <p:nvPr/>
                </p:nvSpPr>
                <p:spPr>
                  <a:xfrm>
                    <a:off x="762000" y="4979313"/>
                    <a:ext cx="2590800" cy="3939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Transaction Island</a:t>
                    </a:r>
                    <a:endParaRPr kumimoji="0" lang="en-US" sz="1800" b="1" i="0" u="none" strike="noStrike" kern="1200" cap="none" spc="0" normalizeH="0" baseline="0" noProof="0" dirty="0">
                      <a:ln>
                        <a:noFill/>
                      </a:ln>
                      <a:solidFill>
                        <a:srgbClr val="0000FF"/>
                      </a:solidFill>
                      <a:effectLst/>
                      <a:uLnTx/>
                      <a:uFillTx/>
                      <a:latin typeface="Gill Sans MT"/>
                      <a:ea typeface="+mn-ea"/>
                      <a:cs typeface="Gill Sans MT"/>
                    </a:endParaRPr>
                  </a:p>
                </p:txBody>
              </p:sp>
            </p:grpSp>
            <p:grpSp>
              <p:nvGrpSpPr>
                <p:cNvPr id="209" name="Group 208"/>
                <p:cNvGrpSpPr/>
                <p:nvPr/>
              </p:nvGrpSpPr>
              <p:grpSpPr>
                <a:xfrm>
                  <a:off x="2590800" y="1842979"/>
                  <a:ext cx="3542914" cy="2081215"/>
                  <a:chOff x="3200400" y="2266174"/>
                  <a:chExt cx="3188623" cy="2219958"/>
                </a:xfrm>
              </p:grpSpPr>
              <p:sp>
                <p:nvSpPr>
                  <p:cNvPr id="233" name="Rounded Rectangle 232"/>
                  <p:cNvSpPr/>
                  <p:nvPr/>
                </p:nvSpPr>
                <p:spPr>
                  <a:xfrm>
                    <a:off x="3886200" y="3303140"/>
                    <a:ext cx="2263140" cy="1070483"/>
                  </a:xfrm>
                  <a:prstGeom prst="roundRect">
                    <a:avLst/>
                  </a:prstGeom>
                  <a:solidFill>
                    <a:schemeClr val="bg1"/>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sp>
                <p:nvSpPr>
                  <p:cNvPr id="234" name="TextBox 233"/>
                  <p:cNvSpPr txBox="1"/>
                  <p:nvPr/>
                </p:nvSpPr>
                <p:spPr>
                  <a:xfrm>
                    <a:off x="3675610" y="3303140"/>
                    <a:ext cx="2713413" cy="1182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150" normalizeH="0" baseline="0" noProof="0" dirty="0">
                        <a:ln>
                          <a:noFill/>
                        </a:ln>
                        <a:solidFill>
                          <a:srgbClr val="000000"/>
                        </a:solidFill>
                        <a:effectLst/>
                        <a:uLnTx/>
                        <a:uFillTx/>
                        <a:latin typeface="Gill Sans MT"/>
                        <a:ea typeface="+mn-ea"/>
                        <a:cs typeface="Gill Sans MT"/>
                      </a:rPr>
                      <a:t>Data Freshness Mechanism</a:t>
                    </a:r>
                  </a:p>
                </p:txBody>
              </p:sp>
              <p:sp>
                <p:nvSpPr>
                  <p:cNvPr id="235" name="Rectangle 234"/>
                  <p:cNvSpPr/>
                  <p:nvPr/>
                </p:nvSpPr>
                <p:spPr>
                  <a:xfrm>
                    <a:off x="3283527" y="2266174"/>
                    <a:ext cx="1600200" cy="42678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Updates</a:t>
                    </a:r>
                    <a:endParaRPr kumimoji="0" lang="en-US" sz="1800" b="1" i="0" u="none" strike="noStrike" kern="1200" cap="none" spc="0" normalizeH="0" baseline="0" noProof="0" dirty="0">
                      <a:ln>
                        <a:noFill/>
                      </a:ln>
                      <a:solidFill>
                        <a:prstClr val="black"/>
                      </a:solidFill>
                      <a:effectLst/>
                      <a:uLnTx/>
                      <a:uFillTx/>
                      <a:latin typeface="Gill Sans MT"/>
                      <a:ea typeface="+mn-ea"/>
                      <a:cs typeface="Gill Sans MT"/>
                    </a:endParaRPr>
                  </a:p>
                </p:txBody>
              </p:sp>
              <p:cxnSp>
                <p:nvCxnSpPr>
                  <p:cNvPr id="236" name="Straight Arrow Connector 235"/>
                  <p:cNvCxnSpPr/>
                  <p:nvPr/>
                </p:nvCxnSpPr>
                <p:spPr>
                  <a:xfrm>
                    <a:off x="3613230" y="3059067"/>
                    <a:ext cx="968469" cy="0"/>
                  </a:xfrm>
                  <a:prstGeom prst="straightConnector1">
                    <a:avLst/>
                  </a:prstGeom>
                  <a:ln w="5715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237" name="Group 236"/>
                  <p:cNvGrpSpPr/>
                  <p:nvPr/>
                </p:nvGrpSpPr>
                <p:grpSpPr>
                  <a:xfrm>
                    <a:off x="3200400" y="3657600"/>
                    <a:ext cx="707335" cy="228600"/>
                    <a:chOff x="3962400" y="2362200"/>
                    <a:chExt cx="783535" cy="239486"/>
                  </a:xfrm>
                </p:grpSpPr>
                <p:cxnSp>
                  <p:nvCxnSpPr>
                    <p:cNvPr id="238" name="Straight Connector 237"/>
                    <p:cNvCxnSpPr/>
                    <p:nvPr/>
                  </p:nvCxnSpPr>
                  <p:spPr>
                    <a:xfrm flipH="1">
                      <a:off x="3962400" y="2362200"/>
                      <a:ext cx="783535"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H="1">
                      <a:off x="3962400" y="2601686"/>
                      <a:ext cx="783535"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4466101" y="2362200"/>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4186267" y="2362200"/>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210" name="Group 209"/>
                <p:cNvGrpSpPr/>
                <p:nvPr/>
              </p:nvGrpSpPr>
              <p:grpSpPr>
                <a:xfrm rot="5400000">
                  <a:off x="1697832" y="1654968"/>
                  <a:ext cx="642936" cy="228600"/>
                  <a:chOff x="3962400" y="2362200"/>
                  <a:chExt cx="783535" cy="239486"/>
                </a:xfrm>
              </p:grpSpPr>
              <p:cxnSp>
                <p:nvCxnSpPr>
                  <p:cNvPr id="229" name="Straight Connector 228"/>
                  <p:cNvCxnSpPr/>
                  <p:nvPr/>
                </p:nvCxnSpPr>
                <p:spPr>
                  <a:xfrm flipH="1">
                    <a:off x="3962400" y="2362200"/>
                    <a:ext cx="783535"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H="1">
                    <a:off x="3962400" y="2601686"/>
                    <a:ext cx="783535"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4466101" y="2362200"/>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4186267" y="2362200"/>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7108032" y="1726405"/>
                  <a:ext cx="642936" cy="228600"/>
                  <a:chOff x="3962400" y="2362200"/>
                  <a:chExt cx="783535" cy="239486"/>
                </a:xfrm>
              </p:grpSpPr>
              <p:cxnSp>
                <p:nvCxnSpPr>
                  <p:cNvPr id="225" name="Straight Connector 224"/>
                  <p:cNvCxnSpPr/>
                  <p:nvPr/>
                </p:nvCxnSpPr>
                <p:spPr>
                  <a:xfrm flipH="1">
                    <a:off x="3962400" y="2362200"/>
                    <a:ext cx="783535"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a:off x="3962400" y="2601686"/>
                    <a:ext cx="783535"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4466101" y="2362200"/>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4186267" y="2362200"/>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6019800" y="2233613"/>
                  <a:ext cx="2971800" cy="2441019"/>
                  <a:chOff x="6019800" y="2743200"/>
                  <a:chExt cx="2971800" cy="2603754"/>
                </a:xfrm>
              </p:grpSpPr>
              <p:sp>
                <p:nvSpPr>
                  <p:cNvPr id="214" name="TextBox 213"/>
                  <p:cNvSpPr txBox="1"/>
                  <p:nvPr/>
                </p:nvSpPr>
                <p:spPr>
                  <a:xfrm>
                    <a:off x="6019800" y="4953000"/>
                    <a:ext cx="2971800" cy="3939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Analytical Island</a:t>
                    </a:r>
                    <a:endParaRPr kumimoji="0" lang="en-US" sz="1800" b="1" i="0" u="none" strike="noStrike" kern="1200" cap="none" spc="0" normalizeH="0" baseline="0" noProof="0" dirty="0">
                      <a:ln>
                        <a:noFill/>
                      </a:ln>
                      <a:solidFill>
                        <a:srgbClr val="0000FF"/>
                      </a:solidFill>
                      <a:effectLst/>
                      <a:uLnTx/>
                      <a:uFillTx/>
                      <a:latin typeface="Gill Sans MT"/>
                      <a:ea typeface="+mn-ea"/>
                      <a:cs typeface="Gill Sans MT"/>
                    </a:endParaRPr>
                  </a:p>
                </p:txBody>
              </p:sp>
              <p:grpSp>
                <p:nvGrpSpPr>
                  <p:cNvPr id="216" name="Group 215"/>
                  <p:cNvGrpSpPr/>
                  <p:nvPr/>
                </p:nvGrpSpPr>
                <p:grpSpPr>
                  <a:xfrm>
                    <a:off x="6553200" y="2743200"/>
                    <a:ext cx="1972654" cy="2209801"/>
                    <a:chOff x="2362200" y="3200400"/>
                    <a:chExt cx="1726072" cy="2590800"/>
                  </a:xfrm>
                </p:grpSpPr>
                <p:sp>
                  <p:nvSpPr>
                    <p:cNvPr id="218" name="Rectangle 217"/>
                    <p:cNvSpPr/>
                    <p:nvPr/>
                  </p:nvSpPr>
                  <p:spPr>
                    <a:xfrm>
                      <a:off x="2438399" y="3200400"/>
                      <a:ext cx="1649873" cy="2590800"/>
                    </a:xfrm>
                    <a:prstGeom prst="rect">
                      <a:avLst/>
                    </a:prstGeom>
                    <a:ln w="28575" cmpd="sng">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Gill Sans MT"/>
                      </a:endParaRPr>
                    </a:p>
                  </p:txBody>
                </p:sp>
                <p:grpSp>
                  <p:nvGrpSpPr>
                    <p:cNvPr id="219" name="Group 218"/>
                    <p:cNvGrpSpPr/>
                    <p:nvPr/>
                  </p:nvGrpSpPr>
                  <p:grpSpPr>
                    <a:xfrm>
                      <a:off x="2362200" y="4090984"/>
                      <a:ext cx="1600200" cy="838200"/>
                      <a:chOff x="275771" y="4266763"/>
                      <a:chExt cx="2590800" cy="990600"/>
                    </a:xfrm>
                  </p:grpSpPr>
                  <p:sp>
                    <p:nvSpPr>
                      <p:cNvPr id="221" name="Can 220"/>
                      <p:cNvSpPr/>
                      <p:nvPr/>
                    </p:nvSpPr>
                    <p:spPr>
                      <a:xfrm>
                        <a:off x="758820" y="4266763"/>
                        <a:ext cx="1828798" cy="990600"/>
                      </a:xfrm>
                      <a:prstGeom prst="can">
                        <a:avLst/>
                      </a:prstGeom>
                      <a:solidFill>
                        <a:srgbClr val="1F497D"/>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a:ea typeface="+mn-ea"/>
                          <a:cs typeface="Gill Sans MT"/>
                        </a:endParaRPr>
                      </a:p>
                    </p:txBody>
                  </p:sp>
                  <p:sp>
                    <p:nvSpPr>
                      <p:cNvPr id="222" name="Rectangle 221"/>
                      <p:cNvSpPr/>
                      <p:nvPr/>
                    </p:nvSpPr>
                    <p:spPr>
                      <a:xfrm>
                        <a:off x="275771" y="4317807"/>
                        <a:ext cx="2590800" cy="54585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ill Sans MT"/>
                            <a:ea typeface="+mn-ea"/>
                            <a:cs typeface="Gill Sans MT"/>
                          </a:rPr>
                          <a:t>Replica</a:t>
                        </a:r>
                      </a:p>
                    </p:txBody>
                  </p:sp>
                </p:grpSp>
              </p:grpSp>
            </p:grpSp>
          </p:grpSp>
          <p:grpSp>
            <p:nvGrpSpPr>
              <p:cNvPr id="200" name="Group 199"/>
              <p:cNvGrpSpPr/>
              <p:nvPr/>
            </p:nvGrpSpPr>
            <p:grpSpPr>
              <a:xfrm>
                <a:off x="5867400" y="3162300"/>
                <a:ext cx="785928" cy="214312"/>
                <a:chOff x="3962400" y="2362200"/>
                <a:chExt cx="783535" cy="239486"/>
              </a:xfrm>
            </p:grpSpPr>
            <p:cxnSp>
              <p:nvCxnSpPr>
                <p:cNvPr id="201" name="Straight Connector 200"/>
                <p:cNvCxnSpPr/>
                <p:nvPr/>
              </p:nvCxnSpPr>
              <p:spPr>
                <a:xfrm flipH="1">
                  <a:off x="3962400" y="2362200"/>
                  <a:ext cx="783535"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3962400" y="2601686"/>
                  <a:ext cx="783535" cy="0"/>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4466101" y="2362200"/>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4186267" y="2362200"/>
                  <a:ext cx="0" cy="239486"/>
                </a:xfrm>
                <a:prstGeom prst="line">
                  <a:avLst/>
                </a:prstGeom>
                <a:ln w="381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62" name="Rounded Rectangle 61"/>
            <p:cNvSpPr/>
            <p:nvPr/>
          </p:nvSpPr>
          <p:spPr>
            <a:xfrm>
              <a:off x="6477000" y="2667000"/>
              <a:ext cx="1219200" cy="304800"/>
            </a:xfrm>
            <a:prstGeom prst="roundRect">
              <a:avLst/>
            </a:prstGeom>
            <a:solidFill>
              <a:schemeClr val="bg1"/>
            </a:solidFill>
            <a:ln w="28575" cmpd="sng">
              <a:solidFill>
                <a:srgbClr val="00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black"/>
                  </a:solidFill>
                  <a:effectLst/>
                  <a:uLnTx/>
                  <a:uFillTx/>
                  <a:latin typeface="Gill Sans MT"/>
                  <a:ea typeface="+mn-ea"/>
                  <a:cs typeface="Gill Sans MT"/>
                </a:rPr>
                <a:t>HW</a:t>
              </a:r>
            </a:p>
          </p:txBody>
        </p:sp>
        <p:sp>
          <p:nvSpPr>
            <p:cNvPr id="63" name="Rounded Rectangle 62"/>
            <p:cNvSpPr/>
            <p:nvPr/>
          </p:nvSpPr>
          <p:spPr>
            <a:xfrm>
              <a:off x="1295400" y="2667000"/>
              <a:ext cx="1219200" cy="304800"/>
            </a:xfrm>
            <a:prstGeom prst="roundRect">
              <a:avLst/>
            </a:prstGeom>
            <a:solidFill>
              <a:schemeClr val="bg1"/>
            </a:solidFill>
            <a:ln w="28575" cmpd="sng">
              <a:solidFill>
                <a:srgbClr val="00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black"/>
                  </a:solidFill>
                  <a:effectLst/>
                  <a:uLnTx/>
                  <a:uFillTx/>
                  <a:latin typeface="Gill Sans MT"/>
                  <a:ea typeface="+mn-ea"/>
                  <a:cs typeface="Gill Sans MT"/>
                </a:rPr>
                <a:t>HW</a:t>
              </a:r>
            </a:p>
          </p:txBody>
        </p:sp>
        <p:sp>
          <p:nvSpPr>
            <p:cNvPr id="64" name="Rounded Rectangle 63"/>
            <p:cNvSpPr/>
            <p:nvPr/>
          </p:nvSpPr>
          <p:spPr>
            <a:xfrm>
              <a:off x="6324600" y="1752600"/>
              <a:ext cx="1557981" cy="283283"/>
            </a:xfrm>
            <a:prstGeom prst="roundRect">
              <a:avLst/>
            </a:prstGeom>
            <a:solidFill>
              <a:schemeClr val="bg1"/>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Exec. Engine</a:t>
              </a:r>
            </a:p>
          </p:txBody>
        </p:sp>
        <p:sp>
          <p:nvSpPr>
            <p:cNvPr id="71" name="Rounded Rectangle 70"/>
            <p:cNvSpPr/>
            <p:nvPr/>
          </p:nvSpPr>
          <p:spPr>
            <a:xfrm>
              <a:off x="1185219" y="1752600"/>
              <a:ext cx="1557981" cy="283283"/>
            </a:xfrm>
            <a:prstGeom prst="roundRect">
              <a:avLst/>
            </a:prstGeom>
            <a:solidFill>
              <a:schemeClr val="bg1"/>
            </a:solidFill>
            <a:ln w="28575"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Exec. Engine</a:t>
              </a:r>
            </a:p>
          </p:txBody>
        </p:sp>
      </p:grpSp>
      <p:sp>
        <p:nvSpPr>
          <p:cNvPr id="8" name="Title 7">
            <a:extLst>
              <a:ext uri="{FF2B5EF4-FFF2-40B4-BE49-F238E27FC236}">
                <a16:creationId xmlns:a16="http://schemas.microsoft.com/office/drawing/2014/main" id="{2449A6BF-DBDD-B6E3-883E-EB94FAC8D135}"/>
              </a:ext>
            </a:extLst>
          </p:cNvPr>
          <p:cNvSpPr>
            <a:spLocks noGrp="1"/>
          </p:cNvSpPr>
          <p:nvPr>
            <p:ph type="title"/>
          </p:nvPr>
        </p:nvSpPr>
        <p:spPr/>
        <p:txBody>
          <a:bodyPr/>
          <a:lstStyle/>
          <a:p>
            <a:r>
              <a:rPr lang="en-US" dirty="0"/>
              <a:t>Data Freshness Mechanism</a:t>
            </a:r>
          </a:p>
        </p:txBody>
      </p:sp>
      <p:sp>
        <p:nvSpPr>
          <p:cNvPr id="9" name="Slide Number Placeholder 8">
            <a:extLst>
              <a:ext uri="{FF2B5EF4-FFF2-40B4-BE49-F238E27FC236}">
                <a16:creationId xmlns:a16="http://schemas.microsoft.com/office/drawing/2014/main" id="{12C63DCC-1B08-4A1B-7F1B-E924C0EE6799}"/>
              </a:ext>
            </a:extLst>
          </p:cNvPr>
          <p:cNvSpPr>
            <a:spLocks noGrp="1"/>
          </p:cNvSpPr>
          <p:nvPr>
            <p:ph type="sldNum" sz="quarter" idx="12"/>
          </p:nvPr>
        </p:nvSpPr>
        <p:spPr/>
        <p:txBody>
          <a:bodyPr/>
          <a:lstStyle/>
          <a:p>
            <a:fld id="{BA2D8F13-174C-467F-9D40-7DDEF70CAB8C}" type="slidenum">
              <a:rPr lang="en-US" smtClean="0"/>
              <a:t>76</a:t>
            </a:fld>
            <a:endParaRPr lang="en-US"/>
          </a:p>
        </p:txBody>
      </p:sp>
      <p:graphicFrame>
        <p:nvGraphicFramePr>
          <p:cNvPr id="72" name="Table 4">
            <a:extLst>
              <a:ext uri="{FF2B5EF4-FFF2-40B4-BE49-F238E27FC236}">
                <a16:creationId xmlns:a16="http://schemas.microsoft.com/office/drawing/2014/main" id="{7622F085-5FD7-2FBA-6B1E-22D9636F9ADB}"/>
              </a:ext>
            </a:extLst>
          </p:cNvPr>
          <p:cNvGraphicFramePr>
            <a:graphicFrameLocks/>
          </p:cNvGraphicFramePr>
          <p:nvPr>
            <p:extLst>
              <p:ext uri="{D42A27DB-BD31-4B8C-83A1-F6EECF244321}">
                <p14:modId xmlns:p14="http://schemas.microsoft.com/office/powerpoint/2010/main" val="1817048178"/>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1E497D"/>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162528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504C3-C1E8-5301-BE55-381483E3469F}"/>
              </a:ext>
            </a:extLst>
          </p:cNvPr>
          <p:cNvSpPr>
            <a:spLocks noGrp="1"/>
          </p:cNvSpPr>
          <p:nvPr>
            <p:ph type="title"/>
          </p:nvPr>
        </p:nvSpPr>
        <p:spPr/>
        <p:txBody>
          <a:bodyPr/>
          <a:lstStyle/>
          <a:p>
            <a:r>
              <a:rPr lang="en-US" dirty="0"/>
              <a:t>Analytical Engine: Hardware</a:t>
            </a:r>
          </a:p>
        </p:txBody>
      </p:sp>
      <p:grpSp>
        <p:nvGrpSpPr>
          <p:cNvPr id="467" name="Group 466">
            <a:extLst>
              <a:ext uri="{FF2B5EF4-FFF2-40B4-BE49-F238E27FC236}">
                <a16:creationId xmlns:a16="http://schemas.microsoft.com/office/drawing/2014/main" id="{576DF1F6-EB33-E6A7-3A4E-5657ADA0965E}"/>
              </a:ext>
            </a:extLst>
          </p:cNvPr>
          <p:cNvGrpSpPr/>
          <p:nvPr/>
        </p:nvGrpSpPr>
        <p:grpSpPr>
          <a:xfrm>
            <a:off x="162528" y="3403695"/>
            <a:ext cx="8810022" cy="2050365"/>
            <a:chOff x="162528" y="2532127"/>
            <a:chExt cx="8810022" cy="2050365"/>
          </a:xfrm>
        </p:grpSpPr>
        <p:grpSp>
          <p:nvGrpSpPr>
            <p:cNvPr id="185" name="Group 184">
              <a:extLst>
                <a:ext uri="{FF2B5EF4-FFF2-40B4-BE49-F238E27FC236}">
                  <a16:creationId xmlns:a16="http://schemas.microsoft.com/office/drawing/2014/main" id="{C6472DFD-566F-0453-BC74-0D8AF4CDB957}"/>
                </a:ext>
              </a:extLst>
            </p:cNvPr>
            <p:cNvGrpSpPr/>
            <p:nvPr/>
          </p:nvGrpSpPr>
          <p:grpSpPr>
            <a:xfrm>
              <a:off x="3104384" y="2533056"/>
              <a:ext cx="5868166" cy="1791888"/>
              <a:chOff x="1528806" y="6125167"/>
              <a:chExt cx="4524753" cy="1381667"/>
            </a:xfrm>
          </p:grpSpPr>
          <p:grpSp>
            <p:nvGrpSpPr>
              <p:cNvPr id="186" name="Group 185">
                <a:extLst>
                  <a:ext uri="{FF2B5EF4-FFF2-40B4-BE49-F238E27FC236}">
                    <a16:creationId xmlns:a16="http://schemas.microsoft.com/office/drawing/2014/main" id="{5A993EB7-B852-EEC2-BEF5-A767AF648F61}"/>
                  </a:ext>
                </a:extLst>
              </p:cNvPr>
              <p:cNvGrpSpPr/>
              <p:nvPr/>
            </p:nvGrpSpPr>
            <p:grpSpPr>
              <a:xfrm>
                <a:off x="1529134" y="6585197"/>
                <a:ext cx="1668502" cy="753030"/>
                <a:chOff x="1659954" y="548768"/>
                <a:chExt cx="1668502" cy="753030"/>
              </a:xfrm>
            </p:grpSpPr>
            <p:sp>
              <p:nvSpPr>
                <p:cNvPr id="300" name="Cube 299">
                  <a:extLst>
                    <a:ext uri="{FF2B5EF4-FFF2-40B4-BE49-F238E27FC236}">
                      <a16:creationId xmlns:a16="http://schemas.microsoft.com/office/drawing/2014/main" id="{4071D996-6F2A-C0E7-9FD0-6E535AEBB37D}"/>
                    </a:ext>
                  </a:extLst>
                </p:cNvPr>
                <p:cNvSpPr/>
                <p:nvPr/>
              </p:nvSpPr>
              <p:spPr>
                <a:xfrm>
                  <a:off x="1659954" y="554219"/>
                  <a:ext cx="1668502" cy="747579"/>
                </a:xfrm>
                <a:prstGeom prst="cube">
                  <a:avLst>
                    <a:gd name="adj" fmla="val 95887"/>
                  </a:avLst>
                </a:prstGeom>
                <a:solidFill>
                  <a:sysClr val="window" lastClr="FFFFFF">
                    <a:lumMod val="50000"/>
                  </a:sys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grpSp>
              <p:nvGrpSpPr>
                <p:cNvPr id="301" name="Group 300">
                  <a:extLst>
                    <a:ext uri="{FF2B5EF4-FFF2-40B4-BE49-F238E27FC236}">
                      <a16:creationId xmlns:a16="http://schemas.microsoft.com/office/drawing/2014/main" id="{D8CB73F0-2351-5D31-7DFD-ADEC28E89DB5}"/>
                    </a:ext>
                  </a:extLst>
                </p:cNvPr>
                <p:cNvGrpSpPr/>
                <p:nvPr/>
              </p:nvGrpSpPr>
              <p:grpSpPr>
                <a:xfrm>
                  <a:off x="1849990" y="548768"/>
                  <a:ext cx="1316493" cy="723135"/>
                  <a:chOff x="1849990" y="548768"/>
                  <a:chExt cx="1316493" cy="723135"/>
                </a:xfrm>
              </p:grpSpPr>
              <p:cxnSp>
                <p:nvCxnSpPr>
                  <p:cNvPr id="302" name="Straight Connector 301">
                    <a:extLst>
                      <a:ext uri="{FF2B5EF4-FFF2-40B4-BE49-F238E27FC236}">
                        <a16:creationId xmlns:a16="http://schemas.microsoft.com/office/drawing/2014/main" id="{23AEDD91-CD91-9252-4D1D-7A7282661DBD}"/>
                      </a:ext>
                    </a:extLst>
                  </p:cNvPr>
                  <p:cNvCxnSpPr>
                    <a:cxnSpLocks/>
                  </p:cNvCxnSpPr>
                  <p:nvPr/>
                </p:nvCxnSpPr>
                <p:spPr>
                  <a:xfrm flipV="1">
                    <a:off x="2132614" y="548768"/>
                    <a:ext cx="716832" cy="716831"/>
                  </a:xfrm>
                  <a:prstGeom prst="line">
                    <a:avLst/>
                  </a:prstGeom>
                  <a:noFill/>
                  <a:ln w="9525" cap="flat" cmpd="sng" algn="ctr">
                    <a:solidFill>
                      <a:sysClr val="windowText" lastClr="000000"/>
                    </a:solidFill>
                    <a:prstDash val="solid"/>
                    <a:miter lim="800000"/>
                  </a:ln>
                  <a:effectLst/>
                </p:spPr>
              </p:cxnSp>
              <p:cxnSp>
                <p:nvCxnSpPr>
                  <p:cNvPr id="303" name="Straight Connector 302">
                    <a:extLst>
                      <a:ext uri="{FF2B5EF4-FFF2-40B4-BE49-F238E27FC236}">
                        <a16:creationId xmlns:a16="http://schemas.microsoft.com/office/drawing/2014/main" id="{F56531F4-3CB1-64B4-56B8-80ED0A3BEC5D}"/>
                      </a:ext>
                    </a:extLst>
                  </p:cNvPr>
                  <p:cNvCxnSpPr>
                    <a:cxnSpLocks noChangeAspect="1"/>
                  </p:cNvCxnSpPr>
                  <p:nvPr/>
                </p:nvCxnSpPr>
                <p:spPr>
                  <a:xfrm flipV="1">
                    <a:off x="1901824" y="551559"/>
                    <a:ext cx="713232" cy="720344"/>
                  </a:xfrm>
                  <a:prstGeom prst="line">
                    <a:avLst/>
                  </a:prstGeom>
                  <a:noFill/>
                  <a:ln w="9525" cap="flat" cmpd="sng" algn="ctr">
                    <a:solidFill>
                      <a:sysClr val="windowText" lastClr="000000"/>
                    </a:solidFill>
                    <a:prstDash val="solid"/>
                    <a:miter lim="800000"/>
                  </a:ln>
                  <a:effectLst/>
                </p:spPr>
              </p:cxnSp>
              <p:cxnSp>
                <p:nvCxnSpPr>
                  <p:cNvPr id="304" name="Straight Connector 303">
                    <a:extLst>
                      <a:ext uri="{FF2B5EF4-FFF2-40B4-BE49-F238E27FC236}">
                        <a16:creationId xmlns:a16="http://schemas.microsoft.com/office/drawing/2014/main" id="{B3FD70D1-A3E1-4414-3CCF-58EF01DB8281}"/>
                      </a:ext>
                    </a:extLst>
                  </p:cNvPr>
                  <p:cNvCxnSpPr>
                    <a:cxnSpLocks/>
                  </p:cNvCxnSpPr>
                  <p:nvPr/>
                </p:nvCxnSpPr>
                <p:spPr>
                  <a:xfrm flipV="1">
                    <a:off x="2382270" y="550407"/>
                    <a:ext cx="708109" cy="719060"/>
                  </a:xfrm>
                  <a:prstGeom prst="line">
                    <a:avLst/>
                  </a:prstGeom>
                  <a:noFill/>
                  <a:ln w="9525" cap="flat" cmpd="sng" algn="ctr">
                    <a:solidFill>
                      <a:sysClr val="windowText" lastClr="000000"/>
                    </a:solidFill>
                    <a:prstDash val="solid"/>
                    <a:miter lim="800000"/>
                  </a:ln>
                  <a:effectLst/>
                </p:spPr>
              </p:cxnSp>
              <p:cxnSp>
                <p:nvCxnSpPr>
                  <p:cNvPr id="305" name="Straight Connector 304">
                    <a:extLst>
                      <a:ext uri="{FF2B5EF4-FFF2-40B4-BE49-F238E27FC236}">
                        <a16:creationId xmlns:a16="http://schemas.microsoft.com/office/drawing/2014/main" id="{5FBAB236-274A-23D7-6BDE-509681E5AB41}"/>
                      </a:ext>
                    </a:extLst>
                  </p:cNvPr>
                  <p:cNvCxnSpPr>
                    <a:cxnSpLocks/>
                  </p:cNvCxnSpPr>
                  <p:nvPr/>
                </p:nvCxnSpPr>
                <p:spPr>
                  <a:xfrm>
                    <a:off x="2044699" y="889000"/>
                    <a:ext cx="941832" cy="0"/>
                  </a:xfrm>
                  <a:prstGeom prst="line">
                    <a:avLst/>
                  </a:prstGeom>
                  <a:noFill/>
                  <a:ln w="9525" cap="flat" cmpd="sng" algn="ctr">
                    <a:solidFill>
                      <a:sysClr val="windowText" lastClr="000000"/>
                    </a:solidFill>
                    <a:prstDash val="solid"/>
                    <a:miter lim="800000"/>
                  </a:ln>
                  <a:effectLst/>
                </p:spPr>
              </p:cxnSp>
              <p:cxnSp>
                <p:nvCxnSpPr>
                  <p:cNvPr id="306" name="Straight Connector 305">
                    <a:extLst>
                      <a:ext uri="{FF2B5EF4-FFF2-40B4-BE49-F238E27FC236}">
                        <a16:creationId xmlns:a16="http://schemas.microsoft.com/office/drawing/2014/main" id="{42DFFA73-0558-7D4E-1FE2-FB559A89FDEC}"/>
                      </a:ext>
                    </a:extLst>
                  </p:cNvPr>
                  <p:cNvCxnSpPr>
                    <a:cxnSpLocks/>
                  </p:cNvCxnSpPr>
                  <p:nvPr/>
                </p:nvCxnSpPr>
                <p:spPr>
                  <a:xfrm>
                    <a:off x="1849990" y="1086348"/>
                    <a:ext cx="941832" cy="0"/>
                  </a:xfrm>
                  <a:prstGeom prst="line">
                    <a:avLst/>
                  </a:prstGeom>
                  <a:noFill/>
                  <a:ln w="9525" cap="flat" cmpd="sng" algn="ctr">
                    <a:solidFill>
                      <a:sysClr val="windowText" lastClr="000000"/>
                    </a:solidFill>
                    <a:prstDash val="solid"/>
                    <a:miter lim="800000"/>
                  </a:ln>
                  <a:effectLst/>
                </p:spPr>
              </p:cxnSp>
              <p:cxnSp>
                <p:nvCxnSpPr>
                  <p:cNvPr id="307" name="Straight Connector 306">
                    <a:extLst>
                      <a:ext uri="{FF2B5EF4-FFF2-40B4-BE49-F238E27FC236}">
                        <a16:creationId xmlns:a16="http://schemas.microsoft.com/office/drawing/2014/main" id="{FDED4677-FFA8-CDDA-E108-36A46CD0AF7F}"/>
                      </a:ext>
                    </a:extLst>
                  </p:cNvPr>
                  <p:cNvCxnSpPr>
                    <a:cxnSpLocks/>
                  </p:cNvCxnSpPr>
                  <p:nvPr/>
                </p:nvCxnSpPr>
                <p:spPr>
                  <a:xfrm>
                    <a:off x="2224651" y="711698"/>
                    <a:ext cx="941832" cy="0"/>
                  </a:xfrm>
                  <a:prstGeom prst="line">
                    <a:avLst/>
                  </a:prstGeom>
                  <a:noFill/>
                  <a:ln w="9525" cap="flat" cmpd="sng" algn="ctr">
                    <a:solidFill>
                      <a:sysClr val="windowText" lastClr="000000"/>
                    </a:solidFill>
                    <a:prstDash val="solid"/>
                    <a:miter lim="800000"/>
                  </a:ln>
                  <a:effectLst/>
                </p:spPr>
              </p:cxnSp>
            </p:grpSp>
          </p:grpSp>
          <p:sp>
            <p:nvSpPr>
              <p:cNvPr id="187" name="Parallelogram 123">
                <a:extLst>
                  <a:ext uri="{FF2B5EF4-FFF2-40B4-BE49-F238E27FC236}">
                    <a16:creationId xmlns:a16="http://schemas.microsoft.com/office/drawing/2014/main" id="{0448745B-E2AA-3047-2053-D388ED32C6A9}"/>
                  </a:ext>
                </a:extLst>
              </p:cNvPr>
              <p:cNvSpPr/>
              <p:nvPr/>
            </p:nvSpPr>
            <p:spPr>
              <a:xfrm rot="608511">
                <a:off x="1633522" y="714169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8" name="Parallelogram 123">
                <a:extLst>
                  <a:ext uri="{FF2B5EF4-FFF2-40B4-BE49-F238E27FC236}">
                    <a16:creationId xmlns:a16="http://schemas.microsoft.com/office/drawing/2014/main" id="{0F18EA28-7952-C5C8-E2AB-C802B1E4DF66}"/>
                  </a:ext>
                </a:extLst>
              </p:cNvPr>
              <p:cNvSpPr/>
              <p:nvPr/>
            </p:nvSpPr>
            <p:spPr>
              <a:xfrm rot="608511">
                <a:off x="1824670" y="6946002"/>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89" name="Parallelogram 123">
                <a:extLst>
                  <a:ext uri="{FF2B5EF4-FFF2-40B4-BE49-F238E27FC236}">
                    <a16:creationId xmlns:a16="http://schemas.microsoft.com/office/drawing/2014/main" id="{A1AF913D-3245-8018-6A22-12E6C9FAA036}"/>
                  </a:ext>
                </a:extLst>
              </p:cNvPr>
              <p:cNvSpPr/>
              <p:nvPr/>
            </p:nvSpPr>
            <p:spPr>
              <a:xfrm rot="608511">
                <a:off x="2012275" y="6763486"/>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90" name="Parallelogram 123">
                <a:extLst>
                  <a:ext uri="{FF2B5EF4-FFF2-40B4-BE49-F238E27FC236}">
                    <a16:creationId xmlns:a16="http://schemas.microsoft.com/office/drawing/2014/main" id="{F2E9E69B-985A-E47E-B554-5E6C52FAE2C4}"/>
                  </a:ext>
                </a:extLst>
              </p:cNvPr>
              <p:cNvSpPr/>
              <p:nvPr/>
            </p:nvSpPr>
            <p:spPr>
              <a:xfrm rot="608511">
                <a:off x="2174848" y="6593195"/>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191" name="Group 190">
                <a:extLst>
                  <a:ext uri="{FF2B5EF4-FFF2-40B4-BE49-F238E27FC236}">
                    <a16:creationId xmlns:a16="http://schemas.microsoft.com/office/drawing/2014/main" id="{21985FC2-28DD-2FFC-F6D1-680E3B8F1E12}"/>
                  </a:ext>
                </a:extLst>
              </p:cNvPr>
              <p:cNvGrpSpPr/>
              <p:nvPr/>
            </p:nvGrpSpPr>
            <p:grpSpPr>
              <a:xfrm>
                <a:off x="1869565" y="6593196"/>
                <a:ext cx="764455" cy="695471"/>
                <a:chOff x="3077365" y="1725423"/>
                <a:chExt cx="764455" cy="695471"/>
              </a:xfrm>
            </p:grpSpPr>
            <p:sp>
              <p:nvSpPr>
                <p:cNvPr id="296" name="Parallelogram 123">
                  <a:extLst>
                    <a:ext uri="{FF2B5EF4-FFF2-40B4-BE49-F238E27FC236}">
                      <a16:creationId xmlns:a16="http://schemas.microsoft.com/office/drawing/2014/main" id="{3A19D6B4-EBA5-0E97-7A51-D3D4F766CB93}"/>
                    </a:ext>
                  </a:extLst>
                </p:cNvPr>
                <p:cNvSpPr/>
                <p:nvPr/>
              </p:nvSpPr>
              <p:spPr>
                <a:xfrm rot="608511">
                  <a:off x="3077365" y="2273921"/>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97" name="Parallelogram 123">
                  <a:extLst>
                    <a:ext uri="{FF2B5EF4-FFF2-40B4-BE49-F238E27FC236}">
                      <a16:creationId xmlns:a16="http://schemas.microsoft.com/office/drawing/2014/main" id="{ED80A9E8-99A6-F4C4-5C74-6989DBF9C398}"/>
                    </a:ext>
                  </a:extLst>
                </p:cNvPr>
                <p:cNvSpPr/>
                <p:nvPr/>
              </p:nvSpPr>
              <p:spPr>
                <a:xfrm rot="608511">
                  <a:off x="3268513" y="207823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98" name="Parallelogram 123">
                  <a:extLst>
                    <a:ext uri="{FF2B5EF4-FFF2-40B4-BE49-F238E27FC236}">
                      <a16:creationId xmlns:a16="http://schemas.microsoft.com/office/drawing/2014/main" id="{DFD73F62-4168-14B5-EBF1-FF8C88C5D7F9}"/>
                    </a:ext>
                  </a:extLst>
                </p:cNvPr>
                <p:cNvSpPr/>
                <p:nvPr/>
              </p:nvSpPr>
              <p:spPr>
                <a:xfrm rot="608511">
                  <a:off x="3456118" y="189571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99" name="Parallelogram 123">
                  <a:extLst>
                    <a:ext uri="{FF2B5EF4-FFF2-40B4-BE49-F238E27FC236}">
                      <a16:creationId xmlns:a16="http://schemas.microsoft.com/office/drawing/2014/main" id="{4B126B50-7757-CAAC-A4EF-6DAE3DAEB555}"/>
                    </a:ext>
                  </a:extLst>
                </p:cNvPr>
                <p:cNvSpPr/>
                <p:nvPr/>
              </p:nvSpPr>
              <p:spPr>
                <a:xfrm rot="608511">
                  <a:off x="3618691" y="172542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192" name="Group 191">
                <a:extLst>
                  <a:ext uri="{FF2B5EF4-FFF2-40B4-BE49-F238E27FC236}">
                    <a16:creationId xmlns:a16="http://schemas.microsoft.com/office/drawing/2014/main" id="{0F96AAC8-CF8F-D3A1-2446-1A91CB4583BE}"/>
                  </a:ext>
                </a:extLst>
              </p:cNvPr>
              <p:cNvGrpSpPr/>
              <p:nvPr/>
            </p:nvGrpSpPr>
            <p:grpSpPr>
              <a:xfrm>
                <a:off x="2110797" y="6591074"/>
                <a:ext cx="764455" cy="695471"/>
                <a:chOff x="3077365" y="1725423"/>
                <a:chExt cx="764455" cy="695471"/>
              </a:xfrm>
            </p:grpSpPr>
            <p:sp>
              <p:nvSpPr>
                <p:cNvPr id="292" name="Parallelogram 123">
                  <a:extLst>
                    <a:ext uri="{FF2B5EF4-FFF2-40B4-BE49-F238E27FC236}">
                      <a16:creationId xmlns:a16="http://schemas.microsoft.com/office/drawing/2014/main" id="{8C525DD6-8E68-6BCD-3059-A779A0BC5FEE}"/>
                    </a:ext>
                  </a:extLst>
                </p:cNvPr>
                <p:cNvSpPr/>
                <p:nvPr/>
              </p:nvSpPr>
              <p:spPr>
                <a:xfrm rot="608511">
                  <a:off x="3077365" y="2273921"/>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93" name="Parallelogram 123">
                  <a:extLst>
                    <a:ext uri="{FF2B5EF4-FFF2-40B4-BE49-F238E27FC236}">
                      <a16:creationId xmlns:a16="http://schemas.microsoft.com/office/drawing/2014/main" id="{646918DF-9BD1-1C5D-DFB8-81F327CFA632}"/>
                    </a:ext>
                  </a:extLst>
                </p:cNvPr>
                <p:cNvSpPr/>
                <p:nvPr/>
              </p:nvSpPr>
              <p:spPr>
                <a:xfrm rot="608511">
                  <a:off x="3268513" y="207823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94" name="Parallelogram 123">
                  <a:extLst>
                    <a:ext uri="{FF2B5EF4-FFF2-40B4-BE49-F238E27FC236}">
                      <a16:creationId xmlns:a16="http://schemas.microsoft.com/office/drawing/2014/main" id="{A1E9A3F1-1ED7-484B-CB8C-4DE7ABCF059D}"/>
                    </a:ext>
                  </a:extLst>
                </p:cNvPr>
                <p:cNvSpPr/>
                <p:nvPr/>
              </p:nvSpPr>
              <p:spPr>
                <a:xfrm rot="608511">
                  <a:off x="3456118" y="189571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95" name="Parallelogram 123">
                  <a:extLst>
                    <a:ext uri="{FF2B5EF4-FFF2-40B4-BE49-F238E27FC236}">
                      <a16:creationId xmlns:a16="http://schemas.microsoft.com/office/drawing/2014/main" id="{456F5C46-F56B-E66E-E2B3-670B31130887}"/>
                    </a:ext>
                  </a:extLst>
                </p:cNvPr>
                <p:cNvSpPr/>
                <p:nvPr/>
              </p:nvSpPr>
              <p:spPr>
                <a:xfrm rot="608511">
                  <a:off x="3618691" y="172542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193" name="Group 192">
                <a:extLst>
                  <a:ext uri="{FF2B5EF4-FFF2-40B4-BE49-F238E27FC236}">
                    <a16:creationId xmlns:a16="http://schemas.microsoft.com/office/drawing/2014/main" id="{AC7B2BDE-EA81-1919-DF6D-78CDE73486B4}"/>
                  </a:ext>
                </a:extLst>
              </p:cNvPr>
              <p:cNvGrpSpPr/>
              <p:nvPr/>
            </p:nvGrpSpPr>
            <p:grpSpPr>
              <a:xfrm>
                <a:off x="2343261" y="6596645"/>
                <a:ext cx="764455" cy="695471"/>
                <a:chOff x="3077365" y="1725423"/>
                <a:chExt cx="764455" cy="695471"/>
              </a:xfrm>
            </p:grpSpPr>
            <p:sp>
              <p:nvSpPr>
                <p:cNvPr id="288" name="Parallelogram 123">
                  <a:extLst>
                    <a:ext uri="{FF2B5EF4-FFF2-40B4-BE49-F238E27FC236}">
                      <a16:creationId xmlns:a16="http://schemas.microsoft.com/office/drawing/2014/main" id="{CC3FDBF8-AA47-4140-D056-39C09549B631}"/>
                    </a:ext>
                  </a:extLst>
                </p:cNvPr>
                <p:cNvSpPr/>
                <p:nvPr/>
              </p:nvSpPr>
              <p:spPr>
                <a:xfrm rot="608511">
                  <a:off x="3077365" y="2273921"/>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89" name="Parallelogram 123">
                  <a:extLst>
                    <a:ext uri="{FF2B5EF4-FFF2-40B4-BE49-F238E27FC236}">
                      <a16:creationId xmlns:a16="http://schemas.microsoft.com/office/drawing/2014/main" id="{648BC192-E612-18C6-2558-10D45A5A81AC}"/>
                    </a:ext>
                  </a:extLst>
                </p:cNvPr>
                <p:cNvSpPr/>
                <p:nvPr/>
              </p:nvSpPr>
              <p:spPr>
                <a:xfrm rot="608511">
                  <a:off x="3268513" y="207823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90" name="Parallelogram 123">
                  <a:extLst>
                    <a:ext uri="{FF2B5EF4-FFF2-40B4-BE49-F238E27FC236}">
                      <a16:creationId xmlns:a16="http://schemas.microsoft.com/office/drawing/2014/main" id="{ED33874D-959D-ACF5-E511-9553F1325577}"/>
                    </a:ext>
                  </a:extLst>
                </p:cNvPr>
                <p:cNvSpPr/>
                <p:nvPr/>
              </p:nvSpPr>
              <p:spPr>
                <a:xfrm rot="608511">
                  <a:off x="3456118" y="189571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91" name="Parallelogram 123">
                  <a:extLst>
                    <a:ext uri="{FF2B5EF4-FFF2-40B4-BE49-F238E27FC236}">
                      <a16:creationId xmlns:a16="http://schemas.microsoft.com/office/drawing/2014/main" id="{FE61CF7A-470C-E015-54C0-5F48F85E9715}"/>
                    </a:ext>
                  </a:extLst>
                </p:cNvPr>
                <p:cNvSpPr/>
                <p:nvPr/>
              </p:nvSpPr>
              <p:spPr>
                <a:xfrm rot="608511">
                  <a:off x="3618691" y="1725423"/>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F0D758"/>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sp>
            <p:nvSpPr>
              <p:cNvPr id="194" name="Can 193">
                <a:extLst>
                  <a:ext uri="{FF2B5EF4-FFF2-40B4-BE49-F238E27FC236}">
                    <a16:creationId xmlns:a16="http://schemas.microsoft.com/office/drawing/2014/main" id="{7E00609A-7B2B-4CA4-F28F-9F5789B9454F}"/>
                  </a:ext>
                </a:extLst>
              </p:cNvPr>
              <p:cNvSpPr/>
              <p:nvPr/>
            </p:nvSpPr>
            <p:spPr>
              <a:xfrm>
                <a:off x="1719518" y="7013065"/>
                <a:ext cx="49814" cy="216019"/>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95" name="Can 194">
                <a:extLst>
                  <a:ext uri="{FF2B5EF4-FFF2-40B4-BE49-F238E27FC236}">
                    <a16:creationId xmlns:a16="http://schemas.microsoft.com/office/drawing/2014/main" id="{4D9D7AD4-E4CE-1EBD-541E-DB8E5C82B393}"/>
                  </a:ext>
                </a:extLst>
              </p:cNvPr>
              <p:cNvSpPr/>
              <p:nvPr/>
            </p:nvSpPr>
            <p:spPr>
              <a:xfrm>
                <a:off x="1938903" y="7019488"/>
                <a:ext cx="49814" cy="216019"/>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96" name="Can 195">
                <a:extLst>
                  <a:ext uri="{FF2B5EF4-FFF2-40B4-BE49-F238E27FC236}">
                    <a16:creationId xmlns:a16="http://schemas.microsoft.com/office/drawing/2014/main" id="{A55F9893-8B77-89DF-96DC-C33098A5BBFB}"/>
                  </a:ext>
                </a:extLst>
              </p:cNvPr>
              <p:cNvSpPr/>
              <p:nvPr/>
            </p:nvSpPr>
            <p:spPr>
              <a:xfrm>
                <a:off x="1912958" y="6800511"/>
                <a:ext cx="49814" cy="216019"/>
              </a:xfrm>
              <a:prstGeom prst="can">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tileRect r="-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97" name="Can 196">
                <a:extLst>
                  <a:ext uri="{FF2B5EF4-FFF2-40B4-BE49-F238E27FC236}">
                    <a16:creationId xmlns:a16="http://schemas.microsoft.com/office/drawing/2014/main" id="{B6E70104-12DF-24F1-A883-326E36ADDAC2}"/>
                  </a:ext>
                </a:extLst>
              </p:cNvPr>
              <p:cNvSpPr/>
              <p:nvPr/>
            </p:nvSpPr>
            <p:spPr>
              <a:xfrm>
                <a:off x="2141454" y="6804195"/>
                <a:ext cx="49814" cy="216019"/>
              </a:xfrm>
              <a:prstGeom prst="can">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tileRect r="-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98" name="Can 197">
                <a:extLst>
                  <a:ext uri="{FF2B5EF4-FFF2-40B4-BE49-F238E27FC236}">
                    <a16:creationId xmlns:a16="http://schemas.microsoft.com/office/drawing/2014/main" id="{0C330763-B637-FE79-710A-5BC9A309F16E}"/>
                  </a:ext>
                </a:extLst>
              </p:cNvPr>
              <p:cNvSpPr/>
              <p:nvPr/>
            </p:nvSpPr>
            <p:spPr>
              <a:xfrm>
                <a:off x="2970582" y="6455900"/>
                <a:ext cx="49814" cy="216019"/>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199" name="Can 198">
                <a:extLst>
                  <a:ext uri="{FF2B5EF4-FFF2-40B4-BE49-F238E27FC236}">
                    <a16:creationId xmlns:a16="http://schemas.microsoft.com/office/drawing/2014/main" id="{BFCEEA9A-F72B-5F5C-5974-259BAD599879}"/>
                  </a:ext>
                </a:extLst>
              </p:cNvPr>
              <p:cNvSpPr/>
              <p:nvPr/>
            </p:nvSpPr>
            <p:spPr>
              <a:xfrm>
                <a:off x="2804555" y="6635426"/>
                <a:ext cx="49814" cy="216019"/>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00" name="Can 199">
                <a:extLst>
                  <a:ext uri="{FF2B5EF4-FFF2-40B4-BE49-F238E27FC236}">
                    <a16:creationId xmlns:a16="http://schemas.microsoft.com/office/drawing/2014/main" id="{5C94AB00-6800-6B88-3DB3-285FA6EE2E89}"/>
                  </a:ext>
                </a:extLst>
              </p:cNvPr>
              <p:cNvSpPr/>
              <p:nvPr/>
            </p:nvSpPr>
            <p:spPr>
              <a:xfrm>
                <a:off x="2620435" y="6812980"/>
                <a:ext cx="49814" cy="216019"/>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01" name="Can 200">
                <a:extLst>
                  <a:ext uri="{FF2B5EF4-FFF2-40B4-BE49-F238E27FC236}">
                    <a16:creationId xmlns:a16="http://schemas.microsoft.com/office/drawing/2014/main" id="{4A95D0C5-BA20-9338-D5FA-1DDEC3AD4394}"/>
                  </a:ext>
                </a:extLst>
              </p:cNvPr>
              <p:cNvSpPr/>
              <p:nvPr/>
            </p:nvSpPr>
            <p:spPr>
              <a:xfrm>
                <a:off x="2182926" y="7018850"/>
                <a:ext cx="49814" cy="216019"/>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202" name="Rectangle 201">
                <a:extLst>
                  <a:ext uri="{FF2B5EF4-FFF2-40B4-BE49-F238E27FC236}">
                    <a16:creationId xmlns:a16="http://schemas.microsoft.com/office/drawing/2014/main" id="{FF1D44D7-BB59-46CA-9C31-24C3F2F38A26}"/>
                  </a:ext>
                </a:extLst>
              </p:cNvPr>
              <p:cNvSpPr/>
              <p:nvPr/>
            </p:nvSpPr>
            <p:spPr>
              <a:xfrm>
                <a:off x="2436815" y="7197176"/>
                <a:ext cx="681487" cy="195691"/>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Vault</a:t>
                </a:r>
              </a:p>
            </p:txBody>
          </p:sp>
          <p:sp>
            <p:nvSpPr>
              <p:cNvPr id="203" name="Can 202">
                <a:extLst>
                  <a:ext uri="{FF2B5EF4-FFF2-40B4-BE49-F238E27FC236}">
                    <a16:creationId xmlns:a16="http://schemas.microsoft.com/office/drawing/2014/main" id="{76956DC8-64F6-02E7-73BE-91ED7CBA5446}"/>
                  </a:ext>
                </a:extLst>
              </p:cNvPr>
              <p:cNvSpPr/>
              <p:nvPr/>
            </p:nvSpPr>
            <p:spPr>
              <a:xfrm>
                <a:off x="2428848" y="7095675"/>
                <a:ext cx="56920" cy="130447"/>
              </a:xfrm>
              <a:prstGeom prst="can">
                <a:avLst/>
              </a:prstGeom>
              <a:gradFill>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path path="rect">
                  <a:fillToRect l="100000" t="10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cxnSp>
            <p:nvCxnSpPr>
              <p:cNvPr id="204" name="Straight Connector 203">
                <a:extLst>
                  <a:ext uri="{FF2B5EF4-FFF2-40B4-BE49-F238E27FC236}">
                    <a16:creationId xmlns:a16="http://schemas.microsoft.com/office/drawing/2014/main" id="{D71569CD-F41C-A9AE-E6DA-E77E1275FB65}"/>
                  </a:ext>
                </a:extLst>
              </p:cNvPr>
              <p:cNvCxnSpPr>
                <a:cxnSpLocks/>
              </p:cNvCxnSpPr>
              <p:nvPr/>
            </p:nvCxnSpPr>
            <p:spPr>
              <a:xfrm flipV="1">
                <a:off x="2977132" y="6151406"/>
                <a:ext cx="470724" cy="463106"/>
              </a:xfrm>
              <a:prstGeom prst="line">
                <a:avLst/>
              </a:prstGeom>
              <a:noFill/>
              <a:ln w="9525" cap="flat" cmpd="sng" algn="ctr">
                <a:solidFill>
                  <a:sysClr val="windowText" lastClr="000000"/>
                </a:solidFill>
                <a:prstDash val="dash"/>
                <a:miter lim="800000"/>
              </a:ln>
              <a:effectLst/>
            </p:spPr>
          </p:cxnSp>
          <p:cxnSp>
            <p:nvCxnSpPr>
              <p:cNvPr id="205" name="Straight Connector 204">
                <a:extLst>
                  <a:ext uri="{FF2B5EF4-FFF2-40B4-BE49-F238E27FC236}">
                    <a16:creationId xmlns:a16="http://schemas.microsoft.com/office/drawing/2014/main" id="{8F0121CE-0784-9473-4320-FC92F6AEFF33}"/>
                  </a:ext>
                </a:extLst>
              </p:cNvPr>
              <p:cNvCxnSpPr>
                <a:cxnSpLocks/>
              </p:cNvCxnSpPr>
              <p:nvPr/>
            </p:nvCxnSpPr>
            <p:spPr>
              <a:xfrm flipH="1" flipV="1">
                <a:off x="2974860" y="6727154"/>
                <a:ext cx="472003" cy="779680"/>
              </a:xfrm>
              <a:prstGeom prst="line">
                <a:avLst/>
              </a:prstGeom>
              <a:noFill/>
              <a:ln w="9525" cap="flat" cmpd="sng" algn="ctr">
                <a:solidFill>
                  <a:sysClr val="windowText" lastClr="000000"/>
                </a:solidFill>
                <a:prstDash val="dash"/>
                <a:miter lim="800000"/>
              </a:ln>
              <a:effectLst/>
            </p:spPr>
          </p:cxnSp>
          <p:sp>
            <p:nvSpPr>
              <p:cNvPr id="206" name="Rectangle 205">
                <a:extLst>
                  <a:ext uri="{FF2B5EF4-FFF2-40B4-BE49-F238E27FC236}">
                    <a16:creationId xmlns:a16="http://schemas.microsoft.com/office/drawing/2014/main" id="{8F5BF568-7C6A-935F-546B-53CF2D9178DA}"/>
                  </a:ext>
                </a:extLst>
              </p:cNvPr>
              <p:cNvSpPr/>
              <p:nvPr/>
            </p:nvSpPr>
            <p:spPr>
              <a:xfrm>
                <a:off x="3425190" y="6128560"/>
                <a:ext cx="2628369" cy="1367257"/>
              </a:xfrm>
              <a:prstGeom prst="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207" name="Group 206">
                <a:extLst>
                  <a:ext uri="{FF2B5EF4-FFF2-40B4-BE49-F238E27FC236}">
                    <a16:creationId xmlns:a16="http://schemas.microsoft.com/office/drawing/2014/main" id="{33DD8BD8-8CF7-1F06-058A-83946331977C}"/>
                  </a:ext>
                </a:extLst>
              </p:cNvPr>
              <p:cNvGrpSpPr/>
              <p:nvPr/>
            </p:nvGrpSpPr>
            <p:grpSpPr>
              <a:xfrm>
                <a:off x="1528806" y="6285336"/>
                <a:ext cx="1668502" cy="827957"/>
                <a:chOff x="3552923" y="4813095"/>
                <a:chExt cx="1668502" cy="827957"/>
              </a:xfrm>
            </p:grpSpPr>
            <p:grpSp>
              <p:nvGrpSpPr>
                <p:cNvPr id="258" name="Group 257">
                  <a:extLst>
                    <a:ext uri="{FF2B5EF4-FFF2-40B4-BE49-F238E27FC236}">
                      <a16:creationId xmlns:a16="http://schemas.microsoft.com/office/drawing/2014/main" id="{1A628C3B-7455-63B8-DAF1-926BED271CC2}"/>
                    </a:ext>
                  </a:extLst>
                </p:cNvPr>
                <p:cNvGrpSpPr/>
                <p:nvPr/>
              </p:nvGrpSpPr>
              <p:grpSpPr>
                <a:xfrm>
                  <a:off x="3552923" y="4892971"/>
                  <a:ext cx="1668502" cy="748081"/>
                  <a:chOff x="3552923" y="4677071"/>
                  <a:chExt cx="1668502" cy="748081"/>
                </a:xfrm>
              </p:grpSpPr>
              <p:sp>
                <p:nvSpPr>
                  <p:cNvPr id="274" name="Cube 273">
                    <a:extLst>
                      <a:ext uri="{FF2B5EF4-FFF2-40B4-BE49-F238E27FC236}">
                        <a16:creationId xmlns:a16="http://schemas.microsoft.com/office/drawing/2014/main" id="{F239897A-B167-8882-2846-F8B26AB7AC9E}"/>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cxnSp>
                <p:nvCxnSpPr>
                  <p:cNvPr id="275" name="Straight Connector 274">
                    <a:extLst>
                      <a:ext uri="{FF2B5EF4-FFF2-40B4-BE49-F238E27FC236}">
                        <a16:creationId xmlns:a16="http://schemas.microsoft.com/office/drawing/2014/main" id="{F30A379C-8ED6-00FB-C263-1C75DEDB699B}"/>
                      </a:ext>
                    </a:extLst>
                  </p:cNvPr>
                  <p:cNvCxnSpPr>
                    <a:cxnSpLocks/>
                    <a:stCxn id="274" idx="1"/>
                    <a:endCxn id="274"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276" name="Straight Connector 275">
                    <a:extLst>
                      <a:ext uri="{FF2B5EF4-FFF2-40B4-BE49-F238E27FC236}">
                        <a16:creationId xmlns:a16="http://schemas.microsoft.com/office/drawing/2014/main" id="{CC0F18DD-EB6F-2164-14E0-AC587D9EAE99}"/>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277" name="Straight Connector 276">
                    <a:extLst>
                      <a:ext uri="{FF2B5EF4-FFF2-40B4-BE49-F238E27FC236}">
                        <a16:creationId xmlns:a16="http://schemas.microsoft.com/office/drawing/2014/main" id="{26E99D3A-1054-B4FA-51AA-D85B57953A81}"/>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278" name="Straight Connector 277">
                    <a:extLst>
                      <a:ext uri="{FF2B5EF4-FFF2-40B4-BE49-F238E27FC236}">
                        <a16:creationId xmlns:a16="http://schemas.microsoft.com/office/drawing/2014/main" id="{7999CB4B-8B6C-B253-CF04-8681BD3E18DD}"/>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279" name="Straight Connector 278">
                    <a:extLst>
                      <a:ext uri="{FF2B5EF4-FFF2-40B4-BE49-F238E27FC236}">
                        <a16:creationId xmlns:a16="http://schemas.microsoft.com/office/drawing/2014/main" id="{BD019A5A-1DE0-A44F-E815-5CB23B78C1A3}"/>
                      </a:ext>
                    </a:extLst>
                  </p:cNvPr>
                  <p:cNvCxnSpPr>
                    <a:cxnSpLocks/>
                  </p:cNvCxnSpPr>
                  <p:nvPr/>
                </p:nvCxnSpPr>
                <p:spPr>
                  <a:xfrm>
                    <a:off x="3749309" y="5204386"/>
                    <a:ext cx="950976" cy="0"/>
                  </a:xfrm>
                  <a:prstGeom prst="line">
                    <a:avLst/>
                  </a:prstGeom>
                  <a:noFill/>
                  <a:ln w="9525" cap="flat" cmpd="sng" algn="ctr">
                    <a:solidFill>
                      <a:sysClr val="windowText" lastClr="000000"/>
                    </a:solidFill>
                    <a:prstDash val="solid"/>
                    <a:miter lim="800000"/>
                  </a:ln>
                  <a:effectLst/>
                </p:spPr>
              </p:cxnSp>
              <p:cxnSp>
                <p:nvCxnSpPr>
                  <p:cNvPr id="280" name="Straight Connector 279">
                    <a:extLst>
                      <a:ext uri="{FF2B5EF4-FFF2-40B4-BE49-F238E27FC236}">
                        <a16:creationId xmlns:a16="http://schemas.microsoft.com/office/drawing/2014/main" id="{648FD1F7-544C-BA7B-503C-7933D0EEF5CD}"/>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281" name="Group 280">
                    <a:extLst>
                      <a:ext uri="{FF2B5EF4-FFF2-40B4-BE49-F238E27FC236}">
                        <a16:creationId xmlns:a16="http://schemas.microsoft.com/office/drawing/2014/main" id="{90A8936E-4D65-6199-8CE6-F6D30B879E23}"/>
                      </a:ext>
                    </a:extLst>
                  </p:cNvPr>
                  <p:cNvGrpSpPr/>
                  <p:nvPr/>
                </p:nvGrpSpPr>
                <p:grpSpPr>
                  <a:xfrm>
                    <a:off x="3799799" y="4834553"/>
                    <a:ext cx="1269167" cy="587223"/>
                    <a:chOff x="3799799" y="4834553"/>
                    <a:chExt cx="1269167" cy="587223"/>
                  </a:xfrm>
                </p:grpSpPr>
                <p:cxnSp>
                  <p:nvCxnSpPr>
                    <p:cNvPr id="282" name="Straight Connector 281">
                      <a:extLst>
                        <a:ext uri="{FF2B5EF4-FFF2-40B4-BE49-F238E27FC236}">
                          <a16:creationId xmlns:a16="http://schemas.microsoft.com/office/drawing/2014/main" id="{8A3ED4D4-994D-24F7-310F-D1C2E34EF1C0}"/>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283" name="Straight Connector 282">
                      <a:extLst>
                        <a:ext uri="{FF2B5EF4-FFF2-40B4-BE49-F238E27FC236}">
                          <a16:creationId xmlns:a16="http://schemas.microsoft.com/office/drawing/2014/main" id="{40F51B6B-023C-52C3-F3D1-F11C8EF1DECE}"/>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284" name="Straight Connector 283">
                      <a:extLst>
                        <a:ext uri="{FF2B5EF4-FFF2-40B4-BE49-F238E27FC236}">
                          <a16:creationId xmlns:a16="http://schemas.microsoft.com/office/drawing/2014/main" id="{9B1DB093-E731-41F7-D485-073F15C91061}"/>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285" name="Straight Connector 284">
                      <a:extLst>
                        <a:ext uri="{FF2B5EF4-FFF2-40B4-BE49-F238E27FC236}">
                          <a16:creationId xmlns:a16="http://schemas.microsoft.com/office/drawing/2014/main" id="{9D14BC3E-62D8-E89B-518F-40DABD3BCA3E}"/>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286" name="Straight Connector 285">
                      <a:extLst>
                        <a:ext uri="{FF2B5EF4-FFF2-40B4-BE49-F238E27FC236}">
                          <a16:creationId xmlns:a16="http://schemas.microsoft.com/office/drawing/2014/main" id="{E7C3DD25-431F-F5D3-2F1F-57C4CC3D5712}"/>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287" name="Straight Connector 286">
                      <a:extLst>
                        <a:ext uri="{FF2B5EF4-FFF2-40B4-BE49-F238E27FC236}">
                          <a16:creationId xmlns:a16="http://schemas.microsoft.com/office/drawing/2014/main" id="{FE34B3A8-64DA-4876-57B4-24C4A62807D5}"/>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nvGrpSpPr>
                <p:cNvPr id="259" name="Group 258">
                  <a:extLst>
                    <a:ext uri="{FF2B5EF4-FFF2-40B4-BE49-F238E27FC236}">
                      <a16:creationId xmlns:a16="http://schemas.microsoft.com/office/drawing/2014/main" id="{596E41A3-78B8-1353-2143-36301BE150CA}"/>
                    </a:ext>
                  </a:extLst>
                </p:cNvPr>
                <p:cNvGrpSpPr/>
                <p:nvPr/>
              </p:nvGrpSpPr>
              <p:grpSpPr>
                <a:xfrm>
                  <a:off x="3552923" y="4813095"/>
                  <a:ext cx="1668502" cy="748081"/>
                  <a:chOff x="3552923" y="4677071"/>
                  <a:chExt cx="1668502" cy="748081"/>
                </a:xfrm>
              </p:grpSpPr>
              <p:sp>
                <p:nvSpPr>
                  <p:cNvPr id="260" name="Cube 259">
                    <a:extLst>
                      <a:ext uri="{FF2B5EF4-FFF2-40B4-BE49-F238E27FC236}">
                        <a16:creationId xmlns:a16="http://schemas.microsoft.com/office/drawing/2014/main" id="{7286E36A-05B1-E475-98CA-F2D67D9AAD44}"/>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cxnSp>
                <p:nvCxnSpPr>
                  <p:cNvPr id="261" name="Straight Connector 260">
                    <a:extLst>
                      <a:ext uri="{FF2B5EF4-FFF2-40B4-BE49-F238E27FC236}">
                        <a16:creationId xmlns:a16="http://schemas.microsoft.com/office/drawing/2014/main" id="{C80F0F00-9BE7-7131-8853-473C584347D9}"/>
                      </a:ext>
                    </a:extLst>
                  </p:cNvPr>
                  <p:cNvCxnSpPr>
                    <a:cxnSpLocks/>
                    <a:stCxn id="260" idx="1"/>
                    <a:endCxn id="260"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262" name="Straight Connector 261">
                    <a:extLst>
                      <a:ext uri="{FF2B5EF4-FFF2-40B4-BE49-F238E27FC236}">
                        <a16:creationId xmlns:a16="http://schemas.microsoft.com/office/drawing/2014/main" id="{FD396D38-4080-BA57-F03D-26A7CA9815F1}"/>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263" name="Straight Connector 262">
                    <a:extLst>
                      <a:ext uri="{FF2B5EF4-FFF2-40B4-BE49-F238E27FC236}">
                        <a16:creationId xmlns:a16="http://schemas.microsoft.com/office/drawing/2014/main" id="{30F40FE4-C0DE-79CC-3793-7E37E27D653A}"/>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264" name="Straight Connector 263">
                    <a:extLst>
                      <a:ext uri="{FF2B5EF4-FFF2-40B4-BE49-F238E27FC236}">
                        <a16:creationId xmlns:a16="http://schemas.microsoft.com/office/drawing/2014/main" id="{1A3AA96E-D25D-C779-FF61-46B126D45A1A}"/>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265" name="Straight Connector 264">
                    <a:extLst>
                      <a:ext uri="{FF2B5EF4-FFF2-40B4-BE49-F238E27FC236}">
                        <a16:creationId xmlns:a16="http://schemas.microsoft.com/office/drawing/2014/main" id="{F5ADC6DB-4D8B-0030-EDA7-3E0A8B8709CD}"/>
                      </a:ext>
                    </a:extLst>
                  </p:cNvPr>
                  <p:cNvCxnSpPr>
                    <a:cxnSpLocks/>
                  </p:cNvCxnSpPr>
                  <p:nvPr/>
                </p:nvCxnSpPr>
                <p:spPr>
                  <a:xfrm>
                    <a:off x="3749309" y="5204386"/>
                    <a:ext cx="950976" cy="0"/>
                  </a:xfrm>
                  <a:prstGeom prst="line">
                    <a:avLst/>
                  </a:prstGeom>
                  <a:noFill/>
                  <a:ln w="9525" cap="flat" cmpd="sng" algn="ctr">
                    <a:solidFill>
                      <a:sysClr val="windowText" lastClr="000000"/>
                    </a:solidFill>
                    <a:prstDash val="solid"/>
                    <a:miter lim="800000"/>
                  </a:ln>
                  <a:effectLst/>
                </p:spPr>
              </p:cxnSp>
              <p:cxnSp>
                <p:nvCxnSpPr>
                  <p:cNvPr id="266" name="Straight Connector 265">
                    <a:extLst>
                      <a:ext uri="{FF2B5EF4-FFF2-40B4-BE49-F238E27FC236}">
                        <a16:creationId xmlns:a16="http://schemas.microsoft.com/office/drawing/2014/main" id="{9486CA36-5EFF-B568-D00A-86CA3D74D43B}"/>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267" name="Group 266">
                    <a:extLst>
                      <a:ext uri="{FF2B5EF4-FFF2-40B4-BE49-F238E27FC236}">
                        <a16:creationId xmlns:a16="http://schemas.microsoft.com/office/drawing/2014/main" id="{631D3237-FD4D-4344-CAA0-CF2518890D08}"/>
                      </a:ext>
                    </a:extLst>
                  </p:cNvPr>
                  <p:cNvGrpSpPr/>
                  <p:nvPr/>
                </p:nvGrpSpPr>
                <p:grpSpPr>
                  <a:xfrm>
                    <a:off x="3799799" y="4834553"/>
                    <a:ext cx="1269167" cy="587223"/>
                    <a:chOff x="3799799" y="4834553"/>
                    <a:chExt cx="1269167" cy="587223"/>
                  </a:xfrm>
                </p:grpSpPr>
                <p:cxnSp>
                  <p:nvCxnSpPr>
                    <p:cNvPr id="268" name="Straight Connector 267">
                      <a:extLst>
                        <a:ext uri="{FF2B5EF4-FFF2-40B4-BE49-F238E27FC236}">
                          <a16:creationId xmlns:a16="http://schemas.microsoft.com/office/drawing/2014/main" id="{FDB3B32A-CECA-AB68-FC24-1D5A5FCD6D9A}"/>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269" name="Straight Connector 268">
                      <a:extLst>
                        <a:ext uri="{FF2B5EF4-FFF2-40B4-BE49-F238E27FC236}">
                          <a16:creationId xmlns:a16="http://schemas.microsoft.com/office/drawing/2014/main" id="{6BDDE3E1-D5DA-1281-7056-D4CF040B239A}"/>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270" name="Straight Connector 269">
                      <a:extLst>
                        <a:ext uri="{FF2B5EF4-FFF2-40B4-BE49-F238E27FC236}">
                          <a16:creationId xmlns:a16="http://schemas.microsoft.com/office/drawing/2014/main" id="{CA25792E-AA3A-4A1E-7292-1C4C1FD8CB3C}"/>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271" name="Straight Connector 270">
                      <a:extLst>
                        <a:ext uri="{FF2B5EF4-FFF2-40B4-BE49-F238E27FC236}">
                          <a16:creationId xmlns:a16="http://schemas.microsoft.com/office/drawing/2014/main" id="{CBD2AA7B-AC6B-E3D9-304A-E648F1E7CB1F}"/>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272" name="Straight Connector 271">
                      <a:extLst>
                        <a:ext uri="{FF2B5EF4-FFF2-40B4-BE49-F238E27FC236}">
                          <a16:creationId xmlns:a16="http://schemas.microsoft.com/office/drawing/2014/main" id="{2D772553-BB49-F83E-69D7-307DDF7C7D3C}"/>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273" name="Straight Connector 272">
                      <a:extLst>
                        <a:ext uri="{FF2B5EF4-FFF2-40B4-BE49-F238E27FC236}">
                          <a16:creationId xmlns:a16="http://schemas.microsoft.com/office/drawing/2014/main" id="{FA36B9A7-7602-56D9-5C66-8EA1E81A4590}"/>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grpSp>
            <p:nvGrpSpPr>
              <p:cNvPr id="208" name="Group 207">
                <a:extLst>
                  <a:ext uri="{FF2B5EF4-FFF2-40B4-BE49-F238E27FC236}">
                    <a16:creationId xmlns:a16="http://schemas.microsoft.com/office/drawing/2014/main" id="{47CD0CD2-B130-EF5E-890A-C1FA47CF2242}"/>
                  </a:ext>
                </a:extLst>
              </p:cNvPr>
              <p:cNvGrpSpPr/>
              <p:nvPr/>
            </p:nvGrpSpPr>
            <p:grpSpPr>
              <a:xfrm>
                <a:off x="1528806" y="6125167"/>
                <a:ext cx="1668502" cy="827957"/>
                <a:chOff x="3552923" y="4813095"/>
                <a:chExt cx="1668502" cy="827957"/>
              </a:xfrm>
            </p:grpSpPr>
            <p:grpSp>
              <p:nvGrpSpPr>
                <p:cNvPr id="228" name="Group 227">
                  <a:extLst>
                    <a:ext uri="{FF2B5EF4-FFF2-40B4-BE49-F238E27FC236}">
                      <a16:creationId xmlns:a16="http://schemas.microsoft.com/office/drawing/2014/main" id="{4BEC7AAE-6600-ED55-AEE7-9A6DD7D78600}"/>
                    </a:ext>
                  </a:extLst>
                </p:cNvPr>
                <p:cNvGrpSpPr/>
                <p:nvPr/>
              </p:nvGrpSpPr>
              <p:grpSpPr>
                <a:xfrm>
                  <a:off x="3552923" y="4892971"/>
                  <a:ext cx="1668502" cy="748081"/>
                  <a:chOff x="3552923" y="4677071"/>
                  <a:chExt cx="1668502" cy="748081"/>
                </a:xfrm>
              </p:grpSpPr>
              <p:sp>
                <p:nvSpPr>
                  <p:cNvPr id="244" name="Cube 243">
                    <a:extLst>
                      <a:ext uri="{FF2B5EF4-FFF2-40B4-BE49-F238E27FC236}">
                        <a16:creationId xmlns:a16="http://schemas.microsoft.com/office/drawing/2014/main" id="{C30D95F7-A859-04B3-1D62-E0B7539A4C63}"/>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cxnSp>
                <p:nvCxnSpPr>
                  <p:cNvPr id="245" name="Straight Connector 244">
                    <a:extLst>
                      <a:ext uri="{FF2B5EF4-FFF2-40B4-BE49-F238E27FC236}">
                        <a16:creationId xmlns:a16="http://schemas.microsoft.com/office/drawing/2014/main" id="{4B004DBF-5A38-A7C8-4B4E-CD9984FD480F}"/>
                      </a:ext>
                    </a:extLst>
                  </p:cNvPr>
                  <p:cNvCxnSpPr>
                    <a:cxnSpLocks/>
                    <a:stCxn id="244" idx="1"/>
                    <a:endCxn id="244"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246" name="Straight Connector 245">
                    <a:extLst>
                      <a:ext uri="{FF2B5EF4-FFF2-40B4-BE49-F238E27FC236}">
                        <a16:creationId xmlns:a16="http://schemas.microsoft.com/office/drawing/2014/main" id="{BA5AD726-088B-50E7-8110-9E571C853AEE}"/>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247" name="Straight Connector 246">
                    <a:extLst>
                      <a:ext uri="{FF2B5EF4-FFF2-40B4-BE49-F238E27FC236}">
                        <a16:creationId xmlns:a16="http://schemas.microsoft.com/office/drawing/2014/main" id="{955E21FC-6706-CDC0-18B9-47A3D07A58C5}"/>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248" name="Straight Connector 247">
                    <a:extLst>
                      <a:ext uri="{FF2B5EF4-FFF2-40B4-BE49-F238E27FC236}">
                        <a16:creationId xmlns:a16="http://schemas.microsoft.com/office/drawing/2014/main" id="{DC333B28-6337-3F22-BD02-7E4570A95459}"/>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249" name="Straight Connector 248">
                    <a:extLst>
                      <a:ext uri="{FF2B5EF4-FFF2-40B4-BE49-F238E27FC236}">
                        <a16:creationId xmlns:a16="http://schemas.microsoft.com/office/drawing/2014/main" id="{0CC713A9-E697-1937-80C6-3E6142692885}"/>
                      </a:ext>
                    </a:extLst>
                  </p:cNvPr>
                  <p:cNvCxnSpPr>
                    <a:cxnSpLocks/>
                  </p:cNvCxnSpPr>
                  <p:nvPr/>
                </p:nvCxnSpPr>
                <p:spPr>
                  <a:xfrm>
                    <a:off x="3749309" y="5204386"/>
                    <a:ext cx="950976" cy="0"/>
                  </a:xfrm>
                  <a:prstGeom prst="line">
                    <a:avLst/>
                  </a:prstGeom>
                  <a:noFill/>
                  <a:ln w="9525" cap="flat" cmpd="sng" algn="ctr">
                    <a:solidFill>
                      <a:sysClr val="windowText" lastClr="000000"/>
                    </a:solidFill>
                    <a:prstDash val="solid"/>
                    <a:miter lim="800000"/>
                  </a:ln>
                  <a:effectLst/>
                </p:spPr>
              </p:cxnSp>
              <p:cxnSp>
                <p:nvCxnSpPr>
                  <p:cNvPr id="250" name="Straight Connector 249">
                    <a:extLst>
                      <a:ext uri="{FF2B5EF4-FFF2-40B4-BE49-F238E27FC236}">
                        <a16:creationId xmlns:a16="http://schemas.microsoft.com/office/drawing/2014/main" id="{E2994F93-9365-CCF6-B0B3-146DE6B9B855}"/>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251" name="Group 250">
                    <a:extLst>
                      <a:ext uri="{FF2B5EF4-FFF2-40B4-BE49-F238E27FC236}">
                        <a16:creationId xmlns:a16="http://schemas.microsoft.com/office/drawing/2014/main" id="{B820D6C9-110B-7208-B989-64340AEE9028}"/>
                      </a:ext>
                    </a:extLst>
                  </p:cNvPr>
                  <p:cNvGrpSpPr/>
                  <p:nvPr/>
                </p:nvGrpSpPr>
                <p:grpSpPr>
                  <a:xfrm>
                    <a:off x="3799799" y="4834553"/>
                    <a:ext cx="1269167" cy="587223"/>
                    <a:chOff x="3799799" y="4834553"/>
                    <a:chExt cx="1269167" cy="587223"/>
                  </a:xfrm>
                </p:grpSpPr>
                <p:cxnSp>
                  <p:nvCxnSpPr>
                    <p:cNvPr id="252" name="Straight Connector 251">
                      <a:extLst>
                        <a:ext uri="{FF2B5EF4-FFF2-40B4-BE49-F238E27FC236}">
                          <a16:creationId xmlns:a16="http://schemas.microsoft.com/office/drawing/2014/main" id="{9C8A2428-0846-3AC5-B922-1A49B72CF7E0}"/>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253" name="Straight Connector 252">
                      <a:extLst>
                        <a:ext uri="{FF2B5EF4-FFF2-40B4-BE49-F238E27FC236}">
                          <a16:creationId xmlns:a16="http://schemas.microsoft.com/office/drawing/2014/main" id="{0271D9D2-64B0-A835-B7FE-2A207DDAC93B}"/>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254" name="Straight Connector 253">
                      <a:extLst>
                        <a:ext uri="{FF2B5EF4-FFF2-40B4-BE49-F238E27FC236}">
                          <a16:creationId xmlns:a16="http://schemas.microsoft.com/office/drawing/2014/main" id="{B2B0B053-54A0-70E3-0CB7-8D4BA05D3110}"/>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255" name="Straight Connector 254">
                      <a:extLst>
                        <a:ext uri="{FF2B5EF4-FFF2-40B4-BE49-F238E27FC236}">
                          <a16:creationId xmlns:a16="http://schemas.microsoft.com/office/drawing/2014/main" id="{86A831E4-5476-933D-7664-AB25F51DD3BE}"/>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256" name="Straight Connector 255">
                      <a:extLst>
                        <a:ext uri="{FF2B5EF4-FFF2-40B4-BE49-F238E27FC236}">
                          <a16:creationId xmlns:a16="http://schemas.microsoft.com/office/drawing/2014/main" id="{BB3B3CBB-EBEB-58B1-0774-E2E8A6AB8D49}"/>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257" name="Straight Connector 256">
                      <a:extLst>
                        <a:ext uri="{FF2B5EF4-FFF2-40B4-BE49-F238E27FC236}">
                          <a16:creationId xmlns:a16="http://schemas.microsoft.com/office/drawing/2014/main" id="{46B9EC16-CFDB-CD58-E4D1-CE03C2BFA1C6}"/>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nvGrpSpPr>
                <p:cNvPr id="229" name="Group 228">
                  <a:extLst>
                    <a:ext uri="{FF2B5EF4-FFF2-40B4-BE49-F238E27FC236}">
                      <a16:creationId xmlns:a16="http://schemas.microsoft.com/office/drawing/2014/main" id="{CD65E1E8-F9AF-B02A-B31E-9674D80D557A}"/>
                    </a:ext>
                  </a:extLst>
                </p:cNvPr>
                <p:cNvGrpSpPr/>
                <p:nvPr/>
              </p:nvGrpSpPr>
              <p:grpSpPr>
                <a:xfrm>
                  <a:off x="3552923" y="4813095"/>
                  <a:ext cx="1668502" cy="748081"/>
                  <a:chOff x="3552923" y="4677071"/>
                  <a:chExt cx="1668502" cy="748081"/>
                </a:xfrm>
              </p:grpSpPr>
              <p:sp>
                <p:nvSpPr>
                  <p:cNvPr id="230" name="Cube 229">
                    <a:extLst>
                      <a:ext uri="{FF2B5EF4-FFF2-40B4-BE49-F238E27FC236}">
                        <a16:creationId xmlns:a16="http://schemas.microsoft.com/office/drawing/2014/main" id="{72BADBC1-5CFD-A908-E877-F52BA637A9FD}"/>
                      </a:ext>
                    </a:extLst>
                  </p:cNvPr>
                  <p:cNvSpPr/>
                  <p:nvPr/>
                </p:nvSpPr>
                <p:spPr>
                  <a:xfrm>
                    <a:off x="3552923" y="4677573"/>
                    <a:ext cx="1668502" cy="747579"/>
                  </a:xfrm>
                  <a:prstGeom prst="cube">
                    <a:avLst>
                      <a:gd name="adj" fmla="val 95887"/>
                    </a:avLst>
                  </a:prstGeom>
                  <a:solidFill>
                    <a:srgbClr val="9FBF92"/>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pitchFamily="34" charset="77"/>
                    </a:endParaRPr>
                  </a:p>
                </p:txBody>
              </p:sp>
              <p:cxnSp>
                <p:nvCxnSpPr>
                  <p:cNvPr id="231" name="Straight Connector 230">
                    <a:extLst>
                      <a:ext uri="{FF2B5EF4-FFF2-40B4-BE49-F238E27FC236}">
                        <a16:creationId xmlns:a16="http://schemas.microsoft.com/office/drawing/2014/main" id="{4D0A4330-B07A-F348-FAA0-E0B1EEA42487}"/>
                      </a:ext>
                    </a:extLst>
                  </p:cNvPr>
                  <p:cNvCxnSpPr>
                    <a:cxnSpLocks/>
                    <a:stCxn id="230" idx="1"/>
                    <a:endCxn id="230" idx="0"/>
                  </p:cNvCxnSpPr>
                  <p:nvPr/>
                </p:nvCxnSpPr>
                <p:spPr>
                  <a:xfrm flipV="1">
                    <a:off x="4028758" y="4677573"/>
                    <a:ext cx="716832" cy="716831"/>
                  </a:xfrm>
                  <a:prstGeom prst="line">
                    <a:avLst/>
                  </a:prstGeom>
                  <a:noFill/>
                  <a:ln w="9525" cap="flat" cmpd="sng" algn="ctr">
                    <a:solidFill>
                      <a:sysClr val="windowText" lastClr="000000"/>
                    </a:solidFill>
                    <a:prstDash val="solid"/>
                    <a:miter lim="800000"/>
                  </a:ln>
                  <a:effectLst/>
                </p:spPr>
              </p:cxnSp>
              <p:cxnSp>
                <p:nvCxnSpPr>
                  <p:cNvPr id="232" name="Straight Connector 231">
                    <a:extLst>
                      <a:ext uri="{FF2B5EF4-FFF2-40B4-BE49-F238E27FC236}">
                        <a16:creationId xmlns:a16="http://schemas.microsoft.com/office/drawing/2014/main" id="{75624B52-B289-C453-1B55-3A708E647B1C}"/>
                      </a:ext>
                    </a:extLst>
                  </p:cNvPr>
                  <p:cNvCxnSpPr>
                    <a:cxnSpLocks/>
                  </p:cNvCxnSpPr>
                  <p:nvPr/>
                </p:nvCxnSpPr>
                <p:spPr>
                  <a:xfrm flipV="1">
                    <a:off x="3797968" y="4679123"/>
                    <a:ext cx="713232" cy="713232"/>
                  </a:xfrm>
                  <a:prstGeom prst="line">
                    <a:avLst/>
                  </a:prstGeom>
                  <a:noFill/>
                  <a:ln w="9525" cap="flat" cmpd="sng" algn="ctr">
                    <a:solidFill>
                      <a:sysClr val="windowText" lastClr="000000"/>
                    </a:solidFill>
                    <a:prstDash val="solid"/>
                    <a:miter lim="800000"/>
                  </a:ln>
                  <a:effectLst/>
                </p:spPr>
              </p:cxnSp>
              <p:cxnSp>
                <p:nvCxnSpPr>
                  <p:cNvPr id="233" name="Straight Connector 232">
                    <a:extLst>
                      <a:ext uri="{FF2B5EF4-FFF2-40B4-BE49-F238E27FC236}">
                        <a16:creationId xmlns:a16="http://schemas.microsoft.com/office/drawing/2014/main" id="{79535AB0-9F1A-411B-1B53-79104CF17807}"/>
                      </a:ext>
                    </a:extLst>
                  </p:cNvPr>
                  <p:cNvCxnSpPr>
                    <a:cxnSpLocks/>
                  </p:cNvCxnSpPr>
                  <p:nvPr/>
                </p:nvCxnSpPr>
                <p:spPr>
                  <a:xfrm flipV="1">
                    <a:off x="4290077" y="4677071"/>
                    <a:ext cx="713232" cy="713232"/>
                  </a:xfrm>
                  <a:prstGeom prst="line">
                    <a:avLst/>
                  </a:prstGeom>
                  <a:noFill/>
                  <a:ln w="9525" cap="flat" cmpd="sng" algn="ctr">
                    <a:solidFill>
                      <a:sysClr val="windowText" lastClr="000000"/>
                    </a:solidFill>
                    <a:prstDash val="solid"/>
                    <a:miter lim="800000"/>
                  </a:ln>
                  <a:effectLst/>
                </p:spPr>
              </p:cxnSp>
              <p:cxnSp>
                <p:nvCxnSpPr>
                  <p:cNvPr id="234" name="Straight Connector 233">
                    <a:extLst>
                      <a:ext uri="{FF2B5EF4-FFF2-40B4-BE49-F238E27FC236}">
                        <a16:creationId xmlns:a16="http://schemas.microsoft.com/office/drawing/2014/main" id="{3180B132-F314-B1C8-4578-9429D29F7AF3}"/>
                      </a:ext>
                    </a:extLst>
                  </p:cNvPr>
                  <p:cNvCxnSpPr>
                    <a:cxnSpLocks/>
                  </p:cNvCxnSpPr>
                  <p:nvPr/>
                </p:nvCxnSpPr>
                <p:spPr>
                  <a:xfrm>
                    <a:off x="3937668" y="5007038"/>
                    <a:ext cx="950976" cy="0"/>
                  </a:xfrm>
                  <a:prstGeom prst="line">
                    <a:avLst/>
                  </a:prstGeom>
                  <a:noFill/>
                  <a:ln w="9525" cap="flat" cmpd="sng" algn="ctr">
                    <a:solidFill>
                      <a:sysClr val="windowText" lastClr="000000"/>
                    </a:solidFill>
                    <a:prstDash val="solid"/>
                    <a:miter lim="800000"/>
                  </a:ln>
                  <a:effectLst/>
                </p:spPr>
              </p:cxnSp>
              <p:cxnSp>
                <p:nvCxnSpPr>
                  <p:cNvPr id="235" name="Straight Connector 234">
                    <a:extLst>
                      <a:ext uri="{FF2B5EF4-FFF2-40B4-BE49-F238E27FC236}">
                        <a16:creationId xmlns:a16="http://schemas.microsoft.com/office/drawing/2014/main" id="{AE059E76-A81D-887B-7412-94B30EEBFFC4}"/>
                      </a:ext>
                    </a:extLst>
                  </p:cNvPr>
                  <p:cNvCxnSpPr>
                    <a:cxnSpLocks/>
                  </p:cNvCxnSpPr>
                  <p:nvPr/>
                </p:nvCxnSpPr>
                <p:spPr>
                  <a:xfrm>
                    <a:off x="3742959" y="5204386"/>
                    <a:ext cx="960120" cy="0"/>
                  </a:xfrm>
                  <a:prstGeom prst="line">
                    <a:avLst/>
                  </a:prstGeom>
                  <a:noFill/>
                  <a:ln w="9525" cap="flat" cmpd="sng" algn="ctr">
                    <a:solidFill>
                      <a:sysClr val="windowText" lastClr="000000"/>
                    </a:solidFill>
                    <a:prstDash val="solid"/>
                    <a:miter lim="800000"/>
                  </a:ln>
                  <a:effectLst/>
                </p:spPr>
              </p:cxnSp>
              <p:cxnSp>
                <p:nvCxnSpPr>
                  <p:cNvPr id="236" name="Straight Connector 235">
                    <a:extLst>
                      <a:ext uri="{FF2B5EF4-FFF2-40B4-BE49-F238E27FC236}">
                        <a16:creationId xmlns:a16="http://schemas.microsoft.com/office/drawing/2014/main" id="{6855181F-3803-FDE3-3E1C-CA1B54497ECA}"/>
                      </a:ext>
                    </a:extLst>
                  </p:cNvPr>
                  <p:cNvCxnSpPr>
                    <a:cxnSpLocks/>
                  </p:cNvCxnSpPr>
                  <p:nvPr/>
                </p:nvCxnSpPr>
                <p:spPr>
                  <a:xfrm>
                    <a:off x="4117620" y="4829736"/>
                    <a:ext cx="950976" cy="0"/>
                  </a:xfrm>
                  <a:prstGeom prst="line">
                    <a:avLst/>
                  </a:prstGeom>
                  <a:noFill/>
                  <a:ln w="9525" cap="flat" cmpd="sng" algn="ctr">
                    <a:solidFill>
                      <a:sysClr val="windowText" lastClr="000000"/>
                    </a:solidFill>
                    <a:prstDash val="solid"/>
                    <a:miter lim="800000"/>
                  </a:ln>
                  <a:effectLst/>
                </p:spPr>
              </p:cxnSp>
              <p:grpSp>
                <p:nvGrpSpPr>
                  <p:cNvPr id="237" name="Group 236">
                    <a:extLst>
                      <a:ext uri="{FF2B5EF4-FFF2-40B4-BE49-F238E27FC236}">
                        <a16:creationId xmlns:a16="http://schemas.microsoft.com/office/drawing/2014/main" id="{57EE0FAB-C39C-FA11-FD97-A71D6C8C5288}"/>
                      </a:ext>
                    </a:extLst>
                  </p:cNvPr>
                  <p:cNvGrpSpPr/>
                  <p:nvPr/>
                </p:nvGrpSpPr>
                <p:grpSpPr>
                  <a:xfrm>
                    <a:off x="3799799" y="4834553"/>
                    <a:ext cx="1269167" cy="587223"/>
                    <a:chOff x="3799799" y="4834553"/>
                    <a:chExt cx="1269167" cy="587223"/>
                  </a:xfrm>
                </p:grpSpPr>
                <p:cxnSp>
                  <p:nvCxnSpPr>
                    <p:cNvPr id="238" name="Straight Connector 237">
                      <a:extLst>
                        <a:ext uri="{FF2B5EF4-FFF2-40B4-BE49-F238E27FC236}">
                          <a16:creationId xmlns:a16="http://schemas.microsoft.com/office/drawing/2014/main" id="{3DE654C9-523D-279E-D6A4-4971FD947912}"/>
                        </a:ext>
                      </a:extLst>
                    </p:cNvPr>
                    <p:cNvCxnSpPr/>
                    <p:nvPr/>
                  </p:nvCxnSpPr>
                  <p:spPr>
                    <a:xfrm>
                      <a:off x="3799799" y="5394344"/>
                      <a:ext cx="0" cy="27432"/>
                    </a:xfrm>
                    <a:prstGeom prst="line">
                      <a:avLst/>
                    </a:prstGeom>
                    <a:noFill/>
                    <a:ln w="9525" cap="flat" cmpd="sng" algn="ctr">
                      <a:solidFill>
                        <a:sysClr val="windowText" lastClr="000000"/>
                      </a:solidFill>
                      <a:prstDash val="solid"/>
                      <a:miter lim="800000"/>
                    </a:ln>
                    <a:effectLst/>
                  </p:spPr>
                </p:cxnSp>
                <p:cxnSp>
                  <p:nvCxnSpPr>
                    <p:cNvPr id="239" name="Straight Connector 238">
                      <a:extLst>
                        <a:ext uri="{FF2B5EF4-FFF2-40B4-BE49-F238E27FC236}">
                          <a16:creationId xmlns:a16="http://schemas.microsoft.com/office/drawing/2014/main" id="{272FAC01-9842-D9C4-E66F-25B7EC8BAEE8}"/>
                        </a:ext>
                      </a:extLst>
                    </p:cNvPr>
                    <p:cNvCxnSpPr/>
                    <p:nvPr/>
                  </p:nvCxnSpPr>
                  <p:spPr>
                    <a:xfrm>
                      <a:off x="4031574" y="5394344"/>
                      <a:ext cx="0" cy="27432"/>
                    </a:xfrm>
                    <a:prstGeom prst="line">
                      <a:avLst/>
                    </a:prstGeom>
                    <a:noFill/>
                    <a:ln w="9525" cap="flat" cmpd="sng" algn="ctr">
                      <a:solidFill>
                        <a:sysClr val="windowText" lastClr="000000"/>
                      </a:solidFill>
                      <a:prstDash val="solid"/>
                      <a:miter lim="800000"/>
                    </a:ln>
                    <a:effectLst/>
                  </p:spPr>
                </p:cxnSp>
                <p:cxnSp>
                  <p:nvCxnSpPr>
                    <p:cNvPr id="240" name="Straight Connector 239">
                      <a:extLst>
                        <a:ext uri="{FF2B5EF4-FFF2-40B4-BE49-F238E27FC236}">
                          <a16:creationId xmlns:a16="http://schemas.microsoft.com/office/drawing/2014/main" id="{75595E88-78B4-7650-215F-6E0F97D5E1AE}"/>
                        </a:ext>
                      </a:extLst>
                    </p:cNvPr>
                    <p:cNvCxnSpPr/>
                    <p:nvPr/>
                  </p:nvCxnSpPr>
                  <p:spPr>
                    <a:xfrm>
                      <a:off x="4291924" y="5394344"/>
                      <a:ext cx="0" cy="27432"/>
                    </a:xfrm>
                    <a:prstGeom prst="line">
                      <a:avLst/>
                    </a:prstGeom>
                    <a:noFill/>
                    <a:ln w="9525" cap="flat" cmpd="sng" algn="ctr">
                      <a:solidFill>
                        <a:sysClr val="windowText" lastClr="000000"/>
                      </a:solidFill>
                      <a:prstDash val="solid"/>
                      <a:miter lim="800000"/>
                    </a:ln>
                    <a:effectLst/>
                  </p:spPr>
                </p:cxnSp>
                <p:cxnSp>
                  <p:nvCxnSpPr>
                    <p:cNvPr id="241" name="Straight Connector 240">
                      <a:extLst>
                        <a:ext uri="{FF2B5EF4-FFF2-40B4-BE49-F238E27FC236}">
                          <a16:creationId xmlns:a16="http://schemas.microsoft.com/office/drawing/2014/main" id="{5A4C10F0-1F12-370C-AD22-FDCDC318BAA4}"/>
                        </a:ext>
                      </a:extLst>
                    </p:cNvPr>
                    <p:cNvCxnSpPr/>
                    <p:nvPr/>
                  </p:nvCxnSpPr>
                  <p:spPr>
                    <a:xfrm>
                      <a:off x="4694316" y="5202853"/>
                      <a:ext cx="0" cy="27432"/>
                    </a:xfrm>
                    <a:prstGeom prst="line">
                      <a:avLst/>
                    </a:prstGeom>
                    <a:noFill/>
                    <a:ln w="9525" cap="flat" cmpd="sng" algn="ctr">
                      <a:solidFill>
                        <a:sysClr val="windowText" lastClr="000000"/>
                      </a:solidFill>
                      <a:prstDash val="solid"/>
                      <a:miter lim="800000"/>
                    </a:ln>
                    <a:effectLst/>
                  </p:spPr>
                </p:cxnSp>
                <p:cxnSp>
                  <p:nvCxnSpPr>
                    <p:cNvPr id="242" name="Straight Connector 241">
                      <a:extLst>
                        <a:ext uri="{FF2B5EF4-FFF2-40B4-BE49-F238E27FC236}">
                          <a16:creationId xmlns:a16="http://schemas.microsoft.com/office/drawing/2014/main" id="{FE109E3B-D458-0393-3F65-0D3E1D3E82A5}"/>
                        </a:ext>
                      </a:extLst>
                    </p:cNvPr>
                    <p:cNvCxnSpPr/>
                    <p:nvPr/>
                  </p:nvCxnSpPr>
                  <p:spPr>
                    <a:xfrm>
                      <a:off x="4891166" y="5009178"/>
                      <a:ext cx="0" cy="27432"/>
                    </a:xfrm>
                    <a:prstGeom prst="line">
                      <a:avLst/>
                    </a:prstGeom>
                    <a:noFill/>
                    <a:ln w="9525" cap="flat" cmpd="sng" algn="ctr">
                      <a:solidFill>
                        <a:sysClr val="windowText" lastClr="000000"/>
                      </a:solidFill>
                      <a:prstDash val="solid"/>
                      <a:miter lim="800000"/>
                    </a:ln>
                    <a:effectLst/>
                  </p:spPr>
                </p:cxnSp>
                <p:cxnSp>
                  <p:nvCxnSpPr>
                    <p:cNvPr id="243" name="Straight Connector 242">
                      <a:extLst>
                        <a:ext uri="{FF2B5EF4-FFF2-40B4-BE49-F238E27FC236}">
                          <a16:creationId xmlns:a16="http://schemas.microsoft.com/office/drawing/2014/main" id="{1E6760B0-F9FB-42E2-923E-E1FBCED92156}"/>
                        </a:ext>
                      </a:extLst>
                    </p:cNvPr>
                    <p:cNvCxnSpPr/>
                    <p:nvPr/>
                  </p:nvCxnSpPr>
                  <p:spPr>
                    <a:xfrm>
                      <a:off x="5068966" y="4834553"/>
                      <a:ext cx="0" cy="27432"/>
                    </a:xfrm>
                    <a:prstGeom prst="line">
                      <a:avLst/>
                    </a:prstGeom>
                    <a:noFill/>
                    <a:ln w="9525" cap="flat" cmpd="sng" algn="ctr">
                      <a:solidFill>
                        <a:sysClr val="windowText" lastClr="000000"/>
                      </a:solidFill>
                      <a:prstDash val="solid"/>
                      <a:miter lim="800000"/>
                    </a:ln>
                    <a:effectLst/>
                  </p:spPr>
                </p:cxnSp>
              </p:grpSp>
            </p:grpSp>
          </p:grpSp>
          <p:grpSp>
            <p:nvGrpSpPr>
              <p:cNvPr id="209" name="Group 208">
                <a:extLst>
                  <a:ext uri="{FF2B5EF4-FFF2-40B4-BE49-F238E27FC236}">
                    <a16:creationId xmlns:a16="http://schemas.microsoft.com/office/drawing/2014/main" id="{23FE054D-A571-FE88-9E21-C9214C7ADBF3}"/>
                  </a:ext>
                </a:extLst>
              </p:cNvPr>
              <p:cNvGrpSpPr/>
              <p:nvPr/>
            </p:nvGrpSpPr>
            <p:grpSpPr>
              <a:xfrm>
                <a:off x="2264771" y="6646813"/>
                <a:ext cx="408606" cy="668230"/>
                <a:chOff x="2264771" y="6646813"/>
                <a:chExt cx="408606" cy="668230"/>
              </a:xfrm>
            </p:grpSpPr>
            <p:cxnSp>
              <p:nvCxnSpPr>
                <p:cNvPr id="224" name="Straight Connector 223">
                  <a:extLst>
                    <a:ext uri="{FF2B5EF4-FFF2-40B4-BE49-F238E27FC236}">
                      <a16:creationId xmlns:a16="http://schemas.microsoft.com/office/drawing/2014/main" id="{F57D0B33-342A-5FBA-EFBE-969CE634BBB4}"/>
                    </a:ext>
                  </a:extLst>
                </p:cNvPr>
                <p:cNvCxnSpPr>
                  <a:cxnSpLocks/>
                </p:cNvCxnSpPr>
                <p:nvPr/>
              </p:nvCxnSpPr>
              <p:spPr>
                <a:xfrm>
                  <a:off x="2673377" y="6661415"/>
                  <a:ext cx="0" cy="474261"/>
                </a:xfrm>
                <a:prstGeom prst="line">
                  <a:avLst/>
                </a:prstGeom>
                <a:noFill/>
                <a:ln w="9525" cap="flat" cmpd="sng" algn="ctr">
                  <a:solidFill>
                    <a:srgbClr val="E7E6E6">
                      <a:lumMod val="25000"/>
                    </a:srgbClr>
                  </a:solidFill>
                  <a:prstDash val="sysDash"/>
                  <a:miter lim="800000"/>
                </a:ln>
                <a:effectLst/>
              </p:spPr>
            </p:cxnSp>
            <p:cxnSp>
              <p:nvCxnSpPr>
                <p:cNvPr id="225" name="Straight Connector 224">
                  <a:extLst>
                    <a:ext uri="{FF2B5EF4-FFF2-40B4-BE49-F238E27FC236}">
                      <a16:creationId xmlns:a16="http://schemas.microsoft.com/office/drawing/2014/main" id="{73BBEBA3-5DA0-DA17-46E1-C1969B8FE16F}"/>
                    </a:ext>
                  </a:extLst>
                </p:cNvPr>
                <p:cNvCxnSpPr>
                  <a:cxnSpLocks/>
                </p:cNvCxnSpPr>
                <p:nvPr/>
              </p:nvCxnSpPr>
              <p:spPr>
                <a:xfrm>
                  <a:off x="2264771" y="6834851"/>
                  <a:ext cx="0" cy="474261"/>
                </a:xfrm>
                <a:prstGeom prst="line">
                  <a:avLst/>
                </a:prstGeom>
                <a:noFill/>
                <a:ln w="9525" cap="flat" cmpd="sng" algn="ctr">
                  <a:solidFill>
                    <a:srgbClr val="E7E6E6">
                      <a:lumMod val="25000"/>
                    </a:srgbClr>
                  </a:solidFill>
                  <a:prstDash val="sysDash"/>
                  <a:miter lim="800000"/>
                </a:ln>
                <a:effectLst/>
              </p:spPr>
            </p:cxnSp>
            <p:cxnSp>
              <p:nvCxnSpPr>
                <p:cNvPr id="226" name="Straight Connector 225">
                  <a:extLst>
                    <a:ext uri="{FF2B5EF4-FFF2-40B4-BE49-F238E27FC236}">
                      <a16:creationId xmlns:a16="http://schemas.microsoft.com/office/drawing/2014/main" id="{AD70C4B9-D536-D4F9-70D8-D3FB421E65D7}"/>
                    </a:ext>
                  </a:extLst>
                </p:cNvPr>
                <p:cNvCxnSpPr>
                  <a:cxnSpLocks/>
                </p:cNvCxnSpPr>
                <p:nvPr/>
              </p:nvCxnSpPr>
              <p:spPr>
                <a:xfrm>
                  <a:off x="2478353" y="6840782"/>
                  <a:ext cx="0" cy="474261"/>
                </a:xfrm>
                <a:prstGeom prst="line">
                  <a:avLst/>
                </a:prstGeom>
                <a:noFill/>
                <a:ln w="9525" cap="flat" cmpd="sng" algn="ctr">
                  <a:solidFill>
                    <a:srgbClr val="E7E6E6">
                      <a:lumMod val="25000"/>
                    </a:srgbClr>
                  </a:solidFill>
                  <a:prstDash val="sysDash"/>
                  <a:miter lim="800000"/>
                </a:ln>
                <a:effectLst/>
              </p:spPr>
            </p:cxnSp>
            <p:cxnSp>
              <p:nvCxnSpPr>
                <p:cNvPr id="227" name="Straight Connector 226">
                  <a:extLst>
                    <a:ext uri="{FF2B5EF4-FFF2-40B4-BE49-F238E27FC236}">
                      <a16:creationId xmlns:a16="http://schemas.microsoft.com/office/drawing/2014/main" id="{D4A0ED5E-54A6-CEE1-776B-CC3B1D2D18BE}"/>
                    </a:ext>
                  </a:extLst>
                </p:cNvPr>
                <p:cNvCxnSpPr>
                  <a:cxnSpLocks/>
                </p:cNvCxnSpPr>
                <p:nvPr/>
              </p:nvCxnSpPr>
              <p:spPr>
                <a:xfrm>
                  <a:off x="2454825" y="6646813"/>
                  <a:ext cx="0" cy="474261"/>
                </a:xfrm>
                <a:prstGeom prst="line">
                  <a:avLst/>
                </a:prstGeom>
                <a:noFill/>
                <a:ln w="9525" cap="flat" cmpd="sng" algn="ctr">
                  <a:solidFill>
                    <a:srgbClr val="E7E6E6">
                      <a:lumMod val="25000"/>
                    </a:srgbClr>
                  </a:solidFill>
                  <a:prstDash val="sysDash"/>
                  <a:miter lim="800000"/>
                </a:ln>
                <a:effectLst/>
              </p:spPr>
            </p:cxnSp>
          </p:grpSp>
          <p:grpSp>
            <p:nvGrpSpPr>
              <p:cNvPr id="210" name="Group 209">
                <a:extLst>
                  <a:ext uri="{FF2B5EF4-FFF2-40B4-BE49-F238E27FC236}">
                    <a16:creationId xmlns:a16="http://schemas.microsoft.com/office/drawing/2014/main" id="{38FFE0FE-95D9-A617-F5E2-744CD030C6F8}"/>
                  </a:ext>
                </a:extLst>
              </p:cNvPr>
              <p:cNvGrpSpPr/>
              <p:nvPr/>
            </p:nvGrpSpPr>
            <p:grpSpPr>
              <a:xfrm>
                <a:off x="3476835" y="6182970"/>
                <a:ext cx="1610541" cy="513306"/>
                <a:chOff x="1377655" y="8308309"/>
                <a:chExt cx="1610541" cy="513306"/>
              </a:xfrm>
              <a:solidFill>
                <a:srgbClr val="5B9BD5">
                  <a:lumMod val="40000"/>
                  <a:lumOff val="60000"/>
                </a:srgbClr>
              </a:solidFill>
            </p:grpSpPr>
            <p:sp>
              <p:nvSpPr>
                <p:cNvPr id="219" name="Rounded Rectangle 218">
                  <a:extLst>
                    <a:ext uri="{FF2B5EF4-FFF2-40B4-BE49-F238E27FC236}">
                      <a16:creationId xmlns:a16="http://schemas.microsoft.com/office/drawing/2014/main" id="{E65F0EA1-F5BE-AF25-6D11-E175E383DF88}"/>
                    </a:ext>
                  </a:extLst>
                </p:cNvPr>
                <p:cNvSpPr/>
                <p:nvPr/>
              </p:nvSpPr>
              <p:spPr>
                <a:xfrm>
                  <a:off x="1377655" y="8308309"/>
                  <a:ext cx="1610541" cy="513306"/>
                </a:xfrm>
                <a:prstGeom prst="roundRect">
                  <a:avLst>
                    <a:gd name="adj" fmla="val 1541"/>
                  </a:avLst>
                </a:prstGeom>
                <a:grpFill/>
                <a:ln w="12700" cap="flat" cmpd="sng" algn="ctr">
                  <a:solidFill>
                    <a:srgbClr val="4472C4">
                      <a:shade val="50000"/>
                    </a:srgbClr>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Analytical Engine</a:t>
                  </a:r>
                </a:p>
              </p:txBody>
            </p:sp>
            <p:sp>
              <p:nvSpPr>
                <p:cNvPr id="220" name="Rectangle 219">
                  <a:extLst>
                    <a:ext uri="{FF2B5EF4-FFF2-40B4-BE49-F238E27FC236}">
                      <a16:creationId xmlns:a16="http://schemas.microsoft.com/office/drawing/2014/main" id="{6A0BF4B3-9E11-1DC0-271F-1BA5446E1C3A}"/>
                    </a:ext>
                  </a:extLst>
                </p:cNvPr>
                <p:cNvSpPr/>
                <p:nvPr/>
              </p:nvSpPr>
              <p:spPr>
                <a:xfrm>
                  <a:off x="1423981" y="8500885"/>
                  <a:ext cx="350223" cy="263063"/>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PIM Core</a:t>
                  </a:r>
                </a:p>
              </p:txBody>
            </p:sp>
            <p:sp>
              <p:nvSpPr>
                <p:cNvPr id="221" name="Rectangle 220">
                  <a:extLst>
                    <a:ext uri="{FF2B5EF4-FFF2-40B4-BE49-F238E27FC236}">
                      <a16:creationId xmlns:a16="http://schemas.microsoft.com/office/drawing/2014/main" id="{6FD490F2-A05C-8685-72A0-01A04DAA7712}"/>
                    </a:ext>
                  </a:extLst>
                </p:cNvPr>
                <p:cNvSpPr/>
                <p:nvPr/>
              </p:nvSpPr>
              <p:spPr>
                <a:xfrm>
                  <a:off x="1813605" y="8500884"/>
                  <a:ext cx="350223" cy="263063"/>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PIM Core</a:t>
                  </a:r>
                </a:p>
              </p:txBody>
            </p:sp>
            <p:sp>
              <p:nvSpPr>
                <p:cNvPr id="222" name="Rectangle 221">
                  <a:extLst>
                    <a:ext uri="{FF2B5EF4-FFF2-40B4-BE49-F238E27FC236}">
                      <a16:creationId xmlns:a16="http://schemas.microsoft.com/office/drawing/2014/main" id="{4AAA5762-3C58-AF21-7D83-E5E8688EA04F}"/>
                    </a:ext>
                  </a:extLst>
                </p:cNvPr>
                <p:cNvSpPr/>
                <p:nvPr/>
              </p:nvSpPr>
              <p:spPr>
                <a:xfrm>
                  <a:off x="2203229" y="8500884"/>
                  <a:ext cx="350223" cy="263063"/>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PIM Core</a:t>
                  </a:r>
                </a:p>
              </p:txBody>
            </p:sp>
            <p:sp>
              <p:nvSpPr>
                <p:cNvPr id="223" name="Rectangle 222">
                  <a:extLst>
                    <a:ext uri="{FF2B5EF4-FFF2-40B4-BE49-F238E27FC236}">
                      <a16:creationId xmlns:a16="http://schemas.microsoft.com/office/drawing/2014/main" id="{63557F34-B54E-B7BA-0A8B-A74B293C6D09}"/>
                    </a:ext>
                  </a:extLst>
                </p:cNvPr>
                <p:cNvSpPr/>
                <p:nvPr/>
              </p:nvSpPr>
              <p:spPr>
                <a:xfrm>
                  <a:off x="2592853" y="8500883"/>
                  <a:ext cx="350223" cy="263063"/>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PIM Core</a:t>
                  </a:r>
                </a:p>
              </p:txBody>
            </p:sp>
          </p:grpSp>
          <p:grpSp>
            <p:nvGrpSpPr>
              <p:cNvPr id="211" name="Group 210">
                <a:extLst>
                  <a:ext uri="{FF2B5EF4-FFF2-40B4-BE49-F238E27FC236}">
                    <a16:creationId xmlns:a16="http://schemas.microsoft.com/office/drawing/2014/main" id="{4356B6BA-BFF2-8B5A-42CE-957621052F60}"/>
                  </a:ext>
                </a:extLst>
              </p:cNvPr>
              <p:cNvGrpSpPr/>
              <p:nvPr/>
            </p:nvGrpSpPr>
            <p:grpSpPr>
              <a:xfrm>
                <a:off x="5100652" y="6732240"/>
                <a:ext cx="908839" cy="733426"/>
                <a:chOff x="1352823" y="8308309"/>
                <a:chExt cx="1024266" cy="733426"/>
              </a:xfrm>
              <a:solidFill>
                <a:srgbClr val="5B9BD5">
                  <a:lumMod val="40000"/>
                  <a:lumOff val="60000"/>
                </a:srgbClr>
              </a:solidFill>
            </p:grpSpPr>
            <p:sp>
              <p:nvSpPr>
                <p:cNvPr id="217" name="Rounded Rectangle 216">
                  <a:extLst>
                    <a:ext uri="{FF2B5EF4-FFF2-40B4-BE49-F238E27FC236}">
                      <a16:creationId xmlns:a16="http://schemas.microsoft.com/office/drawing/2014/main" id="{1496D592-83E2-2EEB-6FD7-544231B8E206}"/>
                    </a:ext>
                  </a:extLst>
                </p:cNvPr>
                <p:cNvSpPr/>
                <p:nvPr/>
              </p:nvSpPr>
              <p:spPr>
                <a:xfrm>
                  <a:off x="1352823" y="8308309"/>
                  <a:ext cx="1024266" cy="733426"/>
                </a:xfrm>
                <a:prstGeom prst="roundRect">
                  <a:avLst>
                    <a:gd name="adj" fmla="val 1541"/>
                  </a:avLst>
                </a:prstGeom>
                <a:grp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Consistency Mechanism </a:t>
                  </a:r>
                </a:p>
              </p:txBody>
            </p:sp>
            <p:sp>
              <p:nvSpPr>
                <p:cNvPr id="218" name="Rectangle 217">
                  <a:extLst>
                    <a:ext uri="{FF2B5EF4-FFF2-40B4-BE49-F238E27FC236}">
                      <a16:creationId xmlns:a16="http://schemas.microsoft.com/office/drawing/2014/main" id="{81733D4E-C5F6-28C8-56BC-9FA6F50AE168}"/>
                    </a:ext>
                  </a:extLst>
                </p:cNvPr>
                <p:cNvSpPr/>
                <p:nvPr/>
              </p:nvSpPr>
              <p:spPr>
                <a:xfrm>
                  <a:off x="1438075" y="8663690"/>
                  <a:ext cx="839368" cy="343126"/>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Copy </a:t>
                  </a:r>
                  <a:b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b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Unit</a:t>
                  </a:r>
                </a:p>
              </p:txBody>
            </p:sp>
          </p:grpSp>
          <p:grpSp>
            <p:nvGrpSpPr>
              <p:cNvPr id="212" name="Group 211">
                <a:extLst>
                  <a:ext uri="{FF2B5EF4-FFF2-40B4-BE49-F238E27FC236}">
                    <a16:creationId xmlns:a16="http://schemas.microsoft.com/office/drawing/2014/main" id="{282EB25D-B9A7-D6E1-023B-5143CF7F9A80}"/>
                  </a:ext>
                </a:extLst>
              </p:cNvPr>
              <p:cNvGrpSpPr/>
              <p:nvPr/>
            </p:nvGrpSpPr>
            <p:grpSpPr>
              <a:xfrm>
                <a:off x="3483168" y="6723076"/>
                <a:ext cx="1604208" cy="733426"/>
                <a:chOff x="2547673" y="8454902"/>
                <a:chExt cx="1514495" cy="733426"/>
              </a:xfrm>
              <a:solidFill>
                <a:srgbClr val="5B9BD5">
                  <a:lumMod val="40000"/>
                  <a:lumOff val="60000"/>
                </a:srgbClr>
              </a:solidFill>
            </p:grpSpPr>
            <p:sp>
              <p:nvSpPr>
                <p:cNvPr id="214" name="Rounded Rectangle 213">
                  <a:extLst>
                    <a:ext uri="{FF2B5EF4-FFF2-40B4-BE49-F238E27FC236}">
                      <a16:creationId xmlns:a16="http://schemas.microsoft.com/office/drawing/2014/main" id="{AFA6CCA8-883F-F088-8AF8-7579E97BDDDD}"/>
                    </a:ext>
                  </a:extLst>
                </p:cNvPr>
                <p:cNvSpPr/>
                <p:nvPr/>
              </p:nvSpPr>
              <p:spPr>
                <a:xfrm>
                  <a:off x="2547673" y="8454902"/>
                  <a:ext cx="1514495" cy="733426"/>
                </a:xfrm>
                <a:prstGeom prst="roundRect">
                  <a:avLst>
                    <a:gd name="adj" fmla="val 1541"/>
                  </a:avLst>
                </a:prstGeom>
                <a:grp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Update Propagation Mechanism </a:t>
                  </a:r>
                </a:p>
              </p:txBody>
            </p:sp>
            <p:sp>
              <p:nvSpPr>
                <p:cNvPr id="215" name="Rectangle 214">
                  <a:extLst>
                    <a:ext uri="{FF2B5EF4-FFF2-40B4-BE49-F238E27FC236}">
                      <a16:creationId xmlns:a16="http://schemas.microsoft.com/office/drawing/2014/main" id="{604D98B1-28DD-91BE-62A2-93257B7930C4}"/>
                    </a:ext>
                  </a:extLst>
                </p:cNvPr>
                <p:cNvSpPr/>
                <p:nvPr/>
              </p:nvSpPr>
              <p:spPr>
                <a:xfrm>
                  <a:off x="2582365" y="8801077"/>
                  <a:ext cx="705575" cy="353148"/>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Update Gathering and Shipping Unit</a:t>
                  </a:r>
                </a:p>
              </p:txBody>
            </p:sp>
            <p:sp>
              <p:nvSpPr>
                <p:cNvPr id="216" name="Rectangle 215">
                  <a:extLst>
                    <a:ext uri="{FF2B5EF4-FFF2-40B4-BE49-F238E27FC236}">
                      <a16:creationId xmlns:a16="http://schemas.microsoft.com/office/drawing/2014/main" id="{80C5A3B1-1B40-57EB-6C67-241C21863D52}"/>
                    </a:ext>
                  </a:extLst>
                </p:cNvPr>
                <p:cNvSpPr/>
                <p:nvPr/>
              </p:nvSpPr>
              <p:spPr>
                <a:xfrm>
                  <a:off x="3323061" y="8799249"/>
                  <a:ext cx="705575" cy="353148"/>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Update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Application Unit</a:t>
                  </a:r>
                </a:p>
              </p:txBody>
            </p:sp>
          </p:grpSp>
          <p:sp>
            <p:nvSpPr>
              <p:cNvPr id="213" name="Rounded Rectangle 212">
                <a:extLst>
                  <a:ext uri="{FF2B5EF4-FFF2-40B4-BE49-F238E27FC236}">
                    <a16:creationId xmlns:a16="http://schemas.microsoft.com/office/drawing/2014/main" id="{7C7F6DA2-6360-2F9F-F469-E214DFF2328D}"/>
                  </a:ext>
                </a:extLst>
              </p:cNvPr>
              <p:cNvSpPr/>
              <p:nvPr/>
            </p:nvSpPr>
            <p:spPr>
              <a:xfrm>
                <a:off x="5193282" y="6234558"/>
                <a:ext cx="711248" cy="378207"/>
              </a:xfrm>
              <a:prstGeom prst="roundRect">
                <a:avLst>
                  <a:gd name="adj" fmla="val 1541"/>
                </a:avLst>
              </a:prstGeom>
              <a:solidFill>
                <a:srgbClr val="FFC000">
                  <a:lumMod val="40000"/>
                  <a:lumOff val="6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Memory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Controller</a:t>
                </a:r>
              </a:p>
            </p:txBody>
          </p:sp>
        </p:grpSp>
        <p:grpSp>
          <p:nvGrpSpPr>
            <p:cNvPr id="308" name="Group 307">
              <a:extLst>
                <a:ext uri="{FF2B5EF4-FFF2-40B4-BE49-F238E27FC236}">
                  <a16:creationId xmlns:a16="http://schemas.microsoft.com/office/drawing/2014/main" id="{7226B985-0A36-E032-BC1D-59AE274C0244}"/>
                </a:ext>
              </a:extLst>
            </p:cNvPr>
            <p:cNvGrpSpPr/>
            <p:nvPr/>
          </p:nvGrpSpPr>
          <p:grpSpPr>
            <a:xfrm>
              <a:off x="193032" y="2813417"/>
              <a:ext cx="2197877" cy="1295002"/>
              <a:chOff x="118332" y="6489290"/>
              <a:chExt cx="1694712" cy="998534"/>
            </a:xfrm>
          </p:grpSpPr>
          <p:sp>
            <p:nvSpPr>
              <p:cNvPr id="309" name="Rounded Rectangle 308">
                <a:extLst>
                  <a:ext uri="{FF2B5EF4-FFF2-40B4-BE49-F238E27FC236}">
                    <a16:creationId xmlns:a16="http://schemas.microsoft.com/office/drawing/2014/main" id="{0471C783-3EFA-55A7-78E8-1CE94CDA572F}"/>
                  </a:ext>
                </a:extLst>
              </p:cNvPr>
              <p:cNvSpPr/>
              <p:nvPr/>
            </p:nvSpPr>
            <p:spPr>
              <a:xfrm>
                <a:off x="118332" y="6489290"/>
                <a:ext cx="1694712" cy="998534"/>
              </a:xfrm>
              <a:prstGeom prst="roundRect">
                <a:avLst>
                  <a:gd name="adj" fmla="val 2844"/>
                </a:avLst>
              </a:prstGeom>
              <a:solidFill>
                <a:srgbClr val="A5A5A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Gill Sans MT" panose="020B0502020104020203" pitchFamily="34" charset="77"/>
                </a:endParaRPr>
              </a:p>
            </p:txBody>
          </p:sp>
          <p:grpSp>
            <p:nvGrpSpPr>
              <p:cNvPr id="310" name="Group 309">
                <a:extLst>
                  <a:ext uri="{FF2B5EF4-FFF2-40B4-BE49-F238E27FC236}">
                    <a16:creationId xmlns:a16="http://schemas.microsoft.com/office/drawing/2014/main" id="{69886FD3-487F-7E34-3726-2E2E9F28EFBE}"/>
                  </a:ext>
                </a:extLst>
              </p:cNvPr>
              <p:cNvGrpSpPr/>
              <p:nvPr/>
            </p:nvGrpSpPr>
            <p:grpSpPr>
              <a:xfrm>
                <a:off x="156621" y="6560298"/>
                <a:ext cx="1610541" cy="862302"/>
                <a:chOff x="236704" y="6764111"/>
                <a:chExt cx="1610541" cy="862302"/>
              </a:xfrm>
            </p:grpSpPr>
            <p:sp>
              <p:nvSpPr>
                <p:cNvPr id="311" name="Rounded Rectangle 310">
                  <a:extLst>
                    <a:ext uri="{FF2B5EF4-FFF2-40B4-BE49-F238E27FC236}">
                      <a16:creationId xmlns:a16="http://schemas.microsoft.com/office/drawing/2014/main" id="{CAD4FBA2-C022-9651-A956-D3EECC78D73B}"/>
                    </a:ext>
                  </a:extLst>
                </p:cNvPr>
                <p:cNvSpPr/>
                <p:nvPr/>
              </p:nvSpPr>
              <p:spPr>
                <a:xfrm>
                  <a:off x="236704" y="6764111"/>
                  <a:ext cx="1610541" cy="862302"/>
                </a:xfrm>
                <a:prstGeom prst="roundRect">
                  <a:avLst>
                    <a:gd name="adj" fmla="val 0"/>
                  </a:avLst>
                </a:prstGeom>
                <a:solidFill>
                  <a:srgbClr val="ED7D31">
                    <a:lumMod val="40000"/>
                    <a:lumOff val="60000"/>
                  </a:srgbClr>
                </a:solidFill>
                <a:ln w="12700" cap="flat" cmpd="sng" algn="ctr">
                  <a:solidFill>
                    <a:sysClr val="windowText" lastClr="000000"/>
                  </a:solidFill>
                  <a:prstDash val="solid"/>
                  <a:miter lim="800000"/>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br>
                    <a:rPr lang="en-US" sz="300" b="1" kern="0" dirty="0">
                      <a:solidFill>
                        <a:prstClr val="black"/>
                      </a:solidFill>
                      <a:latin typeface="Gill Sans MT" panose="020B0502020104020203" pitchFamily="34" charset="77"/>
                      <a:cs typeface="Arial" panose="020B0604020202020204" pitchFamily="34" charset="0"/>
                    </a:rPr>
                  </a:br>
                  <a:r>
                    <a:rPr kumimoji="0" lang="en-US" sz="1400" b="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Transactional Engine</a:t>
                  </a:r>
                </a:p>
              </p:txBody>
            </p:sp>
            <p:grpSp>
              <p:nvGrpSpPr>
                <p:cNvPr id="312" name="Group 311">
                  <a:extLst>
                    <a:ext uri="{FF2B5EF4-FFF2-40B4-BE49-F238E27FC236}">
                      <a16:creationId xmlns:a16="http://schemas.microsoft.com/office/drawing/2014/main" id="{3C258D5F-682B-4C9C-D132-8A70701F8AF0}"/>
                    </a:ext>
                  </a:extLst>
                </p:cNvPr>
                <p:cNvGrpSpPr/>
                <p:nvPr/>
              </p:nvGrpSpPr>
              <p:grpSpPr>
                <a:xfrm>
                  <a:off x="277439" y="7021052"/>
                  <a:ext cx="1519096" cy="564546"/>
                  <a:chOff x="266994" y="7005040"/>
                  <a:chExt cx="1519096" cy="564546"/>
                </a:xfrm>
              </p:grpSpPr>
              <p:sp>
                <p:nvSpPr>
                  <p:cNvPr id="313" name="Rectangle 312">
                    <a:extLst>
                      <a:ext uri="{FF2B5EF4-FFF2-40B4-BE49-F238E27FC236}">
                        <a16:creationId xmlns:a16="http://schemas.microsoft.com/office/drawing/2014/main" id="{313BB0B1-DA94-0C5C-C30C-1DE81FEB6CBD}"/>
                      </a:ext>
                    </a:extLst>
                  </p:cNvPr>
                  <p:cNvSpPr/>
                  <p:nvPr/>
                </p:nvSpPr>
                <p:spPr>
                  <a:xfrm>
                    <a:off x="266995" y="7005042"/>
                    <a:ext cx="350223"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CPU</a:t>
                    </a:r>
                  </a:p>
                </p:txBody>
              </p:sp>
              <p:sp>
                <p:nvSpPr>
                  <p:cNvPr id="314" name="Rectangle 313">
                    <a:extLst>
                      <a:ext uri="{FF2B5EF4-FFF2-40B4-BE49-F238E27FC236}">
                        <a16:creationId xmlns:a16="http://schemas.microsoft.com/office/drawing/2014/main" id="{4C2EFBEF-3BA6-387B-C334-B3BDBF16B6FB}"/>
                      </a:ext>
                    </a:extLst>
                  </p:cNvPr>
                  <p:cNvSpPr/>
                  <p:nvPr/>
                </p:nvSpPr>
                <p:spPr>
                  <a:xfrm>
                    <a:off x="656619" y="7005041"/>
                    <a:ext cx="350223"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CPU</a:t>
                    </a:r>
                  </a:p>
                </p:txBody>
              </p:sp>
              <p:sp>
                <p:nvSpPr>
                  <p:cNvPr id="315" name="Rectangle 314">
                    <a:extLst>
                      <a:ext uri="{FF2B5EF4-FFF2-40B4-BE49-F238E27FC236}">
                        <a16:creationId xmlns:a16="http://schemas.microsoft.com/office/drawing/2014/main" id="{B5D34300-A15D-1025-F206-1A3A99C29DB1}"/>
                      </a:ext>
                    </a:extLst>
                  </p:cNvPr>
                  <p:cNvSpPr/>
                  <p:nvPr/>
                </p:nvSpPr>
                <p:spPr>
                  <a:xfrm>
                    <a:off x="1046243" y="7005041"/>
                    <a:ext cx="350223"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CPU</a:t>
                    </a:r>
                  </a:p>
                </p:txBody>
              </p:sp>
              <p:sp>
                <p:nvSpPr>
                  <p:cNvPr id="316" name="Rectangle 315">
                    <a:extLst>
                      <a:ext uri="{FF2B5EF4-FFF2-40B4-BE49-F238E27FC236}">
                        <a16:creationId xmlns:a16="http://schemas.microsoft.com/office/drawing/2014/main" id="{B31179CF-0941-7AEE-B69F-65C0787B004C}"/>
                      </a:ext>
                    </a:extLst>
                  </p:cNvPr>
                  <p:cNvSpPr/>
                  <p:nvPr/>
                </p:nvSpPr>
                <p:spPr>
                  <a:xfrm>
                    <a:off x="1435867" y="7005040"/>
                    <a:ext cx="350223"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CPU</a:t>
                    </a:r>
                  </a:p>
                </p:txBody>
              </p:sp>
              <p:sp>
                <p:nvSpPr>
                  <p:cNvPr id="317" name="Rectangle 316">
                    <a:extLst>
                      <a:ext uri="{FF2B5EF4-FFF2-40B4-BE49-F238E27FC236}">
                        <a16:creationId xmlns:a16="http://schemas.microsoft.com/office/drawing/2014/main" id="{692F98D2-6A7E-C026-1648-61713FAA2D48}"/>
                      </a:ext>
                    </a:extLst>
                  </p:cNvPr>
                  <p:cNvSpPr/>
                  <p:nvPr/>
                </p:nvSpPr>
                <p:spPr>
                  <a:xfrm>
                    <a:off x="266994" y="7306523"/>
                    <a:ext cx="1519095" cy="263063"/>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Shared Last-Level Cache (LLC)</a:t>
                    </a:r>
                  </a:p>
                </p:txBody>
              </p:sp>
            </p:grpSp>
          </p:grpSp>
        </p:grpSp>
        <p:sp>
          <p:nvSpPr>
            <p:cNvPr id="318" name="TextBox 317">
              <a:extLst>
                <a:ext uri="{FF2B5EF4-FFF2-40B4-BE49-F238E27FC236}">
                  <a16:creationId xmlns:a16="http://schemas.microsoft.com/office/drawing/2014/main" id="{1D465AEE-FD7F-4BD4-B718-ADABF3EF8D2D}"/>
                </a:ext>
              </a:extLst>
            </p:cNvPr>
            <p:cNvSpPr txBox="1"/>
            <p:nvPr/>
          </p:nvSpPr>
          <p:spPr>
            <a:xfrm>
              <a:off x="2955219" y="4151605"/>
              <a:ext cx="1583735" cy="430887"/>
            </a:xfrm>
            <a:prstGeom prst="rect">
              <a:avLst/>
            </a:prstGeom>
            <a:noFill/>
          </p:spPr>
          <p:txBody>
            <a:bodyPr wrap="square" lIns="0" tIns="0" rIns="0" bIns="0">
              <a:spAutoFit/>
            </a:bodyPr>
            <a:lstStyle/>
            <a:p>
              <a:pPr algn="ctr"/>
              <a:r>
                <a:rPr lang="en-US" sz="1400" b="1" dirty="0">
                  <a:solidFill>
                    <a:prstClr val="black"/>
                  </a:solidFill>
                  <a:latin typeface="Gill Sans MT" panose="020B0502020104020203" pitchFamily="34" charset="77"/>
                  <a:cs typeface="Arial" panose="020B0604020202020204" pitchFamily="34" charset="0"/>
                </a:rPr>
                <a:t>3D-Stacked Memory</a:t>
              </a:r>
            </a:p>
          </p:txBody>
        </p:sp>
        <p:sp>
          <p:nvSpPr>
            <p:cNvPr id="319" name="Rectangle 318">
              <a:extLst>
                <a:ext uri="{FF2B5EF4-FFF2-40B4-BE49-F238E27FC236}">
                  <a16:creationId xmlns:a16="http://schemas.microsoft.com/office/drawing/2014/main" id="{62D1A649-FC87-F351-B0F4-1A7016747433}"/>
                </a:ext>
              </a:extLst>
            </p:cNvPr>
            <p:cNvSpPr/>
            <p:nvPr/>
          </p:nvSpPr>
          <p:spPr>
            <a:xfrm>
              <a:off x="4572971" y="3689067"/>
              <a:ext cx="883823" cy="25379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TSV</a:t>
              </a:r>
            </a:p>
          </p:txBody>
        </p:sp>
        <p:cxnSp>
          <p:nvCxnSpPr>
            <p:cNvPr id="320" name="Curved Connector 319">
              <a:extLst>
                <a:ext uri="{FF2B5EF4-FFF2-40B4-BE49-F238E27FC236}">
                  <a16:creationId xmlns:a16="http://schemas.microsoft.com/office/drawing/2014/main" id="{AF3286E4-6E39-3030-7D95-6913A17DAFC7}"/>
                </a:ext>
              </a:extLst>
            </p:cNvPr>
            <p:cNvCxnSpPr>
              <a:cxnSpLocks/>
              <a:stCxn id="319" idx="0"/>
            </p:cNvCxnSpPr>
            <p:nvPr/>
          </p:nvCxnSpPr>
          <p:spPr>
            <a:xfrm rot="16200000" flipV="1">
              <a:off x="4784502" y="3458686"/>
              <a:ext cx="243905" cy="216859"/>
            </a:xfrm>
            <a:prstGeom prst="curvedConnector3">
              <a:avLst>
                <a:gd name="adj1" fmla="val 62880"/>
              </a:avLst>
            </a:prstGeom>
            <a:noFill/>
            <a:ln w="9525" cap="flat" cmpd="sng" algn="ctr">
              <a:solidFill>
                <a:sysClr val="windowText" lastClr="000000"/>
              </a:solidFill>
              <a:prstDash val="solid"/>
              <a:miter lim="800000"/>
              <a:tailEnd type="triangle"/>
            </a:ln>
            <a:effectLst/>
          </p:spPr>
        </p:cxnSp>
        <p:sp>
          <p:nvSpPr>
            <p:cNvPr id="321" name="TextBox 320">
              <a:extLst>
                <a:ext uri="{FF2B5EF4-FFF2-40B4-BE49-F238E27FC236}">
                  <a16:creationId xmlns:a16="http://schemas.microsoft.com/office/drawing/2014/main" id="{88193C08-CD12-E542-3EE9-41AE6FB898E2}"/>
                </a:ext>
              </a:extLst>
            </p:cNvPr>
            <p:cNvSpPr txBox="1"/>
            <p:nvPr/>
          </p:nvSpPr>
          <p:spPr>
            <a:xfrm>
              <a:off x="162528" y="4091732"/>
              <a:ext cx="2256441" cy="319325"/>
            </a:xfrm>
            <a:prstGeom prst="rect">
              <a:avLst/>
            </a:prstGeom>
            <a:noFill/>
          </p:spPr>
          <p:txBody>
            <a:bodyPr wrap="square">
              <a:spAutoFit/>
            </a:bodyPr>
            <a:lstStyle/>
            <a:p>
              <a:pPr algn="ctr"/>
              <a:r>
                <a:rPr lang="en-US" sz="1400" b="1" dirty="0">
                  <a:solidFill>
                    <a:prstClr val="black"/>
                  </a:solidFill>
                  <a:latin typeface="Gill Sans MT" panose="020B0502020104020203" pitchFamily="34" charset="77"/>
                  <a:cs typeface="Arial" panose="020B0604020202020204" pitchFamily="34" charset="0"/>
                </a:rPr>
                <a:t>Processor</a:t>
              </a:r>
            </a:p>
          </p:txBody>
        </p:sp>
        <p:sp>
          <p:nvSpPr>
            <p:cNvPr id="322" name="Left-Right Arrow 321">
              <a:extLst>
                <a:ext uri="{FF2B5EF4-FFF2-40B4-BE49-F238E27FC236}">
                  <a16:creationId xmlns:a16="http://schemas.microsoft.com/office/drawing/2014/main" id="{1D6E8B57-57E3-23A9-699E-A8A30B694DF5}"/>
                </a:ext>
              </a:extLst>
            </p:cNvPr>
            <p:cNvSpPr/>
            <p:nvPr/>
          </p:nvSpPr>
          <p:spPr>
            <a:xfrm>
              <a:off x="2418969" y="3900682"/>
              <a:ext cx="699660" cy="113901"/>
            </a:xfrm>
            <a:prstGeom prst="leftRightArrow">
              <a:avLst/>
            </a:prstGeom>
            <a:solidFill>
              <a:srgbClr val="E7E6E6">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23" name="Rectangle 322">
              <a:extLst>
                <a:ext uri="{FF2B5EF4-FFF2-40B4-BE49-F238E27FC236}">
                  <a16:creationId xmlns:a16="http://schemas.microsoft.com/office/drawing/2014/main" id="{003DD9CE-D0C8-D66A-CA32-38C2F5C3E394}"/>
                </a:ext>
              </a:extLst>
            </p:cNvPr>
            <p:cNvSpPr/>
            <p:nvPr/>
          </p:nvSpPr>
          <p:spPr>
            <a:xfrm>
              <a:off x="2201905" y="3569741"/>
              <a:ext cx="1050816" cy="25379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Off-Chip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Link</a:t>
              </a:r>
            </a:p>
          </p:txBody>
        </p:sp>
        <p:grpSp>
          <p:nvGrpSpPr>
            <p:cNvPr id="342" name="Group 341">
              <a:extLst>
                <a:ext uri="{FF2B5EF4-FFF2-40B4-BE49-F238E27FC236}">
                  <a16:creationId xmlns:a16="http://schemas.microsoft.com/office/drawing/2014/main" id="{D9B5BEBE-ABC4-9F3C-03D5-BEB901FC69F5}"/>
                </a:ext>
              </a:extLst>
            </p:cNvPr>
            <p:cNvGrpSpPr/>
            <p:nvPr/>
          </p:nvGrpSpPr>
          <p:grpSpPr>
            <a:xfrm>
              <a:off x="3239333" y="2538660"/>
              <a:ext cx="1008032" cy="896834"/>
              <a:chOff x="2444527" y="6391190"/>
              <a:chExt cx="777261" cy="691520"/>
            </a:xfrm>
          </p:grpSpPr>
          <p:sp>
            <p:nvSpPr>
              <p:cNvPr id="343" name="Parallelogram 123">
                <a:extLst>
                  <a:ext uri="{FF2B5EF4-FFF2-40B4-BE49-F238E27FC236}">
                    <a16:creationId xmlns:a16="http://schemas.microsoft.com/office/drawing/2014/main" id="{F68A93FC-CB5B-A4E5-FD71-A1E88DE404F9}"/>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44" name="Parallelogram 123">
                <a:extLst>
                  <a:ext uri="{FF2B5EF4-FFF2-40B4-BE49-F238E27FC236}">
                    <a16:creationId xmlns:a16="http://schemas.microsoft.com/office/drawing/2014/main" id="{77D52348-F8BA-6B5D-D8B2-97E9D51AD211}"/>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45" name="Parallelogram 123">
                <a:extLst>
                  <a:ext uri="{FF2B5EF4-FFF2-40B4-BE49-F238E27FC236}">
                    <a16:creationId xmlns:a16="http://schemas.microsoft.com/office/drawing/2014/main" id="{BE5D715C-C10F-AC27-C9B5-5DA4212D40DD}"/>
                  </a:ext>
                </a:extLst>
              </p:cNvPr>
              <p:cNvSpPr/>
              <p:nvPr/>
            </p:nvSpPr>
            <p:spPr>
              <a:xfrm rot="608511">
                <a:off x="2644157"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46" name="Parallelogram 123">
                <a:extLst>
                  <a:ext uri="{FF2B5EF4-FFF2-40B4-BE49-F238E27FC236}">
                    <a16:creationId xmlns:a16="http://schemas.microsoft.com/office/drawing/2014/main" id="{DFF92ABC-8477-387F-F9B7-5521C0B8C8E9}"/>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sp>
          <p:nvSpPr>
            <p:cNvPr id="347" name="Rectangle 346">
              <a:extLst>
                <a:ext uri="{FF2B5EF4-FFF2-40B4-BE49-F238E27FC236}">
                  <a16:creationId xmlns:a16="http://schemas.microsoft.com/office/drawing/2014/main" id="{0A63FF5F-CFB9-AFA6-E395-DEF861EA495E}"/>
                </a:ext>
              </a:extLst>
            </p:cNvPr>
            <p:cNvSpPr/>
            <p:nvPr/>
          </p:nvSpPr>
          <p:spPr>
            <a:xfrm>
              <a:off x="2425784" y="2532127"/>
              <a:ext cx="1552303" cy="25379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DRAM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Gill Sans MT" panose="020B0502020104020203" pitchFamily="34" charset="77"/>
                  <a:cs typeface="Arial" panose="020B0604020202020204" pitchFamily="34" charset="0"/>
                </a:rPr>
                <a:t>Banks</a:t>
              </a:r>
            </a:p>
          </p:txBody>
        </p:sp>
        <p:cxnSp>
          <p:nvCxnSpPr>
            <p:cNvPr id="348" name="Curved Connector 347">
              <a:extLst>
                <a:ext uri="{FF2B5EF4-FFF2-40B4-BE49-F238E27FC236}">
                  <a16:creationId xmlns:a16="http://schemas.microsoft.com/office/drawing/2014/main" id="{867DBDEC-738D-B317-569B-128A75970A12}"/>
                </a:ext>
              </a:extLst>
            </p:cNvPr>
            <p:cNvCxnSpPr>
              <a:cxnSpLocks/>
            </p:cNvCxnSpPr>
            <p:nvPr/>
          </p:nvCxnSpPr>
          <p:spPr>
            <a:xfrm>
              <a:off x="3422343" y="2713112"/>
              <a:ext cx="413176" cy="120406"/>
            </a:xfrm>
            <a:prstGeom prst="curvedConnector3">
              <a:avLst>
                <a:gd name="adj1" fmla="val 36695"/>
              </a:avLst>
            </a:prstGeom>
            <a:noFill/>
            <a:ln w="9525" cap="flat" cmpd="sng" algn="ctr">
              <a:solidFill>
                <a:sysClr val="windowText" lastClr="000000"/>
              </a:solidFill>
              <a:prstDash val="solid"/>
              <a:miter lim="800000"/>
              <a:tailEnd type="triangle"/>
            </a:ln>
            <a:effectLst/>
          </p:spPr>
        </p:cxnSp>
        <p:grpSp>
          <p:nvGrpSpPr>
            <p:cNvPr id="349" name="Group 348">
              <a:extLst>
                <a:ext uri="{FF2B5EF4-FFF2-40B4-BE49-F238E27FC236}">
                  <a16:creationId xmlns:a16="http://schemas.microsoft.com/office/drawing/2014/main" id="{B8D99628-2E05-1858-2220-E1DFFAF6D16B}"/>
                </a:ext>
              </a:extLst>
            </p:cNvPr>
            <p:cNvGrpSpPr/>
            <p:nvPr/>
          </p:nvGrpSpPr>
          <p:grpSpPr>
            <a:xfrm>
              <a:off x="3534595" y="2539349"/>
              <a:ext cx="1008032" cy="896834"/>
              <a:chOff x="2444527" y="6391190"/>
              <a:chExt cx="777261" cy="691520"/>
            </a:xfrm>
          </p:grpSpPr>
          <p:sp>
            <p:nvSpPr>
              <p:cNvPr id="350" name="Parallelogram 123">
                <a:extLst>
                  <a:ext uri="{FF2B5EF4-FFF2-40B4-BE49-F238E27FC236}">
                    <a16:creationId xmlns:a16="http://schemas.microsoft.com/office/drawing/2014/main" id="{9BD9FF3E-DC92-D6B8-10E3-6EB638B526AA}"/>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51" name="Parallelogram 123">
                <a:extLst>
                  <a:ext uri="{FF2B5EF4-FFF2-40B4-BE49-F238E27FC236}">
                    <a16:creationId xmlns:a16="http://schemas.microsoft.com/office/drawing/2014/main" id="{55D93717-9DB6-39E5-A2C1-47F4235AE146}"/>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52" name="Parallelogram 123">
                <a:extLst>
                  <a:ext uri="{FF2B5EF4-FFF2-40B4-BE49-F238E27FC236}">
                    <a16:creationId xmlns:a16="http://schemas.microsoft.com/office/drawing/2014/main" id="{D68D2D0F-50CD-7795-4254-6A74F4F2CB84}"/>
                  </a:ext>
                </a:extLst>
              </p:cNvPr>
              <p:cNvSpPr/>
              <p:nvPr/>
            </p:nvSpPr>
            <p:spPr>
              <a:xfrm rot="608511">
                <a:off x="2644157"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53" name="Parallelogram 123">
                <a:extLst>
                  <a:ext uri="{FF2B5EF4-FFF2-40B4-BE49-F238E27FC236}">
                    <a16:creationId xmlns:a16="http://schemas.microsoft.com/office/drawing/2014/main" id="{F64D6D1A-1B76-7022-4BD5-9CCD95914B11}"/>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354" name="Group 353">
              <a:extLst>
                <a:ext uri="{FF2B5EF4-FFF2-40B4-BE49-F238E27FC236}">
                  <a16:creationId xmlns:a16="http://schemas.microsoft.com/office/drawing/2014/main" id="{A655A5D5-CCBF-2D12-B6FD-297A7A0ED983}"/>
                </a:ext>
              </a:extLst>
            </p:cNvPr>
            <p:cNvGrpSpPr/>
            <p:nvPr/>
          </p:nvGrpSpPr>
          <p:grpSpPr>
            <a:xfrm>
              <a:off x="3860478" y="2535125"/>
              <a:ext cx="1008032" cy="896834"/>
              <a:chOff x="2444527" y="6391190"/>
              <a:chExt cx="777261" cy="691520"/>
            </a:xfrm>
          </p:grpSpPr>
          <p:sp>
            <p:nvSpPr>
              <p:cNvPr id="355" name="Parallelogram 123">
                <a:extLst>
                  <a:ext uri="{FF2B5EF4-FFF2-40B4-BE49-F238E27FC236}">
                    <a16:creationId xmlns:a16="http://schemas.microsoft.com/office/drawing/2014/main" id="{4E40DC76-38E3-5EED-7143-7E929D2182E3}"/>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56" name="Parallelogram 123">
                <a:extLst>
                  <a:ext uri="{FF2B5EF4-FFF2-40B4-BE49-F238E27FC236}">
                    <a16:creationId xmlns:a16="http://schemas.microsoft.com/office/drawing/2014/main" id="{6CB798BE-E962-FCA9-9F73-03415B9E7513}"/>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57" name="Parallelogram 123">
                <a:extLst>
                  <a:ext uri="{FF2B5EF4-FFF2-40B4-BE49-F238E27FC236}">
                    <a16:creationId xmlns:a16="http://schemas.microsoft.com/office/drawing/2014/main" id="{B5CEDBB0-C186-107E-84BA-E5D51CDB7F66}"/>
                  </a:ext>
                </a:extLst>
              </p:cNvPr>
              <p:cNvSpPr/>
              <p:nvPr/>
            </p:nvSpPr>
            <p:spPr>
              <a:xfrm rot="608511">
                <a:off x="2644157"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58" name="Parallelogram 123">
                <a:extLst>
                  <a:ext uri="{FF2B5EF4-FFF2-40B4-BE49-F238E27FC236}">
                    <a16:creationId xmlns:a16="http://schemas.microsoft.com/office/drawing/2014/main" id="{96F70BB4-04D1-4326-623D-DCCFE6E72939}"/>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nvGrpSpPr>
            <p:cNvPr id="359" name="Group 358">
              <a:extLst>
                <a:ext uri="{FF2B5EF4-FFF2-40B4-BE49-F238E27FC236}">
                  <a16:creationId xmlns:a16="http://schemas.microsoft.com/office/drawing/2014/main" id="{D81E8A34-1732-52F4-7167-A8618AE866A4}"/>
                </a:ext>
              </a:extLst>
            </p:cNvPr>
            <p:cNvGrpSpPr/>
            <p:nvPr/>
          </p:nvGrpSpPr>
          <p:grpSpPr>
            <a:xfrm>
              <a:off x="4169957" y="2535289"/>
              <a:ext cx="1008032" cy="896834"/>
              <a:chOff x="2444527" y="6391190"/>
              <a:chExt cx="777261" cy="691520"/>
            </a:xfrm>
          </p:grpSpPr>
          <p:sp>
            <p:nvSpPr>
              <p:cNvPr id="360" name="Parallelogram 123">
                <a:extLst>
                  <a:ext uri="{FF2B5EF4-FFF2-40B4-BE49-F238E27FC236}">
                    <a16:creationId xmlns:a16="http://schemas.microsoft.com/office/drawing/2014/main" id="{AEF0A9E8-BDC8-9107-5947-E7D48D6FE648}"/>
                  </a:ext>
                </a:extLst>
              </p:cNvPr>
              <p:cNvSpPr/>
              <p:nvPr/>
            </p:nvSpPr>
            <p:spPr>
              <a:xfrm rot="608511">
                <a:off x="2998659" y="6391190"/>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61" name="Parallelogram 123">
                <a:extLst>
                  <a:ext uri="{FF2B5EF4-FFF2-40B4-BE49-F238E27FC236}">
                    <a16:creationId xmlns:a16="http://schemas.microsoft.com/office/drawing/2014/main" id="{F6CE9719-34AD-C374-3BAE-598010CB0856}"/>
                  </a:ext>
                </a:extLst>
              </p:cNvPr>
              <p:cNvSpPr/>
              <p:nvPr/>
            </p:nvSpPr>
            <p:spPr>
              <a:xfrm rot="608511">
                <a:off x="2831021" y="655591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62" name="Parallelogram 123">
                <a:extLst>
                  <a:ext uri="{FF2B5EF4-FFF2-40B4-BE49-F238E27FC236}">
                    <a16:creationId xmlns:a16="http://schemas.microsoft.com/office/drawing/2014/main" id="{93C97CF2-A68D-479E-A31F-A62E8B11F013}"/>
                  </a:ext>
                </a:extLst>
              </p:cNvPr>
              <p:cNvSpPr/>
              <p:nvPr/>
            </p:nvSpPr>
            <p:spPr>
              <a:xfrm rot="608511">
                <a:off x="2655174" y="6734984"/>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sp>
            <p:nvSpPr>
              <p:cNvPr id="363" name="Parallelogram 123">
                <a:extLst>
                  <a:ext uri="{FF2B5EF4-FFF2-40B4-BE49-F238E27FC236}">
                    <a16:creationId xmlns:a16="http://schemas.microsoft.com/office/drawing/2014/main" id="{B0757CD4-DB9D-3277-E895-61AC0CF812CB}"/>
                  </a:ext>
                </a:extLst>
              </p:cNvPr>
              <p:cNvSpPr/>
              <p:nvPr/>
            </p:nvSpPr>
            <p:spPr>
              <a:xfrm rot="608511">
                <a:off x="2444527" y="6935737"/>
                <a:ext cx="223129" cy="146973"/>
              </a:xfrm>
              <a:custGeom>
                <a:avLst/>
                <a:gdLst>
                  <a:gd name="connsiteX0" fmla="*/ 0 w 228232"/>
                  <a:gd name="connsiteY0" fmla="*/ 120507 h 120507"/>
                  <a:gd name="connsiteX1" fmla="*/ 91249 w 228232"/>
                  <a:gd name="connsiteY1" fmla="*/ 0 h 120507"/>
                  <a:gd name="connsiteX2" fmla="*/ 228232 w 228232"/>
                  <a:gd name="connsiteY2" fmla="*/ 0 h 120507"/>
                  <a:gd name="connsiteX3" fmla="*/ 136983 w 228232"/>
                  <a:gd name="connsiteY3" fmla="*/ 120507 h 120507"/>
                  <a:gd name="connsiteX4" fmla="*/ 0 w 228232"/>
                  <a:gd name="connsiteY4" fmla="*/ 120507 h 120507"/>
                  <a:gd name="connsiteX0" fmla="*/ 0 w 243630"/>
                  <a:gd name="connsiteY0" fmla="*/ 142614 h 142614"/>
                  <a:gd name="connsiteX1" fmla="*/ 91249 w 243630"/>
                  <a:gd name="connsiteY1" fmla="*/ 22107 h 142614"/>
                  <a:gd name="connsiteX2" fmla="*/ 243630 w 243630"/>
                  <a:gd name="connsiteY2" fmla="*/ 0 h 142614"/>
                  <a:gd name="connsiteX3" fmla="*/ 136983 w 243630"/>
                  <a:gd name="connsiteY3" fmla="*/ 142614 h 142614"/>
                  <a:gd name="connsiteX4" fmla="*/ 0 w 243630"/>
                  <a:gd name="connsiteY4" fmla="*/ 142614 h 142614"/>
                  <a:gd name="connsiteX0" fmla="*/ 0 w 256792"/>
                  <a:gd name="connsiteY0" fmla="*/ 177222 h 177222"/>
                  <a:gd name="connsiteX1" fmla="*/ 104411 w 256792"/>
                  <a:gd name="connsiteY1" fmla="*/ 22107 h 177222"/>
                  <a:gd name="connsiteX2" fmla="*/ 256792 w 256792"/>
                  <a:gd name="connsiteY2" fmla="*/ 0 h 177222"/>
                  <a:gd name="connsiteX3" fmla="*/ 150145 w 256792"/>
                  <a:gd name="connsiteY3" fmla="*/ 142614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52941 w 256792"/>
                  <a:gd name="connsiteY3" fmla="*/ 158241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8539 w 256792"/>
                  <a:gd name="connsiteY3" fmla="*/ 15497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6534 w 256792"/>
                  <a:gd name="connsiteY3" fmla="*/ 143020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5471 w 256792"/>
                  <a:gd name="connsiteY3" fmla="*/ 159668 h 177222"/>
                  <a:gd name="connsiteX4" fmla="*/ 0 w 256792"/>
                  <a:gd name="connsiteY4" fmla="*/ 177222 h 177222"/>
                  <a:gd name="connsiteX0" fmla="*/ 0 w 256792"/>
                  <a:gd name="connsiteY0" fmla="*/ 177222 h 177222"/>
                  <a:gd name="connsiteX1" fmla="*/ 104411 w 256792"/>
                  <a:gd name="connsiteY1" fmla="*/ 22107 h 177222"/>
                  <a:gd name="connsiteX2" fmla="*/ 256792 w 256792"/>
                  <a:gd name="connsiteY2" fmla="*/ 0 h 177222"/>
                  <a:gd name="connsiteX3" fmla="*/ 147202 w 256792"/>
                  <a:gd name="connsiteY3" fmla="*/ 147005 h 177222"/>
                  <a:gd name="connsiteX4" fmla="*/ 0 w 256792"/>
                  <a:gd name="connsiteY4" fmla="*/ 177222 h 177222"/>
                  <a:gd name="connsiteX0" fmla="*/ 0 w 266661"/>
                  <a:gd name="connsiteY0" fmla="*/ 187327 h 187327"/>
                  <a:gd name="connsiteX1" fmla="*/ 104411 w 266661"/>
                  <a:gd name="connsiteY1" fmla="*/ 32212 h 187327"/>
                  <a:gd name="connsiteX2" fmla="*/ 266661 w 266661"/>
                  <a:gd name="connsiteY2" fmla="*/ 0 h 187327"/>
                  <a:gd name="connsiteX3" fmla="*/ 147202 w 266661"/>
                  <a:gd name="connsiteY3" fmla="*/ 157110 h 187327"/>
                  <a:gd name="connsiteX4" fmla="*/ 0 w 266661"/>
                  <a:gd name="connsiteY4" fmla="*/ 187327 h 187327"/>
                  <a:gd name="connsiteX0" fmla="*/ 0 w 266661"/>
                  <a:gd name="connsiteY0" fmla="*/ 187327 h 187327"/>
                  <a:gd name="connsiteX1" fmla="*/ 104411 w 266661"/>
                  <a:gd name="connsiteY1" fmla="*/ 32212 h 187327"/>
                  <a:gd name="connsiteX2" fmla="*/ 266661 w 266661"/>
                  <a:gd name="connsiteY2" fmla="*/ 0 h 187327"/>
                  <a:gd name="connsiteX3" fmla="*/ 159076 w 266661"/>
                  <a:gd name="connsiteY3" fmla="*/ 158955 h 187327"/>
                  <a:gd name="connsiteX4" fmla="*/ 0 w 266661"/>
                  <a:gd name="connsiteY4" fmla="*/ 187327 h 1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61" h="187327">
                    <a:moveTo>
                      <a:pt x="0" y="187327"/>
                    </a:moveTo>
                    <a:lnTo>
                      <a:pt x="104411" y="32212"/>
                    </a:lnTo>
                    <a:lnTo>
                      <a:pt x="266661" y="0"/>
                    </a:lnTo>
                    <a:lnTo>
                      <a:pt x="159076" y="158955"/>
                    </a:lnTo>
                    <a:lnTo>
                      <a:pt x="0" y="187327"/>
                    </a:lnTo>
                    <a:close/>
                  </a:path>
                </a:pathLst>
              </a:custGeom>
              <a:solidFill>
                <a:srgbClr val="70AD47">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pitchFamily="34" charset="77"/>
                </a:endParaRPr>
              </a:p>
            </p:txBody>
          </p:sp>
        </p:grpSp>
      </p:grpSp>
      <p:sp>
        <p:nvSpPr>
          <p:cNvPr id="369" name="Rectangle 368">
            <a:extLst>
              <a:ext uri="{FF2B5EF4-FFF2-40B4-BE49-F238E27FC236}">
                <a16:creationId xmlns:a16="http://schemas.microsoft.com/office/drawing/2014/main" id="{5783118F-8C5B-53A8-E038-97FB9C015859}"/>
              </a:ext>
            </a:extLst>
          </p:cNvPr>
          <p:cNvSpPr/>
          <p:nvPr/>
        </p:nvSpPr>
        <p:spPr>
          <a:xfrm>
            <a:off x="-16872" y="983067"/>
            <a:ext cx="9160872" cy="1154162"/>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Gill Sans MT"/>
                <a:ea typeface="+mn-ea"/>
                <a:cs typeface="Gill Sans MT"/>
              </a:rPr>
              <a:t>Given area and power constraints, it can be </a:t>
            </a:r>
            <a:r>
              <a:rPr kumimoji="0" lang="en-US" sz="2300" b="1" i="0" u="none" strike="noStrike" kern="1200" cap="none" spc="0" normalizeH="0" baseline="0" noProof="0" dirty="0">
                <a:ln>
                  <a:noFill/>
                </a:ln>
                <a:solidFill>
                  <a:srgbClr val="C00000"/>
                </a:solidFill>
                <a:effectLst/>
                <a:uLnTx/>
                <a:uFillTx/>
                <a:latin typeface="Gill Sans MT"/>
                <a:ea typeface="+mn-ea"/>
                <a:cs typeface="Gill Sans MT"/>
              </a:rPr>
              <a:t>difficult</a:t>
            </a:r>
            <a:r>
              <a:rPr kumimoji="0" lang="en-US" sz="2300" b="1" i="0" u="none" strike="noStrike" kern="1200" cap="none" spc="0" normalizeH="0" baseline="0" noProof="0" dirty="0">
                <a:ln>
                  <a:noFill/>
                </a:ln>
                <a:solidFill>
                  <a:prstClr val="black"/>
                </a:solidFill>
                <a:effectLst/>
                <a:uLnTx/>
                <a:uFillTx/>
                <a:latin typeface="Gill Sans MT"/>
                <a:ea typeface="+mn-ea"/>
                <a:cs typeface="Gill Sans MT"/>
              </a:rPr>
              <a:t> to add </a:t>
            </a: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enough </a:t>
            </a:r>
            <a:b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b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PIM logic</a:t>
            </a:r>
            <a:r>
              <a:rPr kumimoji="0" lang="en-US" sz="2300" b="1" i="0" u="none" strike="noStrike" kern="1200" cap="none" spc="0" normalizeH="0" baseline="0" noProof="0" dirty="0">
                <a:ln>
                  <a:noFill/>
                </a:ln>
                <a:solidFill>
                  <a:prstClr val="black"/>
                </a:solidFill>
                <a:effectLst/>
                <a:uLnTx/>
                <a:uFillTx/>
                <a:latin typeface="Gill Sans MT"/>
                <a:ea typeface="+mn-ea"/>
                <a:cs typeface="Gill Sans MT"/>
              </a:rPr>
              <a:t> to each vault to saturate the </a:t>
            </a:r>
            <a:r>
              <a:rPr kumimoji="0" lang="en-US" sz="2300" b="1" i="0" u="none" strike="noStrike" kern="1200" cap="none" spc="0" normalizeH="0" baseline="0" noProof="0" dirty="0">
                <a:ln>
                  <a:noFill/>
                </a:ln>
                <a:solidFill>
                  <a:srgbClr val="0000FF"/>
                </a:solidFill>
                <a:effectLst/>
                <a:uLnTx/>
                <a:uFillTx/>
                <a:latin typeface="Gill Sans MT"/>
                <a:ea typeface="+mn-ea"/>
                <a:cs typeface="Gill Sans MT"/>
              </a:rPr>
              <a:t>available vault bandwidth</a:t>
            </a:r>
          </a:p>
        </p:txBody>
      </p:sp>
      <p:cxnSp>
        <p:nvCxnSpPr>
          <p:cNvPr id="370" name="Straight Arrow Connector 369">
            <a:extLst>
              <a:ext uri="{FF2B5EF4-FFF2-40B4-BE49-F238E27FC236}">
                <a16:creationId xmlns:a16="http://schemas.microsoft.com/office/drawing/2014/main" id="{C199B59A-9CA1-6488-46FD-D32BCBA74DD6}"/>
              </a:ext>
            </a:extLst>
          </p:cNvPr>
          <p:cNvCxnSpPr/>
          <p:nvPr/>
        </p:nvCxnSpPr>
        <p:spPr>
          <a:xfrm>
            <a:off x="4381130" y="1877018"/>
            <a:ext cx="0" cy="393192"/>
          </a:xfrm>
          <a:prstGeom prst="straightConnector1">
            <a:avLst/>
          </a:prstGeom>
          <a:ln w="76200" cmpd="sng">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71" name="Rectangle 370">
            <a:extLst>
              <a:ext uri="{FF2B5EF4-FFF2-40B4-BE49-F238E27FC236}">
                <a16:creationId xmlns:a16="http://schemas.microsoft.com/office/drawing/2014/main" id="{F767F874-380B-A6DC-F8F9-411559BB9945}"/>
              </a:ext>
            </a:extLst>
          </p:cNvPr>
          <p:cNvSpPr/>
          <p:nvPr/>
        </p:nvSpPr>
        <p:spPr>
          <a:xfrm>
            <a:off x="190130" y="2258018"/>
            <a:ext cx="86106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Our new data placement strategy and scheduler enables us to</a:t>
            </a:r>
            <a:br>
              <a:rPr kumimoji="0" lang="en-US" sz="20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000" b="1" i="0" u="none" strike="noStrike" kern="1200" cap="none" spc="0" normalizeH="0" baseline="0" noProof="0" dirty="0">
                <a:ln>
                  <a:noFill/>
                </a:ln>
                <a:solidFill>
                  <a:prstClr val="black"/>
                </a:solidFill>
                <a:effectLst/>
                <a:uLnTx/>
                <a:uFillTx/>
                <a:latin typeface="Gill Sans MT"/>
                <a:ea typeface="+mn-ea"/>
                <a:cs typeface="Gill Sans MT"/>
              </a:rPr>
              <a:t> expose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greater intra-query parallelism</a:t>
            </a:r>
          </a:p>
        </p:txBody>
      </p:sp>
      <p:sp>
        <p:nvSpPr>
          <p:cNvPr id="465" name="Rectangle 464">
            <a:extLst>
              <a:ext uri="{FF2B5EF4-FFF2-40B4-BE49-F238E27FC236}">
                <a16:creationId xmlns:a16="http://schemas.microsoft.com/office/drawing/2014/main" id="{979AB8E5-AEC4-7DBA-D8C5-B4132A4880BD}"/>
              </a:ext>
            </a:extLst>
          </p:cNvPr>
          <p:cNvSpPr/>
          <p:nvPr/>
        </p:nvSpPr>
        <p:spPr>
          <a:xfrm>
            <a:off x="5481654" y="5485164"/>
            <a:ext cx="3657600"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Simple programmable</a:t>
            </a: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 </a:t>
            </a:r>
            <a:b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br>
            <a:r>
              <a:rPr kumimoji="0" lang="en-US" sz="1800" b="1" i="0" u="none" strike="noStrike" kern="1200" cap="none" spc="0" normalizeH="0" baseline="0" noProof="0" dirty="0">
                <a:ln>
                  <a:noFill/>
                </a:ln>
                <a:solidFill>
                  <a:srgbClr val="0000FF"/>
                </a:solidFill>
                <a:effectLst/>
                <a:uLnTx/>
                <a:uFillTx/>
                <a:latin typeface="Gill Sans MT"/>
                <a:ea typeface="+mn-ea"/>
                <a:cs typeface="Gill Sans MT"/>
              </a:rPr>
              <a:t>in-order PIM cores</a:t>
            </a:r>
            <a:r>
              <a:rPr kumimoji="0" lang="en-US" sz="1800" b="1" i="0" u="none" strike="noStrike" kern="1200" cap="none" spc="0" normalizeH="0" baseline="0" noProof="0" dirty="0">
                <a:ln>
                  <a:noFill/>
                </a:ln>
                <a:solidFill>
                  <a:prstClr val="black"/>
                </a:solidFill>
                <a:effectLst/>
                <a:uLnTx/>
                <a:uFillTx/>
                <a:latin typeface="Gill Sans MT"/>
                <a:ea typeface="+mn-ea"/>
                <a:cs typeface="Gill Sans MT"/>
              </a:rPr>
              <a:t> to exploit the available vault bandwidth</a:t>
            </a:r>
          </a:p>
        </p:txBody>
      </p:sp>
      <p:cxnSp>
        <p:nvCxnSpPr>
          <p:cNvPr id="468" name="Curved Connector 467">
            <a:extLst>
              <a:ext uri="{FF2B5EF4-FFF2-40B4-BE49-F238E27FC236}">
                <a16:creationId xmlns:a16="http://schemas.microsoft.com/office/drawing/2014/main" id="{A7434C03-A150-E495-16E8-2251E475E2DE}"/>
              </a:ext>
            </a:extLst>
          </p:cNvPr>
          <p:cNvCxnSpPr>
            <a:cxnSpLocks/>
            <a:stCxn id="220" idx="1"/>
            <a:endCxn id="465" idx="1"/>
          </p:cNvCxnSpPr>
          <p:nvPr/>
        </p:nvCxnSpPr>
        <p:spPr>
          <a:xfrm rot="10800000" flipV="1">
            <a:off x="5481655" y="3899925"/>
            <a:ext cx="209215" cy="2046904"/>
          </a:xfrm>
          <a:prstGeom prst="curvedConnector3">
            <a:avLst>
              <a:gd name="adj1" fmla="val 209266"/>
            </a:avLst>
          </a:prstGeom>
          <a:ln w="28575">
            <a:solidFill>
              <a:schemeClr val="tx1"/>
            </a:solidFill>
            <a:prstDash val="sysDash"/>
            <a:headEnd type="none" w="med" len="med"/>
            <a:tailEnd type="stealth" w="lg" len="lg"/>
          </a:ln>
        </p:spPr>
        <p:style>
          <a:lnRef idx="1">
            <a:schemeClr val="accent1"/>
          </a:lnRef>
          <a:fillRef idx="0">
            <a:schemeClr val="accent1"/>
          </a:fillRef>
          <a:effectRef idx="0">
            <a:schemeClr val="accent1"/>
          </a:effectRef>
          <a:fontRef idx="minor">
            <a:schemeClr val="tx1"/>
          </a:fontRef>
        </p:style>
      </p:cxnSp>
      <p:pic>
        <p:nvPicPr>
          <p:cNvPr id="474" name="Picture 473">
            <a:extLst>
              <a:ext uri="{FF2B5EF4-FFF2-40B4-BE49-F238E27FC236}">
                <a16:creationId xmlns:a16="http://schemas.microsoft.com/office/drawing/2014/main" id="{BA64CFE3-CBEC-A0A1-FC17-6A8EF18EE971}"/>
              </a:ext>
            </a:extLst>
          </p:cNvPr>
          <p:cNvPicPr>
            <a:picLocks noChangeAspect="1"/>
          </p:cNvPicPr>
          <p:nvPr/>
        </p:nvPicPr>
        <p:blipFill>
          <a:blip r:embed="rId2"/>
          <a:stretch>
            <a:fillRect/>
          </a:stretch>
        </p:blipFill>
        <p:spPr>
          <a:xfrm>
            <a:off x="28576" y="6572248"/>
            <a:ext cx="928688" cy="213727"/>
          </a:xfrm>
          <a:prstGeom prst="rect">
            <a:avLst/>
          </a:prstGeom>
        </p:spPr>
      </p:pic>
      <p:sp>
        <p:nvSpPr>
          <p:cNvPr id="475" name="Slide Number Placeholder 474">
            <a:extLst>
              <a:ext uri="{FF2B5EF4-FFF2-40B4-BE49-F238E27FC236}">
                <a16:creationId xmlns:a16="http://schemas.microsoft.com/office/drawing/2014/main" id="{567AB82D-8DDE-8D1E-5DAC-9E17D9D66F84}"/>
              </a:ext>
            </a:extLst>
          </p:cNvPr>
          <p:cNvSpPr>
            <a:spLocks noGrp="1"/>
          </p:cNvSpPr>
          <p:nvPr>
            <p:ph type="sldNum" sz="quarter" idx="12"/>
          </p:nvPr>
        </p:nvSpPr>
        <p:spPr/>
        <p:txBody>
          <a:bodyPr/>
          <a:lstStyle/>
          <a:p>
            <a:fld id="{BA2D8F13-174C-467F-9D40-7DDEF70CAB8C}" type="slidenum">
              <a:rPr lang="en-US" smtClean="0"/>
              <a:t>77</a:t>
            </a:fld>
            <a:endParaRPr lang="en-US"/>
          </a:p>
        </p:txBody>
      </p:sp>
      <p:graphicFrame>
        <p:nvGraphicFramePr>
          <p:cNvPr id="476" name="Table 4">
            <a:extLst>
              <a:ext uri="{FF2B5EF4-FFF2-40B4-BE49-F238E27FC236}">
                <a16:creationId xmlns:a16="http://schemas.microsoft.com/office/drawing/2014/main" id="{9D1CB146-79C8-D209-7F53-B3E353F160CF}"/>
              </a:ext>
            </a:extLst>
          </p:cNvPr>
          <p:cNvGraphicFramePr>
            <a:graphicFrameLocks/>
          </p:cNvGraphicFramePr>
          <p:nvPr>
            <p:extLst>
              <p:ext uri="{D42A27DB-BD31-4B8C-83A1-F6EECF244321}">
                <p14:modId xmlns:p14="http://schemas.microsoft.com/office/powerpoint/2010/main" val="2463668855"/>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1E497D"/>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 </a:t>
                      </a:r>
                      <a:r>
                        <a:rPr lang="en-US" sz="800" kern="1200" dirty="0">
                          <a:solidFill>
                            <a:srgbClr val="1E497D"/>
                          </a:solidFill>
                          <a:latin typeface="+mn-lt"/>
                          <a:ea typeface="+mn-ea"/>
                          <a:cs typeface="Futura Medium" panose="020B0602020204020303" pitchFamily="34" charset="-79"/>
                        </a:rPr>
                        <a:t>●</a:t>
                      </a:r>
                      <a:endParaRPr lang="en-US" sz="800" dirty="0">
                        <a:solidFill>
                          <a:srgbClr val="1E497D"/>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1788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500"/>
                                        <p:tgtEl>
                                          <p:spTgt spid="3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0"/>
                                        </p:tgtEl>
                                        <p:attrNameLst>
                                          <p:attrName>style.visibility</p:attrName>
                                        </p:attrNameLst>
                                      </p:cBhvr>
                                      <p:to>
                                        <p:strVal val="visible"/>
                                      </p:to>
                                    </p:set>
                                    <p:animEffect transition="in" filter="fade">
                                      <p:cBhvr>
                                        <p:cTn id="12" dur="500"/>
                                        <p:tgtEl>
                                          <p:spTgt spid="37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71"/>
                                        </p:tgtEl>
                                        <p:attrNameLst>
                                          <p:attrName>style.visibility</p:attrName>
                                        </p:attrNameLst>
                                      </p:cBhvr>
                                      <p:to>
                                        <p:strVal val="visible"/>
                                      </p:to>
                                    </p:set>
                                    <p:animEffect transition="in" filter="fade">
                                      <p:cBhvr>
                                        <p:cTn id="15" dur="500"/>
                                        <p:tgtEl>
                                          <p:spTgt spid="37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67"/>
                                        </p:tgtEl>
                                        <p:attrNameLst>
                                          <p:attrName>style.visibility</p:attrName>
                                        </p:attrNameLst>
                                      </p:cBhvr>
                                      <p:to>
                                        <p:strVal val="visible"/>
                                      </p:to>
                                    </p:set>
                                    <p:animEffect transition="in" filter="fade">
                                      <p:cBhvr>
                                        <p:cTn id="20" dur="500"/>
                                        <p:tgtEl>
                                          <p:spTgt spid="46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68"/>
                                        </p:tgtEl>
                                        <p:attrNameLst>
                                          <p:attrName>style.visibility</p:attrName>
                                        </p:attrNameLst>
                                      </p:cBhvr>
                                      <p:to>
                                        <p:strVal val="visible"/>
                                      </p:to>
                                    </p:set>
                                    <p:animEffect transition="in" filter="fade">
                                      <p:cBhvr>
                                        <p:cTn id="25" dur="500"/>
                                        <p:tgtEl>
                                          <p:spTgt spid="468"/>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465"/>
                                        </p:tgtEl>
                                        <p:attrNameLst>
                                          <p:attrName>style.visibility</p:attrName>
                                        </p:attrNameLst>
                                      </p:cBhvr>
                                      <p:to>
                                        <p:strVal val="visible"/>
                                      </p:to>
                                    </p:set>
                                    <p:animEffect transition="in" filter="fade">
                                      <p:cBhvr>
                                        <p:cTn id="28" dur="5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0" animBg="1"/>
      <p:bldP spid="371" grpId="0"/>
      <p:bldP spid="465" grpId="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839200" cy="6324600"/>
          </a:xfrm>
        </p:spPr>
        <p:txBody>
          <a:bodyPr>
            <a:normAutofit/>
          </a:bodyPr>
          <a:lstStyle/>
          <a:p>
            <a:pPr marL="0" lvl="1" indent="0">
              <a:buNone/>
            </a:pPr>
            <a:endParaRPr lang="en-US" sz="2800" dirty="0">
              <a:solidFill>
                <a:srgbClr val="0000FF"/>
              </a:solidFill>
            </a:endParaRPr>
          </a:p>
          <a:p>
            <a:pPr lvl="1"/>
            <a:endParaRPr lang="en-US" sz="2000" dirty="0">
              <a:solidFill>
                <a:srgbClr val="595959"/>
              </a:solidFill>
            </a:endParaRPr>
          </a:p>
          <a:p>
            <a:pPr lvl="1"/>
            <a:endParaRPr lang="en-US" sz="2000" dirty="0">
              <a:solidFill>
                <a:srgbClr val="595959"/>
              </a:solidFill>
            </a:endParaRPr>
          </a:p>
          <a:p>
            <a:endParaRPr lang="en-US" dirty="0"/>
          </a:p>
          <a:p>
            <a:endParaRPr lang="en-US" dirty="0"/>
          </a:p>
        </p:txBody>
      </p:sp>
      <p:sp>
        <p:nvSpPr>
          <p:cNvPr id="7" name="Rectangle 6"/>
          <p:cNvSpPr/>
          <p:nvPr/>
        </p:nvSpPr>
        <p:spPr>
          <a:xfrm>
            <a:off x="152400" y="762000"/>
            <a:ext cx="8915400" cy="492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Gill Sans MT"/>
                <a:ea typeface="+mn-ea"/>
                <a:cs typeface="Gill Sans MT"/>
              </a:rPr>
              <a:t>Efficient analytical query execution </a:t>
            </a:r>
            <a:r>
              <a:rPr kumimoji="0" lang="en-US" sz="2600" b="1" i="0" u="none" strike="noStrike" kern="1200" cap="none" spc="0" normalizeH="0" baseline="0" noProof="0" dirty="0">
                <a:ln>
                  <a:noFill/>
                </a:ln>
                <a:solidFill>
                  <a:srgbClr val="C00000"/>
                </a:solidFill>
                <a:effectLst/>
                <a:uLnTx/>
                <a:uFillTx/>
                <a:latin typeface="Gill Sans MT"/>
                <a:ea typeface="+mn-ea"/>
                <a:cs typeface="Gill Sans MT"/>
              </a:rPr>
              <a:t>strongly depends </a:t>
            </a:r>
            <a:r>
              <a:rPr kumimoji="0" lang="en-US" sz="2600" b="1" i="0" u="none" strike="noStrike" kern="1200" cap="none" spc="0" normalizeH="0" baseline="0" noProof="0" dirty="0">
                <a:ln>
                  <a:noFill/>
                </a:ln>
                <a:solidFill>
                  <a:prstClr val="black"/>
                </a:solidFill>
                <a:effectLst/>
                <a:uLnTx/>
                <a:uFillTx/>
                <a:latin typeface="Gill Sans MT"/>
                <a:ea typeface="+mn-ea"/>
                <a:cs typeface="Gill Sans MT"/>
              </a:rPr>
              <a:t>on:</a:t>
            </a:r>
            <a:endParaRPr kumimoji="0" lang="en-US" sz="2600" b="1" i="0" u="none" strike="noStrike" kern="1200" cap="none" spc="0" normalizeH="0" baseline="0" noProof="0" dirty="0">
              <a:ln>
                <a:noFill/>
              </a:ln>
              <a:solidFill>
                <a:srgbClr val="C00000"/>
              </a:solidFill>
              <a:effectLst/>
              <a:uLnTx/>
              <a:uFillTx/>
              <a:latin typeface="Gill Sans MT"/>
              <a:ea typeface="+mn-ea"/>
              <a:cs typeface="Gill Sans MT"/>
            </a:endParaRPr>
          </a:p>
        </p:txBody>
      </p:sp>
      <p:grpSp>
        <p:nvGrpSpPr>
          <p:cNvPr id="17" name="Group 16"/>
          <p:cNvGrpSpPr/>
          <p:nvPr/>
        </p:nvGrpSpPr>
        <p:grpSpPr>
          <a:xfrm>
            <a:off x="0" y="1394090"/>
            <a:ext cx="9144000" cy="830997"/>
            <a:chOff x="0" y="3376034"/>
            <a:chExt cx="9144000" cy="830997"/>
          </a:xfrm>
        </p:grpSpPr>
        <p:grpSp>
          <p:nvGrpSpPr>
            <p:cNvPr id="18" name="Group 17"/>
            <p:cNvGrpSpPr/>
            <p:nvPr/>
          </p:nvGrpSpPr>
          <p:grpSpPr>
            <a:xfrm>
              <a:off x="0" y="3376034"/>
              <a:ext cx="9144000" cy="830997"/>
              <a:chOff x="0" y="2458716"/>
              <a:chExt cx="9144000" cy="705555"/>
            </a:xfrm>
          </p:grpSpPr>
          <p:sp>
            <p:nvSpPr>
              <p:cNvPr id="20" name="Rectangle 19"/>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1" name="TextBox 20"/>
              <p:cNvSpPr txBox="1"/>
              <p:nvPr/>
            </p:nvSpPr>
            <p:spPr>
              <a:xfrm>
                <a:off x="59389" y="2458716"/>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1</a:t>
                </a:r>
              </a:p>
            </p:txBody>
          </p:sp>
        </p:grpSp>
        <p:sp>
          <p:nvSpPr>
            <p:cNvPr id="19" name="Rectangle 18"/>
            <p:cNvSpPr/>
            <p:nvPr/>
          </p:nvSpPr>
          <p:spPr>
            <a:xfrm>
              <a:off x="304800" y="3546157"/>
              <a:ext cx="86106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Data layout and data placement</a:t>
              </a:r>
            </a:p>
          </p:txBody>
        </p:sp>
      </p:grpSp>
      <p:grpSp>
        <p:nvGrpSpPr>
          <p:cNvPr id="23" name="Group 22"/>
          <p:cNvGrpSpPr/>
          <p:nvPr/>
        </p:nvGrpSpPr>
        <p:grpSpPr>
          <a:xfrm>
            <a:off x="0" y="2622921"/>
            <a:ext cx="9144000" cy="830997"/>
            <a:chOff x="0" y="3381623"/>
            <a:chExt cx="9144000" cy="830997"/>
          </a:xfrm>
        </p:grpSpPr>
        <p:grpSp>
          <p:nvGrpSpPr>
            <p:cNvPr id="24" name="Group 23"/>
            <p:cNvGrpSpPr/>
            <p:nvPr/>
          </p:nvGrpSpPr>
          <p:grpSpPr>
            <a:xfrm>
              <a:off x="0" y="3381623"/>
              <a:ext cx="9144000" cy="830997"/>
              <a:chOff x="0" y="2463461"/>
              <a:chExt cx="9144000" cy="705555"/>
            </a:xfrm>
          </p:grpSpPr>
          <p:sp>
            <p:nvSpPr>
              <p:cNvPr id="26" name="Rectangle 25"/>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27" name="TextBox 26"/>
              <p:cNvSpPr txBox="1"/>
              <p:nvPr/>
            </p:nvSpPr>
            <p:spPr>
              <a:xfrm>
                <a:off x="59393" y="2463461"/>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2</a:t>
                </a:r>
              </a:p>
            </p:txBody>
          </p:sp>
        </p:grpSp>
        <p:sp>
          <p:nvSpPr>
            <p:cNvPr id="25" name="Rectangle 24"/>
            <p:cNvSpPr/>
            <p:nvPr/>
          </p:nvSpPr>
          <p:spPr>
            <a:xfrm>
              <a:off x="304800" y="3546157"/>
              <a:ext cx="86106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Task scheduling policy</a:t>
              </a:r>
            </a:p>
          </p:txBody>
        </p:sp>
      </p:grpSp>
      <p:grpSp>
        <p:nvGrpSpPr>
          <p:cNvPr id="28" name="Group 27"/>
          <p:cNvGrpSpPr/>
          <p:nvPr/>
        </p:nvGrpSpPr>
        <p:grpSpPr>
          <a:xfrm>
            <a:off x="0" y="4420422"/>
            <a:ext cx="9144000" cy="830997"/>
            <a:chOff x="0" y="3376879"/>
            <a:chExt cx="9144000" cy="830997"/>
          </a:xfrm>
        </p:grpSpPr>
        <p:grpSp>
          <p:nvGrpSpPr>
            <p:cNvPr id="29" name="Group 28"/>
            <p:cNvGrpSpPr/>
            <p:nvPr/>
          </p:nvGrpSpPr>
          <p:grpSpPr>
            <a:xfrm>
              <a:off x="0" y="3376879"/>
              <a:ext cx="9144000" cy="830997"/>
              <a:chOff x="0" y="2459433"/>
              <a:chExt cx="9144000" cy="705555"/>
            </a:xfrm>
          </p:grpSpPr>
          <p:sp>
            <p:nvSpPr>
              <p:cNvPr id="31" name="Rectangle 30"/>
              <p:cNvSpPr/>
              <p:nvPr/>
            </p:nvSpPr>
            <p:spPr>
              <a:xfrm>
                <a:off x="0" y="2503687"/>
                <a:ext cx="9144000" cy="62109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ill Sans MT"/>
                  <a:ea typeface="+mn-ea"/>
                  <a:cs typeface="Gill Sans MT"/>
                </a:endParaRPr>
              </a:p>
            </p:txBody>
          </p:sp>
          <p:sp>
            <p:nvSpPr>
              <p:cNvPr id="32" name="TextBox 31"/>
              <p:cNvSpPr txBox="1"/>
              <p:nvPr/>
            </p:nvSpPr>
            <p:spPr>
              <a:xfrm>
                <a:off x="59392" y="2459433"/>
                <a:ext cx="474011" cy="705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3</a:t>
                </a:r>
              </a:p>
            </p:txBody>
          </p:sp>
        </p:grpSp>
        <p:sp>
          <p:nvSpPr>
            <p:cNvPr id="30" name="Rectangle 29"/>
            <p:cNvSpPr/>
            <p:nvPr/>
          </p:nvSpPr>
          <p:spPr>
            <a:xfrm>
              <a:off x="304800" y="3546157"/>
              <a:ext cx="8610600" cy="492443"/>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Gill Sans MT"/>
                  <a:ea typeface="+mn-ea"/>
                  <a:cs typeface="Gill Sans MT"/>
                </a:rPr>
                <a:t>How each physical operator is executed</a:t>
              </a:r>
            </a:p>
          </p:txBody>
        </p:sp>
      </p:grpSp>
      <p:sp>
        <p:nvSpPr>
          <p:cNvPr id="53" name="TextBox 52">
            <a:extLst>
              <a:ext uri="{FF2B5EF4-FFF2-40B4-BE49-F238E27FC236}">
                <a16:creationId xmlns:a16="http://schemas.microsoft.com/office/drawing/2014/main" id="{54C42487-931D-73D8-9E37-B24ECEFB34A2}"/>
              </a:ext>
            </a:extLst>
          </p:cNvPr>
          <p:cNvSpPr txBox="1"/>
          <p:nvPr/>
        </p:nvSpPr>
        <p:spPr>
          <a:xfrm>
            <a:off x="533400" y="3518976"/>
            <a:ext cx="920591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97D"/>
                </a:solidFill>
                <a:effectLst/>
                <a:uLnTx/>
                <a:uFillTx/>
                <a:latin typeface="Gill Sans MT"/>
                <a:ea typeface="+mn-ea"/>
                <a:cs typeface="Gill Sans MT"/>
              </a:rPr>
              <a:t>We design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a pull-based </a:t>
            </a:r>
            <a:r>
              <a:rPr kumimoji="0" lang="en-US" sz="2000" b="1" i="0" u="none" strike="noStrike" kern="1200" cap="none" spc="0" normalizeH="0" baseline="0" noProof="0" dirty="0">
                <a:ln>
                  <a:noFill/>
                </a:ln>
                <a:solidFill>
                  <a:srgbClr val="1F497D"/>
                </a:solidFill>
                <a:effectLst/>
                <a:uLnTx/>
                <a:uFillTx/>
                <a:latin typeface="Gill Sans MT"/>
                <a:ea typeface="+mn-ea"/>
                <a:cs typeface="Gill Sans MT"/>
              </a:rPr>
              <a:t>task assignment strategy, where PIM threads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cooperatively</a:t>
            </a:r>
            <a:r>
              <a:rPr kumimoji="0" lang="en-US" sz="2000" b="1" i="0" u="none" strike="noStrike" kern="1200" cap="none" spc="0" normalizeH="0" baseline="0" noProof="0" dirty="0">
                <a:ln>
                  <a:noFill/>
                </a:ln>
                <a:solidFill>
                  <a:srgbClr val="1F497D"/>
                </a:solidFill>
                <a:effectLst/>
                <a:uLnTx/>
                <a:uFillTx/>
                <a:latin typeface="Gill Sans MT"/>
                <a:ea typeface="+mn-ea"/>
                <a:cs typeface="Gill Sans MT"/>
              </a:rPr>
              <a:t> pull tasks from the task queue </a:t>
            </a:r>
            <a:r>
              <a:rPr kumimoji="0" lang="en-US" sz="2000" b="1" i="0" u="none" strike="noStrike" kern="1200" cap="none" spc="0" normalizeH="0" baseline="0" noProof="0" dirty="0">
                <a:ln>
                  <a:noFill/>
                </a:ln>
                <a:solidFill>
                  <a:srgbClr val="0000FF"/>
                </a:solidFill>
                <a:effectLst/>
                <a:uLnTx/>
                <a:uFillTx/>
                <a:latin typeface="Gill Sans MT"/>
                <a:ea typeface="+mn-ea"/>
                <a:cs typeface="Gill Sans MT"/>
              </a:rPr>
              <a:t>at runtime</a:t>
            </a:r>
          </a:p>
        </p:txBody>
      </p:sp>
      <p:sp>
        <p:nvSpPr>
          <p:cNvPr id="54" name="TextBox 53">
            <a:extLst>
              <a:ext uri="{FF2B5EF4-FFF2-40B4-BE49-F238E27FC236}">
                <a16:creationId xmlns:a16="http://schemas.microsoft.com/office/drawing/2014/main" id="{A3F898A7-9593-0770-CE04-81C9108B115E}"/>
              </a:ext>
            </a:extLst>
          </p:cNvPr>
          <p:cNvSpPr txBox="1"/>
          <p:nvPr/>
        </p:nvSpPr>
        <p:spPr>
          <a:xfrm>
            <a:off x="592795" y="5251419"/>
            <a:ext cx="855120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97D"/>
                </a:solidFill>
                <a:effectLst/>
                <a:uLnTx/>
                <a:uFillTx/>
                <a:latin typeface="Gill Sans MT"/>
                <a:ea typeface="+mn-ea"/>
                <a:cs typeface="Gill Sans MT"/>
              </a:rPr>
              <a:t>We employ the </a:t>
            </a:r>
            <a:r>
              <a:rPr kumimoji="0" lang="en-US" sz="2000" b="1" i="0" u="none" strike="noStrike" kern="1200" cap="none" spc="0" normalizeH="0" baseline="0" noProof="0" dirty="0">
                <a:ln>
                  <a:noFill/>
                </a:ln>
                <a:solidFill>
                  <a:srgbClr val="1901FF"/>
                </a:solidFill>
                <a:effectLst/>
                <a:uLnTx/>
                <a:uFillTx/>
                <a:latin typeface="Gill Sans MT"/>
                <a:ea typeface="+mn-ea"/>
                <a:cs typeface="Gill Sans MT"/>
              </a:rPr>
              <a:t>top-down Volcano (Iterator) </a:t>
            </a:r>
            <a:r>
              <a:rPr kumimoji="0" lang="en-US" sz="2000" b="1" i="0" u="none" strike="noStrike" kern="1200" cap="none" spc="0" normalizeH="0" baseline="0" noProof="0" dirty="0">
                <a:ln>
                  <a:noFill/>
                </a:ln>
                <a:solidFill>
                  <a:srgbClr val="1F497D"/>
                </a:solidFill>
                <a:effectLst/>
                <a:uLnTx/>
                <a:uFillTx/>
                <a:latin typeface="Gill Sans MT"/>
                <a:ea typeface="+mn-ea"/>
                <a:cs typeface="Gill Sans MT"/>
              </a:rPr>
              <a:t>execution model to execute physical operations (e.g., scan, filter, join) while respecting operator’s dependencies  </a:t>
            </a:r>
            <a:endParaRPr kumimoji="0" lang="en-US" sz="2000" b="1" i="0" u="none" strike="noStrike" kern="1200" cap="none" spc="0" normalizeH="0" baseline="0" noProof="0" dirty="0">
              <a:ln>
                <a:noFill/>
              </a:ln>
              <a:solidFill>
                <a:srgbClr val="0000FF"/>
              </a:solidFill>
              <a:effectLst/>
              <a:uLnTx/>
              <a:uFillTx/>
              <a:latin typeface="Gill Sans MT"/>
              <a:ea typeface="+mn-ea"/>
              <a:cs typeface="Gill Sans MT"/>
            </a:endParaRPr>
          </a:p>
        </p:txBody>
      </p:sp>
      <p:pic>
        <p:nvPicPr>
          <p:cNvPr id="55" name="Picture 54">
            <a:extLst>
              <a:ext uri="{FF2B5EF4-FFF2-40B4-BE49-F238E27FC236}">
                <a16:creationId xmlns:a16="http://schemas.microsoft.com/office/drawing/2014/main" id="{C0149768-F497-034C-5CED-6C9B0B63F5F2}"/>
              </a:ext>
            </a:extLst>
          </p:cNvPr>
          <p:cNvPicPr>
            <a:picLocks noChangeAspect="1"/>
          </p:cNvPicPr>
          <p:nvPr/>
        </p:nvPicPr>
        <p:blipFill>
          <a:blip r:embed="rId3"/>
          <a:stretch>
            <a:fillRect/>
          </a:stretch>
        </p:blipFill>
        <p:spPr>
          <a:xfrm>
            <a:off x="28576" y="6572248"/>
            <a:ext cx="928688" cy="213727"/>
          </a:xfrm>
          <a:prstGeom prst="rect">
            <a:avLst/>
          </a:prstGeom>
        </p:spPr>
      </p:pic>
      <p:sp>
        <p:nvSpPr>
          <p:cNvPr id="8" name="Title 7">
            <a:extLst>
              <a:ext uri="{FF2B5EF4-FFF2-40B4-BE49-F238E27FC236}">
                <a16:creationId xmlns:a16="http://schemas.microsoft.com/office/drawing/2014/main" id="{096FD724-4751-22CE-D043-DFB725AF85C8}"/>
              </a:ext>
            </a:extLst>
          </p:cNvPr>
          <p:cNvSpPr>
            <a:spLocks noGrp="1"/>
          </p:cNvSpPr>
          <p:nvPr>
            <p:ph type="title"/>
          </p:nvPr>
        </p:nvSpPr>
        <p:spPr/>
        <p:txBody>
          <a:bodyPr/>
          <a:lstStyle/>
          <a:p>
            <a:r>
              <a:rPr lang="en-US" sz="4000" dirty="0"/>
              <a:t>Analytical Engine: Query Execution</a:t>
            </a:r>
          </a:p>
        </p:txBody>
      </p:sp>
      <p:sp>
        <p:nvSpPr>
          <p:cNvPr id="9" name="Slide Number Placeholder 8">
            <a:extLst>
              <a:ext uri="{FF2B5EF4-FFF2-40B4-BE49-F238E27FC236}">
                <a16:creationId xmlns:a16="http://schemas.microsoft.com/office/drawing/2014/main" id="{3FC800DF-CF49-F766-6491-4F633ED0CF8A}"/>
              </a:ext>
            </a:extLst>
          </p:cNvPr>
          <p:cNvSpPr>
            <a:spLocks noGrp="1"/>
          </p:cNvSpPr>
          <p:nvPr>
            <p:ph type="sldNum" sz="quarter" idx="12"/>
          </p:nvPr>
        </p:nvSpPr>
        <p:spPr/>
        <p:txBody>
          <a:bodyPr/>
          <a:lstStyle/>
          <a:p>
            <a:fld id="{BA2D8F13-174C-467F-9D40-7DDEF70CAB8C}" type="slidenum">
              <a:rPr lang="en-US" smtClean="0"/>
              <a:t>78</a:t>
            </a:fld>
            <a:endParaRPr lang="en-US"/>
          </a:p>
        </p:txBody>
      </p:sp>
      <p:graphicFrame>
        <p:nvGraphicFramePr>
          <p:cNvPr id="56" name="Table 4">
            <a:extLst>
              <a:ext uri="{FF2B5EF4-FFF2-40B4-BE49-F238E27FC236}">
                <a16:creationId xmlns:a16="http://schemas.microsoft.com/office/drawing/2014/main" id="{01C8769F-8422-D6EF-A272-EC1651BECDA3}"/>
              </a:ext>
            </a:extLst>
          </p:cNvPr>
          <p:cNvGraphicFramePr>
            <a:graphicFrameLocks/>
          </p:cNvGraphicFramePr>
          <p:nvPr>
            <p:extLst>
              <p:ext uri="{D42A27DB-BD31-4B8C-83A1-F6EECF244321}">
                <p14:modId xmlns:p14="http://schemas.microsoft.com/office/powerpoint/2010/main" val="20457524"/>
              </p:ext>
            </p:extLst>
          </p:nvPr>
        </p:nvGraphicFramePr>
        <p:xfrm>
          <a:off x="873648" y="6569427"/>
          <a:ext cx="7957056" cy="243840"/>
        </p:xfrm>
        <a:graphic>
          <a:graphicData uri="http://schemas.openxmlformats.org/drawingml/2006/table">
            <a:tbl>
              <a:tblPr firstRow="1" bandRow="1"/>
              <a:tblGrid>
                <a:gridCol w="894103">
                  <a:extLst>
                    <a:ext uri="{9D8B030D-6E8A-4147-A177-3AD203B41FA5}">
                      <a16:colId xmlns:a16="http://schemas.microsoft.com/office/drawing/2014/main" val="88079343"/>
                    </a:ext>
                  </a:extLst>
                </a:gridCol>
                <a:gridCol w="1045780">
                  <a:extLst>
                    <a:ext uri="{9D8B030D-6E8A-4147-A177-3AD203B41FA5}">
                      <a16:colId xmlns:a16="http://schemas.microsoft.com/office/drawing/2014/main" val="2560155304"/>
                    </a:ext>
                  </a:extLst>
                </a:gridCol>
                <a:gridCol w="683172">
                  <a:extLst>
                    <a:ext uri="{9D8B030D-6E8A-4147-A177-3AD203B41FA5}">
                      <a16:colId xmlns:a16="http://schemas.microsoft.com/office/drawing/2014/main" val="1103531462"/>
                    </a:ext>
                  </a:extLst>
                </a:gridCol>
                <a:gridCol w="1250731">
                  <a:extLst>
                    <a:ext uri="{9D8B030D-6E8A-4147-A177-3AD203B41FA5}">
                      <a16:colId xmlns:a16="http://schemas.microsoft.com/office/drawing/2014/main" val="1807521367"/>
                    </a:ext>
                  </a:extLst>
                </a:gridCol>
                <a:gridCol w="1313793">
                  <a:extLst>
                    <a:ext uri="{9D8B030D-6E8A-4147-A177-3AD203B41FA5}">
                      <a16:colId xmlns:a16="http://schemas.microsoft.com/office/drawing/2014/main" val="520531373"/>
                    </a:ext>
                  </a:extLst>
                </a:gridCol>
                <a:gridCol w="982718">
                  <a:extLst>
                    <a:ext uri="{9D8B030D-6E8A-4147-A177-3AD203B41FA5}">
                      <a16:colId xmlns:a16="http://schemas.microsoft.com/office/drawing/2014/main" val="3496175578"/>
                    </a:ext>
                  </a:extLst>
                </a:gridCol>
                <a:gridCol w="909144">
                  <a:extLst>
                    <a:ext uri="{9D8B030D-6E8A-4147-A177-3AD203B41FA5}">
                      <a16:colId xmlns:a16="http://schemas.microsoft.com/office/drawing/2014/main" val="1922966238"/>
                    </a:ext>
                  </a:extLst>
                </a:gridCol>
                <a:gridCol w="877615">
                  <a:extLst>
                    <a:ext uri="{9D8B030D-6E8A-4147-A177-3AD203B41FA5}">
                      <a16:colId xmlns:a16="http://schemas.microsoft.com/office/drawing/2014/main" val="1947902495"/>
                    </a:ext>
                  </a:extLst>
                </a:gridCol>
              </a:tblGrid>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Introduction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Motivation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Polynesia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Update Propagation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Consistency Mechanism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1E497D"/>
                          </a:solidFill>
                          <a:latin typeface="Gill Sans MT" panose="020B0502020104020203" pitchFamily="34" charset="77"/>
                          <a:cs typeface="Futura Medium" panose="020B0602020204020303" pitchFamily="34" charset="-79"/>
                        </a:rPr>
                        <a:t>Analytical Engine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dirty="0">
                          <a:solidFill>
                            <a:srgbClr val="A6A6A6"/>
                          </a:solidFill>
                          <a:latin typeface="Gill Sans MT" panose="020B0502020104020203" pitchFamily="34" charset="77"/>
                          <a:cs typeface="Futura Medium" panose="020B0602020204020303" pitchFamily="34" charset="-79"/>
                        </a:rPr>
                        <a:t>Evaluation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dirty="0">
                          <a:solidFill>
                            <a:srgbClr val="A6A6A6"/>
                          </a:solidFill>
                          <a:latin typeface="Gill Sans MT" panose="020B0502020104020203" pitchFamily="34" charset="77"/>
                          <a:cs typeface="Futura Medium" panose="020B0602020204020303" pitchFamily="34" charset="-79"/>
                        </a:rPr>
                        <a:t>Conclusion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6206850"/>
                  </a:ext>
                </a:extLst>
              </a:tr>
              <a:tr h="914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mn-lt"/>
                          <a:ea typeface="+mn-ea"/>
                          <a:cs typeface="Futura Medium" panose="020B0602020204020303" pitchFamily="34" charset="-79"/>
                        </a:rPr>
                        <a:t>● ● ● ● ●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dirty="0">
                          <a:solidFill>
                            <a:srgbClr val="A6A6A6"/>
                          </a:solidFill>
                          <a:latin typeface="+mn-lt"/>
                          <a:cs typeface="Futura Medium" panose="020B0602020204020303" pitchFamily="34" charset="-79"/>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rgbClr val="A6A6A6"/>
                          </a:solidFill>
                          <a:latin typeface="+mn-lt"/>
                          <a:ea typeface="+mn-ea"/>
                          <a:cs typeface="Futura Medium" panose="020B0602020204020303" pitchFamily="34" charset="-79"/>
                        </a:rPr>
                        <a:t>● ● </a:t>
                      </a:r>
                      <a:r>
                        <a:rPr lang="en-US" sz="800" kern="1200" dirty="0">
                          <a:solidFill>
                            <a:srgbClr val="1E497D"/>
                          </a:solidFill>
                          <a:latin typeface="+mn-lt"/>
                          <a:ea typeface="+mn-ea"/>
                          <a:cs typeface="Futura Medium" panose="020B0602020204020303" pitchFamily="34" charset="-79"/>
                        </a:rPr>
                        <a:t>●</a:t>
                      </a:r>
                      <a:r>
                        <a:rPr lang="en-US" sz="800" kern="1200" dirty="0">
                          <a:solidFill>
                            <a:srgbClr val="A6A6A6"/>
                          </a:solidFill>
                          <a:latin typeface="+mn-lt"/>
                          <a:ea typeface="+mn-ea"/>
                          <a:cs typeface="Futura Medium" panose="020B0602020204020303" pitchFamily="34" charset="-79"/>
                        </a:rPr>
                        <a:t> ●</a:t>
                      </a:r>
                      <a:endParaRPr lang="en-US" sz="800" dirty="0">
                        <a:solidFill>
                          <a:srgbClr val="A6A6A6"/>
                        </a:solidFill>
                        <a:latin typeface="+mn-lt"/>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kern="1200" dirty="0">
                          <a:solidFill>
                            <a:srgbClr val="A6A6A6"/>
                          </a:solidFill>
                          <a:latin typeface="Calibri" panose="020F0502020204030204"/>
                          <a:ea typeface="+mn-ea"/>
                          <a:cs typeface="Futura Medium" panose="020B0602020204020303" pitchFamily="34" charset="-79"/>
                        </a:rPr>
                        <a:t>● ● ● ● ● ● ●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dirty="0">
                          <a:solidFill>
                            <a:srgbClr val="A6A6A6"/>
                          </a:solidFill>
                          <a:latin typeface="+mn-lt"/>
                          <a:cs typeface="Futura Medium" panose="020B0602020204020303" pitchFamily="34" charset="-79"/>
                        </a:rPr>
                        <a:t>● </a:t>
                      </a:r>
                      <a:endParaRPr lang="en-US" sz="800" kern="1200" dirty="0">
                        <a:solidFill>
                          <a:srgbClr val="A6A6A6"/>
                        </a:solidFill>
                        <a:latin typeface="Calibri" panose="020F0502020204030204"/>
                        <a:ea typeface="+mn-ea"/>
                        <a:cs typeface="Futura Medium" panose="020B0602020204020303" pitchFamily="34" charset="-79"/>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528091"/>
                  </a:ext>
                </a:extLst>
              </a:tr>
            </a:tbl>
          </a:graphicData>
        </a:graphic>
      </p:graphicFrame>
    </p:spTree>
    <p:extLst>
      <p:ext uri="{BB962C8B-B14F-4D97-AF65-F5344CB8AC3E}">
        <p14:creationId xmlns:p14="http://schemas.microsoft.com/office/powerpoint/2010/main" val="323592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Results </a:t>
            </a:r>
          </a:p>
        </p:txBody>
      </p:sp>
      <p:sp>
        <p:nvSpPr>
          <p:cNvPr id="3" name="Content Placeholder 2"/>
          <p:cNvSpPr>
            <a:spLocks noGrp="1"/>
          </p:cNvSpPr>
          <p:nvPr>
            <p:ph idx="1"/>
          </p:nvPr>
        </p:nvSpPr>
        <p:spPr>
          <a:xfrm>
            <a:off x="76200" y="914400"/>
            <a:ext cx="9144000" cy="6172200"/>
          </a:xfrm>
        </p:spPr>
        <p:txBody>
          <a:bodyPr>
            <a:normAutofit/>
          </a:bodyPr>
          <a:lstStyle/>
          <a:p>
            <a:pPr marL="457200" lvl="1" indent="0">
              <a:buNone/>
            </a:pPr>
            <a:endParaRPr lang="en-US" sz="2000" dirty="0">
              <a:cs typeface="Adobe Garamond Pro"/>
            </a:endParaRPr>
          </a:p>
          <a:p>
            <a:pPr lvl="1"/>
            <a:endParaRPr lang="en-US" sz="2400" dirty="0">
              <a:cs typeface="Adobe Garamond Pro"/>
            </a:endParaRPr>
          </a:p>
        </p:txBody>
      </p:sp>
      <p:sp>
        <p:nvSpPr>
          <p:cNvPr id="20" name="Slide Number Placeholder 19">
            <a:extLst>
              <a:ext uri="{FF2B5EF4-FFF2-40B4-BE49-F238E27FC236}">
                <a16:creationId xmlns:a16="http://schemas.microsoft.com/office/drawing/2014/main" id="{A256E3D7-448A-672A-BBA5-9F915615D0DE}"/>
              </a:ext>
            </a:extLst>
          </p:cNvPr>
          <p:cNvSpPr>
            <a:spLocks noGrp="1"/>
          </p:cNvSpPr>
          <p:nvPr>
            <p:ph type="sldNum" sz="quarter" idx="12"/>
          </p:nvPr>
        </p:nvSpPr>
        <p:spPr/>
        <p:txBody>
          <a:bodyPr/>
          <a:lstStyle/>
          <a:p>
            <a:fld id="{BA2D8F13-174C-467F-9D40-7DDEF70CAB8C}" type="slidenum">
              <a:rPr lang="en-US" smtClean="0"/>
              <a:t>8</a:t>
            </a:fld>
            <a:endParaRPr lang="en-US"/>
          </a:p>
        </p:txBody>
      </p:sp>
      <p:sp>
        <p:nvSpPr>
          <p:cNvPr id="22" name="Rounded Rectangle 21">
            <a:extLst>
              <a:ext uri="{FF2B5EF4-FFF2-40B4-BE49-F238E27FC236}">
                <a16:creationId xmlns:a16="http://schemas.microsoft.com/office/drawing/2014/main" id="{2BD48644-6267-BC9A-4B79-F155428D2E7C}"/>
              </a:ext>
            </a:extLst>
          </p:cNvPr>
          <p:cNvSpPr/>
          <p:nvPr/>
        </p:nvSpPr>
        <p:spPr bwMode="auto">
          <a:xfrm>
            <a:off x="461268" y="1030540"/>
            <a:ext cx="8448177" cy="1975104"/>
          </a:xfrm>
          <a:prstGeom prst="roundRect">
            <a:avLst/>
          </a:prstGeom>
          <a:solidFill>
            <a:sysClr val="window" lastClr="FFFFFF"/>
          </a:solidFill>
          <a:ln w="76200" cap="flat" cmpd="sng" algn="ctr">
            <a:solidFill>
              <a:srgbClr val="1F497D"/>
            </a:solidFill>
            <a:prstDash val="solid"/>
            <a:headEnd type="none" w="med" len="med"/>
            <a:tailEnd type="none" w="med" len="med"/>
          </a:ln>
          <a:effectLst/>
        </p:spPr>
        <p:txBody>
          <a:bodyPr vert="horz" wrap="square" lIns="91440" tIns="45720" rIns="91440" bIns="45720" numCol="1" rtlCol="0" anchor="ctr" anchorCtr="1" compatLnSpc="1">
            <a:prstTxWarp prst="textNoShape">
              <a:avLst/>
            </a:prstTxWarp>
            <a:spAutoFit/>
          </a:bodyPr>
          <a:lstStyle/>
          <a:p>
            <a:pPr marL="285750" indent="-285750" algn="ctr" defTabSz="914400" fontAlgn="base" latinLnBrk="1">
              <a:spcBef>
                <a:spcPct val="20000"/>
              </a:spcBef>
              <a:spcAft>
                <a:spcPct val="0"/>
              </a:spcAft>
              <a:buClr>
                <a:srgbClr val="07164E"/>
              </a:buClr>
              <a:defRPr/>
            </a:pPr>
            <a:r>
              <a:rPr lang="en-US" sz="2200" b="1" dirty="0">
                <a:solidFill>
                  <a:prstClr val="black"/>
                </a:solidFill>
                <a:latin typeface="Gill Sans MT" panose="020B0502020104020203" pitchFamily="34" charset="77"/>
                <a:cs typeface="Gill Sans MT"/>
              </a:rPr>
              <a:t>Polynesia achieves </a:t>
            </a:r>
            <a:r>
              <a:rPr lang="en-US" sz="2200" b="1" dirty="0">
                <a:solidFill>
                  <a:srgbClr val="1901FF"/>
                </a:solidFill>
                <a:latin typeface="Gill Sans MT" panose="020B0502020104020203" pitchFamily="34" charset="77"/>
                <a:cs typeface="Gill Sans MT"/>
              </a:rPr>
              <a:t>91.6% </a:t>
            </a:r>
            <a:r>
              <a:rPr lang="en-US" sz="2200" b="1" dirty="0">
                <a:latin typeface="Gill Sans MT" panose="020B0502020104020203" pitchFamily="34" charset="77"/>
                <a:cs typeface="Gill Sans MT"/>
              </a:rPr>
              <a:t>the transactional throughput</a:t>
            </a:r>
            <a:r>
              <a:rPr lang="en-US" sz="2200" b="1" dirty="0">
                <a:solidFill>
                  <a:prstClr val="black"/>
                </a:solidFill>
                <a:latin typeface="Gill Sans MT" panose="020B0502020104020203" pitchFamily="34" charset="77"/>
                <a:cs typeface="Gill Sans MT"/>
              </a:rPr>
              <a:t> of </a:t>
            </a:r>
            <a:br>
              <a:rPr lang="en-US" sz="2200" b="1" dirty="0">
                <a:solidFill>
                  <a:prstClr val="black"/>
                </a:solidFill>
                <a:latin typeface="Gill Sans MT" panose="020B0502020104020203" pitchFamily="34" charset="77"/>
                <a:cs typeface="Gill Sans MT"/>
              </a:rPr>
            </a:br>
            <a:r>
              <a:rPr lang="en-US" sz="2200" b="1" dirty="0">
                <a:solidFill>
                  <a:srgbClr val="0000FF"/>
                </a:solidFill>
                <a:latin typeface="Gill Sans MT" panose="020B0502020104020203" pitchFamily="34" charset="77"/>
                <a:cs typeface="Gill Sans MT"/>
              </a:rPr>
              <a:t>an ideal system </a:t>
            </a:r>
            <a:r>
              <a:rPr lang="en-US" sz="2200" b="1" dirty="0">
                <a:solidFill>
                  <a:prstClr val="black"/>
                </a:solidFill>
                <a:latin typeface="Gill Sans MT" panose="020B0502020104020203" pitchFamily="34" charset="77"/>
                <a:cs typeface="Gill Sans MT"/>
              </a:rPr>
              <a:t>by employing</a:t>
            </a:r>
            <a:br>
              <a:rPr lang="en-US" sz="2200" b="1" dirty="0">
                <a:solidFill>
                  <a:prstClr val="black"/>
                </a:solidFill>
                <a:latin typeface="Gill Sans MT" panose="020B0502020104020203" pitchFamily="34" charset="77"/>
                <a:cs typeface="Gill Sans MT"/>
              </a:rPr>
            </a:br>
            <a:r>
              <a:rPr lang="en-US" sz="2200" b="1" dirty="0">
                <a:solidFill>
                  <a:srgbClr val="0000FF"/>
                </a:solidFill>
                <a:latin typeface="Gill Sans MT" panose="020B0502020104020203" pitchFamily="34" charset="77"/>
                <a:cs typeface="Gill Sans MT"/>
              </a:rPr>
              <a:t>custom PIM logic</a:t>
            </a:r>
            <a:r>
              <a:rPr lang="en-US" sz="2200" b="1" dirty="0">
                <a:solidFill>
                  <a:prstClr val="black"/>
                </a:solidFill>
                <a:latin typeface="Gill Sans MT" panose="020B0502020104020203" pitchFamily="34" charset="77"/>
                <a:cs typeface="Gill Sans MT"/>
              </a:rPr>
              <a:t> for </a:t>
            </a:r>
            <a:r>
              <a:rPr lang="en-US" sz="2200" b="1" dirty="0">
                <a:solidFill>
                  <a:srgbClr val="0000FF"/>
                </a:solidFill>
                <a:latin typeface="Gill Sans MT" panose="020B0502020104020203" pitchFamily="34" charset="77"/>
                <a:cs typeface="Gill Sans MT"/>
              </a:rPr>
              <a:t>data freshness/consistency,</a:t>
            </a:r>
            <a:br>
              <a:rPr lang="en-US" sz="2200" b="1" dirty="0">
                <a:solidFill>
                  <a:srgbClr val="0000FF"/>
                </a:solidFill>
                <a:latin typeface="Gill Sans MT" panose="020B0502020104020203" pitchFamily="34" charset="77"/>
                <a:cs typeface="Gill Sans MT"/>
              </a:rPr>
            </a:br>
            <a:r>
              <a:rPr lang="en-US" sz="2200" b="1" dirty="0">
                <a:latin typeface="Gill Sans MT" panose="020B0502020104020203" pitchFamily="34" charset="77"/>
                <a:cs typeface="Gill Sans MT"/>
              </a:rPr>
              <a:t>which significantly reduces</a:t>
            </a:r>
            <a:br>
              <a:rPr lang="en-US" sz="2200" b="1" dirty="0">
                <a:solidFill>
                  <a:prstClr val="black"/>
                </a:solidFill>
                <a:latin typeface="Gill Sans MT" panose="020B0502020104020203" pitchFamily="34" charset="77"/>
                <a:cs typeface="Gill Sans MT"/>
              </a:rPr>
            </a:br>
            <a:r>
              <a:rPr lang="en-US" sz="2200" b="1" dirty="0">
                <a:solidFill>
                  <a:srgbClr val="C00000"/>
                </a:solidFill>
                <a:latin typeface="Gill Sans MT" panose="020B0502020104020203" pitchFamily="34" charset="77"/>
                <a:cs typeface="Gill Sans MT"/>
              </a:rPr>
              <a:t>resource contention</a:t>
            </a:r>
            <a:r>
              <a:rPr lang="en-US" sz="2200" b="1" dirty="0">
                <a:solidFill>
                  <a:prstClr val="black"/>
                </a:solidFill>
                <a:latin typeface="Gill Sans MT" panose="020B0502020104020203" pitchFamily="34" charset="77"/>
                <a:cs typeface="Gill Sans MT"/>
              </a:rPr>
              <a:t> and </a:t>
            </a:r>
            <a:r>
              <a:rPr lang="en-US" sz="2200" b="1" dirty="0">
                <a:solidFill>
                  <a:srgbClr val="C00000"/>
                </a:solidFill>
                <a:latin typeface="Gill Sans MT" panose="020B0502020104020203" pitchFamily="34" charset="77"/>
                <a:cs typeface="Gill Sans MT"/>
              </a:rPr>
              <a:t>data movement</a:t>
            </a:r>
            <a:endParaRPr lang="en-US" sz="2200" b="1" dirty="0">
              <a:solidFill>
                <a:prstClr val="black"/>
              </a:solidFill>
              <a:latin typeface="Gill Sans MT" panose="020B0502020104020203" pitchFamily="34" charset="77"/>
              <a:cs typeface="Gill Sans MT"/>
            </a:endParaRPr>
          </a:p>
        </p:txBody>
      </p:sp>
      <p:sp>
        <p:nvSpPr>
          <p:cNvPr id="25" name="Rounded Rectangle 24">
            <a:extLst>
              <a:ext uri="{FF2B5EF4-FFF2-40B4-BE49-F238E27FC236}">
                <a16:creationId xmlns:a16="http://schemas.microsoft.com/office/drawing/2014/main" id="{27EF86EA-B76B-6CEC-6623-5084E0EBCD32}"/>
              </a:ext>
            </a:extLst>
          </p:cNvPr>
          <p:cNvSpPr/>
          <p:nvPr/>
        </p:nvSpPr>
        <p:spPr bwMode="auto">
          <a:xfrm>
            <a:off x="461267" y="3372676"/>
            <a:ext cx="8448177" cy="1600438"/>
          </a:xfrm>
          <a:prstGeom prst="roundRect">
            <a:avLst/>
          </a:prstGeom>
          <a:solidFill>
            <a:sysClr val="window" lastClr="FFFFFF"/>
          </a:solidFill>
          <a:ln w="76200" cap="flat" cmpd="sng" algn="ctr">
            <a:solidFill>
              <a:srgbClr val="1F497D"/>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lvl="0" algn="ctr" defTabSz="914400">
              <a:defRPr/>
            </a:pPr>
            <a:r>
              <a:rPr lang="en-US" sz="2200" b="1" dirty="0">
                <a:solidFill>
                  <a:prstClr val="black"/>
                </a:solidFill>
                <a:latin typeface="Gill Sans MT" panose="020B0502020104020203" pitchFamily="34" charset="77"/>
                <a:cs typeface="Gill Sans MT"/>
              </a:rPr>
              <a:t>Polynesia improves analytical throughput by </a:t>
            </a:r>
            <a:r>
              <a:rPr lang="en-US" sz="2200" b="1" dirty="0">
                <a:solidFill>
                  <a:srgbClr val="0000FF"/>
                </a:solidFill>
                <a:latin typeface="Gill Sans MT" panose="020B0502020104020203" pitchFamily="34" charset="77"/>
                <a:cs typeface="Gill Sans MT"/>
              </a:rPr>
              <a:t>63.8% </a:t>
            </a:r>
            <a:r>
              <a:rPr lang="en-US" sz="2200" b="1" dirty="0">
                <a:solidFill>
                  <a:prstClr val="black"/>
                </a:solidFill>
                <a:latin typeface="Gill Sans MT" panose="020B0502020104020203" pitchFamily="34" charset="77"/>
                <a:cs typeface="Gill Sans MT"/>
              </a:rPr>
              <a:t>over</a:t>
            </a:r>
            <a:br>
              <a:rPr lang="en-US" sz="2200" b="1" dirty="0">
                <a:solidFill>
                  <a:prstClr val="black"/>
                </a:solidFill>
                <a:latin typeface="Gill Sans MT" panose="020B0502020104020203" pitchFamily="34" charset="77"/>
                <a:cs typeface="Gill Sans MT"/>
              </a:rPr>
            </a:br>
            <a:r>
              <a:rPr lang="en-US" sz="2200" b="1" dirty="0">
                <a:solidFill>
                  <a:prstClr val="black"/>
                </a:solidFill>
                <a:latin typeface="Gill Sans MT" panose="020B0502020104020203" pitchFamily="34" charset="77"/>
                <a:cs typeface="Gill Sans MT"/>
              </a:rPr>
              <a:t> an optimized multiple-instance system, by eliminating </a:t>
            </a:r>
            <a:br>
              <a:rPr lang="en-US" sz="2200" b="1" dirty="0">
                <a:solidFill>
                  <a:prstClr val="black"/>
                </a:solidFill>
                <a:latin typeface="Gill Sans MT" panose="020B0502020104020203" pitchFamily="34" charset="77"/>
                <a:cs typeface="Gill Sans MT"/>
              </a:rPr>
            </a:br>
            <a:r>
              <a:rPr lang="en-US" sz="2200" b="1" dirty="0">
                <a:solidFill>
                  <a:srgbClr val="C00000"/>
                </a:solidFill>
                <a:latin typeface="Gill Sans MT" panose="020B0502020104020203" pitchFamily="34" charset="77"/>
                <a:cs typeface="Gill Sans MT"/>
              </a:rPr>
              <a:t>data movement</a:t>
            </a:r>
            <a:r>
              <a:rPr lang="en-US" sz="2200" b="1" dirty="0">
                <a:solidFill>
                  <a:prstClr val="black"/>
                </a:solidFill>
                <a:latin typeface="Gill Sans MT" panose="020B0502020104020203" pitchFamily="34" charset="77"/>
                <a:cs typeface="Gill Sans MT"/>
              </a:rPr>
              <a:t>, and using </a:t>
            </a:r>
            <a:r>
              <a:rPr lang="en-US" sz="2200" b="1" dirty="0">
                <a:solidFill>
                  <a:srgbClr val="0000FF"/>
                </a:solidFill>
                <a:latin typeface="Gill Sans MT" panose="020B0502020104020203" pitchFamily="34" charset="77"/>
                <a:cs typeface="Gill Sans MT"/>
              </a:rPr>
              <a:t>custom logic</a:t>
            </a:r>
            <a:r>
              <a:rPr lang="en-US" sz="2200" b="1" dirty="0">
                <a:solidFill>
                  <a:prstClr val="black"/>
                </a:solidFill>
                <a:latin typeface="Gill Sans MT" panose="020B0502020104020203" pitchFamily="34" charset="77"/>
                <a:cs typeface="Gill Sans MT"/>
              </a:rPr>
              <a:t> for </a:t>
            </a:r>
            <a:r>
              <a:rPr lang="en-US" sz="2200" b="1" dirty="0">
                <a:solidFill>
                  <a:srgbClr val="0000FF"/>
                </a:solidFill>
                <a:latin typeface="Gill Sans MT" panose="020B0502020104020203" pitchFamily="34" charset="77"/>
                <a:cs typeface="Gill Sans MT"/>
              </a:rPr>
              <a:t>update propagation</a:t>
            </a:r>
            <a:r>
              <a:rPr lang="en-US" sz="2200" b="1" dirty="0">
                <a:solidFill>
                  <a:prstClr val="black"/>
                </a:solidFill>
                <a:latin typeface="Gill Sans MT" panose="020B0502020104020203" pitchFamily="34" charset="77"/>
                <a:cs typeface="Gill Sans MT"/>
              </a:rPr>
              <a:t> and </a:t>
            </a:r>
            <a:r>
              <a:rPr lang="en-US" sz="2200" b="1" dirty="0">
                <a:solidFill>
                  <a:srgbClr val="0000FF"/>
                </a:solidFill>
                <a:latin typeface="Gill Sans MT" panose="020B0502020104020203" pitchFamily="34" charset="77"/>
                <a:cs typeface="Gill Sans MT"/>
              </a:rPr>
              <a:t>consistency</a:t>
            </a:r>
          </a:p>
        </p:txBody>
      </p:sp>
      <p:sp>
        <p:nvSpPr>
          <p:cNvPr id="27" name="Rectangle 26">
            <a:extLst>
              <a:ext uri="{FF2B5EF4-FFF2-40B4-BE49-F238E27FC236}">
                <a16:creationId xmlns:a16="http://schemas.microsoft.com/office/drawing/2014/main" id="{CF14AAE4-AD5C-221D-54C9-EE2AC8CCE4CD}"/>
              </a:ext>
            </a:extLst>
          </p:cNvPr>
          <p:cNvSpPr/>
          <p:nvPr/>
        </p:nvSpPr>
        <p:spPr>
          <a:xfrm>
            <a:off x="-38100" y="5217272"/>
            <a:ext cx="9182100" cy="1107996"/>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Overall, Polynesia </a:t>
            </a:r>
            <a:r>
              <a:rPr kumimoji="0" lang="en-US" sz="2200" b="1" i="0" u="none" strike="noStrike" kern="1200" cap="none" spc="0" normalizeH="0" baseline="0" noProof="0" dirty="0">
                <a:ln>
                  <a:noFill/>
                </a:ln>
                <a:solidFill>
                  <a:srgbClr val="1901FF"/>
                </a:solidFill>
                <a:effectLst/>
                <a:uLnTx/>
                <a:uFillTx/>
                <a:latin typeface="Gill Sans MT"/>
                <a:ea typeface="+mn-ea"/>
                <a:cs typeface="Gill Sans MT"/>
              </a:rPr>
              <a:t>achieves</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200" b="1" i="0" u="none" strike="noStrike" kern="1200" cap="none" spc="0" normalizeH="0" baseline="0" noProof="0" dirty="0">
                <a:ln>
                  <a:noFill/>
                </a:ln>
                <a:effectLst/>
                <a:uLnTx/>
                <a:uFillTx/>
                <a:latin typeface="Gill Sans MT"/>
                <a:ea typeface="+mn-ea"/>
                <a:cs typeface="Gill Sans MT"/>
              </a:rPr>
              <a:t>all three </a:t>
            </a:r>
            <a:r>
              <a:rPr kumimoji="0" lang="en-US" sz="2200" b="1" i="0" u="none" strike="noStrike" kern="1200" cap="none" spc="0" normalizeH="0" baseline="0" noProof="0" dirty="0">
                <a:ln>
                  <a:noFill/>
                </a:ln>
                <a:solidFill>
                  <a:srgbClr val="1901FF"/>
                </a:solidFill>
                <a:effectLst/>
                <a:uLnTx/>
                <a:uFillTx/>
                <a:latin typeface="Gill Sans MT"/>
                <a:ea typeface="+mn-ea"/>
                <a:cs typeface="Gill Sans MT"/>
              </a:rPr>
              <a:t>properties of HTAP </a:t>
            </a:r>
            <a:r>
              <a:rPr kumimoji="0" lang="en-US" sz="2200" b="1" i="0" u="none" strike="noStrike" kern="1200" cap="none" spc="0" normalizeH="0" baseline="0" noProof="0" dirty="0">
                <a:ln>
                  <a:noFill/>
                </a:ln>
                <a:effectLst/>
                <a:uLnTx/>
                <a:uFillTx/>
                <a:latin typeface="Gill Sans MT"/>
                <a:ea typeface="+mn-ea"/>
                <a:cs typeface="Gill Sans MT"/>
              </a:rPr>
              <a:t>system</a:t>
            </a:r>
            <a:r>
              <a:rPr kumimoji="0" lang="en-US" sz="2200" b="1" i="0" u="none" strike="noStrike" kern="1200" cap="none" spc="0" normalizeH="0" baseline="0" noProof="0" dirty="0">
                <a:ln>
                  <a:noFill/>
                </a:ln>
                <a:solidFill>
                  <a:srgbClr val="1901FF"/>
                </a:solidFill>
                <a:effectLst/>
                <a:uLnTx/>
                <a:uFillTx/>
                <a:latin typeface="Gill Sans MT"/>
                <a:ea typeface="+mn-ea"/>
                <a:cs typeface="Gill Sans MT"/>
              </a:rPr>
              <a:t> </a:t>
            </a:r>
            <a:br>
              <a:rPr kumimoji="0" lang="en-US" sz="22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and has a </a:t>
            </a:r>
            <a:r>
              <a:rPr kumimoji="0" lang="en-US" sz="2200" b="1" i="0" u="none" strike="noStrike" kern="1200" cap="none" spc="0" normalizeH="0" baseline="0" noProof="0" dirty="0">
                <a:ln>
                  <a:noFill/>
                </a:ln>
                <a:solidFill>
                  <a:srgbClr val="1901FF"/>
                </a:solidFill>
                <a:effectLst/>
                <a:uLnTx/>
                <a:uFillTx/>
                <a:latin typeface="Gill Sans MT"/>
                <a:ea typeface="+mn-ea"/>
                <a:cs typeface="Gill Sans MT"/>
              </a:rPr>
              <a:t>higher</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transactional/analytical </a:t>
            </a:r>
            <a:r>
              <a:rPr kumimoji="0" lang="en-US" sz="2200" b="1" i="0" u="none" strike="noStrike" kern="1200" cap="none" spc="0" normalizeH="0" baseline="0" noProof="0" dirty="0">
                <a:ln>
                  <a:noFill/>
                </a:ln>
                <a:solidFill>
                  <a:srgbClr val="1901FF"/>
                </a:solidFill>
                <a:effectLst/>
                <a:uLnTx/>
                <a:uFillTx/>
                <a:latin typeface="Gill Sans MT"/>
                <a:ea typeface="+mn-ea"/>
                <a:cs typeface="Gill Sans MT"/>
              </a:rPr>
              <a:t>throughput</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a:t>
            </a:r>
            <a:r>
              <a:rPr kumimoji="0" lang="en-US" sz="2200" b="1" i="0" u="none" strike="noStrike" kern="1200" cap="none" spc="0" normalizeH="0" baseline="0" noProof="0" dirty="0">
                <a:ln>
                  <a:noFill/>
                </a:ln>
                <a:solidFill>
                  <a:srgbClr val="1901FF"/>
                </a:solidFill>
                <a:effectLst/>
                <a:uLnTx/>
                <a:uFillTx/>
                <a:latin typeface="Gill Sans MT"/>
                <a:ea typeface="+mn-ea"/>
                <a:cs typeface="Gill Sans MT"/>
              </a:rPr>
              <a:t>1.7x/3.74x</a:t>
            </a: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 </a:t>
            </a:r>
            <a:br>
              <a:rPr kumimoji="0" lang="en-US" sz="2200" b="1" i="0" u="none" strike="noStrike" kern="1200" cap="none" spc="0" normalizeH="0" baseline="0" noProof="0" dirty="0">
                <a:ln>
                  <a:noFill/>
                </a:ln>
                <a:solidFill>
                  <a:prstClr val="black"/>
                </a:solidFill>
                <a:effectLst/>
                <a:uLnTx/>
                <a:uFillTx/>
                <a:latin typeface="Gill Sans MT"/>
                <a:ea typeface="+mn-ea"/>
                <a:cs typeface="Gill Sans MT"/>
              </a:rPr>
            </a:br>
            <a:r>
              <a:rPr kumimoji="0" lang="en-US" sz="2200" b="1" i="0" u="none" strike="noStrike" kern="1200" cap="none" spc="0" normalizeH="0" baseline="0" noProof="0" dirty="0">
                <a:ln>
                  <a:noFill/>
                </a:ln>
                <a:solidFill>
                  <a:prstClr val="black"/>
                </a:solidFill>
                <a:effectLst/>
                <a:uLnTx/>
                <a:uFillTx/>
                <a:latin typeface="Gill Sans MT"/>
                <a:ea typeface="+mn-ea"/>
                <a:cs typeface="Gill Sans MT"/>
              </a:rPr>
              <a:t>over prior HTAP systems</a:t>
            </a:r>
            <a:endParaRPr kumimoji="0" lang="en-US" sz="2200" b="1" i="0" u="none" strike="noStrike" kern="1200" cap="none" spc="0" normalizeH="0" baseline="0" noProof="0" dirty="0">
              <a:ln>
                <a:noFill/>
              </a:ln>
              <a:solidFill>
                <a:srgbClr val="C00000"/>
              </a:solidFill>
              <a:effectLst/>
              <a:uLnTx/>
              <a:uFillTx/>
              <a:latin typeface="Gill Sans MT"/>
              <a:ea typeface="+mn-ea"/>
              <a:cs typeface="Gill Sans MT"/>
            </a:endParaRPr>
          </a:p>
        </p:txBody>
      </p:sp>
    </p:spTree>
    <p:extLst>
      <p:ext uri="{BB962C8B-B14F-4D97-AF65-F5344CB8AC3E}">
        <p14:creationId xmlns:p14="http://schemas.microsoft.com/office/powerpoint/2010/main" val="11892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27D2AA-1BAA-31D5-C983-42F3FC3197BF}"/>
              </a:ext>
            </a:extLst>
          </p:cNvPr>
          <p:cNvSpPr/>
          <p:nvPr/>
        </p:nvSpPr>
        <p:spPr>
          <a:xfrm>
            <a:off x="-2" y="2795424"/>
            <a:ext cx="9144002" cy="1034371"/>
          </a:xfrm>
          <a:prstGeom prst="rect">
            <a:avLst/>
          </a:prstGeom>
          <a:solidFill>
            <a:srgbClr val="B8CF9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B3EE80DC-F576-1D3F-5B58-969E7D75D14E}"/>
              </a:ext>
            </a:extLst>
          </p:cNvPr>
          <p:cNvSpPr/>
          <p:nvPr/>
        </p:nvSpPr>
        <p:spPr>
          <a:xfrm>
            <a:off x="-1" y="5457003"/>
            <a:ext cx="9144001" cy="1035880"/>
          </a:xfrm>
          <a:prstGeom prst="rect">
            <a:avLst/>
          </a:prstGeom>
          <a:solidFill>
            <a:srgbClr val="AF9CD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38FD1747-586A-96C6-72A0-FFF1713ECE47}"/>
              </a:ext>
            </a:extLst>
          </p:cNvPr>
          <p:cNvSpPr/>
          <p:nvPr/>
        </p:nvSpPr>
        <p:spPr>
          <a:xfrm>
            <a:off x="0" y="3936121"/>
            <a:ext cx="9144000" cy="1414556"/>
          </a:xfrm>
          <a:prstGeom prst="rect">
            <a:avLst/>
          </a:prstGeom>
          <a:solidFill>
            <a:srgbClr val="CCD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ACC7CEED-E27F-10BE-6820-1A9645F1D632}"/>
              </a:ext>
            </a:extLst>
          </p:cNvPr>
          <p:cNvSpPr/>
          <p:nvPr/>
        </p:nvSpPr>
        <p:spPr>
          <a:xfrm>
            <a:off x="0" y="2287135"/>
            <a:ext cx="9144000" cy="403717"/>
          </a:xfrm>
          <a:prstGeom prst="rect">
            <a:avLst/>
          </a:prstGeom>
          <a:solidFill>
            <a:srgbClr val="FFBF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3608DF62-829F-0539-2F5C-42B44B93CF95}"/>
              </a:ext>
            </a:extLst>
          </p:cNvPr>
          <p:cNvSpPr/>
          <p:nvPr/>
        </p:nvSpPr>
        <p:spPr>
          <a:xfrm>
            <a:off x="1" y="838192"/>
            <a:ext cx="9144000" cy="1350749"/>
          </a:xfrm>
          <a:prstGeom prst="rect">
            <a:avLst/>
          </a:prstGeom>
          <a:solidFill>
            <a:srgbClr val="FFF4CC">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32096" y="838199"/>
            <a:ext cx="9404195" cy="6126127"/>
          </a:xfrm>
        </p:spPr>
        <p:txBody>
          <a:bodyPr>
            <a:normAutofit fontScale="92500" lnSpcReduction="20000"/>
          </a:bodyPr>
          <a:lstStyle/>
          <a:p>
            <a:pPr marL="115888" indent="-115888"/>
            <a:r>
              <a:rPr lang="en-US" sz="2200" dirty="0">
                <a:solidFill>
                  <a:schemeClr val="tx2"/>
                </a:solidFill>
              </a:rPr>
              <a:t> </a:t>
            </a:r>
            <a:r>
              <a:rPr lang="en-US" sz="2200" u="sng" dirty="0">
                <a:solidFill>
                  <a:schemeClr val="tx2"/>
                </a:solidFill>
              </a:rPr>
              <a:t>Context</a:t>
            </a:r>
            <a:r>
              <a:rPr lang="en-US" sz="2200" dirty="0">
                <a:solidFill>
                  <a:schemeClr val="tx2"/>
                </a:solidFill>
              </a:rPr>
              <a:t>: Many applications need to perform real-time data analysis using </a:t>
            </a:r>
            <a:br>
              <a:rPr lang="en-US" sz="2200" dirty="0">
                <a:solidFill>
                  <a:schemeClr val="tx2"/>
                </a:solidFill>
              </a:rPr>
            </a:br>
            <a:r>
              <a:rPr lang="en-US" sz="2200" dirty="0">
                <a:solidFill>
                  <a:schemeClr val="tx2"/>
                </a:solidFill>
              </a:rPr>
              <a:t>an </a:t>
            </a:r>
            <a:r>
              <a:rPr lang="en-US" sz="2200" u="sng" dirty="0">
                <a:solidFill>
                  <a:schemeClr val="tx2"/>
                </a:solidFill>
              </a:rPr>
              <a:t>H</a:t>
            </a:r>
            <a:r>
              <a:rPr lang="en-US" sz="2200" dirty="0">
                <a:solidFill>
                  <a:schemeClr val="tx2"/>
                </a:solidFill>
              </a:rPr>
              <a:t>ybrid </a:t>
            </a:r>
            <a:r>
              <a:rPr lang="en-US" sz="2200" u="sng" dirty="0">
                <a:solidFill>
                  <a:schemeClr val="tx2"/>
                </a:solidFill>
              </a:rPr>
              <a:t>T</a:t>
            </a:r>
            <a:r>
              <a:rPr lang="en-US" sz="2200" dirty="0">
                <a:solidFill>
                  <a:schemeClr val="tx2"/>
                </a:solidFill>
              </a:rPr>
              <a:t>ransactional/</a:t>
            </a:r>
            <a:r>
              <a:rPr lang="en-US" sz="2200" u="sng" dirty="0">
                <a:solidFill>
                  <a:schemeClr val="tx2"/>
                </a:solidFill>
              </a:rPr>
              <a:t>A</a:t>
            </a:r>
            <a:r>
              <a:rPr lang="en-US" sz="2200" dirty="0">
                <a:solidFill>
                  <a:schemeClr val="tx2"/>
                </a:solidFill>
              </a:rPr>
              <a:t>nalytical </a:t>
            </a:r>
            <a:r>
              <a:rPr lang="en-US" sz="2200" u="sng" dirty="0">
                <a:solidFill>
                  <a:schemeClr val="tx2"/>
                </a:solidFill>
              </a:rPr>
              <a:t>P</a:t>
            </a:r>
            <a:r>
              <a:rPr lang="en-US" sz="2200" dirty="0">
                <a:solidFill>
                  <a:schemeClr val="tx2"/>
                </a:solidFill>
              </a:rPr>
              <a:t>rocessing (HTAP) system</a:t>
            </a:r>
          </a:p>
          <a:p>
            <a:pPr marL="517525" lvl="1"/>
            <a:r>
              <a:rPr lang="en-US" sz="2000" dirty="0"/>
              <a:t>An ideal HTAP system should have </a:t>
            </a:r>
            <a:r>
              <a:rPr lang="en-US" sz="2000" dirty="0">
                <a:solidFill>
                  <a:srgbClr val="0000FF"/>
                </a:solidFill>
              </a:rPr>
              <a:t>three properties</a:t>
            </a:r>
            <a:r>
              <a:rPr lang="en-US" sz="2000" dirty="0"/>
              <a:t>: </a:t>
            </a:r>
            <a:br>
              <a:rPr lang="en-US" sz="2000" dirty="0"/>
            </a:br>
            <a:r>
              <a:rPr lang="en-US" sz="2000" dirty="0"/>
              <a:t>(1) </a:t>
            </a:r>
            <a:r>
              <a:rPr lang="en-US" sz="2000" dirty="0">
                <a:solidFill>
                  <a:srgbClr val="C00000"/>
                </a:solidFill>
              </a:rPr>
              <a:t>data freshness </a:t>
            </a:r>
            <a:r>
              <a:rPr lang="en-US" sz="2000" dirty="0"/>
              <a:t>and </a:t>
            </a:r>
            <a:r>
              <a:rPr lang="en-US" sz="2000" dirty="0">
                <a:solidFill>
                  <a:srgbClr val="C00000"/>
                </a:solidFill>
              </a:rPr>
              <a:t>consistency</a:t>
            </a:r>
            <a:r>
              <a:rPr lang="en-US" sz="2000" dirty="0"/>
              <a:t>, (2) </a:t>
            </a:r>
            <a:r>
              <a:rPr lang="en-US" sz="2000" dirty="0">
                <a:solidFill>
                  <a:srgbClr val="C00000"/>
                </a:solidFill>
              </a:rPr>
              <a:t>workload-specific optimization</a:t>
            </a:r>
            <a:r>
              <a:rPr lang="en-US" sz="2000" dirty="0"/>
              <a:t>, </a:t>
            </a:r>
            <a:br>
              <a:rPr lang="en-US" sz="2000" dirty="0"/>
            </a:br>
            <a:r>
              <a:rPr lang="en-US" sz="2000" dirty="0"/>
              <a:t>(3) </a:t>
            </a:r>
            <a:r>
              <a:rPr lang="en-US" sz="2000" dirty="0">
                <a:solidFill>
                  <a:srgbClr val="C00000"/>
                </a:solidFill>
              </a:rPr>
              <a:t>performance isolation</a:t>
            </a:r>
            <a:br>
              <a:rPr lang="en-US" sz="2000" dirty="0">
                <a:solidFill>
                  <a:srgbClr val="0000FF"/>
                </a:solidFill>
              </a:rPr>
            </a:br>
            <a:endParaRPr lang="en-US" sz="1800" dirty="0">
              <a:solidFill>
                <a:srgbClr val="0000FF"/>
              </a:solidFill>
            </a:endParaRPr>
          </a:p>
          <a:p>
            <a:pPr marL="115888" indent="-115888"/>
            <a:r>
              <a:rPr lang="en-US" sz="2200" dirty="0">
                <a:solidFill>
                  <a:schemeClr val="tx2"/>
                </a:solidFill>
              </a:rPr>
              <a:t> </a:t>
            </a:r>
            <a:r>
              <a:rPr lang="en-US" sz="2200" u="sng" dirty="0">
                <a:solidFill>
                  <a:schemeClr val="tx2"/>
                </a:solidFill>
              </a:rPr>
              <a:t>Problem</a:t>
            </a:r>
            <a:r>
              <a:rPr lang="en-US" sz="2200" dirty="0">
                <a:solidFill>
                  <a:schemeClr val="tx2"/>
                </a:solidFill>
              </a:rPr>
              <a:t>: </a:t>
            </a:r>
            <a:r>
              <a:rPr lang="en-US" sz="2200" spc="-20" dirty="0">
                <a:solidFill>
                  <a:schemeClr val="tx2"/>
                </a:solidFill>
              </a:rPr>
              <a:t>Prior works </a:t>
            </a:r>
            <a:r>
              <a:rPr lang="en-US" sz="2200" spc="-20" dirty="0">
                <a:solidFill>
                  <a:srgbClr val="C00000"/>
                </a:solidFill>
              </a:rPr>
              <a:t>cannot achieve all properties</a:t>
            </a:r>
            <a:r>
              <a:rPr lang="en-US" sz="2200" spc="-20" dirty="0">
                <a:solidFill>
                  <a:schemeClr val="tx2"/>
                </a:solidFill>
              </a:rPr>
              <a:t> of an ideal HTAP system</a:t>
            </a:r>
            <a:br>
              <a:rPr lang="en-US" sz="2200" dirty="0">
                <a:solidFill>
                  <a:schemeClr val="tx2"/>
                </a:solidFill>
              </a:rPr>
            </a:br>
            <a:endParaRPr lang="en-US" sz="2200" dirty="0">
              <a:solidFill>
                <a:schemeClr val="tx2"/>
              </a:solidFill>
            </a:endParaRPr>
          </a:p>
          <a:p>
            <a:pPr marL="115888" indent="-115888"/>
            <a:r>
              <a:rPr lang="en-US" sz="2200" dirty="0">
                <a:solidFill>
                  <a:schemeClr val="tx2"/>
                </a:solidFill>
              </a:rPr>
              <a:t> </a:t>
            </a:r>
            <a:r>
              <a:rPr lang="en-US" sz="2200" u="sng" dirty="0">
                <a:solidFill>
                  <a:schemeClr val="tx2"/>
                </a:solidFill>
              </a:rPr>
              <a:t>Key Idea</a:t>
            </a:r>
            <a:r>
              <a:rPr lang="en-US" sz="2200" dirty="0">
                <a:solidFill>
                  <a:schemeClr val="tx2"/>
                </a:solidFill>
              </a:rPr>
              <a:t>: </a:t>
            </a:r>
            <a:r>
              <a:rPr lang="en-US" sz="2200" dirty="0">
                <a:solidFill>
                  <a:schemeClr val="tx2"/>
                </a:solidFill>
                <a:cs typeface="Adobe Garamond Pro"/>
              </a:rPr>
              <a:t>Divide the system into transactional and analytical </a:t>
            </a:r>
            <a:r>
              <a:rPr lang="en-US" sz="2200" dirty="0">
                <a:solidFill>
                  <a:srgbClr val="0000FF"/>
                </a:solidFill>
                <a:cs typeface="Adobe Garamond Pro"/>
              </a:rPr>
              <a:t>processing islands</a:t>
            </a:r>
          </a:p>
          <a:p>
            <a:pPr marL="465138" lvl="1"/>
            <a:r>
              <a:rPr lang="en-US" sz="2000" dirty="0">
                <a:solidFill>
                  <a:srgbClr val="595959"/>
                </a:solidFill>
              </a:rPr>
              <a:t>Enables </a:t>
            </a:r>
            <a:r>
              <a:rPr lang="en-US" sz="2000" dirty="0">
                <a:solidFill>
                  <a:srgbClr val="C00000"/>
                </a:solidFill>
              </a:rPr>
              <a:t>workload-specific optimizations </a:t>
            </a:r>
            <a:r>
              <a:rPr lang="en-US" sz="2000" dirty="0">
                <a:solidFill>
                  <a:srgbClr val="595959"/>
                </a:solidFill>
              </a:rPr>
              <a:t>and </a:t>
            </a:r>
            <a:r>
              <a:rPr lang="en-US" sz="2000" dirty="0">
                <a:solidFill>
                  <a:srgbClr val="C00000"/>
                </a:solidFill>
              </a:rPr>
              <a:t>performance isolation </a:t>
            </a:r>
            <a:br>
              <a:rPr lang="en-US" sz="2000" dirty="0">
                <a:solidFill>
                  <a:srgbClr val="1400FF"/>
                </a:solidFill>
              </a:rPr>
            </a:br>
            <a:endParaRPr lang="en-US" sz="2000" dirty="0">
              <a:solidFill>
                <a:srgbClr val="1400FF"/>
              </a:solidFill>
            </a:endParaRPr>
          </a:p>
          <a:p>
            <a:pPr marL="115888" indent="-115888"/>
            <a:r>
              <a:rPr lang="en-US" sz="2200" dirty="0">
                <a:solidFill>
                  <a:schemeClr val="tx2"/>
                </a:solidFill>
              </a:rPr>
              <a:t> </a:t>
            </a:r>
            <a:r>
              <a:rPr lang="en-US" sz="2200" u="sng" dirty="0">
                <a:solidFill>
                  <a:schemeClr val="tx2"/>
                </a:solidFill>
              </a:rPr>
              <a:t>Key Mechanism</a:t>
            </a:r>
            <a:r>
              <a:rPr lang="en-US" sz="2200" dirty="0">
                <a:solidFill>
                  <a:schemeClr val="tx2"/>
                </a:solidFill>
              </a:rPr>
              <a:t>: Polynesia, a novel hardware/software cooperative design </a:t>
            </a:r>
            <a:br>
              <a:rPr lang="en-US" sz="2200" dirty="0">
                <a:solidFill>
                  <a:schemeClr val="tx2"/>
                </a:solidFill>
              </a:rPr>
            </a:br>
            <a:r>
              <a:rPr lang="en-US" sz="2200" dirty="0">
                <a:solidFill>
                  <a:schemeClr val="tx2"/>
                </a:solidFill>
              </a:rPr>
              <a:t>for in-memory HTAP databases</a:t>
            </a:r>
          </a:p>
          <a:p>
            <a:pPr marL="517525" lvl="1"/>
            <a:r>
              <a:rPr lang="en-US" sz="2000" dirty="0"/>
              <a:t>Implements </a:t>
            </a:r>
            <a:r>
              <a:rPr lang="en-US" sz="2000" dirty="0">
                <a:solidFill>
                  <a:srgbClr val="0000FF"/>
                </a:solidFill>
              </a:rPr>
              <a:t>custom algorithms and hardware</a:t>
            </a:r>
            <a:r>
              <a:rPr lang="en-US" sz="2000" dirty="0"/>
              <a:t> to reduce the costs of </a:t>
            </a:r>
            <a:br>
              <a:rPr lang="en-US" sz="2000" dirty="0"/>
            </a:br>
            <a:r>
              <a:rPr lang="en-US" sz="2000" dirty="0">
                <a:solidFill>
                  <a:srgbClr val="C00000"/>
                </a:solidFill>
              </a:rPr>
              <a:t>data freshness </a:t>
            </a:r>
            <a:r>
              <a:rPr lang="en-US" sz="2000" dirty="0"/>
              <a:t>and </a:t>
            </a:r>
            <a:r>
              <a:rPr lang="en-US" sz="2000" dirty="0">
                <a:solidFill>
                  <a:srgbClr val="C00000"/>
                </a:solidFill>
              </a:rPr>
              <a:t>consistency</a:t>
            </a:r>
          </a:p>
          <a:p>
            <a:pPr marL="517525" lvl="1"/>
            <a:r>
              <a:rPr lang="en-US" sz="2000" dirty="0"/>
              <a:t>Exploits </a:t>
            </a:r>
            <a:r>
              <a:rPr lang="en-US" sz="2000" dirty="0">
                <a:solidFill>
                  <a:srgbClr val="0000FF"/>
                </a:solidFill>
              </a:rPr>
              <a:t>PIM</a:t>
            </a:r>
            <a:r>
              <a:rPr lang="en-US" sz="2000" dirty="0"/>
              <a:t> for analytical processing to alleviate </a:t>
            </a:r>
            <a:r>
              <a:rPr lang="en-US" sz="2000" dirty="0">
                <a:solidFill>
                  <a:srgbClr val="C00000"/>
                </a:solidFill>
              </a:rPr>
              <a:t>data movement</a:t>
            </a:r>
            <a:br>
              <a:rPr lang="en-US" sz="2000" dirty="0"/>
            </a:br>
            <a:endParaRPr lang="en-US" sz="2000" dirty="0"/>
          </a:p>
          <a:p>
            <a:pPr marL="115888" indent="-115888"/>
            <a:r>
              <a:rPr lang="en-US" sz="2200" dirty="0">
                <a:solidFill>
                  <a:schemeClr val="tx2"/>
                </a:solidFill>
              </a:rPr>
              <a:t> </a:t>
            </a:r>
            <a:r>
              <a:rPr lang="en-US" sz="2200" u="sng" dirty="0">
                <a:solidFill>
                  <a:schemeClr val="tx2"/>
                </a:solidFill>
              </a:rPr>
              <a:t>Key Results</a:t>
            </a:r>
            <a:r>
              <a:rPr lang="en-US" sz="2200" dirty="0">
                <a:solidFill>
                  <a:schemeClr val="tx2"/>
                </a:solidFill>
              </a:rPr>
              <a:t>: Polynesia outperforms three state-of-the-art HTAP systems</a:t>
            </a:r>
          </a:p>
          <a:p>
            <a:pPr marL="349250" lvl="1" indent="-127000"/>
            <a:r>
              <a:rPr lang="en-US" sz="1800" dirty="0"/>
              <a:t>   </a:t>
            </a:r>
            <a:r>
              <a:rPr lang="en-US" sz="2100" dirty="0"/>
              <a:t>Average transactional/analytical throughput improvements of </a:t>
            </a:r>
            <a:r>
              <a:rPr lang="en-US" sz="2100" dirty="0">
                <a:solidFill>
                  <a:srgbClr val="0000FF"/>
                </a:solidFill>
              </a:rPr>
              <a:t>1.7x/3.7x</a:t>
            </a:r>
            <a:endParaRPr lang="en-US" sz="2100" dirty="0">
              <a:solidFill>
                <a:schemeClr val="tx2"/>
              </a:solidFill>
            </a:endParaRPr>
          </a:p>
          <a:p>
            <a:pPr marL="349250" lvl="1" indent="-127000"/>
            <a:r>
              <a:rPr lang="en-US" sz="2100" dirty="0">
                <a:solidFill>
                  <a:schemeClr val="tx2"/>
                </a:solidFill>
              </a:rPr>
              <a:t>   </a:t>
            </a:r>
            <a:r>
              <a:rPr lang="en-US" sz="2100" dirty="0">
                <a:solidFill>
                  <a:srgbClr val="1400FF"/>
                </a:solidFill>
              </a:rPr>
              <a:t>48%</a:t>
            </a:r>
            <a:r>
              <a:rPr lang="en-US" sz="2100" dirty="0"/>
              <a:t> reduction on energy consumption  </a:t>
            </a:r>
          </a:p>
          <a:p>
            <a:pPr lvl="1"/>
            <a:endParaRPr lang="en-US" sz="2200" dirty="0">
              <a:solidFill>
                <a:srgbClr val="C00000"/>
              </a:solidFill>
              <a:cs typeface="Adobe Garamond Pro"/>
            </a:endParaRPr>
          </a:p>
          <a:p>
            <a:pPr lvl="1"/>
            <a:endParaRPr lang="en-US" sz="2200" dirty="0">
              <a:cs typeface="Adobe Garamond Pro"/>
            </a:endParaRPr>
          </a:p>
          <a:p>
            <a:pPr lvl="1"/>
            <a:endParaRPr lang="en-US" sz="2200" dirty="0">
              <a:cs typeface="Adobe Garamond Pro"/>
            </a:endParaRPr>
          </a:p>
          <a:p>
            <a:pPr lvl="1"/>
            <a:endParaRPr lang="en-US" sz="2200" dirty="0">
              <a:cs typeface="Adobe Garamond Pro"/>
            </a:endParaRPr>
          </a:p>
          <a:p>
            <a:pPr lvl="1"/>
            <a:endParaRPr lang="en-US" sz="2200" dirty="0">
              <a:cs typeface="Adobe Garamond Pro"/>
            </a:endParaRPr>
          </a:p>
          <a:p>
            <a:pPr lvl="1"/>
            <a:endParaRPr lang="en-US" sz="2400" dirty="0">
              <a:cs typeface="Adobe Garamond Pro"/>
            </a:endParaRPr>
          </a:p>
        </p:txBody>
      </p:sp>
      <p:sp>
        <p:nvSpPr>
          <p:cNvPr id="11" name="Slide Number Placeholder 10">
            <a:extLst>
              <a:ext uri="{FF2B5EF4-FFF2-40B4-BE49-F238E27FC236}">
                <a16:creationId xmlns:a16="http://schemas.microsoft.com/office/drawing/2014/main" id="{0D1E1B0D-645E-3EA3-AEF4-0C439FAD34B8}"/>
              </a:ext>
            </a:extLst>
          </p:cNvPr>
          <p:cNvSpPr>
            <a:spLocks noGrp="1"/>
          </p:cNvSpPr>
          <p:nvPr>
            <p:ph type="sldNum" sz="quarter" idx="12"/>
          </p:nvPr>
        </p:nvSpPr>
        <p:spPr/>
        <p:txBody>
          <a:bodyPr/>
          <a:lstStyle/>
          <a:p>
            <a:fld id="{BA2D8F13-174C-467F-9D40-7DDEF70CAB8C}" type="slidenum">
              <a:rPr lang="en-US" smtClean="0"/>
              <a:t>9</a:t>
            </a:fld>
            <a:endParaRPr lang="en-US"/>
          </a:p>
        </p:txBody>
      </p:sp>
    </p:spTree>
    <p:extLst>
      <p:ext uri="{BB962C8B-B14F-4D97-AF65-F5344CB8AC3E}">
        <p14:creationId xmlns:p14="http://schemas.microsoft.com/office/powerpoint/2010/main" val="3826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fari_template" id="{E9C220A7-65F2-9849-B1B2-B594968126D3}" vid="{BA901F9E-70CB-FC42-B90E-B552F30BC5EE}"/>
    </a:ext>
  </a:extLst>
</a:theme>
</file>

<file path=ppt/theme/theme2.xml><?xml version="1.0" encoding="utf-8"?>
<a:theme xmlns:a="http://schemas.openxmlformats.org/drawingml/2006/main" name="sesha-theme">
  <a:themeElements>
    <a:clrScheme name="Custom 1">
      <a:dk1>
        <a:sysClr val="windowText" lastClr="000000"/>
      </a:dk1>
      <a:lt1>
        <a:sysClr val="window" lastClr="FFFFFF"/>
      </a:lt1>
      <a:dk2>
        <a:srgbClr val="1F497D"/>
      </a:dk2>
      <a:lt2>
        <a:srgbClr val="EEECE1"/>
      </a:lt2>
      <a:accent1>
        <a:srgbClr val="FDC600"/>
      </a:accent1>
      <a:accent2>
        <a:srgbClr val="C00000"/>
      </a:accent2>
      <a:accent3>
        <a:srgbClr val="0061FF"/>
      </a:accent3>
      <a:accent4>
        <a:srgbClr val="3C3C3C"/>
      </a:accent4>
      <a:accent5>
        <a:srgbClr val="00B3B3"/>
      </a:accent5>
      <a:accent6>
        <a:srgbClr val="777777"/>
      </a:accent6>
      <a:hlink>
        <a:srgbClr val="0000FF"/>
      </a:hlink>
      <a:folHlink>
        <a:srgbClr val="80008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3200" b="1" dirty="0" smtClean="0">
            <a:effectLst>
              <a:outerShdw blurRad="38100" dist="38100" dir="2700000" algn="tl">
                <a:srgbClr val="000000">
                  <a:alpha val="43137"/>
                </a:srgbClr>
              </a:outerShdw>
            </a:effectLst>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tx1">
              <a:lumMod val="75000"/>
              <a:lumOff val="25000"/>
            </a:schemeClr>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sz="2800" b="1" dirty="0" smtClean="0">
            <a:solidFill>
              <a:schemeClr val="tx1">
                <a:lumMod val="75000"/>
                <a:lumOff val="25000"/>
              </a:schemeClr>
            </a:solidFill>
          </a:defRPr>
        </a:defPPr>
      </a:lstStyle>
    </a:txDef>
  </a:objectDefaults>
  <a:extraClrSchemeLst/>
</a:theme>
</file>

<file path=ppt/theme/theme3.xml><?xml version="1.0" encoding="utf-8"?>
<a:theme xmlns:a="http://schemas.openxmlformats.org/drawingml/2006/main" name="1_sesha-theme">
  <a:themeElements>
    <a:clrScheme name="Custom 1">
      <a:dk1>
        <a:sysClr val="windowText" lastClr="000000"/>
      </a:dk1>
      <a:lt1>
        <a:sysClr val="window" lastClr="FFFFFF"/>
      </a:lt1>
      <a:dk2>
        <a:srgbClr val="1F497D"/>
      </a:dk2>
      <a:lt2>
        <a:srgbClr val="EEECE1"/>
      </a:lt2>
      <a:accent1>
        <a:srgbClr val="FDC600"/>
      </a:accent1>
      <a:accent2>
        <a:srgbClr val="C00000"/>
      </a:accent2>
      <a:accent3>
        <a:srgbClr val="0061FF"/>
      </a:accent3>
      <a:accent4>
        <a:srgbClr val="3C3C3C"/>
      </a:accent4>
      <a:accent5>
        <a:srgbClr val="00B3B3"/>
      </a:accent5>
      <a:accent6>
        <a:srgbClr val="777777"/>
      </a:accent6>
      <a:hlink>
        <a:srgbClr val="0000FF"/>
      </a:hlink>
      <a:folHlink>
        <a:srgbClr val="80008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3200" b="1" dirty="0" smtClean="0">
            <a:effectLst>
              <a:outerShdw blurRad="38100" dist="38100" dir="2700000" algn="tl">
                <a:srgbClr val="000000">
                  <a:alpha val="43137"/>
                </a:srgbClr>
              </a:outerShdw>
            </a:effectLst>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tx1">
              <a:lumMod val="75000"/>
              <a:lumOff val="25000"/>
            </a:schemeClr>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sz="2800" b="1" dirty="0" smtClean="0">
            <a:solidFill>
              <a:schemeClr val="tx1">
                <a:lumMod val="75000"/>
                <a:lumOff val="25000"/>
              </a:schemeClr>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29071</TotalTime>
  <Words>13424</Words>
  <Application>Microsoft Macintosh PowerPoint</Application>
  <PresentationFormat>On-screen Show (4:3)</PresentationFormat>
  <Paragraphs>2699</Paragraphs>
  <Slides>78</Slides>
  <Notes>76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78</vt:i4>
      </vt:variant>
    </vt:vector>
  </HeadingPairs>
  <TitlesOfParts>
    <vt:vector size="92" baseType="lpstr">
      <vt:lpstr>Arial</vt:lpstr>
      <vt:lpstr>Arial Black</vt:lpstr>
      <vt:lpstr>Calibri</vt:lpstr>
      <vt:lpstr>Calibri Light</vt:lpstr>
      <vt:lpstr>Cambria</vt:lpstr>
      <vt:lpstr>Gill Sans MT</vt:lpstr>
      <vt:lpstr>Lucida Grande</vt:lpstr>
      <vt:lpstr>Lucida Sans</vt:lpstr>
      <vt:lpstr>Segoe UI</vt:lpstr>
      <vt:lpstr>Segoe UI Symbol</vt:lpstr>
      <vt:lpstr>Tahoma</vt:lpstr>
      <vt:lpstr>Office Theme</vt:lpstr>
      <vt:lpstr>sesha-theme</vt:lpstr>
      <vt:lpstr>1_sesha-theme</vt:lpstr>
      <vt:lpstr>PowerPoint Presentation</vt:lpstr>
      <vt:lpstr>HTAP: Supporting Real-Time Analysis</vt:lpstr>
      <vt:lpstr>Ideal HTAP System Properties</vt:lpstr>
      <vt:lpstr>Problem and Goal</vt:lpstr>
      <vt:lpstr>Polynesia</vt:lpstr>
      <vt:lpstr>Polynesia: High-Level Overview</vt:lpstr>
      <vt:lpstr>Polynesia: High-Level Overview</vt:lpstr>
      <vt:lpstr>Key Results </vt:lpstr>
      <vt:lpstr>Conclusion</vt:lpstr>
      <vt:lpstr>PowerPoint Presentation</vt:lpstr>
      <vt:lpstr>Executive Summary</vt:lpstr>
      <vt:lpstr>Outline</vt:lpstr>
      <vt:lpstr>Outline</vt:lpstr>
      <vt:lpstr>Real-Time Analysis</vt:lpstr>
      <vt:lpstr>Outline</vt:lpstr>
      <vt:lpstr>State-of-the-Art HTAP Systems</vt:lpstr>
      <vt:lpstr>State-of-the-Art HTAP Systems</vt:lpstr>
      <vt:lpstr>Single-Instance: Data Consistency</vt:lpstr>
      <vt:lpstr>Drawbacks of Snapshotting and MVCC</vt:lpstr>
      <vt:lpstr>State-of-the-Art HTAP Systems</vt:lpstr>
      <vt:lpstr>Maintaining Data Freshness </vt:lpstr>
      <vt:lpstr>Cost of Update Propagation</vt:lpstr>
      <vt:lpstr>Outline</vt:lpstr>
      <vt:lpstr>Polynesia</vt:lpstr>
      <vt:lpstr>Outline</vt:lpstr>
      <vt:lpstr>Maintaining Data Freshness </vt:lpstr>
      <vt:lpstr>Outline</vt:lpstr>
      <vt:lpstr>Outline</vt:lpstr>
      <vt:lpstr>Analytical Engine: Query Execution</vt:lpstr>
      <vt:lpstr>Analytical Engine: Data Placement</vt:lpstr>
      <vt:lpstr>Analytical Engine: Query Execution</vt:lpstr>
      <vt:lpstr>Outline</vt:lpstr>
      <vt:lpstr>Methodology</vt:lpstr>
      <vt:lpstr>End-to-End System Analysis (2/6)</vt:lpstr>
      <vt:lpstr>End-to-End System Analysis (3/6)</vt:lpstr>
      <vt:lpstr>End-to-End System Analysis (4/6)</vt:lpstr>
      <vt:lpstr>End-to-End System Analysis (5/6)</vt:lpstr>
      <vt:lpstr>End-to-End System Analysis (6/6)</vt:lpstr>
      <vt:lpstr>More in the Paper </vt:lpstr>
      <vt:lpstr>More in the Paper </vt:lpstr>
      <vt:lpstr>Outline</vt:lpstr>
      <vt:lpstr>Conclusion</vt:lpstr>
      <vt:lpstr>PowerPoint Presentation</vt:lpstr>
      <vt:lpstr>Update Propagation: Update Application</vt:lpstr>
      <vt:lpstr>Limitations of State-of-the-Art</vt:lpstr>
      <vt:lpstr>Update Gathering &amp; Shipping:  Hardware</vt:lpstr>
      <vt:lpstr>Update Application</vt:lpstr>
      <vt:lpstr>Update Gathering &amp; Shipping:  Algorithm</vt:lpstr>
      <vt:lpstr>Single-Instance: High Cost of Consistency</vt:lpstr>
      <vt:lpstr>PowerPoint Presentation</vt:lpstr>
      <vt:lpstr>PowerPoint Presentation</vt:lpstr>
      <vt:lpstr>PowerPoint Presentation</vt:lpstr>
      <vt:lpstr>More Insights on Data Freshness Challenges</vt:lpstr>
      <vt:lpstr>PowerPoint Presentation</vt:lpstr>
      <vt:lpstr>Analytical Islands Key Components</vt:lpstr>
      <vt:lpstr>Analytical Islands Key Components</vt:lpstr>
      <vt:lpstr>Polynesia: High-Level Overview</vt:lpstr>
      <vt:lpstr>Maintaining Data Freshness </vt:lpstr>
      <vt:lpstr>Update Gathering &amp; Shipping</vt:lpstr>
      <vt:lpstr>Update Application</vt:lpstr>
      <vt:lpstr>Polynesia: High-Level Overview</vt:lpstr>
      <vt:lpstr>Consistency Mechanism</vt:lpstr>
      <vt:lpstr>Analytical Islands Key Components</vt:lpstr>
      <vt:lpstr>A Polynesia HW Implementation</vt:lpstr>
      <vt:lpstr>Consistency Mechanism: Requirements</vt:lpstr>
      <vt:lpstr>Analytical Engine: Query Execution</vt:lpstr>
      <vt:lpstr>Analytical Engine: Data Placement</vt:lpstr>
      <vt:lpstr>Analytical Engine:  Task Scheduler</vt:lpstr>
      <vt:lpstr>Task Scheduler: Initial Hueristic</vt:lpstr>
      <vt:lpstr>Task Scheduler: Initial Heuristic</vt:lpstr>
      <vt:lpstr>Task Scheduler: Optimized Hueristic</vt:lpstr>
      <vt:lpstr>Analytical Engine: Hardware Design</vt:lpstr>
      <vt:lpstr>Wrap up: Single-Instance Systems</vt:lpstr>
      <vt:lpstr>Consistency Mechanism:  Algorithm</vt:lpstr>
      <vt:lpstr>Update Propagation: Update Gathering &amp; Shipping</vt:lpstr>
      <vt:lpstr>Data Freshness Mechanism</vt:lpstr>
      <vt:lpstr>Analytical Engine: Hardware</vt:lpstr>
      <vt:lpstr>Analytical Engine: Query Execution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Neural Network Models for Edge Devices:  Analyzing and Mitigating Machine Learning Inference Bottlenecks</dc:title>
  <dc:creator>Microsoft Office User</dc:creator>
  <cp:lastModifiedBy>De Oliveira Junior  Geraldo Francisco</cp:lastModifiedBy>
  <cp:revision>280</cp:revision>
  <dcterms:created xsi:type="dcterms:W3CDTF">2021-09-10T11:33:41Z</dcterms:created>
  <dcterms:modified xsi:type="dcterms:W3CDTF">2022-05-08T17:10:33Z</dcterms:modified>
</cp:coreProperties>
</file>