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9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0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1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2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3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4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25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drawings/drawing1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drawings/drawing2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drawings/drawing3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drawings/drawing4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51.xml" ContentType="application/vnd.openxmlformats-officedocument.drawingml.chart+xml"/>
  <Override PartName="/ppt/drawings/drawing5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52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53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54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notesSlides/notesSlide36.xml" ContentType="application/vnd.openxmlformats-officedocument.presentationml.notesSlide+xml"/>
  <Override PartName="/ppt/charts/chart55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37.xml" ContentType="application/vnd.openxmlformats-officedocument.presentationml.notesSlide+xml"/>
  <Override PartName="/ppt/charts/chart56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notesSlides/notesSlide38.xml" ContentType="application/vnd.openxmlformats-officedocument.presentationml.notesSlide+xml"/>
  <Override PartName="/ppt/charts/chart57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58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drawings/drawing6.xml" ContentType="application/vnd.openxmlformats-officedocument.drawingml.chartshapes+xml"/>
  <Override PartName="/ppt/notesSlides/notesSlide41.xml" ContentType="application/vnd.openxmlformats-officedocument.presentationml.notesSlide+xml"/>
  <Override PartName="/ppt/charts/chart59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drawings/drawing7.xml" ContentType="application/vnd.openxmlformats-officedocument.drawingml.chartshapes+xml"/>
  <Override PartName="/ppt/notesSlides/notesSlide42.xml" ContentType="application/vnd.openxmlformats-officedocument.presentationml.notesSlide+xml"/>
  <Override PartName="/ppt/charts/chart60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drawings/drawing8.xml" ContentType="application/vnd.openxmlformats-officedocument.drawingml.chartshapes+xml"/>
  <Override PartName="/ppt/charts/chart61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drawings/drawing9.xml" ContentType="application/vnd.openxmlformats-officedocument.drawingml.chartshapes+xml"/>
  <Override PartName="/ppt/notesSlides/notesSlide43.xml" ContentType="application/vnd.openxmlformats-officedocument.presentationml.notesSlide+xml"/>
  <Override PartName="/ppt/charts/chart62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drawings/drawing10.xml" ContentType="application/vnd.openxmlformats-officedocument.drawingml.chartshapes+xml"/>
  <Override PartName="/ppt/charts/chart63.xml" ContentType="application/vnd.openxmlformats-officedocument.drawingml.chart+xml"/>
  <Override PartName="/ppt/drawings/drawing11.xml" ContentType="application/vnd.openxmlformats-officedocument.drawingml.chartshapes+xml"/>
  <Override PartName="/ppt/charts/chart64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drawings/drawing12.xml" ContentType="application/vnd.openxmlformats-officedocument.drawingml.chartshapes+xml"/>
  <Override PartName="/ppt/charts/chart65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drawings/drawing13.xml" ContentType="application/vnd.openxmlformats-officedocument.drawingml.chartshape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66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notesSlides/notesSlide46.xml" ContentType="application/vnd.openxmlformats-officedocument.presentationml.notesSlide+xml"/>
  <Override PartName="/ppt/charts/chart67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notesSlides/notesSlide47.xml" ContentType="application/vnd.openxmlformats-officedocument.presentationml.notesSlide+xml"/>
  <Override PartName="/ppt/charts/chart68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9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notesSlides/notesSlide48.xml" ContentType="application/vnd.openxmlformats-officedocument.presentationml.notesSlide+xml"/>
  <Override PartName="/ppt/charts/chart70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71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notesSlides/notesSlide49.xml" ContentType="application/vnd.openxmlformats-officedocument.presentationml.notesSlide+xml"/>
  <Override PartName="/ppt/charts/chart72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73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676" r:id="rId3"/>
    <p:sldMasterId id="2147483688" r:id="rId4"/>
    <p:sldMasterId id="2147483700" r:id="rId5"/>
    <p:sldMasterId id="2147483712" r:id="rId6"/>
  </p:sldMasterIdLst>
  <p:notesMasterIdLst>
    <p:notesMasterId r:id="rId136"/>
  </p:notesMasterIdLst>
  <p:handoutMasterIdLst>
    <p:handoutMasterId r:id="rId137"/>
  </p:handoutMasterIdLst>
  <p:sldIdLst>
    <p:sldId id="6035" r:id="rId7"/>
    <p:sldId id="282" r:id="rId8"/>
    <p:sldId id="3497" r:id="rId9"/>
    <p:sldId id="5947" r:id="rId10"/>
    <p:sldId id="6015" r:id="rId11"/>
    <p:sldId id="6016" r:id="rId12"/>
    <p:sldId id="5913" r:id="rId13"/>
    <p:sldId id="5952" r:id="rId14"/>
    <p:sldId id="6025" r:id="rId15"/>
    <p:sldId id="274" r:id="rId16"/>
    <p:sldId id="264" r:id="rId17"/>
    <p:sldId id="5898" r:id="rId18"/>
    <p:sldId id="5899" r:id="rId19"/>
    <p:sldId id="296" r:id="rId20"/>
    <p:sldId id="5900" r:id="rId21"/>
    <p:sldId id="5903" r:id="rId22"/>
    <p:sldId id="6017" r:id="rId23"/>
    <p:sldId id="275" r:id="rId24"/>
    <p:sldId id="5905" r:id="rId25"/>
    <p:sldId id="5906" r:id="rId26"/>
    <p:sldId id="312" r:id="rId27"/>
    <p:sldId id="5975" r:id="rId28"/>
    <p:sldId id="5910" r:id="rId29"/>
    <p:sldId id="5908" r:id="rId30"/>
    <p:sldId id="5909" r:id="rId31"/>
    <p:sldId id="6027" r:id="rId32"/>
    <p:sldId id="6018" r:id="rId33"/>
    <p:sldId id="5914" r:id="rId34"/>
    <p:sldId id="272" r:id="rId35"/>
    <p:sldId id="279" r:id="rId36"/>
    <p:sldId id="5882" r:id="rId37"/>
    <p:sldId id="5915" r:id="rId38"/>
    <p:sldId id="5917" r:id="rId39"/>
    <p:sldId id="319" r:id="rId40"/>
    <p:sldId id="5919" r:id="rId41"/>
    <p:sldId id="5916" r:id="rId42"/>
    <p:sldId id="5920" r:id="rId43"/>
    <p:sldId id="5921" r:id="rId44"/>
    <p:sldId id="280" r:id="rId45"/>
    <p:sldId id="5958" r:id="rId46"/>
    <p:sldId id="5923" r:id="rId47"/>
    <p:sldId id="5924" r:id="rId48"/>
    <p:sldId id="5926" r:id="rId49"/>
    <p:sldId id="5922" r:id="rId50"/>
    <p:sldId id="281" r:id="rId51"/>
    <p:sldId id="5927" r:id="rId52"/>
    <p:sldId id="5928" r:id="rId53"/>
    <p:sldId id="5929" r:id="rId54"/>
    <p:sldId id="5930" r:id="rId55"/>
    <p:sldId id="5964" r:id="rId56"/>
    <p:sldId id="5959" r:id="rId57"/>
    <p:sldId id="5932" r:id="rId58"/>
    <p:sldId id="5933" r:id="rId59"/>
    <p:sldId id="5934" r:id="rId60"/>
    <p:sldId id="5965" r:id="rId61"/>
    <p:sldId id="5962" r:id="rId62"/>
    <p:sldId id="5935" r:id="rId63"/>
    <p:sldId id="5936" r:id="rId64"/>
    <p:sldId id="5937" r:id="rId65"/>
    <p:sldId id="5939" r:id="rId66"/>
    <p:sldId id="5940" r:id="rId67"/>
    <p:sldId id="334" r:id="rId68"/>
    <p:sldId id="5963" r:id="rId69"/>
    <p:sldId id="5942" r:id="rId70"/>
    <p:sldId id="5943" r:id="rId71"/>
    <p:sldId id="5944" r:id="rId72"/>
    <p:sldId id="6019" r:id="rId73"/>
    <p:sldId id="273" r:id="rId74"/>
    <p:sldId id="5968" r:id="rId75"/>
    <p:sldId id="5969" r:id="rId76"/>
    <p:sldId id="5967" r:id="rId77"/>
    <p:sldId id="5976" r:id="rId78"/>
    <p:sldId id="6020" r:id="rId79"/>
    <p:sldId id="5973" r:id="rId80"/>
    <p:sldId id="5990" r:id="rId81"/>
    <p:sldId id="289" r:id="rId82"/>
    <p:sldId id="5977" r:id="rId83"/>
    <p:sldId id="5987" r:id="rId84"/>
    <p:sldId id="5992" r:id="rId85"/>
    <p:sldId id="5988" r:id="rId86"/>
    <p:sldId id="5993" r:id="rId87"/>
    <p:sldId id="5991" r:id="rId88"/>
    <p:sldId id="5994" r:id="rId89"/>
    <p:sldId id="5995" r:id="rId90"/>
    <p:sldId id="5996" r:id="rId91"/>
    <p:sldId id="5997" r:id="rId92"/>
    <p:sldId id="5998" r:id="rId93"/>
    <p:sldId id="6002" r:id="rId94"/>
    <p:sldId id="6003" r:id="rId95"/>
    <p:sldId id="292" r:id="rId96"/>
    <p:sldId id="6004" r:id="rId97"/>
    <p:sldId id="6005" r:id="rId98"/>
    <p:sldId id="6006" r:id="rId99"/>
    <p:sldId id="6007" r:id="rId100"/>
    <p:sldId id="6021" r:id="rId101"/>
    <p:sldId id="5877" r:id="rId102"/>
    <p:sldId id="6008" r:id="rId103"/>
    <p:sldId id="6011" r:id="rId104"/>
    <p:sldId id="6010" r:id="rId105"/>
    <p:sldId id="6036" r:id="rId106"/>
    <p:sldId id="6014" r:id="rId107"/>
    <p:sldId id="5966" r:id="rId108"/>
    <p:sldId id="299" r:id="rId109"/>
    <p:sldId id="6026" r:id="rId110"/>
    <p:sldId id="5925" r:id="rId111"/>
    <p:sldId id="6028" r:id="rId112"/>
    <p:sldId id="6029" r:id="rId113"/>
    <p:sldId id="6030" r:id="rId114"/>
    <p:sldId id="6031" r:id="rId115"/>
    <p:sldId id="6032" r:id="rId116"/>
    <p:sldId id="6033" r:id="rId117"/>
    <p:sldId id="6034" r:id="rId118"/>
    <p:sldId id="307" r:id="rId119"/>
    <p:sldId id="328" r:id="rId120"/>
    <p:sldId id="329" r:id="rId121"/>
    <p:sldId id="5878" r:id="rId122"/>
    <p:sldId id="313" r:id="rId123"/>
    <p:sldId id="5856" r:id="rId124"/>
    <p:sldId id="5857" r:id="rId125"/>
    <p:sldId id="5986" r:id="rId126"/>
    <p:sldId id="5872" r:id="rId127"/>
    <p:sldId id="269" r:id="rId128"/>
    <p:sldId id="309" r:id="rId129"/>
    <p:sldId id="311" r:id="rId130"/>
    <p:sldId id="338" r:id="rId131"/>
    <p:sldId id="339" r:id="rId132"/>
    <p:sldId id="340" r:id="rId133"/>
    <p:sldId id="5385" r:id="rId134"/>
    <p:sldId id="5596" r:id="rId1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D458A"/>
    <a:srgbClr val="F5F6FB"/>
    <a:srgbClr val="000000"/>
    <a:srgbClr val="B9B9B9"/>
    <a:srgbClr val="FBE5D6"/>
    <a:srgbClr val="0070C0"/>
    <a:srgbClr val="009193"/>
    <a:srgbClr val="006600"/>
    <a:srgbClr val="F2F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6"/>
    <p:restoredTop sz="88739"/>
  </p:normalViewPr>
  <p:slideViewPr>
    <p:cSldViewPr snapToGrid="0" snapToObjects="1">
      <p:cViewPr varScale="1">
        <p:scale>
          <a:sx n="138" d="100"/>
          <a:sy n="138" d="100"/>
        </p:scale>
        <p:origin x="944" y="184"/>
      </p:cViewPr>
      <p:guideLst/>
    </p:cSldViewPr>
  </p:slideViewPr>
  <p:outlineViewPr>
    <p:cViewPr>
      <p:scale>
        <a:sx n="33" d="100"/>
        <a:sy n="33" d="100"/>
      </p:scale>
      <p:origin x="0" y="-289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345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38" Type="http://schemas.openxmlformats.org/officeDocument/2006/relationships/presProps" Target="presProps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28" Type="http://schemas.openxmlformats.org/officeDocument/2006/relationships/slide" Target="slides/slide12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34" Type="http://schemas.openxmlformats.org/officeDocument/2006/relationships/slide" Target="slides/slide128.xml"/><Relationship Id="rId139" Type="http://schemas.openxmlformats.org/officeDocument/2006/relationships/viewProps" Target="viewProps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6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CPU-DPU/cpudpu_output-2021-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CPU-DPU/cpudpu_output-2021-0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STREAM/stream_output-2021-03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STREAM/stream_output-2021-03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MRAM-latency/mram_output-2021-03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MRAM-latency/mram_output-2021-03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MRAM-latency/mram_output-2021-03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MRAM-latency/mram_output-2021-03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MRAM-latency/mram_output-2021-03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MRAM-latency/mram_output-2021-03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CPU-DPU/cpudpu_output-2021-0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MRAM-latency/mram_output-2021-03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MRAM-latency/mram_output-2021-03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STREAM/stream_output-2021-03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STREAM/stream_output-2021-03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STREAM/stream_output-2021-03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STRIDED/strided_output-2021-03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STRIDED/strided_output-2021-03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STRIDED/strided_output-2021-03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STRIDED/strided_output-2021-03.xlsx" TargetMode="Externa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chartUserShapes" Target="../drawings/drawing1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STRIDED/strided_output-2021-03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STRIDED/strided_output-2021-03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STRIDED/strided_output-2021-03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STRIDED/strided_output-2021-03.xlsx" TargetMode="Externa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chartUserShapes" Target="../drawings/drawing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STRIDED/strided_output-2021-03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STRIDED/strided_output-2021-03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STRIDED/strided_output-2021-03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STRIDED/strided_output-2021-03.xlsx" TargetMode="External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chartUserShapes" Target="../drawings/drawing3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STRIDED/strided_output-2021-03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STRIDED/strided_output-2021-03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STRIDED/strided_output-2021-03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STRIDED/strided_output-2021-03.xlsx" TargetMode="External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chartUserShapes" Target="../drawings/drawing4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/Users/el1goluj/Documents/ZURICH/PROJECTS/UPMEM/upmem-workloads/Microbenchmarks/AI/ai_output-2021-03.xlsx" TargetMode="Externa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roofline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Benchmark-results-speedup-2021-06.xlsx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Benchmark-results-speedup-2021-06.xlsx" TargetMode="External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Benchmark-results-speedup-2021-06.xlsx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Benchmark-results-speedup-2021-06.xlsx" TargetMode="External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Benchmark-results-speedup-2021-06.xlsx" TargetMode="External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Comparison-results-2021-06.xlsx" TargetMode="External"/><Relationship Id="rId2" Type="http://schemas.microsoft.com/office/2011/relationships/chartColorStyle" Target="colors57.xml"/><Relationship Id="rId1" Type="http://schemas.microsoft.com/office/2011/relationships/chartStyle" Target="style57.xml"/><Relationship Id="rId4" Type="http://schemas.openxmlformats.org/officeDocument/2006/relationships/chartUserShapes" Target="../drawings/drawing6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Comparison-results-2021-06.xlsx" TargetMode="External"/><Relationship Id="rId2" Type="http://schemas.microsoft.com/office/2011/relationships/chartColorStyle" Target="colors58.xml"/><Relationship Id="rId1" Type="http://schemas.microsoft.com/office/2011/relationships/chartStyle" Target="style58.xml"/><Relationship Id="rId4" Type="http://schemas.openxmlformats.org/officeDocument/2006/relationships/chartUserShapes" Target="../drawings/drawing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Comparison-results-2021-06.xlsx" TargetMode="External"/><Relationship Id="rId2" Type="http://schemas.microsoft.com/office/2011/relationships/chartColorStyle" Target="colors59.xml"/><Relationship Id="rId1" Type="http://schemas.microsoft.com/office/2011/relationships/chartStyle" Target="style59.xml"/><Relationship Id="rId4" Type="http://schemas.openxmlformats.org/officeDocument/2006/relationships/chartUserShapes" Target="../drawings/drawing8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Comparison-results-2021-06.xlsx" TargetMode="External"/><Relationship Id="rId2" Type="http://schemas.microsoft.com/office/2011/relationships/chartColorStyle" Target="colors60.xml"/><Relationship Id="rId1" Type="http://schemas.microsoft.com/office/2011/relationships/chartStyle" Target="style60.xml"/><Relationship Id="rId4" Type="http://schemas.openxmlformats.org/officeDocument/2006/relationships/chartUserShapes" Target="../drawings/drawing9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Comparison-results-2021-06.xlsx" TargetMode="External"/><Relationship Id="rId2" Type="http://schemas.microsoft.com/office/2011/relationships/chartColorStyle" Target="colors61.xml"/><Relationship Id="rId1" Type="http://schemas.microsoft.com/office/2011/relationships/chartStyle" Target="style61.xml"/><Relationship Id="rId4" Type="http://schemas.openxmlformats.org/officeDocument/2006/relationships/chartUserShapes" Target="../drawings/drawing10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/Users/el1goluj/Documents/ZURICH/PROJECTS/UPMEM/upmem-workloads/Microbenchmarks/AI/ai_output-2021-03.xlsx" TargetMode="Externa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Comparison-results-2021-06.xlsx" TargetMode="External"/><Relationship Id="rId2" Type="http://schemas.microsoft.com/office/2011/relationships/chartColorStyle" Target="colors62.xml"/><Relationship Id="rId1" Type="http://schemas.microsoft.com/office/2011/relationships/chartStyle" Target="style62.xml"/><Relationship Id="rId4" Type="http://schemas.openxmlformats.org/officeDocument/2006/relationships/chartUserShapes" Target="../drawings/drawing12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Comparison-results-2021-06.xlsx" TargetMode="External"/><Relationship Id="rId2" Type="http://schemas.microsoft.com/office/2011/relationships/chartColorStyle" Target="colors63.xml"/><Relationship Id="rId1" Type="http://schemas.microsoft.com/office/2011/relationships/chartStyle" Target="style63.xml"/><Relationship Id="rId4" Type="http://schemas.openxmlformats.org/officeDocument/2006/relationships/chartUserShapes" Target="../drawings/drawing13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CPU-DPU/cpudpu_output-2021-03.xlsx" TargetMode="External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STREAM/stream_output-2021-03.xlsx" TargetMode="External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MRAM-latency/mram_output-2021-03.xlsx" TargetMode="External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MRAM-latency/mram_output-2021-03.xlsx" TargetMode="External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MRAM-latency/mram_output-2021-03.xlsx" TargetMode="External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MRAM-latency/mram_output-2021-03.xlsx" TargetMode="External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Benchmark-results-speedup-2021-06.xlsx" TargetMode="External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Benchmark-results-speedup-2021-06.xlsx" TargetMode="External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46132772790708"/>
          <c:y val="5.207888888888889E-2"/>
          <c:w val="0.75915418942435275"/>
          <c:h val="0.65173373015873015"/>
        </c:manualLayout>
      </c:layout>
      <c:lineChart>
        <c:grouping val="standard"/>
        <c:varyColors val="0"/>
        <c:ser>
          <c:idx val="1"/>
          <c:order val="0"/>
          <c:tx>
            <c:strRef>
              <c:f>'cpudpu_output (6)'!$V$13</c:f>
              <c:strCache>
                <c:ptCount val="1"/>
                <c:pt idx="0">
                  <c:v>CPU-DPU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cat>
            <c:strRef>
              <c:f>'cpudpu_output (6)'!$U$14:$U$25</c:f>
              <c:strCache>
                <c:ptCount val="12"/>
                <c:pt idx="0">
                  <c:v>8</c:v>
                </c:pt>
                <c:pt idx="1">
                  <c:v>32</c:v>
                </c:pt>
                <c:pt idx="2">
                  <c:v>128</c:v>
                </c:pt>
                <c:pt idx="3">
                  <c:v>512</c:v>
                </c:pt>
                <c:pt idx="4">
                  <c:v>2K</c:v>
                </c:pt>
                <c:pt idx="5">
                  <c:v>8K</c:v>
                </c:pt>
                <c:pt idx="6">
                  <c:v>32K</c:v>
                </c:pt>
                <c:pt idx="7">
                  <c:v>128K</c:v>
                </c:pt>
                <c:pt idx="8">
                  <c:v>512K</c:v>
                </c:pt>
                <c:pt idx="9">
                  <c:v>2M</c:v>
                </c:pt>
                <c:pt idx="10">
                  <c:v>8M</c:v>
                </c:pt>
                <c:pt idx="11">
                  <c:v>32M</c:v>
                </c:pt>
              </c:strCache>
            </c:strRef>
          </c:cat>
          <c:val>
            <c:numRef>
              <c:f>'cpudpu_output (6)'!$V$14:$V$25</c:f>
              <c:numCache>
                <c:formatCode>General</c:formatCode>
                <c:ptCount val="12"/>
                <c:pt idx="0">
                  <c:v>1.55E-4</c:v>
                </c:pt>
                <c:pt idx="1">
                  <c:v>6.5200000000000002E-4</c:v>
                </c:pt>
                <c:pt idx="2">
                  <c:v>2.771E-3</c:v>
                </c:pt>
                <c:pt idx="3">
                  <c:v>1.0059E-2</c:v>
                </c:pt>
                <c:pt idx="4">
                  <c:v>3.6637000000000003E-2</c:v>
                </c:pt>
                <c:pt idx="5">
                  <c:v>0.104891</c:v>
                </c:pt>
                <c:pt idx="6">
                  <c:v>0.20327500000000001</c:v>
                </c:pt>
                <c:pt idx="7">
                  <c:v>0.29401500000000003</c:v>
                </c:pt>
                <c:pt idx="8">
                  <c:v>0.60928300000000002</c:v>
                </c:pt>
                <c:pt idx="9">
                  <c:v>0.66016699999999995</c:v>
                </c:pt>
                <c:pt idx="10">
                  <c:v>0.38165100000000002</c:v>
                </c:pt>
                <c:pt idx="11">
                  <c:v>0.33247700000000002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26-7641-B7BE-D6491285D7AA}"/>
            </c:ext>
          </c:extLst>
        </c:ser>
        <c:ser>
          <c:idx val="2"/>
          <c:order val="1"/>
          <c:tx>
            <c:strRef>
              <c:f>'cpudpu_output (6)'!$W$13</c:f>
              <c:strCache>
                <c:ptCount val="1"/>
                <c:pt idx="0">
                  <c:v>DPU-CPU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Pt>
            <c:idx val="34"/>
            <c:marker>
              <c:symbol val="circle"/>
              <c:size val="10"/>
              <c:spPr>
                <a:solidFill>
                  <a:srgbClr val="002060"/>
                </a:solidFill>
                <a:ln w="25400">
                  <a:solidFill>
                    <a:srgbClr val="00206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A26-7641-B7BE-D6491285D7AA}"/>
              </c:ext>
            </c:extLst>
          </c:dPt>
          <c:cat>
            <c:strRef>
              <c:f>'cpudpu_output (6)'!$U$14:$U$25</c:f>
              <c:strCache>
                <c:ptCount val="12"/>
                <c:pt idx="0">
                  <c:v>8</c:v>
                </c:pt>
                <c:pt idx="1">
                  <c:v>32</c:v>
                </c:pt>
                <c:pt idx="2">
                  <c:v>128</c:v>
                </c:pt>
                <c:pt idx="3">
                  <c:v>512</c:v>
                </c:pt>
                <c:pt idx="4">
                  <c:v>2K</c:v>
                </c:pt>
                <c:pt idx="5">
                  <c:v>8K</c:v>
                </c:pt>
                <c:pt idx="6">
                  <c:v>32K</c:v>
                </c:pt>
                <c:pt idx="7">
                  <c:v>128K</c:v>
                </c:pt>
                <c:pt idx="8">
                  <c:v>512K</c:v>
                </c:pt>
                <c:pt idx="9">
                  <c:v>2M</c:v>
                </c:pt>
                <c:pt idx="10">
                  <c:v>8M</c:v>
                </c:pt>
                <c:pt idx="11">
                  <c:v>32M</c:v>
                </c:pt>
              </c:strCache>
            </c:strRef>
          </c:cat>
          <c:val>
            <c:numRef>
              <c:f>'cpudpu_output (6)'!$W$14:$W$25</c:f>
              <c:numCache>
                <c:formatCode>General</c:formatCode>
                <c:ptCount val="12"/>
                <c:pt idx="0">
                  <c:v>1.55E-4</c:v>
                </c:pt>
                <c:pt idx="1">
                  <c:v>6.6799999999999997E-4</c:v>
                </c:pt>
                <c:pt idx="2">
                  <c:v>2.7950000000000002E-3</c:v>
                </c:pt>
                <c:pt idx="3">
                  <c:v>9.0939999999999997E-3</c:v>
                </c:pt>
                <c:pt idx="4">
                  <c:v>2.7453000000000002E-2</c:v>
                </c:pt>
                <c:pt idx="5">
                  <c:v>5.2311999999999997E-2</c:v>
                </c:pt>
                <c:pt idx="6">
                  <c:v>7.2383000000000003E-2</c:v>
                </c:pt>
                <c:pt idx="7">
                  <c:v>8.8080000000000006E-2</c:v>
                </c:pt>
                <c:pt idx="8">
                  <c:v>0.11748500000000001</c:v>
                </c:pt>
                <c:pt idx="9">
                  <c:v>0.12198000000000001</c:v>
                </c:pt>
                <c:pt idx="10">
                  <c:v>0.122519</c:v>
                </c:pt>
                <c:pt idx="11">
                  <c:v>0.122087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A26-7641-B7BE-D6491285D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8528383"/>
        <c:axId val="1598601583"/>
      </c:lineChart>
      <c:catAx>
        <c:axId val="15985283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Data transfer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1.0000000000000003E-4"/>
        <c:auto val="1"/>
        <c:lblAlgn val="ctr"/>
        <c:lblOffset val="100"/>
        <c:noMultiLvlLbl val="0"/>
      </c:catAx>
      <c:valAx>
        <c:axId val="1598601583"/>
        <c:scaling>
          <c:logBase val="10"/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Sustained CPU-DPU Bandwidth</a:t>
                </a:r>
              </a:p>
              <a:p>
                <a:pPr>
                  <a:defRPr sz="1400"/>
                </a:pPr>
                <a:r>
                  <a:rPr lang="en-US" sz="1400"/>
                  <a:t>(GB/s, 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319462775030583"/>
          <c:y val="6.2702777777777774E-2"/>
          <c:w val="0.2181661330795189"/>
          <c:h val="0.2258620370370370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(</a:t>
            </a:r>
            <a:r>
              <a:rPr lang="en-US" sz="1400" b="1" dirty="0"/>
              <a:t>b) INT64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88588888888888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2161111111111"/>
          <c:y val="4.2501111111111094E-2"/>
          <c:w val="0.7849783333333333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(2)'!$W$2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(2)'!$W$3:$W$26</c:f>
              <c:numCache>
                <c:formatCode>General</c:formatCode>
                <c:ptCount val="24"/>
                <c:pt idx="0">
                  <c:v>4.53164481937708</c:v>
                </c:pt>
                <c:pt idx="1">
                  <c:v>9.0630434406817706</c:v>
                </c:pt>
                <c:pt idx="2">
                  <c:v>13.5935580890577</c:v>
                </c:pt>
                <c:pt idx="3">
                  <c:v>18.124251822294202</c:v>
                </c:pt>
                <c:pt idx="4">
                  <c:v>22.647849080822201</c:v>
                </c:pt>
                <c:pt idx="5">
                  <c:v>27.171818430852799</c:v>
                </c:pt>
                <c:pt idx="6">
                  <c:v>31.695722391591602</c:v>
                </c:pt>
                <c:pt idx="7">
                  <c:v>36.245281714483198</c:v>
                </c:pt>
                <c:pt idx="8">
                  <c:v>40.736675724154999</c:v>
                </c:pt>
                <c:pt idx="9">
                  <c:v>45.255984985436697</c:v>
                </c:pt>
                <c:pt idx="10">
                  <c:v>49.809868282652801</c:v>
                </c:pt>
                <c:pt idx="11">
                  <c:v>49.856422280697203</c:v>
                </c:pt>
                <c:pt idx="12">
                  <c:v>49.847551368560502</c:v>
                </c:pt>
                <c:pt idx="13">
                  <c:v>49.895803876356801</c:v>
                </c:pt>
                <c:pt idx="14">
                  <c:v>49.927503404442298</c:v>
                </c:pt>
                <c:pt idx="15">
                  <c:v>50.033346330131302</c:v>
                </c:pt>
                <c:pt idx="16">
                  <c:v>50.064264774691303</c:v>
                </c:pt>
                <c:pt idx="17">
                  <c:v>49.976795616223399</c:v>
                </c:pt>
                <c:pt idx="18">
                  <c:v>50.010778842943601</c:v>
                </c:pt>
                <c:pt idx="19">
                  <c:v>50.110132579636499</c:v>
                </c:pt>
                <c:pt idx="20">
                  <c:v>50.056412102960202</c:v>
                </c:pt>
                <c:pt idx="21">
                  <c:v>50.097956776708699</c:v>
                </c:pt>
                <c:pt idx="22">
                  <c:v>50.118754984540999</c:v>
                </c:pt>
                <c:pt idx="23">
                  <c:v>50.160608922535602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FF-9248-85A7-98461A3038CA}"/>
            </c:ext>
          </c:extLst>
        </c:ser>
        <c:ser>
          <c:idx val="3"/>
          <c:order val="1"/>
          <c:tx>
            <c:strRef>
              <c:f>'pipeline_output (2)'!$Z$2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(2)'!$Z$3:$Z$26</c:f>
              <c:numCache>
                <c:formatCode>General</c:formatCode>
                <c:ptCount val="24"/>
                <c:pt idx="0">
                  <c:v>4.5319973672544203</c:v>
                </c:pt>
                <c:pt idx="1">
                  <c:v>9.0630210597020806</c:v>
                </c:pt>
                <c:pt idx="2">
                  <c:v>13.593155302048199</c:v>
                </c:pt>
                <c:pt idx="3">
                  <c:v>18.1258630737773</c:v>
                </c:pt>
                <c:pt idx="4">
                  <c:v>22.647569562292801</c:v>
                </c:pt>
                <c:pt idx="5">
                  <c:v>27.1730255218012</c:v>
                </c:pt>
                <c:pt idx="6">
                  <c:v>31.695174927239499</c:v>
                </c:pt>
                <c:pt idx="7">
                  <c:v>36.238839572245297</c:v>
                </c:pt>
                <c:pt idx="8">
                  <c:v>40.736449639644903</c:v>
                </c:pt>
                <c:pt idx="9">
                  <c:v>45.2517440957212</c:v>
                </c:pt>
                <c:pt idx="10">
                  <c:v>49.802771030383603</c:v>
                </c:pt>
                <c:pt idx="11">
                  <c:v>49.8506659856941</c:v>
                </c:pt>
                <c:pt idx="12">
                  <c:v>49.858792906225098</c:v>
                </c:pt>
                <c:pt idx="13">
                  <c:v>49.882918369066701</c:v>
                </c:pt>
                <c:pt idx="14">
                  <c:v>49.927435482335</c:v>
                </c:pt>
                <c:pt idx="15">
                  <c:v>50.037507515819001</c:v>
                </c:pt>
                <c:pt idx="16">
                  <c:v>50.054637057727597</c:v>
                </c:pt>
                <c:pt idx="17">
                  <c:v>49.979722212008397</c:v>
                </c:pt>
                <c:pt idx="18">
                  <c:v>50.023457764438199</c:v>
                </c:pt>
                <c:pt idx="19">
                  <c:v>50.1058224896341</c:v>
                </c:pt>
                <c:pt idx="20">
                  <c:v>50.020185169284197</c:v>
                </c:pt>
                <c:pt idx="21">
                  <c:v>50.104180745607003</c:v>
                </c:pt>
                <c:pt idx="22">
                  <c:v>50.120260788100097</c:v>
                </c:pt>
                <c:pt idx="23">
                  <c:v>50.166094156017202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FF-9248-85A7-98461A3038CA}"/>
            </c:ext>
          </c:extLst>
        </c:ser>
        <c:ser>
          <c:idx val="2"/>
          <c:order val="2"/>
          <c:tx>
            <c:strRef>
              <c:f>'pipeline_output (2)'!$Y$2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(2)'!$Y$3:$Y$26</c:f>
              <c:numCache>
                <c:formatCode>General</c:formatCode>
                <c:ptCount val="24"/>
                <c:pt idx="0">
                  <c:v>0.23352099770934001</c:v>
                </c:pt>
                <c:pt idx="1">
                  <c:v>0.46703902367635702</c:v>
                </c:pt>
                <c:pt idx="2">
                  <c:v>0.70044221186089695</c:v>
                </c:pt>
                <c:pt idx="3">
                  <c:v>0.93403169076814196</c:v>
                </c:pt>
                <c:pt idx="4">
                  <c:v>1.16710000763222</c:v>
                </c:pt>
                <c:pt idx="5">
                  <c:v>1.40034722354709</c:v>
                </c:pt>
                <c:pt idx="6">
                  <c:v>1.63352858440009</c:v>
                </c:pt>
                <c:pt idx="7">
                  <c:v>1.8681204347051401</c:v>
                </c:pt>
                <c:pt idx="8">
                  <c:v>2.0997316703378401</c:v>
                </c:pt>
                <c:pt idx="9">
                  <c:v>2.33282015751234</c:v>
                </c:pt>
                <c:pt idx="10">
                  <c:v>2.5678094651703001</c:v>
                </c:pt>
                <c:pt idx="11">
                  <c:v>2.5673065084783699</c:v>
                </c:pt>
                <c:pt idx="12">
                  <c:v>2.5653504449150999</c:v>
                </c:pt>
                <c:pt idx="13">
                  <c:v>2.56572706935123</c:v>
                </c:pt>
                <c:pt idx="14">
                  <c:v>2.5649739310325499</c:v>
                </c:pt>
                <c:pt idx="15">
                  <c:v>2.56890587485913</c:v>
                </c:pt>
                <c:pt idx="16">
                  <c:v>2.5689418385703502</c:v>
                </c:pt>
                <c:pt idx="17">
                  <c:v>2.5642391509401001</c:v>
                </c:pt>
                <c:pt idx="18">
                  <c:v>2.56434665343739</c:v>
                </c:pt>
                <c:pt idx="19">
                  <c:v>2.5671808000895302</c:v>
                </c:pt>
                <c:pt idx="20">
                  <c:v>2.5646871374861901</c:v>
                </c:pt>
                <c:pt idx="21">
                  <c:v>2.5653683769047899</c:v>
                </c:pt>
                <c:pt idx="22">
                  <c:v>2.5637555012224902</c:v>
                </c:pt>
                <c:pt idx="23">
                  <c:v>2.5644900041227299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FF-9248-85A7-98461A3038CA}"/>
            </c:ext>
          </c:extLst>
        </c:ser>
        <c:ser>
          <c:idx val="1"/>
          <c:order val="3"/>
          <c:tx>
            <c:strRef>
              <c:f>'pipeline_output (2)'!$X$2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(2)'!$X$3:$X$26</c:f>
              <c:numCache>
                <c:formatCode>General</c:formatCode>
                <c:ptCount val="24"/>
                <c:pt idx="0">
                  <c:v>0.12701698282336399</c:v>
                </c:pt>
                <c:pt idx="1">
                  <c:v>0.25401726202423802</c:v>
                </c:pt>
                <c:pt idx="2">
                  <c:v>0.38092952626897197</c:v>
                </c:pt>
                <c:pt idx="3">
                  <c:v>0.50792554148501801</c:v>
                </c:pt>
                <c:pt idx="4">
                  <c:v>0.63489374658335196</c:v>
                </c:pt>
                <c:pt idx="5">
                  <c:v>0.76165745902217696</c:v>
                </c:pt>
                <c:pt idx="6">
                  <c:v>0.88826240173488702</c:v>
                </c:pt>
                <c:pt idx="7">
                  <c:v>1.01565710237336</c:v>
                </c:pt>
                <c:pt idx="8">
                  <c:v>1.1418771507333401</c:v>
                </c:pt>
                <c:pt idx="9">
                  <c:v>1.2691156688417899</c:v>
                </c:pt>
                <c:pt idx="10">
                  <c:v>1.3961175168237101</c:v>
                </c:pt>
                <c:pt idx="11">
                  <c:v>1.3979575434145799</c:v>
                </c:pt>
                <c:pt idx="12">
                  <c:v>1.3991140253898</c:v>
                </c:pt>
                <c:pt idx="13">
                  <c:v>1.39923137924723</c:v>
                </c:pt>
                <c:pt idx="14">
                  <c:v>1.40050219423774</c:v>
                </c:pt>
                <c:pt idx="15">
                  <c:v>1.40191989609794</c:v>
                </c:pt>
                <c:pt idx="16">
                  <c:v>1.40255745874511</c:v>
                </c:pt>
                <c:pt idx="17">
                  <c:v>1.4015130164476499</c:v>
                </c:pt>
                <c:pt idx="18">
                  <c:v>1.4016896588600101</c:v>
                </c:pt>
                <c:pt idx="19">
                  <c:v>1.4027665340350901</c:v>
                </c:pt>
                <c:pt idx="20">
                  <c:v>1.40200022920884</c:v>
                </c:pt>
                <c:pt idx="21">
                  <c:v>1.4029005894450299</c:v>
                </c:pt>
                <c:pt idx="22">
                  <c:v>1.4023966740034199</c:v>
                </c:pt>
                <c:pt idx="23">
                  <c:v>1.40311513140287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FF-9248-85A7-98461A303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4639205555555555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baseline="0"/>
              <a:t>(a)</a:t>
            </a:r>
            <a:r>
              <a:rPr lang="en-US" sz="1400" baseline="0"/>
              <a:t> </a:t>
            </a:r>
            <a:r>
              <a:rPr lang="en-US" sz="1400" b="1" baseline="0"/>
              <a:t>INT32</a:t>
            </a:r>
            <a:r>
              <a:rPr lang="en-US" sz="1400" baseline="0"/>
              <a:t> (1 DPU)</a:t>
            </a:r>
            <a:endParaRPr lang="en-US" sz="1400"/>
          </a:p>
        </c:rich>
      </c:tx>
      <c:layout>
        <c:manualLayout>
          <c:xMode val="edge"/>
          <c:yMode val="edge"/>
          <c:x val="0.1782755555555555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(2)'!$R$2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(2)'!$R$3:$R$26</c:f>
              <c:numCache>
                <c:formatCode>General</c:formatCode>
                <c:ptCount val="24"/>
                <c:pt idx="0">
                  <c:v>5.2846742235738597</c:v>
                </c:pt>
                <c:pt idx="1">
                  <c:v>10.5723322981903</c:v>
                </c:pt>
                <c:pt idx="2">
                  <c:v>15.8562830787842</c:v>
                </c:pt>
                <c:pt idx="3">
                  <c:v>21.142715588508</c:v>
                </c:pt>
                <c:pt idx="4">
                  <c:v>26.421240569026001</c:v>
                </c:pt>
                <c:pt idx="5">
                  <c:v>31.694353766170899</c:v>
                </c:pt>
                <c:pt idx="6">
                  <c:v>36.9717545086203</c:v>
                </c:pt>
                <c:pt idx="7">
                  <c:v>42.273984910441698</c:v>
                </c:pt>
                <c:pt idx="8">
                  <c:v>47.514571503292302</c:v>
                </c:pt>
                <c:pt idx="9">
                  <c:v>52.787604891534102</c:v>
                </c:pt>
                <c:pt idx="10">
                  <c:v>58.093588838481502</c:v>
                </c:pt>
                <c:pt idx="11">
                  <c:v>58.154528744374701</c:v>
                </c:pt>
                <c:pt idx="12">
                  <c:v>58.163929645724501</c:v>
                </c:pt>
                <c:pt idx="13">
                  <c:v>58.209594866158099</c:v>
                </c:pt>
                <c:pt idx="14">
                  <c:v>58.276885455454902</c:v>
                </c:pt>
                <c:pt idx="15">
                  <c:v>58.3888873863052</c:v>
                </c:pt>
                <c:pt idx="16">
                  <c:v>58.422069755965502</c:v>
                </c:pt>
                <c:pt idx="17">
                  <c:v>58.3891660727013</c:v>
                </c:pt>
                <c:pt idx="18">
                  <c:v>58.366136973752802</c:v>
                </c:pt>
                <c:pt idx="19">
                  <c:v>58.512979620990599</c:v>
                </c:pt>
                <c:pt idx="20">
                  <c:v>58.488174921909803</c:v>
                </c:pt>
                <c:pt idx="21">
                  <c:v>58.508781858849296</c:v>
                </c:pt>
                <c:pt idx="22">
                  <c:v>58.523523323993999</c:v>
                </c:pt>
                <c:pt idx="23">
                  <c:v>58.558166993761198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6-C54F-AD34-E6D519FE23B3}"/>
            </c:ext>
          </c:extLst>
        </c:ser>
        <c:ser>
          <c:idx val="3"/>
          <c:order val="1"/>
          <c:tx>
            <c:strRef>
              <c:f>'pipeline_output (2)'!$U$2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2225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(2)'!$U$3:$U$26</c:f>
              <c:numCache>
                <c:formatCode>General</c:formatCode>
                <c:ptCount val="24"/>
                <c:pt idx="0">
                  <c:v>5.2860595550511098</c:v>
                </c:pt>
                <c:pt idx="1">
                  <c:v>10.5721495650169</c:v>
                </c:pt>
                <c:pt idx="2">
                  <c:v>15.8553925380614</c:v>
                </c:pt>
                <c:pt idx="3">
                  <c:v>21.141741219302801</c:v>
                </c:pt>
                <c:pt idx="4">
                  <c:v>26.416676263964</c:v>
                </c:pt>
                <c:pt idx="5">
                  <c:v>31.696269874856402</c:v>
                </c:pt>
                <c:pt idx="6">
                  <c:v>36.970786154651996</c:v>
                </c:pt>
                <c:pt idx="7">
                  <c:v>42.2762249684369</c:v>
                </c:pt>
                <c:pt idx="8">
                  <c:v>47.511126876163502</c:v>
                </c:pt>
                <c:pt idx="9">
                  <c:v>52.778495229822703</c:v>
                </c:pt>
                <c:pt idx="10">
                  <c:v>58.102970046228798</c:v>
                </c:pt>
                <c:pt idx="11">
                  <c:v>58.166326440046099</c:v>
                </c:pt>
                <c:pt idx="12">
                  <c:v>58.173979066969501</c:v>
                </c:pt>
                <c:pt idx="13">
                  <c:v>58.224370679794298</c:v>
                </c:pt>
                <c:pt idx="14">
                  <c:v>58.263100408951203</c:v>
                </c:pt>
                <c:pt idx="15">
                  <c:v>58.367065214971099</c:v>
                </c:pt>
                <c:pt idx="16">
                  <c:v>58.421697755788799</c:v>
                </c:pt>
                <c:pt idx="17">
                  <c:v>58.376813530636497</c:v>
                </c:pt>
                <c:pt idx="18">
                  <c:v>58.368643292804101</c:v>
                </c:pt>
                <c:pt idx="19">
                  <c:v>58.4811849160631</c:v>
                </c:pt>
                <c:pt idx="20">
                  <c:v>58.481930437082802</c:v>
                </c:pt>
                <c:pt idx="21">
                  <c:v>58.519977229928202</c:v>
                </c:pt>
                <c:pt idx="22">
                  <c:v>58.511113874566703</c:v>
                </c:pt>
                <c:pt idx="23">
                  <c:v>58.516524867022902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26-C54F-AD34-E6D519FE23B3}"/>
            </c:ext>
          </c:extLst>
        </c:ser>
        <c:ser>
          <c:idx val="2"/>
          <c:order val="2"/>
          <c:tx>
            <c:strRef>
              <c:f>'pipeline_output (2)'!$T$2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(2)'!$T$3:$T$26</c:f>
              <c:numCache>
                <c:formatCode>General</c:formatCode>
                <c:ptCount val="24"/>
                <c:pt idx="0">
                  <c:v>0.93379403697502905</c:v>
                </c:pt>
                <c:pt idx="1">
                  <c:v>1.8677781679568</c:v>
                </c:pt>
                <c:pt idx="2">
                  <c:v>2.8014106224142399</c:v>
                </c:pt>
                <c:pt idx="3">
                  <c:v>3.7353966475215699</c:v>
                </c:pt>
                <c:pt idx="4">
                  <c:v>4.6671829794810096</c:v>
                </c:pt>
                <c:pt idx="5">
                  <c:v>5.6002734508520904</c:v>
                </c:pt>
                <c:pt idx="6">
                  <c:v>6.5320326279836696</c:v>
                </c:pt>
                <c:pt idx="7">
                  <c:v>7.4704207233045503</c:v>
                </c:pt>
                <c:pt idx="8">
                  <c:v>8.3964382784402307</c:v>
                </c:pt>
                <c:pt idx="9">
                  <c:v>9.3291102558757792</c:v>
                </c:pt>
                <c:pt idx="10">
                  <c:v>10.2673011663267</c:v>
                </c:pt>
                <c:pt idx="11">
                  <c:v>10.268852495712</c:v>
                </c:pt>
                <c:pt idx="12">
                  <c:v>10.2622195378386</c:v>
                </c:pt>
                <c:pt idx="13">
                  <c:v>10.263051776451</c:v>
                </c:pt>
                <c:pt idx="14">
                  <c:v>10.262678687277599</c:v>
                </c:pt>
                <c:pt idx="15">
                  <c:v>10.2795809758556</c:v>
                </c:pt>
                <c:pt idx="16">
                  <c:v>10.2798689112349</c:v>
                </c:pt>
                <c:pt idx="17">
                  <c:v>10.2635971094256</c:v>
                </c:pt>
                <c:pt idx="18">
                  <c:v>10.2660949008221</c:v>
                </c:pt>
                <c:pt idx="19">
                  <c:v>10.275206343162299</c:v>
                </c:pt>
                <c:pt idx="20">
                  <c:v>10.2639128550053</c:v>
                </c:pt>
                <c:pt idx="21">
                  <c:v>10.273307990751199</c:v>
                </c:pt>
                <c:pt idx="22">
                  <c:v>10.265319594088</c:v>
                </c:pt>
                <c:pt idx="23">
                  <c:v>10.268680102630301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26-C54F-AD34-E6D519FE23B3}"/>
            </c:ext>
          </c:extLst>
        </c:ser>
        <c:ser>
          <c:idx val="1"/>
          <c:order val="3"/>
          <c:tx>
            <c:strRef>
              <c:f>'pipeline_output (2)'!$S$2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 cap="flat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(2)'!$S$3:$S$26</c:f>
              <c:numCache>
                <c:formatCode>General</c:formatCode>
                <c:ptCount val="24"/>
                <c:pt idx="0">
                  <c:v>1.0240142859135799</c:v>
                </c:pt>
                <c:pt idx="1">
                  <c:v>2.0482857541509598</c:v>
                </c:pt>
                <c:pt idx="2">
                  <c:v>3.07186286326503</c:v>
                </c:pt>
                <c:pt idx="3">
                  <c:v>4.0959588575561101</c:v>
                </c:pt>
                <c:pt idx="4">
                  <c:v>5.11938578797744</c:v>
                </c:pt>
                <c:pt idx="5">
                  <c:v>6.1409192598132902</c:v>
                </c:pt>
                <c:pt idx="6">
                  <c:v>7.1632291774423598</c:v>
                </c:pt>
                <c:pt idx="7">
                  <c:v>8.1916891546526092</c:v>
                </c:pt>
                <c:pt idx="8">
                  <c:v>9.2088133228615892</c:v>
                </c:pt>
                <c:pt idx="9">
                  <c:v>10.231635409667801</c:v>
                </c:pt>
                <c:pt idx="10">
                  <c:v>11.258719333928401</c:v>
                </c:pt>
                <c:pt idx="11">
                  <c:v>11.261966938446101</c:v>
                </c:pt>
                <c:pt idx="12">
                  <c:v>11.2568545356951</c:v>
                </c:pt>
                <c:pt idx="13">
                  <c:v>11.2597901454255</c:v>
                </c:pt>
                <c:pt idx="14">
                  <c:v>11.261517690018101</c:v>
                </c:pt>
                <c:pt idx="15">
                  <c:v>11.2770548271422</c:v>
                </c:pt>
                <c:pt idx="16">
                  <c:v>11.278649026567701</c:v>
                </c:pt>
                <c:pt idx="17">
                  <c:v>11.2635223059736</c:v>
                </c:pt>
                <c:pt idx="18">
                  <c:v>11.2657351243829</c:v>
                </c:pt>
                <c:pt idx="19">
                  <c:v>11.274040942714599</c:v>
                </c:pt>
                <c:pt idx="20">
                  <c:v>11.2633840336856</c:v>
                </c:pt>
                <c:pt idx="21">
                  <c:v>11.2705786971636</c:v>
                </c:pt>
                <c:pt idx="22">
                  <c:v>11.2688829730069</c:v>
                </c:pt>
                <c:pt idx="23">
                  <c:v>11.2754610783226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26-C54F-AD34-E6D519FE2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36161500000000002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(</a:t>
            </a:r>
            <a:r>
              <a:rPr lang="en-US" sz="1400" b="1" dirty="0"/>
              <a:t>b) INT64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88588888888888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2161111111111"/>
          <c:y val="4.2501111111111094E-2"/>
          <c:w val="0.7849783333333333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(2)'!$W$2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(2)'!$W$3:$W$26</c:f>
              <c:numCache>
                <c:formatCode>General</c:formatCode>
                <c:ptCount val="24"/>
                <c:pt idx="0">
                  <c:v>4.53164481937708</c:v>
                </c:pt>
                <c:pt idx="1">
                  <c:v>9.0630434406817706</c:v>
                </c:pt>
                <c:pt idx="2">
                  <c:v>13.5935580890577</c:v>
                </c:pt>
                <c:pt idx="3">
                  <c:v>18.124251822294202</c:v>
                </c:pt>
                <c:pt idx="4">
                  <c:v>22.647849080822201</c:v>
                </c:pt>
                <c:pt idx="5">
                  <c:v>27.171818430852799</c:v>
                </c:pt>
                <c:pt idx="6">
                  <c:v>31.695722391591602</c:v>
                </c:pt>
                <c:pt idx="7">
                  <c:v>36.245281714483198</c:v>
                </c:pt>
                <c:pt idx="8">
                  <c:v>40.736675724154999</c:v>
                </c:pt>
                <c:pt idx="9">
                  <c:v>45.255984985436697</c:v>
                </c:pt>
                <c:pt idx="10">
                  <c:v>49.809868282652801</c:v>
                </c:pt>
                <c:pt idx="11">
                  <c:v>49.856422280697203</c:v>
                </c:pt>
                <c:pt idx="12">
                  <c:v>49.847551368560502</c:v>
                </c:pt>
                <c:pt idx="13">
                  <c:v>49.895803876356801</c:v>
                </c:pt>
                <c:pt idx="14">
                  <c:v>49.927503404442298</c:v>
                </c:pt>
                <c:pt idx="15">
                  <c:v>50.033346330131302</c:v>
                </c:pt>
                <c:pt idx="16">
                  <c:v>50.064264774691303</c:v>
                </c:pt>
                <c:pt idx="17">
                  <c:v>49.976795616223399</c:v>
                </c:pt>
                <c:pt idx="18">
                  <c:v>50.010778842943601</c:v>
                </c:pt>
                <c:pt idx="19">
                  <c:v>50.110132579636499</c:v>
                </c:pt>
                <c:pt idx="20">
                  <c:v>50.056412102960202</c:v>
                </c:pt>
                <c:pt idx="21">
                  <c:v>50.097956776708699</c:v>
                </c:pt>
                <c:pt idx="22">
                  <c:v>50.118754984540999</c:v>
                </c:pt>
                <c:pt idx="23">
                  <c:v>50.160608922535602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FF-9248-85A7-98461A3038CA}"/>
            </c:ext>
          </c:extLst>
        </c:ser>
        <c:ser>
          <c:idx val="3"/>
          <c:order val="1"/>
          <c:tx>
            <c:strRef>
              <c:f>'pipeline_output (2)'!$Z$2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(2)'!$Z$3:$Z$26</c:f>
              <c:numCache>
                <c:formatCode>General</c:formatCode>
                <c:ptCount val="24"/>
                <c:pt idx="0">
                  <c:v>4.5319973672544203</c:v>
                </c:pt>
                <c:pt idx="1">
                  <c:v>9.0630210597020806</c:v>
                </c:pt>
                <c:pt idx="2">
                  <c:v>13.593155302048199</c:v>
                </c:pt>
                <c:pt idx="3">
                  <c:v>18.1258630737773</c:v>
                </c:pt>
                <c:pt idx="4">
                  <c:v>22.647569562292801</c:v>
                </c:pt>
                <c:pt idx="5">
                  <c:v>27.1730255218012</c:v>
                </c:pt>
                <c:pt idx="6">
                  <c:v>31.695174927239499</c:v>
                </c:pt>
                <c:pt idx="7">
                  <c:v>36.238839572245297</c:v>
                </c:pt>
                <c:pt idx="8">
                  <c:v>40.736449639644903</c:v>
                </c:pt>
                <c:pt idx="9">
                  <c:v>45.2517440957212</c:v>
                </c:pt>
                <c:pt idx="10">
                  <c:v>49.802771030383603</c:v>
                </c:pt>
                <c:pt idx="11">
                  <c:v>49.8506659856941</c:v>
                </c:pt>
                <c:pt idx="12">
                  <c:v>49.858792906225098</c:v>
                </c:pt>
                <c:pt idx="13">
                  <c:v>49.882918369066701</c:v>
                </c:pt>
                <c:pt idx="14">
                  <c:v>49.927435482335</c:v>
                </c:pt>
                <c:pt idx="15">
                  <c:v>50.037507515819001</c:v>
                </c:pt>
                <c:pt idx="16">
                  <c:v>50.054637057727597</c:v>
                </c:pt>
                <c:pt idx="17">
                  <c:v>49.979722212008397</c:v>
                </c:pt>
                <c:pt idx="18">
                  <c:v>50.023457764438199</c:v>
                </c:pt>
                <c:pt idx="19">
                  <c:v>50.1058224896341</c:v>
                </c:pt>
                <c:pt idx="20">
                  <c:v>50.020185169284197</c:v>
                </c:pt>
                <c:pt idx="21">
                  <c:v>50.104180745607003</c:v>
                </c:pt>
                <c:pt idx="22">
                  <c:v>50.120260788100097</c:v>
                </c:pt>
                <c:pt idx="23">
                  <c:v>50.166094156017202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FF-9248-85A7-98461A3038CA}"/>
            </c:ext>
          </c:extLst>
        </c:ser>
        <c:ser>
          <c:idx val="2"/>
          <c:order val="2"/>
          <c:tx>
            <c:strRef>
              <c:f>'pipeline_output (2)'!$Y$2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(2)'!$Y$3:$Y$26</c:f>
              <c:numCache>
                <c:formatCode>General</c:formatCode>
                <c:ptCount val="24"/>
                <c:pt idx="0">
                  <c:v>0.23352099770934001</c:v>
                </c:pt>
                <c:pt idx="1">
                  <c:v>0.46703902367635702</c:v>
                </c:pt>
                <c:pt idx="2">
                  <c:v>0.70044221186089695</c:v>
                </c:pt>
                <c:pt idx="3">
                  <c:v>0.93403169076814196</c:v>
                </c:pt>
                <c:pt idx="4">
                  <c:v>1.16710000763222</c:v>
                </c:pt>
                <c:pt idx="5">
                  <c:v>1.40034722354709</c:v>
                </c:pt>
                <c:pt idx="6">
                  <c:v>1.63352858440009</c:v>
                </c:pt>
                <c:pt idx="7">
                  <c:v>1.8681204347051401</c:v>
                </c:pt>
                <c:pt idx="8">
                  <c:v>2.0997316703378401</c:v>
                </c:pt>
                <c:pt idx="9">
                  <c:v>2.33282015751234</c:v>
                </c:pt>
                <c:pt idx="10">
                  <c:v>2.5678094651703001</c:v>
                </c:pt>
                <c:pt idx="11">
                  <c:v>2.5673065084783699</c:v>
                </c:pt>
                <c:pt idx="12">
                  <c:v>2.5653504449150999</c:v>
                </c:pt>
                <c:pt idx="13">
                  <c:v>2.56572706935123</c:v>
                </c:pt>
                <c:pt idx="14">
                  <c:v>2.5649739310325499</c:v>
                </c:pt>
                <c:pt idx="15">
                  <c:v>2.56890587485913</c:v>
                </c:pt>
                <c:pt idx="16">
                  <c:v>2.5689418385703502</c:v>
                </c:pt>
                <c:pt idx="17">
                  <c:v>2.5642391509401001</c:v>
                </c:pt>
                <c:pt idx="18">
                  <c:v>2.56434665343739</c:v>
                </c:pt>
                <c:pt idx="19">
                  <c:v>2.5671808000895302</c:v>
                </c:pt>
                <c:pt idx="20">
                  <c:v>2.5646871374861901</c:v>
                </c:pt>
                <c:pt idx="21">
                  <c:v>2.5653683769047899</c:v>
                </c:pt>
                <c:pt idx="22">
                  <c:v>2.5637555012224902</c:v>
                </c:pt>
                <c:pt idx="23">
                  <c:v>2.5644900041227299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FF-9248-85A7-98461A3038CA}"/>
            </c:ext>
          </c:extLst>
        </c:ser>
        <c:ser>
          <c:idx val="1"/>
          <c:order val="3"/>
          <c:tx>
            <c:strRef>
              <c:f>'pipeline_output (2)'!$X$2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(2)'!$X$3:$X$26</c:f>
              <c:numCache>
                <c:formatCode>General</c:formatCode>
                <c:ptCount val="24"/>
                <c:pt idx="0">
                  <c:v>0.12701698282336399</c:v>
                </c:pt>
                <c:pt idx="1">
                  <c:v>0.25401726202423802</c:v>
                </c:pt>
                <c:pt idx="2">
                  <c:v>0.38092952626897197</c:v>
                </c:pt>
                <c:pt idx="3">
                  <c:v>0.50792554148501801</c:v>
                </c:pt>
                <c:pt idx="4">
                  <c:v>0.63489374658335196</c:v>
                </c:pt>
                <c:pt idx="5">
                  <c:v>0.76165745902217696</c:v>
                </c:pt>
                <c:pt idx="6">
                  <c:v>0.88826240173488702</c:v>
                </c:pt>
                <c:pt idx="7">
                  <c:v>1.01565710237336</c:v>
                </c:pt>
                <c:pt idx="8">
                  <c:v>1.1418771507333401</c:v>
                </c:pt>
                <c:pt idx="9">
                  <c:v>1.2691156688417899</c:v>
                </c:pt>
                <c:pt idx="10">
                  <c:v>1.3961175168237101</c:v>
                </c:pt>
                <c:pt idx="11">
                  <c:v>1.3979575434145799</c:v>
                </c:pt>
                <c:pt idx="12">
                  <c:v>1.3991140253898</c:v>
                </c:pt>
                <c:pt idx="13">
                  <c:v>1.39923137924723</c:v>
                </c:pt>
                <c:pt idx="14">
                  <c:v>1.40050219423774</c:v>
                </c:pt>
                <c:pt idx="15">
                  <c:v>1.40191989609794</c:v>
                </c:pt>
                <c:pt idx="16">
                  <c:v>1.40255745874511</c:v>
                </c:pt>
                <c:pt idx="17">
                  <c:v>1.4015130164476499</c:v>
                </c:pt>
                <c:pt idx="18">
                  <c:v>1.4016896588600101</c:v>
                </c:pt>
                <c:pt idx="19">
                  <c:v>1.4027665340350901</c:v>
                </c:pt>
                <c:pt idx="20">
                  <c:v>1.40200022920884</c:v>
                </c:pt>
                <c:pt idx="21">
                  <c:v>1.4029005894450299</c:v>
                </c:pt>
                <c:pt idx="22">
                  <c:v>1.4023966740034199</c:v>
                </c:pt>
                <c:pt idx="23">
                  <c:v>1.40311513140287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FF-9248-85A7-98461A303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4639205555555555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baseline="0"/>
              <a:t>(a)</a:t>
            </a:r>
            <a:r>
              <a:rPr lang="en-US" sz="1400" baseline="0"/>
              <a:t> </a:t>
            </a:r>
            <a:r>
              <a:rPr lang="en-US" sz="1400" b="1" baseline="0"/>
              <a:t>INT32</a:t>
            </a:r>
            <a:r>
              <a:rPr lang="en-US" sz="1400" baseline="0"/>
              <a:t> (1 DPU)</a:t>
            </a:r>
            <a:endParaRPr lang="en-US" sz="1400"/>
          </a:p>
        </c:rich>
      </c:tx>
      <c:layout>
        <c:manualLayout>
          <c:xMode val="edge"/>
          <c:yMode val="edge"/>
          <c:x val="0.1782755555555555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(2)'!$R$2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(2)'!$R$3:$R$26</c:f>
              <c:numCache>
                <c:formatCode>General</c:formatCode>
                <c:ptCount val="24"/>
                <c:pt idx="0">
                  <c:v>5.2846742235738597</c:v>
                </c:pt>
                <c:pt idx="1">
                  <c:v>10.5723322981903</c:v>
                </c:pt>
                <c:pt idx="2">
                  <c:v>15.8562830787842</c:v>
                </c:pt>
                <c:pt idx="3">
                  <c:v>21.142715588508</c:v>
                </c:pt>
                <c:pt idx="4">
                  <c:v>26.421240569026001</c:v>
                </c:pt>
                <c:pt idx="5">
                  <c:v>31.694353766170899</c:v>
                </c:pt>
                <c:pt idx="6">
                  <c:v>36.9717545086203</c:v>
                </c:pt>
                <c:pt idx="7">
                  <c:v>42.273984910441698</c:v>
                </c:pt>
                <c:pt idx="8">
                  <c:v>47.514571503292302</c:v>
                </c:pt>
                <c:pt idx="9">
                  <c:v>52.787604891534102</c:v>
                </c:pt>
                <c:pt idx="10">
                  <c:v>58.093588838481502</c:v>
                </c:pt>
                <c:pt idx="11">
                  <c:v>58.154528744374701</c:v>
                </c:pt>
                <c:pt idx="12">
                  <c:v>58.163929645724501</c:v>
                </c:pt>
                <c:pt idx="13">
                  <c:v>58.209594866158099</c:v>
                </c:pt>
                <c:pt idx="14">
                  <c:v>58.276885455454902</c:v>
                </c:pt>
                <c:pt idx="15">
                  <c:v>58.3888873863052</c:v>
                </c:pt>
                <c:pt idx="16">
                  <c:v>58.422069755965502</c:v>
                </c:pt>
                <c:pt idx="17">
                  <c:v>58.3891660727013</c:v>
                </c:pt>
                <c:pt idx="18">
                  <c:v>58.366136973752802</c:v>
                </c:pt>
                <c:pt idx="19">
                  <c:v>58.512979620990599</c:v>
                </c:pt>
                <c:pt idx="20">
                  <c:v>58.488174921909803</c:v>
                </c:pt>
                <c:pt idx="21">
                  <c:v>58.508781858849296</c:v>
                </c:pt>
                <c:pt idx="22">
                  <c:v>58.523523323993999</c:v>
                </c:pt>
                <c:pt idx="23">
                  <c:v>58.558166993761198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6-C54F-AD34-E6D519FE23B3}"/>
            </c:ext>
          </c:extLst>
        </c:ser>
        <c:ser>
          <c:idx val="3"/>
          <c:order val="1"/>
          <c:tx>
            <c:strRef>
              <c:f>'pipeline_output (2)'!$U$2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2225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(2)'!$U$3:$U$26</c:f>
              <c:numCache>
                <c:formatCode>General</c:formatCode>
                <c:ptCount val="24"/>
                <c:pt idx="0">
                  <c:v>5.2860595550511098</c:v>
                </c:pt>
                <c:pt idx="1">
                  <c:v>10.5721495650169</c:v>
                </c:pt>
                <c:pt idx="2">
                  <c:v>15.8553925380614</c:v>
                </c:pt>
                <c:pt idx="3">
                  <c:v>21.141741219302801</c:v>
                </c:pt>
                <c:pt idx="4">
                  <c:v>26.416676263964</c:v>
                </c:pt>
                <c:pt idx="5">
                  <c:v>31.696269874856402</c:v>
                </c:pt>
                <c:pt idx="6">
                  <c:v>36.970786154651996</c:v>
                </c:pt>
                <c:pt idx="7">
                  <c:v>42.2762249684369</c:v>
                </c:pt>
                <c:pt idx="8">
                  <c:v>47.511126876163502</c:v>
                </c:pt>
                <c:pt idx="9">
                  <c:v>52.778495229822703</c:v>
                </c:pt>
                <c:pt idx="10">
                  <c:v>58.102970046228798</c:v>
                </c:pt>
                <c:pt idx="11">
                  <c:v>58.166326440046099</c:v>
                </c:pt>
                <c:pt idx="12">
                  <c:v>58.173979066969501</c:v>
                </c:pt>
                <c:pt idx="13">
                  <c:v>58.224370679794298</c:v>
                </c:pt>
                <c:pt idx="14">
                  <c:v>58.263100408951203</c:v>
                </c:pt>
                <c:pt idx="15">
                  <c:v>58.367065214971099</c:v>
                </c:pt>
                <c:pt idx="16">
                  <c:v>58.421697755788799</c:v>
                </c:pt>
                <c:pt idx="17">
                  <c:v>58.376813530636497</c:v>
                </c:pt>
                <c:pt idx="18">
                  <c:v>58.368643292804101</c:v>
                </c:pt>
                <c:pt idx="19">
                  <c:v>58.4811849160631</c:v>
                </c:pt>
                <c:pt idx="20">
                  <c:v>58.481930437082802</c:v>
                </c:pt>
                <c:pt idx="21">
                  <c:v>58.519977229928202</c:v>
                </c:pt>
                <c:pt idx="22">
                  <c:v>58.511113874566703</c:v>
                </c:pt>
                <c:pt idx="23">
                  <c:v>58.516524867022902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26-C54F-AD34-E6D519FE23B3}"/>
            </c:ext>
          </c:extLst>
        </c:ser>
        <c:ser>
          <c:idx val="2"/>
          <c:order val="2"/>
          <c:tx>
            <c:strRef>
              <c:f>'pipeline_output (2)'!$T$2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(2)'!$T$3:$T$26</c:f>
              <c:numCache>
                <c:formatCode>General</c:formatCode>
                <c:ptCount val="24"/>
                <c:pt idx="0">
                  <c:v>0.93379403697502905</c:v>
                </c:pt>
                <c:pt idx="1">
                  <c:v>1.8677781679568</c:v>
                </c:pt>
                <c:pt idx="2">
                  <c:v>2.8014106224142399</c:v>
                </c:pt>
                <c:pt idx="3">
                  <c:v>3.7353966475215699</c:v>
                </c:pt>
                <c:pt idx="4">
                  <c:v>4.6671829794810096</c:v>
                </c:pt>
                <c:pt idx="5">
                  <c:v>5.6002734508520904</c:v>
                </c:pt>
                <c:pt idx="6">
                  <c:v>6.5320326279836696</c:v>
                </c:pt>
                <c:pt idx="7">
                  <c:v>7.4704207233045503</c:v>
                </c:pt>
                <c:pt idx="8">
                  <c:v>8.3964382784402307</c:v>
                </c:pt>
                <c:pt idx="9">
                  <c:v>9.3291102558757792</c:v>
                </c:pt>
                <c:pt idx="10">
                  <c:v>10.2673011663267</c:v>
                </c:pt>
                <c:pt idx="11">
                  <c:v>10.268852495712</c:v>
                </c:pt>
                <c:pt idx="12">
                  <c:v>10.2622195378386</c:v>
                </c:pt>
                <c:pt idx="13">
                  <c:v>10.263051776451</c:v>
                </c:pt>
                <c:pt idx="14">
                  <c:v>10.262678687277599</c:v>
                </c:pt>
                <c:pt idx="15">
                  <c:v>10.2795809758556</c:v>
                </c:pt>
                <c:pt idx="16">
                  <c:v>10.2798689112349</c:v>
                </c:pt>
                <c:pt idx="17">
                  <c:v>10.2635971094256</c:v>
                </c:pt>
                <c:pt idx="18">
                  <c:v>10.2660949008221</c:v>
                </c:pt>
                <c:pt idx="19">
                  <c:v>10.275206343162299</c:v>
                </c:pt>
                <c:pt idx="20">
                  <c:v>10.2639128550053</c:v>
                </c:pt>
                <c:pt idx="21">
                  <c:v>10.273307990751199</c:v>
                </c:pt>
                <c:pt idx="22">
                  <c:v>10.265319594088</c:v>
                </c:pt>
                <c:pt idx="23">
                  <c:v>10.268680102630301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26-C54F-AD34-E6D519FE23B3}"/>
            </c:ext>
          </c:extLst>
        </c:ser>
        <c:ser>
          <c:idx val="1"/>
          <c:order val="3"/>
          <c:tx>
            <c:strRef>
              <c:f>'pipeline_output (2)'!$S$2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 cap="flat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(2)'!$S$3:$S$26</c:f>
              <c:numCache>
                <c:formatCode>General</c:formatCode>
                <c:ptCount val="24"/>
                <c:pt idx="0">
                  <c:v>1.0240142859135799</c:v>
                </c:pt>
                <c:pt idx="1">
                  <c:v>2.0482857541509598</c:v>
                </c:pt>
                <c:pt idx="2">
                  <c:v>3.07186286326503</c:v>
                </c:pt>
                <c:pt idx="3">
                  <c:v>4.0959588575561101</c:v>
                </c:pt>
                <c:pt idx="4">
                  <c:v>5.11938578797744</c:v>
                </c:pt>
                <c:pt idx="5">
                  <c:v>6.1409192598132902</c:v>
                </c:pt>
                <c:pt idx="6">
                  <c:v>7.1632291774423598</c:v>
                </c:pt>
                <c:pt idx="7">
                  <c:v>8.1916891546526092</c:v>
                </c:pt>
                <c:pt idx="8">
                  <c:v>9.2088133228615892</c:v>
                </c:pt>
                <c:pt idx="9">
                  <c:v>10.231635409667801</c:v>
                </c:pt>
                <c:pt idx="10">
                  <c:v>11.258719333928401</c:v>
                </c:pt>
                <c:pt idx="11">
                  <c:v>11.261966938446101</c:v>
                </c:pt>
                <c:pt idx="12">
                  <c:v>11.2568545356951</c:v>
                </c:pt>
                <c:pt idx="13">
                  <c:v>11.2597901454255</c:v>
                </c:pt>
                <c:pt idx="14">
                  <c:v>11.261517690018101</c:v>
                </c:pt>
                <c:pt idx="15">
                  <c:v>11.2770548271422</c:v>
                </c:pt>
                <c:pt idx="16">
                  <c:v>11.278649026567701</c:v>
                </c:pt>
                <c:pt idx="17">
                  <c:v>11.2635223059736</c:v>
                </c:pt>
                <c:pt idx="18">
                  <c:v>11.2657351243829</c:v>
                </c:pt>
                <c:pt idx="19">
                  <c:v>11.274040942714599</c:v>
                </c:pt>
                <c:pt idx="20">
                  <c:v>11.2633840336856</c:v>
                </c:pt>
                <c:pt idx="21">
                  <c:v>11.2705786971636</c:v>
                </c:pt>
                <c:pt idx="22">
                  <c:v>11.2688829730069</c:v>
                </c:pt>
                <c:pt idx="23">
                  <c:v>11.2754610783226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26-C54F-AD34-E6D519FE2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36161500000000002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(d) DOUBLE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470472222222226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68833333333333"/>
          <c:y val="4.2501111111111094E-2"/>
          <c:w val="0.7885061111111111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(2)'!$H$2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(2)'!$H$3:$H$26</c:f>
              <c:numCache>
                <c:formatCode>General</c:formatCode>
                <c:ptCount val="24"/>
                <c:pt idx="0">
                  <c:v>0.302342609526634</c:v>
                </c:pt>
                <c:pt idx="1">
                  <c:v>0.60468422275349198</c:v>
                </c:pt>
                <c:pt idx="2">
                  <c:v>0.90680819731269602</c:v>
                </c:pt>
                <c:pt idx="3">
                  <c:v>1.2092787853226401</c:v>
                </c:pt>
                <c:pt idx="4">
                  <c:v>1.51104084321475</c:v>
                </c:pt>
                <c:pt idx="5">
                  <c:v>1.81313255571529</c:v>
                </c:pt>
                <c:pt idx="6">
                  <c:v>2.1151245151660101</c:v>
                </c:pt>
                <c:pt idx="7">
                  <c:v>2.4186372653042301</c:v>
                </c:pt>
                <c:pt idx="8">
                  <c:v>2.7184900964430101</c:v>
                </c:pt>
                <c:pt idx="9">
                  <c:v>3.02009216589861</c:v>
                </c:pt>
                <c:pt idx="10">
                  <c:v>3.3242898550724602</c:v>
                </c:pt>
                <c:pt idx="11">
                  <c:v>3.3244404184972098</c:v>
                </c:pt>
                <c:pt idx="12">
                  <c:v>3.3214317389927102</c:v>
                </c:pt>
                <c:pt idx="13">
                  <c:v>3.3221232529509699</c:v>
                </c:pt>
                <c:pt idx="14">
                  <c:v>3.32068041983351</c:v>
                </c:pt>
                <c:pt idx="15">
                  <c:v>3.32667035287932</c:v>
                </c:pt>
                <c:pt idx="16">
                  <c:v>3.3257056899223398</c:v>
                </c:pt>
                <c:pt idx="17">
                  <c:v>3.3206503741370401</c:v>
                </c:pt>
                <c:pt idx="18">
                  <c:v>3.32041002813741</c:v>
                </c:pt>
                <c:pt idx="19">
                  <c:v>3.3239887691332299</c:v>
                </c:pt>
                <c:pt idx="20">
                  <c:v>3.3198393458045299</c:v>
                </c:pt>
                <c:pt idx="21">
                  <c:v>3.3216421692853499</c:v>
                </c:pt>
                <c:pt idx="22">
                  <c:v>3.3190887468007499</c:v>
                </c:pt>
                <c:pt idx="23">
                  <c:v>3.3210109583834799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EB-B444-99E4-A6197333686A}"/>
            </c:ext>
          </c:extLst>
        </c:ser>
        <c:ser>
          <c:idx val="3"/>
          <c:order val="1"/>
          <c:tx>
            <c:strRef>
              <c:f>'pipeline_output (2)'!$K$2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(2)'!$K$3:$K$26</c:f>
              <c:numCache>
                <c:formatCode>General</c:formatCode>
                <c:ptCount val="24"/>
                <c:pt idx="0">
                  <c:v>0.28328954071786899</c:v>
                </c:pt>
                <c:pt idx="1">
                  <c:v>0.56661931993626702</c:v>
                </c:pt>
                <c:pt idx="2">
                  <c:v>0.84982598325826897</c:v>
                </c:pt>
                <c:pt idx="3">
                  <c:v>1.1332106465756799</c:v>
                </c:pt>
                <c:pt idx="4">
                  <c:v>1.4158903094883499</c:v>
                </c:pt>
                <c:pt idx="5">
                  <c:v>1.6988691228411199</c:v>
                </c:pt>
                <c:pt idx="6">
                  <c:v>1.9817785169665401</c:v>
                </c:pt>
                <c:pt idx="7">
                  <c:v>2.26622536185348</c:v>
                </c:pt>
                <c:pt idx="8">
                  <c:v>2.5475784227295701</c:v>
                </c:pt>
                <c:pt idx="9">
                  <c:v>2.8298154844977601</c:v>
                </c:pt>
                <c:pt idx="10">
                  <c:v>3.11493464607027</c:v>
                </c:pt>
                <c:pt idx="11">
                  <c:v>3.1147231557863999</c:v>
                </c:pt>
                <c:pt idx="12">
                  <c:v>3.1119763931757198</c:v>
                </c:pt>
                <c:pt idx="13">
                  <c:v>3.11208194830744</c:v>
                </c:pt>
                <c:pt idx="14">
                  <c:v>3.11173892030761</c:v>
                </c:pt>
                <c:pt idx="15">
                  <c:v>3.1169981824667401</c:v>
                </c:pt>
                <c:pt idx="16">
                  <c:v>3.1162306510091602</c:v>
                </c:pt>
                <c:pt idx="17">
                  <c:v>3.11110583647692</c:v>
                </c:pt>
                <c:pt idx="18">
                  <c:v>3.1112904593160202</c:v>
                </c:pt>
                <c:pt idx="19">
                  <c:v>3.1144324035336299</c:v>
                </c:pt>
                <c:pt idx="20">
                  <c:v>3.11160700659623</c:v>
                </c:pt>
                <c:pt idx="21">
                  <c:v>3.1126362302492598</c:v>
                </c:pt>
                <c:pt idx="22">
                  <c:v>3.1102884843554</c:v>
                </c:pt>
                <c:pt idx="23">
                  <c:v>3.1117125366705598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EB-B444-99E4-A6197333686A}"/>
            </c:ext>
          </c:extLst>
        </c:ser>
        <c:ser>
          <c:idx val="2"/>
          <c:order val="2"/>
          <c:tx>
            <c:strRef>
              <c:f>'pipeline_output (2)'!$J$2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(2)'!$J$3:$J$26</c:f>
              <c:numCache>
                <c:formatCode>General</c:formatCode>
                <c:ptCount val="24"/>
                <c:pt idx="0">
                  <c:v>4.78322567864162E-2</c:v>
                </c:pt>
                <c:pt idx="1">
                  <c:v>9.5663765486644903E-2</c:v>
                </c:pt>
                <c:pt idx="2">
                  <c:v>0.143485549856124</c:v>
                </c:pt>
                <c:pt idx="3">
                  <c:v>0.19131805575828301</c:v>
                </c:pt>
                <c:pt idx="4">
                  <c:v>0.239068743363754</c:v>
                </c:pt>
                <c:pt idx="5">
                  <c:v>0.28683652733923098</c:v>
                </c:pt>
                <c:pt idx="6">
                  <c:v>0.33460513119746099</c:v>
                </c:pt>
                <c:pt idx="7">
                  <c:v>0.38263970198023001</c:v>
                </c:pt>
                <c:pt idx="8">
                  <c:v>0.43013561519087001</c:v>
                </c:pt>
                <c:pt idx="9">
                  <c:v>0.47785546692915998</c:v>
                </c:pt>
                <c:pt idx="10">
                  <c:v>0.52598241477903795</c:v>
                </c:pt>
                <c:pt idx="11">
                  <c:v>0.525808337249418</c:v>
                </c:pt>
                <c:pt idx="12">
                  <c:v>0.52541990459446897</c:v>
                </c:pt>
                <c:pt idx="13">
                  <c:v>0.52545300437541498</c:v>
                </c:pt>
                <c:pt idx="14">
                  <c:v>0.52531235910024499</c:v>
                </c:pt>
                <c:pt idx="15">
                  <c:v>0.52615057302852097</c:v>
                </c:pt>
                <c:pt idx="16">
                  <c:v>0.52599673797450497</c:v>
                </c:pt>
                <c:pt idx="17">
                  <c:v>0.52510115664829504</c:v>
                </c:pt>
                <c:pt idx="18">
                  <c:v>0.52516277113019605</c:v>
                </c:pt>
                <c:pt idx="19">
                  <c:v>0.52570063270015499</c:v>
                </c:pt>
                <c:pt idx="20">
                  <c:v>0.52533341349285001</c:v>
                </c:pt>
                <c:pt idx="21">
                  <c:v>0.52529581754709398</c:v>
                </c:pt>
                <c:pt idx="22">
                  <c:v>0.52490889223252601</c:v>
                </c:pt>
                <c:pt idx="23">
                  <c:v>0.52514248183830503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EB-B444-99E4-A6197333686A}"/>
            </c:ext>
          </c:extLst>
        </c:ser>
        <c:ser>
          <c:idx val="1"/>
          <c:order val="3"/>
          <c:tx>
            <c:strRef>
              <c:f>'pipeline_output (2)'!$I$2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(2)'!$I$3:$I$26</c:f>
              <c:numCache>
                <c:formatCode>General</c:formatCode>
                <c:ptCount val="24"/>
                <c:pt idx="0">
                  <c:v>1.48197849323421E-2</c:v>
                </c:pt>
                <c:pt idx="1">
                  <c:v>2.9636817326560701E-2</c:v>
                </c:pt>
                <c:pt idx="2">
                  <c:v>4.4454005445894701E-2</c:v>
                </c:pt>
                <c:pt idx="3">
                  <c:v>5.9279283353739103E-2</c:v>
                </c:pt>
                <c:pt idx="4">
                  <c:v>7.4078134934651998E-2</c:v>
                </c:pt>
                <c:pt idx="5">
                  <c:v>8.8875284544970207E-2</c:v>
                </c:pt>
                <c:pt idx="6">
                  <c:v>0.103666032997856</c:v>
                </c:pt>
                <c:pt idx="7">
                  <c:v>0.1185715901124</c:v>
                </c:pt>
                <c:pt idx="8">
                  <c:v>0.133263712122587</c:v>
                </c:pt>
                <c:pt idx="9">
                  <c:v>0.148059142713061</c:v>
                </c:pt>
                <c:pt idx="10">
                  <c:v>0.162957555736125</c:v>
                </c:pt>
                <c:pt idx="11">
                  <c:v>0.162938021665778</c:v>
                </c:pt>
                <c:pt idx="12">
                  <c:v>0.162799969835559</c:v>
                </c:pt>
                <c:pt idx="13">
                  <c:v>0.16279058214013201</c:v>
                </c:pt>
                <c:pt idx="14">
                  <c:v>0.16277469773713099</c:v>
                </c:pt>
                <c:pt idx="15">
                  <c:v>0.16301980659805301</c:v>
                </c:pt>
                <c:pt idx="16">
                  <c:v>0.16298071329286201</c:v>
                </c:pt>
                <c:pt idx="17">
                  <c:v>0.16270253495650899</c:v>
                </c:pt>
                <c:pt idx="18">
                  <c:v>0.16270181365181899</c:v>
                </c:pt>
                <c:pt idx="19">
                  <c:v>0.162862100335041</c:v>
                </c:pt>
                <c:pt idx="20">
                  <c:v>0.16275592925691301</c:v>
                </c:pt>
                <c:pt idx="21">
                  <c:v>0.16274799004891199</c:v>
                </c:pt>
                <c:pt idx="22">
                  <c:v>0.16264557158368201</c:v>
                </c:pt>
                <c:pt idx="23">
                  <c:v>0.16270325626759399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EB-B444-99E4-A61973336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05206767761959"/>
          <c:y val="0.4989269162965001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(c) FLOAT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7890166666666665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(2)'!$M$2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(2)'!$M$3:$M$26</c:f>
              <c:numCache>
                <c:formatCode>General</c:formatCode>
                <c:ptCount val="24"/>
                <c:pt idx="0">
                  <c:v>0.44709293401326899</c:v>
                </c:pt>
                <c:pt idx="1">
                  <c:v>0.89417061773032702</c:v>
                </c:pt>
                <c:pt idx="2">
                  <c:v>1.3411056216563799</c:v>
                </c:pt>
                <c:pt idx="3">
                  <c:v>1.7883848080540301</c:v>
                </c:pt>
                <c:pt idx="4">
                  <c:v>2.2348303180508902</c:v>
                </c:pt>
                <c:pt idx="5">
                  <c:v>2.6814861359734001</c:v>
                </c:pt>
                <c:pt idx="6">
                  <c:v>3.1278101163335701</c:v>
                </c:pt>
                <c:pt idx="7">
                  <c:v>3.57666504239352</c:v>
                </c:pt>
                <c:pt idx="8">
                  <c:v>4.0206267110869103</c:v>
                </c:pt>
                <c:pt idx="9">
                  <c:v>4.4664403842338896</c:v>
                </c:pt>
                <c:pt idx="10">
                  <c:v>4.9156586485078204</c:v>
                </c:pt>
                <c:pt idx="11">
                  <c:v>4.9161920173177798</c:v>
                </c:pt>
                <c:pt idx="12">
                  <c:v>4.9122964819008699</c:v>
                </c:pt>
                <c:pt idx="13">
                  <c:v>4.9120334926948797</c:v>
                </c:pt>
                <c:pt idx="14">
                  <c:v>4.9123293575316902</c:v>
                </c:pt>
                <c:pt idx="15">
                  <c:v>4.9200409688818798</c:v>
                </c:pt>
                <c:pt idx="16">
                  <c:v>4.9187946727139398</c:v>
                </c:pt>
                <c:pt idx="17">
                  <c:v>4.9109752458487703</c:v>
                </c:pt>
                <c:pt idx="18">
                  <c:v>4.9116850753679397</c:v>
                </c:pt>
                <c:pt idx="19">
                  <c:v>4.9166332863999997</c:v>
                </c:pt>
                <c:pt idx="20">
                  <c:v>4.9106992564404104</c:v>
                </c:pt>
                <c:pt idx="21">
                  <c:v>4.9134671254334403</c:v>
                </c:pt>
                <c:pt idx="22">
                  <c:v>4.9107978205251701</c:v>
                </c:pt>
                <c:pt idx="23">
                  <c:v>4.9129146173967202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BA-0B4E-BD0E-FB4AC8023DFB}"/>
            </c:ext>
          </c:extLst>
        </c:ser>
        <c:ser>
          <c:idx val="3"/>
          <c:order val="1"/>
          <c:tx>
            <c:strRef>
              <c:f>'pipeline_output (2)'!$P$2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(2)'!$P$3:$P$26</c:f>
              <c:numCache>
                <c:formatCode>General</c:formatCode>
                <c:ptCount val="24"/>
                <c:pt idx="0">
                  <c:v>0.41766570273939702</c:v>
                </c:pt>
                <c:pt idx="1">
                  <c:v>0.83533045483203505</c:v>
                </c:pt>
                <c:pt idx="2">
                  <c:v>1.2528473990728199</c:v>
                </c:pt>
                <c:pt idx="3">
                  <c:v>1.6706723174900799</c:v>
                </c:pt>
                <c:pt idx="4">
                  <c:v>2.0874780303848999</c:v>
                </c:pt>
                <c:pt idx="5">
                  <c:v>2.5046687641185499</c:v>
                </c:pt>
                <c:pt idx="6">
                  <c:v>2.9220105255614999</c:v>
                </c:pt>
                <c:pt idx="7">
                  <c:v>3.3408731748170202</c:v>
                </c:pt>
                <c:pt idx="8">
                  <c:v>3.7553026791460802</c:v>
                </c:pt>
                <c:pt idx="9">
                  <c:v>4.1728911073462998</c:v>
                </c:pt>
                <c:pt idx="10">
                  <c:v>4.5924683846844898</c:v>
                </c:pt>
                <c:pt idx="11">
                  <c:v>4.5926522889328796</c:v>
                </c:pt>
                <c:pt idx="12">
                  <c:v>4.5893844374277002</c:v>
                </c:pt>
                <c:pt idx="13">
                  <c:v>4.5890458577477</c:v>
                </c:pt>
                <c:pt idx="14">
                  <c:v>4.5881738147686004</c:v>
                </c:pt>
                <c:pt idx="15">
                  <c:v>4.5955794975438096</c:v>
                </c:pt>
                <c:pt idx="16">
                  <c:v>4.5949868536371596</c:v>
                </c:pt>
                <c:pt idx="17">
                  <c:v>4.5873537084280596</c:v>
                </c:pt>
                <c:pt idx="18">
                  <c:v>4.5883975310278</c:v>
                </c:pt>
                <c:pt idx="19">
                  <c:v>4.5926522889328796</c:v>
                </c:pt>
                <c:pt idx="20">
                  <c:v>4.5880476254769302</c:v>
                </c:pt>
                <c:pt idx="21">
                  <c:v>4.5898321279344403</c:v>
                </c:pt>
                <c:pt idx="22">
                  <c:v>4.58732503868585</c:v>
                </c:pt>
                <c:pt idx="23">
                  <c:v>4.58899421439137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BA-0B4E-BD0E-FB4AC8023DFB}"/>
            </c:ext>
          </c:extLst>
        </c:ser>
        <c:ser>
          <c:idx val="2"/>
          <c:order val="2"/>
          <c:tx>
            <c:strRef>
              <c:f>'pipeline_output (2)'!$O$2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(2)'!$O$3:$O$26</c:f>
              <c:numCache>
                <c:formatCode>General</c:formatCode>
                <c:ptCount val="24"/>
                <c:pt idx="0">
                  <c:v>0.17352813791407701</c:v>
                </c:pt>
                <c:pt idx="1">
                  <c:v>0.34709238102443801</c:v>
                </c:pt>
                <c:pt idx="2">
                  <c:v>0.52051574801474398</c:v>
                </c:pt>
                <c:pt idx="3">
                  <c:v>0.69407842106357998</c:v>
                </c:pt>
                <c:pt idx="4">
                  <c:v>0.86731056909032</c:v>
                </c:pt>
                <c:pt idx="5">
                  <c:v>1.0406905391150401</c:v>
                </c:pt>
                <c:pt idx="6">
                  <c:v>1.21381427068932</c:v>
                </c:pt>
                <c:pt idx="7">
                  <c:v>1.38821722667937</c:v>
                </c:pt>
                <c:pt idx="8">
                  <c:v>1.5603411477598299</c:v>
                </c:pt>
                <c:pt idx="9">
                  <c:v>1.7335764423576501</c:v>
                </c:pt>
                <c:pt idx="10">
                  <c:v>1.9080679206829501</c:v>
                </c:pt>
                <c:pt idx="11">
                  <c:v>1.90801832105517</c:v>
                </c:pt>
                <c:pt idx="12">
                  <c:v>1.90654143462721</c:v>
                </c:pt>
                <c:pt idx="13">
                  <c:v>1.9063730761039499</c:v>
                </c:pt>
                <c:pt idx="14">
                  <c:v>1.9056801482996899</c:v>
                </c:pt>
                <c:pt idx="15">
                  <c:v>1.9093186831481199</c:v>
                </c:pt>
                <c:pt idx="16">
                  <c:v>1.9084350380905299</c:v>
                </c:pt>
                <c:pt idx="17">
                  <c:v>1.90529430698466</c:v>
                </c:pt>
                <c:pt idx="18">
                  <c:v>1.9053437650882299</c:v>
                </c:pt>
                <c:pt idx="19">
                  <c:v>1.9075422957977</c:v>
                </c:pt>
                <c:pt idx="20">
                  <c:v>1.9056801482996899</c:v>
                </c:pt>
                <c:pt idx="21">
                  <c:v>1.9060562465916999</c:v>
                </c:pt>
                <c:pt idx="22">
                  <c:v>1.9046417005729399</c:v>
                </c:pt>
                <c:pt idx="23">
                  <c:v>1.90584838445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BA-0B4E-BD0E-FB4AC8023DFB}"/>
            </c:ext>
          </c:extLst>
        </c:ser>
        <c:ser>
          <c:idx val="1"/>
          <c:order val="3"/>
          <c:tx>
            <c:strRef>
              <c:f>'pipeline_output (2)'!$N$2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(2)'!$N$3:$N$26</c:f>
              <c:numCache>
                <c:formatCode>General</c:formatCode>
                <c:ptCount val="24"/>
                <c:pt idx="0">
                  <c:v>3.0772460863805199E-2</c:v>
                </c:pt>
                <c:pt idx="1">
                  <c:v>6.15470891875484E-2</c:v>
                </c:pt>
                <c:pt idx="2">
                  <c:v>9.2308868655364903E-2</c:v>
                </c:pt>
                <c:pt idx="3">
                  <c:v>0.12309417837509599</c:v>
                </c:pt>
                <c:pt idx="4">
                  <c:v>0.153811361874227</c:v>
                </c:pt>
                <c:pt idx="5">
                  <c:v>0.184573170118387</c:v>
                </c:pt>
                <c:pt idx="6">
                  <c:v>0.21528682297868801</c:v>
                </c:pt>
                <c:pt idx="7">
                  <c:v>0.24620074329491601</c:v>
                </c:pt>
                <c:pt idx="8">
                  <c:v>0.27673588803933102</c:v>
                </c:pt>
                <c:pt idx="9">
                  <c:v>0.30745392399973098</c:v>
                </c:pt>
                <c:pt idx="10">
                  <c:v>0.33839066894103498</c:v>
                </c:pt>
                <c:pt idx="11">
                  <c:v>0.338353231858537</c:v>
                </c:pt>
                <c:pt idx="12">
                  <c:v>0.33807583182873302</c:v>
                </c:pt>
                <c:pt idx="13">
                  <c:v>0.33805403314204602</c:v>
                </c:pt>
                <c:pt idx="14">
                  <c:v>0.33799799228225902</c:v>
                </c:pt>
                <c:pt idx="15">
                  <c:v>0.33852176399509198</c:v>
                </c:pt>
                <c:pt idx="16">
                  <c:v>0.33845932511320298</c:v>
                </c:pt>
                <c:pt idx="17">
                  <c:v>0.33788907711570998</c:v>
                </c:pt>
                <c:pt idx="18">
                  <c:v>0.33786108170310702</c:v>
                </c:pt>
                <c:pt idx="19">
                  <c:v>0.33820979974749499</c:v>
                </c:pt>
                <c:pt idx="20">
                  <c:v>0.33795130575711801</c:v>
                </c:pt>
                <c:pt idx="21">
                  <c:v>0.337957529881945</c:v>
                </c:pt>
                <c:pt idx="22">
                  <c:v>0.33774603817341797</c:v>
                </c:pt>
                <c:pt idx="23">
                  <c:v>0.33786730250499403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BA-0B4E-BD0E-FB4AC8023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12011741347"/>
          <c:y val="0.30148991331028591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(</a:t>
            </a:r>
            <a:r>
              <a:rPr lang="en-US" sz="1400" b="1" dirty="0"/>
              <a:t>b) INT64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88588888888888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2161111111111"/>
          <c:y val="4.2501111111111094E-2"/>
          <c:w val="0.7849783333333333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(2)'!$W$2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(2)'!$W$3:$W$26</c:f>
              <c:numCache>
                <c:formatCode>General</c:formatCode>
                <c:ptCount val="24"/>
                <c:pt idx="0">
                  <c:v>4.53164481937708</c:v>
                </c:pt>
                <c:pt idx="1">
                  <c:v>9.0630434406817706</c:v>
                </c:pt>
                <c:pt idx="2">
                  <c:v>13.5935580890577</c:v>
                </c:pt>
                <c:pt idx="3">
                  <c:v>18.124251822294202</c:v>
                </c:pt>
                <c:pt idx="4">
                  <c:v>22.647849080822201</c:v>
                </c:pt>
                <c:pt idx="5">
                  <c:v>27.171818430852799</c:v>
                </c:pt>
                <c:pt idx="6">
                  <c:v>31.695722391591602</c:v>
                </c:pt>
                <c:pt idx="7">
                  <c:v>36.245281714483198</c:v>
                </c:pt>
                <c:pt idx="8">
                  <c:v>40.736675724154999</c:v>
                </c:pt>
                <c:pt idx="9">
                  <c:v>45.255984985436697</c:v>
                </c:pt>
                <c:pt idx="10">
                  <c:v>49.809868282652801</c:v>
                </c:pt>
                <c:pt idx="11">
                  <c:v>49.856422280697203</c:v>
                </c:pt>
                <c:pt idx="12">
                  <c:v>49.847551368560502</c:v>
                </c:pt>
                <c:pt idx="13">
                  <c:v>49.895803876356801</c:v>
                </c:pt>
                <c:pt idx="14">
                  <c:v>49.927503404442298</c:v>
                </c:pt>
                <c:pt idx="15">
                  <c:v>50.033346330131302</c:v>
                </c:pt>
                <c:pt idx="16">
                  <c:v>50.064264774691303</c:v>
                </c:pt>
                <c:pt idx="17">
                  <c:v>49.976795616223399</c:v>
                </c:pt>
                <c:pt idx="18">
                  <c:v>50.010778842943601</c:v>
                </c:pt>
                <c:pt idx="19">
                  <c:v>50.110132579636499</c:v>
                </c:pt>
                <c:pt idx="20">
                  <c:v>50.056412102960202</c:v>
                </c:pt>
                <c:pt idx="21">
                  <c:v>50.097956776708699</c:v>
                </c:pt>
                <c:pt idx="22">
                  <c:v>50.118754984540999</c:v>
                </c:pt>
                <c:pt idx="23">
                  <c:v>50.160608922535602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FF-9248-85A7-98461A3038CA}"/>
            </c:ext>
          </c:extLst>
        </c:ser>
        <c:ser>
          <c:idx val="3"/>
          <c:order val="1"/>
          <c:tx>
            <c:strRef>
              <c:f>'pipeline_output (2)'!$Z$2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(2)'!$Z$3:$Z$26</c:f>
              <c:numCache>
                <c:formatCode>General</c:formatCode>
                <c:ptCount val="24"/>
                <c:pt idx="0">
                  <c:v>4.5319973672544203</c:v>
                </c:pt>
                <c:pt idx="1">
                  <c:v>9.0630210597020806</c:v>
                </c:pt>
                <c:pt idx="2">
                  <c:v>13.593155302048199</c:v>
                </c:pt>
                <c:pt idx="3">
                  <c:v>18.1258630737773</c:v>
                </c:pt>
                <c:pt idx="4">
                  <c:v>22.647569562292801</c:v>
                </c:pt>
                <c:pt idx="5">
                  <c:v>27.1730255218012</c:v>
                </c:pt>
                <c:pt idx="6">
                  <c:v>31.695174927239499</c:v>
                </c:pt>
                <c:pt idx="7">
                  <c:v>36.238839572245297</c:v>
                </c:pt>
                <c:pt idx="8">
                  <c:v>40.736449639644903</c:v>
                </c:pt>
                <c:pt idx="9">
                  <c:v>45.2517440957212</c:v>
                </c:pt>
                <c:pt idx="10">
                  <c:v>49.802771030383603</c:v>
                </c:pt>
                <c:pt idx="11">
                  <c:v>49.8506659856941</c:v>
                </c:pt>
                <c:pt idx="12">
                  <c:v>49.858792906225098</c:v>
                </c:pt>
                <c:pt idx="13">
                  <c:v>49.882918369066701</c:v>
                </c:pt>
                <c:pt idx="14">
                  <c:v>49.927435482335</c:v>
                </c:pt>
                <c:pt idx="15">
                  <c:v>50.037507515819001</c:v>
                </c:pt>
                <c:pt idx="16">
                  <c:v>50.054637057727597</c:v>
                </c:pt>
                <c:pt idx="17">
                  <c:v>49.979722212008397</c:v>
                </c:pt>
                <c:pt idx="18">
                  <c:v>50.023457764438199</c:v>
                </c:pt>
                <c:pt idx="19">
                  <c:v>50.1058224896341</c:v>
                </c:pt>
                <c:pt idx="20">
                  <c:v>50.020185169284197</c:v>
                </c:pt>
                <c:pt idx="21">
                  <c:v>50.104180745607003</c:v>
                </c:pt>
                <c:pt idx="22">
                  <c:v>50.120260788100097</c:v>
                </c:pt>
                <c:pt idx="23">
                  <c:v>50.166094156017202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FF-9248-85A7-98461A3038CA}"/>
            </c:ext>
          </c:extLst>
        </c:ser>
        <c:ser>
          <c:idx val="2"/>
          <c:order val="2"/>
          <c:tx>
            <c:strRef>
              <c:f>'pipeline_output (2)'!$Y$2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(2)'!$Y$3:$Y$26</c:f>
              <c:numCache>
                <c:formatCode>General</c:formatCode>
                <c:ptCount val="24"/>
                <c:pt idx="0">
                  <c:v>0.23352099770934001</c:v>
                </c:pt>
                <c:pt idx="1">
                  <c:v>0.46703902367635702</c:v>
                </c:pt>
                <c:pt idx="2">
                  <c:v>0.70044221186089695</c:v>
                </c:pt>
                <c:pt idx="3">
                  <c:v>0.93403169076814196</c:v>
                </c:pt>
                <c:pt idx="4">
                  <c:v>1.16710000763222</c:v>
                </c:pt>
                <c:pt idx="5">
                  <c:v>1.40034722354709</c:v>
                </c:pt>
                <c:pt idx="6">
                  <c:v>1.63352858440009</c:v>
                </c:pt>
                <c:pt idx="7">
                  <c:v>1.8681204347051401</c:v>
                </c:pt>
                <c:pt idx="8">
                  <c:v>2.0997316703378401</c:v>
                </c:pt>
                <c:pt idx="9">
                  <c:v>2.33282015751234</c:v>
                </c:pt>
                <c:pt idx="10">
                  <c:v>2.5678094651703001</c:v>
                </c:pt>
                <c:pt idx="11">
                  <c:v>2.5673065084783699</c:v>
                </c:pt>
                <c:pt idx="12">
                  <c:v>2.5653504449150999</c:v>
                </c:pt>
                <c:pt idx="13">
                  <c:v>2.56572706935123</c:v>
                </c:pt>
                <c:pt idx="14">
                  <c:v>2.5649739310325499</c:v>
                </c:pt>
                <c:pt idx="15">
                  <c:v>2.56890587485913</c:v>
                </c:pt>
                <c:pt idx="16">
                  <c:v>2.5689418385703502</c:v>
                </c:pt>
                <c:pt idx="17">
                  <c:v>2.5642391509401001</c:v>
                </c:pt>
                <c:pt idx="18">
                  <c:v>2.56434665343739</c:v>
                </c:pt>
                <c:pt idx="19">
                  <c:v>2.5671808000895302</c:v>
                </c:pt>
                <c:pt idx="20">
                  <c:v>2.5646871374861901</c:v>
                </c:pt>
                <c:pt idx="21">
                  <c:v>2.5653683769047899</c:v>
                </c:pt>
                <c:pt idx="22">
                  <c:v>2.5637555012224902</c:v>
                </c:pt>
                <c:pt idx="23">
                  <c:v>2.5644900041227299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FF-9248-85A7-98461A3038CA}"/>
            </c:ext>
          </c:extLst>
        </c:ser>
        <c:ser>
          <c:idx val="1"/>
          <c:order val="3"/>
          <c:tx>
            <c:strRef>
              <c:f>'pipeline_output (2)'!$X$2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(2)'!$X$3:$X$26</c:f>
              <c:numCache>
                <c:formatCode>General</c:formatCode>
                <c:ptCount val="24"/>
                <c:pt idx="0">
                  <c:v>0.12701698282336399</c:v>
                </c:pt>
                <c:pt idx="1">
                  <c:v>0.25401726202423802</c:v>
                </c:pt>
                <c:pt idx="2">
                  <c:v>0.38092952626897197</c:v>
                </c:pt>
                <c:pt idx="3">
                  <c:v>0.50792554148501801</c:v>
                </c:pt>
                <c:pt idx="4">
                  <c:v>0.63489374658335196</c:v>
                </c:pt>
                <c:pt idx="5">
                  <c:v>0.76165745902217696</c:v>
                </c:pt>
                <c:pt idx="6">
                  <c:v>0.88826240173488702</c:v>
                </c:pt>
                <c:pt idx="7">
                  <c:v>1.01565710237336</c:v>
                </c:pt>
                <c:pt idx="8">
                  <c:v>1.1418771507333401</c:v>
                </c:pt>
                <c:pt idx="9">
                  <c:v>1.2691156688417899</c:v>
                </c:pt>
                <c:pt idx="10">
                  <c:v>1.3961175168237101</c:v>
                </c:pt>
                <c:pt idx="11">
                  <c:v>1.3979575434145799</c:v>
                </c:pt>
                <c:pt idx="12">
                  <c:v>1.3991140253898</c:v>
                </c:pt>
                <c:pt idx="13">
                  <c:v>1.39923137924723</c:v>
                </c:pt>
                <c:pt idx="14">
                  <c:v>1.40050219423774</c:v>
                </c:pt>
                <c:pt idx="15">
                  <c:v>1.40191989609794</c:v>
                </c:pt>
                <c:pt idx="16">
                  <c:v>1.40255745874511</c:v>
                </c:pt>
                <c:pt idx="17">
                  <c:v>1.4015130164476499</c:v>
                </c:pt>
                <c:pt idx="18">
                  <c:v>1.4016896588600101</c:v>
                </c:pt>
                <c:pt idx="19">
                  <c:v>1.4027665340350901</c:v>
                </c:pt>
                <c:pt idx="20">
                  <c:v>1.40200022920884</c:v>
                </c:pt>
                <c:pt idx="21">
                  <c:v>1.4029005894450299</c:v>
                </c:pt>
                <c:pt idx="22">
                  <c:v>1.4023966740034199</c:v>
                </c:pt>
                <c:pt idx="23">
                  <c:v>1.40311513140287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FF-9248-85A7-98461A303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4639205555555555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baseline="0"/>
              <a:t>(a)</a:t>
            </a:r>
            <a:r>
              <a:rPr lang="en-US" sz="1400" baseline="0"/>
              <a:t> </a:t>
            </a:r>
            <a:r>
              <a:rPr lang="en-US" sz="1400" b="1" baseline="0"/>
              <a:t>INT32</a:t>
            </a:r>
            <a:r>
              <a:rPr lang="en-US" sz="1400" baseline="0"/>
              <a:t> (1 DPU)</a:t>
            </a:r>
            <a:endParaRPr lang="en-US" sz="1400"/>
          </a:p>
        </c:rich>
      </c:tx>
      <c:layout>
        <c:manualLayout>
          <c:xMode val="edge"/>
          <c:yMode val="edge"/>
          <c:x val="0.1782755555555555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(2)'!$R$2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(2)'!$R$3:$R$26</c:f>
              <c:numCache>
                <c:formatCode>General</c:formatCode>
                <c:ptCount val="24"/>
                <c:pt idx="0">
                  <c:v>5.2846742235738597</c:v>
                </c:pt>
                <c:pt idx="1">
                  <c:v>10.5723322981903</c:v>
                </c:pt>
                <c:pt idx="2">
                  <c:v>15.8562830787842</c:v>
                </c:pt>
                <c:pt idx="3">
                  <c:v>21.142715588508</c:v>
                </c:pt>
                <c:pt idx="4">
                  <c:v>26.421240569026001</c:v>
                </c:pt>
                <c:pt idx="5">
                  <c:v>31.694353766170899</c:v>
                </c:pt>
                <c:pt idx="6">
                  <c:v>36.9717545086203</c:v>
                </c:pt>
                <c:pt idx="7">
                  <c:v>42.273984910441698</c:v>
                </c:pt>
                <c:pt idx="8">
                  <c:v>47.514571503292302</c:v>
                </c:pt>
                <c:pt idx="9">
                  <c:v>52.787604891534102</c:v>
                </c:pt>
                <c:pt idx="10">
                  <c:v>58.093588838481502</c:v>
                </c:pt>
                <c:pt idx="11">
                  <c:v>58.154528744374701</c:v>
                </c:pt>
                <c:pt idx="12">
                  <c:v>58.163929645724501</c:v>
                </c:pt>
                <c:pt idx="13">
                  <c:v>58.209594866158099</c:v>
                </c:pt>
                <c:pt idx="14">
                  <c:v>58.276885455454902</c:v>
                </c:pt>
                <c:pt idx="15">
                  <c:v>58.3888873863052</c:v>
                </c:pt>
                <c:pt idx="16">
                  <c:v>58.422069755965502</c:v>
                </c:pt>
                <c:pt idx="17">
                  <c:v>58.3891660727013</c:v>
                </c:pt>
                <c:pt idx="18">
                  <c:v>58.366136973752802</c:v>
                </c:pt>
                <c:pt idx="19">
                  <c:v>58.512979620990599</c:v>
                </c:pt>
                <c:pt idx="20">
                  <c:v>58.488174921909803</c:v>
                </c:pt>
                <c:pt idx="21">
                  <c:v>58.508781858849296</c:v>
                </c:pt>
                <c:pt idx="22">
                  <c:v>58.523523323993999</c:v>
                </c:pt>
                <c:pt idx="23">
                  <c:v>58.558166993761198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6-C54F-AD34-E6D519FE23B3}"/>
            </c:ext>
          </c:extLst>
        </c:ser>
        <c:ser>
          <c:idx val="3"/>
          <c:order val="1"/>
          <c:tx>
            <c:strRef>
              <c:f>'pipeline_output (2)'!$U$2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2225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(2)'!$U$3:$U$26</c:f>
              <c:numCache>
                <c:formatCode>General</c:formatCode>
                <c:ptCount val="24"/>
                <c:pt idx="0">
                  <c:v>5.2860595550511098</c:v>
                </c:pt>
                <c:pt idx="1">
                  <c:v>10.5721495650169</c:v>
                </c:pt>
                <c:pt idx="2">
                  <c:v>15.8553925380614</c:v>
                </c:pt>
                <c:pt idx="3">
                  <c:v>21.141741219302801</c:v>
                </c:pt>
                <c:pt idx="4">
                  <c:v>26.416676263964</c:v>
                </c:pt>
                <c:pt idx="5">
                  <c:v>31.696269874856402</c:v>
                </c:pt>
                <c:pt idx="6">
                  <c:v>36.970786154651996</c:v>
                </c:pt>
                <c:pt idx="7">
                  <c:v>42.2762249684369</c:v>
                </c:pt>
                <c:pt idx="8">
                  <c:v>47.511126876163502</c:v>
                </c:pt>
                <c:pt idx="9">
                  <c:v>52.778495229822703</c:v>
                </c:pt>
                <c:pt idx="10">
                  <c:v>58.102970046228798</c:v>
                </c:pt>
                <c:pt idx="11">
                  <c:v>58.166326440046099</c:v>
                </c:pt>
                <c:pt idx="12">
                  <c:v>58.173979066969501</c:v>
                </c:pt>
                <c:pt idx="13">
                  <c:v>58.224370679794298</c:v>
                </c:pt>
                <c:pt idx="14">
                  <c:v>58.263100408951203</c:v>
                </c:pt>
                <c:pt idx="15">
                  <c:v>58.367065214971099</c:v>
                </c:pt>
                <c:pt idx="16">
                  <c:v>58.421697755788799</c:v>
                </c:pt>
                <c:pt idx="17">
                  <c:v>58.376813530636497</c:v>
                </c:pt>
                <c:pt idx="18">
                  <c:v>58.368643292804101</c:v>
                </c:pt>
                <c:pt idx="19">
                  <c:v>58.4811849160631</c:v>
                </c:pt>
                <c:pt idx="20">
                  <c:v>58.481930437082802</c:v>
                </c:pt>
                <c:pt idx="21">
                  <c:v>58.519977229928202</c:v>
                </c:pt>
                <c:pt idx="22">
                  <c:v>58.511113874566703</c:v>
                </c:pt>
                <c:pt idx="23">
                  <c:v>58.516524867022902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26-C54F-AD34-E6D519FE23B3}"/>
            </c:ext>
          </c:extLst>
        </c:ser>
        <c:ser>
          <c:idx val="2"/>
          <c:order val="2"/>
          <c:tx>
            <c:strRef>
              <c:f>'pipeline_output (2)'!$T$2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(2)'!$T$3:$T$26</c:f>
              <c:numCache>
                <c:formatCode>General</c:formatCode>
                <c:ptCount val="24"/>
                <c:pt idx="0">
                  <c:v>0.93379403697502905</c:v>
                </c:pt>
                <c:pt idx="1">
                  <c:v>1.8677781679568</c:v>
                </c:pt>
                <c:pt idx="2">
                  <c:v>2.8014106224142399</c:v>
                </c:pt>
                <c:pt idx="3">
                  <c:v>3.7353966475215699</c:v>
                </c:pt>
                <c:pt idx="4">
                  <c:v>4.6671829794810096</c:v>
                </c:pt>
                <c:pt idx="5">
                  <c:v>5.6002734508520904</c:v>
                </c:pt>
                <c:pt idx="6">
                  <c:v>6.5320326279836696</c:v>
                </c:pt>
                <c:pt idx="7">
                  <c:v>7.4704207233045503</c:v>
                </c:pt>
                <c:pt idx="8">
                  <c:v>8.3964382784402307</c:v>
                </c:pt>
                <c:pt idx="9">
                  <c:v>9.3291102558757792</c:v>
                </c:pt>
                <c:pt idx="10">
                  <c:v>10.2673011663267</c:v>
                </c:pt>
                <c:pt idx="11">
                  <c:v>10.268852495712</c:v>
                </c:pt>
                <c:pt idx="12">
                  <c:v>10.2622195378386</c:v>
                </c:pt>
                <c:pt idx="13">
                  <c:v>10.263051776451</c:v>
                </c:pt>
                <c:pt idx="14">
                  <c:v>10.262678687277599</c:v>
                </c:pt>
                <c:pt idx="15">
                  <c:v>10.2795809758556</c:v>
                </c:pt>
                <c:pt idx="16">
                  <c:v>10.2798689112349</c:v>
                </c:pt>
                <c:pt idx="17">
                  <c:v>10.2635971094256</c:v>
                </c:pt>
                <c:pt idx="18">
                  <c:v>10.2660949008221</c:v>
                </c:pt>
                <c:pt idx="19">
                  <c:v>10.275206343162299</c:v>
                </c:pt>
                <c:pt idx="20">
                  <c:v>10.2639128550053</c:v>
                </c:pt>
                <c:pt idx="21">
                  <c:v>10.273307990751199</c:v>
                </c:pt>
                <c:pt idx="22">
                  <c:v>10.265319594088</c:v>
                </c:pt>
                <c:pt idx="23">
                  <c:v>10.268680102630301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26-C54F-AD34-E6D519FE23B3}"/>
            </c:ext>
          </c:extLst>
        </c:ser>
        <c:ser>
          <c:idx val="1"/>
          <c:order val="3"/>
          <c:tx>
            <c:strRef>
              <c:f>'pipeline_output (2)'!$S$2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 cap="flat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(2)'!$S$3:$S$26</c:f>
              <c:numCache>
                <c:formatCode>General</c:formatCode>
                <c:ptCount val="24"/>
                <c:pt idx="0">
                  <c:v>1.0240142859135799</c:v>
                </c:pt>
                <c:pt idx="1">
                  <c:v>2.0482857541509598</c:v>
                </c:pt>
                <c:pt idx="2">
                  <c:v>3.07186286326503</c:v>
                </c:pt>
                <c:pt idx="3">
                  <c:v>4.0959588575561101</c:v>
                </c:pt>
                <c:pt idx="4">
                  <c:v>5.11938578797744</c:v>
                </c:pt>
                <c:pt idx="5">
                  <c:v>6.1409192598132902</c:v>
                </c:pt>
                <c:pt idx="6">
                  <c:v>7.1632291774423598</c:v>
                </c:pt>
                <c:pt idx="7">
                  <c:v>8.1916891546526092</c:v>
                </c:pt>
                <c:pt idx="8">
                  <c:v>9.2088133228615892</c:v>
                </c:pt>
                <c:pt idx="9">
                  <c:v>10.231635409667801</c:v>
                </c:pt>
                <c:pt idx="10">
                  <c:v>11.258719333928401</c:v>
                </c:pt>
                <c:pt idx="11">
                  <c:v>11.261966938446101</c:v>
                </c:pt>
                <c:pt idx="12">
                  <c:v>11.2568545356951</c:v>
                </c:pt>
                <c:pt idx="13">
                  <c:v>11.2597901454255</c:v>
                </c:pt>
                <c:pt idx="14">
                  <c:v>11.261517690018101</c:v>
                </c:pt>
                <c:pt idx="15">
                  <c:v>11.2770548271422</c:v>
                </c:pt>
                <c:pt idx="16">
                  <c:v>11.278649026567701</c:v>
                </c:pt>
                <c:pt idx="17">
                  <c:v>11.2635223059736</c:v>
                </c:pt>
                <c:pt idx="18">
                  <c:v>11.2657351243829</c:v>
                </c:pt>
                <c:pt idx="19">
                  <c:v>11.274040942714599</c:v>
                </c:pt>
                <c:pt idx="20">
                  <c:v>11.2633840336856</c:v>
                </c:pt>
                <c:pt idx="21">
                  <c:v>11.2705786971636</c:v>
                </c:pt>
                <c:pt idx="22">
                  <c:v>11.2688829730069</c:v>
                </c:pt>
                <c:pt idx="23">
                  <c:v>11.2754610783226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26-C54F-AD34-E6D519FE2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36161500000000002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(d) DOUBLE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470472222222226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68833333333333"/>
          <c:y val="4.2501111111111094E-2"/>
          <c:w val="0.7885061111111111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(2)'!$H$2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(2)'!$H$3:$H$26</c:f>
              <c:numCache>
                <c:formatCode>General</c:formatCode>
                <c:ptCount val="24"/>
                <c:pt idx="0">
                  <c:v>0.302342609526634</c:v>
                </c:pt>
                <c:pt idx="1">
                  <c:v>0.60468422275349198</c:v>
                </c:pt>
                <c:pt idx="2">
                  <c:v>0.90680819731269602</c:v>
                </c:pt>
                <c:pt idx="3">
                  <c:v>1.2092787853226401</c:v>
                </c:pt>
                <c:pt idx="4">
                  <c:v>1.51104084321475</c:v>
                </c:pt>
                <c:pt idx="5">
                  <c:v>1.81313255571529</c:v>
                </c:pt>
                <c:pt idx="6">
                  <c:v>2.1151245151660101</c:v>
                </c:pt>
                <c:pt idx="7">
                  <c:v>2.4186372653042301</c:v>
                </c:pt>
                <c:pt idx="8">
                  <c:v>2.7184900964430101</c:v>
                </c:pt>
                <c:pt idx="9">
                  <c:v>3.02009216589861</c:v>
                </c:pt>
                <c:pt idx="10">
                  <c:v>3.3242898550724602</c:v>
                </c:pt>
                <c:pt idx="11">
                  <c:v>3.3244404184972098</c:v>
                </c:pt>
                <c:pt idx="12">
                  <c:v>3.3214317389927102</c:v>
                </c:pt>
                <c:pt idx="13">
                  <c:v>3.3221232529509699</c:v>
                </c:pt>
                <c:pt idx="14">
                  <c:v>3.32068041983351</c:v>
                </c:pt>
                <c:pt idx="15">
                  <c:v>3.32667035287932</c:v>
                </c:pt>
                <c:pt idx="16">
                  <c:v>3.3257056899223398</c:v>
                </c:pt>
                <c:pt idx="17">
                  <c:v>3.3206503741370401</c:v>
                </c:pt>
                <c:pt idx="18">
                  <c:v>3.32041002813741</c:v>
                </c:pt>
                <c:pt idx="19">
                  <c:v>3.3239887691332299</c:v>
                </c:pt>
                <c:pt idx="20">
                  <c:v>3.3198393458045299</c:v>
                </c:pt>
                <c:pt idx="21">
                  <c:v>3.3216421692853499</c:v>
                </c:pt>
                <c:pt idx="22">
                  <c:v>3.3190887468007499</c:v>
                </c:pt>
                <c:pt idx="23">
                  <c:v>3.3210109583834799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EB-B444-99E4-A6197333686A}"/>
            </c:ext>
          </c:extLst>
        </c:ser>
        <c:ser>
          <c:idx val="3"/>
          <c:order val="1"/>
          <c:tx>
            <c:strRef>
              <c:f>'pipeline_output (2)'!$K$2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(2)'!$K$3:$K$26</c:f>
              <c:numCache>
                <c:formatCode>General</c:formatCode>
                <c:ptCount val="24"/>
                <c:pt idx="0">
                  <c:v>0.28328954071786899</c:v>
                </c:pt>
                <c:pt idx="1">
                  <c:v>0.56661931993626702</c:v>
                </c:pt>
                <c:pt idx="2">
                  <c:v>0.84982598325826897</c:v>
                </c:pt>
                <c:pt idx="3">
                  <c:v>1.1332106465756799</c:v>
                </c:pt>
                <c:pt idx="4">
                  <c:v>1.4158903094883499</c:v>
                </c:pt>
                <c:pt idx="5">
                  <c:v>1.6988691228411199</c:v>
                </c:pt>
                <c:pt idx="6">
                  <c:v>1.9817785169665401</c:v>
                </c:pt>
                <c:pt idx="7">
                  <c:v>2.26622536185348</c:v>
                </c:pt>
                <c:pt idx="8">
                  <c:v>2.5475784227295701</c:v>
                </c:pt>
                <c:pt idx="9">
                  <c:v>2.8298154844977601</c:v>
                </c:pt>
                <c:pt idx="10">
                  <c:v>3.11493464607027</c:v>
                </c:pt>
                <c:pt idx="11">
                  <c:v>3.1147231557863999</c:v>
                </c:pt>
                <c:pt idx="12">
                  <c:v>3.1119763931757198</c:v>
                </c:pt>
                <c:pt idx="13">
                  <c:v>3.11208194830744</c:v>
                </c:pt>
                <c:pt idx="14">
                  <c:v>3.11173892030761</c:v>
                </c:pt>
                <c:pt idx="15">
                  <c:v>3.1169981824667401</c:v>
                </c:pt>
                <c:pt idx="16">
                  <c:v>3.1162306510091602</c:v>
                </c:pt>
                <c:pt idx="17">
                  <c:v>3.11110583647692</c:v>
                </c:pt>
                <c:pt idx="18">
                  <c:v>3.1112904593160202</c:v>
                </c:pt>
                <c:pt idx="19">
                  <c:v>3.1144324035336299</c:v>
                </c:pt>
                <c:pt idx="20">
                  <c:v>3.11160700659623</c:v>
                </c:pt>
                <c:pt idx="21">
                  <c:v>3.1126362302492598</c:v>
                </c:pt>
                <c:pt idx="22">
                  <c:v>3.1102884843554</c:v>
                </c:pt>
                <c:pt idx="23">
                  <c:v>3.1117125366705598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EB-B444-99E4-A6197333686A}"/>
            </c:ext>
          </c:extLst>
        </c:ser>
        <c:ser>
          <c:idx val="2"/>
          <c:order val="2"/>
          <c:tx>
            <c:strRef>
              <c:f>'pipeline_output (2)'!$J$2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(2)'!$J$3:$J$26</c:f>
              <c:numCache>
                <c:formatCode>General</c:formatCode>
                <c:ptCount val="24"/>
                <c:pt idx="0">
                  <c:v>4.78322567864162E-2</c:v>
                </c:pt>
                <c:pt idx="1">
                  <c:v>9.5663765486644903E-2</c:v>
                </c:pt>
                <c:pt idx="2">
                  <c:v>0.143485549856124</c:v>
                </c:pt>
                <c:pt idx="3">
                  <c:v>0.19131805575828301</c:v>
                </c:pt>
                <c:pt idx="4">
                  <c:v>0.239068743363754</c:v>
                </c:pt>
                <c:pt idx="5">
                  <c:v>0.28683652733923098</c:v>
                </c:pt>
                <c:pt idx="6">
                  <c:v>0.33460513119746099</c:v>
                </c:pt>
                <c:pt idx="7">
                  <c:v>0.38263970198023001</c:v>
                </c:pt>
                <c:pt idx="8">
                  <c:v>0.43013561519087001</c:v>
                </c:pt>
                <c:pt idx="9">
                  <c:v>0.47785546692915998</c:v>
                </c:pt>
                <c:pt idx="10">
                  <c:v>0.52598241477903795</c:v>
                </c:pt>
                <c:pt idx="11">
                  <c:v>0.525808337249418</c:v>
                </c:pt>
                <c:pt idx="12">
                  <c:v>0.52541990459446897</c:v>
                </c:pt>
                <c:pt idx="13">
                  <c:v>0.52545300437541498</c:v>
                </c:pt>
                <c:pt idx="14">
                  <c:v>0.52531235910024499</c:v>
                </c:pt>
                <c:pt idx="15">
                  <c:v>0.52615057302852097</c:v>
                </c:pt>
                <c:pt idx="16">
                  <c:v>0.52599673797450497</c:v>
                </c:pt>
                <c:pt idx="17">
                  <c:v>0.52510115664829504</c:v>
                </c:pt>
                <c:pt idx="18">
                  <c:v>0.52516277113019605</c:v>
                </c:pt>
                <c:pt idx="19">
                  <c:v>0.52570063270015499</c:v>
                </c:pt>
                <c:pt idx="20">
                  <c:v>0.52533341349285001</c:v>
                </c:pt>
                <c:pt idx="21">
                  <c:v>0.52529581754709398</c:v>
                </c:pt>
                <c:pt idx="22">
                  <c:v>0.52490889223252601</c:v>
                </c:pt>
                <c:pt idx="23">
                  <c:v>0.52514248183830503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EB-B444-99E4-A6197333686A}"/>
            </c:ext>
          </c:extLst>
        </c:ser>
        <c:ser>
          <c:idx val="1"/>
          <c:order val="3"/>
          <c:tx>
            <c:strRef>
              <c:f>'pipeline_output (2)'!$I$2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(2)'!$I$3:$I$26</c:f>
              <c:numCache>
                <c:formatCode>General</c:formatCode>
                <c:ptCount val="24"/>
                <c:pt idx="0">
                  <c:v>1.48197849323421E-2</c:v>
                </c:pt>
                <c:pt idx="1">
                  <c:v>2.9636817326560701E-2</c:v>
                </c:pt>
                <c:pt idx="2">
                  <c:v>4.4454005445894701E-2</c:v>
                </c:pt>
                <c:pt idx="3">
                  <c:v>5.9279283353739103E-2</c:v>
                </c:pt>
                <c:pt idx="4">
                  <c:v>7.4078134934651998E-2</c:v>
                </c:pt>
                <c:pt idx="5">
                  <c:v>8.8875284544970207E-2</c:v>
                </c:pt>
                <c:pt idx="6">
                  <c:v>0.103666032997856</c:v>
                </c:pt>
                <c:pt idx="7">
                  <c:v>0.1185715901124</c:v>
                </c:pt>
                <c:pt idx="8">
                  <c:v>0.133263712122587</c:v>
                </c:pt>
                <c:pt idx="9">
                  <c:v>0.148059142713061</c:v>
                </c:pt>
                <c:pt idx="10">
                  <c:v>0.162957555736125</c:v>
                </c:pt>
                <c:pt idx="11">
                  <c:v>0.162938021665778</c:v>
                </c:pt>
                <c:pt idx="12">
                  <c:v>0.162799969835559</c:v>
                </c:pt>
                <c:pt idx="13">
                  <c:v>0.16279058214013201</c:v>
                </c:pt>
                <c:pt idx="14">
                  <c:v>0.16277469773713099</c:v>
                </c:pt>
                <c:pt idx="15">
                  <c:v>0.16301980659805301</c:v>
                </c:pt>
                <c:pt idx="16">
                  <c:v>0.16298071329286201</c:v>
                </c:pt>
                <c:pt idx="17">
                  <c:v>0.16270253495650899</c:v>
                </c:pt>
                <c:pt idx="18">
                  <c:v>0.16270181365181899</c:v>
                </c:pt>
                <c:pt idx="19">
                  <c:v>0.162862100335041</c:v>
                </c:pt>
                <c:pt idx="20">
                  <c:v>0.16275592925691301</c:v>
                </c:pt>
                <c:pt idx="21">
                  <c:v>0.16274799004891199</c:v>
                </c:pt>
                <c:pt idx="22">
                  <c:v>0.16264557158368201</c:v>
                </c:pt>
                <c:pt idx="23">
                  <c:v>0.16270325626759399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EB-B444-99E4-A61973336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05206767761959"/>
          <c:y val="0.4989269162965001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(c) FLOAT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7890166666666665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(2)'!$M$2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(2)'!$M$3:$M$26</c:f>
              <c:numCache>
                <c:formatCode>General</c:formatCode>
                <c:ptCount val="24"/>
                <c:pt idx="0">
                  <c:v>0.44709293401326899</c:v>
                </c:pt>
                <c:pt idx="1">
                  <c:v>0.89417061773032702</c:v>
                </c:pt>
                <c:pt idx="2">
                  <c:v>1.3411056216563799</c:v>
                </c:pt>
                <c:pt idx="3">
                  <c:v>1.7883848080540301</c:v>
                </c:pt>
                <c:pt idx="4">
                  <c:v>2.2348303180508902</c:v>
                </c:pt>
                <c:pt idx="5">
                  <c:v>2.6814861359734001</c:v>
                </c:pt>
                <c:pt idx="6">
                  <c:v>3.1278101163335701</c:v>
                </c:pt>
                <c:pt idx="7">
                  <c:v>3.57666504239352</c:v>
                </c:pt>
                <c:pt idx="8">
                  <c:v>4.0206267110869103</c:v>
                </c:pt>
                <c:pt idx="9">
                  <c:v>4.4664403842338896</c:v>
                </c:pt>
                <c:pt idx="10">
                  <c:v>4.9156586485078204</c:v>
                </c:pt>
                <c:pt idx="11">
                  <c:v>4.9161920173177798</c:v>
                </c:pt>
                <c:pt idx="12">
                  <c:v>4.9122964819008699</c:v>
                </c:pt>
                <c:pt idx="13">
                  <c:v>4.9120334926948797</c:v>
                </c:pt>
                <c:pt idx="14">
                  <c:v>4.9123293575316902</c:v>
                </c:pt>
                <c:pt idx="15">
                  <c:v>4.9200409688818798</c:v>
                </c:pt>
                <c:pt idx="16">
                  <c:v>4.9187946727139398</c:v>
                </c:pt>
                <c:pt idx="17">
                  <c:v>4.9109752458487703</c:v>
                </c:pt>
                <c:pt idx="18">
                  <c:v>4.9116850753679397</c:v>
                </c:pt>
                <c:pt idx="19">
                  <c:v>4.9166332863999997</c:v>
                </c:pt>
                <c:pt idx="20">
                  <c:v>4.9106992564404104</c:v>
                </c:pt>
                <c:pt idx="21">
                  <c:v>4.9134671254334403</c:v>
                </c:pt>
                <c:pt idx="22">
                  <c:v>4.9107978205251701</c:v>
                </c:pt>
                <c:pt idx="23">
                  <c:v>4.9129146173967202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BA-0B4E-BD0E-FB4AC8023DFB}"/>
            </c:ext>
          </c:extLst>
        </c:ser>
        <c:ser>
          <c:idx val="3"/>
          <c:order val="1"/>
          <c:tx>
            <c:strRef>
              <c:f>'pipeline_output (2)'!$P$2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(2)'!$P$3:$P$26</c:f>
              <c:numCache>
                <c:formatCode>General</c:formatCode>
                <c:ptCount val="24"/>
                <c:pt idx="0">
                  <c:v>0.41766570273939702</c:v>
                </c:pt>
                <c:pt idx="1">
                  <c:v>0.83533045483203505</c:v>
                </c:pt>
                <c:pt idx="2">
                  <c:v>1.2528473990728199</c:v>
                </c:pt>
                <c:pt idx="3">
                  <c:v>1.6706723174900799</c:v>
                </c:pt>
                <c:pt idx="4">
                  <c:v>2.0874780303848999</c:v>
                </c:pt>
                <c:pt idx="5">
                  <c:v>2.5046687641185499</c:v>
                </c:pt>
                <c:pt idx="6">
                  <c:v>2.9220105255614999</c:v>
                </c:pt>
                <c:pt idx="7">
                  <c:v>3.3408731748170202</c:v>
                </c:pt>
                <c:pt idx="8">
                  <c:v>3.7553026791460802</c:v>
                </c:pt>
                <c:pt idx="9">
                  <c:v>4.1728911073462998</c:v>
                </c:pt>
                <c:pt idx="10">
                  <c:v>4.5924683846844898</c:v>
                </c:pt>
                <c:pt idx="11">
                  <c:v>4.5926522889328796</c:v>
                </c:pt>
                <c:pt idx="12">
                  <c:v>4.5893844374277002</c:v>
                </c:pt>
                <c:pt idx="13">
                  <c:v>4.5890458577477</c:v>
                </c:pt>
                <c:pt idx="14">
                  <c:v>4.5881738147686004</c:v>
                </c:pt>
                <c:pt idx="15">
                  <c:v>4.5955794975438096</c:v>
                </c:pt>
                <c:pt idx="16">
                  <c:v>4.5949868536371596</c:v>
                </c:pt>
                <c:pt idx="17">
                  <c:v>4.5873537084280596</c:v>
                </c:pt>
                <c:pt idx="18">
                  <c:v>4.5883975310278</c:v>
                </c:pt>
                <c:pt idx="19">
                  <c:v>4.5926522889328796</c:v>
                </c:pt>
                <c:pt idx="20">
                  <c:v>4.5880476254769302</c:v>
                </c:pt>
                <c:pt idx="21">
                  <c:v>4.5898321279344403</c:v>
                </c:pt>
                <c:pt idx="22">
                  <c:v>4.58732503868585</c:v>
                </c:pt>
                <c:pt idx="23">
                  <c:v>4.58899421439137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BA-0B4E-BD0E-FB4AC8023DFB}"/>
            </c:ext>
          </c:extLst>
        </c:ser>
        <c:ser>
          <c:idx val="2"/>
          <c:order val="2"/>
          <c:tx>
            <c:strRef>
              <c:f>'pipeline_output (2)'!$O$2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(2)'!$O$3:$O$26</c:f>
              <c:numCache>
                <c:formatCode>General</c:formatCode>
                <c:ptCount val="24"/>
                <c:pt idx="0">
                  <c:v>0.17352813791407701</c:v>
                </c:pt>
                <c:pt idx="1">
                  <c:v>0.34709238102443801</c:v>
                </c:pt>
                <c:pt idx="2">
                  <c:v>0.52051574801474398</c:v>
                </c:pt>
                <c:pt idx="3">
                  <c:v>0.69407842106357998</c:v>
                </c:pt>
                <c:pt idx="4">
                  <c:v>0.86731056909032</c:v>
                </c:pt>
                <c:pt idx="5">
                  <c:v>1.0406905391150401</c:v>
                </c:pt>
                <c:pt idx="6">
                  <c:v>1.21381427068932</c:v>
                </c:pt>
                <c:pt idx="7">
                  <c:v>1.38821722667937</c:v>
                </c:pt>
                <c:pt idx="8">
                  <c:v>1.5603411477598299</c:v>
                </c:pt>
                <c:pt idx="9">
                  <c:v>1.7335764423576501</c:v>
                </c:pt>
                <c:pt idx="10">
                  <c:v>1.9080679206829501</c:v>
                </c:pt>
                <c:pt idx="11">
                  <c:v>1.90801832105517</c:v>
                </c:pt>
                <c:pt idx="12">
                  <c:v>1.90654143462721</c:v>
                </c:pt>
                <c:pt idx="13">
                  <c:v>1.9063730761039499</c:v>
                </c:pt>
                <c:pt idx="14">
                  <c:v>1.9056801482996899</c:v>
                </c:pt>
                <c:pt idx="15">
                  <c:v>1.9093186831481199</c:v>
                </c:pt>
                <c:pt idx="16">
                  <c:v>1.9084350380905299</c:v>
                </c:pt>
                <c:pt idx="17">
                  <c:v>1.90529430698466</c:v>
                </c:pt>
                <c:pt idx="18">
                  <c:v>1.9053437650882299</c:v>
                </c:pt>
                <c:pt idx="19">
                  <c:v>1.9075422957977</c:v>
                </c:pt>
                <c:pt idx="20">
                  <c:v>1.9056801482996899</c:v>
                </c:pt>
                <c:pt idx="21">
                  <c:v>1.9060562465916999</c:v>
                </c:pt>
                <c:pt idx="22">
                  <c:v>1.9046417005729399</c:v>
                </c:pt>
                <c:pt idx="23">
                  <c:v>1.90584838445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BA-0B4E-BD0E-FB4AC8023DFB}"/>
            </c:ext>
          </c:extLst>
        </c:ser>
        <c:ser>
          <c:idx val="1"/>
          <c:order val="3"/>
          <c:tx>
            <c:strRef>
              <c:f>'pipeline_output (2)'!$N$2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(2)'!$N$3:$N$26</c:f>
              <c:numCache>
                <c:formatCode>General</c:formatCode>
                <c:ptCount val="24"/>
                <c:pt idx="0">
                  <c:v>3.0772460863805199E-2</c:v>
                </c:pt>
                <c:pt idx="1">
                  <c:v>6.15470891875484E-2</c:v>
                </c:pt>
                <c:pt idx="2">
                  <c:v>9.2308868655364903E-2</c:v>
                </c:pt>
                <c:pt idx="3">
                  <c:v>0.12309417837509599</c:v>
                </c:pt>
                <c:pt idx="4">
                  <c:v>0.153811361874227</c:v>
                </c:pt>
                <c:pt idx="5">
                  <c:v>0.184573170118387</c:v>
                </c:pt>
                <c:pt idx="6">
                  <c:v>0.21528682297868801</c:v>
                </c:pt>
                <c:pt idx="7">
                  <c:v>0.24620074329491601</c:v>
                </c:pt>
                <c:pt idx="8">
                  <c:v>0.27673588803933102</c:v>
                </c:pt>
                <c:pt idx="9">
                  <c:v>0.30745392399973098</c:v>
                </c:pt>
                <c:pt idx="10">
                  <c:v>0.33839066894103498</c:v>
                </c:pt>
                <c:pt idx="11">
                  <c:v>0.338353231858537</c:v>
                </c:pt>
                <c:pt idx="12">
                  <c:v>0.33807583182873302</c:v>
                </c:pt>
                <c:pt idx="13">
                  <c:v>0.33805403314204602</c:v>
                </c:pt>
                <c:pt idx="14">
                  <c:v>0.33799799228225902</c:v>
                </c:pt>
                <c:pt idx="15">
                  <c:v>0.33852176399509198</c:v>
                </c:pt>
                <c:pt idx="16">
                  <c:v>0.33845932511320298</c:v>
                </c:pt>
                <c:pt idx="17">
                  <c:v>0.33788907711570998</c:v>
                </c:pt>
                <c:pt idx="18">
                  <c:v>0.33786108170310702</c:v>
                </c:pt>
                <c:pt idx="19">
                  <c:v>0.33820979974749499</c:v>
                </c:pt>
                <c:pt idx="20">
                  <c:v>0.33795130575711801</c:v>
                </c:pt>
                <c:pt idx="21">
                  <c:v>0.337957529881945</c:v>
                </c:pt>
                <c:pt idx="22">
                  <c:v>0.33774603817341797</c:v>
                </c:pt>
                <c:pt idx="23">
                  <c:v>0.33786730250499403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BA-0B4E-BD0E-FB4AC8023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12011741347"/>
          <c:y val="0.30148991331028591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57948965350886"/>
          <c:y val="5.207888888888889E-2"/>
          <c:w val="0.78103602749875078"/>
          <c:h val="0.72228928571428574"/>
        </c:manualLayout>
      </c:layout>
      <c:lineChart>
        <c:grouping val="standard"/>
        <c:varyColors val="0"/>
        <c:ser>
          <c:idx val="1"/>
          <c:order val="0"/>
          <c:tx>
            <c:strRef>
              <c:f>'cpudpu_output (6)'!$V$32</c:f>
              <c:strCache>
                <c:ptCount val="1"/>
                <c:pt idx="0">
                  <c:v>CPU-DPU (serial)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207886646045291E-3"/>
                  <c:y val="-5.6716666666666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(6)'!$V$33:$V$39</c:f>
              <c:numCache>
                <c:formatCode>General</c:formatCode>
                <c:ptCount val="7"/>
                <c:pt idx="0">
                  <c:v>0.33247700000000002</c:v>
                </c:pt>
                <c:pt idx="1">
                  <c:v>0.33347300000000002</c:v>
                </c:pt>
                <c:pt idx="2">
                  <c:v>0.33201199999999997</c:v>
                </c:pt>
                <c:pt idx="3">
                  <c:v>0.33126800000000001</c:v>
                </c:pt>
                <c:pt idx="4">
                  <c:v>0.302512</c:v>
                </c:pt>
                <c:pt idx="5">
                  <c:v>0.300481</c:v>
                </c:pt>
                <c:pt idx="6">
                  <c:v>0.27370800000000001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06-2847-B5AF-7B217FFF7B0A}"/>
            </c:ext>
          </c:extLst>
        </c:ser>
        <c:ser>
          <c:idx val="2"/>
          <c:order val="1"/>
          <c:tx>
            <c:strRef>
              <c:f>'cpudpu_output (6)'!$W$32</c:f>
              <c:strCache>
                <c:ptCount val="1"/>
                <c:pt idx="0">
                  <c:v>DPU-CPU (serial)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Pt>
            <c:idx val="34"/>
            <c:marker>
              <c:symbol val="circle"/>
              <c:size val="10"/>
              <c:spPr>
                <a:solidFill>
                  <a:srgbClr val="002060"/>
                </a:solidFill>
                <a:ln w="25400">
                  <a:solidFill>
                    <a:srgbClr val="00206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06-2847-B5AF-7B217FFF7B0A}"/>
              </c:ext>
            </c:extLst>
          </c:dPt>
          <c:dLbls>
            <c:dLbl>
              <c:idx val="6"/>
              <c:layout>
                <c:manualLayout>
                  <c:x val="-2.1320455046503618E-3"/>
                  <c:y val="-1.2186111111111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(6)'!$W$33:$W$39</c:f>
              <c:numCache>
                <c:formatCode>General</c:formatCode>
                <c:ptCount val="7"/>
                <c:pt idx="0">
                  <c:v>0.122087</c:v>
                </c:pt>
                <c:pt idx="1">
                  <c:v>0.12213499999999999</c:v>
                </c:pt>
                <c:pt idx="2">
                  <c:v>0.12211900000000001</c:v>
                </c:pt>
                <c:pt idx="3">
                  <c:v>0.122109</c:v>
                </c:pt>
                <c:pt idx="4">
                  <c:v>0.114958</c:v>
                </c:pt>
                <c:pt idx="5">
                  <c:v>0.11515499999999999</c:v>
                </c:pt>
                <c:pt idx="6">
                  <c:v>0.11561100000000001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C06-2847-B5AF-7B217FFF7B0A}"/>
            </c:ext>
          </c:extLst>
        </c:ser>
        <c:ser>
          <c:idx val="0"/>
          <c:order val="2"/>
          <c:tx>
            <c:strRef>
              <c:f>'cpudpu_output (6)'!$X$32</c:f>
              <c:strCache>
                <c:ptCount val="1"/>
                <c:pt idx="0">
                  <c:v>CPU-DPU (parallel)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squar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F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990669984605837E-3"/>
                  <c:y val="-1.8038492063492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(6)'!$X$33:$X$39</c:f>
              <c:numCache>
                <c:formatCode>General</c:formatCode>
                <c:ptCount val="7"/>
                <c:pt idx="0">
                  <c:v>0.33203700000000003</c:v>
                </c:pt>
                <c:pt idx="1">
                  <c:v>0.54059000000000001</c:v>
                </c:pt>
                <c:pt idx="2">
                  <c:v>0.73244699999999996</c:v>
                </c:pt>
                <c:pt idx="3">
                  <c:v>0.87673100000000004</c:v>
                </c:pt>
                <c:pt idx="4">
                  <c:v>1.810935</c:v>
                </c:pt>
                <c:pt idx="5">
                  <c:v>4.2348889999999999</c:v>
                </c:pt>
                <c:pt idx="6">
                  <c:v>6.682779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C06-2847-B5AF-7B217FFF7B0A}"/>
            </c:ext>
          </c:extLst>
        </c:ser>
        <c:ser>
          <c:idx val="3"/>
          <c:order val="3"/>
          <c:tx>
            <c:strRef>
              <c:f>'cpudpu_output (6)'!$Y$32</c:f>
              <c:strCache>
                <c:ptCount val="1"/>
                <c:pt idx="0">
                  <c:v>DPU-CPU (parallel)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circ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990669984605837E-3"/>
                  <c:y val="5.05896825396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(6)'!$Y$33:$Y$39</c:f>
              <c:numCache>
                <c:formatCode>General</c:formatCode>
                <c:ptCount val="7"/>
                <c:pt idx="0">
                  <c:v>0.12227</c:v>
                </c:pt>
                <c:pt idx="1">
                  <c:v>0.225214</c:v>
                </c:pt>
                <c:pt idx="2">
                  <c:v>0.42436800000000002</c:v>
                </c:pt>
                <c:pt idx="3">
                  <c:v>0.63153499999999996</c:v>
                </c:pt>
                <c:pt idx="4">
                  <c:v>1.4963979999999999</c:v>
                </c:pt>
                <c:pt idx="5">
                  <c:v>3.1702340000000002</c:v>
                </c:pt>
                <c:pt idx="6">
                  <c:v>4.7395189999999996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C06-2847-B5AF-7B217FFF7B0A}"/>
            </c:ext>
          </c:extLst>
        </c:ser>
        <c:ser>
          <c:idx val="4"/>
          <c:order val="4"/>
          <c:tx>
            <c:strRef>
              <c:f>'cpudpu_output (6)'!$Z$32</c:f>
              <c:strCache>
                <c:ptCount val="1"/>
                <c:pt idx="0">
                  <c:v>CPU-DPU (broadcast)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659892069417642E-3"/>
                  <c:y val="-1.0079365079365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(6)'!$Z$33:$Z$39</c:f>
              <c:numCache>
                <c:formatCode>General</c:formatCode>
                <c:ptCount val="7"/>
                <c:pt idx="0">
                  <c:v>0.332812</c:v>
                </c:pt>
                <c:pt idx="1">
                  <c:v>0.66767799999999999</c:v>
                </c:pt>
                <c:pt idx="2">
                  <c:v>1.35345</c:v>
                </c:pt>
                <c:pt idx="3">
                  <c:v>2.5642670000000001</c:v>
                </c:pt>
                <c:pt idx="4">
                  <c:v>5.0996030000000001</c:v>
                </c:pt>
                <c:pt idx="5">
                  <c:v>10.14317</c:v>
                </c:pt>
                <c:pt idx="6">
                  <c:v>16.884644999999999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C06-2847-B5AF-7B217FFF7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8528383"/>
        <c:axId val="1598601583"/>
      </c:lineChart>
      <c:catAx>
        <c:axId val="15985283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#DPUs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1.0000000000000004E-5"/>
        <c:auto val="1"/>
        <c:lblAlgn val="ctr"/>
        <c:lblOffset val="100"/>
        <c:noMultiLvlLbl val="0"/>
      </c:catAx>
      <c:valAx>
        <c:axId val="1598601583"/>
        <c:scaling>
          <c:logBase val="2"/>
          <c:orientation val="minMax"/>
          <c:max val="28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Sustained CPU-DPU Bandwidth</a:t>
                </a:r>
              </a:p>
              <a:p>
                <a:pPr>
                  <a:defRPr sz="1400"/>
                </a:pPr>
                <a:r>
                  <a:rPr lang="en-US" sz="1400"/>
                  <a:t>(GB/s, 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0092248315787661"/>
          <c:y val="9.2460317460317466E-5"/>
          <c:w val="0.54512079195506546"/>
          <c:h val="0.1861523809523809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(</a:t>
            </a:r>
            <a:r>
              <a:rPr lang="en-US" sz="1400" b="1" dirty="0"/>
              <a:t>b) INT64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88588888888888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2161111111111"/>
          <c:y val="4.2501111111111094E-2"/>
          <c:w val="0.7849783333333333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(2)'!$W$2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(2)'!$W$3:$W$26</c:f>
              <c:numCache>
                <c:formatCode>General</c:formatCode>
                <c:ptCount val="24"/>
                <c:pt idx="0">
                  <c:v>4.53164481937708</c:v>
                </c:pt>
                <c:pt idx="1">
                  <c:v>9.0630434406817706</c:v>
                </c:pt>
                <c:pt idx="2">
                  <c:v>13.5935580890577</c:v>
                </c:pt>
                <c:pt idx="3">
                  <c:v>18.124251822294202</c:v>
                </c:pt>
                <c:pt idx="4">
                  <c:v>22.647849080822201</c:v>
                </c:pt>
                <c:pt idx="5">
                  <c:v>27.171818430852799</c:v>
                </c:pt>
                <c:pt idx="6">
                  <c:v>31.695722391591602</c:v>
                </c:pt>
                <c:pt idx="7">
                  <c:v>36.245281714483198</c:v>
                </c:pt>
                <c:pt idx="8">
                  <c:v>40.736675724154999</c:v>
                </c:pt>
                <c:pt idx="9">
                  <c:v>45.255984985436697</c:v>
                </c:pt>
                <c:pt idx="10">
                  <c:v>49.809868282652801</c:v>
                </c:pt>
                <c:pt idx="11">
                  <c:v>49.856422280697203</c:v>
                </c:pt>
                <c:pt idx="12">
                  <c:v>49.847551368560502</c:v>
                </c:pt>
                <c:pt idx="13">
                  <c:v>49.895803876356801</c:v>
                </c:pt>
                <c:pt idx="14">
                  <c:v>49.927503404442298</c:v>
                </c:pt>
                <c:pt idx="15">
                  <c:v>50.033346330131302</c:v>
                </c:pt>
                <c:pt idx="16">
                  <c:v>50.064264774691303</c:v>
                </c:pt>
                <c:pt idx="17">
                  <c:v>49.976795616223399</c:v>
                </c:pt>
                <c:pt idx="18">
                  <c:v>50.010778842943601</c:v>
                </c:pt>
                <c:pt idx="19">
                  <c:v>50.110132579636499</c:v>
                </c:pt>
                <c:pt idx="20">
                  <c:v>50.056412102960202</c:v>
                </c:pt>
                <c:pt idx="21">
                  <c:v>50.097956776708699</c:v>
                </c:pt>
                <c:pt idx="22">
                  <c:v>50.118754984540999</c:v>
                </c:pt>
                <c:pt idx="23">
                  <c:v>50.160608922535602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FF-9248-85A7-98461A3038CA}"/>
            </c:ext>
          </c:extLst>
        </c:ser>
        <c:ser>
          <c:idx val="3"/>
          <c:order val="1"/>
          <c:tx>
            <c:strRef>
              <c:f>'pipeline_output (2)'!$Z$2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(2)'!$Z$3:$Z$26</c:f>
              <c:numCache>
                <c:formatCode>General</c:formatCode>
                <c:ptCount val="24"/>
                <c:pt idx="0">
                  <c:v>4.5319973672544203</c:v>
                </c:pt>
                <c:pt idx="1">
                  <c:v>9.0630210597020806</c:v>
                </c:pt>
                <c:pt idx="2">
                  <c:v>13.593155302048199</c:v>
                </c:pt>
                <c:pt idx="3">
                  <c:v>18.1258630737773</c:v>
                </c:pt>
                <c:pt idx="4">
                  <c:v>22.647569562292801</c:v>
                </c:pt>
                <c:pt idx="5">
                  <c:v>27.1730255218012</c:v>
                </c:pt>
                <c:pt idx="6">
                  <c:v>31.695174927239499</c:v>
                </c:pt>
                <c:pt idx="7">
                  <c:v>36.238839572245297</c:v>
                </c:pt>
                <c:pt idx="8">
                  <c:v>40.736449639644903</c:v>
                </c:pt>
                <c:pt idx="9">
                  <c:v>45.2517440957212</c:v>
                </c:pt>
                <c:pt idx="10">
                  <c:v>49.802771030383603</c:v>
                </c:pt>
                <c:pt idx="11">
                  <c:v>49.8506659856941</c:v>
                </c:pt>
                <c:pt idx="12">
                  <c:v>49.858792906225098</c:v>
                </c:pt>
                <c:pt idx="13">
                  <c:v>49.882918369066701</c:v>
                </c:pt>
                <c:pt idx="14">
                  <c:v>49.927435482335</c:v>
                </c:pt>
                <c:pt idx="15">
                  <c:v>50.037507515819001</c:v>
                </c:pt>
                <c:pt idx="16">
                  <c:v>50.054637057727597</c:v>
                </c:pt>
                <c:pt idx="17">
                  <c:v>49.979722212008397</c:v>
                </c:pt>
                <c:pt idx="18">
                  <c:v>50.023457764438199</c:v>
                </c:pt>
                <c:pt idx="19">
                  <c:v>50.1058224896341</c:v>
                </c:pt>
                <c:pt idx="20">
                  <c:v>50.020185169284197</c:v>
                </c:pt>
                <c:pt idx="21">
                  <c:v>50.104180745607003</c:v>
                </c:pt>
                <c:pt idx="22">
                  <c:v>50.120260788100097</c:v>
                </c:pt>
                <c:pt idx="23">
                  <c:v>50.166094156017202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FF-9248-85A7-98461A3038CA}"/>
            </c:ext>
          </c:extLst>
        </c:ser>
        <c:ser>
          <c:idx val="2"/>
          <c:order val="2"/>
          <c:tx>
            <c:strRef>
              <c:f>'pipeline_output (2)'!$Y$2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(2)'!$Y$3:$Y$26</c:f>
              <c:numCache>
                <c:formatCode>General</c:formatCode>
                <c:ptCount val="24"/>
                <c:pt idx="0">
                  <c:v>0.23352099770934001</c:v>
                </c:pt>
                <c:pt idx="1">
                  <c:v>0.46703902367635702</c:v>
                </c:pt>
                <c:pt idx="2">
                  <c:v>0.70044221186089695</c:v>
                </c:pt>
                <c:pt idx="3">
                  <c:v>0.93403169076814196</c:v>
                </c:pt>
                <c:pt idx="4">
                  <c:v>1.16710000763222</c:v>
                </c:pt>
                <c:pt idx="5">
                  <c:v>1.40034722354709</c:v>
                </c:pt>
                <c:pt idx="6">
                  <c:v>1.63352858440009</c:v>
                </c:pt>
                <c:pt idx="7">
                  <c:v>1.8681204347051401</c:v>
                </c:pt>
                <c:pt idx="8">
                  <c:v>2.0997316703378401</c:v>
                </c:pt>
                <c:pt idx="9">
                  <c:v>2.33282015751234</c:v>
                </c:pt>
                <c:pt idx="10">
                  <c:v>2.5678094651703001</c:v>
                </c:pt>
                <c:pt idx="11">
                  <c:v>2.5673065084783699</c:v>
                </c:pt>
                <c:pt idx="12">
                  <c:v>2.5653504449150999</c:v>
                </c:pt>
                <c:pt idx="13">
                  <c:v>2.56572706935123</c:v>
                </c:pt>
                <c:pt idx="14">
                  <c:v>2.5649739310325499</c:v>
                </c:pt>
                <c:pt idx="15">
                  <c:v>2.56890587485913</c:v>
                </c:pt>
                <c:pt idx="16">
                  <c:v>2.5689418385703502</c:v>
                </c:pt>
                <c:pt idx="17">
                  <c:v>2.5642391509401001</c:v>
                </c:pt>
                <c:pt idx="18">
                  <c:v>2.56434665343739</c:v>
                </c:pt>
                <c:pt idx="19">
                  <c:v>2.5671808000895302</c:v>
                </c:pt>
                <c:pt idx="20">
                  <c:v>2.5646871374861901</c:v>
                </c:pt>
                <c:pt idx="21">
                  <c:v>2.5653683769047899</c:v>
                </c:pt>
                <c:pt idx="22">
                  <c:v>2.5637555012224902</c:v>
                </c:pt>
                <c:pt idx="23">
                  <c:v>2.5644900041227299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FF-9248-85A7-98461A3038CA}"/>
            </c:ext>
          </c:extLst>
        </c:ser>
        <c:ser>
          <c:idx val="1"/>
          <c:order val="3"/>
          <c:tx>
            <c:strRef>
              <c:f>'pipeline_output (2)'!$X$2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(2)'!$X$3:$X$26</c:f>
              <c:numCache>
                <c:formatCode>General</c:formatCode>
                <c:ptCount val="24"/>
                <c:pt idx="0">
                  <c:v>0.12701698282336399</c:v>
                </c:pt>
                <c:pt idx="1">
                  <c:v>0.25401726202423802</c:v>
                </c:pt>
                <c:pt idx="2">
                  <c:v>0.38092952626897197</c:v>
                </c:pt>
                <c:pt idx="3">
                  <c:v>0.50792554148501801</c:v>
                </c:pt>
                <c:pt idx="4">
                  <c:v>0.63489374658335196</c:v>
                </c:pt>
                <c:pt idx="5">
                  <c:v>0.76165745902217696</c:v>
                </c:pt>
                <c:pt idx="6">
                  <c:v>0.88826240173488702</c:v>
                </c:pt>
                <c:pt idx="7">
                  <c:v>1.01565710237336</c:v>
                </c:pt>
                <c:pt idx="8">
                  <c:v>1.1418771507333401</c:v>
                </c:pt>
                <c:pt idx="9">
                  <c:v>1.2691156688417899</c:v>
                </c:pt>
                <c:pt idx="10">
                  <c:v>1.3961175168237101</c:v>
                </c:pt>
                <c:pt idx="11">
                  <c:v>1.3979575434145799</c:v>
                </c:pt>
                <c:pt idx="12">
                  <c:v>1.3991140253898</c:v>
                </c:pt>
                <c:pt idx="13">
                  <c:v>1.39923137924723</c:v>
                </c:pt>
                <c:pt idx="14">
                  <c:v>1.40050219423774</c:v>
                </c:pt>
                <c:pt idx="15">
                  <c:v>1.40191989609794</c:v>
                </c:pt>
                <c:pt idx="16">
                  <c:v>1.40255745874511</c:v>
                </c:pt>
                <c:pt idx="17">
                  <c:v>1.4015130164476499</c:v>
                </c:pt>
                <c:pt idx="18">
                  <c:v>1.4016896588600101</c:v>
                </c:pt>
                <c:pt idx="19">
                  <c:v>1.4027665340350901</c:v>
                </c:pt>
                <c:pt idx="20">
                  <c:v>1.40200022920884</c:v>
                </c:pt>
                <c:pt idx="21">
                  <c:v>1.4029005894450299</c:v>
                </c:pt>
                <c:pt idx="22">
                  <c:v>1.4023966740034199</c:v>
                </c:pt>
                <c:pt idx="23">
                  <c:v>1.40311513140287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FF-9248-85A7-98461A303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4639205555555555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baseline="0"/>
              <a:t>(a)</a:t>
            </a:r>
            <a:r>
              <a:rPr lang="en-US" sz="1400" baseline="0"/>
              <a:t> </a:t>
            </a:r>
            <a:r>
              <a:rPr lang="en-US" sz="1400" b="1" baseline="0"/>
              <a:t>INT32</a:t>
            </a:r>
            <a:r>
              <a:rPr lang="en-US" sz="1400" baseline="0"/>
              <a:t> (1 DPU)</a:t>
            </a:r>
            <a:endParaRPr lang="en-US" sz="1400"/>
          </a:p>
        </c:rich>
      </c:tx>
      <c:layout>
        <c:manualLayout>
          <c:xMode val="edge"/>
          <c:yMode val="edge"/>
          <c:x val="0.1782755555555555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(2)'!$R$2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(2)'!$R$3:$R$26</c:f>
              <c:numCache>
                <c:formatCode>General</c:formatCode>
                <c:ptCount val="24"/>
                <c:pt idx="0">
                  <c:v>5.2846742235738597</c:v>
                </c:pt>
                <c:pt idx="1">
                  <c:v>10.5723322981903</c:v>
                </c:pt>
                <c:pt idx="2">
                  <c:v>15.8562830787842</c:v>
                </c:pt>
                <c:pt idx="3">
                  <c:v>21.142715588508</c:v>
                </c:pt>
                <c:pt idx="4">
                  <c:v>26.421240569026001</c:v>
                </c:pt>
                <c:pt idx="5">
                  <c:v>31.694353766170899</c:v>
                </c:pt>
                <c:pt idx="6">
                  <c:v>36.9717545086203</c:v>
                </c:pt>
                <c:pt idx="7">
                  <c:v>42.273984910441698</c:v>
                </c:pt>
                <c:pt idx="8">
                  <c:v>47.514571503292302</c:v>
                </c:pt>
                <c:pt idx="9">
                  <c:v>52.787604891534102</c:v>
                </c:pt>
                <c:pt idx="10">
                  <c:v>58.093588838481502</c:v>
                </c:pt>
                <c:pt idx="11">
                  <c:v>58.154528744374701</c:v>
                </c:pt>
                <c:pt idx="12">
                  <c:v>58.163929645724501</c:v>
                </c:pt>
                <c:pt idx="13">
                  <c:v>58.209594866158099</c:v>
                </c:pt>
                <c:pt idx="14">
                  <c:v>58.276885455454902</c:v>
                </c:pt>
                <c:pt idx="15">
                  <c:v>58.3888873863052</c:v>
                </c:pt>
                <c:pt idx="16">
                  <c:v>58.422069755965502</c:v>
                </c:pt>
                <c:pt idx="17">
                  <c:v>58.3891660727013</c:v>
                </c:pt>
                <c:pt idx="18">
                  <c:v>58.366136973752802</c:v>
                </c:pt>
                <c:pt idx="19">
                  <c:v>58.512979620990599</c:v>
                </c:pt>
                <c:pt idx="20">
                  <c:v>58.488174921909803</c:v>
                </c:pt>
                <c:pt idx="21">
                  <c:v>58.508781858849296</c:v>
                </c:pt>
                <c:pt idx="22">
                  <c:v>58.523523323993999</c:v>
                </c:pt>
                <c:pt idx="23">
                  <c:v>58.558166993761198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6-C54F-AD34-E6D519FE23B3}"/>
            </c:ext>
          </c:extLst>
        </c:ser>
        <c:ser>
          <c:idx val="3"/>
          <c:order val="1"/>
          <c:tx>
            <c:strRef>
              <c:f>'pipeline_output (2)'!$U$2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2225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(2)'!$U$3:$U$26</c:f>
              <c:numCache>
                <c:formatCode>General</c:formatCode>
                <c:ptCount val="24"/>
                <c:pt idx="0">
                  <c:v>5.2860595550511098</c:v>
                </c:pt>
                <c:pt idx="1">
                  <c:v>10.5721495650169</c:v>
                </c:pt>
                <c:pt idx="2">
                  <c:v>15.8553925380614</c:v>
                </c:pt>
                <c:pt idx="3">
                  <c:v>21.141741219302801</c:v>
                </c:pt>
                <c:pt idx="4">
                  <c:v>26.416676263964</c:v>
                </c:pt>
                <c:pt idx="5">
                  <c:v>31.696269874856402</c:v>
                </c:pt>
                <c:pt idx="6">
                  <c:v>36.970786154651996</c:v>
                </c:pt>
                <c:pt idx="7">
                  <c:v>42.2762249684369</c:v>
                </c:pt>
                <c:pt idx="8">
                  <c:v>47.511126876163502</c:v>
                </c:pt>
                <c:pt idx="9">
                  <c:v>52.778495229822703</c:v>
                </c:pt>
                <c:pt idx="10">
                  <c:v>58.102970046228798</c:v>
                </c:pt>
                <c:pt idx="11">
                  <c:v>58.166326440046099</c:v>
                </c:pt>
                <c:pt idx="12">
                  <c:v>58.173979066969501</c:v>
                </c:pt>
                <c:pt idx="13">
                  <c:v>58.224370679794298</c:v>
                </c:pt>
                <c:pt idx="14">
                  <c:v>58.263100408951203</c:v>
                </c:pt>
                <c:pt idx="15">
                  <c:v>58.367065214971099</c:v>
                </c:pt>
                <c:pt idx="16">
                  <c:v>58.421697755788799</c:v>
                </c:pt>
                <c:pt idx="17">
                  <c:v>58.376813530636497</c:v>
                </c:pt>
                <c:pt idx="18">
                  <c:v>58.368643292804101</c:v>
                </c:pt>
                <c:pt idx="19">
                  <c:v>58.4811849160631</c:v>
                </c:pt>
                <c:pt idx="20">
                  <c:v>58.481930437082802</c:v>
                </c:pt>
                <c:pt idx="21">
                  <c:v>58.519977229928202</c:v>
                </c:pt>
                <c:pt idx="22">
                  <c:v>58.511113874566703</c:v>
                </c:pt>
                <c:pt idx="23">
                  <c:v>58.516524867022902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26-C54F-AD34-E6D519FE23B3}"/>
            </c:ext>
          </c:extLst>
        </c:ser>
        <c:ser>
          <c:idx val="2"/>
          <c:order val="2"/>
          <c:tx>
            <c:strRef>
              <c:f>'pipeline_output (2)'!$T$2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(2)'!$T$3:$T$26</c:f>
              <c:numCache>
                <c:formatCode>General</c:formatCode>
                <c:ptCount val="24"/>
                <c:pt idx="0">
                  <c:v>0.93379403697502905</c:v>
                </c:pt>
                <c:pt idx="1">
                  <c:v>1.8677781679568</c:v>
                </c:pt>
                <c:pt idx="2">
                  <c:v>2.8014106224142399</c:v>
                </c:pt>
                <c:pt idx="3">
                  <c:v>3.7353966475215699</c:v>
                </c:pt>
                <c:pt idx="4">
                  <c:v>4.6671829794810096</c:v>
                </c:pt>
                <c:pt idx="5">
                  <c:v>5.6002734508520904</c:v>
                </c:pt>
                <c:pt idx="6">
                  <c:v>6.5320326279836696</c:v>
                </c:pt>
                <c:pt idx="7">
                  <c:v>7.4704207233045503</c:v>
                </c:pt>
                <c:pt idx="8">
                  <c:v>8.3964382784402307</c:v>
                </c:pt>
                <c:pt idx="9">
                  <c:v>9.3291102558757792</c:v>
                </c:pt>
                <c:pt idx="10">
                  <c:v>10.2673011663267</c:v>
                </c:pt>
                <c:pt idx="11">
                  <c:v>10.268852495712</c:v>
                </c:pt>
                <c:pt idx="12">
                  <c:v>10.2622195378386</c:v>
                </c:pt>
                <c:pt idx="13">
                  <c:v>10.263051776451</c:v>
                </c:pt>
                <c:pt idx="14">
                  <c:v>10.262678687277599</c:v>
                </c:pt>
                <c:pt idx="15">
                  <c:v>10.2795809758556</c:v>
                </c:pt>
                <c:pt idx="16">
                  <c:v>10.2798689112349</c:v>
                </c:pt>
                <c:pt idx="17">
                  <c:v>10.2635971094256</c:v>
                </c:pt>
                <c:pt idx="18">
                  <c:v>10.2660949008221</c:v>
                </c:pt>
                <c:pt idx="19">
                  <c:v>10.275206343162299</c:v>
                </c:pt>
                <c:pt idx="20">
                  <c:v>10.2639128550053</c:v>
                </c:pt>
                <c:pt idx="21">
                  <c:v>10.273307990751199</c:v>
                </c:pt>
                <c:pt idx="22">
                  <c:v>10.265319594088</c:v>
                </c:pt>
                <c:pt idx="23">
                  <c:v>10.268680102630301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26-C54F-AD34-E6D519FE23B3}"/>
            </c:ext>
          </c:extLst>
        </c:ser>
        <c:ser>
          <c:idx val="1"/>
          <c:order val="3"/>
          <c:tx>
            <c:strRef>
              <c:f>'pipeline_output (2)'!$S$2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 cap="flat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(2)'!$S$3:$S$26</c:f>
              <c:numCache>
                <c:formatCode>General</c:formatCode>
                <c:ptCount val="24"/>
                <c:pt idx="0">
                  <c:v>1.0240142859135799</c:v>
                </c:pt>
                <c:pt idx="1">
                  <c:v>2.0482857541509598</c:v>
                </c:pt>
                <c:pt idx="2">
                  <c:v>3.07186286326503</c:v>
                </c:pt>
                <c:pt idx="3">
                  <c:v>4.0959588575561101</c:v>
                </c:pt>
                <c:pt idx="4">
                  <c:v>5.11938578797744</c:v>
                </c:pt>
                <c:pt idx="5">
                  <c:v>6.1409192598132902</c:v>
                </c:pt>
                <c:pt idx="6">
                  <c:v>7.1632291774423598</c:v>
                </c:pt>
                <c:pt idx="7">
                  <c:v>8.1916891546526092</c:v>
                </c:pt>
                <c:pt idx="8">
                  <c:v>9.2088133228615892</c:v>
                </c:pt>
                <c:pt idx="9">
                  <c:v>10.231635409667801</c:v>
                </c:pt>
                <c:pt idx="10">
                  <c:v>11.258719333928401</c:v>
                </c:pt>
                <c:pt idx="11">
                  <c:v>11.261966938446101</c:v>
                </c:pt>
                <c:pt idx="12">
                  <c:v>11.2568545356951</c:v>
                </c:pt>
                <c:pt idx="13">
                  <c:v>11.2597901454255</c:v>
                </c:pt>
                <c:pt idx="14">
                  <c:v>11.261517690018101</c:v>
                </c:pt>
                <c:pt idx="15">
                  <c:v>11.2770548271422</c:v>
                </c:pt>
                <c:pt idx="16">
                  <c:v>11.278649026567701</c:v>
                </c:pt>
                <c:pt idx="17">
                  <c:v>11.2635223059736</c:v>
                </c:pt>
                <c:pt idx="18">
                  <c:v>11.2657351243829</c:v>
                </c:pt>
                <c:pt idx="19">
                  <c:v>11.274040942714599</c:v>
                </c:pt>
                <c:pt idx="20">
                  <c:v>11.2633840336856</c:v>
                </c:pt>
                <c:pt idx="21">
                  <c:v>11.2705786971636</c:v>
                </c:pt>
                <c:pt idx="22">
                  <c:v>11.2688829730069</c:v>
                </c:pt>
                <c:pt idx="23">
                  <c:v>11.2754610783226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26-C54F-AD34-E6D519FE2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36161500000000002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STREAM</a:t>
            </a:r>
            <a:r>
              <a:rPr lang="en-US"/>
              <a:t> (WRAM,</a:t>
            </a:r>
            <a:r>
              <a:rPr lang="en-US" baseline="0"/>
              <a:t> INT64, 1DPU)</a:t>
            </a:r>
            <a:endParaRPr lang="en-US"/>
          </a:p>
        </c:rich>
      </c:tx>
      <c:layout>
        <c:manualLayout>
          <c:xMode val="edge"/>
          <c:yMode val="edge"/>
          <c:x val="0.15044055555555555"/>
          <c:y val="3.96875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921361111111112"/>
          <c:y val="3.7680902777777775E-2"/>
          <c:w val="0.84567819444444448"/>
          <c:h val="0.73750416666666652"/>
        </c:manualLayout>
      </c:layout>
      <c:lineChart>
        <c:grouping val="standard"/>
        <c:varyColors val="0"/>
        <c:ser>
          <c:idx val="1"/>
          <c:order val="0"/>
          <c:tx>
            <c:strRef>
              <c:f>'stream_output-camera-ready'!$Q$2</c:f>
              <c:strCache>
                <c:ptCount val="1"/>
                <c:pt idx="0">
                  <c:v>COPY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F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763888888888902E-2"/>
                  <c:y val="7.5797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E3-A844-914D-B65521A9AE8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'stream_output-camera-ready'!$O$3:$O$18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'stream_output-camera-ready'!$Q$3:$Q$18</c:f>
              <c:numCache>
                <c:formatCode>General</c:formatCode>
                <c:ptCount val="16"/>
                <c:pt idx="0">
                  <c:v>252.07993371769001</c:v>
                </c:pt>
                <c:pt idx="1">
                  <c:v>504.177182475797</c:v>
                </c:pt>
                <c:pt idx="2">
                  <c:v>755.96395282970195</c:v>
                </c:pt>
                <c:pt idx="3">
                  <c:v>1008.03845361532</c:v>
                </c:pt>
                <c:pt idx="4">
                  <c:v>1259.73449580805</c:v>
                </c:pt>
                <c:pt idx="5">
                  <c:v>1511.35197463245</c:v>
                </c:pt>
                <c:pt idx="6">
                  <c:v>1762.7093733583399</c:v>
                </c:pt>
                <c:pt idx="7">
                  <c:v>2014.4239259825899</c:v>
                </c:pt>
                <c:pt idx="8">
                  <c:v>2265.4987875853299</c:v>
                </c:pt>
                <c:pt idx="9">
                  <c:v>2516.4835381467101</c:v>
                </c:pt>
                <c:pt idx="10">
                  <c:v>2767.1736968845798</c:v>
                </c:pt>
                <c:pt idx="11">
                  <c:v>2779.6834052866702</c:v>
                </c:pt>
                <c:pt idx="12">
                  <c:v>2790.2899094775298</c:v>
                </c:pt>
                <c:pt idx="13">
                  <c:v>2798.9216190966399</c:v>
                </c:pt>
                <c:pt idx="14">
                  <c:v>2808.5737653951901</c:v>
                </c:pt>
                <c:pt idx="15">
                  <c:v>2818.9827318857601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E3-A844-914D-B65521A9AE8B}"/>
            </c:ext>
          </c:extLst>
        </c:ser>
        <c:ser>
          <c:idx val="0"/>
          <c:order val="1"/>
          <c:tx>
            <c:strRef>
              <c:f>'stream_output-camera-ready'!$P$2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5875000000000129E-2"/>
                  <c:y val="-7.4965277777777825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E3-A844-914D-B65521A9AE8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'stream_output-camera-ready'!$O$3:$O$18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'stream_output-camera-ready'!$P$3:$P$18</c:f>
              <c:numCache>
                <c:formatCode>General</c:formatCode>
                <c:ptCount val="16"/>
                <c:pt idx="0">
                  <c:v>151.96098166918199</c:v>
                </c:pt>
                <c:pt idx="1">
                  <c:v>303.914098405907</c:v>
                </c:pt>
                <c:pt idx="2">
                  <c:v>455.798803585104</c:v>
                </c:pt>
                <c:pt idx="3">
                  <c:v>607.77786671450804</c:v>
                </c:pt>
                <c:pt idx="4">
                  <c:v>759.61160627659899</c:v>
                </c:pt>
                <c:pt idx="5">
                  <c:v>911.39480668643</c:v>
                </c:pt>
                <c:pt idx="6">
                  <c:v>1063.15643105446</c:v>
                </c:pt>
                <c:pt idx="7">
                  <c:v>1215.1616414543701</c:v>
                </c:pt>
                <c:pt idx="8">
                  <c:v>1366.4453494054401</c:v>
                </c:pt>
                <c:pt idx="9">
                  <c:v>1518.1038262668001</c:v>
                </c:pt>
                <c:pt idx="10">
                  <c:v>1669.8969400523199</c:v>
                </c:pt>
                <c:pt idx="11">
                  <c:v>1672.7034895314</c:v>
                </c:pt>
                <c:pt idx="12">
                  <c:v>1675.16896158235</c:v>
                </c:pt>
                <c:pt idx="13">
                  <c:v>1676.8911396260801</c:v>
                </c:pt>
                <c:pt idx="14">
                  <c:v>1679.4010010009999</c:v>
                </c:pt>
                <c:pt idx="15">
                  <c:v>1682.46454767726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E3-A844-914D-B65521A9AE8B}"/>
            </c:ext>
          </c:extLst>
        </c:ser>
        <c:ser>
          <c:idx val="2"/>
          <c:order val="2"/>
          <c:tx>
            <c:strRef>
              <c:f>'stream_output-camera-ready'!$R$2</c:f>
              <c:strCache>
                <c:ptCount val="1"/>
                <c:pt idx="0">
                  <c:v>SCALE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000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5.8208333333333334E-2"/>
                  <c:y val="-7.4965277777777853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E3-A844-914D-B65521A9AE8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'stream_output-camera-ready'!$O$3:$O$18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'stream_output-camera-ready'!$R$3:$R$18</c:f>
              <c:numCache>
                <c:formatCode>General</c:formatCode>
                <c:ptCount val="16"/>
                <c:pt idx="0">
                  <c:v>3.8203590679457502</c:v>
                </c:pt>
                <c:pt idx="1">
                  <c:v>7.6406932805912602</c:v>
                </c:pt>
                <c:pt idx="2">
                  <c:v>11.4596233484904</c:v>
                </c:pt>
                <c:pt idx="3">
                  <c:v>15.2812871409518</c:v>
                </c:pt>
                <c:pt idx="4">
                  <c:v>19.1004594564264</c:v>
                </c:pt>
                <c:pt idx="5">
                  <c:v>22.918888875878601</c:v>
                </c:pt>
                <c:pt idx="6">
                  <c:v>26.736842680411399</c:v>
                </c:pt>
                <c:pt idx="7">
                  <c:v>30.561898243687398</c:v>
                </c:pt>
                <c:pt idx="8">
                  <c:v>34.372698643127201</c:v>
                </c:pt>
                <c:pt idx="9">
                  <c:v>38.188434911829397</c:v>
                </c:pt>
                <c:pt idx="10">
                  <c:v>42.007100828763797</c:v>
                </c:pt>
                <c:pt idx="11">
                  <c:v>42.004546657605701</c:v>
                </c:pt>
                <c:pt idx="12">
                  <c:v>42.004095953761301</c:v>
                </c:pt>
                <c:pt idx="13">
                  <c:v>42.0111580920492</c:v>
                </c:pt>
                <c:pt idx="14">
                  <c:v>42.003645259588801</c:v>
                </c:pt>
                <c:pt idx="15">
                  <c:v>42.033562278764599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5E3-A844-914D-B65521A9AE8B}"/>
            </c:ext>
          </c:extLst>
        </c:ser>
        <c:ser>
          <c:idx val="3"/>
          <c:order val="3"/>
          <c:tx>
            <c:strRef>
              <c:f>'stream_output-camera-ready'!$S$2</c:f>
              <c:strCache>
                <c:ptCount val="1"/>
                <c:pt idx="0">
                  <c:v>TRIAD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4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0583333333333333E-2"/>
                  <c:y val="-0.13670138888888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E3-A844-914D-B65521A9AE8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'stream_output-camera-ready'!$O$3:$O$18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'stream_output-camera-ready'!$S$3:$S$18</c:f>
              <c:numCache>
                <c:formatCode>General</c:formatCode>
                <c:ptCount val="16"/>
                <c:pt idx="0">
                  <c:v>5.6040938719806004</c:v>
                </c:pt>
                <c:pt idx="1">
                  <c:v>11.208223399991001</c:v>
                </c:pt>
                <c:pt idx="2">
                  <c:v>16.810196003587901</c:v>
                </c:pt>
                <c:pt idx="3">
                  <c:v>22.416218602988</c:v>
                </c:pt>
                <c:pt idx="4">
                  <c:v>28.017839982822899</c:v>
                </c:pt>
                <c:pt idx="5">
                  <c:v>33.620199514097102</c:v>
                </c:pt>
                <c:pt idx="6">
                  <c:v>39.220921295780897</c:v>
                </c:pt>
                <c:pt idx="7">
                  <c:v>44.831239215965702</c:v>
                </c:pt>
                <c:pt idx="8">
                  <c:v>50.420099259844399</c:v>
                </c:pt>
                <c:pt idx="9">
                  <c:v>56.0186626302199</c:v>
                </c:pt>
                <c:pt idx="10">
                  <c:v>61.620528893241897</c:v>
                </c:pt>
                <c:pt idx="11">
                  <c:v>61.617080336905701</c:v>
                </c:pt>
                <c:pt idx="12">
                  <c:v>61.616649294503603</c:v>
                </c:pt>
                <c:pt idx="13">
                  <c:v>61.626349207459697</c:v>
                </c:pt>
                <c:pt idx="14">
                  <c:v>61.6155717148823</c:v>
                </c:pt>
                <c:pt idx="15">
                  <c:v>61.659567586865897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5E3-A844-914D-B65521A9A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Sustained WRAM</a:t>
                </a:r>
                <a:r>
                  <a:rPr lang="en-US" sz="1600" baseline="0"/>
                  <a:t> </a:t>
                </a:r>
                <a:r>
                  <a:rPr lang="en-US" sz="1600"/>
                  <a:t>Bandwidth</a:t>
                </a:r>
                <a:r>
                  <a:rPr lang="en-US" sz="1600" baseline="0"/>
                  <a:t> (MB/s)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6793805555555552"/>
          <c:y val="0.17441701388888889"/>
          <c:w val="0.12827027777777777"/>
          <c:h val="0.2896124999999999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STREAM</a:t>
            </a:r>
            <a:r>
              <a:rPr lang="en-US"/>
              <a:t> (WRAM,</a:t>
            </a:r>
            <a:r>
              <a:rPr lang="en-US" baseline="0"/>
              <a:t> INT64, 1DPU)</a:t>
            </a:r>
            <a:endParaRPr lang="en-US"/>
          </a:p>
        </c:rich>
      </c:tx>
      <c:layout>
        <c:manualLayout>
          <c:xMode val="edge"/>
          <c:yMode val="edge"/>
          <c:x val="0.15044055555555555"/>
          <c:y val="3.96875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921361111111112"/>
          <c:y val="3.7680902777777775E-2"/>
          <c:w val="0.84567819444444448"/>
          <c:h val="0.73750416666666652"/>
        </c:manualLayout>
      </c:layout>
      <c:lineChart>
        <c:grouping val="standard"/>
        <c:varyColors val="0"/>
        <c:ser>
          <c:idx val="1"/>
          <c:order val="0"/>
          <c:tx>
            <c:strRef>
              <c:f>'stream_output-camera-ready'!$Q$2</c:f>
              <c:strCache>
                <c:ptCount val="1"/>
                <c:pt idx="0">
                  <c:v>COPY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F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763888888888902E-2"/>
                  <c:y val="7.5797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E3-A844-914D-B65521A9AE8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'stream_output-camera-ready'!$O$3:$O$18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'stream_output-camera-ready'!$Q$3:$Q$18</c:f>
              <c:numCache>
                <c:formatCode>General</c:formatCode>
                <c:ptCount val="16"/>
                <c:pt idx="0">
                  <c:v>252.07993371769001</c:v>
                </c:pt>
                <c:pt idx="1">
                  <c:v>504.177182475797</c:v>
                </c:pt>
                <c:pt idx="2">
                  <c:v>755.96395282970195</c:v>
                </c:pt>
                <c:pt idx="3">
                  <c:v>1008.03845361532</c:v>
                </c:pt>
                <c:pt idx="4">
                  <c:v>1259.73449580805</c:v>
                </c:pt>
                <c:pt idx="5">
                  <c:v>1511.35197463245</c:v>
                </c:pt>
                <c:pt idx="6">
                  <c:v>1762.7093733583399</c:v>
                </c:pt>
                <c:pt idx="7">
                  <c:v>2014.4239259825899</c:v>
                </c:pt>
                <c:pt idx="8">
                  <c:v>2265.4987875853299</c:v>
                </c:pt>
                <c:pt idx="9">
                  <c:v>2516.4835381467101</c:v>
                </c:pt>
                <c:pt idx="10">
                  <c:v>2767.1736968845798</c:v>
                </c:pt>
                <c:pt idx="11">
                  <c:v>2779.6834052866702</c:v>
                </c:pt>
                <c:pt idx="12">
                  <c:v>2790.2899094775298</c:v>
                </c:pt>
                <c:pt idx="13">
                  <c:v>2798.9216190966399</c:v>
                </c:pt>
                <c:pt idx="14">
                  <c:v>2808.5737653951901</c:v>
                </c:pt>
                <c:pt idx="15">
                  <c:v>2818.9827318857601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E3-A844-914D-B65521A9AE8B}"/>
            </c:ext>
          </c:extLst>
        </c:ser>
        <c:ser>
          <c:idx val="0"/>
          <c:order val="1"/>
          <c:tx>
            <c:strRef>
              <c:f>'stream_output-camera-ready'!$P$2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5875000000000129E-2"/>
                  <c:y val="-7.4965277777777825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E3-A844-914D-B65521A9AE8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'stream_output-camera-ready'!$O$3:$O$18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'stream_output-camera-ready'!$P$3:$P$18</c:f>
              <c:numCache>
                <c:formatCode>General</c:formatCode>
                <c:ptCount val="16"/>
                <c:pt idx="0">
                  <c:v>151.96098166918199</c:v>
                </c:pt>
                <c:pt idx="1">
                  <c:v>303.914098405907</c:v>
                </c:pt>
                <c:pt idx="2">
                  <c:v>455.798803585104</c:v>
                </c:pt>
                <c:pt idx="3">
                  <c:v>607.77786671450804</c:v>
                </c:pt>
                <c:pt idx="4">
                  <c:v>759.61160627659899</c:v>
                </c:pt>
                <c:pt idx="5">
                  <c:v>911.39480668643</c:v>
                </c:pt>
                <c:pt idx="6">
                  <c:v>1063.15643105446</c:v>
                </c:pt>
                <c:pt idx="7">
                  <c:v>1215.1616414543701</c:v>
                </c:pt>
                <c:pt idx="8">
                  <c:v>1366.4453494054401</c:v>
                </c:pt>
                <c:pt idx="9">
                  <c:v>1518.1038262668001</c:v>
                </c:pt>
                <c:pt idx="10">
                  <c:v>1669.8969400523199</c:v>
                </c:pt>
                <c:pt idx="11">
                  <c:v>1672.7034895314</c:v>
                </c:pt>
                <c:pt idx="12">
                  <c:v>1675.16896158235</c:v>
                </c:pt>
                <c:pt idx="13">
                  <c:v>1676.8911396260801</c:v>
                </c:pt>
                <c:pt idx="14">
                  <c:v>1679.4010010009999</c:v>
                </c:pt>
                <c:pt idx="15">
                  <c:v>1682.46454767726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E3-A844-914D-B65521A9AE8B}"/>
            </c:ext>
          </c:extLst>
        </c:ser>
        <c:ser>
          <c:idx val="2"/>
          <c:order val="2"/>
          <c:tx>
            <c:strRef>
              <c:f>'stream_output-camera-ready'!$R$2</c:f>
              <c:strCache>
                <c:ptCount val="1"/>
                <c:pt idx="0">
                  <c:v>SCALE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000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5.8208333333333334E-2"/>
                  <c:y val="-7.4965277777777853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E3-A844-914D-B65521A9AE8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'stream_output-camera-ready'!$O$3:$O$18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'stream_output-camera-ready'!$R$3:$R$18</c:f>
              <c:numCache>
                <c:formatCode>General</c:formatCode>
                <c:ptCount val="16"/>
                <c:pt idx="0">
                  <c:v>3.8203590679457502</c:v>
                </c:pt>
                <c:pt idx="1">
                  <c:v>7.6406932805912602</c:v>
                </c:pt>
                <c:pt idx="2">
                  <c:v>11.4596233484904</c:v>
                </c:pt>
                <c:pt idx="3">
                  <c:v>15.2812871409518</c:v>
                </c:pt>
                <c:pt idx="4">
                  <c:v>19.1004594564264</c:v>
                </c:pt>
                <c:pt idx="5">
                  <c:v>22.918888875878601</c:v>
                </c:pt>
                <c:pt idx="6">
                  <c:v>26.736842680411399</c:v>
                </c:pt>
                <c:pt idx="7">
                  <c:v>30.561898243687398</c:v>
                </c:pt>
                <c:pt idx="8">
                  <c:v>34.372698643127201</c:v>
                </c:pt>
                <c:pt idx="9">
                  <c:v>38.188434911829397</c:v>
                </c:pt>
                <c:pt idx="10">
                  <c:v>42.007100828763797</c:v>
                </c:pt>
                <c:pt idx="11">
                  <c:v>42.004546657605701</c:v>
                </c:pt>
                <c:pt idx="12">
                  <c:v>42.004095953761301</c:v>
                </c:pt>
                <c:pt idx="13">
                  <c:v>42.0111580920492</c:v>
                </c:pt>
                <c:pt idx="14">
                  <c:v>42.003645259588801</c:v>
                </c:pt>
                <c:pt idx="15">
                  <c:v>42.033562278764599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5E3-A844-914D-B65521A9AE8B}"/>
            </c:ext>
          </c:extLst>
        </c:ser>
        <c:ser>
          <c:idx val="3"/>
          <c:order val="3"/>
          <c:tx>
            <c:strRef>
              <c:f>'stream_output-camera-ready'!$S$2</c:f>
              <c:strCache>
                <c:ptCount val="1"/>
                <c:pt idx="0">
                  <c:v>TRIAD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4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0583333333333333E-2"/>
                  <c:y val="-0.13670138888888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E3-A844-914D-B65521A9AE8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'stream_output-camera-ready'!$O$3:$O$18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'stream_output-camera-ready'!$S$3:$S$18</c:f>
              <c:numCache>
                <c:formatCode>General</c:formatCode>
                <c:ptCount val="16"/>
                <c:pt idx="0">
                  <c:v>5.6040938719806004</c:v>
                </c:pt>
                <c:pt idx="1">
                  <c:v>11.208223399991001</c:v>
                </c:pt>
                <c:pt idx="2">
                  <c:v>16.810196003587901</c:v>
                </c:pt>
                <c:pt idx="3">
                  <c:v>22.416218602988</c:v>
                </c:pt>
                <c:pt idx="4">
                  <c:v>28.017839982822899</c:v>
                </c:pt>
                <c:pt idx="5">
                  <c:v>33.620199514097102</c:v>
                </c:pt>
                <c:pt idx="6">
                  <c:v>39.220921295780897</c:v>
                </c:pt>
                <c:pt idx="7">
                  <c:v>44.831239215965702</c:v>
                </c:pt>
                <c:pt idx="8">
                  <c:v>50.420099259844399</c:v>
                </c:pt>
                <c:pt idx="9">
                  <c:v>56.0186626302199</c:v>
                </c:pt>
                <c:pt idx="10">
                  <c:v>61.620528893241897</c:v>
                </c:pt>
                <c:pt idx="11">
                  <c:v>61.617080336905701</c:v>
                </c:pt>
                <c:pt idx="12">
                  <c:v>61.616649294503603</c:v>
                </c:pt>
                <c:pt idx="13">
                  <c:v>61.626349207459697</c:v>
                </c:pt>
                <c:pt idx="14">
                  <c:v>61.6155717148823</c:v>
                </c:pt>
                <c:pt idx="15">
                  <c:v>61.659567586865897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5E3-A844-914D-B65521A9A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Sustained WRAM</a:t>
                </a:r>
                <a:r>
                  <a:rPr lang="en-US" sz="1600" baseline="0"/>
                  <a:t> </a:t>
                </a:r>
                <a:r>
                  <a:rPr lang="en-US" sz="1600"/>
                  <a:t>Bandwidth</a:t>
                </a:r>
                <a:r>
                  <a:rPr lang="en-US" sz="1600" baseline="0"/>
                  <a:t> (MB/s)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6793805555555552"/>
          <c:y val="0.17441701388888889"/>
          <c:w val="0.12827027777777777"/>
          <c:h val="0.2896124999999999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Read</a:t>
            </a:r>
          </a:p>
        </c:rich>
      </c:tx>
      <c:layout>
        <c:manualLayout>
          <c:xMode val="edge"/>
          <c:yMode val="edge"/>
          <c:x val="0.19185740740740742"/>
          <c:y val="8.2314814814814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3399236111111112"/>
          <c:h val="0.62914523809523815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05138888888889"/>
                  <c:y val="-7.257142857142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3B-9945-A671-3A26BFA4B71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mram_output!$I$2:$I$10</c:f>
              <c:numCache>
                <c:formatCode>General</c:formatCode>
                <c:ptCount val="9"/>
                <c:pt idx="0">
                  <c:v>34.3749120434601</c:v>
                </c:pt>
                <c:pt idx="1">
                  <c:v>63.742045576666499</c:v>
                </c:pt>
                <c:pt idx="2">
                  <c:v>113.018548279996</c:v>
                </c:pt>
                <c:pt idx="3">
                  <c:v>201.26563726414199</c:v>
                </c:pt>
                <c:pt idx="4">
                  <c:v>308.83454387671901</c:v>
                </c:pt>
                <c:pt idx="5">
                  <c:v>419.13999586001103</c:v>
                </c:pt>
                <c:pt idx="6">
                  <c:v>534.23818621831595</c:v>
                </c:pt>
                <c:pt idx="7">
                  <c:v>605.03038533425899</c:v>
                </c:pt>
                <c:pt idx="8">
                  <c:v>628.22637020046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mram_output!$G$2:$G$10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87.854099273681641</c:v>
                </c:pt>
                <c:pt idx="2">
                  <c:v>99.098777770996094</c:v>
                </c:pt>
                <c:pt idx="3">
                  <c:v>111.29570007324219</c:v>
                </c:pt>
                <c:pt idx="4">
                  <c:v>145.06149291992188</c:v>
                </c:pt>
                <c:pt idx="5">
                  <c:v>213.77105712890625</c:v>
                </c:pt>
                <c:pt idx="6">
                  <c:v>335.430908203125</c:v>
                </c:pt>
                <c:pt idx="7">
                  <c:v>592.366943359375</c:v>
                </c:pt>
                <c:pt idx="8">
                  <c:v>1140.989990234375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3B-9945-A671-3A26BFA4B71B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</a:ln>
              <a:effectLst/>
            </c:spPr>
          </c:marker>
          <c:val>
            <c:numRef>
              <c:f>mram_output!$J$2:$J$10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85.454753875732422</c:v>
                </c:pt>
                <c:pt idx="2">
                  <c:v>93.454753875732422</c:v>
                </c:pt>
                <c:pt idx="3">
                  <c:v>109.45475387573242</c:v>
                </c:pt>
                <c:pt idx="4">
                  <c:v>141.45475387573242</c:v>
                </c:pt>
                <c:pt idx="5">
                  <c:v>205.45475387573242</c:v>
                </c:pt>
                <c:pt idx="6">
                  <c:v>333.45475387573242</c:v>
                </c:pt>
                <c:pt idx="7">
                  <c:v>589.45475387573242</c:v>
                </c:pt>
                <c:pt idx="8">
                  <c:v>1101.4547538757324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Data transfer size (bytes)</a:t>
                </a:r>
              </a:p>
            </c:rich>
          </c:tx>
          <c:layout>
            <c:manualLayout>
              <c:xMode val="edge"/>
              <c:yMode val="edge"/>
              <c:x val="0.25914490740740742"/>
              <c:y val="0.882651190476190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</a:t>
                </a:r>
                <a:r>
                  <a:rPr lang="en-US" sz="1600" baseline="0">
                    <a:solidFill>
                      <a:srgbClr val="002060"/>
                    </a:solidFill>
                  </a:rPr>
                  <a:t>)</a:t>
                </a:r>
                <a:endParaRPr lang="en-US" sz="1600">
                  <a:solidFill>
                    <a:srgbClr val="00206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Write</a:t>
            </a:r>
          </a:p>
        </c:rich>
      </c:tx>
      <c:layout>
        <c:manualLayout>
          <c:xMode val="edge"/>
          <c:yMode val="edge"/>
          <c:x val="0.19185740740740742"/>
          <c:y val="7.9375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428118055555555"/>
          <c:h val="0.62704484126984128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639351851851852"/>
                  <c:y val="-7.761111111111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65-7B46-9E1B-BF8C4A524AC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mram_output!$I$12:$I$20</c:f>
              <c:numCache>
                <c:formatCode>General</c:formatCode>
                <c:ptCount val="9"/>
                <c:pt idx="0">
                  <c:v>42.613595361292298</c:v>
                </c:pt>
                <c:pt idx="1">
                  <c:v>79.395901501917194</c:v>
                </c:pt>
                <c:pt idx="2">
                  <c:v>142.78620582327801</c:v>
                </c:pt>
                <c:pt idx="3">
                  <c:v>239.42629274140199</c:v>
                </c:pt>
                <c:pt idx="4">
                  <c:v>355.32904100304899</c:v>
                </c:pt>
                <c:pt idx="5">
                  <c:v>467.00485135758402</c:v>
                </c:pt>
                <c:pt idx="6">
                  <c:v>555.58425977613899</c:v>
                </c:pt>
                <c:pt idx="7">
                  <c:v>616.74851432736602</c:v>
                </c:pt>
                <c:pt idx="8">
                  <c:v>633.21991787156196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mram_output!$G$12:$G$20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70.532608032226562</c:v>
                </c:pt>
                <c:pt idx="2">
                  <c:v>78.438949584960938</c:v>
                </c:pt>
                <c:pt idx="3">
                  <c:v>93.556976318359375</c:v>
                </c:pt>
                <c:pt idx="4">
                  <c:v>126.080322265625</c:v>
                </c:pt>
                <c:pt idx="5">
                  <c:v>191.8609619140625</c:v>
                </c:pt>
                <c:pt idx="6">
                  <c:v>322.5433349609375</c:v>
                </c:pt>
                <c:pt idx="7">
                  <c:v>581.112060546875</c:v>
                </c:pt>
                <c:pt idx="8">
                  <c:v>1131.9921875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65-7B46-9E1B-BF8C4A524AC9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  <a:prstDash val="solid"/>
              </a:ln>
              <a:effectLst/>
            </c:spPr>
          </c:marker>
          <c:val>
            <c:numRef>
              <c:f>mram_output!$J$12:$J$20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69.706729888916016</c:v>
                </c:pt>
                <c:pt idx="2">
                  <c:v>77.706729888916016</c:v>
                </c:pt>
                <c:pt idx="3">
                  <c:v>93.706729888916016</c:v>
                </c:pt>
                <c:pt idx="4">
                  <c:v>125.70672988891602</c:v>
                </c:pt>
                <c:pt idx="5">
                  <c:v>189.70672988891602</c:v>
                </c:pt>
                <c:pt idx="6">
                  <c:v>317.70672988891602</c:v>
                </c:pt>
                <c:pt idx="7">
                  <c:v>573.70672988891602</c:v>
                </c:pt>
                <c:pt idx="8">
                  <c:v>1085.706729888916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>
                    <a:effectLst/>
                  </a:rPr>
                  <a:t>Data transfer </a:t>
                </a:r>
                <a:r>
                  <a:rPr lang="en-US" sz="1600"/>
                  <a:t>size (bytes)</a:t>
                </a:r>
              </a:p>
            </c:rich>
          </c:tx>
          <c:layout>
            <c:manualLayout>
              <c:xMode val="edge"/>
              <c:yMode val="edge"/>
              <c:x val="0.27031620370370368"/>
              <c:y val="0.88300992063492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Read</a:t>
            </a:r>
          </a:p>
        </c:rich>
      </c:tx>
      <c:layout>
        <c:manualLayout>
          <c:xMode val="edge"/>
          <c:yMode val="edge"/>
          <c:x val="0.19185740740740742"/>
          <c:y val="8.2314814814814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3399236111111112"/>
          <c:h val="0.62914523809523815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05138888888889"/>
                  <c:y val="-7.257142857142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3B-9945-A671-3A26BFA4B71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mram_output!$I$2:$I$10</c:f>
              <c:numCache>
                <c:formatCode>General</c:formatCode>
                <c:ptCount val="9"/>
                <c:pt idx="0">
                  <c:v>34.3749120434601</c:v>
                </c:pt>
                <c:pt idx="1">
                  <c:v>63.742045576666499</c:v>
                </c:pt>
                <c:pt idx="2">
                  <c:v>113.018548279996</c:v>
                </c:pt>
                <c:pt idx="3">
                  <c:v>201.26563726414199</c:v>
                </c:pt>
                <c:pt idx="4">
                  <c:v>308.83454387671901</c:v>
                </c:pt>
                <c:pt idx="5">
                  <c:v>419.13999586001103</c:v>
                </c:pt>
                <c:pt idx="6">
                  <c:v>534.23818621831595</c:v>
                </c:pt>
                <c:pt idx="7">
                  <c:v>605.03038533425899</c:v>
                </c:pt>
                <c:pt idx="8">
                  <c:v>628.22637020046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mram_output!$G$2:$G$10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87.854099273681641</c:v>
                </c:pt>
                <c:pt idx="2">
                  <c:v>99.098777770996094</c:v>
                </c:pt>
                <c:pt idx="3">
                  <c:v>111.29570007324219</c:v>
                </c:pt>
                <c:pt idx="4">
                  <c:v>145.06149291992188</c:v>
                </c:pt>
                <c:pt idx="5">
                  <c:v>213.77105712890625</c:v>
                </c:pt>
                <c:pt idx="6">
                  <c:v>335.430908203125</c:v>
                </c:pt>
                <c:pt idx="7">
                  <c:v>592.366943359375</c:v>
                </c:pt>
                <c:pt idx="8">
                  <c:v>1140.989990234375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3B-9945-A671-3A26BFA4B71B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</a:ln>
              <a:effectLst/>
            </c:spPr>
          </c:marker>
          <c:val>
            <c:numRef>
              <c:f>mram_output!$J$2:$J$10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85.454753875732422</c:v>
                </c:pt>
                <c:pt idx="2">
                  <c:v>93.454753875732422</c:v>
                </c:pt>
                <c:pt idx="3">
                  <c:v>109.45475387573242</c:v>
                </c:pt>
                <c:pt idx="4">
                  <c:v>141.45475387573242</c:v>
                </c:pt>
                <c:pt idx="5">
                  <c:v>205.45475387573242</c:v>
                </c:pt>
                <c:pt idx="6">
                  <c:v>333.45475387573242</c:v>
                </c:pt>
                <c:pt idx="7">
                  <c:v>589.45475387573242</c:v>
                </c:pt>
                <c:pt idx="8">
                  <c:v>1101.4547538757324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Data transfer size (bytes)</a:t>
                </a:r>
              </a:p>
            </c:rich>
          </c:tx>
          <c:layout>
            <c:manualLayout>
              <c:xMode val="edge"/>
              <c:yMode val="edge"/>
              <c:x val="0.25914490740740742"/>
              <c:y val="0.882651190476190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</a:t>
                </a:r>
                <a:r>
                  <a:rPr lang="en-US" sz="1600" baseline="0">
                    <a:solidFill>
                      <a:srgbClr val="002060"/>
                    </a:solidFill>
                  </a:rPr>
                  <a:t>)</a:t>
                </a:r>
                <a:endParaRPr lang="en-US" sz="1600">
                  <a:solidFill>
                    <a:srgbClr val="00206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Write</a:t>
            </a:r>
          </a:p>
        </c:rich>
      </c:tx>
      <c:layout>
        <c:manualLayout>
          <c:xMode val="edge"/>
          <c:yMode val="edge"/>
          <c:x val="0.19185740740740742"/>
          <c:y val="7.9375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428118055555555"/>
          <c:h val="0.62704484126984128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639351851851852"/>
                  <c:y val="-7.761111111111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65-7B46-9E1B-BF8C4A524AC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mram_output!$I$12:$I$20</c:f>
              <c:numCache>
                <c:formatCode>General</c:formatCode>
                <c:ptCount val="9"/>
                <c:pt idx="0">
                  <c:v>42.613595361292298</c:v>
                </c:pt>
                <c:pt idx="1">
                  <c:v>79.395901501917194</c:v>
                </c:pt>
                <c:pt idx="2">
                  <c:v>142.78620582327801</c:v>
                </c:pt>
                <c:pt idx="3">
                  <c:v>239.42629274140199</c:v>
                </c:pt>
                <c:pt idx="4">
                  <c:v>355.32904100304899</c:v>
                </c:pt>
                <c:pt idx="5">
                  <c:v>467.00485135758402</c:v>
                </c:pt>
                <c:pt idx="6">
                  <c:v>555.58425977613899</c:v>
                </c:pt>
                <c:pt idx="7">
                  <c:v>616.74851432736602</c:v>
                </c:pt>
                <c:pt idx="8">
                  <c:v>633.21991787156196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mram_output!$G$12:$G$20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70.532608032226562</c:v>
                </c:pt>
                <c:pt idx="2">
                  <c:v>78.438949584960938</c:v>
                </c:pt>
                <c:pt idx="3">
                  <c:v>93.556976318359375</c:v>
                </c:pt>
                <c:pt idx="4">
                  <c:v>126.080322265625</c:v>
                </c:pt>
                <c:pt idx="5">
                  <c:v>191.8609619140625</c:v>
                </c:pt>
                <c:pt idx="6">
                  <c:v>322.5433349609375</c:v>
                </c:pt>
                <c:pt idx="7">
                  <c:v>581.112060546875</c:v>
                </c:pt>
                <c:pt idx="8">
                  <c:v>1131.9921875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65-7B46-9E1B-BF8C4A524AC9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  <a:prstDash val="solid"/>
              </a:ln>
              <a:effectLst/>
            </c:spPr>
          </c:marker>
          <c:val>
            <c:numRef>
              <c:f>mram_output!$J$12:$J$20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69.706729888916016</c:v>
                </c:pt>
                <c:pt idx="2">
                  <c:v>77.706729888916016</c:v>
                </c:pt>
                <c:pt idx="3">
                  <c:v>93.706729888916016</c:v>
                </c:pt>
                <c:pt idx="4">
                  <c:v>125.70672988891602</c:v>
                </c:pt>
                <c:pt idx="5">
                  <c:v>189.70672988891602</c:v>
                </c:pt>
                <c:pt idx="6">
                  <c:v>317.70672988891602</c:v>
                </c:pt>
                <c:pt idx="7">
                  <c:v>573.70672988891602</c:v>
                </c:pt>
                <c:pt idx="8">
                  <c:v>1085.706729888916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>
                    <a:effectLst/>
                  </a:rPr>
                  <a:t>Data transfer </a:t>
                </a:r>
                <a:r>
                  <a:rPr lang="en-US" sz="1600"/>
                  <a:t>size (bytes)</a:t>
                </a:r>
              </a:p>
            </c:rich>
          </c:tx>
          <c:layout>
            <c:manualLayout>
              <c:xMode val="edge"/>
              <c:yMode val="edge"/>
              <c:x val="0.27031620370370368"/>
              <c:y val="0.88300992063492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Read</a:t>
            </a:r>
          </a:p>
        </c:rich>
      </c:tx>
      <c:layout>
        <c:manualLayout>
          <c:xMode val="edge"/>
          <c:yMode val="edge"/>
          <c:x val="0.19185740740740742"/>
          <c:y val="8.2314814814814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3399236111111112"/>
          <c:h val="0.62914523809523815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05138888888889"/>
                  <c:y val="-7.257142857142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3B-9945-A671-3A26BFA4B71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mram_output!$I$2:$I$10</c:f>
              <c:numCache>
                <c:formatCode>General</c:formatCode>
                <c:ptCount val="9"/>
                <c:pt idx="0">
                  <c:v>34.3749120434601</c:v>
                </c:pt>
                <c:pt idx="1">
                  <c:v>63.742045576666499</c:v>
                </c:pt>
                <c:pt idx="2">
                  <c:v>113.018548279996</c:v>
                </c:pt>
                <c:pt idx="3">
                  <c:v>201.26563726414199</c:v>
                </c:pt>
                <c:pt idx="4">
                  <c:v>308.83454387671901</c:v>
                </c:pt>
                <c:pt idx="5">
                  <c:v>419.13999586001103</c:v>
                </c:pt>
                <c:pt idx="6">
                  <c:v>534.23818621831595</c:v>
                </c:pt>
                <c:pt idx="7">
                  <c:v>605.03038533425899</c:v>
                </c:pt>
                <c:pt idx="8">
                  <c:v>628.22637020046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mram_output!$G$2:$G$10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87.854099273681641</c:v>
                </c:pt>
                <c:pt idx="2">
                  <c:v>99.098777770996094</c:v>
                </c:pt>
                <c:pt idx="3">
                  <c:v>111.29570007324219</c:v>
                </c:pt>
                <c:pt idx="4">
                  <c:v>145.06149291992188</c:v>
                </c:pt>
                <c:pt idx="5">
                  <c:v>213.77105712890625</c:v>
                </c:pt>
                <c:pt idx="6">
                  <c:v>335.430908203125</c:v>
                </c:pt>
                <c:pt idx="7">
                  <c:v>592.366943359375</c:v>
                </c:pt>
                <c:pt idx="8">
                  <c:v>1140.989990234375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3B-9945-A671-3A26BFA4B71B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</a:ln>
              <a:effectLst/>
            </c:spPr>
          </c:marker>
          <c:val>
            <c:numRef>
              <c:f>mram_output!$J$2:$J$10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85.454753875732422</c:v>
                </c:pt>
                <c:pt idx="2">
                  <c:v>93.454753875732422</c:v>
                </c:pt>
                <c:pt idx="3">
                  <c:v>109.45475387573242</c:v>
                </c:pt>
                <c:pt idx="4">
                  <c:v>141.45475387573242</c:v>
                </c:pt>
                <c:pt idx="5">
                  <c:v>205.45475387573242</c:v>
                </c:pt>
                <c:pt idx="6">
                  <c:v>333.45475387573242</c:v>
                </c:pt>
                <c:pt idx="7">
                  <c:v>589.45475387573242</c:v>
                </c:pt>
                <c:pt idx="8">
                  <c:v>1101.4547538757324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Data transfer size (bytes)</a:t>
                </a:r>
              </a:p>
            </c:rich>
          </c:tx>
          <c:layout>
            <c:manualLayout>
              <c:xMode val="edge"/>
              <c:yMode val="edge"/>
              <c:x val="0.25914490740740742"/>
              <c:y val="0.882651190476190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</a:t>
                </a:r>
                <a:r>
                  <a:rPr lang="en-US" sz="1600" baseline="0">
                    <a:solidFill>
                      <a:srgbClr val="002060"/>
                    </a:solidFill>
                  </a:rPr>
                  <a:t>)</a:t>
                </a:r>
                <a:endParaRPr lang="en-US" sz="1600">
                  <a:solidFill>
                    <a:srgbClr val="00206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Write</a:t>
            </a:r>
          </a:p>
        </c:rich>
      </c:tx>
      <c:layout>
        <c:manualLayout>
          <c:xMode val="edge"/>
          <c:yMode val="edge"/>
          <c:x val="0.19185740740740742"/>
          <c:y val="7.9375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428118055555555"/>
          <c:h val="0.62704484126984128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639351851851852"/>
                  <c:y val="-7.761111111111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65-7B46-9E1B-BF8C4A524AC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mram_output!$I$12:$I$20</c:f>
              <c:numCache>
                <c:formatCode>General</c:formatCode>
                <c:ptCount val="9"/>
                <c:pt idx="0">
                  <c:v>42.613595361292298</c:v>
                </c:pt>
                <c:pt idx="1">
                  <c:v>79.395901501917194</c:v>
                </c:pt>
                <c:pt idx="2">
                  <c:v>142.78620582327801</c:v>
                </c:pt>
                <c:pt idx="3">
                  <c:v>239.42629274140199</c:v>
                </c:pt>
                <c:pt idx="4">
                  <c:v>355.32904100304899</c:v>
                </c:pt>
                <c:pt idx="5">
                  <c:v>467.00485135758402</c:v>
                </c:pt>
                <c:pt idx="6">
                  <c:v>555.58425977613899</c:v>
                </c:pt>
                <c:pt idx="7">
                  <c:v>616.74851432736602</c:v>
                </c:pt>
                <c:pt idx="8">
                  <c:v>633.21991787156196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mram_output!$G$12:$G$20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70.532608032226562</c:v>
                </c:pt>
                <c:pt idx="2">
                  <c:v>78.438949584960938</c:v>
                </c:pt>
                <c:pt idx="3">
                  <c:v>93.556976318359375</c:v>
                </c:pt>
                <c:pt idx="4">
                  <c:v>126.080322265625</c:v>
                </c:pt>
                <c:pt idx="5">
                  <c:v>191.8609619140625</c:v>
                </c:pt>
                <c:pt idx="6">
                  <c:v>322.5433349609375</c:v>
                </c:pt>
                <c:pt idx="7">
                  <c:v>581.112060546875</c:v>
                </c:pt>
                <c:pt idx="8">
                  <c:v>1131.9921875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65-7B46-9E1B-BF8C4A524AC9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  <a:prstDash val="solid"/>
              </a:ln>
              <a:effectLst/>
            </c:spPr>
          </c:marker>
          <c:val>
            <c:numRef>
              <c:f>mram_output!$J$12:$J$20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69.706729888916016</c:v>
                </c:pt>
                <c:pt idx="2">
                  <c:v>77.706729888916016</c:v>
                </c:pt>
                <c:pt idx="3">
                  <c:v>93.706729888916016</c:v>
                </c:pt>
                <c:pt idx="4">
                  <c:v>125.70672988891602</c:v>
                </c:pt>
                <c:pt idx="5">
                  <c:v>189.70672988891602</c:v>
                </c:pt>
                <c:pt idx="6">
                  <c:v>317.70672988891602</c:v>
                </c:pt>
                <c:pt idx="7">
                  <c:v>573.70672988891602</c:v>
                </c:pt>
                <c:pt idx="8">
                  <c:v>1085.706729888916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>
                    <a:effectLst/>
                  </a:rPr>
                  <a:t>Data transfer </a:t>
                </a:r>
                <a:r>
                  <a:rPr lang="en-US" sz="1600"/>
                  <a:t>size (bytes)</a:t>
                </a:r>
              </a:p>
            </c:rich>
          </c:tx>
          <c:layout>
            <c:manualLayout>
              <c:xMode val="edge"/>
              <c:yMode val="edge"/>
              <c:x val="0.27031620370370368"/>
              <c:y val="0.88300992063492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57948965350886"/>
          <c:y val="5.207888888888889E-2"/>
          <c:w val="0.78103602749875078"/>
          <c:h val="0.72228928571428574"/>
        </c:manualLayout>
      </c:layout>
      <c:lineChart>
        <c:grouping val="standard"/>
        <c:varyColors val="0"/>
        <c:ser>
          <c:idx val="1"/>
          <c:order val="0"/>
          <c:tx>
            <c:strRef>
              <c:f>'cpudpu_output (6)'!$V$32</c:f>
              <c:strCache>
                <c:ptCount val="1"/>
                <c:pt idx="0">
                  <c:v>CPU-DPU (serial)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207886646045291E-3"/>
                  <c:y val="-5.6716666666666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(6)'!$V$33:$V$39</c:f>
              <c:numCache>
                <c:formatCode>General</c:formatCode>
                <c:ptCount val="7"/>
                <c:pt idx="0">
                  <c:v>0.33247700000000002</c:v>
                </c:pt>
                <c:pt idx="1">
                  <c:v>0.33347300000000002</c:v>
                </c:pt>
                <c:pt idx="2">
                  <c:v>0.33201199999999997</c:v>
                </c:pt>
                <c:pt idx="3">
                  <c:v>0.33126800000000001</c:v>
                </c:pt>
                <c:pt idx="4">
                  <c:v>0.302512</c:v>
                </c:pt>
                <c:pt idx="5">
                  <c:v>0.300481</c:v>
                </c:pt>
                <c:pt idx="6">
                  <c:v>0.27370800000000001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06-2847-B5AF-7B217FFF7B0A}"/>
            </c:ext>
          </c:extLst>
        </c:ser>
        <c:ser>
          <c:idx val="2"/>
          <c:order val="1"/>
          <c:tx>
            <c:strRef>
              <c:f>'cpudpu_output (6)'!$W$32</c:f>
              <c:strCache>
                <c:ptCount val="1"/>
                <c:pt idx="0">
                  <c:v>DPU-CPU (serial)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Pt>
            <c:idx val="34"/>
            <c:marker>
              <c:symbol val="circle"/>
              <c:size val="10"/>
              <c:spPr>
                <a:solidFill>
                  <a:srgbClr val="002060"/>
                </a:solidFill>
                <a:ln w="25400">
                  <a:solidFill>
                    <a:srgbClr val="00206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06-2847-B5AF-7B217FFF7B0A}"/>
              </c:ext>
            </c:extLst>
          </c:dPt>
          <c:dLbls>
            <c:dLbl>
              <c:idx val="6"/>
              <c:layout>
                <c:manualLayout>
                  <c:x val="-2.1320455046503618E-3"/>
                  <c:y val="-1.2186111111111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(6)'!$W$33:$W$39</c:f>
              <c:numCache>
                <c:formatCode>General</c:formatCode>
                <c:ptCount val="7"/>
                <c:pt idx="0">
                  <c:v>0.122087</c:v>
                </c:pt>
                <c:pt idx="1">
                  <c:v>0.12213499999999999</c:v>
                </c:pt>
                <c:pt idx="2">
                  <c:v>0.12211900000000001</c:v>
                </c:pt>
                <c:pt idx="3">
                  <c:v>0.122109</c:v>
                </c:pt>
                <c:pt idx="4">
                  <c:v>0.114958</c:v>
                </c:pt>
                <c:pt idx="5">
                  <c:v>0.11515499999999999</c:v>
                </c:pt>
                <c:pt idx="6">
                  <c:v>0.11561100000000001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C06-2847-B5AF-7B217FFF7B0A}"/>
            </c:ext>
          </c:extLst>
        </c:ser>
        <c:ser>
          <c:idx val="0"/>
          <c:order val="2"/>
          <c:tx>
            <c:strRef>
              <c:f>'cpudpu_output (6)'!$X$32</c:f>
              <c:strCache>
                <c:ptCount val="1"/>
                <c:pt idx="0">
                  <c:v>CPU-DPU (parallel)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squar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F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990669984605837E-3"/>
                  <c:y val="-1.8038492063492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(6)'!$X$33:$X$39</c:f>
              <c:numCache>
                <c:formatCode>General</c:formatCode>
                <c:ptCount val="7"/>
                <c:pt idx="0">
                  <c:v>0.33203700000000003</c:v>
                </c:pt>
                <c:pt idx="1">
                  <c:v>0.54059000000000001</c:v>
                </c:pt>
                <c:pt idx="2">
                  <c:v>0.73244699999999996</c:v>
                </c:pt>
                <c:pt idx="3">
                  <c:v>0.87673100000000004</c:v>
                </c:pt>
                <c:pt idx="4">
                  <c:v>1.810935</c:v>
                </c:pt>
                <c:pt idx="5">
                  <c:v>4.2348889999999999</c:v>
                </c:pt>
                <c:pt idx="6">
                  <c:v>6.682779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C06-2847-B5AF-7B217FFF7B0A}"/>
            </c:ext>
          </c:extLst>
        </c:ser>
        <c:ser>
          <c:idx val="3"/>
          <c:order val="3"/>
          <c:tx>
            <c:strRef>
              <c:f>'cpudpu_output (6)'!$Y$32</c:f>
              <c:strCache>
                <c:ptCount val="1"/>
                <c:pt idx="0">
                  <c:v>DPU-CPU (parallel)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circ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990669984605837E-3"/>
                  <c:y val="5.05896825396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(6)'!$Y$33:$Y$39</c:f>
              <c:numCache>
                <c:formatCode>General</c:formatCode>
                <c:ptCount val="7"/>
                <c:pt idx="0">
                  <c:v>0.12227</c:v>
                </c:pt>
                <c:pt idx="1">
                  <c:v>0.225214</c:v>
                </c:pt>
                <c:pt idx="2">
                  <c:v>0.42436800000000002</c:v>
                </c:pt>
                <c:pt idx="3">
                  <c:v>0.63153499999999996</c:v>
                </c:pt>
                <c:pt idx="4">
                  <c:v>1.4963979999999999</c:v>
                </c:pt>
                <c:pt idx="5">
                  <c:v>3.1702340000000002</c:v>
                </c:pt>
                <c:pt idx="6">
                  <c:v>4.7395189999999996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C06-2847-B5AF-7B217FFF7B0A}"/>
            </c:ext>
          </c:extLst>
        </c:ser>
        <c:ser>
          <c:idx val="4"/>
          <c:order val="4"/>
          <c:tx>
            <c:strRef>
              <c:f>'cpudpu_output (6)'!$Z$32</c:f>
              <c:strCache>
                <c:ptCount val="1"/>
                <c:pt idx="0">
                  <c:v>CPU-DPU (broadcast)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659892069417642E-3"/>
                  <c:y val="-1.0079365079365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(6)'!$Z$33:$Z$39</c:f>
              <c:numCache>
                <c:formatCode>General</c:formatCode>
                <c:ptCount val="7"/>
                <c:pt idx="0">
                  <c:v>0.332812</c:v>
                </c:pt>
                <c:pt idx="1">
                  <c:v>0.66767799999999999</c:v>
                </c:pt>
                <c:pt idx="2">
                  <c:v>1.35345</c:v>
                </c:pt>
                <c:pt idx="3">
                  <c:v>2.5642670000000001</c:v>
                </c:pt>
                <c:pt idx="4">
                  <c:v>5.0996030000000001</c:v>
                </c:pt>
                <c:pt idx="5">
                  <c:v>10.14317</c:v>
                </c:pt>
                <c:pt idx="6">
                  <c:v>16.884644999999999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C06-2847-B5AF-7B217FFF7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8528383"/>
        <c:axId val="1598601583"/>
      </c:lineChart>
      <c:catAx>
        <c:axId val="15985283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#DPUs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1.0000000000000004E-5"/>
        <c:auto val="1"/>
        <c:lblAlgn val="ctr"/>
        <c:lblOffset val="100"/>
        <c:noMultiLvlLbl val="0"/>
      </c:catAx>
      <c:valAx>
        <c:axId val="1598601583"/>
        <c:scaling>
          <c:logBase val="2"/>
          <c:orientation val="minMax"/>
          <c:max val="28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Sustained CPU-DPU Bandwidth</a:t>
                </a:r>
              </a:p>
              <a:p>
                <a:pPr>
                  <a:defRPr sz="1400"/>
                </a:pPr>
                <a:r>
                  <a:rPr lang="en-US" sz="1400"/>
                  <a:t>(GB/s, 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0092248315787661"/>
          <c:y val="9.2460317460317466E-5"/>
          <c:w val="0.54512079195506546"/>
          <c:h val="0.1861523809523809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Read</a:t>
            </a:r>
          </a:p>
        </c:rich>
      </c:tx>
      <c:layout>
        <c:manualLayout>
          <c:xMode val="edge"/>
          <c:yMode val="edge"/>
          <c:x val="0.19185740740740742"/>
          <c:y val="8.2314814814814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3399236111111112"/>
          <c:h val="0.62914523809523815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05138888888889"/>
                  <c:y val="-7.257142857142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3B-9945-A671-3A26BFA4B71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mram_output!$I$2:$I$10</c:f>
              <c:numCache>
                <c:formatCode>General</c:formatCode>
                <c:ptCount val="9"/>
                <c:pt idx="0">
                  <c:v>34.3749120434601</c:v>
                </c:pt>
                <c:pt idx="1">
                  <c:v>63.742045576666499</c:v>
                </c:pt>
                <c:pt idx="2">
                  <c:v>113.018548279996</c:v>
                </c:pt>
                <c:pt idx="3">
                  <c:v>201.26563726414199</c:v>
                </c:pt>
                <c:pt idx="4">
                  <c:v>308.83454387671901</c:v>
                </c:pt>
                <c:pt idx="5">
                  <c:v>419.13999586001103</c:v>
                </c:pt>
                <c:pt idx="6">
                  <c:v>534.23818621831595</c:v>
                </c:pt>
                <c:pt idx="7">
                  <c:v>605.03038533425899</c:v>
                </c:pt>
                <c:pt idx="8">
                  <c:v>628.22637020046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mram_output!$G$2:$G$10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87.854099273681641</c:v>
                </c:pt>
                <c:pt idx="2">
                  <c:v>99.098777770996094</c:v>
                </c:pt>
                <c:pt idx="3">
                  <c:v>111.29570007324219</c:v>
                </c:pt>
                <c:pt idx="4">
                  <c:v>145.06149291992188</c:v>
                </c:pt>
                <c:pt idx="5">
                  <c:v>213.77105712890625</c:v>
                </c:pt>
                <c:pt idx="6">
                  <c:v>335.430908203125</c:v>
                </c:pt>
                <c:pt idx="7">
                  <c:v>592.366943359375</c:v>
                </c:pt>
                <c:pt idx="8">
                  <c:v>1140.989990234375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3B-9945-A671-3A26BFA4B71B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</a:ln>
              <a:effectLst/>
            </c:spPr>
          </c:marker>
          <c:val>
            <c:numRef>
              <c:f>mram_output!$J$2:$J$10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85.454753875732422</c:v>
                </c:pt>
                <c:pt idx="2">
                  <c:v>93.454753875732422</c:v>
                </c:pt>
                <c:pt idx="3">
                  <c:v>109.45475387573242</c:v>
                </c:pt>
                <c:pt idx="4">
                  <c:v>141.45475387573242</c:v>
                </c:pt>
                <c:pt idx="5">
                  <c:v>205.45475387573242</c:v>
                </c:pt>
                <c:pt idx="6">
                  <c:v>333.45475387573242</c:v>
                </c:pt>
                <c:pt idx="7">
                  <c:v>589.45475387573242</c:v>
                </c:pt>
                <c:pt idx="8">
                  <c:v>1101.4547538757324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Data transfer size (bytes)</a:t>
                </a:r>
              </a:p>
            </c:rich>
          </c:tx>
          <c:layout>
            <c:manualLayout>
              <c:xMode val="edge"/>
              <c:yMode val="edge"/>
              <c:x val="0.25914490740740742"/>
              <c:y val="0.882651190476190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</a:t>
                </a:r>
                <a:r>
                  <a:rPr lang="en-US" sz="1600" baseline="0">
                    <a:solidFill>
                      <a:srgbClr val="002060"/>
                    </a:solidFill>
                  </a:rPr>
                  <a:t>)</a:t>
                </a:r>
                <a:endParaRPr lang="en-US" sz="1600">
                  <a:solidFill>
                    <a:srgbClr val="00206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Write</a:t>
            </a:r>
          </a:p>
        </c:rich>
      </c:tx>
      <c:layout>
        <c:manualLayout>
          <c:xMode val="edge"/>
          <c:yMode val="edge"/>
          <c:x val="0.19185740740740742"/>
          <c:y val="7.9375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428118055555555"/>
          <c:h val="0.62704484126984128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639351851851852"/>
                  <c:y val="-7.761111111111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65-7B46-9E1B-BF8C4A524AC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mram_output!$I$12:$I$20</c:f>
              <c:numCache>
                <c:formatCode>General</c:formatCode>
                <c:ptCount val="9"/>
                <c:pt idx="0">
                  <c:v>42.613595361292298</c:v>
                </c:pt>
                <c:pt idx="1">
                  <c:v>79.395901501917194</c:v>
                </c:pt>
                <c:pt idx="2">
                  <c:v>142.78620582327801</c:v>
                </c:pt>
                <c:pt idx="3">
                  <c:v>239.42629274140199</c:v>
                </c:pt>
                <c:pt idx="4">
                  <c:v>355.32904100304899</c:v>
                </c:pt>
                <c:pt idx="5">
                  <c:v>467.00485135758402</c:v>
                </c:pt>
                <c:pt idx="6">
                  <c:v>555.58425977613899</c:v>
                </c:pt>
                <c:pt idx="7">
                  <c:v>616.74851432736602</c:v>
                </c:pt>
                <c:pt idx="8">
                  <c:v>633.21991787156196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mram_output!$G$12:$G$20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70.532608032226562</c:v>
                </c:pt>
                <c:pt idx="2">
                  <c:v>78.438949584960938</c:v>
                </c:pt>
                <c:pt idx="3">
                  <c:v>93.556976318359375</c:v>
                </c:pt>
                <c:pt idx="4">
                  <c:v>126.080322265625</c:v>
                </c:pt>
                <c:pt idx="5">
                  <c:v>191.8609619140625</c:v>
                </c:pt>
                <c:pt idx="6">
                  <c:v>322.5433349609375</c:v>
                </c:pt>
                <c:pt idx="7">
                  <c:v>581.112060546875</c:v>
                </c:pt>
                <c:pt idx="8">
                  <c:v>1131.9921875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65-7B46-9E1B-BF8C4A524AC9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  <a:prstDash val="solid"/>
              </a:ln>
              <a:effectLst/>
            </c:spPr>
          </c:marker>
          <c:val>
            <c:numRef>
              <c:f>mram_output!$J$12:$J$20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69.706729888916016</c:v>
                </c:pt>
                <c:pt idx="2">
                  <c:v>77.706729888916016</c:v>
                </c:pt>
                <c:pt idx="3">
                  <c:v>93.706729888916016</c:v>
                </c:pt>
                <c:pt idx="4">
                  <c:v>125.70672988891602</c:v>
                </c:pt>
                <c:pt idx="5">
                  <c:v>189.70672988891602</c:v>
                </c:pt>
                <c:pt idx="6">
                  <c:v>317.70672988891602</c:v>
                </c:pt>
                <c:pt idx="7">
                  <c:v>573.70672988891602</c:v>
                </c:pt>
                <c:pt idx="8">
                  <c:v>1085.706729888916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>
                    <a:effectLst/>
                  </a:rPr>
                  <a:t>Data transfer </a:t>
                </a:r>
                <a:r>
                  <a:rPr lang="en-US" sz="1600"/>
                  <a:t>size (bytes)</a:t>
                </a:r>
              </a:p>
            </c:rich>
          </c:tx>
          <c:layout>
            <c:manualLayout>
              <c:xMode val="edge"/>
              <c:yMode val="edge"/>
              <c:x val="0.27031620370370368"/>
              <c:y val="0.88300992063492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STREAM</a:t>
            </a:r>
            <a:r>
              <a:rPr lang="en-US"/>
              <a:t> (MRAM,</a:t>
            </a:r>
            <a:r>
              <a:rPr lang="en-US" baseline="0"/>
              <a:t> INT64, 1DPU)</a:t>
            </a:r>
            <a:endParaRPr lang="en-US"/>
          </a:p>
        </c:rich>
      </c:tx>
      <c:layout>
        <c:manualLayout>
          <c:xMode val="edge"/>
          <c:yMode val="edge"/>
          <c:x val="0.13590611111111112"/>
          <c:y val="3.52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57180555555556"/>
          <c:y val="3.7680902777777775E-2"/>
          <c:w val="0.86314250000000003"/>
          <c:h val="0.73750416666666652"/>
        </c:manualLayout>
      </c:layout>
      <c:lineChart>
        <c:grouping val="standard"/>
        <c:varyColors val="0"/>
        <c:ser>
          <c:idx val="1"/>
          <c:order val="0"/>
          <c:tx>
            <c:strRef>
              <c:f>'stream_output-camera-ready'!$K$2</c:f>
              <c:strCache>
                <c:ptCount val="1"/>
                <c:pt idx="0">
                  <c:v>COPY-DMA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2.7719583333333332E-2"/>
                  <c:y val="7.860347222222222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F4-1943-A807-64B585CD3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'stream_output-camera-ready'!$K$3:$K$18</c:f>
              <c:numCache>
                <c:formatCode>General</c:formatCode>
                <c:ptCount val="16"/>
                <c:pt idx="0">
                  <c:v>596.04186079559804</c:v>
                </c:pt>
                <c:pt idx="1">
                  <c:v>624.20877736615205</c:v>
                </c:pt>
                <c:pt idx="2">
                  <c:v>624.38798653828701</c:v>
                </c:pt>
                <c:pt idx="3">
                  <c:v>624.45438642200395</c:v>
                </c:pt>
                <c:pt idx="4">
                  <c:v>624.63041443281395</c:v>
                </c:pt>
                <c:pt idx="5">
                  <c:v>623.82084351428796</c:v>
                </c:pt>
                <c:pt idx="6">
                  <c:v>624.22536648630205</c:v>
                </c:pt>
                <c:pt idx="7">
                  <c:v>624.34483418570699</c:v>
                </c:pt>
                <c:pt idx="8">
                  <c:v>624.03961869135003</c:v>
                </c:pt>
                <c:pt idx="9">
                  <c:v>624.04956666365501</c:v>
                </c:pt>
                <c:pt idx="10">
                  <c:v>623.91363848867297</c:v>
                </c:pt>
                <c:pt idx="11">
                  <c:v>623.89706593283995</c:v>
                </c:pt>
                <c:pt idx="12">
                  <c:v>623.93352671788102</c:v>
                </c:pt>
                <c:pt idx="13">
                  <c:v>623.52938178265697</c:v>
                </c:pt>
                <c:pt idx="14">
                  <c:v>623.65189500347799</c:v>
                </c:pt>
                <c:pt idx="15">
                  <c:v>624.02303944229197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F4-1943-A807-64B585CD3BE8}"/>
            </c:ext>
          </c:extLst>
        </c:ser>
        <c:ser>
          <c:idx val="2"/>
          <c:order val="1"/>
          <c:tx>
            <c:strRef>
              <c:f>'stream_output-camera-ready'!$L$2</c:f>
              <c:strCache>
                <c:ptCount val="1"/>
                <c:pt idx="0">
                  <c:v>COPY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F0"/>
                </a:solidFill>
              </a:ln>
              <a:effectLst/>
            </c:spPr>
          </c:marker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'stream_output-camera-ready'!$L$3:$L$18</c:f>
              <c:numCache>
                <c:formatCode>General</c:formatCode>
                <c:ptCount val="16"/>
                <c:pt idx="0">
                  <c:v>178.436005506209</c:v>
                </c:pt>
                <c:pt idx="1">
                  <c:v>356.56212940501302</c:v>
                </c:pt>
                <c:pt idx="2">
                  <c:v>534.17743674182202</c:v>
                </c:pt>
                <c:pt idx="3">
                  <c:v>622.45531687098799</c:v>
                </c:pt>
                <c:pt idx="4">
                  <c:v>623.31758062119104</c:v>
                </c:pt>
                <c:pt idx="5">
                  <c:v>623.29442359846905</c:v>
                </c:pt>
                <c:pt idx="6">
                  <c:v>622.85146351423703</c:v>
                </c:pt>
                <c:pt idx="7">
                  <c:v>623.31758062119104</c:v>
                </c:pt>
                <c:pt idx="8">
                  <c:v>623.436701065953</c:v>
                </c:pt>
                <c:pt idx="9">
                  <c:v>623.03319929123904</c:v>
                </c:pt>
                <c:pt idx="10">
                  <c:v>623.07286482815698</c:v>
                </c:pt>
                <c:pt idx="11">
                  <c:v>623.06294797043802</c:v>
                </c:pt>
                <c:pt idx="12">
                  <c:v>623.19519870097395</c:v>
                </c:pt>
                <c:pt idx="13">
                  <c:v>622.96710128475797</c:v>
                </c:pt>
                <c:pt idx="14">
                  <c:v>622.90432116772797</c:v>
                </c:pt>
                <c:pt idx="15">
                  <c:v>623.29773163922698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F4-1943-A807-64B585CD3BE8}"/>
            </c:ext>
          </c:extLst>
        </c:ser>
        <c:ser>
          <c:idx val="0"/>
          <c:order val="2"/>
          <c:tx>
            <c:strRef>
              <c:f>'stream_output-camera-ready'!$J$2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'stream_output-camera-ready'!$J$3:$J$18</c:f>
              <c:numCache>
                <c:formatCode>General</c:formatCode>
                <c:ptCount val="16"/>
                <c:pt idx="0">
                  <c:v>121.60172295968</c:v>
                </c:pt>
                <c:pt idx="1">
                  <c:v>243.10980466841599</c:v>
                </c:pt>
                <c:pt idx="2">
                  <c:v>364.46703549069099</c:v>
                </c:pt>
                <c:pt idx="3">
                  <c:v>485.81733943360098</c:v>
                </c:pt>
                <c:pt idx="4">
                  <c:v>604.09714344501197</c:v>
                </c:pt>
                <c:pt idx="5">
                  <c:v>622.00146884356798</c:v>
                </c:pt>
                <c:pt idx="6">
                  <c:v>622.14205797592797</c:v>
                </c:pt>
                <c:pt idx="7">
                  <c:v>622.17282032083199</c:v>
                </c:pt>
                <c:pt idx="8">
                  <c:v>622.10470778934098</c:v>
                </c:pt>
                <c:pt idx="9">
                  <c:v>622.07614890776904</c:v>
                </c:pt>
                <c:pt idx="10">
                  <c:v>621.91363289744902</c:v>
                </c:pt>
                <c:pt idx="11">
                  <c:v>621.94876429882697</c:v>
                </c:pt>
                <c:pt idx="12">
                  <c:v>622.00586129216697</c:v>
                </c:pt>
                <c:pt idx="13">
                  <c:v>622.18380760985099</c:v>
                </c:pt>
                <c:pt idx="14">
                  <c:v>622.21677180539496</c:v>
                </c:pt>
                <c:pt idx="15">
                  <c:v>622.38604301143596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F4-1943-A807-64B585CD3BE8}"/>
            </c:ext>
          </c:extLst>
        </c:ser>
        <c:ser>
          <c:idx val="3"/>
          <c:order val="3"/>
          <c:tx>
            <c:strRef>
              <c:f>'stream_output-camera-ready'!$M$2</c:f>
              <c:strCache>
                <c:ptCount val="1"/>
                <c:pt idx="0">
                  <c:v>SCALE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000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5.4680555555555559E-2"/>
                  <c:y val="-7.9375000000000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F4-1943-A807-64B585CD3BE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'stream_output-camera-ready'!$M$3:$M$18</c:f>
              <c:numCache>
                <c:formatCode>General</c:formatCode>
                <c:ptCount val="16"/>
                <c:pt idx="0">
                  <c:v>3.79648645503329</c:v>
                </c:pt>
                <c:pt idx="1">
                  <c:v>7.5928747284576303</c:v>
                </c:pt>
                <c:pt idx="2">
                  <c:v>11.387839578000101</c:v>
                </c:pt>
                <c:pt idx="3">
                  <c:v>15.185081859957499</c:v>
                </c:pt>
                <c:pt idx="4">
                  <c:v>18.9799166723231</c:v>
                </c:pt>
                <c:pt idx="5">
                  <c:v>22.774839962067901</c:v>
                </c:pt>
                <c:pt idx="6">
                  <c:v>26.568027563303499</c:v>
                </c:pt>
                <c:pt idx="7">
                  <c:v>30.369221300771301</c:v>
                </c:pt>
                <c:pt idx="8">
                  <c:v>34.1542787179405</c:v>
                </c:pt>
                <c:pt idx="9">
                  <c:v>37.946096357591202</c:v>
                </c:pt>
                <c:pt idx="10">
                  <c:v>41.740004691465003</c:v>
                </c:pt>
                <c:pt idx="11">
                  <c:v>41.984424647152103</c:v>
                </c:pt>
                <c:pt idx="12">
                  <c:v>41.982323459808804</c:v>
                </c:pt>
                <c:pt idx="13">
                  <c:v>41.977971669281899</c:v>
                </c:pt>
                <c:pt idx="14">
                  <c:v>41.978421812670597</c:v>
                </c:pt>
                <c:pt idx="15">
                  <c:v>42.006650070106097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9F4-1943-A807-64B585CD3BE8}"/>
            </c:ext>
          </c:extLst>
        </c:ser>
        <c:ser>
          <c:idx val="4"/>
          <c:order val="4"/>
          <c:tx>
            <c:strRef>
              <c:f>'stream_output-camera-ready'!$N$2</c:f>
              <c:strCache>
                <c:ptCount val="1"/>
                <c:pt idx="0">
                  <c:v>TRIAD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4111111111111111E-2"/>
                  <c:y val="-0.1278819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F4-1943-A807-64B585CD3BE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'stream_output-camera-ready'!$N$3:$N$18</c:f>
              <c:numCache>
                <c:formatCode>General</c:formatCode>
                <c:ptCount val="16"/>
                <c:pt idx="0">
                  <c:v>5.5522703505138997</c:v>
                </c:pt>
                <c:pt idx="1">
                  <c:v>11.104435703479499</c:v>
                </c:pt>
                <c:pt idx="2">
                  <c:v>16.653976573357099</c:v>
                </c:pt>
                <c:pt idx="3">
                  <c:v>22.2081154574919</c:v>
                </c:pt>
                <c:pt idx="4">
                  <c:v>27.758508333346398</c:v>
                </c:pt>
                <c:pt idx="5">
                  <c:v>33.3075123087511</c:v>
                </c:pt>
                <c:pt idx="6">
                  <c:v>38.855678780339296</c:v>
                </c:pt>
                <c:pt idx="7">
                  <c:v>44.413263412666304</c:v>
                </c:pt>
                <c:pt idx="8">
                  <c:v>49.9480469990473</c:v>
                </c:pt>
                <c:pt idx="9">
                  <c:v>55.4920958129103</c:v>
                </c:pt>
                <c:pt idx="10">
                  <c:v>61.0389211514739</c:v>
                </c:pt>
                <c:pt idx="11">
                  <c:v>61.563677029747197</c:v>
                </c:pt>
                <c:pt idx="12">
                  <c:v>61.560665087119702</c:v>
                </c:pt>
                <c:pt idx="13">
                  <c:v>61.549265402098399</c:v>
                </c:pt>
                <c:pt idx="14">
                  <c:v>61.552491299668702</c:v>
                </c:pt>
                <c:pt idx="15">
                  <c:v>61.5946741258741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9F4-1943-A807-64B585CD3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7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Sustained</a:t>
                </a:r>
                <a:r>
                  <a:rPr lang="en-US" sz="1600" baseline="0"/>
                  <a:t> MRAM </a:t>
                </a:r>
                <a:r>
                  <a:rPr lang="en-US" sz="1600"/>
                  <a:t>Bandwidth</a:t>
                </a:r>
                <a:r>
                  <a:rPr lang="en-US" sz="1600" baseline="0"/>
                  <a:t> (MB/s)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  <c:majorUnit val="100"/>
        <c:minorUnit val="50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6776402777777778"/>
          <c:y val="0.25617569444444444"/>
          <c:w val="0.16537361111111112"/>
          <c:h val="0.3686302083333334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STREAM</a:t>
            </a:r>
            <a:r>
              <a:rPr lang="en-US"/>
              <a:t> (MRAM,</a:t>
            </a:r>
            <a:r>
              <a:rPr lang="en-US" baseline="0"/>
              <a:t> INT64, 1DPU)</a:t>
            </a:r>
            <a:endParaRPr lang="en-US"/>
          </a:p>
        </c:rich>
      </c:tx>
      <c:layout>
        <c:manualLayout>
          <c:xMode val="edge"/>
          <c:yMode val="edge"/>
          <c:x val="0.13590611111111112"/>
          <c:y val="3.52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57180555555556"/>
          <c:y val="3.7680902777777775E-2"/>
          <c:w val="0.86314250000000003"/>
          <c:h val="0.73750416666666652"/>
        </c:manualLayout>
      </c:layout>
      <c:lineChart>
        <c:grouping val="standard"/>
        <c:varyColors val="0"/>
        <c:ser>
          <c:idx val="1"/>
          <c:order val="0"/>
          <c:tx>
            <c:strRef>
              <c:f>'stream_output-camera-ready'!$K$2</c:f>
              <c:strCache>
                <c:ptCount val="1"/>
                <c:pt idx="0">
                  <c:v>COPY-DMA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2.7719583333333332E-2"/>
                  <c:y val="7.860347222222222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F4-1943-A807-64B585CD3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'stream_output-camera-ready'!$K$3:$K$18</c:f>
              <c:numCache>
                <c:formatCode>General</c:formatCode>
                <c:ptCount val="16"/>
                <c:pt idx="0">
                  <c:v>596.04186079559804</c:v>
                </c:pt>
                <c:pt idx="1">
                  <c:v>624.20877736615205</c:v>
                </c:pt>
                <c:pt idx="2">
                  <c:v>624.38798653828701</c:v>
                </c:pt>
                <c:pt idx="3">
                  <c:v>624.45438642200395</c:v>
                </c:pt>
                <c:pt idx="4">
                  <c:v>624.63041443281395</c:v>
                </c:pt>
                <c:pt idx="5">
                  <c:v>623.82084351428796</c:v>
                </c:pt>
                <c:pt idx="6">
                  <c:v>624.22536648630205</c:v>
                </c:pt>
                <c:pt idx="7">
                  <c:v>624.34483418570699</c:v>
                </c:pt>
                <c:pt idx="8">
                  <c:v>624.03961869135003</c:v>
                </c:pt>
                <c:pt idx="9">
                  <c:v>624.04956666365501</c:v>
                </c:pt>
                <c:pt idx="10">
                  <c:v>623.91363848867297</c:v>
                </c:pt>
                <c:pt idx="11">
                  <c:v>623.89706593283995</c:v>
                </c:pt>
                <c:pt idx="12">
                  <c:v>623.93352671788102</c:v>
                </c:pt>
                <c:pt idx="13">
                  <c:v>623.52938178265697</c:v>
                </c:pt>
                <c:pt idx="14">
                  <c:v>623.65189500347799</c:v>
                </c:pt>
                <c:pt idx="15">
                  <c:v>624.02303944229197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F4-1943-A807-64B585CD3BE8}"/>
            </c:ext>
          </c:extLst>
        </c:ser>
        <c:ser>
          <c:idx val="2"/>
          <c:order val="1"/>
          <c:tx>
            <c:strRef>
              <c:f>'stream_output-camera-ready'!$L$2</c:f>
              <c:strCache>
                <c:ptCount val="1"/>
                <c:pt idx="0">
                  <c:v>COPY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F0"/>
                </a:solidFill>
              </a:ln>
              <a:effectLst/>
            </c:spPr>
          </c:marker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'stream_output-camera-ready'!$L$3:$L$18</c:f>
              <c:numCache>
                <c:formatCode>General</c:formatCode>
                <c:ptCount val="16"/>
                <c:pt idx="0">
                  <c:v>178.436005506209</c:v>
                </c:pt>
                <c:pt idx="1">
                  <c:v>356.56212940501302</c:v>
                </c:pt>
                <c:pt idx="2">
                  <c:v>534.17743674182202</c:v>
                </c:pt>
                <c:pt idx="3">
                  <c:v>622.45531687098799</c:v>
                </c:pt>
                <c:pt idx="4">
                  <c:v>623.31758062119104</c:v>
                </c:pt>
                <c:pt idx="5">
                  <c:v>623.29442359846905</c:v>
                </c:pt>
                <c:pt idx="6">
                  <c:v>622.85146351423703</c:v>
                </c:pt>
                <c:pt idx="7">
                  <c:v>623.31758062119104</c:v>
                </c:pt>
                <c:pt idx="8">
                  <c:v>623.436701065953</c:v>
                </c:pt>
                <c:pt idx="9">
                  <c:v>623.03319929123904</c:v>
                </c:pt>
                <c:pt idx="10">
                  <c:v>623.07286482815698</c:v>
                </c:pt>
                <c:pt idx="11">
                  <c:v>623.06294797043802</c:v>
                </c:pt>
                <c:pt idx="12">
                  <c:v>623.19519870097395</c:v>
                </c:pt>
                <c:pt idx="13">
                  <c:v>622.96710128475797</c:v>
                </c:pt>
                <c:pt idx="14">
                  <c:v>622.90432116772797</c:v>
                </c:pt>
                <c:pt idx="15">
                  <c:v>623.29773163922698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F4-1943-A807-64B585CD3BE8}"/>
            </c:ext>
          </c:extLst>
        </c:ser>
        <c:ser>
          <c:idx val="0"/>
          <c:order val="2"/>
          <c:tx>
            <c:strRef>
              <c:f>'stream_output-camera-ready'!$J$2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'stream_output-camera-ready'!$J$3:$J$18</c:f>
              <c:numCache>
                <c:formatCode>General</c:formatCode>
                <c:ptCount val="16"/>
                <c:pt idx="0">
                  <c:v>121.60172295968</c:v>
                </c:pt>
                <c:pt idx="1">
                  <c:v>243.10980466841599</c:v>
                </c:pt>
                <c:pt idx="2">
                  <c:v>364.46703549069099</c:v>
                </c:pt>
                <c:pt idx="3">
                  <c:v>485.81733943360098</c:v>
                </c:pt>
                <c:pt idx="4">
                  <c:v>604.09714344501197</c:v>
                </c:pt>
                <c:pt idx="5">
                  <c:v>622.00146884356798</c:v>
                </c:pt>
                <c:pt idx="6">
                  <c:v>622.14205797592797</c:v>
                </c:pt>
                <c:pt idx="7">
                  <c:v>622.17282032083199</c:v>
                </c:pt>
                <c:pt idx="8">
                  <c:v>622.10470778934098</c:v>
                </c:pt>
                <c:pt idx="9">
                  <c:v>622.07614890776904</c:v>
                </c:pt>
                <c:pt idx="10">
                  <c:v>621.91363289744902</c:v>
                </c:pt>
                <c:pt idx="11">
                  <c:v>621.94876429882697</c:v>
                </c:pt>
                <c:pt idx="12">
                  <c:v>622.00586129216697</c:v>
                </c:pt>
                <c:pt idx="13">
                  <c:v>622.18380760985099</c:v>
                </c:pt>
                <c:pt idx="14">
                  <c:v>622.21677180539496</c:v>
                </c:pt>
                <c:pt idx="15">
                  <c:v>622.38604301143596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F4-1943-A807-64B585CD3BE8}"/>
            </c:ext>
          </c:extLst>
        </c:ser>
        <c:ser>
          <c:idx val="3"/>
          <c:order val="3"/>
          <c:tx>
            <c:strRef>
              <c:f>'stream_output-camera-ready'!$M$2</c:f>
              <c:strCache>
                <c:ptCount val="1"/>
                <c:pt idx="0">
                  <c:v>SCALE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000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5.4680555555555559E-2"/>
                  <c:y val="-7.9375000000000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F4-1943-A807-64B585CD3BE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'stream_output-camera-ready'!$M$3:$M$18</c:f>
              <c:numCache>
                <c:formatCode>General</c:formatCode>
                <c:ptCount val="16"/>
                <c:pt idx="0">
                  <c:v>3.79648645503329</c:v>
                </c:pt>
                <c:pt idx="1">
                  <c:v>7.5928747284576303</c:v>
                </c:pt>
                <c:pt idx="2">
                  <c:v>11.387839578000101</c:v>
                </c:pt>
                <c:pt idx="3">
                  <c:v>15.185081859957499</c:v>
                </c:pt>
                <c:pt idx="4">
                  <c:v>18.9799166723231</c:v>
                </c:pt>
                <c:pt idx="5">
                  <c:v>22.774839962067901</c:v>
                </c:pt>
                <c:pt idx="6">
                  <c:v>26.568027563303499</c:v>
                </c:pt>
                <c:pt idx="7">
                  <c:v>30.369221300771301</c:v>
                </c:pt>
                <c:pt idx="8">
                  <c:v>34.1542787179405</c:v>
                </c:pt>
                <c:pt idx="9">
                  <c:v>37.946096357591202</c:v>
                </c:pt>
                <c:pt idx="10">
                  <c:v>41.740004691465003</c:v>
                </c:pt>
                <c:pt idx="11">
                  <c:v>41.984424647152103</c:v>
                </c:pt>
                <c:pt idx="12">
                  <c:v>41.982323459808804</c:v>
                </c:pt>
                <c:pt idx="13">
                  <c:v>41.977971669281899</c:v>
                </c:pt>
                <c:pt idx="14">
                  <c:v>41.978421812670597</c:v>
                </c:pt>
                <c:pt idx="15">
                  <c:v>42.006650070106097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9F4-1943-A807-64B585CD3BE8}"/>
            </c:ext>
          </c:extLst>
        </c:ser>
        <c:ser>
          <c:idx val="4"/>
          <c:order val="4"/>
          <c:tx>
            <c:strRef>
              <c:f>'stream_output-camera-ready'!$N$2</c:f>
              <c:strCache>
                <c:ptCount val="1"/>
                <c:pt idx="0">
                  <c:v>TRIAD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4111111111111111E-2"/>
                  <c:y val="-0.1278819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F4-1943-A807-64B585CD3BE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'stream_output-camera-ready'!$N$3:$N$18</c:f>
              <c:numCache>
                <c:formatCode>General</c:formatCode>
                <c:ptCount val="16"/>
                <c:pt idx="0">
                  <c:v>5.5522703505138997</c:v>
                </c:pt>
                <c:pt idx="1">
                  <c:v>11.104435703479499</c:v>
                </c:pt>
                <c:pt idx="2">
                  <c:v>16.653976573357099</c:v>
                </c:pt>
                <c:pt idx="3">
                  <c:v>22.2081154574919</c:v>
                </c:pt>
                <c:pt idx="4">
                  <c:v>27.758508333346398</c:v>
                </c:pt>
                <c:pt idx="5">
                  <c:v>33.3075123087511</c:v>
                </c:pt>
                <c:pt idx="6">
                  <c:v>38.855678780339296</c:v>
                </c:pt>
                <c:pt idx="7">
                  <c:v>44.413263412666304</c:v>
                </c:pt>
                <c:pt idx="8">
                  <c:v>49.9480469990473</c:v>
                </c:pt>
                <c:pt idx="9">
                  <c:v>55.4920958129103</c:v>
                </c:pt>
                <c:pt idx="10">
                  <c:v>61.0389211514739</c:v>
                </c:pt>
                <c:pt idx="11">
                  <c:v>61.563677029747197</c:v>
                </c:pt>
                <c:pt idx="12">
                  <c:v>61.560665087119702</c:v>
                </c:pt>
                <c:pt idx="13">
                  <c:v>61.549265402098399</c:v>
                </c:pt>
                <c:pt idx="14">
                  <c:v>61.552491299668702</c:v>
                </c:pt>
                <c:pt idx="15">
                  <c:v>61.5946741258741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9F4-1943-A807-64B585CD3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7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Sustained</a:t>
                </a:r>
                <a:r>
                  <a:rPr lang="en-US" sz="1600" baseline="0"/>
                  <a:t> MRAM </a:t>
                </a:r>
                <a:r>
                  <a:rPr lang="en-US" sz="1600"/>
                  <a:t>Bandwidth</a:t>
                </a:r>
                <a:r>
                  <a:rPr lang="en-US" sz="1600" baseline="0"/>
                  <a:t> (MB/s)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  <c:majorUnit val="100"/>
        <c:minorUnit val="50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6776402777777778"/>
          <c:y val="0.25617569444444444"/>
          <c:w val="0.16537361111111112"/>
          <c:h val="0.3686302083333334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STREAM</a:t>
            </a:r>
            <a:r>
              <a:rPr lang="en-US"/>
              <a:t> (MRAM,</a:t>
            </a:r>
            <a:r>
              <a:rPr lang="en-US" baseline="0"/>
              <a:t> INT64, 1DPU)</a:t>
            </a:r>
            <a:endParaRPr lang="en-US"/>
          </a:p>
        </c:rich>
      </c:tx>
      <c:layout>
        <c:manualLayout>
          <c:xMode val="edge"/>
          <c:yMode val="edge"/>
          <c:x val="0.13590611111111112"/>
          <c:y val="3.52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57180555555556"/>
          <c:y val="3.7680902777777775E-2"/>
          <c:w val="0.86314250000000003"/>
          <c:h val="0.73750416666666652"/>
        </c:manualLayout>
      </c:layout>
      <c:lineChart>
        <c:grouping val="standard"/>
        <c:varyColors val="0"/>
        <c:ser>
          <c:idx val="1"/>
          <c:order val="0"/>
          <c:tx>
            <c:strRef>
              <c:f>'stream_output-camera-ready'!$K$2</c:f>
              <c:strCache>
                <c:ptCount val="1"/>
                <c:pt idx="0">
                  <c:v>COPY-DMA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2.7719583333333332E-2"/>
                  <c:y val="7.860347222222222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F4-1943-A807-64B585CD3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'stream_output-camera-ready'!$K$3:$K$18</c:f>
              <c:numCache>
                <c:formatCode>General</c:formatCode>
                <c:ptCount val="16"/>
                <c:pt idx="0">
                  <c:v>596.04186079559804</c:v>
                </c:pt>
                <c:pt idx="1">
                  <c:v>624.20877736615205</c:v>
                </c:pt>
                <c:pt idx="2">
                  <c:v>624.38798653828701</c:v>
                </c:pt>
                <c:pt idx="3">
                  <c:v>624.45438642200395</c:v>
                </c:pt>
                <c:pt idx="4">
                  <c:v>624.63041443281395</c:v>
                </c:pt>
                <c:pt idx="5">
                  <c:v>623.82084351428796</c:v>
                </c:pt>
                <c:pt idx="6">
                  <c:v>624.22536648630205</c:v>
                </c:pt>
                <c:pt idx="7">
                  <c:v>624.34483418570699</c:v>
                </c:pt>
                <c:pt idx="8">
                  <c:v>624.03961869135003</c:v>
                </c:pt>
                <c:pt idx="9">
                  <c:v>624.04956666365501</c:v>
                </c:pt>
                <c:pt idx="10">
                  <c:v>623.91363848867297</c:v>
                </c:pt>
                <c:pt idx="11">
                  <c:v>623.89706593283995</c:v>
                </c:pt>
                <c:pt idx="12">
                  <c:v>623.93352671788102</c:v>
                </c:pt>
                <c:pt idx="13">
                  <c:v>623.52938178265697</c:v>
                </c:pt>
                <c:pt idx="14">
                  <c:v>623.65189500347799</c:v>
                </c:pt>
                <c:pt idx="15">
                  <c:v>624.02303944229197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F4-1943-A807-64B585CD3BE8}"/>
            </c:ext>
          </c:extLst>
        </c:ser>
        <c:ser>
          <c:idx val="2"/>
          <c:order val="1"/>
          <c:tx>
            <c:strRef>
              <c:f>'stream_output-camera-ready'!$L$2</c:f>
              <c:strCache>
                <c:ptCount val="1"/>
                <c:pt idx="0">
                  <c:v>COPY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F0"/>
                </a:solidFill>
              </a:ln>
              <a:effectLst/>
            </c:spPr>
          </c:marker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'stream_output-camera-ready'!$L$3:$L$18</c:f>
              <c:numCache>
                <c:formatCode>General</c:formatCode>
                <c:ptCount val="16"/>
                <c:pt idx="0">
                  <c:v>178.436005506209</c:v>
                </c:pt>
                <c:pt idx="1">
                  <c:v>356.56212940501302</c:v>
                </c:pt>
                <c:pt idx="2">
                  <c:v>534.17743674182202</c:v>
                </c:pt>
                <c:pt idx="3">
                  <c:v>622.45531687098799</c:v>
                </c:pt>
                <c:pt idx="4">
                  <c:v>623.31758062119104</c:v>
                </c:pt>
                <c:pt idx="5">
                  <c:v>623.29442359846905</c:v>
                </c:pt>
                <c:pt idx="6">
                  <c:v>622.85146351423703</c:v>
                </c:pt>
                <c:pt idx="7">
                  <c:v>623.31758062119104</c:v>
                </c:pt>
                <c:pt idx="8">
                  <c:v>623.436701065953</c:v>
                </c:pt>
                <c:pt idx="9">
                  <c:v>623.03319929123904</c:v>
                </c:pt>
                <c:pt idx="10">
                  <c:v>623.07286482815698</c:v>
                </c:pt>
                <c:pt idx="11">
                  <c:v>623.06294797043802</c:v>
                </c:pt>
                <c:pt idx="12">
                  <c:v>623.19519870097395</c:v>
                </c:pt>
                <c:pt idx="13">
                  <c:v>622.96710128475797</c:v>
                </c:pt>
                <c:pt idx="14">
                  <c:v>622.90432116772797</c:v>
                </c:pt>
                <c:pt idx="15">
                  <c:v>623.29773163922698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F4-1943-A807-64B585CD3BE8}"/>
            </c:ext>
          </c:extLst>
        </c:ser>
        <c:ser>
          <c:idx val="0"/>
          <c:order val="2"/>
          <c:tx>
            <c:strRef>
              <c:f>'stream_output-camera-ready'!$J$2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'stream_output-camera-ready'!$J$3:$J$18</c:f>
              <c:numCache>
                <c:formatCode>General</c:formatCode>
                <c:ptCount val="16"/>
                <c:pt idx="0">
                  <c:v>121.60172295968</c:v>
                </c:pt>
                <c:pt idx="1">
                  <c:v>243.10980466841599</c:v>
                </c:pt>
                <c:pt idx="2">
                  <c:v>364.46703549069099</c:v>
                </c:pt>
                <c:pt idx="3">
                  <c:v>485.81733943360098</c:v>
                </c:pt>
                <c:pt idx="4">
                  <c:v>604.09714344501197</c:v>
                </c:pt>
                <c:pt idx="5">
                  <c:v>622.00146884356798</c:v>
                </c:pt>
                <c:pt idx="6">
                  <c:v>622.14205797592797</c:v>
                </c:pt>
                <c:pt idx="7">
                  <c:v>622.17282032083199</c:v>
                </c:pt>
                <c:pt idx="8">
                  <c:v>622.10470778934098</c:v>
                </c:pt>
                <c:pt idx="9">
                  <c:v>622.07614890776904</c:v>
                </c:pt>
                <c:pt idx="10">
                  <c:v>621.91363289744902</c:v>
                </c:pt>
                <c:pt idx="11">
                  <c:v>621.94876429882697</c:v>
                </c:pt>
                <c:pt idx="12">
                  <c:v>622.00586129216697</c:v>
                </c:pt>
                <c:pt idx="13">
                  <c:v>622.18380760985099</c:v>
                </c:pt>
                <c:pt idx="14">
                  <c:v>622.21677180539496</c:v>
                </c:pt>
                <c:pt idx="15">
                  <c:v>622.38604301143596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F4-1943-A807-64B585CD3BE8}"/>
            </c:ext>
          </c:extLst>
        </c:ser>
        <c:ser>
          <c:idx val="3"/>
          <c:order val="3"/>
          <c:tx>
            <c:strRef>
              <c:f>'stream_output-camera-ready'!$M$2</c:f>
              <c:strCache>
                <c:ptCount val="1"/>
                <c:pt idx="0">
                  <c:v>SCALE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000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5.4680555555555559E-2"/>
                  <c:y val="-7.9375000000000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F4-1943-A807-64B585CD3BE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'stream_output-camera-ready'!$M$3:$M$18</c:f>
              <c:numCache>
                <c:formatCode>General</c:formatCode>
                <c:ptCount val="16"/>
                <c:pt idx="0">
                  <c:v>3.79648645503329</c:v>
                </c:pt>
                <c:pt idx="1">
                  <c:v>7.5928747284576303</c:v>
                </c:pt>
                <c:pt idx="2">
                  <c:v>11.387839578000101</c:v>
                </c:pt>
                <c:pt idx="3">
                  <c:v>15.185081859957499</c:v>
                </c:pt>
                <c:pt idx="4">
                  <c:v>18.9799166723231</c:v>
                </c:pt>
                <c:pt idx="5">
                  <c:v>22.774839962067901</c:v>
                </c:pt>
                <c:pt idx="6">
                  <c:v>26.568027563303499</c:v>
                </c:pt>
                <c:pt idx="7">
                  <c:v>30.369221300771301</c:v>
                </c:pt>
                <c:pt idx="8">
                  <c:v>34.1542787179405</c:v>
                </c:pt>
                <c:pt idx="9">
                  <c:v>37.946096357591202</c:v>
                </c:pt>
                <c:pt idx="10">
                  <c:v>41.740004691465003</c:v>
                </c:pt>
                <c:pt idx="11">
                  <c:v>41.984424647152103</c:v>
                </c:pt>
                <c:pt idx="12">
                  <c:v>41.982323459808804</c:v>
                </c:pt>
                <c:pt idx="13">
                  <c:v>41.977971669281899</c:v>
                </c:pt>
                <c:pt idx="14">
                  <c:v>41.978421812670597</c:v>
                </c:pt>
                <c:pt idx="15">
                  <c:v>42.006650070106097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9F4-1943-A807-64B585CD3BE8}"/>
            </c:ext>
          </c:extLst>
        </c:ser>
        <c:ser>
          <c:idx val="4"/>
          <c:order val="4"/>
          <c:tx>
            <c:strRef>
              <c:f>'stream_output-camera-ready'!$N$2</c:f>
              <c:strCache>
                <c:ptCount val="1"/>
                <c:pt idx="0">
                  <c:v>TRIAD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4111111111111111E-2"/>
                  <c:y val="-0.1278819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F4-1943-A807-64B585CD3BE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'stream_output-camera-ready'!$N$3:$N$18</c:f>
              <c:numCache>
                <c:formatCode>General</c:formatCode>
                <c:ptCount val="16"/>
                <c:pt idx="0">
                  <c:v>5.5522703505138997</c:v>
                </c:pt>
                <c:pt idx="1">
                  <c:v>11.104435703479499</c:v>
                </c:pt>
                <c:pt idx="2">
                  <c:v>16.653976573357099</c:v>
                </c:pt>
                <c:pt idx="3">
                  <c:v>22.2081154574919</c:v>
                </c:pt>
                <c:pt idx="4">
                  <c:v>27.758508333346398</c:v>
                </c:pt>
                <c:pt idx="5">
                  <c:v>33.3075123087511</c:v>
                </c:pt>
                <c:pt idx="6">
                  <c:v>38.855678780339296</c:v>
                </c:pt>
                <c:pt idx="7">
                  <c:v>44.413263412666304</c:v>
                </c:pt>
                <c:pt idx="8">
                  <c:v>49.9480469990473</c:v>
                </c:pt>
                <c:pt idx="9">
                  <c:v>55.4920958129103</c:v>
                </c:pt>
                <c:pt idx="10">
                  <c:v>61.0389211514739</c:v>
                </c:pt>
                <c:pt idx="11">
                  <c:v>61.563677029747197</c:v>
                </c:pt>
                <c:pt idx="12">
                  <c:v>61.560665087119702</c:v>
                </c:pt>
                <c:pt idx="13">
                  <c:v>61.549265402098399</c:v>
                </c:pt>
                <c:pt idx="14">
                  <c:v>61.552491299668702</c:v>
                </c:pt>
                <c:pt idx="15">
                  <c:v>61.5946741258741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9F4-1943-A807-64B585CD3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7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Sustained</a:t>
                </a:r>
                <a:r>
                  <a:rPr lang="en-US" sz="1600" baseline="0"/>
                  <a:t> MRAM </a:t>
                </a:r>
                <a:r>
                  <a:rPr lang="en-US" sz="1600"/>
                  <a:t>Bandwidth</a:t>
                </a:r>
                <a:r>
                  <a:rPr lang="en-US" sz="1600" baseline="0"/>
                  <a:t> (MB/s)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  <c:majorUnit val="100"/>
        <c:minorUnit val="50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6776402777777778"/>
          <c:y val="0.25617569444444444"/>
          <c:w val="0.16537361111111112"/>
          <c:h val="0.3686302083333334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500" b="1"/>
              <a:t>(a)</a:t>
            </a:r>
            <a:r>
              <a:rPr lang="en-US" sz="1500" b="1" baseline="0"/>
              <a:t> </a:t>
            </a:r>
            <a:r>
              <a:rPr lang="en-US" sz="1500" b="1"/>
              <a:t>Coarse-grained</a:t>
            </a:r>
            <a:r>
              <a:rPr lang="en-US" sz="1500" b="1" baseline="0"/>
              <a:t> Strided</a:t>
            </a:r>
            <a:r>
              <a:rPr lang="en-US" sz="1500" baseline="0"/>
              <a:t> (MRAM, </a:t>
            </a:r>
            <a:r>
              <a:rPr lang="en-US" sz="1500"/>
              <a:t>1 DPU)</a:t>
            </a:r>
          </a:p>
        </c:rich>
      </c:tx>
      <c:layout>
        <c:manualLayout>
          <c:xMode val="edge"/>
          <c:yMode val="edge"/>
          <c:x val="0.37774745768675888"/>
          <c:y val="3.381277777777778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144252084872797"/>
          <c:y val="2.8707407407407407E-2"/>
          <c:w val="0.79397885217636088"/>
          <c:h val="0.75925333333333334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strided_output!$K$1:$K$2</c:f>
              <c:strCache>
                <c:ptCount val="2"/>
                <c:pt idx="0">
                  <c:v>Coarse-grained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strided_output!$K$3:$K$15</c:f>
              <c:numCache>
                <c:formatCode>General</c:formatCode>
                <c:ptCount val="13"/>
                <c:pt idx="0">
                  <c:v>104.44107903005801</c:v>
                </c:pt>
                <c:pt idx="1">
                  <c:v>88.682359858721</c:v>
                </c:pt>
                <c:pt idx="2">
                  <c:v>68.067671706290199</c:v>
                </c:pt>
                <c:pt idx="3">
                  <c:v>46.516743419662802</c:v>
                </c:pt>
                <c:pt idx="4">
                  <c:v>28.472617529849501</c:v>
                </c:pt>
                <c:pt idx="5">
                  <c:v>16.030797634266399</c:v>
                </c:pt>
                <c:pt idx="6">
                  <c:v>8.5606160506574707</c:v>
                </c:pt>
                <c:pt idx="7">
                  <c:v>4.4253031379723904</c:v>
                </c:pt>
                <c:pt idx="8">
                  <c:v>2.2599956647683599</c:v>
                </c:pt>
                <c:pt idx="9">
                  <c:v>1.14206808646237</c:v>
                </c:pt>
                <c:pt idx="10">
                  <c:v>0.57485414118732003</c:v>
                </c:pt>
                <c:pt idx="11">
                  <c:v>0.28774725771002402</c:v>
                </c:pt>
                <c:pt idx="12">
                  <c:v>0.14390299396389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C5-3942-B8F3-2457FE8AC93C}"/>
            </c:ext>
          </c:extLst>
        </c:ser>
        <c:ser>
          <c:idx val="1"/>
          <c:order val="1"/>
          <c:tx>
            <c:strRef>
              <c:f>strided_output!$L$1:$L$2</c:f>
              <c:strCache>
                <c:ptCount val="2"/>
                <c:pt idx="0">
                  <c:v>Coarse-grained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strided_output!$L$3:$L$15</c:f>
              <c:numCache>
                <c:formatCode>General</c:formatCode>
                <c:ptCount val="13"/>
                <c:pt idx="0">
                  <c:v>208.82000851113199</c:v>
                </c:pt>
                <c:pt idx="1">
                  <c:v>177.26049209294399</c:v>
                </c:pt>
                <c:pt idx="2">
                  <c:v>136.03526275633899</c:v>
                </c:pt>
                <c:pt idx="3">
                  <c:v>76.711174282011598</c:v>
                </c:pt>
                <c:pt idx="4">
                  <c:v>38.8606845239145</c:v>
                </c:pt>
                <c:pt idx="5">
                  <c:v>19.4646932158503</c:v>
                </c:pt>
                <c:pt idx="6">
                  <c:v>9.73623668237191</c:v>
                </c:pt>
                <c:pt idx="7">
                  <c:v>4.86755016074782</c:v>
                </c:pt>
                <c:pt idx="8">
                  <c:v>2.4336115433583201</c:v>
                </c:pt>
                <c:pt idx="9">
                  <c:v>1.21668098829869</c:v>
                </c:pt>
                <c:pt idx="10">
                  <c:v>0.60834909913892099</c:v>
                </c:pt>
                <c:pt idx="11">
                  <c:v>0.30422834102604901</c:v>
                </c:pt>
                <c:pt idx="12">
                  <c:v>0.152087812606088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C5-3942-B8F3-2457FE8AC93C}"/>
            </c:ext>
          </c:extLst>
        </c:ser>
        <c:ser>
          <c:idx val="2"/>
          <c:order val="2"/>
          <c:tx>
            <c:strRef>
              <c:f>strided_output!$M$1:$M$2</c:f>
              <c:strCache>
                <c:ptCount val="2"/>
                <c:pt idx="0">
                  <c:v>Coarse-grained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strided_output!$M$3:$M$15</c:f>
              <c:numCache>
                <c:formatCode>General</c:formatCode>
                <c:ptCount val="13"/>
                <c:pt idx="0">
                  <c:v>417.28831995755098</c:v>
                </c:pt>
                <c:pt idx="1">
                  <c:v>307.40477927190602</c:v>
                </c:pt>
                <c:pt idx="2">
                  <c:v>155.543205080208</c:v>
                </c:pt>
                <c:pt idx="3">
                  <c:v>77.840882899825303</c:v>
                </c:pt>
                <c:pt idx="4">
                  <c:v>38.970310486896601</c:v>
                </c:pt>
                <c:pt idx="5">
                  <c:v>19.4812248523432</c:v>
                </c:pt>
                <c:pt idx="6">
                  <c:v>9.7413708287472698</c:v>
                </c:pt>
                <c:pt idx="7">
                  <c:v>4.8704613337485601</c:v>
                </c:pt>
                <c:pt idx="8">
                  <c:v>2.4348687609247901</c:v>
                </c:pt>
                <c:pt idx="9">
                  <c:v>1.2175205418374</c:v>
                </c:pt>
                <c:pt idx="10">
                  <c:v>0.60878827663572499</c:v>
                </c:pt>
                <c:pt idx="11">
                  <c:v>0.30441029706334</c:v>
                </c:pt>
                <c:pt idx="12">
                  <c:v>0.15219599197403899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C5-3942-B8F3-2457FE8AC93C}"/>
            </c:ext>
          </c:extLst>
        </c:ser>
        <c:ser>
          <c:idx val="3"/>
          <c:order val="3"/>
          <c:tx>
            <c:strRef>
              <c:f>strided_output!$N$1:$N$2</c:f>
              <c:strCache>
                <c:ptCount val="2"/>
                <c:pt idx="0">
                  <c:v>Coarse-grained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25400">
                <a:solidFill>
                  <a:schemeClr val="accent4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strided_output!$N$3:$N$15</c:f>
              <c:numCache>
                <c:formatCode>General</c:formatCode>
                <c:ptCount val="13"/>
                <c:pt idx="0">
                  <c:v>622.58400924541695</c:v>
                </c:pt>
                <c:pt idx="1">
                  <c:v>311.09849643446199</c:v>
                </c:pt>
                <c:pt idx="2">
                  <c:v>155.57122721990001</c:v>
                </c:pt>
                <c:pt idx="3">
                  <c:v>77.886311947113896</c:v>
                </c:pt>
                <c:pt idx="4">
                  <c:v>38.9394372373986</c:v>
                </c:pt>
                <c:pt idx="5">
                  <c:v>19.476055700215099</c:v>
                </c:pt>
                <c:pt idx="6">
                  <c:v>9.7361678044639302</c:v>
                </c:pt>
                <c:pt idx="7">
                  <c:v>4.8683077641432302</c:v>
                </c:pt>
                <c:pt idx="8">
                  <c:v>2.4343002688552402</c:v>
                </c:pt>
                <c:pt idx="9">
                  <c:v>1.21704680513894</c:v>
                </c:pt>
                <c:pt idx="10">
                  <c:v>0.60855999745301304</c:v>
                </c:pt>
                <c:pt idx="11">
                  <c:v>0.30428538074585498</c:v>
                </c:pt>
                <c:pt idx="12">
                  <c:v>0.15212869816206101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C5-3942-B8F3-2457FE8AC93C}"/>
            </c:ext>
          </c:extLst>
        </c:ser>
        <c:ser>
          <c:idx val="4"/>
          <c:order val="4"/>
          <c:tx>
            <c:strRef>
              <c:f>strided_output!$O$1:$O$2</c:f>
              <c:strCache>
                <c:ptCount val="2"/>
                <c:pt idx="0">
                  <c:v>Coarse-grained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7981632006756E-3"/>
                  <c:y val="-8.819444444444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C5-3942-B8F3-2457FE8AC93C}"/>
                </c:ext>
              </c:extLst>
            </c:dLbl>
            <c:dLbl>
              <c:idx val="3"/>
              <c:layout>
                <c:manualLayout>
                  <c:x val="-9.9212600885674671E-3"/>
                  <c:y val="-3.8217592592592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C5-3942-B8F3-2457FE8AC93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strided_output!$O$3:$O$15</c:f>
              <c:numCache>
                <c:formatCode>General</c:formatCode>
                <c:ptCount val="13"/>
                <c:pt idx="0">
                  <c:v>622.35745829417704</c:v>
                </c:pt>
                <c:pt idx="1">
                  <c:v>311.18092788604201</c:v>
                </c:pt>
                <c:pt idx="2">
                  <c:v>155.66855890565901</c:v>
                </c:pt>
                <c:pt idx="3">
                  <c:v>77.864829790770102</c:v>
                </c:pt>
                <c:pt idx="4">
                  <c:v>38.948666518089297</c:v>
                </c:pt>
                <c:pt idx="5">
                  <c:v>19.476400225012402</c:v>
                </c:pt>
                <c:pt idx="6">
                  <c:v>9.7364088814055698</c:v>
                </c:pt>
                <c:pt idx="7">
                  <c:v>4.8671542346267502</c:v>
                </c:pt>
                <c:pt idx="8">
                  <c:v>2.43396446648438</c:v>
                </c:pt>
                <c:pt idx="9">
                  <c:v>1.21696501522691</c:v>
                </c:pt>
                <c:pt idx="10">
                  <c:v>0.60849757353669398</c:v>
                </c:pt>
                <c:pt idx="11">
                  <c:v>0.30424878676834699</c:v>
                </c:pt>
                <c:pt idx="12">
                  <c:v>0.15212493146808601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DC5-3942-B8F3-2457FE8AC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1.0000000000000002E-2"/>
        <c:auto val="1"/>
        <c:lblAlgn val="ctr"/>
        <c:lblOffset val="100"/>
        <c:noMultiLvlLbl val="0"/>
      </c:catAx>
      <c:valAx>
        <c:axId val="50095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Sustained MRAM</a:t>
                </a:r>
                <a:r>
                  <a:rPr lang="en-US" sz="1600" baseline="0"/>
                  <a:t> </a:t>
                </a:r>
                <a:r>
                  <a:rPr lang="en-US" sz="1600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53572187620957801"/>
          <c:y val="0.33076083333333334"/>
          <c:w val="0.42906961805555549"/>
          <c:h val="0.2316933333333333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500" b="1"/>
              <a:t>(b) Fine-grained Strided &amp; Random</a:t>
            </a:r>
            <a:r>
              <a:rPr lang="en-US" sz="1500"/>
              <a:t> (MRAM,</a:t>
            </a:r>
            <a:r>
              <a:rPr lang="en-US" sz="1500" baseline="0"/>
              <a:t> </a:t>
            </a:r>
            <a:r>
              <a:rPr lang="en-US" sz="1500"/>
              <a:t>1 DPU)</a:t>
            </a:r>
          </a:p>
        </c:rich>
      </c:tx>
      <c:layout>
        <c:manualLayout>
          <c:xMode val="edge"/>
          <c:yMode val="edge"/>
          <c:x val="0.2544284177672762"/>
          <c:y val="3.440083333333333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16596427500841"/>
          <c:y val="2.8707407407407407E-2"/>
          <c:w val="0.80720036677187845"/>
          <c:h val="0.75868111111111114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strided_output!$P$1:$P$2</c:f>
              <c:strCache>
                <c:ptCount val="2"/>
                <c:pt idx="0">
                  <c:v>Fine-grained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strided_output!$P$3:$P$17</c:f>
              <c:numCache>
                <c:formatCode>General</c:formatCode>
                <c:ptCount val="15"/>
                <c:pt idx="0">
                  <c:v>34.959920697528297</c:v>
                </c:pt>
                <c:pt idx="1">
                  <c:v>34.9527413853653</c:v>
                </c:pt>
                <c:pt idx="2">
                  <c:v>35.004414876811403</c:v>
                </c:pt>
                <c:pt idx="3">
                  <c:v>34.954530735089598</c:v>
                </c:pt>
                <c:pt idx="4">
                  <c:v>34.960524310318497</c:v>
                </c:pt>
                <c:pt idx="5">
                  <c:v>34.962855700254302</c:v>
                </c:pt>
                <c:pt idx="6">
                  <c:v>34.980984534087703</c:v>
                </c:pt>
                <c:pt idx="7">
                  <c:v>34.9829184968277</c:v>
                </c:pt>
                <c:pt idx="8">
                  <c:v>34.954397567870203</c:v>
                </c:pt>
                <c:pt idx="9">
                  <c:v>34.965000853637697</c:v>
                </c:pt>
                <c:pt idx="10">
                  <c:v>34.914758889430097</c:v>
                </c:pt>
                <c:pt idx="11">
                  <c:v>34.873990464143198</c:v>
                </c:pt>
                <c:pt idx="12">
                  <c:v>34.850252819914402</c:v>
                </c:pt>
                <c:pt idx="14">
                  <c:v>14.742373563263399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94-F54B-B94A-F7E34F8F5259}"/>
            </c:ext>
          </c:extLst>
        </c:ser>
        <c:ser>
          <c:idx val="1"/>
          <c:order val="1"/>
          <c:tx>
            <c:strRef>
              <c:f>strided_output!$Q$1:$Q$2</c:f>
              <c:strCache>
                <c:ptCount val="2"/>
                <c:pt idx="0">
                  <c:v>Fine-grained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strided_output!$Q$3:$Q$17</c:f>
              <c:numCache>
                <c:formatCode>General</c:formatCode>
                <c:ptCount val="15"/>
                <c:pt idx="0">
                  <c:v>65.556120461079004</c:v>
                </c:pt>
                <c:pt idx="1">
                  <c:v>65.549461050036996</c:v>
                </c:pt>
                <c:pt idx="2">
                  <c:v>65.553851718548302</c:v>
                </c:pt>
                <c:pt idx="3">
                  <c:v>65.552388097024206</c:v>
                </c:pt>
                <c:pt idx="4">
                  <c:v>65.574642199867696</c:v>
                </c:pt>
                <c:pt idx="5">
                  <c:v>65.566324425046503</c:v>
                </c:pt>
                <c:pt idx="6">
                  <c:v>65.564801680738299</c:v>
                </c:pt>
                <c:pt idx="7">
                  <c:v>65.5425542554255</c:v>
                </c:pt>
                <c:pt idx="8">
                  <c:v>65.531506410988897</c:v>
                </c:pt>
                <c:pt idx="9">
                  <c:v>65.491091822750107</c:v>
                </c:pt>
                <c:pt idx="10">
                  <c:v>65.377599416271394</c:v>
                </c:pt>
                <c:pt idx="11">
                  <c:v>65.104450499545806</c:v>
                </c:pt>
                <c:pt idx="12">
                  <c:v>64.927536231884005</c:v>
                </c:pt>
                <c:pt idx="14">
                  <c:v>28.9638661068259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94-F54B-B94A-F7E34F8F5259}"/>
            </c:ext>
          </c:extLst>
        </c:ser>
        <c:ser>
          <c:idx val="2"/>
          <c:order val="2"/>
          <c:tx>
            <c:strRef>
              <c:f>strided_output!$R$1:$R$2</c:f>
              <c:strCache>
                <c:ptCount val="2"/>
                <c:pt idx="0">
                  <c:v>Fine-grained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strided_output!$R$3:$R$17</c:f>
              <c:numCache>
                <c:formatCode>General</c:formatCode>
                <c:ptCount val="15"/>
                <c:pt idx="0">
                  <c:v>72.201326718186095</c:v>
                </c:pt>
                <c:pt idx="1">
                  <c:v>72.196266761091806</c:v>
                </c:pt>
                <c:pt idx="2">
                  <c:v>72.196799354756195</c:v>
                </c:pt>
                <c:pt idx="3">
                  <c:v>72.201770607908699</c:v>
                </c:pt>
                <c:pt idx="4">
                  <c:v>72.208163225152703</c:v>
                </c:pt>
                <c:pt idx="5">
                  <c:v>72.2435561784703</c:v>
                </c:pt>
                <c:pt idx="6">
                  <c:v>72.167695756479304</c:v>
                </c:pt>
                <c:pt idx="7">
                  <c:v>72.170534098953794</c:v>
                </c:pt>
                <c:pt idx="8">
                  <c:v>72.248960564444999</c:v>
                </c:pt>
                <c:pt idx="9">
                  <c:v>72.159863089545397</c:v>
                </c:pt>
                <c:pt idx="10">
                  <c:v>71.888476582088003</c:v>
                </c:pt>
                <c:pt idx="11">
                  <c:v>71.651339464214303</c:v>
                </c:pt>
                <c:pt idx="12">
                  <c:v>71.766119343211798</c:v>
                </c:pt>
                <c:pt idx="14">
                  <c:v>54.352364137037299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94-F54B-B94A-F7E34F8F5259}"/>
            </c:ext>
          </c:extLst>
        </c:ser>
        <c:ser>
          <c:idx val="3"/>
          <c:order val="3"/>
          <c:tx>
            <c:strRef>
              <c:f>strided_output!$S$1:$S$2</c:f>
              <c:strCache>
                <c:ptCount val="2"/>
                <c:pt idx="0">
                  <c:v>Fine-grained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strided_output!$S$3:$S$17</c:f>
              <c:numCache>
                <c:formatCode>General</c:formatCode>
                <c:ptCount val="15"/>
                <c:pt idx="0">
                  <c:v>72.923129272820901</c:v>
                </c:pt>
                <c:pt idx="1">
                  <c:v>72.914798584922593</c:v>
                </c:pt>
                <c:pt idx="2">
                  <c:v>74.431380701162794</c:v>
                </c:pt>
                <c:pt idx="3">
                  <c:v>74.417608711080405</c:v>
                </c:pt>
                <c:pt idx="4">
                  <c:v>71.513786316958601</c:v>
                </c:pt>
                <c:pt idx="5">
                  <c:v>72.920792866112393</c:v>
                </c:pt>
                <c:pt idx="6">
                  <c:v>74.4090085194902</c:v>
                </c:pt>
                <c:pt idx="7">
                  <c:v>72.886036129073204</c:v>
                </c:pt>
                <c:pt idx="8">
                  <c:v>73.006900415043404</c:v>
                </c:pt>
                <c:pt idx="9">
                  <c:v>71.259568545581004</c:v>
                </c:pt>
                <c:pt idx="10">
                  <c:v>71.1111111111111</c:v>
                </c:pt>
                <c:pt idx="11">
                  <c:v>72.624113475177296</c:v>
                </c:pt>
                <c:pt idx="12">
                  <c:v>71.167593328038095</c:v>
                </c:pt>
                <c:pt idx="14">
                  <c:v>72.660376246582601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94-F54B-B94A-F7E34F8F5259}"/>
            </c:ext>
          </c:extLst>
        </c:ser>
        <c:ser>
          <c:idx val="4"/>
          <c:order val="4"/>
          <c:tx>
            <c:strRef>
              <c:f>strided_output!$T$1:$T$2</c:f>
              <c:strCache>
                <c:ptCount val="2"/>
                <c:pt idx="0">
                  <c:v>Fine-grained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1.119712225141507E-2"/>
                  <c:y val="-2.9398055555555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94-F54B-B94A-F7E34F8F525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strided_output!$T$3:$T$17</c:f>
              <c:numCache>
                <c:formatCode>General</c:formatCode>
                <c:ptCount val="15"/>
                <c:pt idx="0">
                  <c:v>74.038438794358797</c:v>
                </c:pt>
                <c:pt idx="1">
                  <c:v>72.567606712968598</c:v>
                </c:pt>
                <c:pt idx="2">
                  <c:v>73.290384423364898</c:v>
                </c:pt>
                <c:pt idx="3">
                  <c:v>73.284164599110397</c:v>
                </c:pt>
                <c:pt idx="4">
                  <c:v>73.290384423364898</c:v>
                </c:pt>
                <c:pt idx="5">
                  <c:v>73.316299520749197</c:v>
                </c:pt>
                <c:pt idx="6">
                  <c:v>74.022702885864305</c:v>
                </c:pt>
                <c:pt idx="7">
                  <c:v>73.220490475392396</c:v>
                </c:pt>
                <c:pt idx="8">
                  <c:v>73.290560057258205</c:v>
                </c:pt>
                <c:pt idx="9">
                  <c:v>73.240012261162704</c:v>
                </c:pt>
                <c:pt idx="10">
                  <c:v>73.299928418038604</c:v>
                </c:pt>
                <c:pt idx="11">
                  <c:v>72.875152501016601</c:v>
                </c:pt>
                <c:pt idx="12">
                  <c:v>72.5799918995544</c:v>
                </c:pt>
                <c:pt idx="14">
                  <c:v>72.581509842093794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294-F54B-B94A-F7E34F8F5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0"/>
        <c:auto val="1"/>
        <c:lblAlgn val="ctr"/>
        <c:lblOffset val="100"/>
        <c:noMultiLvlLbl val="0"/>
      </c:catAx>
      <c:valAx>
        <c:axId val="500959008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>
                    <a:effectLst/>
                  </a:rPr>
                  <a:t>Sustained MRAM </a:t>
                </a:r>
                <a:r>
                  <a:rPr lang="en-US" sz="1600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7310310169102996"/>
          <c:y val="0.54654333333333327"/>
          <c:w val="0.39886547583361259"/>
          <c:h val="0.2275774999999999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(a) Coarse-grained </a:t>
            </a:r>
            <a:r>
              <a:rPr lang="en-US" b="1" dirty="0" err="1"/>
              <a:t>Strided</a:t>
            </a:r>
            <a:r>
              <a:rPr lang="en-US" dirty="0"/>
              <a:t> (MRAM, 1 DPU)</a:t>
            </a:r>
          </a:p>
        </c:rich>
      </c:tx>
      <c:layout>
        <c:manualLayout>
          <c:xMode val="edge"/>
          <c:yMode val="edge"/>
          <c:x val="0.3635976516166583"/>
          <c:y val="2.934487849017944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088057021852925"/>
          <c:y val="2.8707407407407407E-2"/>
          <c:w val="0.81454082206786893"/>
          <c:h val="0.78348116594263162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strided_output!$K$1:$K$2</c:f>
              <c:strCache>
                <c:ptCount val="2"/>
                <c:pt idx="0">
                  <c:v>Coarse-grained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strided_output!$K$3:$K$15</c:f>
              <c:numCache>
                <c:formatCode>General</c:formatCode>
                <c:ptCount val="13"/>
                <c:pt idx="0">
                  <c:v>104.44107903005801</c:v>
                </c:pt>
                <c:pt idx="1">
                  <c:v>88.682359858721</c:v>
                </c:pt>
                <c:pt idx="2">
                  <c:v>68.067671706290199</c:v>
                </c:pt>
                <c:pt idx="3">
                  <c:v>46.516743419662802</c:v>
                </c:pt>
                <c:pt idx="4">
                  <c:v>28.472617529849501</c:v>
                </c:pt>
                <c:pt idx="5">
                  <c:v>16.030797634266399</c:v>
                </c:pt>
                <c:pt idx="6">
                  <c:v>8.5606160506574707</c:v>
                </c:pt>
                <c:pt idx="7">
                  <c:v>4.4253031379723904</c:v>
                </c:pt>
                <c:pt idx="8">
                  <c:v>2.2599956647683599</c:v>
                </c:pt>
                <c:pt idx="9">
                  <c:v>1.14206808646237</c:v>
                </c:pt>
                <c:pt idx="10">
                  <c:v>0.57485414118732003</c:v>
                </c:pt>
                <c:pt idx="11">
                  <c:v>0.28774725771002402</c:v>
                </c:pt>
                <c:pt idx="12">
                  <c:v>0.14390299396389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68-0443-B1B3-C93F65ADD4E1}"/>
            </c:ext>
          </c:extLst>
        </c:ser>
        <c:ser>
          <c:idx val="1"/>
          <c:order val="1"/>
          <c:tx>
            <c:strRef>
              <c:f>strided_output!$L$1:$L$2</c:f>
              <c:strCache>
                <c:ptCount val="2"/>
                <c:pt idx="0">
                  <c:v>Coarse-grained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strided_output!$L$3:$L$15</c:f>
              <c:numCache>
                <c:formatCode>General</c:formatCode>
                <c:ptCount val="13"/>
                <c:pt idx="0">
                  <c:v>208.82000851113199</c:v>
                </c:pt>
                <c:pt idx="1">
                  <c:v>177.26049209294399</c:v>
                </c:pt>
                <c:pt idx="2">
                  <c:v>136.03526275633899</c:v>
                </c:pt>
                <c:pt idx="3">
                  <c:v>76.711174282011598</c:v>
                </c:pt>
                <c:pt idx="4">
                  <c:v>38.8606845239145</c:v>
                </c:pt>
                <c:pt idx="5">
                  <c:v>19.4646932158503</c:v>
                </c:pt>
                <c:pt idx="6">
                  <c:v>9.73623668237191</c:v>
                </c:pt>
                <c:pt idx="7">
                  <c:v>4.86755016074782</c:v>
                </c:pt>
                <c:pt idx="8">
                  <c:v>2.4336115433583201</c:v>
                </c:pt>
                <c:pt idx="9">
                  <c:v>1.21668098829869</c:v>
                </c:pt>
                <c:pt idx="10">
                  <c:v>0.60834909913892099</c:v>
                </c:pt>
                <c:pt idx="11">
                  <c:v>0.30422834102604901</c:v>
                </c:pt>
                <c:pt idx="12">
                  <c:v>0.152087812606088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68-0443-B1B3-C93F65ADD4E1}"/>
            </c:ext>
          </c:extLst>
        </c:ser>
        <c:ser>
          <c:idx val="2"/>
          <c:order val="2"/>
          <c:tx>
            <c:strRef>
              <c:f>strided_output!$M$1:$M$2</c:f>
              <c:strCache>
                <c:ptCount val="2"/>
                <c:pt idx="0">
                  <c:v>Coarse-grained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strided_output!$M$3:$M$15</c:f>
              <c:numCache>
                <c:formatCode>General</c:formatCode>
                <c:ptCount val="13"/>
                <c:pt idx="0">
                  <c:v>417.28831995755098</c:v>
                </c:pt>
                <c:pt idx="1">
                  <c:v>307.40477927190602</c:v>
                </c:pt>
                <c:pt idx="2">
                  <c:v>155.543205080208</c:v>
                </c:pt>
                <c:pt idx="3">
                  <c:v>77.840882899825303</c:v>
                </c:pt>
                <c:pt idx="4">
                  <c:v>38.970310486896601</c:v>
                </c:pt>
                <c:pt idx="5">
                  <c:v>19.4812248523432</c:v>
                </c:pt>
                <c:pt idx="6">
                  <c:v>9.7413708287472698</c:v>
                </c:pt>
                <c:pt idx="7">
                  <c:v>4.8704613337485601</c:v>
                </c:pt>
                <c:pt idx="8">
                  <c:v>2.4348687609247901</c:v>
                </c:pt>
                <c:pt idx="9">
                  <c:v>1.2175205418374</c:v>
                </c:pt>
                <c:pt idx="10">
                  <c:v>0.60878827663572499</c:v>
                </c:pt>
                <c:pt idx="11">
                  <c:v>0.30441029706334</c:v>
                </c:pt>
                <c:pt idx="12">
                  <c:v>0.15219599197403899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68-0443-B1B3-C93F65ADD4E1}"/>
            </c:ext>
          </c:extLst>
        </c:ser>
        <c:ser>
          <c:idx val="3"/>
          <c:order val="3"/>
          <c:tx>
            <c:strRef>
              <c:f>strided_output!$N$1:$N$2</c:f>
              <c:strCache>
                <c:ptCount val="2"/>
                <c:pt idx="0">
                  <c:v>Coarse-grained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25400">
                <a:solidFill>
                  <a:schemeClr val="accent4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strided_output!$N$3:$N$15</c:f>
              <c:numCache>
                <c:formatCode>General</c:formatCode>
                <c:ptCount val="13"/>
                <c:pt idx="0">
                  <c:v>622.58400924541695</c:v>
                </c:pt>
                <c:pt idx="1">
                  <c:v>311.09849643446199</c:v>
                </c:pt>
                <c:pt idx="2">
                  <c:v>155.57122721990001</c:v>
                </c:pt>
                <c:pt idx="3">
                  <c:v>77.886311947113896</c:v>
                </c:pt>
                <c:pt idx="4">
                  <c:v>38.9394372373986</c:v>
                </c:pt>
                <c:pt idx="5">
                  <c:v>19.476055700215099</c:v>
                </c:pt>
                <c:pt idx="6">
                  <c:v>9.7361678044639302</c:v>
                </c:pt>
                <c:pt idx="7">
                  <c:v>4.8683077641432302</c:v>
                </c:pt>
                <c:pt idx="8">
                  <c:v>2.4343002688552402</c:v>
                </c:pt>
                <c:pt idx="9">
                  <c:v>1.21704680513894</c:v>
                </c:pt>
                <c:pt idx="10">
                  <c:v>0.60855999745301304</c:v>
                </c:pt>
                <c:pt idx="11">
                  <c:v>0.30428538074585498</c:v>
                </c:pt>
                <c:pt idx="12">
                  <c:v>0.15212869816206101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68-0443-B1B3-C93F65ADD4E1}"/>
            </c:ext>
          </c:extLst>
        </c:ser>
        <c:ser>
          <c:idx val="4"/>
          <c:order val="4"/>
          <c:tx>
            <c:strRef>
              <c:f>strided_output!$O$1:$O$2</c:f>
              <c:strCache>
                <c:ptCount val="2"/>
                <c:pt idx="0">
                  <c:v>Coarse-grained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7981632006756E-3"/>
                  <c:y val="-8.819444444444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68-0443-B1B3-C93F65ADD4E1}"/>
                </c:ext>
              </c:extLst>
            </c:dLbl>
            <c:dLbl>
              <c:idx val="3"/>
              <c:layout>
                <c:manualLayout>
                  <c:x val="-9.9212600885674671E-3"/>
                  <c:y val="-3.8217592592592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68-0443-B1B3-C93F65ADD4E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strided_output!$O$3:$O$15</c:f>
              <c:numCache>
                <c:formatCode>General</c:formatCode>
                <c:ptCount val="13"/>
                <c:pt idx="0">
                  <c:v>622.35745829417704</c:v>
                </c:pt>
                <c:pt idx="1">
                  <c:v>311.18092788604201</c:v>
                </c:pt>
                <c:pt idx="2">
                  <c:v>155.66855890565901</c:v>
                </c:pt>
                <c:pt idx="3">
                  <c:v>77.864829790770102</c:v>
                </c:pt>
                <c:pt idx="4">
                  <c:v>38.948666518089297</c:v>
                </c:pt>
                <c:pt idx="5">
                  <c:v>19.476400225012402</c:v>
                </c:pt>
                <c:pt idx="6">
                  <c:v>9.7364088814055698</c:v>
                </c:pt>
                <c:pt idx="7">
                  <c:v>4.8671542346267502</c:v>
                </c:pt>
                <c:pt idx="8">
                  <c:v>2.43396446648438</c:v>
                </c:pt>
                <c:pt idx="9">
                  <c:v>1.21696501522691</c:v>
                </c:pt>
                <c:pt idx="10">
                  <c:v>0.60849757353669398</c:v>
                </c:pt>
                <c:pt idx="11">
                  <c:v>0.30424878676834699</c:v>
                </c:pt>
                <c:pt idx="12">
                  <c:v>0.15212493146808601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D68-0443-B1B3-C93F65ADD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1.0000000000000002E-2"/>
        <c:auto val="1"/>
        <c:lblAlgn val="ctr"/>
        <c:lblOffset val="100"/>
        <c:noMultiLvlLbl val="0"/>
      </c:catAx>
      <c:valAx>
        <c:axId val="50095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Sustained MRAM 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46214271373445942"/>
          <c:y val="0.35756915624942837"/>
          <c:w val="0.48283891709819959"/>
          <c:h val="0.2495655086328333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(b) Fine-grained </a:t>
            </a:r>
            <a:r>
              <a:rPr lang="en-US" b="1" dirty="0" err="1"/>
              <a:t>Strided</a:t>
            </a:r>
            <a:r>
              <a:rPr lang="en-US" b="1" dirty="0"/>
              <a:t> &amp; Random</a:t>
            </a:r>
            <a:r>
              <a:rPr lang="en-US" dirty="0"/>
              <a:t> (MRAM, 1 DPU)</a:t>
            </a:r>
          </a:p>
        </c:rich>
      </c:tx>
      <c:layout>
        <c:manualLayout>
          <c:xMode val="edge"/>
          <c:yMode val="edge"/>
          <c:x val="0.23741060054635735"/>
          <c:y val="2.993276114162518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72147927397727"/>
          <c:y val="2.8707407407407407E-2"/>
          <c:w val="0.83064464978997932"/>
          <c:h val="0.77938111542201605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strided_output!$P$1:$P$2</c:f>
              <c:strCache>
                <c:ptCount val="2"/>
                <c:pt idx="0">
                  <c:v>Fine-grained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strided_output!$P$3:$P$17</c:f>
              <c:numCache>
                <c:formatCode>General</c:formatCode>
                <c:ptCount val="15"/>
                <c:pt idx="0">
                  <c:v>34.959920697528297</c:v>
                </c:pt>
                <c:pt idx="1">
                  <c:v>34.9527413853653</c:v>
                </c:pt>
                <c:pt idx="2">
                  <c:v>35.004414876811403</c:v>
                </c:pt>
                <c:pt idx="3">
                  <c:v>34.954530735089598</c:v>
                </c:pt>
                <c:pt idx="4">
                  <c:v>34.960524310318497</c:v>
                </c:pt>
                <c:pt idx="5">
                  <c:v>34.962855700254302</c:v>
                </c:pt>
                <c:pt idx="6">
                  <c:v>34.980984534087703</c:v>
                </c:pt>
                <c:pt idx="7">
                  <c:v>34.9829184968277</c:v>
                </c:pt>
                <c:pt idx="8">
                  <c:v>34.954397567870203</c:v>
                </c:pt>
                <c:pt idx="9">
                  <c:v>34.965000853637697</c:v>
                </c:pt>
                <c:pt idx="10">
                  <c:v>34.914758889430097</c:v>
                </c:pt>
                <c:pt idx="11">
                  <c:v>34.873990464143198</c:v>
                </c:pt>
                <c:pt idx="12">
                  <c:v>34.850252819914402</c:v>
                </c:pt>
                <c:pt idx="14">
                  <c:v>14.742373563263399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3C-8944-BC08-4A118738BC9A}"/>
            </c:ext>
          </c:extLst>
        </c:ser>
        <c:ser>
          <c:idx val="1"/>
          <c:order val="1"/>
          <c:tx>
            <c:strRef>
              <c:f>strided_output!$Q$1:$Q$2</c:f>
              <c:strCache>
                <c:ptCount val="2"/>
                <c:pt idx="0">
                  <c:v>Fine-grained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strided_output!$Q$3:$Q$17</c:f>
              <c:numCache>
                <c:formatCode>General</c:formatCode>
                <c:ptCount val="15"/>
                <c:pt idx="0">
                  <c:v>65.556120461079004</c:v>
                </c:pt>
                <c:pt idx="1">
                  <c:v>65.549461050036996</c:v>
                </c:pt>
                <c:pt idx="2">
                  <c:v>65.553851718548302</c:v>
                </c:pt>
                <c:pt idx="3">
                  <c:v>65.552388097024206</c:v>
                </c:pt>
                <c:pt idx="4">
                  <c:v>65.574642199867696</c:v>
                </c:pt>
                <c:pt idx="5">
                  <c:v>65.566324425046503</c:v>
                </c:pt>
                <c:pt idx="6">
                  <c:v>65.564801680738299</c:v>
                </c:pt>
                <c:pt idx="7">
                  <c:v>65.5425542554255</c:v>
                </c:pt>
                <c:pt idx="8">
                  <c:v>65.531506410988897</c:v>
                </c:pt>
                <c:pt idx="9">
                  <c:v>65.491091822750107</c:v>
                </c:pt>
                <c:pt idx="10">
                  <c:v>65.377599416271394</c:v>
                </c:pt>
                <c:pt idx="11">
                  <c:v>65.104450499545806</c:v>
                </c:pt>
                <c:pt idx="12">
                  <c:v>64.927536231884005</c:v>
                </c:pt>
                <c:pt idx="14">
                  <c:v>28.9638661068259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3C-8944-BC08-4A118738BC9A}"/>
            </c:ext>
          </c:extLst>
        </c:ser>
        <c:ser>
          <c:idx val="2"/>
          <c:order val="2"/>
          <c:tx>
            <c:strRef>
              <c:f>strided_output!$R$1:$R$2</c:f>
              <c:strCache>
                <c:ptCount val="2"/>
                <c:pt idx="0">
                  <c:v>Fine-grained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strided_output!$R$3:$R$17</c:f>
              <c:numCache>
                <c:formatCode>General</c:formatCode>
                <c:ptCount val="15"/>
                <c:pt idx="0">
                  <c:v>72.201326718186095</c:v>
                </c:pt>
                <c:pt idx="1">
                  <c:v>72.196266761091806</c:v>
                </c:pt>
                <c:pt idx="2">
                  <c:v>72.196799354756195</c:v>
                </c:pt>
                <c:pt idx="3">
                  <c:v>72.201770607908699</c:v>
                </c:pt>
                <c:pt idx="4">
                  <c:v>72.208163225152703</c:v>
                </c:pt>
                <c:pt idx="5">
                  <c:v>72.2435561784703</c:v>
                </c:pt>
                <c:pt idx="6">
                  <c:v>72.167695756479304</c:v>
                </c:pt>
                <c:pt idx="7">
                  <c:v>72.170534098953794</c:v>
                </c:pt>
                <c:pt idx="8">
                  <c:v>72.248960564444999</c:v>
                </c:pt>
                <c:pt idx="9">
                  <c:v>72.159863089545397</c:v>
                </c:pt>
                <c:pt idx="10">
                  <c:v>71.888476582088003</c:v>
                </c:pt>
                <c:pt idx="11">
                  <c:v>71.651339464214303</c:v>
                </c:pt>
                <c:pt idx="12">
                  <c:v>71.766119343211798</c:v>
                </c:pt>
                <c:pt idx="14">
                  <c:v>54.352364137037299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3C-8944-BC08-4A118738BC9A}"/>
            </c:ext>
          </c:extLst>
        </c:ser>
        <c:ser>
          <c:idx val="3"/>
          <c:order val="3"/>
          <c:tx>
            <c:strRef>
              <c:f>strided_output!$S$1:$S$2</c:f>
              <c:strCache>
                <c:ptCount val="2"/>
                <c:pt idx="0">
                  <c:v>Fine-grained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strided_output!$S$3:$S$17</c:f>
              <c:numCache>
                <c:formatCode>General</c:formatCode>
                <c:ptCount val="15"/>
                <c:pt idx="0">
                  <c:v>72.923129272820901</c:v>
                </c:pt>
                <c:pt idx="1">
                  <c:v>72.914798584922593</c:v>
                </c:pt>
                <c:pt idx="2">
                  <c:v>74.431380701162794</c:v>
                </c:pt>
                <c:pt idx="3">
                  <c:v>74.417608711080405</c:v>
                </c:pt>
                <c:pt idx="4">
                  <c:v>71.513786316958601</c:v>
                </c:pt>
                <c:pt idx="5">
                  <c:v>72.920792866112393</c:v>
                </c:pt>
                <c:pt idx="6">
                  <c:v>74.4090085194902</c:v>
                </c:pt>
                <c:pt idx="7">
                  <c:v>72.886036129073204</c:v>
                </c:pt>
                <c:pt idx="8">
                  <c:v>73.006900415043404</c:v>
                </c:pt>
                <c:pt idx="9">
                  <c:v>71.259568545581004</c:v>
                </c:pt>
                <c:pt idx="10">
                  <c:v>71.1111111111111</c:v>
                </c:pt>
                <c:pt idx="11">
                  <c:v>72.624113475177296</c:v>
                </c:pt>
                <c:pt idx="12">
                  <c:v>71.167593328038095</c:v>
                </c:pt>
                <c:pt idx="14">
                  <c:v>72.660376246582601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3C-8944-BC08-4A118738BC9A}"/>
            </c:ext>
          </c:extLst>
        </c:ser>
        <c:ser>
          <c:idx val="4"/>
          <c:order val="4"/>
          <c:tx>
            <c:strRef>
              <c:f>strided_output!$T$1:$T$2</c:f>
              <c:strCache>
                <c:ptCount val="2"/>
                <c:pt idx="0">
                  <c:v>Fine-grained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1.6869764001522434E-2"/>
                  <c:y val="-2.939800253588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3C-8944-BC08-4A118738BC9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strided_output!$T$3:$T$17</c:f>
              <c:numCache>
                <c:formatCode>General</c:formatCode>
                <c:ptCount val="15"/>
                <c:pt idx="0">
                  <c:v>74.038438794358797</c:v>
                </c:pt>
                <c:pt idx="1">
                  <c:v>72.567606712968598</c:v>
                </c:pt>
                <c:pt idx="2">
                  <c:v>73.290384423364898</c:v>
                </c:pt>
                <c:pt idx="3">
                  <c:v>73.284164599110397</c:v>
                </c:pt>
                <c:pt idx="4">
                  <c:v>73.290384423364898</c:v>
                </c:pt>
                <c:pt idx="5">
                  <c:v>73.316299520749197</c:v>
                </c:pt>
                <c:pt idx="6">
                  <c:v>74.022702885864305</c:v>
                </c:pt>
                <c:pt idx="7">
                  <c:v>73.220490475392396</c:v>
                </c:pt>
                <c:pt idx="8">
                  <c:v>73.290560057258205</c:v>
                </c:pt>
                <c:pt idx="9">
                  <c:v>73.240012261162704</c:v>
                </c:pt>
                <c:pt idx="10">
                  <c:v>73.299928418038604</c:v>
                </c:pt>
                <c:pt idx="11">
                  <c:v>72.875152501016601</c:v>
                </c:pt>
                <c:pt idx="12">
                  <c:v>72.5799918995544</c:v>
                </c:pt>
                <c:pt idx="14">
                  <c:v>72.581509842093794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13C-8944-BC08-4A118738B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0"/>
        <c:auto val="1"/>
        <c:lblAlgn val="ctr"/>
        <c:lblOffset val="100"/>
        <c:noMultiLvlLbl val="0"/>
      </c:catAx>
      <c:valAx>
        <c:axId val="500959008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Sustained MRAM 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7429677491973478"/>
          <c:y val="0.55219208810570208"/>
          <c:w val="0.44991888613149378"/>
          <c:h val="0.2454496264429686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500" b="1"/>
              <a:t>(a)</a:t>
            </a:r>
            <a:r>
              <a:rPr lang="en-US" sz="1500" b="1" baseline="0"/>
              <a:t> </a:t>
            </a:r>
            <a:r>
              <a:rPr lang="en-US" sz="1500" b="1"/>
              <a:t>Coarse-grained</a:t>
            </a:r>
            <a:r>
              <a:rPr lang="en-US" sz="1500" b="1" baseline="0"/>
              <a:t> Strided</a:t>
            </a:r>
            <a:r>
              <a:rPr lang="en-US" sz="1500" baseline="0"/>
              <a:t> (MRAM, </a:t>
            </a:r>
            <a:r>
              <a:rPr lang="en-US" sz="1500"/>
              <a:t>1 DPU)</a:t>
            </a:r>
          </a:p>
        </c:rich>
      </c:tx>
      <c:layout>
        <c:manualLayout>
          <c:xMode val="edge"/>
          <c:yMode val="edge"/>
          <c:x val="0.37774745768675888"/>
          <c:y val="3.381277777777778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144252084872797"/>
          <c:y val="2.8707407407407407E-2"/>
          <c:w val="0.79397885217636088"/>
          <c:h val="0.75925333333333334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strided_output!$K$1:$K$2</c:f>
              <c:strCache>
                <c:ptCount val="2"/>
                <c:pt idx="0">
                  <c:v>Coarse-grained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strided_output!$K$3:$K$15</c:f>
              <c:numCache>
                <c:formatCode>General</c:formatCode>
                <c:ptCount val="13"/>
                <c:pt idx="0">
                  <c:v>104.44107903005801</c:v>
                </c:pt>
                <c:pt idx="1">
                  <c:v>88.682359858721</c:v>
                </c:pt>
                <c:pt idx="2">
                  <c:v>68.067671706290199</c:v>
                </c:pt>
                <c:pt idx="3">
                  <c:v>46.516743419662802</c:v>
                </c:pt>
                <c:pt idx="4">
                  <c:v>28.472617529849501</c:v>
                </c:pt>
                <c:pt idx="5">
                  <c:v>16.030797634266399</c:v>
                </c:pt>
                <c:pt idx="6">
                  <c:v>8.5606160506574707</c:v>
                </c:pt>
                <c:pt idx="7">
                  <c:v>4.4253031379723904</c:v>
                </c:pt>
                <c:pt idx="8">
                  <c:v>2.2599956647683599</c:v>
                </c:pt>
                <c:pt idx="9">
                  <c:v>1.14206808646237</c:v>
                </c:pt>
                <c:pt idx="10">
                  <c:v>0.57485414118732003</c:v>
                </c:pt>
                <c:pt idx="11">
                  <c:v>0.28774725771002402</c:v>
                </c:pt>
                <c:pt idx="12">
                  <c:v>0.14390299396389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C5-3942-B8F3-2457FE8AC93C}"/>
            </c:ext>
          </c:extLst>
        </c:ser>
        <c:ser>
          <c:idx val="1"/>
          <c:order val="1"/>
          <c:tx>
            <c:strRef>
              <c:f>strided_output!$L$1:$L$2</c:f>
              <c:strCache>
                <c:ptCount val="2"/>
                <c:pt idx="0">
                  <c:v>Coarse-grained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strided_output!$L$3:$L$15</c:f>
              <c:numCache>
                <c:formatCode>General</c:formatCode>
                <c:ptCount val="13"/>
                <c:pt idx="0">
                  <c:v>208.82000851113199</c:v>
                </c:pt>
                <c:pt idx="1">
                  <c:v>177.26049209294399</c:v>
                </c:pt>
                <c:pt idx="2">
                  <c:v>136.03526275633899</c:v>
                </c:pt>
                <c:pt idx="3">
                  <c:v>76.711174282011598</c:v>
                </c:pt>
                <c:pt idx="4">
                  <c:v>38.8606845239145</c:v>
                </c:pt>
                <c:pt idx="5">
                  <c:v>19.4646932158503</c:v>
                </c:pt>
                <c:pt idx="6">
                  <c:v>9.73623668237191</c:v>
                </c:pt>
                <c:pt idx="7">
                  <c:v>4.86755016074782</c:v>
                </c:pt>
                <c:pt idx="8">
                  <c:v>2.4336115433583201</c:v>
                </c:pt>
                <c:pt idx="9">
                  <c:v>1.21668098829869</c:v>
                </c:pt>
                <c:pt idx="10">
                  <c:v>0.60834909913892099</c:v>
                </c:pt>
                <c:pt idx="11">
                  <c:v>0.30422834102604901</c:v>
                </c:pt>
                <c:pt idx="12">
                  <c:v>0.152087812606088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C5-3942-B8F3-2457FE8AC93C}"/>
            </c:ext>
          </c:extLst>
        </c:ser>
        <c:ser>
          <c:idx val="2"/>
          <c:order val="2"/>
          <c:tx>
            <c:strRef>
              <c:f>strided_output!$M$1:$M$2</c:f>
              <c:strCache>
                <c:ptCount val="2"/>
                <c:pt idx="0">
                  <c:v>Coarse-grained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strided_output!$M$3:$M$15</c:f>
              <c:numCache>
                <c:formatCode>General</c:formatCode>
                <c:ptCount val="13"/>
                <c:pt idx="0">
                  <c:v>417.28831995755098</c:v>
                </c:pt>
                <c:pt idx="1">
                  <c:v>307.40477927190602</c:v>
                </c:pt>
                <c:pt idx="2">
                  <c:v>155.543205080208</c:v>
                </c:pt>
                <c:pt idx="3">
                  <c:v>77.840882899825303</c:v>
                </c:pt>
                <c:pt idx="4">
                  <c:v>38.970310486896601</c:v>
                </c:pt>
                <c:pt idx="5">
                  <c:v>19.4812248523432</c:v>
                </c:pt>
                <c:pt idx="6">
                  <c:v>9.7413708287472698</c:v>
                </c:pt>
                <c:pt idx="7">
                  <c:v>4.8704613337485601</c:v>
                </c:pt>
                <c:pt idx="8">
                  <c:v>2.4348687609247901</c:v>
                </c:pt>
                <c:pt idx="9">
                  <c:v>1.2175205418374</c:v>
                </c:pt>
                <c:pt idx="10">
                  <c:v>0.60878827663572499</c:v>
                </c:pt>
                <c:pt idx="11">
                  <c:v>0.30441029706334</c:v>
                </c:pt>
                <c:pt idx="12">
                  <c:v>0.15219599197403899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C5-3942-B8F3-2457FE8AC93C}"/>
            </c:ext>
          </c:extLst>
        </c:ser>
        <c:ser>
          <c:idx val="3"/>
          <c:order val="3"/>
          <c:tx>
            <c:strRef>
              <c:f>strided_output!$N$1:$N$2</c:f>
              <c:strCache>
                <c:ptCount val="2"/>
                <c:pt idx="0">
                  <c:v>Coarse-grained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25400">
                <a:solidFill>
                  <a:schemeClr val="accent4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strided_output!$N$3:$N$15</c:f>
              <c:numCache>
                <c:formatCode>General</c:formatCode>
                <c:ptCount val="13"/>
                <c:pt idx="0">
                  <c:v>622.58400924541695</c:v>
                </c:pt>
                <c:pt idx="1">
                  <c:v>311.09849643446199</c:v>
                </c:pt>
                <c:pt idx="2">
                  <c:v>155.57122721990001</c:v>
                </c:pt>
                <c:pt idx="3">
                  <c:v>77.886311947113896</c:v>
                </c:pt>
                <c:pt idx="4">
                  <c:v>38.9394372373986</c:v>
                </c:pt>
                <c:pt idx="5">
                  <c:v>19.476055700215099</c:v>
                </c:pt>
                <c:pt idx="6">
                  <c:v>9.7361678044639302</c:v>
                </c:pt>
                <c:pt idx="7">
                  <c:v>4.8683077641432302</c:v>
                </c:pt>
                <c:pt idx="8">
                  <c:v>2.4343002688552402</c:v>
                </c:pt>
                <c:pt idx="9">
                  <c:v>1.21704680513894</c:v>
                </c:pt>
                <c:pt idx="10">
                  <c:v>0.60855999745301304</c:v>
                </c:pt>
                <c:pt idx="11">
                  <c:v>0.30428538074585498</c:v>
                </c:pt>
                <c:pt idx="12">
                  <c:v>0.15212869816206101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C5-3942-B8F3-2457FE8AC93C}"/>
            </c:ext>
          </c:extLst>
        </c:ser>
        <c:ser>
          <c:idx val="4"/>
          <c:order val="4"/>
          <c:tx>
            <c:strRef>
              <c:f>strided_output!$O$1:$O$2</c:f>
              <c:strCache>
                <c:ptCount val="2"/>
                <c:pt idx="0">
                  <c:v>Coarse-grained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7981632006756E-3"/>
                  <c:y val="-8.819444444444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C5-3942-B8F3-2457FE8AC93C}"/>
                </c:ext>
              </c:extLst>
            </c:dLbl>
            <c:dLbl>
              <c:idx val="3"/>
              <c:layout>
                <c:manualLayout>
                  <c:x val="-9.9212600885674671E-3"/>
                  <c:y val="-3.8217592592592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C5-3942-B8F3-2457FE8AC93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strided_output!$O$3:$O$15</c:f>
              <c:numCache>
                <c:formatCode>General</c:formatCode>
                <c:ptCount val="13"/>
                <c:pt idx="0">
                  <c:v>622.35745829417704</c:v>
                </c:pt>
                <c:pt idx="1">
                  <c:v>311.18092788604201</c:v>
                </c:pt>
                <c:pt idx="2">
                  <c:v>155.66855890565901</c:v>
                </c:pt>
                <c:pt idx="3">
                  <c:v>77.864829790770102</c:v>
                </c:pt>
                <c:pt idx="4">
                  <c:v>38.948666518089297</c:v>
                </c:pt>
                <c:pt idx="5">
                  <c:v>19.476400225012402</c:v>
                </c:pt>
                <c:pt idx="6">
                  <c:v>9.7364088814055698</c:v>
                </c:pt>
                <c:pt idx="7">
                  <c:v>4.8671542346267502</c:v>
                </c:pt>
                <c:pt idx="8">
                  <c:v>2.43396446648438</c:v>
                </c:pt>
                <c:pt idx="9">
                  <c:v>1.21696501522691</c:v>
                </c:pt>
                <c:pt idx="10">
                  <c:v>0.60849757353669398</c:v>
                </c:pt>
                <c:pt idx="11">
                  <c:v>0.30424878676834699</c:v>
                </c:pt>
                <c:pt idx="12">
                  <c:v>0.15212493146808601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DC5-3942-B8F3-2457FE8AC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1.0000000000000002E-2"/>
        <c:auto val="1"/>
        <c:lblAlgn val="ctr"/>
        <c:lblOffset val="100"/>
        <c:noMultiLvlLbl val="0"/>
      </c:catAx>
      <c:valAx>
        <c:axId val="50095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Sustained MRAM</a:t>
                </a:r>
                <a:r>
                  <a:rPr lang="en-US" sz="1600" baseline="0"/>
                  <a:t> </a:t>
                </a:r>
                <a:r>
                  <a:rPr lang="en-US" sz="1600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53572187620957801"/>
          <c:y val="0.33076083333333334"/>
          <c:w val="0.42906961805555549"/>
          <c:h val="0.2316933333333333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(d) DOUBLE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470472222222226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68833333333333"/>
          <c:y val="4.2501111111111094E-2"/>
          <c:w val="0.7885061111111111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(2)'!$H$2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(2)'!$H$3:$H$26</c:f>
              <c:numCache>
                <c:formatCode>General</c:formatCode>
                <c:ptCount val="24"/>
                <c:pt idx="0">
                  <c:v>0.302342609526634</c:v>
                </c:pt>
                <c:pt idx="1">
                  <c:v>0.60468422275349198</c:v>
                </c:pt>
                <c:pt idx="2">
                  <c:v>0.90680819731269602</c:v>
                </c:pt>
                <c:pt idx="3">
                  <c:v>1.2092787853226401</c:v>
                </c:pt>
                <c:pt idx="4">
                  <c:v>1.51104084321475</c:v>
                </c:pt>
                <c:pt idx="5">
                  <c:v>1.81313255571529</c:v>
                </c:pt>
                <c:pt idx="6">
                  <c:v>2.1151245151660101</c:v>
                </c:pt>
                <c:pt idx="7">
                  <c:v>2.4186372653042301</c:v>
                </c:pt>
                <c:pt idx="8">
                  <c:v>2.7184900964430101</c:v>
                </c:pt>
                <c:pt idx="9">
                  <c:v>3.02009216589861</c:v>
                </c:pt>
                <c:pt idx="10">
                  <c:v>3.3242898550724602</c:v>
                </c:pt>
                <c:pt idx="11">
                  <c:v>3.3244404184972098</c:v>
                </c:pt>
                <c:pt idx="12">
                  <c:v>3.3214317389927102</c:v>
                </c:pt>
                <c:pt idx="13">
                  <c:v>3.3221232529509699</c:v>
                </c:pt>
                <c:pt idx="14">
                  <c:v>3.32068041983351</c:v>
                </c:pt>
                <c:pt idx="15">
                  <c:v>3.32667035287932</c:v>
                </c:pt>
                <c:pt idx="16">
                  <c:v>3.3257056899223398</c:v>
                </c:pt>
                <c:pt idx="17">
                  <c:v>3.3206503741370401</c:v>
                </c:pt>
                <c:pt idx="18">
                  <c:v>3.32041002813741</c:v>
                </c:pt>
                <c:pt idx="19">
                  <c:v>3.3239887691332299</c:v>
                </c:pt>
                <c:pt idx="20">
                  <c:v>3.3198393458045299</c:v>
                </c:pt>
                <c:pt idx="21">
                  <c:v>3.3216421692853499</c:v>
                </c:pt>
                <c:pt idx="22">
                  <c:v>3.3190887468007499</c:v>
                </c:pt>
                <c:pt idx="23">
                  <c:v>3.3210109583834799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EB-B444-99E4-A6197333686A}"/>
            </c:ext>
          </c:extLst>
        </c:ser>
        <c:ser>
          <c:idx val="3"/>
          <c:order val="1"/>
          <c:tx>
            <c:strRef>
              <c:f>'pipeline_output (2)'!$K$2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(2)'!$K$3:$K$26</c:f>
              <c:numCache>
                <c:formatCode>General</c:formatCode>
                <c:ptCount val="24"/>
                <c:pt idx="0">
                  <c:v>0.28328954071786899</c:v>
                </c:pt>
                <c:pt idx="1">
                  <c:v>0.56661931993626702</c:v>
                </c:pt>
                <c:pt idx="2">
                  <c:v>0.84982598325826897</c:v>
                </c:pt>
                <c:pt idx="3">
                  <c:v>1.1332106465756799</c:v>
                </c:pt>
                <c:pt idx="4">
                  <c:v>1.4158903094883499</c:v>
                </c:pt>
                <c:pt idx="5">
                  <c:v>1.6988691228411199</c:v>
                </c:pt>
                <c:pt idx="6">
                  <c:v>1.9817785169665401</c:v>
                </c:pt>
                <c:pt idx="7">
                  <c:v>2.26622536185348</c:v>
                </c:pt>
                <c:pt idx="8">
                  <c:v>2.5475784227295701</c:v>
                </c:pt>
                <c:pt idx="9">
                  <c:v>2.8298154844977601</c:v>
                </c:pt>
                <c:pt idx="10">
                  <c:v>3.11493464607027</c:v>
                </c:pt>
                <c:pt idx="11">
                  <c:v>3.1147231557863999</c:v>
                </c:pt>
                <c:pt idx="12">
                  <c:v>3.1119763931757198</c:v>
                </c:pt>
                <c:pt idx="13">
                  <c:v>3.11208194830744</c:v>
                </c:pt>
                <c:pt idx="14">
                  <c:v>3.11173892030761</c:v>
                </c:pt>
                <c:pt idx="15">
                  <c:v>3.1169981824667401</c:v>
                </c:pt>
                <c:pt idx="16">
                  <c:v>3.1162306510091602</c:v>
                </c:pt>
                <c:pt idx="17">
                  <c:v>3.11110583647692</c:v>
                </c:pt>
                <c:pt idx="18">
                  <c:v>3.1112904593160202</c:v>
                </c:pt>
                <c:pt idx="19">
                  <c:v>3.1144324035336299</c:v>
                </c:pt>
                <c:pt idx="20">
                  <c:v>3.11160700659623</c:v>
                </c:pt>
                <c:pt idx="21">
                  <c:v>3.1126362302492598</c:v>
                </c:pt>
                <c:pt idx="22">
                  <c:v>3.1102884843554</c:v>
                </c:pt>
                <c:pt idx="23">
                  <c:v>3.1117125366705598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EB-B444-99E4-A6197333686A}"/>
            </c:ext>
          </c:extLst>
        </c:ser>
        <c:ser>
          <c:idx val="2"/>
          <c:order val="2"/>
          <c:tx>
            <c:strRef>
              <c:f>'pipeline_output (2)'!$J$2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(2)'!$J$3:$J$26</c:f>
              <c:numCache>
                <c:formatCode>General</c:formatCode>
                <c:ptCount val="24"/>
                <c:pt idx="0">
                  <c:v>4.78322567864162E-2</c:v>
                </c:pt>
                <c:pt idx="1">
                  <c:v>9.5663765486644903E-2</c:v>
                </c:pt>
                <c:pt idx="2">
                  <c:v>0.143485549856124</c:v>
                </c:pt>
                <c:pt idx="3">
                  <c:v>0.19131805575828301</c:v>
                </c:pt>
                <c:pt idx="4">
                  <c:v>0.239068743363754</c:v>
                </c:pt>
                <c:pt idx="5">
                  <c:v>0.28683652733923098</c:v>
                </c:pt>
                <c:pt idx="6">
                  <c:v>0.33460513119746099</c:v>
                </c:pt>
                <c:pt idx="7">
                  <c:v>0.38263970198023001</c:v>
                </c:pt>
                <c:pt idx="8">
                  <c:v>0.43013561519087001</c:v>
                </c:pt>
                <c:pt idx="9">
                  <c:v>0.47785546692915998</c:v>
                </c:pt>
                <c:pt idx="10">
                  <c:v>0.52598241477903795</c:v>
                </c:pt>
                <c:pt idx="11">
                  <c:v>0.525808337249418</c:v>
                </c:pt>
                <c:pt idx="12">
                  <c:v>0.52541990459446897</c:v>
                </c:pt>
                <c:pt idx="13">
                  <c:v>0.52545300437541498</c:v>
                </c:pt>
                <c:pt idx="14">
                  <c:v>0.52531235910024499</c:v>
                </c:pt>
                <c:pt idx="15">
                  <c:v>0.52615057302852097</c:v>
                </c:pt>
                <c:pt idx="16">
                  <c:v>0.52599673797450497</c:v>
                </c:pt>
                <c:pt idx="17">
                  <c:v>0.52510115664829504</c:v>
                </c:pt>
                <c:pt idx="18">
                  <c:v>0.52516277113019605</c:v>
                </c:pt>
                <c:pt idx="19">
                  <c:v>0.52570063270015499</c:v>
                </c:pt>
                <c:pt idx="20">
                  <c:v>0.52533341349285001</c:v>
                </c:pt>
                <c:pt idx="21">
                  <c:v>0.52529581754709398</c:v>
                </c:pt>
                <c:pt idx="22">
                  <c:v>0.52490889223252601</c:v>
                </c:pt>
                <c:pt idx="23">
                  <c:v>0.52514248183830503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EB-B444-99E4-A6197333686A}"/>
            </c:ext>
          </c:extLst>
        </c:ser>
        <c:ser>
          <c:idx val="1"/>
          <c:order val="3"/>
          <c:tx>
            <c:strRef>
              <c:f>'pipeline_output (2)'!$I$2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(2)'!$I$3:$I$26</c:f>
              <c:numCache>
                <c:formatCode>General</c:formatCode>
                <c:ptCount val="24"/>
                <c:pt idx="0">
                  <c:v>1.48197849323421E-2</c:v>
                </c:pt>
                <c:pt idx="1">
                  <c:v>2.9636817326560701E-2</c:v>
                </c:pt>
                <c:pt idx="2">
                  <c:v>4.4454005445894701E-2</c:v>
                </c:pt>
                <c:pt idx="3">
                  <c:v>5.9279283353739103E-2</c:v>
                </c:pt>
                <c:pt idx="4">
                  <c:v>7.4078134934651998E-2</c:v>
                </c:pt>
                <c:pt idx="5">
                  <c:v>8.8875284544970207E-2</c:v>
                </c:pt>
                <c:pt idx="6">
                  <c:v>0.103666032997856</c:v>
                </c:pt>
                <c:pt idx="7">
                  <c:v>0.1185715901124</c:v>
                </c:pt>
                <c:pt idx="8">
                  <c:v>0.133263712122587</c:v>
                </c:pt>
                <c:pt idx="9">
                  <c:v>0.148059142713061</c:v>
                </c:pt>
                <c:pt idx="10">
                  <c:v>0.162957555736125</c:v>
                </c:pt>
                <c:pt idx="11">
                  <c:v>0.162938021665778</c:v>
                </c:pt>
                <c:pt idx="12">
                  <c:v>0.162799969835559</c:v>
                </c:pt>
                <c:pt idx="13">
                  <c:v>0.16279058214013201</c:v>
                </c:pt>
                <c:pt idx="14">
                  <c:v>0.16277469773713099</c:v>
                </c:pt>
                <c:pt idx="15">
                  <c:v>0.16301980659805301</c:v>
                </c:pt>
                <c:pt idx="16">
                  <c:v>0.16298071329286201</c:v>
                </c:pt>
                <c:pt idx="17">
                  <c:v>0.16270253495650899</c:v>
                </c:pt>
                <c:pt idx="18">
                  <c:v>0.16270181365181899</c:v>
                </c:pt>
                <c:pt idx="19">
                  <c:v>0.162862100335041</c:v>
                </c:pt>
                <c:pt idx="20">
                  <c:v>0.16275592925691301</c:v>
                </c:pt>
                <c:pt idx="21">
                  <c:v>0.16274799004891199</c:v>
                </c:pt>
                <c:pt idx="22">
                  <c:v>0.16264557158368201</c:v>
                </c:pt>
                <c:pt idx="23">
                  <c:v>0.16270325626759399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EB-B444-99E4-A61973336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05206767761959"/>
          <c:y val="0.4989269162965001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500" b="1"/>
              <a:t>(b) Fine-grained Strided &amp; Random</a:t>
            </a:r>
            <a:r>
              <a:rPr lang="en-US" sz="1500"/>
              <a:t> (MRAM,</a:t>
            </a:r>
            <a:r>
              <a:rPr lang="en-US" sz="1500" baseline="0"/>
              <a:t> </a:t>
            </a:r>
            <a:r>
              <a:rPr lang="en-US" sz="1500"/>
              <a:t>1 DPU)</a:t>
            </a:r>
          </a:p>
        </c:rich>
      </c:tx>
      <c:layout>
        <c:manualLayout>
          <c:xMode val="edge"/>
          <c:yMode val="edge"/>
          <c:x val="0.2544284177672762"/>
          <c:y val="3.440083333333333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16596427500841"/>
          <c:y val="2.8707407407407407E-2"/>
          <c:w val="0.80720036677187845"/>
          <c:h val="0.75868111111111114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strided_output!$P$1:$P$2</c:f>
              <c:strCache>
                <c:ptCount val="2"/>
                <c:pt idx="0">
                  <c:v>Fine-grained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strided_output!$P$3:$P$17</c:f>
              <c:numCache>
                <c:formatCode>General</c:formatCode>
                <c:ptCount val="15"/>
                <c:pt idx="0">
                  <c:v>34.959920697528297</c:v>
                </c:pt>
                <c:pt idx="1">
                  <c:v>34.9527413853653</c:v>
                </c:pt>
                <c:pt idx="2">
                  <c:v>35.004414876811403</c:v>
                </c:pt>
                <c:pt idx="3">
                  <c:v>34.954530735089598</c:v>
                </c:pt>
                <c:pt idx="4">
                  <c:v>34.960524310318497</c:v>
                </c:pt>
                <c:pt idx="5">
                  <c:v>34.962855700254302</c:v>
                </c:pt>
                <c:pt idx="6">
                  <c:v>34.980984534087703</c:v>
                </c:pt>
                <c:pt idx="7">
                  <c:v>34.9829184968277</c:v>
                </c:pt>
                <c:pt idx="8">
                  <c:v>34.954397567870203</c:v>
                </c:pt>
                <c:pt idx="9">
                  <c:v>34.965000853637697</c:v>
                </c:pt>
                <c:pt idx="10">
                  <c:v>34.914758889430097</c:v>
                </c:pt>
                <c:pt idx="11">
                  <c:v>34.873990464143198</c:v>
                </c:pt>
                <c:pt idx="12">
                  <c:v>34.850252819914402</c:v>
                </c:pt>
                <c:pt idx="14">
                  <c:v>14.742373563263399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94-F54B-B94A-F7E34F8F5259}"/>
            </c:ext>
          </c:extLst>
        </c:ser>
        <c:ser>
          <c:idx val="1"/>
          <c:order val="1"/>
          <c:tx>
            <c:strRef>
              <c:f>strided_output!$Q$1:$Q$2</c:f>
              <c:strCache>
                <c:ptCount val="2"/>
                <c:pt idx="0">
                  <c:v>Fine-grained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strided_output!$Q$3:$Q$17</c:f>
              <c:numCache>
                <c:formatCode>General</c:formatCode>
                <c:ptCount val="15"/>
                <c:pt idx="0">
                  <c:v>65.556120461079004</c:v>
                </c:pt>
                <c:pt idx="1">
                  <c:v>65.549461050036996</c:v>
                </c:pt>
                <c:pt idx="2">
                  <c:v>65.553851718548302</c:v>
                </c:pt>
                <c:pt idx="3">
                  <c:v>65.552388097024206</c:v>
                </c:pt>
                <c:pt idx="4">
                  <c:v>65.574642199867696</c:v>
                </c:pt>
                <c:pt idx="5">
                  <c:v>65.566324425046503</c:v>
                </c:pt>
                <c:pt idx="6">
                  <c:v>65.564801680738299</c:v>
                </c:pt>
                <c:pt idx="7">
                  <c:v>65.5425542554255</c:v>
                </c:pt>
                <c:pt idx="8">
                  <c:v>65.531506410988897</c:v>
                </c:pt>
                <c:pt idx="9">
                  <c:v>65.491091822750107</c:v>
                </c:pt>
                <c:pt idx="10">
                  <c:v>65.377599416271394</c:v>
                </c:pt>
                <c:pt idx="11">
                  <c:v>65.104450499545806</c:v>
                </c:pt>
                <c:pt idx="12">
                  <c:v>64.927536231884005</c:v>
                </c:pt>
                <c:pt idx="14">
                  <c:v>28.9638661068259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94-F54B-B94A-F7E34F8F5259}"/>
            </c:ext>
          </c:extLst>
        </c:ser>
        <c:ser>
          <c:idx val="2"/>
          <c:order val="2"/>
          <c:tx>
            <c:strRef>
              <c:f>strided_output!$R$1:$R$2</c:f>
              <c:strCache>
                <c:ptCount val="2"/>
                <c:pt idx="0">
                  <c:v>Fine-grained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strided_output!$R$3:$R$17</c:f>
              <c:numCache>
                <c:formatCode>General</c:formatCode>
                <c:ptCount val="15"/>
                <c:pt idx="0">
                  <c:v>72.201326718186095</c:v>
                </c:pt>
                <c:pt idx="1">
                  <c:v>72.196266761091806</c:v>
                </c:pt>
                <c:pt idx="2">
                  <c:v>72.196799354756195</c:v>
                </c:pt>
                <c:pt idx="3">
                  <c:v>72.201770607908699</c:v>
                </c:pt>
                <c:pt idx="4">
                  <c:v>72.208163225152703</c:v>
                </c:pt>
                <c:pt idx="5">
                  <c:v>72.2435561784703</c:v>
                </c:pt>
                <c:pt idx="6">
                  <c:v>72.167695756479304</c:v>
                </c:pt>
                <c:pt idx="7">
                  <c:v>72.170534098953794</c:v>
                </c:pt>
                <c:pt idx="8">
                  <c:v>72.248960564444999</c:v>
                </c:pt>
                <c:pt idx="9">
                  <c:v>72.159863089545397</c:v>
                </c:pt>
                <c:pt idx="10">
                  <c:v>71.888476582088003</c:v>
                </c:pt>
                <c:pt idx="11">
                  <c:v>71.651339464214303</c:v>
                </c:pt>
                <c:pt idx="12">
                  <c:v>71.766119343211798</c:v>
                </c:pt>
                <c:pt idx="14">
                  <c:v>54.352364137037299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94-F54B-B94A-F7E34F8F5259}"/>
            </c:ext>
          </c:extLst>
        </c:ser>
        <c:ser>
          <c:idx val="3"/>
          <c:order val="3"/>
          <c:tx>
            <c:strRef>
              <c:f>strided_output!$S$1:$S$2</c:f>
              <c:strCache>
                <c:ptCount val="2"/>
                <c:pt idx="0">
                  <c:v>Fine-grained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strided_output!$S$3:$S$17</c:f>
              <c:numCache>
                <c:formatCode>General</c:formatCode>
                <c:ptCount val="15"/>
                <c:pt idx="0">
                  <c:v>72.923129272820901</c:v>
                </c:pt>
                <c:pt idx="1">
                  <c:v>72.914798584922593</c:v>
                </c:pt>
                <c:pt idx="2">
                  <c:v>74.431380701162794</c:v>
                </c:pt>
                <c:pt idx="3">
                  <c:v>74.417608711080405</c:v>
                </c:pt>
                <c:pt idx="4">
                  <c:v>71.513786316958601</c:v>
                </c:pt>
                <c:pt idx="5">
                  <c:v>72.920792866112393</c:v>
                </c:pt>
                <c:pt idx="6">
                  <c:v>74.4090085194902</c:v>
                </c:pt>
                <c:pt idx="7">
                  <c:v>72.886036129073204</c:v>
                </c:pt>
                <c:pt idx="8">
                  <c:v>73.006900415043404</c:v>
                </c:pt>
                <c:pt idx="9">
                  <c:v>71.259568545581004</c:v>
                </c:pt>
                <c:pt idx="10">
                  <c:v>71.1111111111111</c:v>
                </c:pt>
                <c:pt idx="11">
                  <c:v>72.624113475177296</c:v>
                </c:pt>
                <c:pt idx="12">
                  <c:v>71.167593328038095</c:v>
                </c:pt>
                <c:pt idx="14">
                  <c:v>72.660376246582601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94-F54B-B94A-F7E34F8F5259}"/>
            </c:ext>
          </c:extLst>
        </c:ser>
        <c:ser>
          <c:idx val="4"/>
          <c:order val="4"/>
          <c:tx>
            <c:strRef>
              <c:f>strided_output!$T$1:$T$2</c:f>
              <c:strCache>
                <c:ptCount val="2"/>
                <c:pt idx="0">
                  <c:v>Fine-grained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1.119712225141507E-2"/>
                  <c:y val="-2.9398055555555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94-F54B-B94A-F7E34F8F525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strided_output!$T$3:$T$17</c:f>
              <c:numCache>
                <c:formatCode>General</c:formatCode>
                <c:ptCount val="15"/>
                <c:pt idx="0">
                  <c:v>74.038438794358797</c:v>
                </c:pt>
                <c:pt idx="1">
                  <c:v>72.567606712968598</c:v>
                </c:pt>
                <c:pt idx="2">
                  <c:v>73.290384423364898</c:v>
                </c:pt>
                <c:pt idx="3">
                  <c:v>73.284164599110397</c:v>
                </c:pt>
                <c:pt idx="4">
                  <c:v>73.290384423364898</c:v>
                </c:pt>
                <c:pt idx="5">
                  <c:v>73.316299520749197</c:v>
                </c:pt>
                <c:pt idx="6">
                  <c:v>74.022702885864305</c:v>
                </c:pt>
                <c:pt idx="7">
                  <c:v>73.220490475392396</c:v>
                </c:pt>
                <c:pt idx="8">
                  <c:v>73.290560057258205</c:v>
                </c:pt>
                <c:pt idx="9">
                  <c:v>73.240012261162704</c:v>
                </c:pt>
                <c:pt idx="10">
                  <c:v>73.299928418038604</c:v>
                </c:pt>
                <c:pt idx="11">
                  <c:v>72.875152501016601</c:v>
                </c:pt>
                <c:pt idx="12">
                  <c:v>72.5799918995544</c:v>
                </c:pt>
                <c:pt idx="14">
                  <c:v>72.581509842093794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294-F54B-B94A-F7E34F8F5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0"/>
        <c:auto val="1"/>
        <c:lblAlgn val="ctr"/>
        <c:lblOffset val="100"/>
        <c:noMultiLvlLbl val="0"/>
      </c:catAx>
      <c:valAx>
        <c:axId val="500959008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>
                    <a:effectLst/>
                  </a:rPr>
                  <a:t>Sustained MRAM </a:t>
                </a:r>
                <a:r>
                  <a:rPr lang="en-US" sz="1600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7310310169102996"/>
          <c:y val="0.54654333333333327"/>
          <c:w val="0.39886547583361259"/>
          <c:h val="0.2275774999999999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(a) Coarse-grained </a:t>
            </a:r>
            <a:r>
              <a:rPr lang="en-US" b="1" dirty="0" err="1"/>
              <a:t>Strided</a:t>
            </a:r>
            <a:r>
              <a:rPr lang="en-US" dirty="0"/>
              <a:t> (MRAM, 1 DPU)</a:t>
            </a:r>
          </a:p>
        </c:rich>
      </c:tx>
      <c:layout>
        <c:manualLayout>
          <c:xMode val="edge"/>
          <c:yMode val="edge"/>
          <c:x val="0.3635976516166583"/>
          <c:y val="2.934487849017944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088057021852925"/>
          <c:y val="2.8707407407407407E-2"/>
          <c:w val="0.81454082206786893"/>
          <c:h val="0.78348116594263162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strided_output!$K$1:$K$2</c:f>
              <c:strCache>
                <c:ptCount val="2"/>
                <c:pt idx="0">
                  <c:v>Coarse-grained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strided_output!$K$3:$K$15</c:f>
              <c:numCache>
                <c:formatCode>General</c:formatCode>
                <c:ptCount val="13"/>
                <c:pt idx="0">
                  <c:v>104.44107903005801</c:v>
                </c:pt>
                <c:pt idx="1">
                  <c:v>88.682359858721</c:v>
                </c:pt>
                <c:pt idx="2">
                  <c:v>68.067671706290199</c:v>
                </c:pt>
                <c:pt idx="3">
                  <c:v>46.516743419662802</c:v>
                </c:pt>
                <c:pt idx="4">
                  <c:v>28.472617529849501</c:v>
                </c:pt>
                <c:pt idx="5">
                  <c:v>16.030797634266399</c:v>
                </c:pt>
                <c:pt idx="6">
                  <c:v>8.5606160506574707</c:v>
                </c:pt>
                <c:pt idx="7">
                  <c:v>4.4253031379723904</c:v>
                </c:pt>
                <c:pt idx="8">
                  <c:v>2.2599956647683599</c:v>
                </c:pt>
                <c:pt idx="9">
                  <c:v>1.14206808646237</c:v>
                </c:pt>
                <c:pt idx="10">
                  <c:v>0.57485414118732003</c:v>
                </c:pt>
                <c:pt idx="11">
                  <c:v>0.28774725771002402</c:v>
                </c:pt>
                <c:pt idx="12">
                  <c:v>0.14390299396389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68-0443-B1B3-C93F65ADD4E1}"/>
            </c:ext>
          </c:extLst>
        </c:ser>
        <c:ser>
          <c:idx val="1"/>
          <c:order val="1"/>
          <c:tx>
            <c:strRef>
              <c:f>strided_output!$L$1:$L$2</c:f>
              <c:strCache>
                <c:ptCount val="2"/>
                <c:pt idx="0">
                  <c:v>Coarse-grained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strided_output!$L$3:$L$15</c:f>
              <c:numCache>
                <c:formatCode>General</c:formatCode>
                <c:ptCount val="13"/>
                <c:pt idx="0">
                  <c:v>208.82000851113199</c:v>
                </c:pt>
                <c:pt idx="1">
                  <c:v>177.26049209294399</c:v>
                </c:pt>
                <c:pt idx="2">
                  <c:v>136.03526275633899</c:v>
                </c:pt>
                <c:pt idx="3">
                  <c:v>76.711174282011598</c:v>
                </c:pt>
                <c:pt idx="4">
                  <c:v>38.8606845239145</c:v>
                </c:pt>
                <c:pt idx="5">
                  <c:v>19.4646932158503</c:v>
                </c:pt>
                <c:pt idx="6">
                  <c:v>9.73623668237191</c:v>
                </c:pt>
                <c:pt idx="7">
                  <c:v>4.86755016074782</c:v>
                </c:pt>
                <c:pt idx="8">
                  <c:v>2.4336115433583201</c:v>
                </c:pt>
                <c:pt idx="9">
                  <c:v>1.21668098829869</c:v>
                </c:pt>
                <c:pt idx="10">
                  <c:v>0.60834909913892099</c:v>
                </c:pt>
                <c:pt idx="11">
                  <c:v>0.30422834102604901</c:v>
                </c:pt>
                <c:pt idx="12">
                  <c:v>0.152087812606088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68-0443-B1B3-C93F65ADD4E1}"/>
            </c:ext>
          </c:extLst>
        </c:ser>
        <c:ser>
          <c:idx val="2"/>
          <c:order val="2"/>
          <c:tx>
            <c:strRef>
              <c:f>strided_output!$M$1:$M$2</c:f>
              <c:strCache>
                <c:ptCount val="2"/>
                <c:pt idx="0">
                  <c:v>Coarse-grained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strided_output!$M$3:$M$15</c:f>
              <c:numCache>
                <c:formatCode>General</c:formatCode>
                <c:ptCount val="13"/>
                <c:pt idx="0">
                  <c:v>417.28831995755098</c:v>
                </c:pt>
                <c:pt idx="1">
                  <c:v>307.40477927190602</c:v>
                </c:pt>
                <c:pt idx="2">
                  <c:v>155.543205080208</c:v>
                </c:pt>
                <c:pt idx="3">
                  <c:v>77.840882899825303</c:v>
                </c:pt>
                <c:pt idx="4">
                  <c:v>38.970310486896601</c:v>
                </c:pt>
                <c:pt idx="5">
                  <c:v>19.4812248523432</c:v>
                </c:pt>
                <c:pt idx="6">
                  <c:v>9.7413708287472698</c:v>
                </c:pt>
                <c:pt idx="7">
                  <c:v>4.8704613337485601</c:v>
                </c:pt>
                <c:pt idx="8">
                  <c:v>2.4348687609247901</c:v>
                </c:pt>
                <c:pt idx="9">
                  <c:v>1.2175205418374</c:v>
                </c:pt>
                <c:pt idx="10">
                  <c:v>0.60878827663572499</c:v>
                </c:pt>
                <c:pt idx="11">
                  <c:v>0.30441029706334</c:v>
                </c:pt>
                <c:pt idx="12">
                  <c:v>0.15219599197403899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68-0443-B1B3-C93F65ADD4E1}"/>
            </c:ext>
          </c:extLst>
        </c:ser>
        <c:ser>
          <c:idx val="3"/>
          <c:order val="3"/>
          <c:tx>
            <c:strRef>
              <c:f>strided_output!$N$1:$N$2</c:f>
              <c:strCache>
                <c:ptCount val="2"/>
                <c:pt idx="0">
                  <c:v>Coarse-grained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25400">
                <a:solidFill>
                  <a:schemeClr val="accent4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strided_output!$N$3:$N$15</c:f>
              <c:numCache>
                <c:formatCode>General</c:formatCode>
                <c:ptCount val="13"/>
                <c:pt idx="0">
                  <c:v>622.58400924541695</c:v>
                </c:pt>
                <c:pt idx="1">
                  <c:v>311.09849643446199</c:v>
                </c:pt>
                <c:pt idx="2">
                  <c:v>155.57122721990001</c:v>
                </c:pt>
                <c:pt idx="3">
                  <c:v>77.886311947113896</c:v>
                </c:pt>
                <c:pt idx="4">
                  <c:v>38.9394372373986</c:v>
                </c:pt>
                <c:pt idx="5">
                  <c:v>19.476055700215099</c:v>
                </c:pt>
                <c:pt idx="6">
                  <c:v>9.7361678044639302</c:v>
                </c:pt>
                <c:pt idx="7">
                  <c:v>4.8683077641432302</c:v>
                </c:pt>
                <c:pt idx="8">
                  <c:v>2.4343002688552402</c:v>
                </c:pt>
                <c:pt idx="9">
                  <c:v>1.21704680513894</c:v>
                </c:pt>
                <c:pt idx="10">
                  <c:v>0.60855999745301304</c:v>
                </c:pt>
                <c:pt idx="11">
                  <c:v>0.30428538074585498</c:v>
                </c:pt>
                <c:pt idx="12">
                  <c:v>0.15212869816206101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68-0443-B1B3-C93F65ADD4E1}"/>
            </c:ext>
          </c:extLst>
        </c:ser>
        <c:ser>
          <c:idx val="4"/>
          <c:order val="4"/>
          <c:tx>
            <c:strRef>
              <c:f>strided_output!$O$1:$O$2</c:f>
              <c:strCache>
                <c:ptCount val="2"/>
                <c:pt idx="0">
                  <c:v>Coarse-grained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7981632006756E-3"/>
                  <c:y val="-8.819444444444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68-0443-B1B3-C93F65ADD4E1}"/>
                </c:ext>
              </c:extLst>
            </c:dLbl>
            <c:dLbl>
              <c:idx val="3"/>
              <c:layout>
                <c:manualLayout>
                  <c:x val="-9.9212600885674671E-3"/>
                  <c:y val="-3.8217592592592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68-0443-B1B3-C93F65ADD4E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strided_output!$O$3:$O$15</c:f>
              <c:numCache>
                <c:formatCode>General</c:formatCode>
                <c:ptCount val="13"/>
                <c:pt idx="0">
                  <c:v>622.35745829417704</c:v>
                </c:pt>
                <c:pt idx="1">
                  <c:v>311.18092788604201</c:v>
                </c:pt>
                <c:pt idx="2">
                  <c:v>155.66855890565901</c:v>
                </c:pt>
                <c:pt idx="3">
                  <c:v>77.864829790770102</c:v>
                </c:pt>
                <c:pt idx="4">
                  <c:v>38.948666518089297</c:v>
                </c:pt>
                <c:pt idx="5">
                  <c:v>19.476400225012402</c:v>
                </c:pt>
                <c:pt idx="6">
                  <c:v>9.7364088814055698</c:v>
                </c:pt>
                <c:pt idx="7">
                  <c:v>4.8671542346267502</c:v>
                </c:pt>
                <c:pt idx="8">
                  <c:v>2.43396446648438</c:v>
                </c:pt>
                <c:pt idx="9">
                  <c:v>1.21696501522691</c:v>
                </c:pt>
                <c:pt idx="10">
                  <c:v>0.60849757353669398</c:v>
                </c:pt>
                <c:pt idx="11">
                  <c:v>0.30424878676834699</c:v>
                </c:pt>
                <c:pt idx="12">
                  <c:v>0.15212493146808601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D68-0443-B1B3-C93F65ADD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1.0000000000000002E-2"/>
        <c:auto val="1"/>
        <c:lblAlgn val="ctr"/>
        <c:lblOffset val="100"/>
        <c:noMultiLvlLbl val="0"/>
      </c:catAx>
      <c:valAx>
        <c:axId val="50095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Sustained MRAM 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46214271373445942"/>
          <c:y val="0.35756915624942837"/>
          <c:w val="0.48283891709819959"/>
          <c:h val="0.2495655086328333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(b) Fine-grained </a:t>
            </a:r>
            <a:r>
              <a:rPr lang="en-US" b="1" dirty="0" err="1"/>
              <a:t>Strided</a:t>
            </a:r>
            <a:r>
              <a:rPr lang="en-US" b="1" dirty="0"/>
              <a:t> &amp; Random</a:t>
            </a:r>
            <a:r>
              <a:rPr lang="en-US" dirty="0"/>
              <a:t> (MRAM, 1 DPU)</a:t>
            </a:r>
          </a:p>
        </c:rich>
      </c:tx>
      <c:layout>
        <c:manualLayout>
          <c:xMode val="edge"/>
          <c:yMode val="edge"/>
          <c:x val="0.23741060054635735"/>
          <c:y val="2.993276114162518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72147927397727"/>
          <c:y val="2.8707407407407407E-2"/>
          <c:w val="0.83064464978997932"/>
          <c:h val="0.77938111542201605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strided_output!$P$1:$P$2</c:f>
              <c:strCache>
                <c:ptCount val="2"/>
                <c:pt idx="0">
                  <c:v>Fine-grained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strided_output!$P$3:$P$17</c:f>
              <c:numCache>
                <c:formatCode>General</c:formatCode>
                <c:ptCount val="15"/>
                <c:pt idx="0">
                  <c:v>34.959920697528297</c:v>
                </c:pt>
                <c:pt idx="1">
                  <c:v>34.9527413853653</c:v>
                </c:pt>
                <c:pt idx="2">
                  <c:v>35.004414876811403</c:v>
                </c:pt>
                <c:pt idx="3">
                  <c:v>34.954530735089598</c:v>
                </c:pt>
                <c:pt idx="4">
                  <c:v>34.960524310318497</c:v>
                </c:pt>
                <c:pt idx="5">
                  <c:v>34.962855700254302</c:v>
                </c:pt>
                <c:pt idx="6">
                  <c:v>34.980984534087703</c:v>
                </c:pt>
                <c:pt idx="7">
                  <c:v>34.9829184968277</c:v>
                </c:pt>
                <c:pt idx="8">
                  <c:v>34.954397567870203</c:v>
                </c:pt>
                <c:pt idx="9">
                  <c:v>34.965000853637697</c:v>
                </c:pt>
                <c:pt idx="10">
                  <c:v>34.914758889430097</c:v>
                </c:pt>
                <c:pt idx="11">
                  <c:v>34.873990464143198</c:v>
                </c:pt>
                <c:pt idx="12">
                  <c:v>34.850252819914402</c:v>
                </c:pt>
                <c:pt idx="14">
                  <c:v>14.742373563263399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3C-8944-BC08-4A118738BC9A}"/>
            </c:ext>
          </c:extLst>
        </c:ser>
        <c:ser>
          <c:idx val="1"/>
          <c:order val="1"/>
          <c:tx>
            <c:strRef>
              <c:f>strided_output!$Q$1:$Q$2</c:f>
              <c:strCache>
                <c:ptCount val="2"/>
                <c:pt idx="0">
                  <c:v>Fine-grained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strided_output!$Q$3:$Q$17</c:f>
              <c:numCache>
                <c:formatCode>General</c:formatCode>
                <c:ptCount val="15"/>
                <c:pt idx="0">
                  <c:v>65.556120461079004</c:v>
                </c:pt>
                <c:pt idx="1">
                  <c:v>65.549461050036996</c:v>
                </c:pt>
                <c:pt idx="2">
                  <c:v>65.553851718548302</c:v>
                </c:pt>
                <c:pt idx="3">
                  <c:v>65.552388097024206</c:v>
                </c:pt>
                <c:pt idx="4">
                  <c:v>65.574642199867696</c:v>
                </c:pt>
                <c:pt idx="5">
                  <c:v>65.566324425046503</c:v>
                </c:pt>
                <c:pt idx="6">
                  <c:v>65.564801680738299</c:v>
                </c:pt>
                <c:pt idx="7">
                  <c:v>65.5425542554255</c:v>
                </c:pt>
                <c:pt idx="8">
                  <c:v>65.531506410988897</c:v>
                </c:pt>
                <c:pt idx="9">
                  <c:v>65.491091822750107</c:v>
                </c:pt>
                <c:pt idx="10">
                  <c:v>65.377599416271394</c:v>
                </c:pt>
                <c:pt idx="11">
                  <c:v>65.104450499545806</c:v>
                </c:pt>
                <c:pt idx="12">
                  <c:v>64.927536231884005</c:v>
                </c:pt>
                <c:pt idx="14">
                  <c:v>28.9638661068259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3C-8944-BC08-4A118738BC9A}"/>
            </c:ext>
          </c:extLst>
        </c:ser>
        <c:ser>
          <c:idx val="2"/>
          <c:order val="2"/>
          <c:tx>
            <c:strRef>
              <c:f>strided_output!$R$1:$R$2</c:f>
              <c:strCache>
                <c:ptCount val="2"/>
                <c:pt idx="0">
                  <c:v>Fine-grained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strided_output!$R$3:$R$17</c:f>
              <c:numCache>
                <c:formatCode>General</c:formatCode>
                <c:ptCount val="15"/>
                <c:pt idx="0">
                  <c:v>72.201326718186095</c:v>
                </c:pt>
                <c:pt idx="1">
                  <c:v>72.196266761091806</c:v>
                </c:pt>
                <c:pt idx="2">
                  <c:v>72.196799354756195</c:v>
                </c:pt>
                <c:pt idx="3">
                  <c:v>72.201770607908699</c:v>
                </c:pt>
                <c:pt idx="4">
                  <c:v>72.208163225152703</c:v>
                </c:pt>
                <c:pt idx="5">
                  <c:v>72.2435561784703</c:v>
                </c:pt>
                <c:pt idx="6">
                  <c:v>72.167695756479304</c:v>
                </c:pt>
                <c:pt idx="7">
                  <c:v>72.170534098953794</c:v>
                </c:pt>
                <c:pt idx="8">
                  <c:v>72.248960564444999</c:v>
                </c:pt>
                <c:pt idx="9">
                  <c:v>72.159863089545397</c:v>
                </c:pt>
                <c:pt idx="10">
                  <c:v>71.888476582088003</c:v>
                </c:pt>
                <c:pt idx="11">
                  <c:v>71.651339464214303</c:v>
                </c:pt>
                <c:pt idx="12">
                  <c:v>71.766119343211798</c:v>
                </c:pt>
                <c:pt idx="14">
                  <c:v>54.352364137037299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3C-8944-BC08-4A118738BC9A}"/>
            </c:ext>
          </c:extLst>
        </c:ser>
        <c:ser>
          <c:idx val="3"/>
          <c:order val="3"/>
          <c:tx>
            <c:strRef>
              <c:f>strided_output!$S$1:$S$2</c:f>
              <c:strCache>
                <c:ptCount val="2"/>
                <c:pt idx="0">
                  <c:v>Fine-grained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strided_output!$S$3:$S$17</c:f>
              <c:numCache>
                <c:formatCode>General</c:formatCode>
                <c:ptCount val="15"/>
                <c:pt idx="0">
                  <c:v>72.923129272820901</c:v>
                </c:pt>
                <c:pt idx="1">
                  <c:v>72.914798584922593</c:v>
                </c:pt>
                <c:pt idx="2">
                  <c:v>74.431380701162794</c:v>
                </c:pt>
                <c:pt idx="3">
                  <c:v>74.417608711080405</c:v>
                </c:pt>
                <c:pt idx="4">
                  <c:v>71.513786316958601</c:v>
                </c:pt>
                <c:pt idx="5">
                  <c:v>72.920792866112393</c:v>
                </c:pt>
                <c:pt idx="6">
                  <c:v>74.4090085194902</c:v>
                </c:pt>
                <c:pt idx="7">
                  <c:v>72.886036129073204</c:v>
                </c:pt>
                <c:pt idx="8">
                  <c:v>73.006900415043404</c:v>
                </c:pt>
                <c:pt idx="9">
                  <c:v>71.259568545581004</c:v>
                </c:pt>
                <c:pt idx="10">
                  <c:v>71.1111111111111</c:v>
                </c:pt>
                <c:pt idx="11">
                  <c:v>72.624113475177296</c:v>
                </c:pt>
                <c:pt idx="12">
                  <c:v>71.167593328038095</c:v>
                </c:pt>
                <c:pt idx="14">
                  <c:v>72.660376246582601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3C-8944-BC08-4A118738BC9A}"/>
            </c:ext>
          </c:extLst>
        </c:ser>
        <c:ser>
          <c:idx val="4"/>
          <c:order val="4"/>
          <c:tx>
            <c:strRef>
              <c:f>strided_output!$T$1:$T$2</c:f>
              <c:strCache>
                <c:ptCount val="2"/>
                <c:pt idx="0">
                  <c:v>Fine-grained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1.6869764001522434E-2"/>
                  <c:y val="-2.939800253588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3C-8944-BC08-4A118738BC9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strided_output!$T$3:$T$17</c:f>
              <c:numCache>
                <c:formatCode>General</c:formatCode>
                <c:ptCount val="15"/>
                <c:pt idx="0">
                  <c:v>74.038438794358797</c:v>
                </c:pt>
                <c:pt idx="1">
                  <c:v>72.567606712968598</c:v>
                </c:pt>
                <c:pt idx="2">
                  <c:v>73.290384423364898</c:v>
                </c:pt>
                <c:pt idx="3">
                  <c:v>73.284164599110397</c:v>
                </c:pt>
                <c:pt idx="4">
                  <c:v>73.290384423364898</c:v>
                </c:pt>
                <c:pt idx="5">
                  <c:v>73.316299520749197</c:v>
                </c:pt>
                <c:pt idx="6">
                  <c:v>74.022702885864305</c:v>
                </c:pt>
                <c:pt idx="7">
                  <c:v>73.220490475392396</c:v>
                </c:pt>
                <c:pt idx="8">
                  <c:v>73.290560057258205</c:v>
                </c:pt>
                <c:pt idx="9">
                  <c:v>73.240012261162704</c:v>
                </c:pt>
                <c:pt idx="10">
                  <c:v>73.299928418038604</c:v>
                </c:pt>
                <c:pt idx="11">
                  <c:v>72.875152501016601</c:v>
                </c:pt>
                <c:pt idx="12">
                  <c:v>72.5799918995544</c:v>
                </c:pt>
                <c:pt idx="14">
                  <c:v>72.581509842093794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13C-8944-BC08-4A118738B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0"/>
        <c:auto val="1"/>
        <c:lblAlgn val="ctr"/>
        <c:lblOffset val="100"/>
        <c:noMultiLvlLbl val="0"/>
      </c:catAx>
      <c:valAx>
        <c:axId val="500959008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Sustained MRAM 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7429677491973478"/>
          <c:y val="0.55219208810570208"/>
          <c:w val="0.44991888613149378"/>
          <c:h val="0.2454496264429686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500" b="1"/>
              <a:t>(a)</a:t>
            </a:r>
            <a:r>
              <a:rPr lang="en-US" sz="1500" b="1" baseline="0"/>
              <a:t> </a:t>
            </a:r>
            <a:r>
              <a:rPr lang="en-US" sz="1500" b="1"/>
              <a:t>Coarse-grained</a:t>
            </a:r>
            <a:r>
              <a:rPr lang="en-US" sz="1500" b="1" baseline="0"/>
              <a:t> Strided</a:t>
            </a:r>
            <a:r>
              <a:rPr lang="en-US" sz="1500" baseline="0"/>
              <a:t> (MRAM, </a:t>
            </a:r>
            <a:r>
              <a:rPr lang="en-US" sz="1500"/>
              <a:t>1 DPU)</a:t>
            </a:r>
          </a:p>
        </c:rich>
      </c:tx>
      <c:layout>
        <c:manualLayout>
          <c:xMode val="edge"/>
          <c:yMode val="edge"/>
          <c:x val="0.37774745768675888"/>
          <c:y val="3.381277777777778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144252084872797"/>
          <c:y val="2.8707407407407407E-2"/>
          <c:w val="0.79397885217636088"/>
          <c:h val="0.75925333333333334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strided_output!$K$1:$K$2</c:f>
              <c:strCache>
                <c:ptCount val="2"/>
                <c:pt idx="0">
                  <c:v>Coarse-grained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strided_output!$K$3:$K$15</c:f>
              <c:numCache>
                <c:formatCode>General</c:formatCode>
                <c:ptCount val="13"/>
                <c:pt idx="0">
                  <c:v>104.44107903005801</c:v>
                </c:pt>
                <c:pt idx="1">
                  <c:v>88.682359858721</c:v>
                </c:pt>
                <c:pt idx="2">
                  <c:v>68.067671706290199</c:v>
                </c:pt>
                <c:pt idx="3">
                  <c:v>46.516743419662802</c:v>
                </c:pt>
                <c:pt idx="4">
                  <c:v>28.472617529849501</c:v>
                </c:pt>
                <c:pt idx="5">
                  <c:v>16.030797634266399</c:v>
                </c:pt>
                <c:pt idx="6">
                  <c:v>8.5606160506574707</c:v>
                </c:pt>
                <c:pt idx="7">
                  <c:v>4.4253031379723904</c:v>
                </c:pt>
                <c:pt idx="8">
                  <c:v>2.2599956647683599</c:v>
                </c:pt>
                <c:pt idx="9">
                  <c:v>1.14206808646237</c:v>
                </c:pt>
                <c:pt idx="10">
                  <c:v>0.57485414118732003</c:v>
                </c:pt>
                <c:pt idx="11">
                  <c:v>0.28774725771002402</c:v>
                </c:pt>
                <c:pt idx="12">
                  <c:v>0.14390299396389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C5-3942-B8F3-2457FE8AC93C}"/>
            </c:ext>
          </c:extLst>
        </c:ser>
        <c:ser>
          <c:idx val="1"/>
          <c:order val="1"/>
          <c:tx>
            <c:strRef>
              <c:f>strided_output!$L$1:$L$2</c:f>
              <c:strCache>
                <c:ptCount val="2"/>
                <c:pt idx="0">
                  <c:v>Coarse-grained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strided_output!$L$3:$L$15</c:f>
              <c:numCache>
                <c:formatCode>General</c:formatCode>
                <c:ptCount val="13"/>
                <c:pt idx="0">
                  <c:v>208.82000851113199</c:v>
                </c:pt>
                <c:pt idx="1">
                  <c:v>177.26049209294399</c:v>
                </c:pt>
                <c:pt idx="2">
                  <c:v>136.03526275633899</c:v>
                </c:pt>
                <c:pt idx="3">
                  <c:v>76.711174282011598</c:v>
                </c:pt>
                <c:pt idx="4">
                  <c:v>38.8606845239145</c:v>
                </c:pt>
                <c:pt idx="5">
                  <c:v>19.4646932158503</c:v>
                </c:pt>
                <c:pt idx="6">
                  <c:v>9.73623668237191</c:v>
                </c:pt>
                <c:pt idx="7">
                  <c:v>4.86755016074782</c:v>
                </c:pt>
                <c:pt idx="8">
                  <c:v>2.4336115433583201</c:v>
                </c:pt>
                <c:pt idx="9">
                  <c:v>1.21668098829869</c:v>
                </c:pt>
                <c:pt idx="10">
                  <c:v>0.60834909913892099</c:v>
                </c:pt>
                <c:pt idx="11">
                  <c:v>0.30422834102604901</c:v>
                </c:pt>
                <c:pt idx="12">
                  <c:v>0.152087812606088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C5-3942-B8F3-2457FE8AC93C}"/>
            </c:ext>
          </c:extLst>
        </c:ser>
        <c:ser>
          <c:idx val="2"/>
          <c:order val="2"/>
          <c:tx>
            <c:strRef>
              <c:f>strided_output!$M$1:$M$2</c:f>
              <c:strCache>
                <c:ptCount val="2"/>
                <c:pt idx="0">
                  <c:v>Coarse-grained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strided_output!$M$3:$M$15</c:f>
              <c:numCache>
                <c:formatCode>General</c:formatCode>
                <c:ptCount val="13"/>
                <c:pt idx="0">
                  <c:v>417.28831995755098</c:v>
                </c:pt>
                <c:pt idx="1">
                  <c:v>307.40477927190602</c:v>
                </c:pt>
                <c:pt idx="2">
                  <c:v>155.543205080208</c:v>
                </c:pt>
                <c:pt idx="3">
                  <c:v>77.840882899825303</c:v>
                </c:pt>
                <c:pt idx="4">
                  <c:v>38.970310486896601</c:v>
                </c:pt>
                <c:pt idx="5">
                  <c:v>19.4812248523432</c:v>
                </c:pt>
                <c:pt idx="6">
                  <c:v>9.7413708287472698</c:v>
                </c:pt>
                <c:pt idx="7">
                  <c:v>4.8704613337485601</c:v>
                </c:pt>
                <c:pt idx="8">
                  <c:v>2.4348687609247901</c:v>
                </c:pt>
                <c:pt idx="9">
                  <c:v>1.2175205418374</c:v>
                </c:pt>
                <c:pt idx="10">
                  <c:v>0.60878827663572499</c:v>
                </c:pt>
                <c:pt idx="11">
                  <c:v>0.30441029706334</c:v>
                </c:pt>
                <c:pt idx="12">
                  <c:v>0.15219599197403899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C5-3942-B8F3-2457FE8AC93C}"/>
            </c:ext>
          </c:extLst>
        </c:ser>
        <c:ser>
          <c:idx val="3"/>
          <c:order val="3"/>
          <c:tx>
            <c:strRef>
              <c:f>strided_output!$N$1:$N$2</c:f>
              <c:strCache>
                <c:ptCount val="2"/>
                <c:pt idx="0">
                  <c:v>Coarse-grained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25400">
                <a:solidFill>
                  <a:schemeClr val="accent4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strided_output!$N$3:$N$15</c:f>
              <c:numCache>
                <c:formatCode>General</c:formatCode>
                <c:ptCount val="13"/>
                <c:pt idx="0">
                  <c:v>622.58400924541695</c:v>
                </c:pt>
                <c:pt idx="1">
                  <c:v>311.09849643446199</c:v>
                </c:pt>
                <c:pt idx="2">
                  <c:v>155.57122721990001</c:v>
                </c:pt>
                <c:pt idx="3">
                  <c:v>77.886311947113896</c:v>
                </c:pt>
                <c:pt idx="4">
                  <c:v>38.9394372373986</c:v>
                </c:pt>
                <c:pt idx="5">
                  <c:v>19.476055700215099</c:v>
                </c:pt>
                <c:pt idx="6">
                  <c:v>9.7361678044639302</c:v>
                </c:pt>
                <c:pt idx="7">
                  <c:v>4.8683077641432302</c:v>
                </c:pt>
                <c:pt idx="8">
                  <c:v>2.4343002688552402</c:v>
                </c:pt>
                <c:pt idx="9">
                  <c:v>1.21704680513894</c:v>
                </c:pt>
                <c:pt idx="10">
                  <c:v>0.60855999745301304</c:v>
                </c:pt>
                <c:pt idx="11">
                  <c:v>0.30428538074585498</c:v>
                </c:pt>
                <c:pt idx="12">
                  <c:v>0.15212869816206101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C5-3942-B8F3-2457FE8AC93C}"/>
            </c:ext>
          </c:extLst>
        </c:ser>
        <c:ser>
          <c:idx val="4"/>
          <c:order val="4"/>
          <c:tx>
            <c:strRef>
              <c:f>strided_output!$O$1:$O$2</c:f>
              <c:strCache>
                <c:ptCount val="2"/>
                <c:pt idx="0">
                  <c:v>Coarse-grained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7981632006756E-3"/>
                  <c:y val="-8.819444444444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C5-3942-B8F3-2457FE8AC93C}"/>
                </c:ext>
              </c:extLst>
            </c:dLbl>
            <c:dLbl>
              <c:idx val="3"/>
              <c:layout>
                <c:manualLayout>
                  <c:x val="-9.9212600885674671E-3"/>
                  <c:y val="-3.8217592592592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C5-3942-B8F3-2457FE8AC93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strided_output!$O$3:$O$15</c:f>
              <c:numCache>
                <c:formatCode>General</c:formatCode>
                <c:ptCount val="13"/>
                <c:pt idx="0">
                  <c:v>622.35745829417704</c:v>
                </c:pt>
                <c:pt idx="1">
                  <c:v>311.18092788604201</c:v>
                </c:pt>
                <c:pt idx="2">
                  <c:v>155.66855890565901</c:v>
                </c:pt>
                <c:pt idx="3">
                  <c:v>77.864829790770102</c:v>
                </c:pt>
                <c:pt idx="4">
                  <c:v>38.948666518089297</c:v>
                </c:pt>
                <c:pt idx="5">
                  <c:v>19.476400225012402</c:v>
                </c:pt>
                <c:pt idx="6">
                  <c:v>9.7364088814055698</c:v>
                </c:pt>
                <c:pt idx="7">
                  <c:v>4.8671542346267502</c:v>
                </c:pt>
                <c:pt idx="8">
                  <c:v>2.43396446648438</c:v>
                </c:pt>
                <c:pt idx="9">
                  <c:v>1.21696501522691</c:v>
                </c:pt>
                <c:pt idx="10">
                  <c:v>0.60849757353669398</c:v>
                </c:pt>
                <c:pt idx="11">
                  <c:v>0.30424878676834699</c:v>
                </c:pt>
                <c:pt idx="12">
                  <c:v>0.15212493146808601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DC5-3942-B8F3-2457FE8AC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1.0000000000000002E-2"/>
        <c:auto val="1"/>
        <c:lblAlgn val="ctr"/>
        <c:lblOffset val="100"/>
        <c:noMultiLvlLbl val="0"/>
      </c:catAx>
      <c:valAx>
        <c:axId val="50095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Sustained MRAM</a:t>
                </a:r>
                <a:r>
                  <a:rPr lang="en-US" sz="1600" baseline="0"/>
                  <a:t> </a:t>
                </a:r>
                <a:r>
                  <a:rPr lang="en-US" sz="1600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53572187620957801"/>
          <c:y val="0.33076083333333334"/>
          <c:w val="0.42906961805555549"/>
          <c:h val="0.2316933333333333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500" b="1"/>
              <a:t>(b) Fine-grained Strided &amp; Random</a:t>
            </a:r>
            <a:r>
              <a:rPr lang="en-US" sz="1500"/>
              <a:t> (MRAM,</a:t>
            </a:r>
            <a:r>
              <a:rPr lang="en-US" sz="1500" baseline="0"/>
              <a:t> </a:t>
            </a:r>
            <a:r>
              <a:rPr lang="en-US" sz="1500"/>
              <a:t>1 DPU)</a:t>
            </a:r>
          </a:p>
        </c:rich>
      </c:tx>
      <c:layout>
        <c:manualLayout>
          <c:xMode val="edge"/>
          <c:yMode val="edge"/>
          <c:x val="0.2544284177672762"/>
          <c:y val="3.440083333333333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16596427500841"/>
          <c:y val="2.8707407407407407E-2"/>
          <c:w val="0.80720036677187845"/>
          <c:h val="0.75868111111111114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strided_output!$P$1:$P$2</c:f>
              <c:strCache>
                <c:ptCount val="2"/>
                <c:pt idx="0">
                  <c:v>Fine-grained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strided_output!$P$3:$P$17</c:f>
              <c:numCache>
                <c:formatCode>General</c:formatCode>
                <c:ptCount val="15"/>
                <c:pt idx="0">
                  <c:v>34.959920697528297</c:v>
                </c:pt>
                <c:pt idx="1">
                  <c:v>34.9527413853653</c:v>
                </c:pt>
                <c:pt idx="2">
                  <c:v>35.004414876811403</c:v>
                </c:pt>
                <c:pt idx="3">
                  <c:v>34.954530735089598</c:v>
                </c:pt>
                <c:pt idx="4">
                  <c:v>34.960524310318497</c:v>
                </c:pt>
                <c:pt idx="5">
                  <c:v>34.962855700254302</c:v>
                </c:pt>
                <c:pt idx="6">
                  <c:v>34.980984534087703</c:v>
                </c:pt>
                <c:pt idx="7">
                  <c:v>34.9829184968277</c:v>
                </c:pt>
                <c:pt idx="8">
                  <c:v>34.954397567870203</c:v>
                </c:pt>
                <c:pt idx="9">
                  <c:v>34.965000853637697</c:v>
                </c:pt>
                <c:pt idx="10">
                  <c:v>34.914758889430097</c:v>
                </c:pt>
                <c:pt idx="11">
                  <c:v>34.873990464143198</c:v>
                </c:pt>
                <c:pt idx="12">
                  <c:v>34.850252819914402</c:v>
                </c:pt>
                <c:pt idx="14">
                  <c:v>14.742373563263399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94-F54B-B94A-F7E34F8F5259}"/>
            </c:ext>
          </c:extLst>
        </c:ser>
        <c:ser>
          <c:idx val="1"/>
          <c:order val="1"/>
          <c:tx>
            <c:strRef>
              <c:f>strided_output!$Q$1:$Q$2</c:f>
              <c:strCache>
                <c:ptCount val="2"/>
                <c:pt idx="0">
                  <c:v>Fine-grained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strided_output!$Q$3:$Q$17</c:f>
              <c:numCache>
                <c:formatCode>General</c:formatCode>
                <c:ptCount val="15"/>
                <c:pt idx="0">
                  <c:v>65.556120461079004</c:v>
                </c:pt>
                <c:pt idx="1">
                  <c:v>65.549461050036996</c:v>
                </c:pt>
                <c:pt idx="2">
                  <c:v>65.553851718548302</c:v>
                </c:pt>
                <c:pt idx="3">
                  <c:v>65.552388097024206</c:v>
                </c:pt>
                <c:pt idx="4">
                  <c:v>65.574642199867696</c:v>
                </c:pt>
                <c:pt idx="5">
                  <c:v>65.566324425046503</c:v>
                </c:pt>
                <c:pt idx="6">
                  <c:v>65.564801680738299</c:v>
                </c:pt>
                <c:pt idx="7">
                  <c:v>65.5425542554255</c:v>
                </c:pt>
                <c:pt idx="8">
                  <c:v>65.531506410988897</c:v>
                </c:pt>
                <c:pt idx="9">
                  <c:v>65.491091822750107</c:v>
                </c:pt>
                <c:pt idx="10">
                  <c:v>65.377599416271394</c:v>
                </c:pt>
                <c:pt idx="11">
                  <c:v>65.104450499545806</c:v>
                </c:pt>
                <c:pt idx="12">
                  <c:v>64.927536231884005</c:v>
                </c:pt>
                <c:pt idx="14">
                  <c:v>28.9638661068259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94-F54B-B94A-F7E34F8F5259}"/>
            </c:ext>
          </c:extLst>
        </c:ser>
        <c:ser>
          <c:idx val="2"/>
          <c:order val="2"/>
          <c:tx>
            <c:strRef>
              <c:f>strided_output!$R$1:$R$2</c:f>
              <c:strCache>
                <c:ptCount val="2"/>
                <c:pt idx="0">
                  <c:v>Fine-grained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strided_output!$R$3:$R$17</c:f>
              <c:numCache>
                <c:formatCode>General</c:formatCode>
                <c:ptCount val="15"/>
                <c:pt idx="0">
                  <c:v>72.201326718186095</c:v>
                </c:pt>
                <c:pt idx="1">
                  <c:v>72.196266761091806</c:v>
                </c:pt>
                <c:pt idx="2">
                  <c:v>72.196799354756195</c:v>
                </c:pt>
                <c:pt idx="3">
                  <c:v>72.201770607908699</c:v>
                </c:pt>
                <c:pt idx="4">
                  <c:v>72.208163225152703</c:v>
                </c:pt>
                <c:pt idx="5">
                  <c:v>72.2435561784703</c:v>
                </c:pt>
                <c:pt idx="6">
                  <c:v>72.167695756479304</c:v>
                </c:pt>
                <c:pt idx="7">
                  <c:v>72.170534098953794</c:v>
                </c:pt>
                <c:pt idx="8">
                  <c:v>72.248960564444999</c:v>
                </c:pt>
                <c:pt idx="9">
                  <c:v>72.159863089545397</c:v>
                </c:pt>
                <c:pt idx="10">
                  <c:v>71.888476582088003</c:v>
                </c:pt>
                <c:pt idx="11">
                  <c:v>71.651339464214303</c:v>
                </c:pt>
                <c:pt idx="12">
                  <c:v>71.766119343211798</c:v>
                </c:pt>
                <c:pt idx="14">
                  <c:v>54.352364137037299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94-F54B-B94A-F7E34F8F5259}"/>
            </c:ext>
          </c:extLst>
        </c:ser>
        <c:ser>
          <c:idx val="3"/>
          <c:order val="3"/>
          <c:tx>
            <c:strRef>
              <c:f>strided_output!$S$1:$S$2</c:f>
              <c:strCache>
                <c:ptCount val="2"/>
                <c:pt idx="0">
                  <c:v>Fine-grained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strided_output!$S$3:$S$17</c:f>
              <c:numCache>
                <c:formatCode>General</c:formatCode>
                <c:ptCount val="15"/>
                <c:pt idx="0">
                  <c:v>72.923129272820901</c:v>
                </c:pt>
                <c:pt idx="1">
                  <c:v>72.914798584922593</c:v>
                </c:pt>
                <c:pt idx="2">
                  <c:v>74.431380701162794</c:v>
                </c:pt>
                <c:pt idx="3">
                  <c:v>74.417608711080405</c:v>
                </c:pt>
                <c:pt idx="4">
                  <c:v>71.513786316958601</c:v>
                </c:pt>
                <c:pt idx="5">
                  <c:v>72.920792866112393</c:v>
                </c:pt>
                <c:pt idx="6">
                  <c:v>74.4090085194902</c:v>
                </c:pt>
                <c:pt idx="7">
                  <c:v>72.886036129073204</c:v>
                </c:pt>
                <c:pt idx="8">
                  <c:v>73.006900415043404</c:v>
                </c:pt>
                <c:pt idx="9">
                  <c:v>71.259568545581004</c:v>
                </c:pt>
                <c:pt idx="10">
                  <c:v>71.1111111111111</c:v>
                </c:pt>
                <c:pt idx="11">
                  <c:v>72.624113475177296</c:v>
                </c:pt>
                <c:pt idx="12">
                  <c:v>71.167593328038095</c:v>
                </c:pt>
                <c:pt idx="14">
                  <c:v>72.660376246582601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94-F54B-B94A-F7E34F8F5259}"/>
            </c:ext>
          </c:extLst>
        </c:ser>
        <c:ser>
          <c:idx val="4"/>
          <c:order val="4"/>
          <c:tx>
            <c:strRef>
              <c:f>strided_output!$T$1:$T$2</c:f>
              <c:strCache>
                <c:ptCount val="2"/>
                <c:pt idx="0">
                  <c:v>Fine-grained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1.119712225141507E-2"/>
                  <c:y val="-2.9398055555555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94-F54B-B94A-F7E34F8F525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strided_output!$T$3:$T$17</c:f>
              <c:numCache>
                <c:formatCode>General</c:formatCode>
                <c:ptCount val="15"/>
                <c:pt idx="0">
                  <c:v>74.038438794358797</c:v>
                </c:pt>
                <c:pt idx="1">
                  <c:v>72.567606712968598</c:v>
                </c:pt>
                <c:pt idx="2">
                  <c:v>73.290384423364898</c:v>
                </c:pt>
                <c:pt idx="3">
                  <c:v>73.284164599110397</c:v>
                </c:pt>
                <c:pt idx="4">
                  <c:v>73.290384423364898</c:v>
                </c:pt>
                <c:pt idx="5">
                  <c:v>73.316299520749197</c:v>
                </c:pt>
                <c:pt idx="6">
                  <c:v>74.022702885864305</c:v>
                </c:pt>
                <c:pt idx="7">
                  <c:v>73.220490475392396</c:v>
                </c:pt>
                <c:pt idx="8">
                  <c:v>73.290560057258205</c:v>
                </c:pt>
                <c:pt idx="9">
                  <c:v>73.240012261162704</c:v>
                </c:pt>
                <c:pt idx="10">
                  <c:v>73.299928418038604</c:v>
                </c:pt>
                <c:pt idx="11">
                  <c:v>72.875152501016601</c:v>
                </c:pt>
                <c:pt idx="12">
                  <c:v>72.5799918995544</c:v>
                </c:pt>
                <c:pt idx="14">
                  <c:v>72.581509842093794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294-F54B-B94A-F7E34F8F5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0"/>
        <c:auto val="1"/>
        <c:lblAlgn val="ctr"/>
        <c:lblOffset val="100"/>
        <c:noMultiLvlLbl val="0"/>
      </c:catAx>
      <c:valAx>
        <c:axId val="500959008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>
                    <a:effectLst/>
                  </a:rPr>
                  <a:t>Sustained MRAM </a:t>
                </a:r>
                <a:r>
                  <a:rPr lang="en-US" sz="1600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7310310169102996"/>
          <c:y val="0.54654333333333327"/>
          <c:w val="0.39886547583361259"/>
          <c:h val="0.2275774999999999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(a) Coarse-grained </a:t>
            </a:r>
            <a:r>
              <a:rPr lang="en-US" b="1" dirty="0" err="1"/>
              <a:t>Strided</a:t>
            </a:r>
            <a:r>
              <a:rPr lang="en-US" dirty="0"/>
              <a:t> (MRAM, 1 DPU)</a:t>
            </a:r>
          </a:p>
        </c:rich>
      </c:tx>
      <c:layout>
        <c:manualLayout>
          <c:xMode val="edge"/>
          <c:yMode val="edge"/>
          <c:x val="0.3635976516166583"/>
          <c:y val="2.934487849017944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088057021852925"/>
          <c:y val="2.8707407407407407E-2"/>
          <c:w val="0.81454082206786893"/>
          <c:h val="0.78348116594263162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strided_output!$K$1:$K$2</c:f>
              <c:strCache>
                <c:ptCount val="2"/>
                <c:pt idx="0">
                  <c:v>Coarse-grained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strided_output!$K$3:$K$15</c:f>
              <c:numCache>
                <c:formatCode>General</c:formatCode>
                <c:ptCount val="13"/>
                <c:pt idx="0">
                  <c:v>104.44107903005801</c:v>
                </c:pt>
                <c:pt idx="1">
                  <c:v>88.682359858721</c:v>
                </c:pt>
                <c:pt idx="2">
                  <c:v>68.067671706290199</c:v>
                </c:pt>
                <c:pt idx="3">
                  <c:v>46.516743419662802</c:v>
                </c:pt>
                <c:pt idx="4">
                  <c:v>28.472617529849501</c:v>
                </c:pt>
                <c:pt idx="5">
                  <c:v>16.030797634266399</c:v>
                </c:pt>
                <c:pt idx="6">
                  <c:v>8.5606160506574707</c:v>
                </c:pt>
                <c:pt idx="7">
                  <c:v>4.4253031379723904</c:v>
                </c:pt>
                <c:pt idx="8">
                  <c:v>2.2599956647683599</c:v>
                </c:pt>
                <c:pt idx="9">
                  <c:v>1.14206808646237</c:v>
                </c:pt>
                <c:pt idx="10">
                  <c:v>0.57485414118732003</c:v>
                </c:pt>
                <c:pt idx="11">
                  <c:v>0.28774725771002402</c:v>
                </c:pt>
                <c:pt idx="12">
                  <c:v>0.14390299396389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68-0443-B1B3-C93F65ADD4E1}"/>
            </c:ext>
          </c:extLst>
        </c:ser>
        <c:ser>
          <c:idx val="1"/>
          <c:order val="1"/>
          <c:tx>
            <c:strRef>
              <c:f>strided_output!$L$1:$L$2</c:f>
              <c:strCache>
                <c:ptCount val="2"/>
                <c:pt idx="0">
                  <c:v>Coarse-grained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strided_output!$L$3:$L$15</c:f>
              <c:numCache>
                <c:formatCode>General</c:formatCode>
                <c:ptCount val="13"/>
                <c:pt idx="0">
                  <c:v>208.82000851113199</c:v>
                </c:pt>
                <c:pt idx="1">
                  <c:v>177.26049209294399</c:v>
                </c:pt>
                <c:pt idx="2">
                  <c:v>136.03526275633899</c:v>
                </c:pt>
                <c:pt idx="3">
                  <c:v>76.711174282011598</c:v>
                </c:pt>
                <c:pt idx="4">
                  <c:v>38.8606845239145</c:v>
                </c:pt>
                <c:pt idx="5">
                  <c:v>19.4646932158503</c:v>
                </c:pt>
                <c:pt idx="6">
                  <c:v>9.73623668237191</c:v>
                </c:pt>
                <c:pt idx="7">
                  <c:v>4.86755016074782</c:v>
                </c:pt>
                <c:pt idx="8">
                  <c:v>2.4336115433583201</c:v>
                </c:pt>
                <c:pt idx="9">
                  <c:v>1.21668098829869</c:v>
                </c:pt>
                <c:pt idx="10">
                  <c:v>0.60834909913892099</c:v>
                </c:pt>
                <c:pt idx="11">
                  <c:v>0.30422834102604901</c:v>
                </c:pt>
                <c:pt idx="12">
                  <c:v>0.152087812606088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68-0443-B1B3-C93F65ADD4E1}"/>
            </c:ext>
          </c:extLst>
        </c:ser>
        <c:ser>
          <c:idx val="2"/>
          <c:order val="2"/>
          <c:tx>
            <c:strRef>
              <c:f>strided_output!$M$1:$M$2</c:f>
              <c:strCache>
                <c:ptCount val="2"/>
                <c:pt idx="0">
                  <c:v>Coarse-grained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strided_output!$M$3:$M$15</c:f>
              <c:numCache>
                <c:formatCode>General</c:formatCode>
                <c:ptCount val="13"/>
                <c:pt idx="0">
                  <c:v>417.28831995755098</c:v>
                </c:pt>
                <c:pt idx="1">
                  <c:v>307.40477927190602</c:v>
                </c:pt>
                <c:pt idx="2">
                  <c:v>155.543205080208</c:v>
                </c:pt>
                <c:pt idx="3">
                  <c:v>77.840882899825303</c:v>
                </c:pt>
                <c:pt idx="4">
                  <c:v>38.970310486896601</c:v>
                </c:pt>
                <c:pt idx="5">
                  <c:v>19.4812248523432</c:v>
                </c:pt>
                <c:pt idx="6">
                  <c:v>9.7413708287472698</c:v>
                </c:pt>
                <c:pt idx="7">
                  <c:v>4.8704613337485601</c:v>
                </c:pt>
                <c:pt idx="8">
                  <c:v>2.4348687609247901</c:v>
                </c:pt>
                <c:pt idx="9">
                  <c:v>1.2175205418374</c:v>
                </c:pt>
                <c:pt idx="10">
                  <c:v>0.60878827663572499</c:v>
                </c:pt>
                <c:pt idx="11">
                  <c:v>0.30441029706334</c:v>
                </c:pt>
                <c:pt idx="12">
                  <c:v>0.15219599197403899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68-0443-B1B3-C93F65ADD4E1}"/>
            </c:ext>
          </c:extLst>
        </c:ser>
        <c:ser>
          <c:idx val="3"/>
          <c:order val="3"/>
          <c:tx>
            <c:strRef>
              <c:f>strided_output!$N$1:$N$2</c:f>
              <c:strCache>
                <c:ptCount val="2"/>
                <c:pt idx="0">
                  <c:v>Coarse-grained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25400">
                <a:solidFill>
                  <a:schemeClr val="accent4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strided_output!$N$3:$N$15</c:f>
              <c:numCache>
                <c:formatCode>General</c:formatCode>
                <c:ptCount val="13"/>
                <c:pt idx="0">
                  <c:v>622.58400924541695</c:v>
                </c:pt>
                <c:pt idx="1">
                  <c:v>311.09849643446199</c:v>
                </c:pt>
                <c:pt idx="2">
                  <c:v>155.57122721990001</c:v>
                </c:pt>
                <c:pt idx="3">
                  <c:v>77.886311947113896</c:v>
                </c:pt>
                <c:pt idx="4">
                  <c:v>38.9394372373986</c:v>
                </c:pt>
                <c:pt idx="5">
                  <c:v>19.476055700215099</c:v>
                </c:pt>
                <c:pt idx="6">
                  <c:v>9.7361678044639302</c:v>
                </c:pt>
                <c:pt idx="7">
                  <c:v>4.8683077641432302</c:v>
                </c:pt>
                <c:pt idx="8">
                  <c:v>2.4343002688552402</c:v>
                </c:pt>
                <c:pt idx="9">
                  <c:v>1.21704680513894</c:v>
                </c:pt>
                <c:pt idx="10">
                  <c:v>0.60855999745301304</c:v>
                </c:pt>
                <c:pt idx="11">
                  <c:v>0.30428538074585498</c:v>
                </c:pt>
                <c:pt idx="12">
                  <c:v>0.15212869816206101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68-0443-B1B3-C93F65ADD4E1}"/>
            </c:ext>
          </c:extLst>
        </c:ser>
        <c:ser>
          <c:idx val="4"/>
          <c:order val="4"/>
          <c:tx>
            <c:strRef>
              <c:f>strided_output!$O$1:$O$2</c:f>
              <c:strCache>
                <c:ptCount val="2"/>
                <c:pt idx="0">
                  <c:v>Coarse-grained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7981632006756E-3"/>
                  <c:y val="-8.819444444444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68-0443-B1B3-C93F65ADD4E1}"/>
                </c:ext>
              </c:extLst>
            </c:dLbl>
            <c:dLbl>
              <c:idx val="3"/>
              <c:layout>
                <c:manualLayout>
                  <c:x val="-9.9212600885674671E-3"/>
                  <c:y val="-3.8217592592592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68-0443-B1B3-C93F65ADD4E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strided_output!$O$3:$O$15</c:f>
              <c:numCache>
                <c:formatCode>General</c:formatCode>
                <c:ptCount val="13"/>
                <c:pt idx="0">
                  <c:v>622.35745829417704</c:v>
                </c:pt>
                <c:pt idx="1">
                  <c:v>311.18092788604201</c:v>
                </c:pt>
                <c:pt idx="2">
                  <c:v>155.66855890565901</c:v>
                </c:pt>
                <c:pt idx="3">
                  <c:v>77.864829790770102</c:v>
                </c:pt>
                <c:pt idx="4">
                  <c:v>38.948666518089297</c:v>
                </c:pt>
                <c:pt idx="5">
                  <c:v>19.476400225012402</c:v>
                </c:pt>
                <c:pt idx="6">
                  <c:v>9.7364088814055698</c:v>
                </c:pt>
                <c:pt idx="7">
                  <c:v>4.8671542346267502</c:v>
                </c:pt>
                <c:pt idx="8">
                  <c:v>2.43396446648438</c:v>
                </c:pt>
                <c:pt idx="9">
                  <c:v>1.21696501522691</c:v>
                </c:pt>
                <c:pt idx="10">
                  <c:v>0.60849757353669398</c:v>
                </c:pt>
                <c:pt idx="11">
                  <c:v>0.30424878676834699</c:v>
                </c:pt>
                <c:pt idx="12">
                  <c:v>0.15212493146808601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D68-0443-B1B3-C93F65ADD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1.0000000000000002E-2"/>
        <c:auto val="1"/>
        <c:lblAlgn val="ctr"/>
        <c:lblOffset val="100"/>
        <c:noMultiLvlLbl val="0"/>
      </c:catAx>
      <c:valAx>
        <c:axId val="50095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Sustained MRAM 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46214271373445942"/>
          <c:y val="0.35756915624942837"/>
          <c:w val="0.48283891709819959"/>
          <c:h val="0.2495655086328333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(b) Fine-grained </a:t>
            </a:r>
            <a:r>
              <a:rPr lang="en-US" b="1" dirty="0" err="1"/>
              <a:t>Strided</a:t>
            </a:r>
            <a:r>
              <a:rPr lang="en-US" b="1" dirty="0"/>
              <a:t> &amp; Random</a:t>
            </a:r>
            <a:r>
              <a:rPr lang="en-US" dirty="0"/>
              <a:t> (MRAM, 1 DPU)</a:t>
            </a:r>
          </a:p>
        </c:rich>
      </c:tx>
      <c:layout>
        <c:manualLayout>
          <c:xMode val="edge"/>
          <c:yMode val="edge"/>
          <c:x val="0.23741060054635735"/>
          <c:y val="2.993276114162518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72147927397727"/>
          <c:y val="2.8707407407407407E-2"/>
          <c:w val="0.83064464978997932"/>
          <c:h val="0.77938111542201605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strided_output!$P$1:$P$2</c:f>
              <c:strCache>
                <c:ptCount val="2"/>
                <c:pt idx="0">
                  <c:v>Fine-grained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strided_output!$P$3:$P$17</c:f>
              <c:numCache>
                <c:formatCode>General</c:formatCode>
                <c:ptCount val="15"/>
                <c:pt idx="0">
                  <c:v>34.959920697528297</c:v>
                </c:pt>
                <c:pt idx="1">
                  <c:v>34.9527413853653</c:v>
                </c:pt>
                <c:pt idx="2">
                  <c:v>35.004414876811403</c:v>
                </c:pt>
                <c:pt idx="3">
                  <c:v>34.954530735089598</c:v>
                </c:pt>
                <c:pt idx="4">
                  <c:v>34.960524310318497</c:v>
                </c:pt>
                <c:pt idx="5">
                  <c:v>34.962855700254302</c:v>
                </c:pt>
                <c:pt idx="6">
                  <c:v>34.980984534087703</c:v>
                </c:pt>
                <c:pt idx="7">
                  <c:v>34.9829184968277</c:v>
                </c:pt>
                <c:pt idx="8">
                  <c:v>34.954397567870203</c:v>
                </c:pt>
                <c:pt idx="9">
                  <c:v>34.965000853637697</c:v>
                </c:pt>
                <c:pt idx="10">
                  <c:v>34.914758889430097</c:v>
                </c:pt>
                <c:pt idx="11">
                  <c:v>34.873990464143198</c:v>
                </c:pt>
                <c:pt idx="12">
                  <c:v>34.850252819914402</c:v>
                </c:pt>
                <c:pt idx="14">
                  <c:v>14.742373563263399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3C-8944-BC08-4A118738BC9A}"/>
            </c:ext>
          </c:extLst>
        </c:ser>
        <c:ser>
          <c:idx val="1"/>
          <c:order val="1"/>
          <c:tx>
            <c:strRef>
              <c:f>strided_output!$Q$1:$Q$2</c:f>
              <c:strCache>
                <c:ptCount val="2"/>
                <c:pt idx="0">
                  <c:v>Fine-grained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strided_output!$Q$3:$Q$17</c:f>
              <c:numCache>
                <c:formatCode>General</c:formatCode>
                <c:ptCount val="15"/>
                <c:pt idx="0">
                  <c:v>65.556120461079004</c:v>
                </c:pt>
                <c:pt idx="1">
                  <c:v>65.549461050036996</c:v>
                </c:pt>
                <c:pt idx="2">
                  <c:v>65.553851718548302</c:v>
                </c:pt>
                <c:pt idx="3">
                  <c:v>65.552388097024206</c:v>
                </c:pt>
                <c:pt idx="4">
                  <c:v>65.574642199867696</c:v>
                </c:pt>
                <c:pt idx="5">
                  <c:v>65.566324425046503</c:v>
                </c:pt>
                <c:pt idx="6">
                  <c:v>65.564801680738299</c:v>
                </c:pt>
                <c:pt idx="7">
                  <c:v>65.5425542554255</c:v>
                </c:pt>
                <c:pt idx="8">
                  <c:v>65.531506410988897</c:v>
                </c:pt>
                <c:pt idx="9">
                  <c:v>65.491091822750107</c:v>
                </c:pt>
                <c:pt idx="10">
                  <c:v>65.377599416271394</c:v>
                </c:pt>
                <c:pt idx="11">
                  <c:v>65.104450499545806</c:v>
                </c:pt>
                <c:pt idx="12">
                  <c:v>64.927536231884005</c:v>
                </c:pt>
                <c:pt idx="14">
                  <c:v>28.9638661068259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3C-8944-BC08-4A118738BC9A}"/>
            </c:ext>
          </c:extLst>
        </c:ser>
        <c:ser>
          <c:idx val="2"/>
          <c:order val="2"/>
          <c:tx>
            <c:strRef>
              <c:f>strided_output!$R$1:$R$2</c:f>
              <c:strCache>
                <c:ptCount val="2"/>
                <c:pt idx="0">
                  <c:v>Fine-grained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strided_output!$R$3:$R$17</c:f>
              <c:numCache>
                <c:formatCode>General</c:formatCode>
                <c:ptCount val="15"/>
                <c:pt idx="0">
                  <c:v>72.201326718186095</c:v>
                </c:pt>
                <c:pt idx="1">
                  <c:v>72.196266761091806</c:v>
                </c:pt>
                <c:pt idx="2">
                  <c:v>72.196799354756195</c:v>
                </c:pt>
                <c:pt idx="3">
                  <c:v>72.201770607908699</c:v>
                </c:pt>
                <c:pt idx="4">
                  <c:v>72.208163225152703</c:v>
                </c:pt>
                <c:pt idx="5">
                  <c:v>72.2435561784703</c:v>
                </c:pt>
                <c:pt idx="6">
                  <c:v>72.167695756479304</c:v>
                </c:pt>
                <c:pt idx="7">
                  <c:v>72.170534098953794</c:v>
                </c:pt>
                <c:pt idx="8">
                  <c:v>72.248960564444999</c:v>
                </c:pt>
                <c:pt idx="9">
                  <c:v>72.159863089545397</c:v>
                </c:pt>
                <c:pt idx="10">
                  <c:v>71.888476582088003</c:v>
                </c:pt>
                <c:pt idx="11">
                  <c:v>71.651339464214303</c:v>
                </c:pt>
                <c:pt idx="12">
                  <c:v>71.766119343211798</c:v>
                </c:pt>
                <c:pt idx="14">
                  <c:v>54.352364137037299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3C-8944-BC08-4A118738BC9A}"/>
            </c:ext>
          </c:extLst>
        </c:ser>
        <c:ser>
          <c:idx val="3"/>
          <c:order val="3"/>
          <c:tx>
            <c:strRef>
              <c:f>strided_output!$S$1:$S$2</c:f>
              <c:strCache>
                <c:ptCount val="2"/>
                <c:pt idx="0">
                  <c:v>Fine-grained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strided_output!$S$3:$S$17</c:f>
              <c:numCache>
                <c:formatCode>General</c:formatCode>
                <c:ptCount val="15"/>
                <c:pt idx="0">
                  <c:v>72.923129272820901</c:v>
                </c:pt>
                <c:pt idx="1">
                  <c:v>72.914798584922593</c:v>
                </c:pt>
                <c:pt idx="2">
                  <c:v>74.431380701162794</c:v>
                </c:pt>
                <c:pt idx="3">
                  <c:v>74.417608711080405</c:v>
                </c:pt>
                <c:pt idx="4">
                  <c:v>71.513786316958601</c:v>
                </c:pt>
                <c:pt idx="5">
                  <c:v>72.920792866112393</c:v>
                </c:pt>
                <c:pt idx="6">
                  <c:v>74.4090085194902</c:v>
                </c:pt>
                <c:pt idx="7">
                  <c:v>72.886036129073204</c:v>
                </c:pt>
                <c:pt idx="8">
                  <c:v>73.006900415043404</c:v>
                </c:pt>
                <c:pt idx="9">
                  <c:v>71.259568545581004</c:v>
                </c:pt>
                <c:pt idx="10">
                  <c:v>71.1111111111111</c:v>
                </c:pt>
                <c:pt idx="11">
                  <c:v>72.624113475177296</c:v>
                </c:pt>
                <c:pt idx="12">
                  <c:v>71.167593328038095</c:v>
                </c:pt>
                <c:pt idx="14">
                  <c:v>72.660376246582601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3C-8944-BC08-4A118738BC9A}"/>
            </c:ext>
          </c:extLst>
        </c:ser>
        <c:ser>
          <c:idx val="4"/>
          <c:order val="4"/>
          <c:tx>
            <c:strRef>
              <c:f>strided_output!$T$1:$T$2</c:f>
              <c:strCache>
                <c:ptCount val="2"/>
                <c:pt idx="0">
                  <c:v>Fine-grained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1.6869764001522434E-2"/>
                  <c:y val="-2.939800253588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3C-8944-BC08-4A118738BC9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strided_output!$T$3:$T$17</c:f>
              <c:numCache>
                <c:formatCode>General</c:formatCode>
                <c:ptCount val="15"/>
                <c:pt idx="0">
                  <c:v>74.038438794358797</c:v>
                </c:pt>
                <c:pt idx="1">
                  <c:v>72.567606712968598</c:v>
                </c:pt>
                <c:pt idx="2">
                  <c:v>73.290384423364898</c:v>
                </c:pt>
                <c:pt idx="3">
                  <c:v>73.284164599110397</c:v>
                </c:pt>
                <c:pt idx="4">
                  <c:v>73.290384423364898</c:v>
                </c:pt>
                <c:pt idx="5">
                  <c:v>73.316299520749197</c:v>
                </c:pt>
                <c:pt idx="6">
                  <c:v>74.022702885864305</c:v>
                </c:pt>
                <c:pt idx="7">
                  <c:v>73.220490475392396</c:v>
                </c:pt>
                <c:pt idx="8">
                  <c:v>73.290560057258205</c:v>
                </c:pt>
                <c:pt idx="9">
                  <c:v>73.240012261162704</c:v>
                </c:pt>
                <c:pt idx="10">
                  <c:v>73.299928418038604</c:v>
                </c:pt>
                <c:pt idx="11">
                  <c:v>72.875152501016601</c:v>
                </c:pt>
                <c:pt idx="12">
                  <c:v>72.5799918995544</c:v>
                </c:pt>
                <c:pt idx="14">
                  <c:v>72.581509842093794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13C-8944-BC08-4A118738B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0"/>
        <c:auto val="1"/>
        <c:lblAlgn val="ctr"/>
        <c:lblOffset val="100"/>
        <c:noMultiLvlLbl val="0"/>
      </c:catAx>
      <c:valAx>
        <c:axId val="500959008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Sustained MRAM 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7429677491973478"/>
          <c:y val="0.55219208810570208"/>
          <c:w val="0.44991888613149378"/>
          <c:h val="0.2454496264429686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500" b="1"/>
              <a:t>(a)</a:t>
            </a:r>
            <a:r>
              <a:rPr lang="en-US" sz="1500" b="1" baseline="0"/>
              <a:t> </a:t>
            </a:r>
            <a:r>
              <a:rPr lang="en-US" sz="1500" b="1"/>
              <a:t>Coarse-grained</a:t>
            </a:r>
            <a:r>
              <a:rPr lang="en-US" sz="1500" b="1" baseline="0"/>
              <a:t> Strided</a:t>
            </a:r>
            <a:r>
              <a:rPr lang="en-US" sz="1500" baseline="0"/>
              <a:t> (MRAM, </a:t>
            </a:r>
            <a:r>
              <a:rPr lang="en-US" sz="1500"/>
              <a:t>1 DPU)</a:t>
            </a:r>
          </a:p>
        </c:rich>
      </c:tx>
      <c:layout>
        <c:manualLayout>
          <c:xMode val="edge"/>
          <c:yMode val="edge"/>
          <c:x val="0.37774745768675888"/>
          <c:y val="3.381277777777778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144252084872797"/>
          <c:y val="2.8707407407407407E-2"/>
          <c:w val="0.79397885217636088"/>
          <c:h val="0.75925333333333334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strided_output!$K$1:$K$2</c:f>
              <c:strCache>
                <c:ptCount val="2"/>
                <c:pt idx="0">
                  <c:v>Coarse-grained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strided_output!$K$3:$K$15</c:f>
              <c:numCache>
                <c:formatCode>General</c:formatCode>
                <c:ptCount val="13"/>
                <c:pt idx="0">
                  <c:v>104.44107903005801</c:v>
                </c:pt>
                <c:pt idx="1">
                  <c:v>88.682359858721</c:v>
                </c:pt>
                <c:pt idx="2">
                  <c:v>68.067671706290199</c:v>
                </c:pt>
                <c:pt idx="3">
                  <c:v>46.516743419662802</c:v>
                </c:pt>
                <c:pt idx="4">
                  <c:v>28.472617529849501</c:v>
                </c:pt>
                <c:pt idx="5">
                  <c:v>16.030797634266399</c:v>
                </c:pt>
                <c:pt idx="6">
                  <c:v>8.5606160506574707</c:v>
                </c:pt>
                <c:pt idx="7">
                  <c:v>4.4253031379723904</c:v>
                </c:pt>
                <c:pt idx="8">
                  <c:v>2.2599956647683599</c:v>
                </c:pt>
                <c:pt idx="9">
                  <c:v>1.14206808646237</c:v>
                </c:pt>
                <c:pt idx="10">
                  <c:v>0.57485414118732003</c:v>
                </c:pt>
                <c:pt idx="11">
                  <c:v>0.28774725771002402</c:v>
                </c:pt>
                <c:pt idx="12">
                  <c:v>0.14390299396389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C5-3942-B8F3-2457FE8AC93C}"/>
            </c:ext>
          </c:extLst>
        </c:ser>
        <c:ser>
          <c:idx val="1"/>
          <c:order val="1"/>
          <c:tx>
            <c:strRef>
              <c:f>strided_output!$L$1:$L$2</c:f>
              <c:strCache>
                <c:ptCount val="2"/>
                <c:pt idx="0">
                  <c:v>Coarse-grained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strided_output!$L$3:$L$15</c:f>
              <c:numCache>
                <c:formatCode>General</c:formatCode>
                <c:ptCount val="13"/>
                <c:pt idx="0">
                  <c:v>208.82000851113199</c:v>
                </c:pt>
                <c:pt idx="1">
                  <c:v>177.26049209294399</c:v>
                </c:pt>
                <c:pt idx="2">
                  <c:v>136.03526275633899</c:v>
                </c:pt>
                <c:pt idx="3">
                  <c:v>76.711174282011598</c:v>
                </c:pt>
                <c:pt idx="4">
                  <c:v>38.8606845239145</c:v>
                </c:pt>
                <c:pt idx="5">
                  <c:v>19.4646932158503</c:v>
                </c:pt>
                <c:pt idx="6">
                  <c:v>9.73623668237191</c:v>
                </c:pt>
                <c:pt idx="7">
                  <c:v>4.86755016074782</c:v>
                </c:pt>
                <c:pt idx="8">
                  <c:v>2.4336115433583201</c:v>
                </c:pt>
                <c:pt idx="9">
                  <c:v>1.21668098829869</c:v>
                </c:pt>
                <c:pt idx="10">
                  <c:v>0.60834909913892099</c:v>
                </c:pt>
                <c:pt idx="11">
                  <c:v>0.30422834102604901</c:v>
                </c:pt>
                <c:pt idx="12">
                  <c:v>0.152087812606088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C5-3942-B8F3-2457FE8AC93C}"/>
            </c:ext>
          </c:extLst>
        </c:ser>
        <c:ser>
          <c:idx val="2"/>
          <c:order val="2"/>
          <c:tx>
            <c:strRef>
              <c:f>strided_output!$M$1:$M$2</c:f>
              <c:strCache>
                <c:ptCount val="2"/>
                <c:pt idx="0">
                  <c:v>Coarse-grained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strided_output!$M$3:$M$15</c:f>
              <c:numCache>
                <c:formatCode>General</c:formatCode>
                <c:ptCount val="13"/>
                <c:pt idx="0">
                  <c:v>417.28831995755098</c:v>
                </c:pt>
                <c:pt idx="1">
                  <c:v>307.40477927190602</c:v>
                </c:pt>
                <c:pt idx="2">
                  <c:v>155.543205080208</c:v>
                </c:pt>
                <c:pt idx="3">
                  <c:v>77.840882899825303</c:v>
                </c:pt>
                <c:pt idx="4">
                  <c:v>38.970310486896601</c:v>
                </c:pt>
                <c:pt idx="5">
                  <c:v>19.4812248523432</c:v>
                </c:pt>
                <c:pt idx="6">
                  <c:v>9.7413708287472698</c:v>
                </c:pt>
                <c:pt idx="7">
                  <c:v>4.8704613337485601</c:v>
                </c:pt>
                <c:pt idx="8">
                  <c:v>2.4348687609247901</c:v>
                </c:pt>
                <c:pt idx="9">
                  <c:v>1.2175205418374</c:v>
                </c:pt>
                <c:pt idx="10">
                  <c:v>0.60878827663572499</c:v>
                </c:pt>
                <c:pt idx="11">
                  <c:v>0.30441029706334</c:v>
                </c:pt>
                <c:pt idx="12">
                  <c:v>0.15219599197403899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C5-3942-B8F3-2457FE8AC93C}"/>
            </c:ext>
          </c:extLst>
        </c:ser>
        <c:ser>
          <c:idx val="3"/>
          <c:order val="3"/>
          <c:tx>
            <c:strRef>
              <c:f>strided_output!$N$1:$N$2</c:f>
              <c:strCache>
                <c:ptCount val="2"/>
                <c:pt idx="0">
                  <c:v>Coarse-grained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25400">
                <a:solidFill>
                  <a:schemeClr val="accent4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strided_output!$N$3:$N$15</c:f>
              <c:numCache>
                <c:formatCode>General</c:formatCode>
                <c:ptCount val="13"/>
                <c:pt idx="0">
                  <c:v>622.58400924541695</c:v>
                </c:pt>
                <c:pt idx="1">
                  <c:v>311.09849643446199</c:v>
                </c:pt>
                <c:pt idx="2">
                  <c:v>155.57122721990001</c:v>
                </c:pt>
                <c:pt idx="3">
                  <c:v>77.886311947113896</c:v>
                </c:pt>
                <c:pt idx="4">
                  <c:v>38.9394372373986</c:v>
                </c:pt>
                <c:pt idx="5">
                  <c:v>19.476055700215099</c:v>
                </c:pt>
                <c:pt idx="6">
                  <c:v>9.7361678044639302</c:v>
                </c:pt>
                <c:pt idx="7">
                  <c:v>4.8683077641432302</c:v>
                </c:pt>
                <c:pt idx="8">
                  <c:v>2.4343002688552402</c:v>
                </c:pt>
                <c:pt idx="9">
                  <c:v>1.21704680513894</c:v>
                </c:pt>
                <c:pt idx="10">
                  <c:v>0.60855999745301304</c:v>
                </c:pt>
                <c:pt idx="11">
                  <c:v>0.30428538074585498</c:v>
                </c:pt>
                <c:pt idx="12">
                  <c:v>0.15212869816206101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C5-3942-B8F3-2457FE8AC93C}"/>
            </c:ext>
          </c:extLst>
        </c:ser>
        <c:ser>
          <c:idx val="4"/>
          <c:order val="4"/>
          <c:tx>
            <c:strRef>
              <c:f>strided_output!$O$1:$O$2</c:f>
              <c:strCache>
                <c:ptCount val="2"/>
                <c:pt idx="0">
                  <c:v>Coarse-grained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7981632006756E-3"/>
                  <c:y val="-8.819444444444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C5-3942-B8F3-2457FE8AC93C}"/>
                </c:ext>
              </c:extLst>
            </c:dLbl>
            <c:dLbl>
              <c:idx val="3"/>
              <c:layout>
                <c:manualLayout>
                  <c:x val="-9.9212600885674671E-3"/>
                  <c:y val="-3.8217592592592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C5-3942-B8F3-2457FE8AC93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strided_output!$O$3:$O$15</c:f>
              <c:numCache>
                <c:formatCode>General</c:formatCode>
                <c:ptCount val="13"/>
                <c:pt idx="0">
                  <c:v>622.35745829417704</c:v>
                </c:pt>
                <c:pt idx="1">
                  <c:v>311.18092788604201</c:v>
                </c:pt>
                <c:pt idx="2">
                  <c:v>155.66855890565901</c:v>
                </c:pt>
                <c:pt idx="3">
                  <c:v>77.864829790770102</c:v>
                </c:pt>
                <c:pt idx="4">
                  <c:v>38.948666518089297</c:v>
                </c:pt>
                <c:pt idx="5">
                  <c:v>19.476400225012402</c:v>
                </c:pt>
                <c:pt idx="6">
                  <c:v>9.7364088814055698</c:v>
                </c:pt>
                <c:pt idx="7">
                  <c:v>4.8671542346267502</c:v>
                </c:pt>
                <c:pt idx="8">
                  <c:v>2.43396446648438</c:v>
                </c:pt>
                <c:pt idx="9">
                  <c:v>1.21696501522691</c:v>
                </c:pt>
                <c:pt idx="10">
                  <c:v>0.60849757353669398</c:v>
                </c:pt>
                <c:pt idx="11">
                  <c:v>0.30424878676834699</c:v>
                </c:pt>
                <c:pt idx="12">
                  <c:v>0.15212493146808601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DC5-3942-B8F3-2457FE8AC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1.0000000000000002E-2"/>
        <c:auto val="1"/>
        <c:lblAlgn val="ctr"/>
        <c:lblOffset val="100"/>
        <c:noMultiLvlLbl val="0"/>
      </c:catAx>
      <c:valAx>
        <c:axId val="50095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Sustained MRAM</a:t>
                </a:r>
                <a:r>
                  <a:rPr lang="en-US" sz="1600" baseline="0"/>
                  <a:t> </a:t>
                </a:r>
                <a:r>
                  <a:rPr lang="en-US" sz="1600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53572187620957801"/>
          <c:y val="0.33076083333333334"/>
          <c:w val="0.42906961805555549"/>
          <c:h val="0.2316933333333333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500" b="1"/>
              <a:t>(b) Fine-grained Strided &amp; Random</a:t>
            </a:r>
            <a:r>
              <a:rPr lang="en-US" sz="1500"/>
              <a:t> (MRAM,</a:t>
            </a:r>
            <a:r>
              <a:rPr lang="en-US" sz="1500" baseline="0"/>
              <a:t> </a:t>
            </a:r>
            <a:r>
              <a:rPr lang="en-US" sz="1500"/>
              <a:t>1 DPU)</a:t>
            </a:r>
          </a:p>
        </c:rich>
      </c:tx>
      <c:layout>
        <c:manualLayout>
          <c:xMode val="edge"/>
          <c:yMode val="edge"/>
          <c:x val="0.2544284177672762"/>
          <c:y val="3.440083333333333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16596427500841"/>
          <c:y val="2.8707407407407407E-2"/>
          <c:w val="0.80720036677187845"/>
          <c:h val="0.75868111111111114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strided_output!$P$1:$P$2</c:f>
              <c:strCache>
                <c:ptCount val="2"/>
                <c:pt idx="0">
                  <c:v>Fine-grained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strided_output!$P$3:$P$17</c:f>
              <c:numCache>
                <c:formatCode>General</c:formatCode>
                <c:ptCount val="15"/>
                <c:pt idx="0">
                  <c:v>34.959920697528297</c:v>
                </c:pt>
                <c:pt idx="1">
                  <c:v>34.9527413853653</c:v>
                </c:pt>
                <c:pt idx="2">
                  <c:v>35.004414876811403</c:v>
                </c:pt>
                <c:pt idx="3">
                  <c:v>34.954530735089598</c:v>
                </c:pt>
                <c:pt idx="4">
                  <c:v>34.960524310318497</c:v>
                </c:pt>
                <c:pt idx="5">
                  <c:v>34.962855700254302</c:v>
                </c:pt>
                <c:pt idx="6">
                  <c:v>34.980984534087703</c:v>
                </c:pt>
                <c:pt idx="7">
                  <c:v>34.9829184968277</c:v>
                </c:pt>
                <c:pt idx="8">
                  <c:v>34.954397567870203</c:v>
                </c:pt>
                <c:pt idx="9">
                  <c:v>34.965000853637697</c:v>
                </c:pt>
                <c:pt idx="10">
                  <c:v>34.914758889430097</c:v>
                </c:pt>
                <c:pt idx="11">
                  <c:v>34.873990464143198</c:v>
                </c:pt>
                <c:pt idx="12">
                  <c:v>34.850252819914402</c:v>
                </c:pt>
                <c:pt idx="14">
                  <c:v>14.742373563263399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94-F54B-B94A-F7E34F8F5259}"/>
            </c:ext>
          </c:extLst>
        </c:ser>
        <c:ser>
          <c:idx val="1"/>
          <c:order val="1"/>
          <c:tx>
            <c:strRef>
              <c:f>strided_output!$Q$1:$Q$2</c:f>
              <c:strCache>
                <c:ptCount val="2"/>
                <c:pt idx="0">
                  <c:v>Fine-grained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strided_output!$Q$3:$Q$17</c:f>
              <c:numCache>
                <c:formatCode>General</c:formatCode>
                <c:ptCount val="15"/>
                <c:pt idx="0">
                  <c:v>65.556120461079004</c:v>
                </c:pt>
                <c:pt idx="1">
                  <c:v>65.549461050036996</c:v>
                </c:pt>
                <c:pt idx="2">
                  <c:v>65.553851718548302</c:v>
                </c:pt>
                <c:pt idx="3">
                  <c:v>65.552388097024206</c:v>
                </c:pt>
                <c:pt idx="4">
                  <c:v>65.574642199867696</c:v>
                </c:pt>
                <c:pt idx="5">
                  <c:v>65.566324425046503</c:v>
                </c:pt>
                <c:pt idx="6">
                  <c:v>65.564801680738299</c:v>
                </c:pt>
                <c:pt idx="7">
                  <c:v>65.5425542554255</c:v>
                </c:pt>
                <c:pt idx="8">
                  <c:v>65.531506410988897</c:v>
                </c:pt>
                <c:pt idx="9">
                  <c:v>65.491091822750107</c:v>
                </c:pt>
                <c:pt idx="10">
                  <c:v>65.377599416271394</c:v>
                </c:pt>
                <c:pt idx="11">
                  <c:v>65.104450499545806</c:v>
                </c:pt>
                <c:pt idx="12">
                  <c:v>64.927536231884005</c:v>
                </c:pt>
                <c:pt idx="14">
                  <c:v>28.9638661068259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94-F54B-B94A-F7E34F8F5259}"/>
            </c:ext>
          </c:extLst>
        </c:ser>
        <c:ser>
          <c:idx val="2"/>
          <c:order val="2"/>
          <c:tx>
            <c:strRef>
              <c:f>strided_output!$R$1:$R$2</c:f>
              <c:strCache>
                <c:ptCount val="2"/>
                <c:pt idx="0">
                  <c:v>Fine-grained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strided_output!$R$3:$R$17</c:f>
              <c:numCache>
                <c:formatCode>General</c:formatCode>
                <c:ptCount val="15"/>
                <c:pt idx="0">
                  <c:v>72.201326718186095</c:v>
                </c:pt>
                <c:pt idx="1">
                  <c:v>72.196266761091806</c:v>
                </c:pt>
                <c:pt idx="2">
                  <c:v>72.196799354756195</c:v>
                </c:pt>
                <c:pt idx="3">
                  <c:v>72.201770607908699</c:v>
                </c:pt>
                <c:pt idx="4">
                  <c:v>72.208163225152703</c:v>
                </c:pt>
                <c:pt idx="5">
                  <c:v>72.2435561784703</c:v>
                </c:pt>
                <c:pt idx="6">
                  <c:v>72.167695756479304</c:v>
                </c:pt>
                <c:pt idx="7">
                  <c:v>72.170534098953794</c:v>
                </c:pt>
                <c:pt idx="8">
                  <c:v>72.248960564444999</c:v>
                </c:pt>
                <c:pt idx="9">
                  <c:v>72.159863089545397</c:v>
                </c:pt>
                <c:pt idx="10">
                  <c:v>71.888476582088003</c:v>
                </c:pt>
                <c:pt idx="11">
                  <c:v>71.651339464214303</c:v>
                </c:pt>
                <c:pt idx="12">
                  <c:v>71.766119343211798</c:v>
                </c:pt>
                <c:pt idx="14">
                  <c:v>54.352364137037299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94-F54B-B94A-F7E34F8F5259}"/>
            </c:ext>
          </c:extLst>
        </c:ser>
        <c:ser>
          <c:idx val="3"/>
          <c:order val="3"/>
          <c:tx>
            <c:strRef>
              <c:f>strided_output!$S$1:$S$2</c:f>
              <c:strCache>
                <c:ptCount val="2"/>
                <c:pt idx="0">
                  <c:v>Fine-grained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strided_output!$S$3:$S$17</c:f>
              <c:numCache>
                <c:formatCode>General</c:formatCode>
                <c:ptCount val="15"/>
                <c:pt idx="0">
                  <c:v>72.923129272820901</c:v>
                </c:pt>
                <c:pt idx="1">
                  <c:v>72.914798584922593</c:v>
                </c:pt>
                <c:pt idx="2">
                  <c:v>74.431380701162794</c:v>
                </c:pt>
                <c:pt idx="3">
                  <c:v>74.417608711080405</c:v>
                </c:pt>
                <c:pt idx="4">
                  <c:v>71.513786316958601</c:v>
                </c:pt>
                <c:pt idx="5">
                  <c:v>72.920792866112393</c:v>
                </c:pt>
                <c:pt idx="6">
                  <c:v>74.4090085194902</c:v>
                </c:pt>
                <c:pt idx="7">
                  <c:v>72.886036129073204</c:v>
                </c:pt>
                <c:pt idx="8">
                  <c:v>73.006900415043404</c:v>
                </c:pt>
                <c:pt idx="9">
                  <c:v>71.259568545581004</c:v>
                </c:pt>
                <c:pt idx="10">
                  <c:v>71.1111111111111</c:v>
                </c:pt>
                <c:pt idx="11">
                  <c:v>72.624113475177296</c:v>
                </c:pt>
                <c:pt idx="12">
                  <c:v>71.167593328038095</c:v>
                </c:pt>
                <c:pt idx="14">
                  <c:v>72.660376246582601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94-F54B-B94A-F7E34F8F5259}"/>
            </c:ext>
          </c:extLst>
        </c:ser>
        <c:ser>
          <c:idx val="4"/>
          <c:order val="4"/>
          <c:tx>
            <c:strRef>
              <c:f>strided_output!$T$1:$T$2</c:f>
              <c:strCache>
                <c:ptCount val="2"/>
                <c:pt idx="0">
                  <c:v>Fine-grained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1.119712225141507E-2"/>
                  <c:y val="-2.9398055555555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94-F54B-B94A-F7E34F8F525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strided_output!$T$3:$T$17</c:f>
              <c:numCache>
                <c:formatCode>General</c:formatCode>
                <c:ptCount val="15"/>
                <c:pt idx="0">
                  <c:v>74.038438794358797</c:v>
                </c:pt>
                <c:pt idx="1">
                  <c:v>72.567606712968598</c:v>
                </c:pt>
                <c:pt idx="2">
                  <c:v>73.290384423364898</c:v>
                </c:pt>
                <c:pt idx="3">
                  <c:v>73.284164599110397</c:v>
                </c:pt>
                <c:pt idx="4">
                  <c:v>73.290384423364898</c:v>
                </c:pt>
                <c:pt idx="5">
                  <c:v>73.316299520749197</c:v>
                </c:pt>
                <c:pt idx="6">
                  <c:v>74.022702885864305</c:v>
                </c:pt>
                <c:pt idx="7">
                  <c:v>73.220490475392396</c:v>
                </c:pt>
                <c:pt idx="8">
                  <c:v>73.290560057258205</c:v>
                </c:pt>
                <c:pt idx="9">
                  <c:v>73.240012261162704</c:v>
                </c:pt>
                <c:pt idx="10">
                  <c:v>73.299928418038604</c:v>
                </c:pt>
                <c:pt idx="11">
                  <c:v>72.875152501016601</c:v>
                </c:pt>
                <c:pt idx="12">
                  <c:v>72.5799918995544</c:v>
                </c:pt>
                <c:pt idx="14">
                  <c:v>72.581509842093794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294-F54B-B94A-F7E34F8F5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0"/>
        <c:auto val="1"/>
        <c:lblAlgn val="ctr"/>
        <c:lblOffset val="100"/>
        <c:noMultiLvlLbl val="0"/>
      </c:catAx>
      <c:valAx>
        <c:axId val="500959008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>
                    <a:effectLst/>
                  </a:rPr>
                  <a:t>Sustained MRAM </a:t>
                </a:r>
                <a:r>
                  <a:rPr lang="en-US" sz="1600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7310310169102996"/>
          <c:y val="0.54654333333333327"/>
          <c:w val="0.39886547583361259"/>
          <c:h val="0.2275774999999999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(a) Coarse-grained </a:t>
            </a:r>
            <a:r>
              <a:rPr lang="en-US" b="1" dirty="0" err="1"/>
              <a:t>Strided</a:t>
            </a:r>
            <a:r>
              <a:rPr lang="en-US" dirty="0"/>
              <a:t> (MRAM, 1 DPU)</a:t>
            </a:r>
          </a:p>
        </c:rich>
      </c:tx>
      <c:layout>
        <c:manualLayout>
          <c:xMode val="edge"/>
          <c:yMode val="edge"/>
          <c:x val="0.3635976516166583"/>
          <c:y val="2.934487849017944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088057021852925"/>
          <c:y val="2.8707407407407407E-2"/>
          <c:w val="0.81454082206786893"/>
          <c:h val="0.78348116594263162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strided_output!$K$1:$K$2</c:f>
              <c:strCache>
                <c:ptCount val="2"/>
                <c:pt idx="0">
                  <c:v>Coarse-grained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strided_output!$K$3:$K$15</c:f>
              <c:numCache>
                <c:formatCode>General</c:formatCode>
                <c:ptCount val="13"/>
                <c:pt idx="0">
                  <c:v>104.44107903005801</c:v>
                </c:pt>
                <c:pt idx="1">
                  <c:v>88.682359858721</c:v>
                </c:pt>
                <c:pt idx="2">
                  <c:v>68.067671706290199</c:v>
                </c:pt>
                <c:pt idx="3">
                  <c:v>46.516743419662802</c:v>
                </c:pt>
                <c:pt idx="4">
                  <c:v>28.472617529849501</c:v>
                </c:pt>
                <c:pt idx="5">
                  <c:v>16.030797634266399</c:v>
                </c:pt>
                <c:pt idx="6">
                  <c:v>8.5606160506574707</c:v>
                </c:pt>
                <c:pt idx="7">
                  <c:v>4.4253031379723904</c:v>
                </c:pt>
                <c:pt idx="8">
                  <c:v>2.2599956647683599</c:v>
                </c:pt>
                <c:pt idx="9">
                  <c:v>1.14206808646237</c:v>
                </c:pt>
                <c:pt idx="10">
                  <c:v>0.57485414118732003</c:v>
                </c:pt>
                <c:pt idx="11">
                  <c:v>0.28774725771002402</c:v>
                </c:pt>
                <c:pt idx="12">
                  <c:v>0.14390299396389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68-0443-B1B3-C93F65ADD4E1}"/>
            </c:ext>
          </c:extLst>
        </c:ser>
        <c:ser>
          <c:idx val="1"/>
          <c:order val="1"/>
          <c:tx>
            <c:strRef>
              <c:f>strided_output!$L$1:$L$2</c:f>
              <c:strCache>
                <c:ptCount val="2"/>
                <c:pt idx="0">
                  <c:v>Coarse-grained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strided_output!$L$3:$L$15</c:f>
              <c:numCache>
                <c:formatCode>General</c:formatCode>
                <c:ptCount val="13"/>
                <c:pt idx="0">
                  <c:v>208.82000851113199</c:v>
                </c:pt>
                <c:pt idx="1">
                  <c:v>177.26049209294399</c:v>
                </c:pt>
                <c:pt idx="2">
                  <c:v>136.03526275633899</c:v>
                </c:pt>
                <c:pt idx="3">
                  <c:v>76.711174282011598</c:v>
                </c:pt>
                <c:pt idx="4">
                  <c:v>38.8606845239145</c:v>
                </c:pt>
                <c:pt idx="5">
                  <c:v>19.4646932158503</c:v>
                </c:pt>
                <c:pt idx="6">
                  <c:v>9.73623668237191</c:v>
                </c:pt>
                <c:pt idx="7">
                  <c:v>4.86755016074782</c:v>
                </c:pt>
                <c:pt idx="8">
                  <c:v>2.4336115433583201</c:v>
                </c:pt>
                <c:pt idx="9">
                  <c:v>1.21668098829869</c:v>
                </c:pt>
                <c:pt idx="10">
                  <c:v>0.60834909913892099</c:v>
                </c:pt>
                <c:pt idx="11">
                  <c:v>0.30422834102604901</c:v>
                </c:pt>
                <c:pt idx="12">
                  <c:v>0.152087812606088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68-0443-B1B3-C93F65ADD4E1}"/>
            </c:ext>
          </c:extLst>
        </c:ser>
        <c:ser>
          <c:idx val="2"/>
          <c:order val="2"/>
          <c:tx>
            <c:strRef>
              <c:f>strided_output!$M$1:$M$2</c:f>
              <c:strCache>
                <c:ptCount val="2"/>
                <c:pt idx="0">
                  <c:v>Coarse-grained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strided_output!$M$3:$M$15</c:f>
              <c:numCache>
                <c:formatCode>General</c:formatCode>
                <c:ptCount val="13"/>
                <c:pt idx="0">
                  <c:v>417.28831995755098</c:v>
                </c:pt>
                <c:pt idx="1">
                  <c:v>307.40477927190602</c:v>
                </c:pt>
                <c:pt idx="2">
                  <c:v>155.543205080208</c:v>
                </c:pt>
                <c:pt idx="3">
                  <c:v>77.840882899825303</c:v>
                </c:pt>
                <c:pt idx="4">
                  <c:v>38.970310486896601</c:v>
                </c:pt>
                <c:pt idx="5">
                  <c:v>19.4812248523432</c:v>
                </c:pt>
                <c:pt idx="6">
                  <c:v>9.7413708287472698</c:v>
                </c:pt>
                <c:pt idx="7">
                  <c:v>4.8704613337485601</c:v>
                </c:pt>
                <c:pt idx="8">
                  <c:v>2.4348687609247901</c:v>
                </c:pt>
                <c:pt idx="9">
                  <c:v>1.2175205418374</c:v>
                </c:pt>
                <c:pt idx="10">
                  <c:v>0.60878827663572499</c:v>
                </c:pt>
                <c:pt idx="11">
                  <c:v>0.30441029706334</c:v>
                </c:pt>
                <c:pt idx="12">
                  <c:v>0.15219599197403899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68-0443-B1B3-C93F65ADD4E1}"/>
            </c:ext>
          </c:extLst>
        </c:ser>
        <c:ser>
          <c:idx val="3"/>
          <c:order val="3"/>
          <c:tx>
            <c:strRef>
              <c:f>strided_output!$N$1:$N$2</c:f>
              <c:strCache>
                <c:ptCount val="2"/>
                <c:pt idx="0">
                  <c:v>Coarse-grained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25400">
                <a:solidFill>
                  <a:schemeClr val="accent4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strided_output!$N$3:$N$15</c:f>
              <c:numCache>
                <c:formatCode>General</c:formatCode>
                <c:ptCount val="13"/>
                <c:pt idx="0">
                  <c:v>622.58400924541695</c:v>
                </c:pt>
                <c:pt idx="1">
                  <c:v>311.09849643446199</c:v>
                </c:pt>
                <c:pt idx="2">
                  <c:v>155.57122721990001</c:v>
                </c:pt>
                <c:pt idx="3">
                  <c:v>77.886311947113896</c:v>
                </c:pt>
                <c:pt idx="4">
                  <c:v>38.9394372373986</c:v>
                </c:pt>
                <c:pt idx="5">
                  <c:v>19.476055700215099</c:v>
                </c:pt>
                <c:pt idx="6">
                  <c:v>9.7361678044639302</c:v>
                </c:pt>
                <c:pt idx="7">
                  <c:v>4.8683077641432302</c:v>
                </c:pt>
                <c:pt idx="8">
                  <c:v>2.4343002688552402</c:v>
                </c:pt>
                <c:pt idx="9">
                  <c:v>1.21704680513894</c:v>
                </c:pt>
                <c:pt idx="10">
                  <c:v>0.60855999745301304</c:v>
                </c:pt>
                <c:pt idx="11">
                  <c:v>0.30428538074585498</c:v>
                </c:pt>
                <c:pt idx="12">
                  <c:v>0.15212869816206101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68-0443-B1B3-C93F65ADD4E1}"/>
            </c:ext>
          </c:extLst>
        </c:ser>
        <c:ser>
          <c:idx val="4"/>
          <c:order val="4"/>
          <c:tx>
            <c:strRef>
              <c:f>strided_output!$O$1:$O$2</c:f>
              <c:strCache>
                <c:ptCount val="2"/>
                <c:pt idx="0">
                  <c:v>Coarse-grained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7981632006756E-3"/>
                  <c:y val="-8.819444444444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68-0443-B1B3-C93F65ADD4E1}"/>
                </c:ext>
              </c:extLst>
            </c:dLbl>
            <c:dLbl>
              <c:idx val="3"/>
              <c:layout>
                <c:manualLayout>
                  <c:x val="-9.9212600885674671E-3"/>
                  <c:y val="-3.8217592592592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68-0443-B1B3-C93F65ADD4E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strided_output!$O$3:$O$15</c:f>
              <c:numCache>
                <c:formatCode>General</c:formatCode>
                <c:ptCount val="13"/>
                <c:pt idx="0">
                  <c:v>622.35745829417704</c:v>
                </c:pt>
                <c:pt idx="1">
                  <c:v>311.18092788604201</c:v>
                </c:pt>
                <c:pt idx="2">
                  <c:v>155.66855890565901</c:v>
                </c:pt>
                <c:pt idx="3">
                  <c:v>77.864829790770102</c:v>
                </c:pt>
                <c:pt idx="4">
                  <c:v>38.948666518089297</c:v>
                </c:pt>
                <c:pt idx="5">
                  <c:v>19.476400225012402</c:v>
                </c:pt>
                <c:pt idx="6">
                  <c:v>9.7364088814055698</c:v>
                </c:pt>
                <c:pt idx="7">
                  <c:v>4.8671542346267502</c:v>
                </c:pt>
                <c:pt idx="8">
                  <c:v>2.43396446648438</c:v>
                </c:pt>
                <c:pt idx="9">
                  <c:v>1.21696501522691</c:v>
                </c:pt>
                <c:pt idx="10">
                  <c:v>0.60849757353669398</c:v>
                </c:pt>
                <c:pt idx="11">
                  <c:v>0.30424878676834699</c:v>
                </c:pt>
                <c:pt idx="12">
                  <c:v>0.15212493146808601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D68-0443-B1B3-C93F65ADD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1.0000000000000002E-2"/>
        <c:auto val="1"/>
        <c:lblAlgn val="ctr"/>
        <c:lblOffset val="100"/>
        <c:noMultiLvlLbl val="0"/>
      </c:catAx>
      <c:valAx>
        <c:axId val="50095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Sustained MRAM 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46214271373445942"/>
          <c:y val="0.35756915624942837"/>
          <c:w val="0.48283891709819959"/>
          <c:h val="0.2495655086328333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(c) FLOAT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7890166666666665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(2)'!$M$2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(2)'!$M$3:$M$26</c:f>
              <c:numCache>
                <c:formatCode>General</c:formatCode>
                <c:ptCount val="24"/>
                <c:pt idx="0">
                  <c:v>0.44709293401326899</c:v>
                </c:pt>
                <c:pt idx="1">
                  <c:v>0.89417061773032702</c:v>
                </c:pt>
                <c:pt idx="2">
                  <c:v>1.3411056216563799</c:v>
                </c:pt>
                <c:pt idx="3">
                  <c:v>1.7883848080540301</c:v>
                </c:pt>
                <c:pt idx="4">
                  <c:v>2.2348303180508902</c:v>
                </c:pt>
                <c:pt idx="5">
                  <c:v>2.6814861359734001</c:v>
                </c:pt>
                <c:pt idx="6">
                  <c:v>3.1278101163335701</c:v>
                </c:pt>
                <c:pt idx="7">
                  <c:v>3.57666504239352</c:v>
                </c:pt>
                <c:pt idx="8">
                  <c:v>4.0206267110869103</c:v>
                </c:pt>
                <c:pt idx="9">
                  <c:v>4.4664403842338896</c:v>
                </c:pt>
                <c:pt idx="10">
                  <c:v>4.9156586485078204</c:v>
                </c:pt>
                <c:pt idx="11">
                  <c:v>4.9161920173177798</c:v>
                </c:pt>
                <c:pt idx="12">
                  <c:v>4.9122964819008699</c:v>
                </c:pt>
                <c:pt idx="13">
                  <c:v>4.9120334926948797</c:v>
                </c:pt>
                <c:pt idx="14">
                  <c:v>4.9123293575316902</c:v>
                </c:pt>
                <c:pt idx="15">
                  <c:v>4.9200409688818798</c:v>
                </c:pt>
                <c:pt idx="16">
                  <c:v>4.9187946727139398</c:v>
                </c:pt>
                <c:pt idx="17">
                  <c:v>4.9109752458487703</c:v>
                </c:pt>
                <c:pt idx="18">
                  <c:v>4.9116850753679397</c:v>
                </c:pt>
                <c:pt idx="19">
                  <c:v>4.9166332863999997</c:v>
                </c:pt>
                <c:pt idx="20">
                  <c:v>4.9106992564404104</c:v>
                </c:pt>
                <c:pt idx="21">
                  <c:v>4.9134671254334403</c:v>
                </c:pt>
                <c:pt idx="22">
                  <c:v>4.9107978205251701</c:v>
                </c:pt>
                <c:pt idx="23">
                  <c:v>4.9129146173967202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BA-0B4E-BD0E-FB4AC8023DFB}"/>
            </c:ext>
          </c:extLst>
        </c:ser>
        <c:ser>
          <c:idx val="3"/>
          <c:order val="1"/>
          <c:tx>
            <c:strRef>
              <c:f>'pipeline_output (2)'!$P$2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(2)'!$P$3:$P$26</c:f>
              <c:numCache>
                <c:formatCode>General</c:formatCode>
                <c:ptCount val="24"/>
                <c:pt idx="0">
                  <c:v>0.41766570273939702</c:v>
                </c:pt>
                <c:pt idx="1">
                  <c:v>0.83533045483203505</c:v>
                </c:pt>
                <c:pt idx="2">
                  <c:v>1.2528473990728199</c:v>
                </c:pt>
                <c:pt idx="3">
                  <c:v>1.6706723174900799</c:v>
                </c:pt>
                <c:pt idx="4">
                  <c:v>2.0874780303848999</c:v>
                </c:pt>
                <c:pt idx="5">
                  <c:v>2.5046687641185499</c:v>
                </c:pt>
                <c:pt idx="6">
                  <c:v>2.9220105255614999</c:v>
                </c:pt>
                <c:pt idx="7">
                  <c:v>3.3408731748170202</c:v>
                </c:pt>
                <c:pt idx="8">
                  <c:v>3.7553026791460802</c:v>
                </c:pt>
                <c:pt idx="9">
                  <c:v>4.1728911073462998</c:v>
                </c:pt>
                <c:pt idx="10">
                  <c:v>4.5924683846844898</c:v>
                </c:pt>
                <c:pt idx="11">
                  <c:v>4.5926522889328796</c:v>
                </c:pt>
                <c:pt idx="12">
                  <c:v>4.5893844374277002</c:v>
                </c:pt>
                <c:pt idx="13">
                  <c:v>4.5890458577477</c:v>
                </c:pt>
                <c:pt idx="14">
                  <c:v>4.5881738147686004</c:v>
                </c:pt>
                <c:pt idx="15">
                  <c:v>4.5955794975438096</c:v>
                </c:pt>
                <c:pt idx="16">
                  <c:v>4.5949868536371596</c:v>
                </c:pt>
                <c:pt idx="17">
                  <c:v>4.5873537084280596</c:v>
                </c:pt>
                <c:pt idx="18">
                  <c:v>4.5883975310278</c:v>
                </c:pt>
                <c:pt idx="19">
                  <c:v>4.5926522889328796</c:v>
                </c:pt>
                <c:pt idx="20">
                  <c:v>4.5880476254769302</c:v>
                </c:pt>
                <c:pt idx="21">
                  <c:v>4.5898321279344403</c:v>
                </c:pt>
                <c:pt idx="22">
                  <c:v>4.58732503868585</c:v>
                </c:pt>
                <c:pt idx="23">
                  <c:v>4.58899421439137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BA-0B4E-BD0E-FB4AC8023DFB}"/>
            </c:ext>
          </c:extLst>
        </c:ser>
        <c:ser>
          <c:idx val="2"/>
          <c:order val="2"/>
          <c:tx>
            <c:strRef>
              <c:f>'pipeline_output (2)'!$O$2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(2)'!$O$3:$O$26</c:f>
              <c:numCache>
                <c:formatCode>General</c:formatCode>
                <c:ptCount val="24"/>
                <c:pt idx="0">
                  <c:v>0.17352813791407701</c:v>
                </c:pt>
                <c:pt idx="1">
                  <c:v>0.34709238102443801</c:v>
                </c:pt>
                <c:pt idx="2">
                  <c:v>0.52051574801474398</c:v>
                </c:pt>
                <c:pt idx="3">
                  <c:v>0.69407842106357998</c:v>
                </c:pt>
                <c:pt idx="4">
                  <c:v>0.86731056909032</c:v>
                </c:pt>
                <c:pt idx="5">
                  <c:v>1.0406905391150401</c:v>
                </c:pt>
                <c:pt idx="6">
                  <c:v>1.21381427068932</c:v>
                </c:pt>
                <c:pt idx="7">
                  <c:v>1.38821722667937</c:v>
                </c:pt>
                <c:pt idx="8">
                  <c:v>1.5603411477598299</c:v>
                </c:pt>
                <c:pt idx="9">
                  <c:v>1.7335764423576501</c:v>
                </c:pt>
                <c:pt idx="10">
                  <c:v>1.9080679206829501</c:v>
                </c:pt>
                <c:pt idx="11">
                  <c:v>1.90801832105517</c:v>
                </c:pt>
                <c:pt idx="12">
                  <c:v>1.90654143462721</c:v>
                </c:pt>
                <c:pt idx="13">
                  <c:v>1.9063730761039499</c:v>
                </c:pt>
                <c:pt idx="14">
                  <c:v>1.9056801482996899</c:v>
                </c:pt>
                <c:pt idx="15">
                  <c:v>1.9093186831481199</c:v>
                </c:pt>
                <c:pt idx="16">
                  <c:v>1.9084350380905299</c:v>
                </c:pt>
                <c:pt idx="17">
                  <c:v>1.90529430698466</c:v>
                </c:pt>
                <c:pt idx="18">
                  <c:v>1.9053437650882299</c:v>
                </c:pt>
                <c:pt idx="19">
                  <c:v>1.9075422957977</c:v>
                </c:pt>
                <c:pt idx="20">
                  <c:v>1.9056801482996899</c:v>
                </c:pt>
                <c:pt idx="21">
                  <c:v>1.9060562465916999</c:v>
                </c:pt>
                <c:pt idx="22">
                  <c:v>1.9046417005729399</c:v>
                </c:pt>
                <c:pt idx="23">
                  <c:v>1.90584838445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BA-0B4E-BD0E-FB4AC8023DFB}"/>
            </c:ext>
          </c:extLst>
        </c:ser>
        <c:ser>
          <c:idx val="1"/>
          <c:order val="3"/>
          <c:tx>
            <c:strRef>
              <c:f>'pipeline_output (2)'!$N$2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(2)'!$N$3:$N$26</c:f>
              <c:numCache>
                <c:formatCode>General</c:formatCode>
                <c:ptCount val="24"/>
                <c:pt idx="0">
                  <c:v>3.0772460863805199E-2</c:v>
                </c:pt>
                <c:pt idx="1">
                  <c:v>6.15470891875484E-2</c:v>
                </c:pt>
                <c:pt idx="2">
                  <c:v>9.2308868655364903E-2</c:v>
                </c:pt>
                <c:pt idx="3">
                  <c:v>0.12309417837509599</c:v>
                </c:pt>
                <c:pt idx="4">
                  <c:v>0.153811361874227</c:v>
                </c:pt>
                <c:pt idx="5">
                  <c:v>0.184573170118387</c:v>
                </c:pt>
                <c:pt idx="6">
                  <c:v>0.21528682297868801</c:v>
                </c:pt>
                <c:pt idx="7">
                  <c:v>0.24620074329491601</c:v>
                </c:pt>
                <c:pt idx="8">
                  <c:v>0.27673588803933102</c:v>
                </c:pt>
                <c:pt idx="9">
                  <c:v>0.30745392399973098</c:v>
                </c:pt>
                <c:pt idx="10">
                  <c:v>0.33839066894103498</c:v>
                </c:pt>
                <c:pt idx="11">
                  <c:v>0.338353231858537</c:v>
                </c:pt>
                <c:pt idx="12">
                  <c:v>0.33807583182873302</c:v>
                </c:pt>
                <c:pt idx="13">
                  <c:v>0.33805403314204602</c:v>
                </c:pt>
                <c:pt idx="14">
                  <c:v>0.33799799228225902</c:v>
                </c:pt>
                <c:pt idx="15">
                  <c:v>0.33852176399509198</c:v>
                </c:pt>
                <c:pt idx="16">
                  <c:v>0.33845932511320298</c:v>
                </c:pt>
                <c:pt idx="17">
                  <c:v>0.33788907711570998</c:v>
                </c:pt>
                <c:pt idx="18">
                  <c:v>0.33786108170310702</c:v>
                </c:pt>
                <c:pt idx="19">
                  <c:v>0.33820979974749499</c:v>
                </c:pt>
                <c:pt idx="20">
                  <c:v>0.33795130575711801</c:v>
                </c:pt>
                <c:pt idx="21">
                  <c:v>0.337957529881945</c:v>
                </c:pt>
                <c:pt idx="22">
                  <c:v>0.33774603817341797</c:v>
                </c:pt>
                <c:pt idx="23">
                  <c:v>0.33786730250499403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BA-0B4E-BD0E-FB4AC8023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12011741347"/>
          <c:y val="0.30148991331028591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(b) Fine-grained </a:t>
            </a:r>
            <a:r>
              <a:rPr lang="en-US" b="1" dirty="0" err="1"/>
              <a:t>Strided</a:t>
            </a:r>
            <a:r>
              <a:rPr lang="en-US" b="1" dirty="0"/>
              <a:t> &amp; Random</a:t>
            </a:r>
            <a:r>
              <a:rPr lang="en-US" dirty="0"/>
              <a:t> (MRAM, 1 DPU)</a:t>
            </a:r>
          </a:p>
        </c:rich>
      </c:tx>
      <c:layout>
        <c:manualLayout>
          <c:xMode val="edge"/>
          <c:yMode val="edge"/>
          <c:x val="0.23741060054635735"/>
          <c:y val="2.993276114162518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72147927397727"/>
          <c:y val="2.8707407407407407E-2"/>
          <c:w val="0.83064464978997932"/>
          <c:h val="0.77938111542201605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strided_output!$P$1:$P$2</c:f>
              <c:strCache>
                <c:ptCount val="2"/>
                <c:pt idx="0">
                  <c:v>Fine-grained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strided_output!$P$3:$P$17</c:f>
              <c:numCache>
                <c:formatCode>General</c:formatCode>
                <c:ptCount val="15"/>
                <c:pt idx="0">
                  <c:v>34.959920697528297</c:v>
                </c:pt>
                <c:pt idx="1">
                  <c:v>34.9527413853653</c:v>
                </c:pt>
                <c:pt idx="2">
                  <c:v>35.004414876811403</c:v>
                </c:pt>
                <c:pt idx="3">
                  <c:v>34.954530735089598</c:v>
                </c:pt>
                <c:pt idx="4">
                  <c:v>34.960524310318497</c:v>
                </c:pt>
                <c:pt idx="5">
                  <c:v>34.962855700254302</c:v>
                </c:pt>
                <c:pt idx="6">
                  <c:v>34.980984534087703</c:v>
                </c:pt>
                <c:pt idx="7">
                  <c:v>34.9829184968277</c:v>
                </c:pt>
                <c:pt idx="8">
                  <c:v>34.954397567870203</c:v>
                </c:pt>
                <c:pt idx="9">
                  <c:v>34.965000853637697</c:v>
                </c:pt>
                <c:pt idx="10">
                  <c:v>34.914758889430097</c:v>
                </c:pt>
                <c:pt idx="11">
                  <c:v>34.873990464143198</c:v>
                </c:pt>
                <c:pt idx="12">
                  <c:v>34.850252819914402</c:v>
                </c:pt>
                <c:pt idx="14">
                  <c:v>14.742373563263399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3C-8944-BC08-4A118738BC9A}"/>
            </c:ext>
          </c:extLst>
        </c:ser>
        <c:ser>
          <c:idx val="1"/>
          <c:order val="1"/>
          <c:tx>
            <c:strRef>
              <c:f>strided_output!$Q$1:$Q$2</c:f>
              <c:strCache>
                <c:ptCount val="2"/>
                <c:pt idx="0">
                  <c:v>Fine-grained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strided_output!$Q$3:$Q$17</c:f>
              <c:numCache>
                <c:formatCode>General</c:formatCode>
                <c:ptCount val="15"/>
                <c:pt idx="0">
                  <c:v>65.556120461079004</c:v>
                </c:pt>
                <c:pt idx="1">
                  <c:v>65.549461050036996</c:v>
                </c:pt>
                <c:pt idx="2">
                  <c:v>65.553851718548302</c:v>
                </c:pt>
                <c:pt idx="3">
                  <c:v>65.552388097024206</c:v>
                </c:pt>
                <c:pt idx="4">
                  <c:v>65.574642199867696</c:v>
                </c:pt>
                <c:pt idx="5">
                  <c:v>65.566324425046503</c:v>
                </c:pt>
                <c:pt idx="6">
                  <c:v>65.564801680738299</c:v>
                </c:pt>
                <c:pt idx="7">
                  <c:v>65.5425542554255</c:v>
                </c:pt>
                <c:pt idx="8">
                  <c:v>65.531506410988897</c:v>
                </c:pt>
                <c:pt idx="9">
                  <c:v>65.491091822750107</c:v>
                </c:pt>
                <c:pt idx="10">
                  <c:v>65.377599416271394</c:v>
                </c:pt>
                <c:pt idx="11">
                  <c:v>65.104450499545806</c:v>
                </c:pt>
                <c:pt idx="12">
                  <c:v>64.927536231884005</c:v>
                </c:pt>
                <c:pt idx="14">
                  <c:v>28.9638661068259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3C-8944-BC08-4A118738BC9A}"/>
            </c:ext>
          </c:extLst>
        </c:ser>
        <c:ser>
          <c:idx val="2"/>
          <c:order val="2"/>
          <c:tx>
            <c:strRef>
              <c:f>strided_output!$R$1:$R$2</c:f>
              <c:strCache>
                <c:ptCount val="2"/>
                <c:pt idx="0">
                  <c:v>Fine-grained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strided_output!$R$3:$R$17</c:f>
              <c:numCache>
                <c:formatCode>General</c:formatCode>
                <c:ptCount val="15"/>
                <c:pt idx="0">
                  <c:v>72.201326718186095</c:v>
                </c:pt>
                <c:pt idx="1">
                  <c:v>72.196266761091806</c:v>
                </c:pt>
                <c:pt idx="2">
                  <c:v>72.196799354756195</c:v>
                </c:pt>
                <c:pt idx="3">
                  <c:v>72.201770607908699</c:v>
                </c:pt>
                <c:pt idx="4">
                  <c:v>72.208163225152703</c:v>
                </c:pt>
                <c:pt idx="5">
                  <c:v>72.2435561784703</c:v>
                </c:pt>
                <c:pt idx="6">
                  <c:v>72.167695756479304</c:v>
                </c:pt>
                <c:pt idx="7">
                  <c:v>72.170534098953794</c:v>
                </c:pt>
                <c:pt idx="8">
                  <c:v>72.248960564444999</c:v>
                </c:pt>
                <c:pt idx="9">
                  <c:v>72.159863089545397</c:v>
                </c:pt>
                <c:pt idx="10">
                  <c:v>71.888476582088003</c:v>
                </c:pt>
                <c:pt idx="11">
                  <c:v>71.651339464214303</c:v>
                </c:pt>
                <c:pt idx="12">
                  <c:v>71.766119343211798</c:v>
                </c:pt>
                <c:pt idx="14">
                  <c:v>54.352364137037299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3C-8944-BC08-4A118738BC9A}"/>
            </c:ext>
          </c:extLst>
        </c:ser>
        <c:ser>
          <c:idx val="3"/>
          <c:order val="3"/>
          <c:tx>
            <c:strRef>
              <c:f>strided_output!$S$1:$S$2</c:f>
              <c:strCache>
                <c:ptCount val="2"/>
                <c:pt idx="0">
                  <c:v>Fine-grained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strided_output!$S$3:$S$17</c:f>
              <c:numCache>
                <c:formatCode>General</c:formatCode>
                <c:ptCount val="15"/>
                <c:pt idx="0">
                  <c:v>72.923129272820901</c:v>
                </c:pt>
                <c:pt idx="1">
                  <c:v>72.914798584922593</c:v>
                </c:pt>
                <c:pt idx="2">
                  <c:v>74.431380701162794</c:v>
                </c:pt>
                <c:pt idx="3">
                  <c:v>74.417608711080405</c:v>
                </c:pt>
                <c:pt idx="4">
                  <c:v>71.513786316958601</c:v>
                </c:pt>
                <c:pt idx="5">
                  <c:v>72.920792866112393</c:v>
                </c:pt>
                <c:pt idx="6">
                  <c:v>74.4090085194902</c:v>
                </c:pt>
                <c:pt idx="7">
                  <c:v>72.886036129073204</c:v>
                </c:pt>
                <c:pt idx="8">
                  <c:v>73.006900415043404</c:v>
                </c:pt>
                <c:pt idx="9">
                  <c:v>71.259568545581004</c:v>
                </c:pt>
                <c:pt idx="10">
                  <c:v>71.1111111111111</c:v>
                </c:pt>
                <c:pt idx="11">
                  <c:v>72.624113475177296</c:v>
                </c:pt>
                <c:pt idx="12">
                  <c:v>71.167593328038095</c:v>
                </c:pt>
                <c:pt idx="14">
                  <c:v>72.660376246582601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3C-8944-BC08-4A118738BC9A}"/>
            </c:ext>
          </c:extLst>
        </c:ser>
        <c:ser>
          <c:idx val="4"/>
          <c:order val="4"/>
          <c:tx>
            <c:strRef>
              <c:f>strided_output!$T$1:$T$2</c:f>
              <c:strCache>
                <c:ptCount val="2"/>
                <c:pt idx="0">
                  <c:v>Fine-grained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1.6869764001522434E-2"/>
                  <c:y val="-2.939800253588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3C-8944-BC08-4A118738BC9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strided_output!$T$3:$T$17</c:f>
              <c:numCache>
                <c:formatCode>General</c:formatCode>
                <c:ptCount val="15"/>
                <c:pt idx="0">
                  <c:v>74.038438794358797</c:v>
                </c:pt>
                <c:pt idx="1">
                  <c:v>72.567606712968598</c:v>
                </c:pt>
                <c:pt idx="2">
                  <c:v>73.290384423364898</c:v>
                </c:pt>
                <c:pt idx="3">
                  <c:v>73.284164599110397</c:v>
                </c:pt>
                <c:pt idx="4">
                  <c:v>73.290384423364898</c:v>
                </c:pt>
                <c:pt idx="5">
                  <c:v>73.316299520749197</c:v>
                </c:pt>
                <c:pt idx="6">
                  <c:v>74.022702885864305</c:v>
                </c:pt>
                <c:pt idx="7">
                  <c:v>73.220490475392396</c:v>
                </c:pt>
                <c:pt idx="8">
                  <c:v>73.290560057258205</c:v>
                </c:pt>
                <c:pt idx="9">
                  <c:v>73.240012261162704</c:v>
                </c:pt>
                <c:pt idx="10">
                  <c:v>73.299928418038604</c:v>
                </c:pt>
                <c:pt idx="11">
                  <c:v>72.875152501016601</c:v>
                </c:pt>
                <c:pt idx="12">
                  <c:v>72.5799918995544</c:v>
                </c:pt>
                <c:pt idx="14">
                  <c:v>72.581509842093794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13C-8944-BC08-4A118738B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0"/>
        <c:auto val="1"/>
        <c:lblAlgn val="ctr"/>
        <c:lblOffset val="100"/>
        <c:noMultiLvlLbl val="0"/>
      </c:catAx>
      <c:valAx>
        <c:axId val="500959008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Sustained MRAM 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7429677491973478"/>
          <c:y val="0.55219208810570208"/>
          <c:w val="0.44991888613149378"/>
          <c:h val="0.2454496264429686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05042735042736"/>
          <c:y val="3.4725185185185185E-2"/>
          <c:w val="0.80509358974358969"/>
          <c:h val="0.68869192724792083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tx>
                <c:strRef>
                  <c:f>'/Users/el1goluj/Documents/ZURICH/PROJECTS/UPMEM/upmem-workloads/Microbenchmarks/AI/[ai_output.xlsx]ai_output (4)'!$J$2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{1C9A6B33-C2BB-D041-A75A-5CC661152C15}</c15:txfldGUID>
                      <c15:f>'/Users/el1goluj/Documents/ZURICH/PROJECTS/UPMEM/upmem-workloads/Microbenchmarks/AI/[ai_output.xlsx]ai_output (4)'!$J$2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051A-7C4B-8DA7-A6CA2798094A}"/>
                </c:ext>
              </c:extLst>
            </c:dLbl>
            <c:dLbl>
              <c:idx val="1"/>
              <c:tx>
                <c:strRef>
                  <c:f>'/Users/el1goluj/Documents/ZURICH/PROJECTS/UPMEM/upmem-workloads/Microbenchmarks/AI/[ai_output.xlsx]ai_output (4)'!$J$3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{37B4E940-850F-194B-9726-01901FB024CB}</c15:txfldGUID>
                      <c15:f>'/Users/el1goluj/Documents/ZURICH/PROJECTS/UPMEM/upmem-workloads/Microbenchmarks/AI/[ai_output.xlsx]ai_output (4)'!$J$3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051A-7C4B-8DA7-A6CA2798094A}"/>
                </c:ext>
              </c:extLst>
            </c:dLbl>
            <c:dLbl>
              <c:idx val="2"/>
              <c:tx>
                <c:strRef>
                  <c:f>'/Users/el1goluj/Documents/ZURICH/PROJECTS/UPMEM/upmem-workloads/Microbenchmarks/AI/[ai_output.xlsx]ai_output (4)'!$J$4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{22ED2988-09F3-0A46-9DE7-601508004E73}</c15:txfldGUID>
                      <c15:f>'/Users/el1goluj/Documents/ZURICH/PROJECTS/UPMEM/upmem-workloads/Microbenchmarks/AI/[ai_output.xlsx]ai_output (4)'!$J$4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051A-7C4B-8DA7-A6CA2798094A}"/>
                </c:ext>
              </c:extLst>
            </c:dLbl>
            <c:dLbl>
              <c:idx val="3"/>
              <c:tx>
                <c:strRef>
                  <c:f>'/Users/el1goluj/Documents/ZURICH/PROJECTS/UPMEM/upmem-workloads/Microbenchmarks/AI/[ai_output.xlsx]ai_output (4)'!$J$5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{25E8C3CD-9D16-7C44-82BA-E16F9889A5DC}</c15:txfldGUID>
                      <c15:f>'/Users/el1goluj/Documents/ZURICH/PROJECTS/UPMEM/upmem-workloads/Microbenchmarks/AI/[ai_output.xlsx]ai_output (4)'!$J$5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051A-7C4B-8DA7-A6CA2798094A}"/>
                </c:ext>
              </c:extLst>
            </c:dLbl>
            <c:dLbl>
              <c:idx val="4"/>
              <c:tx>
                <c:strRef>
                  <c:f>'/Users/el1goluj/Documents/ZURICH/PROJECTS/UPMEM/upmem-workloads/Microbenchmarks/AI/[ai_output.xlsx]ai_output (4)'!$J$6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{3593D43B-023A-2142-835A-A29CE6C1A2A9}</c15:txfldGUID>
                      <c15:f>'/Users/el1goluj/Documents/ZURICH/PROJECTS/UPMEM/upmem-workloads/Microbenchmarks/AI/[ai_output.xlsx]ai_output (4)'!$J$6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051A-7C4B-8DA7-A6CA2798094A}"/>
                </c:ext>
              </c:extLst>
            </c:dLbl>
            <c:dLbl>
              <c:idx val="5"/>
              <c:tx>
                <c:strRef>
                  <c:f>'/Users/el1goluj/Documents/ZURICH/PROJECTS/UPMEM/upmem-workloads/Microbenchmarks/AI/[ai_output.xlsx]ai_output (4)'!$J$7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{04B52366-211B-4A4D-9282-A47670F29901}</c15:txfldGUID>
                      <c15:f>'/Users/el1goluj/Documents/ZURICH/PROJECTS/UPMEM/upmem-workloads/Microbenchmarks/AI/[ai_output.xlsx]ai_output (4)'!$J$7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051A-7C4B-8DA7-A6CA2798094A}"/>
                </c:ext>
              </c:extLst>
            </c:dLbl>
            <c:dLbl>
              <c:idx val="6"/>
              <c:tx>
                <c:strRef>
                  <c:f>'/Users/el1goluj/Documents/ZURICH/PROJECTS/UPMEM/upmem-workloads/Microbenchmarks/AI/[ai_output.xlsx]ai_output (4)'!$J$8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{FDB4FF39-0369-214D-8EA5-B0106BC8AF21}</c15:txfldGUID>
                      <c15:f>'/Users/el1goluj/Documents/ZURICH/PROJECTS/UPMEM/upmem-workloads/Microbenchmarks/AI/[ai_output.xlsx]ai_output (4)'!$J$8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051A-7C4B-8DA7-A6CA2798094A}"/>
                </c:ext>
              </c:extLst>
            </c:dLbl>
            <c:dLbl>
              <c:idx val="7"/>
              <c:tx>
                <c:strRef>
                  <c:f>'/Users/el1goluj/Documents/ZURICH/PROJECTS/UPMEM/upmem-workloads/Microbenchmarks/AI/[ai_output.xlsx]ai_output (4)'!$J$9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{1CDB5916-7CC8-B740-A042-7476D3DF5408}</c15:txfldGUID>
                      <c15:f>'/Users/el1goluj/Documents/ZURICH/PROJECTS/UPMEM/upmem-workloads/Microbenchmarks/AI/[ai_output.xlsx]ai_output (4)'!$J$9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051A-7C4B-8DA7-A6CA2798094A}"/>
                </c:ext>
              </c:extLst>
            </c:dLbl>
            <c:dLbl>
              <c:idx val="8"/>
              <c:tx>
                <c:strRef>
                  <c:f>'/Users/el1goluj/Documents/ZURICH/PROJECTS/UPMEM/upmem-workloads/Microbenchmarks/AI/[ai_output.xlsx]ai_output (4)'!$J$10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{C1AFBEEC-AD08-6543-BD56-DA7BC9A79A77}</c15:txfldGUID>
                      <c15:f>'/Users/el1goluj/Documents/ZURICH/PROJECTS/UPMEM/upmem-workloads/Microbenchmarks/AI/[ai_output.xlsx]ai_output (4)'!$J$10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051A-7C4B-8DA7-A6CA2798094A}"/>
                </c:ext>
              </c:extLst>
            </c:dLbl>
            <c:dLbl>
              <c:idx val="9"/>
              <c:tx>
                <c:strRef>
                  <c:f>'/Users/el1goluj/Documents/ZURICH/PROJECTS/UPMEM/upmem-workloads/Microbenchmarks/AI/[ai_output.xlsx]ai_output (4)'!$J$11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{1C6A0F17-19D9-0147-8860-9849221BC232}</c15:txfldGUID>
                      <c15:f>'/Users/el1goluj/Documents/ZURICH/PROJECTS/UPMEM/upmem-workloads/Microbenchmarks/AI/[ai_output.xlsx]ai_output (4)'!$J$11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051A-7C4B-8DA7-A6CA2798094A}"/>
                </c:ext>
              </c:extLst>
            </c:dLbl>
            <c:dLbl>
              <c:idx val="10"/>
              <c:tx>
                <c:strRef>
                  <c:f>'/Users/el1goluj/Documents/ZURICH/PROJECTS/UPMEM/upmem-workloads/Microbenchmarks/AI/[ai_output.xlsx]ai_output (4)'!$J$12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{AB5EA3B0-61BC-E146-8362-96E448913BD7}</c15:txfldGUID>
                      <c15:f>'/Users/el1goluj/Documents/ZURICH/PROJECTS/UPMEM/upmem-workloads/Microbenchmarks/AI/[ai_output.xlsx]ai_output (4)'!$J$12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051A-7C4B-8DA7-A6CA2798094A}"/>
                </c:ext>
              </c:extLst>
            </c:dLbl>
            <c:dLbl>
              <c:idx val="11"/>
              <c:tx>
                <c:strRef>
                  <c:f>'/Users/el1goluj/Documents/ZURICH/PROJECTS/UPMEM/upmem-workloads/Microbenchmarks/AI/[ai_output.xlsx]ai_output (4)'!$J$13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{39FC7ABE-F425-6747-B0C7-1ACFF0265AE7}</c15:txfldGUID>
                      <c15:f>'/Users/el1goluj/Documents/ZURICH/PROJECTS/UPMEM/upmem-workloads/Microbenchmarks/AI/[ai_output.xlsx]ai_output (4)'!$J$13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051A-7C4B-8DA7-A6CA2798094A}"/>
                </c:ext>
              </c:extLst>
            </c:dLbl>
            <c:dLbl>
              <c:idx val="12"/>
              <c:tx>
                <c:strRef>
                  <c:f>'/Users/el1goluj/Documents/ZURICH/PROJECTS/UPMEM/upmem-workloads/Microbenchmarks/AI/[ai_output.xlsx]ai_output (4)'!$J$14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{BFB63223-3845-D742-B13C-1BC126E17108}</c15:txfldGUID>
                      <c15:f>'/Users/el1goluj/Documents/ZURICH/PROJECTS/UPMEM/upmem-workloads/Microbenchmarks/AI/[ai_output.xlsx]ai_output (4)'!$J$14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051A-7C4B-8DA7-A6CA2798094A}"/>
                </c:ext>
              </c:extLst>
            </c:dLbl>
            <c:dLbl>
              <c:idx val="13"/>
              <c:tx>
                <c:strRef>
                  <c:f>'/Users/el1goluj/Documents/ZURICH/PROJECTS/UPMEM/upmem-workloads/Microbenchmarks/AI/[ai_output.xlsx]ai_output (4)'!$J$15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{5759F915-272A-A94A-A101-7794A6F60772}</c15:txfldGUID>
                      <c15:f>'/Users/el1goluj/Documents/ZURICH/PROJECTS/UPMEM/upmem-workloads/Microbenchmarks/AI/[ai_output.xlsx]ai_output (4)'!$J$15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051A-7C4B-8DA7-A6CA2798094A}"/>
                </c:ext>
              </c:extLst>
            </c:dLbl>
            <c:dLbl>
              <c:idx val="14"/>
              <c:tx>
                <c:strRef>
                  <c:f>'/Users/el1goluj/Documents/ZURICH/PROJECTS/UPMEM/upmem-workloads/Microbenchmarks/AI/[ai_output.xlsx]ai_output (4)'!$J$16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{30163851-9F06-C648-98C9-4AF6ACBE227C}</c15:txfldGUID>
                      <c15:f>'/Users/el1goluj/Documents/ZURICH/PROJECTS/UPMEM/upmem-workloads/Microbenchmarks/AI/[ai_output.xlsx]ai_output (4)'!$J$16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051A-7C4B-8DA7-A6CA2798094A}"/>
                </c:ext>
              </c:extLst>
            </c:dLbl>
            <c:dLbl>
              <c:idx val="15"/>
              <c:tx>
                <c:strRef>
                  <c:f>'/Users/el1goluj/Documents/ZURICH/PROJECTS/UPMEM/upmem-workloads/Microbenchmarks/AI/[ai_output.xlsx]ai_output (4)'!$J$17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{CB5591E6-73B8-DD42-970C-6BE4C68CCD78}</c15:txfldGUID>
                      <c15:f>'/Users/el1goluj/Documents/ZURICH/PROJECTS/UPMEM/upmem-workloads/Microbenchmarks/AI/[ai_output.xlsx]ai_output (4)'!$J$17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051A-7C4B-8DA7-A6CA2798094A}"/>
                </c:ext>
              </c:extLst>
            </c:dLbl>
            <c:dLbl>
              <c:idx val="16"/>
              <c:tx>
                <c:strRef>
                  <c:f>'/Users/el1goluj/Documents/ZURICH/PROJECTS/UPMEM/upmem-workloads/Microbenchmarks/AI/[ai_output.xlsx]ai_output (4)'!$J$18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{1D6582EA-062B-7349-941C-0E4BE9190E94}</c15:txfldGUID>
                      <c15:f>'/Users/el1goluj/Documents/ZURICH/PROJECTS/UPMEM/upmem-workloads/Microbenchmarks/AI/[ai_output.xlsx]ai_output (4)'!$J$18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051A-7C4B-8DA7-A6CA2798094A}"/>
                </c:ext>
              </c:extLst>
            </c:dLbl>
            <c:dLbl>
              <c:idx val="17"/>
              <c:tx>
                <c:strRef>
                  <c:f>'/Users/el1goluj/Documents/ZURICH/PROJECTS/UPMEM/upmem-workloads/Microbenchmarks/AI/[ai_output.xlsx]ai_output (4)'!$J$19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{3458F3B4-A5D0-0643-A099-9ED8DC254D33}</c15:txfldGUID>
                      <c15:f>'/Users/el1goluj/Documents/ZURICH/PROJECTS/UPMEM/upmem-workloads/Microbenchmarks/AI/[ai_output.xlsx]ai_output (4)'!$J$19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051A-7C4B-8DA7-A6CA2798094A}"/>
                </c:ext>
              </c:extLst>
            </c:dLbl>
            <c:dLbl>
              <c:idx val="18"/>
              <c:tx>
                <c:strRef>
                  <c:f>'/Users/el1goluj/Documents/ZURICH/PROJECTS/UPMEM/upmem-workloads/Microbenchmarks/AI/[ai_output.xlsx]ai_output (4)'!$J$20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{27C413CA-A7F2-8D4C-B783-78CCC947EC9C}</c15:txfldGUID>
                      <c15:f>'/Users/el1goluj/Documents/ZURICH/PROJECTS/UPMEM/upmem-workloads/Microbenchmarks/AI/[ai_output.xlsx]ai_output (4)'!$J$20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051A-7C4B-8DA7-A6CA2798094A}"/>
                </c:ext>
              </c:extLst>
            </c:dLbl>
            <c:dLbl>
              <c:idx val="19"/>
              <c:tx>
                <c:strRef>
                  <c:f>'/Users/el1goluj/Documents/ZURICH/PROJECTS/UPMEM/upmem-workloads/Microbenchmarks/AI/[ai_output.xlsx]ai_output (4)'!$J$21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{B51D8F13-AB0D-EA4C-A6BA-B4B55C14E945}</c15:txfldGUID>
                      <c15:f>'/Users/el1goluj/Documents/ZURICH/PROJECTS/UPMEM/upmem-workloads/Microbenchmarks/AI/[ai_output.xlsx]ai_output (4)'!$J$21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051A-7C4B-8DA7-A6CA2798094A}"/>
                </c:ext>
              </c:extLst>
            </c:dLbl>
            <c:dLbl>
              <c:idx val="20"/>
              <c:tx>
                <c:strRef>
                  <c:f>'/Users/el1goluj/Documents/ZURICH/PROJECTS/UPMEM/upmem-workloads/Microbenchmarks/AI/[ai_output.xlsx]ai_output (4)'!$J$22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{6000B1DE-50FF-4942-9001-CC1D6E378D74}</c15:txfldGUID>
                      <c15:f>'/Users/el1goluj/Documents/ZURICH/PROJECTS/UPMEM/upmem-workloads/Microbenchmarks/AI/[ai_output.xlsx]ai_output (4)'!$J$22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4-051A-7C4B-8DA7-A6CA2798094A}"/>
                </c:ext>
              </c:extLst>
            </c:dLbl>
            <c:dLbl>
              <c:idx val="21"/>
              <c:tx>
                <c:strRef>
                  <c:f>'/Users/el1goluj/Documents/ZURICH/PROJECTS/UPMEM/upmem-workloads/Microbenchmarks/AI/[ai_output.xlsx]ai_output (4)'!$J$23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{22D4BFA0-E1AC-E849-9F3E-125504DBB625}</c15:txfldGUID>
                      <c15:f>'/Users/el1goluj/Documents/ZURICH/PROJECTS/UPMEM/upmem-workloads/Microbenchmarks/AI/[ai_output.xlsx]ai_output (4)'!$J$23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051A-7C4B-8DA7-A6CA2798094A}"/>
                </c:ext>
              </c:extLst>
            </c:dLbl>
            <c:dLbl>
              <c:idx val="22"/>
              <c:tx>
                <c:strRef>
                  <c:f>'/Users/el1goluj/Documents/ZURICH/PROJECTS/UPMEM/upmem-workloads/Microbenchmarks/AI/[ai_output.xlsx]ai_output (4)'!$J$24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{F404E5D3-8344-394E-A6FF-4E512FF7A33A}</c15:txfldGUID>
                      <c15:f>'/Users/el1goluj/Documents/ZURICH/PROJECTS/UPMEM/upmem-workloads/Microbenchmarks/AI/[ai_output.xlsx]ai_output (4)'!$J$24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6-051A-7C4B-8DA7-A6CA2798094A}"/>
                </c:ext>
              </c:extLst>
            </c:dLbl>
            <c:dLbl>
              <c:idx val="23"/>
              <c:tx>
                <c:strRef>
                  <c:f>'/Users/el1goluj/Documents/ZURICH/PROJECTS/UPMEM/upmem-workloads/Microbenchmarks/AI/[ai_output.xlsx]ai_output (4)'!$J$25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{B80746E3-7794-F846-942A-0D7310EE6076}</c15:txfldGUID>
                      <c15:f>'/Users/el1goluj/Documents/ZURICH/PROJECTS/UPMEM/upmem-workloads/Microbenchmarks/AI/[ai_output.xlsx]ai_output (4)'!$J$25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051A-7C4B-8DA7-A6CA2798094A}"/>
                </c:ext>
              </c:extLst>
            </c:dLbl>
            <c:dLbl>
              <c:idx val="24"/>
              <c:tx>
                <c:strRef>
                  <c:f>'/Users/el1goluj/Documents/ZURICH/PROJECTS/UPMEM/upmem-workloads/Microbenchmarks/AI/[ai_output.xlsx]ai_output (4)'!$J$26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{4F71E146-4FE3-2246-A7D7-BED729AA11DC}</c15:txfldGUID>
                      <c15:f>'/Users/el1goluj/Documents/ZURICH/PROJECTS/UPMEM/upmem-workloads/Microbenchmarks/AI/[ai_output.xlsx]ai_output (4)'!$J$26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8-051A-7C4B-8DA7-A6CA2798094A}"/>
                </c:ext>
              </c:extLst>
            </c:dLbl>
            <c:dLbl>
              <c:idx val="25"/>
              <c:tx>
                <c:strRef>
                  <c:f>'/Users/el1goluj/Documents/ZURICH/PROJECTS/UPMEM/upmem-workloads/Microbenchmarks/AI/[ai_output.xlsx]ai_output (4)'!$J$27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{0803E2DD-81F0-1D40-864C-70905387E648}</c15:txfldGUID>
                      <c15:f>'/Users/el1goluj/Documents/ZURICH/PROJECTS/UPMEM/upmem-workloads/Microbenchmarks/AI/[ai_output.xlsx]ai_output (4)'!$J$27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9-051A-7C4B-8DA7-A6CA2798094A}"/>
                </c:ext>
              </c:extLst>
            </c:dLbl>
            <c:dLbl>
              <c:idx val="26"/>
              <c:tx>
                <c:strRef>
                  <c:f>'/Users/el1goluj/Documents/ZURICH/PROJECTS/UPMEM/upmem-workloads/Microbenchmarks/AI/[ai_output.xlsx]ai_output (4)'!$J$28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{9C0ABC37-4B0B-CF42-9766-E7A85E486C63}</c15:txfldGUID>
                      <c15:f>'/Users/el1goluj/Documents/ZURICH/PROJECTS/UPMEM/upmem-workloads/Microbenchmarks/AI/[ai_output.xlsx]ai_output (4)'!$J$28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A-051A-7C4B-8DA7-A6CA2798094A}"/>
                </c:ext>
              </c:extLst>
            </c:dLbl>
            <c:dLbl>
              <c:idx val="27"/>
              <c:tx>
                <c:strRef>
                  <c:f>'/Users/el1goluj/Documents/ZURICH/PROJECTS/UPMEM/upmem-workloads/Microbenchmarks/AI/[ai_output.xlsx]ai_output (4)'!$J$29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{BC33E180-F6CF-1141-AA08-938BD456F3D5}</c15:txfldGUID>
                      <c15:f>'/Users/el1goluj/Documents/ZURICH/PROJECTS/UPMEM/upmem-workloads/Microbenchmarks/AI/[ai_output.xlsx]ai_output (4)'!$J$29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B-051A-7C4B-8DA7-A6CA2798094A}"/>
                </c:ext>
              </c:extLst>
            </c:dLbl>
            <c:dLbl>
              <c:idx val="28"/>
              <c:tx>
                <c:strRef>
                  <c:f>'/Users/el1goluj/Documents/ZURICH/PROJECTS/UPMEM/upmem-workloads/Microbenchmarks/AI/[ai_output.xlsx]ai_output (4)'!$J$30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{A78EC10C-E7F0-4E4B-AFDE-FB964C765E5A}</c15:txfldGUID>
                      <c15:f>'/Users/el1goluj/Documents/ZURICH/PROJECTS/UPMEM/upmem-workloads/Microbenchmarks/AI/[ai_output.xlsx]ai_output (4)'!$J$30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C-051A-7C4B-8DA7-A6CA2798094A}"/>
                </c:ext>
              </c:extLst>
            </c:dLbl>
            <c:dLbl>
              <c:idx val="29"/>
              <c:tx>
                <c:strRef>
                  <c:f>'/Users/el1goluj/Documents/ZURICH/PROJECTS/UPMEM/upmem-workloads/Microbenchmarks/AI/[ai_output.xlsx]ai_output (4)'!$J$31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{F5A1995A-A7A8-EC45-905A-2818BCC717E0}</c15:txfldGUID>
                      <c15:f>'/Users/el1goluj/Documents/ZURICH/PROJECTS/UPMEM/upmem-workloads/Microbenchmarks/AI/[ai_output.xlsx]ai_output (4)'!$J$31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D-051A-7C4B-8DA7-A6CA2798094A}"/>
                </c:ext>
              </c:extLst>
            </c:dLbl>
            <c:dLbl>
              <c:idx val="30"/>
              <c:tx>
                <c:strRef>
                  <c:f>'/Users/el1goluj/Documents/ZURICH/PROJECTS/UPMEM/upmem-workloads/Microbenchmarks/AI/[ai_output.xlsx]ai_output (4)'!$J$32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{A8C21A9C-C212-7C45-812B-B9DCCD31E6C4}</c15:txfldGUID>
                      <c15:f>'/Users/el1goluj/Documents/ZURICH/PROJECTS/UPMEM/upmem-workloads/Microbenchmarks/AI/[ai_output.xlsx]ai_output (4)'!$J$32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E-051A-7C4B-8DA7-A6CA2798094A}"/>
                </c:ext>
              </c:extLst>
            </c:dLbl>
            <c:dLbl>
              <c:idx val="31"/>
              <c:tx>
                <c:strRef>
                  <c:f>'/Users/el1goluj/Documents/ZURICH/PROJECTS/UPMEM/upmem-workloads/Microbenchmarks/AI/[ai_output.xlsx]ai_output (4)'!$J$33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{C0C03E8D-49B2-4D40-AFE6-4B80DA1BCA0E}</c15:txfldGUID>
                      <c15:f>'/Users/el1goluj/Documents/ZURICH/PROJECTS/UPMEM/upmem-workloads/Microbenchmarks/AI/[ai_output.xlsx]ai_output (4)'!$J$33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F-051A-7C4B-8DA7-A6CA2798094A}"/>
                </c:ext>
              </c:extLst>
            </c:dLbl>
            <c:dLbl>
              <c:idx val="32"/>
              <c:tx>
                <c:strRef>
                  <c:f>'/Users/el1goluj/Documents/ZURICH/PROJECTS/UPMEM/upmem-workloads/Microbenchmarks/AI/[ai_output.xlsx]ai_output (4)'!$J$34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{4F4A90C7-5437-8E41-9F33-C16B9BC7CA09}</c15:txfldGUID>
                      <c15:f>'/Users/el1goluj/Documents/ZURICH/PROJECTS/UPMEM/upmem-workloads/Microbenchmarks/AI/[ai_output.xlsx]ai_output (4)'!$J$34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0-051A-7C4B-8DA7-A6CA2798094A}"/>
                </c:ext>
              </c:extLst>
            </c:dLbl>
            <c:dLbl>
              <c:idx val="33"/>
              <c:tx>
                <c:strRef>
                  <c:f>'/Users/el1goluj/Documents/ZURICH/PROJECTS/UPMEM/upmem-workloads/Microbenchmarks/AI/[ai_output.xlsx]ai_output (4)'!$J$35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{6D0D0C3E-A292-C94E-AE0A-5EC6A10FF951}</c15:txfldGUID>
                      <c15:f>'/Users/el1goluj/Documents/ZURICH/PROJECTS/UPMEM/upmem-workloads/Microbenchmarks/AI/[ai_output.xlsx]ai_output (4)'!$J$35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1-051A-7C4B-8DA7-A6CA2798094A}"/>
                </c:ext>
              </c:extLst>
            </c:dLbl>
            <c:dLbl>
              <c:idx val="34"/>
              <c:tx>
                <c:strRef>
                  <c:f>'/Users/el1goluj/Documents/ZURICH/PROJECTS/UPMEM/upmem-workloads/Microbenchmarks/AI/[ai_output.xlsx]ai_output (4)'!$J$36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{CF305D4F-6A62-9543-8224-787B2614D248}</c15:txfldGUID>
                      <c15:f>'/Users/el1goluj/Documents/ZURICH/PROJECTS/UPMEM/upmem-workloads/Microbenchmarks/AI/[ai_output.xlsx]ai_output (4)'!$J$36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2-051A-7C4B-8DA7-A6CA2798094A}"/>
                </c:ext>
              </c:extLst>
            </c:dLbl>
            <c:dLbl>
              <c:idx val="35"/>
              <c:tx>
                <c:strRef>
                  <c:f>'/Users/el1goluj/Documents/ZURICH/PROJECTS/UPMEM/upmem-workloads/Microbenchmarks/AI/[ai_output.xlsx]ai_output (4)'!$J$37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{4AA11970-2D5D-0344-A126-84376ADC1DA3}</c15:txfldGUID>
                      <c15:f>'/Users/el1goluj/Documents/ZURICH/PROJECTS/UPMEM/upmem-workloads/Microbenchmarks/AI/[ai_output.xlsx]ai_output (4)'!$J$37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3-051A-7C4B-8DA7-A6CA2798094A}"/>
                </c:ext>
              </c:extLst>
            </c:dLbl>
            <c:dLbl>
              <c:idx val="36"/>
              <c:tx>
                <c:strRef>
                  <c:f>'/Users/el1goluj/Documents/ZURICH/PROJECTS/UPMEM/upmem-workloads/Microbenchmarks/AI/[ai_output.xlsx]ai_output (4)'!$J$38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{00A019A4-28DC-914D-88D1-F8A6194D626F}</c15:txfldGUID>
                      <c15:f>'/Users/el1goluj/Documents/ZURICH/PROJECTS/UPMEM/upmem-workloads/Microbenchmarks/AI/[ai_output.xlsx]ai_output (4)'!$J$38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4-051A-7C4B-8DA7-A6CA2798094A}"/>
                </c:ext>
              </c:extLst>
            </c:dLbl>
            <c:dLbl>
              <c:idx val="37"/>
              <c:tx>
                <c:strRef>
                  <c:f>'/Users/el1goluj/Documents/ZURICH/PROJECTS/UPMEM/upmem-workloads/Microbenchmarks/AI/[ai_output.xlsx]ai_output (4)'!$J$39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{8A147948-661D-734C-BC4D-B405BF28087C}</c15:txfldGUID>
                      <c15:f>'/Users/el1goluj/Documents/ZURICH/PROJECTS/UPMEM/upmem-workloads/Microbenchmarks/AI/[ai_output.xlsx]ai_output (4)'!$J$39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5-051A-7C4B-8DA7-A6CA2798094A}"/>
                </c:ext>
              </c:extLst>
            </c:dLbl>
            <c:dLbl>
              <c:idx val="38"/>
              <c:tx>
                <c:strRef>
                  <c:f>'/Users/el1goluj/Documents/ZURICH/PROJECTS/UPMEM/upmem-workloads/Microbenchmarks/AI/[ai_output.xlsx]ai_output (4)'!$J$40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{9037AD84-C0F3-7041-8442-D9D502151245}</c15:txfldGUID>
                      <c15:f>'/Users/el1goluj/Documents/ZURICH/PROJECTS/UPMEM/upmem-workloads/Microbenchmarks/AI/[ai_output.xlsx]ai_output (4)'!$J$40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6-051A-7C4B-8DA7-A6CA2798094A}"/>
                </c:ext>
              </c:extLst>
            </c:dLbl>
            <c:dLbl>
              <c:idx val="39"/>
              <c:tx>
                <c:strRef>
                  <c:f>'/Users/el1goluj/Documents/ZURICH/PROJECTS/UPMEM/upmem-workloads/Microbenchmarks/AI/[ai_output.xlsx]ai_output (4)'!$J$41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{B2E9E00D-183B-5D45-9486-E3048A550413}</c15:txfldGUID>
                      <c15:f>'/Users/el1goluj/Documents/ZURICH/PROJECTS/UPMEM/upmem-workloads/Microbenchmarks/AI/[ai_output.xlsx]ai_output (4)'!$J$41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7-051A-7C4B-8DA7-A6CA2798094A}"/>
                </c:ext>
              </c:extLst>
            </c:dLbl>
            <c:dLbl>
              <c:idx val="40"/>
              <c:tx>
                <c:strRef>
                  <c:f>'/Users/el1goluj/Documents/ZURICH/PROJECTS/UPMEM/upmem-workloads/Microbenchmarks/AI/[ai_output.xlsx]ai_output (4)'!$J$42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{697B92B5-B69D-9346-9DD3-BDDA80DF1E08}</c15:txfldGUID>
                      <c15:f>'/Users/el1goluj/Documents/ZURICH/PROJECTS/UPMEM/upmem-workloads/Microbenchmarks/AI/[ai_output.xlsx]ai_output (4)'!$J$42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8-051A-7C4B-8DA7-A6CA2798094A}"/>
                </c:ext>
              </c:extLst>
            </c:dLbl>
            <c:dLbl>
              <c:idx val="41"/>
              <c:tx>
                <c:strRef>
                  <c:f>'/Users/el1goluj/Documents/ZURICH/PROJECTS/UPMEM/upmem-workloads/Microbenchmarks/AI/[ai_output.xlsx]ai_output (4)'!$J$43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{79CF987E-70CC-4546-87A3-1665DC55FDAA}</c15:txfldGUID>
                      <c15:f>'/Users/el1goluj/Documents/ZURICH/PROJECTS/UPMEM/upmem-workloads/Microbenchmarks/AI/[ai_output.xlsx]ai_output (4)'!$J$43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9-051A-7C4B-8DA7-A6CA2798094A}"/>
                </c:ext>
              </c:extLst>
            </c:dLbl>
            <c:dLbl>
              <c:idx val="42"/>
              <c:tx>
                <c:strRef>
                  <c:f>'/Users/el1goluj/Documents/ZURICH/PROJECTS/UPMEM/upmem-workloads/Microbenchmarks/AI/[ai_output.xlsx]ai_output (4)'!$J$44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{595794F4-21EC-CB40-9734-C61256F31052}</c15:txfldGUID>
                      <c15:f>'/Users/el1goluj/Documents/ZURICH/PROJECTS/UPMEM/upmem-workloads/Microbenchmarks/AI/[ai_output.xlsx]ai_output (4)'!$J$44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A-051A-7C4B-8DA7-A6CA2798094A}"/>
                </c:ext>
              </c:extLst>
            </c:dLbl>
            <c:dLbl>
              <c:idx val="43"/>
              <c:tx>
                <c:strRef>
                  <c:f>'/Users/el1goluj/Documents/ZURICH/PROJECTS/UPMEM/upmem-workloads/Microbenchmarks/AI/[ai_output.xlsx]ai_output (4)'!$J$45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{81FFBF21-6CE7-B74D-949D-D42CA8C8F292}</c15:txfldGUID>
                      <c15:f>'/Users/el1goluj/Documents/ZURICH/PROJECTS/UPMEM/upmem-workloads/Microbenchmarks/AI/[ai_output.xlsx]ai_output (4)'!$J$45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B-051A-7C4B-8DA7-A6CA2798094A}"/>
                </c:ext>
              </c:extLst>
            </c:dLbl>
            <c:dLbl>
              <c:idx val="44"/>
              <c:tx>
                <c:strRef>
                  <c:f>'/Users/el1goluj/Documents/ZURICH/PROJECTS/UPMEM/upmem-workloads/Microbenchmarks/AI/[ai_output.xlsx]ai_output (4)'!$J$46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{916F4317-6EBA-D542-8AED-8E830E18E8B3}</c15:txfldGUID>
                      <c15:f>'/Users/el1goluj/Documents/ZURICH/PROJECTS/UPMEM/upmem-workloads/Microbenchmarks/AI/[ai_output.xlsx]ai_output (4)'!$J$46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C-051A-7C4B-8DA7-A6CA2798094A}"/>
                </c:ext>
              </c:extLst>
            </c:dLbl>
            <c:dLbl>
              <c:idx val="45"/>
              <c:tx>
                <c:strRef>
                  <c:f>'/Users/el1goluj/Documents/ZURICH/PROJECTS/UPMEM/upmem-workloads/Microbenchmarks/AI/[ai_output.xlsx]ai_output (4)'!$J$47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{B0ACCB54-7B15-4C4B-B6CD-812D29B2BBB4}</c15:txfldGUID>
                      <c15:f>'/Users/el1goluj/Documents/ZURICH/PROJECTS/UPMEM/upmem-workloads/Microbenchmarks/AI/[ai_output.xlsx]ai_output (4)'!$J$47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D-051A-7C4B-8DA7-A6CA2798094A}"/>
                </c:ext>
              </c:extLst>
            </c:dLbl>
            <c:dLbl>
              <c:idx val="46"/>
              <c:tx>
                <c:strRef>
                  <c:f>'/Users/el1goluj/Documents/ZURICH/PROJECTS/UPMEM/upmem-workloads/Microbenchmarks/AI/[ai_output.xlsx]ai_output (4)'!$J$48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{3133D0B4-6797-5045-8778-B16DA9A4747F}</c15:txfldGUID>
                      <c15:f>'/Users/el1goluj/Documents/ZURICH/PROJECTS/UPMEM/upmem-workloads/Microbenchmarks/AI/[ai_output.xlsx]ai_output (4)'!$J$48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E-051A-7C4B-8DA7-A6CA2798094A}"/>
                </c:ext>
              </c:extLst>
            </c:dLbl>
            <c:dLbl>
              <c:idx val="47"/>
              <c:tx>
                <c:strRef>
                  <c:f>'/Users/el1goluj/Documents/ZURICH/PROJECTS/UPMEM/upmem-workloads/Microbenchmarks/AI/[ai_output.xlsx]ai_output (4)'!$J$49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{D81D166D-C511-2246-8EBF-6F2E7ECE0983}</c15:txfldGUID>
                      <c15:f>'/Users/el1goluj/Documents/ZURICH/PROJECTS/UPMEM/upmem-workloads/Microbenchmarks/AI/[ai_output.xlsx]ai_output (4)'!$J$49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F-051A-7C4B-8DA7-A6CA2798094A}"/>
                </c:ext>
              </c:extLst>
            </c:dLbl>
            <c:dLbl>
              <c:idx val="48"/>
              <c:tx>
                <c:strRef>
                  <c:f>'/Users/el1goluj/Documents/ZURICH/PROJECTS/UPMEM/upmem-workloads/Microbenchmarks/AI/[ai_output.xlsx]ai_output (4)'!$J$50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{A0CB150E-C921-854E-ABA6-99A26ABECB8E}</c15:txfldGUID>
                      <c15:f>'/Users/el1goluj/Documents/ZURICH/PROJECTS/UPMEM/upmem-workloads/Microbenchmarks/AI/[ai_output.xlsx]ai_output (4)'!$J$50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0-051A-7C4B-8DA7-A6CA2798094A}"/>
                </c:ext>
              </c:extLst>
            </c:dLbl>
            <c:dLbl>
              <c:idx val="49"/>
              <c:tx>
                <c:strRef>
                  <c:f>'/Users/el1goluj/Documents/ZURICH/PROJECTS/UPMEM/upmem-workloads/Microbenchmarks/AI/[ai_output.xlsx]ai_output (4)'!$J$51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{A4D0AA6D-3DCC-6048-ACB2-1EFEDA1AC57A}</c15:txfldGUID>
                      <c15:f>'/Users/el1goluj/Documents/ZURICH/PROJECTS/UPMEM/upmem-workloads/Microbenchmarks/AI/[ai_output.xlsx]ai_output (4)'!$J$51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1-051A-7C4B-8DA7-A6CA2798094A}"/>
                </c:ext>
              </c:extLst>
            </c:dLbl>
            <c:dLbl>
              <c:idx val="50"/>
              <c:tx>
                <c:strRef>
                  <c:f>'/Users/el1goluj/Documents/ZURICH/PROJECTS/UPMEM/upmem-workloads/Microbenchmarks/AI/[ai_output.xlsx]ai_output (4)'!$J$52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{6D42D3D5-A428-AF47-8A1A-90CFD9C05CC0}</c15:txfldGUID>
                      <c15:f>'/Users/el1goluj/Documents/ZURICH/PROJECTS/UPMEM/upmem-workloads/Microbenchmarks/AI/[ai_output.xlsx]ai_output (4)'!$J$52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2-051A-7C4B-8DA7-A6CA2798094A}"/>
                </c:ext>
              </c:extLst>
            </c:dLbl>
            <c:dLbl>
              <c:idx val="51"/>
              <c:tx>
                <c:strRef>
                  <c:f>'/Users/el1goluj/Documents/ZURICH/PROJECTS/UPMEM/upmem-workloads/Microbenchmarks/AI/[ai_output.xlsx]ai_output (4)'!$J$53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{9B72BF74-2CAC-7A40-AE12-0F6CD66FEB5F}</c15:txfldGUID>
                      <c15:f>'/Users/el1goluj/Documents/ZURICH/PROJECTS/UPMEM/upmem-workloads/Microbenchmarks/AI/[ai_output.xlsx]ai_output (4)'!$J$53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3-051A-7C4B-8DA7-A6CA2798094A}"/>
                </c:ext>
              </c:extLst>
            </c:dLbl>
            <c:dLbl>
              <c:idx val="52"/>
              <c:tx>
                <c:strRef>
                  <c:f>'/Users/el1goluj/Documents/ZURICH/PROJECTS/UPMEM/upmem-workloads/Microbenchmarks/AI/[ai_output.xlsx]ai_output (4)'!$J$54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{AB8E215F-FCFB-4243-8FF7-BD3DFFE51B9C}</c15:txfldGUID>
                      <c15:f>'/Users/el1goluj/Documents/ZURICH/PROJECTS/UPMEM/upmem-workloads/Microbenchmarks/AI/[ai_output.xlsx]ai_output (4)'!$J$54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4-051A-7C4B-8DA7-A6CA2798094A}"/>
                </c:ext>
              </c:extLst>
            </c:dLbl>
            <c:dLbl>
              <c:idx val="53"/>
              <c:tx>
                <c:strRef>
                  <c:f>'/Users/el1goluj/Documents/ZURICH/PROJECTS/UPMEM/upmem-workloads/Microbenchmarks/AI/[ai_output.xlsx]ai_output (4)'!$J$55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{78C01DBF-51C6-E14E-8647-134CFB4FCDD3}</c15:txfldGUID>
                      <c15:f>'/Users/el1goluj/Documents/ZURICH/PROJECTS/UPMEM/upmem-workloads/Microbenchmarks/AI/[ai_output.xlsx]ai_output (4)'!$J$55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5-051A-7C4B-8DA7-A6CA2798094A}"/>
                </c:ext>
              </c:extLst>
            </c:dLbl>
            <c:dLbl>
              <c:idx val="54"/>
              <c:tx>
                <c:strRef>
                  <c:f>'/Users/el1goluj/Documents/ZURICH/PROJECTS/UPMEM/upmem-workloads/Microbenchmarks/AI/[ai_output.xlsx]ai_output (4)'!$J$56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{2E232A9D-4F8A-F541-83F9-5BC2FA9913B8}</c15:txfldGUID>
                      <c15:f>'/Users/el1goluj/Documents/ZURICH/PROJECTS/UPMEM/upmem-workloads/Microbenchmarks/AI/[ai_output.xlsx]ai_output (4)'!$J$56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6-051A-7C4B-8DA7-A6CA2798094A}"/>
                </c:ext>
              </c:extLst>
            </c:dLbl>
            <c:dLbl>
              <c:idx val="55"/>
              <c:tx>
                <c:strRef>
                  <c:f>'/Users/el1goluj/Documents/ZURICH/PROJECTS/UPMEM/upmem-workloads/Microbenchmarks/AI/[ai_output.xlsx]ai_output (4)'!$J$57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{AADB237C-85B7-E349-8893-71DE483115FE}</c15:txfldGUID>
                      <c15:f>'/Users/el1goluj/Documents/ZURICH/PROJECTS/UPMEM/upmem-workloads/Microbenchmarks/AI/[ai_output.xlsx]ai_output (4)'!$J$57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7-051A-7C4B-8DA7-A6CA2798094A}"/>
                </c:ext>
              </c:extLst>
            </c:dLbl>
            <c:dLbl>
              <c:idx val="56"/>
              <c:tx>
                <c:strRef>
                  <c:f>'/Users/el1goluj/Documents/ZURICH/PROJECTS/UPMEM/upmem-workloads/Microbenchmarks/AI/[ai_output.xlsx]ai_output (4)'!$J$58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{55B03D78-AEA2-FA43-BC8F-250DFCDAD912}</c15:txfldGUID>
                      <c15:f>'/Users/el1goluj/Documents/ZURICH/PROJECTS/UPMEM/upmem-workloads/Microbenchmarks/AI/[ai_output.xlsx]ai_output (4)'!$J$58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8-051A-7C4B-8DA7-A6CA2798094A}"/>
                </c:ext>
              </c:extLst>
            </c:dLbl>
            <c:dLbl>
              <c:idx val="57"/>
              <c:tx>
                <c:strRef>
                  <c:f>'/Users/el1goluj/Documents/ZURICH/PROJECTS/UPMEM/upmem-workloads/Microbenchmarks/AI/[ai_output.xlsx]ai_output (4)'!$J$59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{BCF5409A-30B9-1944-BA73-58E860B6626E}</c15:txfldGUID>
                      <c15:f>'/Users/el1goluj/Documents/ZURICH/PROJECTS/UPMEM/upmem-workloads/Microbenchmarks/AI/[ai_output.xlsx]ai_output (4)'!$J$59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9-051A-7C4B-8DA7-A6CA2798094A}"/>
                </c:ext>
              </c:extLst>
            </c:dLbl>
            <c:dLbl>
              <c:idx val="58"/>
              <c:tx>
                <c:strRef>
                  <c:f>'/Users/el1goluj/Documents/ZURICH/PROJECTS/UPMEM/upmem-workloads/Microbenchmarks/AI/[ai_output.xlsx]ai_output (4)'!$J$60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{485124DB-D646-B647-A9AE-EEC89251EF3B}</c15:txfldGUID>
                      <c15:f>'/Users/el1goluj/Documents/ZURICH/PROJECTS/UPMEM/upmem-workloads/Microbenchmarks/AI/[ai_output.xlsx]ai_output (4)'!$J$60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A-051A-7C4B-8DA7-A6CA2798094A}"/>
                </c:ext>
              </c:extLst>
            </c:dLbl>
            <c:dLbl>
              <c:idx val="59"/>
              <c:tx>
                <c:strRef>
                  <c:f>'/Users/el1goluj/Documents/ZURICH/PROJECTS/UPMEM/upmem-workloads/Microbenchmarks/AI/[ai_output.xlsx]ai_output (4)'!$J$61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{5FBB69F4-7944-4049-B030-AECD62C860FA}</c15:txfldGUID>
                      <c15:f>'/Users/el1goluj/Documents/ZURICH/PROJECTS/UPMEM/upmem-workloads/Microbenchmarks/AI/[ai_output.xlsx]ai_output (4)'!$J$61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B-051A-7C4B-8DA7-A6CA2798094A}"/>
                </c:ext>
              </c:extLst>
            </c:dLbl>
            <c:dLbl>
              <c:idx val="60"/>
              <c:tx>
                <c:strRef>
                  <c:f>'/Users/el1goluj/Documents/ZURICH/PROJECTS/UPMEM/upmem-workloads/Microbenchmarks/AI/[ai_output.xlsx]ai_output (4)'!$J$62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{487796FB-B0CF-214C-9205-78B4E2885031}</c15:txfldGUID>
                      <c15:f>'/Users/el1goluj/Documents/ZURICH/PROJECTS/UPMEM/upmem-workloads/Microbenchmarks/AI/[ai_output.xlsx]ai_output (4)'!$J$62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C-051A-7C4B-8DA7-A6CA2798094A}"/>
                </c:ext>
              </c:extLst>
            </c:dLbl>
            <c:dLbl>
              <c:idx val="61"/>
              <c:tx>
                <c:strRef>
                  <c:f>'/Users/el1goluj/Documents/ZURICH/PROJECTS/UPMEM/upmem-workloads/Microbenchmarks/AI/[ai_output.xlsx]ai_output (4)'!$J$63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{5C0E2C36-1DE1-FB4B-832C-374C362C94C5}</c15:txfldGUID>
                      <c15:f>'/Users/el1goluj/Documents/ZURICH/PROJECTS/UPMEM/upmem-workloads/Microbenchmarks/AI/[ai_output.xlsx]ai_output (4)'!$J$63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D-051A-7C4B-8DA7-A6CA2798094A}"/>
                </c:ext>
              </c:extLst>
            </c:dLbl>
            <c:dLbl>
              <c:idx val="62"/>
              <c:tx>
                <c:strRef>
                  <c:f>'/Users/el1goluj/Documents/ZURICH/PROJECTS/UPMEM/upmem-workloads/Microbenchmarks/AI/[ai_output.xlsx]ai_output (4)'!$J$64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{35DB38B1-FC7B-DD4A-95CB-F5D0F11AE3EE}</c15:txfldGUID>
                      <c15:f>'/Users/el1goluj/Documents/ZURICH/PROJECTS/UPMEM/upmem-workloads/Microbenchmarks/AI/[ai_output.xlsx]ai_output (4)'!$J$64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E-051A-7C4B-8DA7-A6CA2798094A}"/>
                </c:ext>
              </c:extLst>
            </c:dLbl>
            <c:dLbl>
              <c:idx val="63"/>
              <c:tx>
                <c:strRef>
                  <c:f>'/Users/el1goluj/Documents/ZURICH/PROJECTS/UPMEM/upmem-workloads/Microbenchmarks/AI/[ai_output.xlsx]ai_output (4)'!$J$65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{9B16602A-B2DA-EA47-826E-243D083D0DAA}</c15:txfldGUID>
                      <c15:f>'/Users/el1goluj/Documents/ZURICH/PROJECTS/UPMEM/upmem-workloads/Microbenchmarks/AI/[ai_output.xlsx]ai_output (4)'!$J$65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F-051A-7C4B-8DA7-A6CA2798094A}"/>
                </c:ext>
              </c:extLst>
            </c:dLbl>
            <c:dLbl>
              <c:idx val="64"/>
              <c:tx>
                <c:strRef>
                  <c:f>'/Users/el1goluj/Documents/ZURICH/PROJECTS/UPMEM/upmem-workloads/Microbenchmarks/AI/[ai_output.xlsx]ai_output (4)'!$J$66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{07748D7A-1457-5C4C-A878-38ADA898C25E}</c15:txfldGUID>
                      <c15:f>'/Users/el1goluj/Documents/ZURICH/PROJECTS/UPMEM/upmem-workloads/Microbenchmarks/AI/[ai_output.xlsx]ai_output (4)'!$J$66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0-051A-7C4B-8DA7-A6CA2798094A}"/>
                </c:ext>
              </c:extLst>
            </c:dLbl>
            <c:dLbl>
              <c:idx val="65"/>
              <c:tx>
                <c:strRef>
                  <c:f>'/Users/el1goluj/Documents/ZURICH/PROJECTS/UPMEM/upmem-workloads/Microbenchmarks/AI/[ai_output.xlsx]ai_output (4)'!$J$67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{A8BDCF68-8C25-FC4C-BEAE-2F91A9006D2B}</c15:txfldGUID>
                      <c15:f>'/Users/el1goluj/Documents/ZURICH/PROJECTS/UPMEM/upmem-workloads/Microbenchmarks/AI/[ai_output.xlsx]ai_output (4)'!$J$67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1-051A-7C4B-8DA7-A6CA2798094A}"/>
                </c:ext>
              </c:extLst>
            </c:dLbl>
            <c:dLbl>
              <c:idx val="66"/>
              <c:tx>
                <c:strRef>
                  <c:f>'/Users/el1goluj/Documents/ZURICH/PROJECTS/UPMEM/upmem-workloads/Microbenchmarks/AI/[ai_output.xlsx]ai_output (4)'!$J$68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{1E74C4C4-3FA4-0D42-8F84-FBAB01987C81}</c15:txfldGUID>
                      <c15:f>'/Users/el1goluj/Documents/ZURICH/PROJECTS/UPMEM/upmem-workloads/Microbenchmarks/AI/[ai_output.xlsx]ai_output (4)'!$J$68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2-051A-7C4B-8DA7-A6CA2798094A}"/>
                </c:ext>
              </c:extLst>
            </c:dLbl>
            <c:dLbl>
              <c:idx val="67"/>
              <c:tx>
                <c:strRef>
                  <c:f>'/Users/el1goluj/Documents/ZURICH/PROJECTS/UPMEM/upmem-workloads/Microbenchmarks/AI/[ai_output.xlsx]ai_output (4)'!$J$69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{769EB30E-3DF4-BE4C-8D77-AC13BF95B3BA}</c15:txfldGUID>
                      <c15:f>'/Users/el1goluj/Documents/ZURICH/PROJECTS/UPMEM/upmem-workloads/Microbenchmarks/AI/[ai_output.xlsx]ai_output (4)'!$J$69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3-051A-7C4B-8DA7-A6CA2798094A}"/>
                </c:ext>
              </c:extLst>
            </c:dLbl>
            <c:dLbl>
              <c:idx val="68"/>
              <c:tx>
                <c:strRef>
                  <c:f>'/Users/el1goluj/Documents/ZURICH/PROJECTS/UPMEM/upmem-workloads/Microbenchmarks/AI/[ai_output.xlsx]ai_output (4)'!$J$70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{C8EC811C-5A9A-5E4C-B5A2-74C76C7A25B1}</c15:txfldGUID>
                      <c15:f>'/Users/el1goluj/Documents/ZURICH/PROJECTS/UPMEM/upmem-workloads/Microbenchmarks/AI/[ai_output.xlsx]ai_output (4)'!$J$70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4-051A-7C4B-8DA7-A6CA2798094A}"/>
                </c:ext>
              </c:extLst>
            </c:dLbl>
            <c:dLbl>
              <c:idx val="69"/>
              <c:tx>
                <c:strRef>
                  <c:f>'/Users/el1goluj/Documents/ZURICH/PROJECTS/UPMEM/upmem-workloads/Microbenchmarks/AI/[ai_output.xlsx]ai_output (4)'!$J$71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{529CAB2E-17C0-FB4D-BEFF-5F8564E6B5E7}</c15:txfldGUID>
                      <c15:f>'/Users/el1goluj/Documents/ZURICH/PROJECTS/UPMEM/upmem-workloads/Microbenchmarks/AI/[ai_output.xlsx]ai_output (4)'!$J$71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5-051A-7C4B-8DA7-A6CA2798094A}"/>
                </c:ext>
              </c:extLst>
            </c:dLbl>
            <c:dLbl>
              <c:idx val="70"/>
              <c:tx>
                <c:strRef>
                  <c:f>'/Users/el1goluj/Documents/ZURICH/PROJECTS/UPMEM/upmem-workloads/Microbenchmarks/AI/[ai_output.xlsx]ai_output (4)'!$J$72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{D20D9F04-8907-7B4D-9D0A-42EBF010A50E}</c15:txfldGUID>
                      <c15:f>'/Users/el1goluj/Documents/ZURICH/PROJECTS/UPMEM/upmem-workloads/Microbenchmarks/AI/[ai_output.xlsx]ai_output (4)'!$J$72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6-051A-7C4B-8DA7-A6CA2798094A}"/>
                </c:ext>
              </c:extLst>
            </c:dLbl>
            <c:dLbl>
              <c:idx val="71"/>
              <c:tx>
                <c:strRef>
                  <c:f>'/Users/el1goluj/Documents/ZURICH/PROJECTS/UPMEM/upmem-workloads/Microbenchmarks/AI/[ai_output.xlsx]ai_output (4)'!$J$73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{2C4943DE-9AF4-E54F-A4FA-01A2D446CE1B}</c15:txfldGUID>
                      <c15:f>'/Users/el1goluj/Documents/ZURICH/PROJECTS/UPMEM/upmem-workloads/Microbenchmarks/AI/[ai_output.xlsx]ai_output (4)'!$J$73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7-051A-7C4B-8DA7-A6CA2798094A}"/>
                </c:ext>
              </c:extLst>
            </c:dLbl>
            <c:dLbl>
              <c:idx val="72"/>
              <c:tx>
                <c:strRef>
                  <c:f>'/Users/el1goluj/Documents/ZURICH/PROJECTS/UPMEM/upmem-workloads/Microbenchmarks/AI/[ai_output.xlsx]ai_output (4)'!$J$74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{98A5EB3C-D1B6-E84B-B2B1-EAFF4F745884}</c15:txfldGUID>
                      <c15:f>'/Users/el1goluj/Documents/ZURICH/PROJECTS/UPMEM/upmem-workloads/Microbenchmarks/AI/[ai_output.xlsx]ai_output (4)'!$J$74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8-051A-7C4B-8DA7-A6CA2798094A}"/>
                </c:ext>
              </c:extLst>
            </c:dLbl>
            <c:dLbl>
              <c:idx val="73"/>
              <c:tx>
                <c:strRef>
                  <c:f>'/Users/el1goluj/Documents/ZURICH/PROJECTS/UPMEM/upmem-workloads/Microbenchmarks/AI/[ai_output.xlsx]ai_output (4)'!$J$75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{F943C511-6F05-9443-B0CC-7A2BE8B27803}</c15:txfldGUID>
                      <c15:f>'/Users/el1goluj/Documents/ZURICH/PROJECTS/UPMEM/upmem-workloads/Microbenchmarks/AI/[ai_output.xlsx]ai_output (4)'!$J$75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9-051A-7C4B-8DA7-A6CA2798094A}"/>
                </c:ext>
              </c:extLst>
            </c:dLbl>
            <c:dLbl>
              <c:idx val="74"/>
              <c:tx>
                <c:strRef>
                  <c:f>'/Users/el1goluj/Documents/ZURICH/PROJECTS/UPMEM/upmem-workloads/Microbenchmarks/AI/[ai_output.xlsx]ai_output (4)'!$J$76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{F0C7F861-2F46-EC47-9AFB-76177072C8D6}</c15:txfldGUID>
                      <c15:f>'/Users/el1goluj/Documents/ZURICH/PROJECTS/UPMEM/upmem-workloads/Microbenchmarks/AI/[ai_output.xlsx]ai_output (4)'!$J$76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A-051A-7C4B-8DA7-A6CA2798094A}"/>
                </c:ext>
              </c:extLst>
            </c:dLbl>
            <c:dLbl>
              <c:idx val="75"/>
              <c:tx>
                <c:strRef>
                  <c:f>'/Users/el1goluj/Documents/ZURICH/PROJECTS/UPMEM/upmem-workloads/Microbenchmarks/AI/[ai_output.xlsx]ai_output (4)'!$J$77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{FB23D8AF-5E71-7D46-AB3C-F9579C86A737}</c15:txfldGUID>
                      <c15:f>'/Users/el1goluj/Documents/ZURICH/PROJECTS/UPMEM/upmem-workloads/Microbenchmarks/AI/[ai_output.xlsx]ai_output (4)'!$J$77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B-051A-7C4B-8DA7-A6CA2798094A}"/>
                </c:ext>
              </c:extLst>
            </c:dLbl>
            <c:dLbl>
              <c:idx val="76"/>
              <c:tx>
                <c:strRef>
                  <c:f>'/Users/el1goluj/Documents/ZURICH/PROJECTS/UPMEM/upmem-workloads/Microbenchmarks/AI/[ai_output.xlsx]ai_output (4)'!$J$78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{4388501B-B5BD-864A-AFB0-F5FB90A08E81}</c15:txfldGUID>
                      <c15:f>'/Users/el1goluj/Documents/ZURICH/PROJECTS/UPMEM/upmem-workloads/Microbenchmarks/AI/[ai_output.xlsx]ai_output (4)'!$J$78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C-051A-7C4B-8DA7-A6CA2798094A}"/>
                </c:ext>
              </c:extLst>
            </c:dLbl>
            <c:dLbl>
              <c:idx val="77"/>
              <c:tx>
                <c:strRef>
                  <c:f>'/Users/el1goluj/Documents/ZURICH/PROJECTS/UPMEM/upmem-workloads/Microbenchmarks/AI/[ai_output.xlsx]ai_output (4)'!$J$79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{3580D670-25E5-1445-98B0-087296244370}</c15:txfldGUID>
                      <c15:f>'/Users/el1goluj/Documents/ZURICH/PROJECTS/UPMEM/upmem-workloads/Microbenchmarks/AI/[ai_output.xlsx]ai_output (4)'!$J$79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D-051A-7C4B-8DA7-A6CA2798094A}"/>
                </c:ext>
              </c:extLst>
            </c:dLbl>
            <c:dLbl>
              <c:idx val="78"/>
              <c:tx>
                <c:strRef>
                  <c:f>'/Users/el1goluj/Documents/ZURICH/PROJECTS/UPMEM/upmem-workloads/Microbenchmarks/AI/[ai_output.xlsx]ai_output (4)'!$J$80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{A1BC78C3-60A0-9743-8401-5BE9B43FC4BD}</c15:txfldGUID>
                      <c15:f>'/Users/el1goluj/Documents/ZURICH/PROJECTS/UPMEM/upmem-workloads/Microbenchmarks/AI/[ai_output.xlsx]ai_output (4)'!$J$80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E-051A-7C4B-8DA7-A6CA2798094A}"/>
                </c:ext>
              </c:extLst>
            </c:dLbl>
            <c:dLbl>
              <c:idx val="79"/>
              <c:tx>
                <c:strRef>
                  <c:f>'/Users/el1goluj/Documents/ZURICH/PROJECTS/UPMEM/upmem-workloads/Microbenchmarks/AI/[ai_output.xlsx]ai_output (4)'!$J$81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{7B501919-64D4-294C-A8CD-6CCC6301E346}</c15:txfldGUID>
                      <c15:f>'/Users/el1goluj/Documents/ZURICH/PROJECTS/UPMEM/upmem-workloads/Microbenchmarks/AI/[ai_output.xlsx]ai_output (4)'!$J$81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F-051A-7C4B-8DA7-A6CA2798094A}"/>
                </c:ext>
              </c:extLst>
            </c:dLbl>
            <c:dLbl>
              <c:idx val="80"/>
              <c:tx>
                <c:strRef>
                  <c:f>'/Users/el1goluj/Documents/ZURICH/PROJECTS/UPMEM/upmem-workloads/Microbenchmarks/AI/[ai_output.xlsx]ai_output (4)'!$J$82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{5839FD4F-8C23-B341-A71F-6349E35238C1}</c15:txfldGUID>
                      <c15:f>'/Users/el1goluj/Documents/ZURICH/PROJECTS/UPMEM/upmem-workloads/Microbenchmarks/AI/[ai_output.xlsx]ai_output (4)'!$J$82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0-051A-7C4B-8DA7-A6CA2798094A}"/>
                </c:ext>
              </c:extLst>
            </c:dLbl>
            <c:dLbl>
              <c:idx val="81"/>
              <c:tx>
                <c:strRef>
                  <c:f>'/Users/el1goluj/Documents/ZURICH/PROJECTS/UPMEM/upmem-workloads/Microbenchmarks/AI/[ai_output.xlsx]ai_output (4)'!$J$83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{6F89953A-D930-EF4B-A819-063D4FFD209E}</c15:txfldGUID>
                      <c15:f>'/Users/el1goluj/Documents/ZURICH/PROJECTS/UPMEM/upmem-workloads/Microbenchmarks/AI/[ai_output.xlsx]ai_output (4)'!$J$83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1-051A-7C4B-8DA7-A6CA2798094A}"/>
                </c:ext>
              </c:extLst>
            </c:dLbl>
            <c:dLbl>
              <c:idx val="82"/>
              <c:tx>
                <c:strRef>
                  <c:f>'/Users/el1goluj/Documents/ZURICH/PROJECTS/UPMEM/upmem-workloads/Microbenchmarks/AI/[ai_output.xlsx]ai_output (4)'!$J$84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{851D97EB-F691-D64F-BDC4-1E55EE65550E}</c15:txfldGUID>
                      <c15:f>'/Users/el1goluj/Documents/ZURICH/PROJECTS/UPMEM/upmem-workloads/Microbenchmarks/AI/[ai_output.xlsx]ai_output (4)'!$J$84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2-051A-7C4B-8DA7-A6CA2798094A}"/>
                </c:ext>
              </c:extLst>
            </c:dLbl>
            <c:dLbl>
              <c:idx val="83"/>
              <c:tx>
                <c:strRef>
                  <c:f>'/Users/el1goluj/Documents/ZURICH/PROJECTS/UPMEM/upmem-workloads/Microbenchmarks/AI/[ai_output.xlsx]ai_output (4)'!$J$85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{9A0EA7B8-2A55-834C-B9AC-236C31610905}</c15:txfldGUID>
                      <c15:f>'/Users/el1goluj/Documents/ZURICH/PROJECTS/UPMEM/upmem-workloads/Microbenchmarks/AI/[ai_output.xlsx]ai_output (4)'!$J$85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3-051A-7C4B-8DA7-A6CA2798094A}"/>
                </c:ext>
              </c:extLst>
            </c:dLbl>
            <c:dLbl>
              <c:idx val="84"/>
              <c:tx>
                <c:strRef>
                  <c:f>'/Users/el1goluj/Documents/ZURICH/PROJECTS/UPMEM/upmem-workloads/Microbenchmarks/AI/[ai_output.xlsx]ai_output (4)'!$J$86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{440702B3-5458-4641-828A-D8880707185D}</c15:txfldGUID>
                      <c15:f>'/Users/el1goluj/Documents/ZURICH/PROJECTS/UPMEM/upmem-workloads/Microbenchmarks/AI/[ai_output.xlsx]ai_output (4)'!$J$86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4-051A-7C4B-8DA7-A6CA2798094A}"/>
                </c:ext>
              </c:extLst>
            </c:dLbl>
            <c:dLbl>
              <c:idx val="85"/>
              <c:tx>
                <c:strRef>
                  <c:f>'/Users/el1goluj/Documents/ZURICH/PROJECTS/UPMEM/upmem-workloads/Microbenchmarks/AI/[ai_output.xlsx]ai_output (4)'!$J$87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{4D33A195-1DF5-AD4E-A029-DC46D714D0FD}</c15:txfldGUID>
                      <c15:f>'/Users/el1goluj/Documents/ZURICH/PROJECTS/UPMEM/upmem-workloads/Microbenchmarks/AI/[ai_output.xlsx]ai_output (4)'!$J$87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5-051A-7C4B-8DA7-A6CA2798094A}"/>
                </c:ext>
              </c:extLst>
            </c:dLbl>
            <c:dLbl>
              <c:idx val="86"/>
              <c:tx>
                <c:strRef>
                  <c:f>'/Users/el1goluj/Documents/ZURICH/PROJECTS/UPMEM/upmem-workloads/Microbenchmarks/AI/[ai_output.xlsx]ai_output (4)'!$J$88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{8EDB74CF-374F-2349-9B93-BCBCE832CED4}</c15:txfldGUID>
                      <c15:f>'/Users/el1goluj/Documents/ZURICH/PROJECTS/UPMEM/upmem-workloads/Microbenchmarks/AI/[ai_output.xlsx]ai_output (4)'!$J$88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6-051A-7C4B-8DA7-A6CA2798094A}"/>
                </c:ext>
              </c:extLst>
            </c:dLbl>
            <c:dLbl>
              <c:idx val="87"/>
              <c:tx>
                <c:strRef>
                  <c:f>'/Users/el1goluj/Documents/ZURICH/PROJECTS/UPMEM/upmem-workloads/Microbenchmarks/AI/[ai_output.xlsx]ai_output (4)'!$J$89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{8D4FEC22-5BEF-994B-BED2-939E5FFD71CB}</c15:txfldGUID>
                      <c15:f>'/Users/el1goluj/Documents/ZURICH/PROJECTS/UPMEM/upmem-workloads/Microbenchmarks/AI/[ai_output.xlsx]ai_output (4)'!$J$89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7-051A-7C4B-8DA7-A6CA2798094A}"/>
                </c:ext>
              </c:extLst>
            </c:dLbl>
            <c:dLbl>
              <c:idx val="88"/>
              <c:tx>
                <c:strRef>
                  <c:f>'/Users/el1goluj/Documents/ZURICH/PROJECTS/UPMEM/upmem-workloads/Microbenchmarks/AI/[ai_output.xlsx]ai_output (4)'!$J$90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{852E9CA4-01EA-E448-ACF4-714ED4B8B675}</c15:txfldGUID>
                      <c15:f>'/Users/el1goluj/Documents/ZURICH/PROJECTS/UPMEM/upmem-workloads/Microbenchmarks/AI/[ai_output.xlsx]ai_output (4)'!$J$90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8-051A-7C4B-8DA7-A6CA2798094A}"/>
                </c:ext>
              </c:extLst>
            </c:dLbl>
            <c:dLbl>
              <c:idx val="89"/>
              <c:tx>
                <c:strRef>
                  <c:f>'/Users/el1goluj/Documents/ZURICH/PROJECTS/UPMEM/upmem-workloads/Microbenchmarks/AI/[ai_output.xlsx]ai_output (4)'!$J$91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{5EFDC727-B1A0-9947-A0BD-5E7009BED6DA}</c15:txfldGUID>
                      <c15:f>'/Users/el1goluj/Documents/ZURICH/PROJECTS/UPMEM/upmem-workloads/Microbenchmarks/AI/[ai_output.xlsx]ai_output (4)'!$J$91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9-051A-7C4B-8DA7-A6CA2798094A}"/>
                </c:ext>
              </c:extLst>
            </c:dLbl>
            <c:dLbl>
              <c:idx val="90"/>
              <c:tx>
                <c:strRef>
                  <c:f>'/Users/el1goluj/Documents/ZURICH/PROJECTS/UPMEM/upmem-workloads/Microbenchmarks/AI/[ai_output.xlsx]ai_output (4)'!$J$92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{23BF97E0-0E8C-B24A-97B7-A28A7957ADBB}</c15:txfldGUID>
                      <c15:f>'/Users/el1goluj/Documents/ZURICH/PROJECTS/UPMEM/upmem-workloads/Microbenchmarks/AI/[ai_output.xlsx]ai_output (4)'!$J$92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A-051A-7C4B-8DA7-A6CA2798094A}"/>
                </c:ext>
              </c:extLst>
            </c:dLbl>
            <c:dLbl>
              <c:idx val="91"/>
              <c:tx>
                <c:strRef>
                  <c:f>'/Users/el1goluj/Documents/ZURICH/PROJECTS/UPMEM/upmem-workloads/Microbenchmarks/AI/[ai_output.xlsx]ai_output (4)'!$J$93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{30FA6034-D98D-234E-BCAD-294B44B0B2FE}</c15:txfldGUID>
                      <c15:f>'/Users/el1goluj/Documents/ZURICH/PROJECTS/UPMEM/upmem-workloads/Microbenchmarks/AI/[ai_output.xlsx]ai_output (4)'!$J$93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B-051A-7C4B-8DA7-A6CA2798094A}"/>
                </c:ext>
              </c:extLst>
            </c:dLbl>
            <c:dLbl>
              <c:idx val="92"/>
              <c:tx>
                <c:strRef>
                  <c:f>'/Users/el1goluj/Documents/ZURICH/PROJECTS/UPMEM/upmem-workloads/Microbenchmarks/AI/[ai_output.xlsx]ai_output (4)'!$J$94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{1548128E-08CB-E14C-8C78-0629F03EA988}</c15:txfldGUID>
                      <c15:f>'/Users/el1goluj/Documents/ZURICH/PROJECTS/UPMEM/upmem-workloads/Microbenchmarks/AI/[ai_output.xlsx]ai_output (4)'!$J$94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C-051A-7C4B-8DA7-A6CA2798094A}"/>
                </c:ext>
              </c:extLst>
            </c:dLbl>
            <c:dLbl>
              <c:idx val="93"/>
              <c:tx>
                <c:strRef>
                  <c:f>'/Users/el1goluj/Documents/ZURICH/PROJECTS/UPMEM/upmem-workloads/Microbenchmarks/AI/[ai_output.xlsx]ai_output (4)'!$J$95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{06EF5FAC-5298-ED42-AB95-83383F768DBC}</c15:txfldGUID>
                      <c15:f>'/Users/el1goluj/Documents/ZURICH/PROJECTS/UPMEM/upmem-workloads/Microbenchmarks/AI/[ai_output.xlsx]ai_output (4)'!$J$95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D-051A-7C4B-8DA7-A6CA2798094A}"/>
                </c:ext>
              </c:extLst>
            </c:dLbl>
            <c:dLbl>
              <c:idx val="94"/>
              <c:tx>
                <c:strRef>
                  <c:f>'/Users/el1goluj/Documents/ZURICH/PROJECTS/UPMEM/upmem-workloads/Microbenchmarks/AI/[ai_output.xlsx]ai_output (4)'!$J$96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{027EDDAC-5DAE-7543-8F96-AE15EA5343DA}</c15:txfldGUID>
                      <c15:f>'/Users/el1goluj/Documents/ZURICH/PROJECTS/UPMEM/upmem-workloads/Microbenchmarks/AI/[ai_output.xlsx]ai_output (4)'!$J$96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E-051A-7C4B-8DA7-A6CA2798094A}"/>
                </c:ext>
              </c:extLst>
            </c:dLbl>
            <c:dLbl>
              <c:idx val="95"/>
              <c:tx>
                <c:strRef>
                  <c:f>'/Users/el1goluj/Documents/ZURICH/PROJECTS/UPMEM/upmem-workloads/Microbenchmarks/AI/[ai_output.xlsx]ai_output (4)'!$J$97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{CEE8635C-4A04-D446-9E73-7756791F0D32}</c15:txfldGUID>
                      <c15:f>'/Users/el1goluj/Documents/ZURICH/PROJECTS/UPMEM/upmem-workloads/Microbenchmarks/AI/[ai_output.xlsx]ai_output (4)'!$J$97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F-051A-7C4B-8DA7-A6CA2798094A}"/>
                </c:ext>
              </c:extLst>
            </c:dLbl>
            <c:dLbl>
              <c:idx val="96"/>
              <c:tx>
                <c:strRef>
                  <c:f>'/Users/el1goluj/Documents/ZURICH/PROJECTS/UPMEM/upmem-workloads/Microbenchmarks/AI/[ai_output.xlsx]ai_output (4)'!$J$98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{A27C5D7A-AC40-E34E-ADDE-DE9D5787B926}</c15:txfldGUID>
                      <c15:f>'/Users/el1goluj/Documents/ZURICH/PROJECTS/UPMEM/upmem-workloads/Microbenchmarks/AI/[ai_output.xlsx]ai_output (4)'!$J$98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0-051A-7C4B-8DA7-A6CA2798094A}"/>
                </c:ext>
              </c:extLst>
            </c:dLbl>
            <c:dLbl>
              <c:idx val="97"/>
              <c:tx>
                <c:strRef>
                  <c:f>'/Users/el1goluj/Documents/ZURICH/PROJECTS/UPMEM/upmem-workloads/Microbenchmarks/AI/[ai_output.xlsx]ai_output (4)'!$J$99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{B33BCB01-3138-CC48-B4BC-912BFA392902}</c15:txfldGUID>
                      <c15:f>'/Users/el1goluj/Documents/ZURICH/PROJECTS/UPMEM/upmem-workloads/Microbenchmarks/AI/[ai_output.xlsx]ai_output (4)'!$J$99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1-051A-7C4B-8DA7-A6CA2798094A}"/>
                </c:ext>
              </c:extLst>
            </c:dLbl>
            <c:dLbl>
              <c:idx val="98"/>
              <c:tx>
                <c:strRef>
                  <c:f>'/Users/el1goluj/Documents/ZURICH/PROJECTS/UPMEM/upmem-workloads/Microbenchmarks/AI/[ai_output.xlsx]ai_output (4)'!$J$100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{35EED32E-E599-EC45-9CB9-66F9B59B25DC}</c15:txfldGUID>
                      <c15:f>'/Users/el1goluj/Documents/ZURICH/PROJECTS/UPMEM/upmem-workloads/Microbenchmarks/AI/[ai_output.xlsx]ai_output (4)'!$J$100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2-051A-7C4B-8DA7-A6CA2798094A}"/>
                </c:ext>
              </c:extLst>
            </c:dLbl>
            <c:dLbl>
              <c:idx val="99"/>
              <c:tx>
                <c:strRef>
                  <c:f>'/Users/el1goluj/Documents/ZURICH/PROJECTS/UPMEM/upmem-workloads/Microbenchmarks/AI/[ai_output.xlsx]ai_output (4)'!$J$101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{FAEE9743-8AE2-2F4D-8DDD-806FD89F749F}</c15:txfldGUID>
                      <c15:f>'/Users/el1goluj/Documents/ZURICH/PROJECTS/UPMEM/upmem-workloads/Microbenchmarks/AI/[ai_output.xlsx]ai_output (4)'!$J$101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3-051A-7C4B-8DA7-A6CA2798094A}"/>
                </c:ext>
              </c:extLst>
            </c:dLbl>
            <c:dLbl>
              <c:idx val="100"/>
              <c:tx>
                <c:strRef>
                  <c:f>'/Users/el1goluj/Documents/ZURICH/PROJECTS/UPMEM/upmem-workloads/Microbenchmarks/AI/[ai_output.xlsx]ai_output (4)'!$J$102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{4E6AAA87-DFB8-464F-86FD-0A6887356032}</c15:txfldGUID>
                      <c15:f>'/Users/el1goluj/Documents/ZURICH/PROJECTS/UPMEM/upmem-workloads/Microbenchmarks/AI/[ai_output.xlsx]ai_output (4)'!$J$102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4-051A-7C4B-8DA7-A6CA2798094A}"/>
                </c:ext>
              </c:extLst>
            </c:dLbl>
            <c:dLbl>
              <c:idx val="101"/>
              <c:tx>
                <c:strRef>
                  <c:f>'/Users/el1goluj/Documents/ZURICH/PROJECTS/UPMEM/upmem-workloads/Microbenchmarks/AI/[ai_output.xlsx]ai_output (4)'!$J$103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{79295487-0578-3E4F-A528-E1480A59963B}</c15:txfldGUID>
                      <c15:f>'/Users/el1goluj/Documents/ZURICH/PROJECTS/UPMEM/upmem-workloads/Microbenchmarks/AI/[ai_output.xlsx]ai_output (4)'!$J$103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5-051A-7C4B-8DA7-A6CA2798094A}"/>
                </c:ext>
              </c:extLst>
            </c:dLbl>
            <c:dLbl>
              <c:idx val="102"/>
              <c:tx>
                <c:strRef>
                  <c:f>'/Users/el1goluj/Documents/ZURICH/PROJECTS/UPMEM/upmem-workloads/Microbenchmarks/AI/[ai_output.xlsx]ai_output (4)'!$J$104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{4ECAACB9-0BA4-2242-90ED-7E003940CFAF}</c15:txfldGUID>
                      <c15:f>'/Users/el1goluj/Documents/ZURICH/PROJECTS/UPMEM/upmem-workloads/Microbenchmarks/AI/[ai_output.xlsx]ai_output (4)'!$J$104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6-051A-7C4B-8DA7-A6CA2798094A}"/>
                </c:ext>
              </c:extLst>
            </c:dLbl>
            <c:dLbl>
              <c:idx val="103"/>
              <c:tx>
                <c:strRef>
                  <c:f>'/Users/el1goluj/Documents/ZURICH/PROJECTS/UPMEM/upmem-workloads/Microbenchmarks/AI/[ai_output.xlsx]ai_output (4)'!$J$105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{4FAC417B-5158-1144-AFE9-B6C811D5FB0E}</c15:txfldGUID>
                      <c15:f>'/Users/el1goluj/Documents/ZURICH/PROJECTS/UPMEM/upmem-workloads/Microbenchmarks/AI/[ai_output.xlsx]ai_output (4)'!$J$105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7-051A-7C4B-8DA7-A6CA2798094A}"/>
                </c:ext>
              </c:extLst>
            </c:dLbl>
            <c:dLbl>
              <c:idx val="104"/>
              <c:tx>
                <c:strRef>
                  <c:f>'/Users/el1goluj/Documents/ZURICH/PROJECTS/UPMEM/upmem-workloads/Microbenchmarks/AI/[ai_output.xlsx]ai_output (4)'!$J$106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{49E088DD-054A-044A-AAE8-8CD032E9D78C}</c15:txfldGUID>
                      <c15:f>'/Users/el1goluj/Documents/ZURICH/PROJECTS/UPMEM/upmem-workloads/Microbenchmarks/AI/[ai_output.xlsx]ai_output (4)'!$J$106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8-051A-7C4B-8DA7-A6CA2798094A}"/>
                </c:ext>
              </c:extLst>
            </c:dLbl>
            <c:dLbl>
              <c:idx val="105"/>
              <c:tx>
                <c:strRef>
                  <c:f>'/Users/el1goluj/Documents/ZURICH/PROJECTS/UPMEM/upmem-workloads/Microbenchmarks/AI/[ai_output.xlsx]ai_output (4)'!$J$107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{7CB9CE31-39E2-5C4F-AF6E-7BA5981CEAE2}</c15:txfldGUID>
                      <c15:f>'/Users/el1goluj/Documents/ZURICH/PROJECTS/UPMEM/upmem-workloads/Microbenchmarks/AI/[ai_output.xlsx]ai_output (4)'!$J$107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9-051A-7C4B-8DA7-A6CA2798094A}"/>
                </c:ext>
              </c:extLst>
            </c:dLbl>
            <c:dLbl>
              <c:idx val="106"/>
              <c:tx>
                <c:strRef>
                  <c:f>'/Users/el1goluj/Documents/ZURICH/PROJECTS/UPMEM/upmem-workloads/Microbenchmarks/AI/[ai_output.xlsx]ai_output (4)'!$J$108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{AB3FD15B-12FA-E045-A431-8AD9083280DE}</c15:txfldGUID>
                      <c15:f>'/Users/el1goluj/Documents/ZURICH/PROJECTS/UPMEM/upmem-workloads/Microbenchmarks/AI/[ai_output.xlsx]ai_output (4)'!$J$108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A-051A-7C4B-8DA7-A6CA2798094A}"/>
                </c:ext>
              </c:extLst>
            </c:dLbl>
            <c:dLbl>
              <c:idx val="107"/>
              <c:tx>
                <c:strRef>
                  <c:f>'/Users/el1goluj/Documents/ZURICH/PROJECTS/UPMEM/upmem-workloads/Microbenchmarks/AI/[ai_output.xlsx]ai_output (4)'!$J$109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{3D927A64-6124-BF42-9330-685F58A87D96}</c15:txfldGUID>
                      <c15:f>'/Users/el1goluj/Documents/ZURICH/PROJECTS/UPMEM/upmem-workloads/Microbenchmarks/AI/[ai_output.xlsx]ai_output (4)'!$J$109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B-051A-7C4B-8DA7-A6CA2798094A}"/>
                </c:ext>
              </c:extLst>
            </c:dLbl>
            <c:dLbl>
              <c:idx val="108"/>
              <c:tx>
                <c:strRef>
                  <c:f>'/Users/el1goluj/Documents/ZURICH/PROJECTS/UPMEM/upmem-workloads/Microbenchmarks/AI/[ai_output.xlsx]ai_output (4)'!$J$110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{C4489754-C351-7040-91EE-6A4CEB100F24}</c15:txfldGUID>
                      <c15:f>'/Users/el1goluj/Documents/ZURICH/PROJECTS/UPMEM/upmem-workloads/Microbenchmarks/AI/[ai_output.xlsx]ai_output (4)'!$J$110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C-051A-7C4B-8DA7-A6CA2798094A}"/>
                </c:ext>
              </c:extLst>
            </c:dLbl>
            <c:dLbl>
              <c:idx val="109"/>
              <c:tx>
                <c:strRef>
                  <c:f>'/Users/el1goluj/Documents/ZURICH/PROJECTS/UPMEM/upmem-workloads/Microbenchmarks/AI/[ai_output.xlsx]ai_output (4)'!$J$111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{5A8BD533-F443-A142-A0C4-F8169612AAB1}</c15:txfldGUID>
                      <c15:f>'/Users/el1goluj/Documents/ZURICH/PROJECTS/UPMEM/upmem-workloads/Microbenchmarks/AI/[ai_output.xlsx]ai_output (4)'!$J$111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D-051A-7C4B-8DA7-A6CA2798094A}"/>
                </c:ext>
              </c:extLst>
            </c:dLbl>
            <c:dLbl>
              <c:idx val="110"/>
              <c:tx>
                <c:strRef>
                  <c:f>'/Users/el1goluj/Documents/ZURICH/PROJECTS/UPMEM/upmem-workloads/Microbenchmarks/AI/[ai_output.xlsx]ai_output (4)'!$J$112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{670DC1CD-B8CB-7E45-A614-BDEA9D80E12F}</c15:txfldGUID>
                      <c15:f>'/Users/el1goluj/Documents/ZURICH/PROJECTS/UPMEM/upmem-workloads/Microbenchmarks/AI/[ai_output.xlsx]ai_output (4)'!$J$112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E-051A-7C4B-8DA7-A6CA2798094A}"/>
                </c:ext>
              </c:extLst>
            </c:dLbl>
            <c:dLbl>
              <c:idx val="111"/>
              <c:tx>
                <c:strRef>
                  <c:f>'/Users/el1goluj/Documents/ZURICH/PROJECTS/UPMEM/upmem-workloads/Microbenchmarks/AI/[ai_output.xlsx]ai_output (4)'!$J$113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{E1D0C4FE-E326-CE4B-A47B-5771BBCE28D9}</c15:txfldGUID>
                      <c15:f>'/Users/el1goluj/Documents/ZURICH/PROJECTS/UPMEM/upmem-workloads/Microbenchmarks/AI/[ai_output.xlsx]ai_output (4)'!$J$113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F-051A-7C4B-8DA7-A6CA2798094A}"/>
                </c:ext>
              </c:extLst>
            </c:dLbl>
            <c:dLbl>
              <c:idx val="112"/>
              <c:tx>
                <c:strRef>
                  <c:f>'/Users/el1goluj/Documents/ZURICH/PROJECTS/UPMEM/upmem-workloads/Microbenchmarks/AI/[ai_output.xlsx]ai_output (4)'!$J$114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{1B07E2D9-EAB6-4048-8E62-3A1F3C9134C1}</c15:txfldGUID>
                      <c15:f>'/Users/el1goluj/Documents/ZURICH/PROJECTS/UPMEM/upmem-workloads/Microbenchmarks/AI/[ai_output.xlsx]ai_output (4)'!$J$114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0-051A-7C4B-8DA7-A6CA2798094A}"/>
                </c:ext>
              </c:extLst>
            </c:dLbl>
            <c:dLbl>
              <c:idx val="113"/>
              <c:tx>
                <c:strRef>
                  <c:f>'/Users/el1goluj/Documents/ZURICH/PROJECTS/UPMEM/upmem-workloads/Microbenchmarks/AI/[ai_output.xlsx]ai_output (4)'!$J$115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{99764E76-DCAF-A943-8B10-77CB8F96A3AC}</c15:txfldGUID>
                      <c15:f>'/Users/el1goluj/Documents/ZURICH/PROJECTS/UPMEM/upmem-workloads/Microbenchmarks/AI/[ai_output.xlsx]ai_output (4)'!$J$115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1-051A-7C4B-8DA7-A6CA2798094A}"/>
                </c:ext>
              </c:extLst>
            </c:dLbl>
            <c:dLbl>
              <c:idx val="114"/>
              <c:tx>
                <c:strRef>
                  <c:f>'/Users/el1goluj/Documents/ZURICH/PROJECTS/UPMEM/upmem-workloads/Microbenchmarks/AI/[ai_output.xlsx]ai_output (4)'!$J$116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{54BBB101-2CB8-FD4D-9870-A47F03B2DBCD}</c15:txfldGUID>
                      <c15:f>'/Users/el1goluj/Documents/ZURICH/PROJECTS/UPMEM/upmem-workloads/Microbenchmarks/AI/[ai_output.xlsx]ai_output (4)'!$J$116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2-051A-7C4B-8DA7-A6CA2798094A}"/>
                </c:ext>
              </c:extLst>
            </c:dLbl>
            <c:dLbl>
              <c:idx val="115"/>
              <c:tx>
                <c:strRef>
                  <c:f>'/Users/el1goluj/Documents/ZURICH/PROJECTS/UPMEM/upmem-workloads/Microbenchmarks/AI/[ai_output.xlsx]ai_output (4)'!$J$117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{A75C2D8F-2E93-4F4D-9A38-38587EE3F3B3}</c15:txfldGUID>
                      <c15:f>'/Users/el1goluj/Documents/ZURICH/PROJECTS/UPMEM/upmem-workloads/Microbenchmarks/AI/[ai_output.xlsx]ai_output (4)'!$J$117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3-051A-7C4B-8DA7-A6CA2798094A}"/>
                </c:ext>
              </c:extLst>
            </c:dLbl>
            <c:dLbl>
              <c:idx val="116"/>
              <c:tx>
                <c:strRef>
                  <c:f>'/Users/el1goluj/Documents/ZURICH/PROJECTS/UPMEM/upmem-workloads/Microbenchmarks/AI/[ai_output.xlsx]ai_output (4)'!$J$118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{350352BB-A2F5-E94B-99DB-6A8B97C290DE}</c15:txfldGUID>
                      <c15:f>'/Users/el1goluj/Documents/ZURICH/PROJECTS/UPMEM/upmem-workloads/Microbenchmarks/AI/[ai_output.xlsx]ai_output (4)'!$J$118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4-051A-7C4B-8DA7-A6CA2798094A}"/>
                </c:ext>
              </c:extLst>
            </c:dLbl>
            <c:dLbl>
              <c:idx val="117"/>
              <c:tx>
                <c:strRef>
                  <c:f>'/Users/el1goluj/Documents/ZURICH/PROJECTS/UPMEM/upmem-workloads/Microbenchmarks/AI/[ai_output.xlsx]ai_output (4)'!$J$119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{B85D6E32-2390-564D-A3C5-A9669BD41598}</c15:txfldGUID>
                      <c15:f>'/Users/el1goluj/Documents/ZURICH/PROJECTS/UPMEM/upmem-workloads/Microbenchmarks/AI/[ai_output.xlsx]ai_output (4)'!$J$119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5-051A-7C4B-8DA7-A6CA2798094A}"/>
                </c:ext>
              </c:extLst>
            </c:dLbl>
            <c:dLbl>
              <c:idx val="118"/>
              <c:tx>
                <c:strRef>
                  <c:f>'/Users/el1goluj/Documents/ZURICH/PROJECTS/UPMEM/upmem-workloads/Microbenchmarks/AI/[ai_output.xlsx]ai_output (4)'!$J$120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{238F94A9-B1F5-2D42-BBBA-38170F41F4AC}</c15:txfldGUID>
                      <c15:f>'/Users/el1goluj/Documents/ZURICH/PROJECTS/UPMEM/upmem-workloads/Microbenchmarks/AI/[ai_output.xlsx]ai_output (4)'!$J$120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6-051A-7C4B-8DA7-A6CA2798094A}"/>
                </c:ext>
              </c:extLst>
            </c:dLbl>
            <c:dLbl>
              <c:idx val="119"/>
              <c:tx>
                <c:strRef>
                  <c:f>'/Users/el1goluj/Documents/ZURICH/PROJECTS/UPMEM/upmem-workloads/Microbenchmarks/AI/[ai_output.xlsx]ai_output (4)'!$J$121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{84C04D38-F000-9D4F-A119-D0D1146A1587}</c15:txfldGUID>
                      <c15:f>'/Users/el1goluj/Documents/ZURICH/PROJECTS/UPMEM/upmem-workloads/Microbenchmarks/AI/[ai_output.xlsx]ai_output (4)'!$J$121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7-051A-7C4B-8DA7-A6CA2798094A}"/>
                </c:ext>
              </c:extLst>
            </c:dLbl>
            <c:dLbl>
              <c:idx val="120"/>
              <c:tx>
                <c:strRef>
                  <c:f>'/Users/el1goluj/Documents/ZURICH/PROJECTS/UPMEM/upmem-workloads/Microbenchmarks/AI/[ai_output.xlsx]ai_output (4)'!$J$122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{CD0AC1F2-9DDB-FA42-A567-480E2D3838CA}</c15:txfldGUID>
                      <c15:f>'/Users/el1goluj/Documents/ZURICH/PROJECTS/UPMEM/upmem-workloads/Microbenchmarks/AI/[ai_output.xlsx]ai_output (4)'!$J$122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8-051A-7C4B-8DA7-A6CA2798094A}"/>
                </c:ext>
              </c:extLst>
            </c:dLbl>
            <c:dLbl>
              <c:idx val="121"/>
              <c:tx>
                <c:strRef>
                  <c:f>'/Users/el1goluj/Documents/ZURICH/PROJECTS/UPMEM/upmem-workloads/Microbenchmarks/AI/[ai_output.xlsx]ai_output (4)'!$J$123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{E11879F5-68E0-7141-909F-3FC37E4D3F7D}</c15:txfldGUID>
                      <c15:f>'/Users/el1goluj/Documents/ZURICH/PROJECTS/UPMEM/upmem-workloads/Microbenchmarks/AI/[ai_output.xlsx]ai_output (4)'!$J$123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9-051A-7C4B-8DA7-A6CA2798094A}"/>
                </c:ext>
              </c:extLst>
            </c:dLbl>
            <c:dLbl>
              <c:idx val="122"/>
              <c:tx>
                <c:strRef>
                  <c:f>'/Users/el1goluj/Documents/ZURICH/PROJECTS/UPMEM/upmem-workloads/Microbenchmarks/AI/[ai_output.xlsx]ai_output (4)'!$J$124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{679688EB-2E90-9549-A1DB-27DFA4F89061}</c15:txfldGUID>
                      <c15:f>'/Users/el1goluj/Documents/ZURICH/PROJECTS/UPMEM/upmem-workloads/Microbenchmarks/AI/[ai_output.xlsx]ai_output (4)'!$J$124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A-051A-7C4B-8DA7-A6CA2798094A}"/>
                </c:ext>
              </c:extLst>
            </c:dLbl>
            <c:dLbl>
              <c:idx val="123"/>
              <c:tx>
                <c:strRef>
                  <c:f>'/Users/el1goluj/Documents/ZURICH/PROJECTS/UPMEM/upmem-workloads/Microbenchmarks/AI/[ai_output.xlsx]ai_output (4)'!$J$125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{42CCBE2D-375C-B14E-9432-36AC20E206D3}</c15:txfldGUID>
                      <c15:f>'/Users/el1goluj/Documents/ZURICH/PROJECTS/UPMEM/upmem-workloads/Microbenchmarks/AI/[ai_output.xlsx]ai_output (4)'!$J$125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B-051A-7C4B-8DA7-A6CA2798094A}"/>
                </c:ext>
              </c:extLst>
            </c:dLbl>
            <c:dLbl>
              <c:idx val="124"/>
              <c:tx>
                <c:strRef>
                  <c:f>'/Users/el1goluj/Documents/ZURICH/PROJECTS/UPMEM/upmem-workloads/Microbenchmarks/AI/[ai_output.xlsx]ai_output (4)'!$J$126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{7EE2F297-68CE-D542-BCBB-1EF20DE7868F}</c15:txfldGUID>
                      <c15:f>'/Users/el1goluj/Documents/ZURICH/PROJECTS/UPMEM/upmem-workloads/Microbenchmarks/AI/[ai_output.xlsx]ai_output (4)'!$J$126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C-051A-7C4B-8DA7-A6CA2798094A}"/>
                </c:ext>
              </c:extLst>
            </c:dLbl>
            <c:dLbl>
              <c:idx val="125"/>
              <c:tx>
                <c:strRef>
                  <c:f>'/Users/el1goluj/Documents/ZURICH/PROJECTS/UPMEM/upmem-workloads/Microbenchmarks/AI/[ai_output.xlsx]ai_output (4)'!$J$127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{AA1CF639-1728-704D-B741-D7C8D7205BFA}</c15:txfldGUID>
                      <c15:f>'/Users/el1goluj/Documents/ZURICH/PROJECTS/UPMEM/upmem-workloads/Microbenchmarks/AI/[ai_output.xlsx]ai_output (4)'!$J$127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D-051A-7C4B-8DA7-A6CA2798094A}"/>
                </c:ext>
              </c:extLst>
            </c:dLbl>
            <c:dLbl>
              <c:idx val="126"/>
              <c:tx>
                <c:strRef>
                  <c:f>'/Users/el1goluj/Documents/ZURICH/PROJECTS/UPMEM/upmem-workloads/Microbenchmarks/AI/[ai_output.xlsx]ai_output (4)'!$J$128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{37DE76F6-3DDF-6C4B-9E84-305EAB72AA48}</c15:txfldGUID>
                      <c15:f>'/Users/el1goluj/Documents/ZURICH/PROJECTS/UPMEM/upmem-workloads/Microbenchmarks/AI/[ai_output.xlsx]ai_output (4)'!$J$128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E-051A-7C4B-8DA7-A6CA2798094A}"/>
                </c:ext>
              </c:extLst>
            </c:dLbl>
            <c:dLbl>
              <c:idx val="127"/>
              <c:tx>
                <c:strRef>
                  <c:f>'/Users/el1goluj/Documents/ZURICH/PROJECTS/UPMEM/upmem-workloads/Microbenchmarks/AI/[ai_output.xlsx]ai_output (4)'!$J$129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{F3856019-348A-A04A-A346-CD791330B979}</c15:txfldGUID>
                      <c15:f>'/Users/el1goluj/Documents/ZURICH/PROJECTS/UPMEM/upmem-workloads/Microbenchmarks/AI/[ai_output.xlsx]ai_output (4)'!$J$129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F-051A-7C4B-8DA7-A6CA2798094A}"/>
                </c:ext>
              </c:extLst>
            </c:dLbl>
            <c:dLbl>
              <c:idx val="128"/>
              <c:tx>
                <c:strRef>
                  <c:f>'/Users/el1goluj/Documents/ZURICH/PROJECTS/UPMEM/upmem-workloads/Microbenchmarks/AI/[ai_output.xlsx]ai_output (4)'!$J$130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{88990A03-A1F4-9145-93DC-5E9FDD057E30}</c15:txfldGUID>
                      <c15:f>'/Users/el1goluj/Documents/ZURICH/PROJECTS/UPMEM/upmem-workloads/Microbenchmarks/AI/[ai_output.xlsx]ai_output (4)'!$J$130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0-051A-7C4B-8DA7-A6CA2798094A}"/>
                </c:ext>
              </c:extLst>
            </c:dLbl>
            <c:dLbl>
              <c:idx val="129"/>
              <c:tx>
                <c:strRef>
                  <c:f>'/Users/el1goluj/Documents/ZURICH/PROJECTS/UPMEM/upmem-workloads/Microbenchmarks/AI/[ai_output.xlsx]ai_output (4)'!$J$131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{67F56BD3-2369-4042-B6C5-524980C470B5}</c15:txfldGUID>
                      <c15:f>'/Users/el1goluj/Documents/ZURICH/PROJECTS/UPMEM/upmem-workloads/Microbenchmarks/AI/[ai_output.xlsx]ai_output (4)'!$J$131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1-051A-7C4B-8DA7-A6CA2798094A}"/>
                </c:ext>
              </c:extLst>
            </c:dLbl>
            <c:dLbl>
              <c:idx val="130"/>
              <c:tx>
                <c:strRef>
                  <c:f>'/Users/el1goluj/Documents/ZURICH/PROJECTS/UPMEM/upmem-workloads/Microbenchmarks/AI/[ai_output.xlsx]ai_output (4)'!$J$132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{C4F664C3-D494-8D42-A267-3063220718CB}</c15:txfldGUID>
                      <c15:f>'/Users/el1goluj/Documents/ZURICH/PROJECTS/UPMEM/upmem-workloads/Microbenchmarks/AI/[ai_output.xlsx]ai_output (4)'!$J$132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2-051A-7C4B-8DA7-A6CA2798094A}"/>
                </c:ext>
              </c:extLst>
            </c:dLbl>
            <c:dLbl>
              <c:idx val="131"/>
              <c:tx>
                <c:strRef>
                  <c:f>'/Users/el1goluj/Documents/ZURICH/PROJECTS/UPMEM/upmem-workloads/Microbenchmarks/AI/[ai_output.xlsx]ai_output (4)'!$J$133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{822FAF2B-B1BE-1942-82BB-20683806914A}</c15:txfldGUID>
                      <c15:f>'/Users/el1goluj/Documents/ZURICH/PROJECTS/UPMEM/upmem-workloads/Microbenchmarks/AI/[ai_output.xlsx]ai_output (4)'!$J$133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3-051A-7C4B-8DA7-A6CA2798094A}"/>
                </c:ext>
              </c:extLst>
            </c:dLbl>
            <c:dLbl>
              <c:idx val="132"/>
              <c:tx>
                <c:strRef>
                  <c:f>'/Users/el1goluj/Documents/ZURICH/PROJECTS/UPMEM/upmem-workloads/Microbenchmarks/AI/[ai_output.xlsx]ai_output (4)'!$J$134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{94BA54B8-F053-F74A-876D-A20EDECCCF76}</c15:txfldGUID>
                      <c15:f>'/Users/el1goluj/Documents/ZURICH/PROJECTS/UPMEM/upmem-workloads/Microbenchmarks/AI/[ai_output.xlsx]ai_output (4)'!$J$134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4-051A-7C4B-8DA7-A6CA2798094A}"/>
                </c:ext>
              </c:extLst>
            </c:dLbl>
            <c:dLbl>
              <c:idx val="133"/>
              <c:tx>
                <c:strRef>
                  <c:f>'/Users/el1goluj/Documents/ZURICH/PROJECTS/UPMEM/upmem-workloads/Microbenchmarks/AI/[ai_output.xlsx]ai_output (4)'!$J$135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{25194E13-9181-2F4C-9D8B-77E16BF2101E}</c15:txfldGUID>
                      <c15:f>'/Users/el1goluj/Documents/ZURICH/PROJECTS/UPMEM/upmem-workloads/Microbenchmarks/AI/[ai_output.xlsx]ai_output (4)'!$J$135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5-051A-7C4B-8DA7-A6CA2798094A}"/>
                </c:ext>
              </c:extLst>
            </c:dLbl>
            <c:dLbl>
              <c:idx val="134"/>
              <c:tx>
                <c:strRef>
                  <c:f>'/Users/el1goluj/Documents/ZURICH/PROJECTS/UPMEM/upmem-workloads/Microbenchmarks/AI/[ai_output.xlsx]ai_output (4)'!$J$136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{D742F812-68E4-9A48-8CA2-5865B2E38DE4}</c15:txfldGUID>
                      <c15:f>'/Users/el1goluj/Documents/ZURICH/PROJECTS/UPMEM/upmem-workloads/Microbenchmarks/AI/[ai_output.xlsx]ai_output (4)'!$J$136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6-051A-7C4B-8DA7-A6CA2798094A}"/>
                </c:ext>
              </c:extLst>
            </c:dLbl>
            <c:dLbl>
              <c:idx val="135"/>
              <c:tx>
                <c:strRef>
                  <c:f>'/Users/el1goluj/Documents/ZURICH/PROJECTS/UPMEM/upmem-workloads/Microbenchmarks/AI/[ai_output.xlsx]ai_output (4)'!$J$137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{14345088-2792-AC4E-8752-E0A3164A4BFA}</c15:txfldGUID>
                      <c15:f>'/Users/el1goluj/Documents/ZURICH/PROJECTS/UPMEM/upmem-workloads/Microbenchmarks/AI/[ai_output.xlsx]ai_output (4)'!$J$137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7-051A-7C4B-8DA7-A6CA2798094A}"/>
                </c:ext>
              </c:extLst>
            </c:dLbl>
            <c:dLbl>
              <c:idx val="136"/>
              <c:tx>
                <c:strRef>
                  <c:f>'/Users/el1goluj/Documents/ZURICH/PROJECTS/UPMEM/upmem-workloads/Microbenchmarks/AI/[ai_output.xlsx]ai_output (4)'!$J$138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{8830937C-CA59-E74E-820B-70967CAD66E5}</c15:txfldGUID>
                      <c15:f>'/Users/el1goluj/Documents/ZURICH/PROJECTS/UPMEM/upmem-workloads/Microbenchmarks/AI/[ai_output.xlsx]ai_output (4)'!$J$138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8-051A-7C4B-8DA7-A6CA2798094A}"/>
                </c:ext>
              </c:extLst>
            </c:dLbl>
            <c:dLbl>
              <c:idx val="137"/>
              <c:tx>
                <c:strRef>
                  <c:f>'/Users/el1goluj/Documents/ZURICH/PROJECTS/UPMEM/upmem-workloads/Microbenchmarks/AI/[ai_output.xlsx]ai_output (4)'!$J$139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{A53F9D6A-1BFD-7E41-828D-0595906BC00F}</c15:txfldGUID>
                      <c15:f>'/Users/el1goluj/Documents/ZURICH/PROJECTS/UPMEM/upmem-workloads/Microbenchmarks/AI/[ai_output.xlsx]ai_output (4)'!$J$139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9-051A-7C4B-8DA7-A6CA2798094A}"/>
                </c:ext>
              </c:extLst>
            </c:dLbl>
            <c:dLbl>
              <c:idx val="138"/>
              <c:tx>
                <c:strRef>
                  <c:f>'/Users/el1goluj/Documents/ZURICH/PROJECTS/UPMEM/upmem-workloads/Microbenchmarks/AI/[ai_output.xlsx]ai_output (4)'!$J$140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{D504BDD1-B534-014B-8708-3982234E03F8}</c15:txfldGUID>
                      <c15:f>'/Users/el1goluj/Documents/ZURICH/PROJECTS/UPMEM/upmem-workloads/Microbenchmarks/AI/[ai_output.xlsx]ai_output (4)'!$J$140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A-051A-7C4B-8DA7-A6CA2798094A}"/>
                </c:ext>
              </c:extLst>
            </c:dLbl>
            <c:dLbl>
              <c:idx val="139"/>
              <c:tx>
                <c:strRef>
                  <c:f>'/Users/el1goluj/Documents/ZURICH/PROJECTS/UPMEM/upmem-workloads/Microbenchmarks/AI/[ai_output.xlsx]ai_output (4)'!$J$141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{C2F574E7-6F72-6744-8E2A-D40973848793}</c15:txfldGUID>
                      <c15:f>'/Users/el1goluj/Documents/ZURICH/PROJECTS/UPMEM/upmem-workloads/Microbenchmarks/AI/[ai_output.xlsx]ai_output (4)'!$J$141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B-051A-7C4B-8DA7-A6CA2798094A}"/>
                </c:ext>
              </c:extLst>
            </c:dLbl>
            <c:dLbl>
              <c:idx val="140"/>
              <c:tx>
                <c:strRef>
                  <c:f>'/Users/el1goluj/Documents/ZURICH/PROJECTS/UPMEM/upmem-workloads/Microbenchmarks/AI/[ai_output.xlsx]ai_output (4)'!$J$142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{D69270CD-96F1-D04F-AA17-077F6F876637}</c15:txfldGUID>
                      <c15:f>'/Users/el1goluj/Documents/ZURICH/PROJECTS/UPMEM/upmem-workloads/Microbenchmarks/AI/[ai_output.xlsx]ai_output (4)'!$J$142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C-051A-7C4B-8DA7-A6CA2798094A}"/>
                </c:ext>
              </c:extLst>
            </c:dLbl>
            <c:dLbl>
              <c:idx val="141"/>
              <c:tx>
                <c:strRef>
                  <c:f>'/Users/el1goluj/Documents/ZURICH/PROJECTS/UPMEM/upmem-workloads/Microbenchmarks/AI/[ai_output.xlsx]ai_output (4)'!$J$143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{A709F3D4-62DD-4A45-ACA2-CD08136B714B}</c15:txfldGUID>
                      <c15:f>'/Users/el1goluj/Documents/ZURICH/PROJECTS/UPMEM/upmem-workloads/Microbenchmarks/AI/[ai_output.xlsx]ai_output (4)'!$J$143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D-051A-7C4B-8DA7-A6CA2798094A}"/>
                </c:ext>
              </c:extLst>
            </c:dLbl>
            <c:dLbl>
              <c:idx val="142"/>
              <c:tx>
                <c:strRef>
                  <c:f>'/Users/el1goluj/Documents/ZURICH/PROJECTS/UPMEM/upmem-workloads/Microbenchmarks/AI/[ai_output.xlsx]ai_output (4)'!$J$144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{4DCCBA06-2CFF-464B-B20D-6CF2DC0EF733}</c15:txfldGUID>
                      <c15:f>'/Users/el1goluj/Documents/ZURICH/PROJECTS/UPMEM/upmem-workloads/Microbenchmarks/AI/[ai_output.xlsx]ai_output (4)'!$J$144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E-051A-7C4B-8DA7-A6CA2798094A}"/>
                </c:ext>
              </c:extLst>
            </c:dLbl>
            <c:dLbl>
              <c:idx val="143"/>
              <c:tx>
                <c:strRef>
                  <c:f>'/Users/el1goluj/Documents/ZURICH/PROJECTS/UPMEM/upmem-workloads/Microbenchmarks/AI/[ai_output.xlsx]ai_output (4)'!$J$145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{3268BEB0-CBB4-CC46-A3CD-2C62D65194F7}</c15:txfldGUID>
                      <c15:f>'/Users/el1goluj/Documents/ZURICH/PROJECTS/UPMEM/upmem-workloads/Microbenchmarks/AI/[ai_output.xlsx]ai_output (4)'!$J$145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F-051A-7C4B-8DA7-A6CA2798094A}"/>
                </c:ext>
              </c:extLst>
            </c:dLbl>
            <c:dLbl>
              <c:idx val="144"/>
              <c:tx>
                <c:strRef>
                  <c:f>'/Users/el1goluj/Documents/ZURICH/PROJECTS/UPMEM/upmem-workloads/Microbenchmarks/AI/[ai_output.xlsx]ai_output (4)'!$J$146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{2F023F7A-B7AC-FE4B-BC59-B2D65B83C269}</c15:txfldGUID>
                      <c15:f>'/Users/el1goluj/Documents/ZURICH/PROJECTS/UPMEM/upmem-workloads/Microbenchmarks/AI/[ai_output.xlsx]ai_output (4)'!$J$146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0-051A-7C4B-8DA7-A6CA2798094A}"/>
                </c:ext>
              </c:extLst>
            </c:dLbl>
            <c:dLbl>
              <c:idx val="145"/>
              <c:tx>
                <c:strRef>
                  <c:f>'/Users/el1goluj/Documents/ZURICH/PROJECTS/UPMEM/upmem-workloads/Microbenchmarks/AI/[ai_output.xlsx]ai_output (4)'!$J$147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{653D2504-E371-6642-B008-4142B4DA99CD}</c15:txfldGUID>
                      <c15:f>'/Users/el1goluj/Documents/ZURICH/PROJECTS/UPMEM/upmem-workloads/Microbenchmarks/AI/[ai_output.xlsx]ai_output (4)'!$J$147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1-051A-7C4B-8DA7-A6CA2798094A}"/>
                </c:ext>
              </c:extLst>
            </c:dLbl>
            <c:dLbl>
              <c:idx val="146"/>
              <c:tx>
                <c:strRef>
                  <c:f>'/Users/el1goluj/Documents/ZURICH/PROJECTS/UPMEM/upmem-workloads/Microbenchmarks/AI/[ai_output.xlsx]ai_output (4)'!$J$148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{5287C752-66D0-9C4C-9F9A-C87EB1740270}</c15:txfldGUID>
                      <c15:f>'/Users/el1goluj/Documents/ZURICH/PROJECTS/UPMEM/upmem-workloads/Microbenchmarks/AI/[ai_output.xlsx]ai_output (4)'!$J$148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2-051A-7C4B-8DA7-A6CA2798094A}"/>
                </c:ext>
              </c:extLst>
            </c:dLbl>
            <c:dLbl>
              <c:idx val="147"/>
              <c:tx>
                <c:strRef>
                  <c:f>'/Users/el1goluj/Documents/ZURICH/PROJECTS/UPMEM/upmem-workloads/Microbenchmarks/AI/[ai_output.xlsx]ai_output (4)'!$J$149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{3C66A0D5-65FB-A24C-BAA9-300A88672E30}</c15:txfldGUID>
                      <c15:f>'/Users/el1goluj/Documents/ZURICH/PROJECTS/UPMEM/upmem-workloads/Microbenchmarks/AI/[ai_output.xlsx]ai_output (4)'!$J$149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3-051A-7C4B-8DA7-A6CA2798094A}"/>
                </c:ext>
              </c:extLst>
            </c:dLbl>
            <c:dLbl>
              <c:idx val="148"/>
              <c:tx>
                <c:strRef>
                  <c:f>'/Users/el1goluj/Documents/ZURICH/PROJECTS/UPMEM/upmem-workloads/Microbenchmarks/AI/[ai_output.xlsx]ai_output (4)'!$J$150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{7344A700-4D84-494A-9945-9C1B9AA6D732}</c15:txfldGUID>
                      <c15:f>'/Users/el1goluj/Documents/ZURICH/PROJECTS/UPMEM/upmem-workloads/Microbenchmarks/AI/[ai_output.xlsx]ai_output (4)'!$J$150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4-051A-7C4B-8DA7-A6CA2798094A}"/>
                </c:ext>
              </c:extLst>
            </c:dLbl>
            <c:dLbl>
              <c:idx val="149"/>
              <c:tx>
                <c:strRef>
                  <c:f>'/Users/el1goluj/Documents/ZURICH/PROJECTS/UPMEM/upmem-workloads/Microbenchmarks/AI/[ai_output.xlsx]ai_output (4)'!$J$151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{AA6B1077-00EF-1848-8F0C-DF8894606F37}</c15:txfldGUID>
                      <c15:f>'/Users/el1goluj/Documents/ZURICH/PROJECTS/UPMEM/upmem-workloads/Microbenchmarks/AI/[ai_output.xlsx]ai_output (4)'!$J$151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5-051A-7C4B-8DA7-A6CA2798094A}"/>
                </c:ext>
              </c:extLst>
            </c:dLbl>
            <c:dLbl>
              <c:idx val="150"/>
              <c:tx>
                <c:strRef>
                  <c:f>'/Users/el1goluj/Documents/ZURICH/PROJECTS/UPMEM/upmem-workloads/Microbenchmarks/AI/[ai_output.xlsx]ai_output (4)'!$J$152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{C5B7AC79-D175-964C-B6E5-50D95F7C8D21}</c15:txfldGUID>
                      <c15:f>'/Users/el1goluj/Documents/ZURICH/PROJECTS/UPMEM/upmem-workloads/Microbenchmarks/AI/[ai_output.xlsx]ai_output (4)'!$J$152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6-051A-7C4B-8DA7-A6CA2798094A}"/>
                </c:ext>
              </c:extLst>
            </c:dLbl>
            <c:dLbl>
              <c:idx val="151"/>
              <c:tx>
                <c:strRef>
                  <c:f>'/Users/el1goluj/Documents/ZURICH/PROJECTS/UPMEM/upmem-workloads/Microbenchmarks/AI/[ai_output.xlsx]ai_output (4)'!$J$153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{BE369B6B-D7C8-8F4A-BF28-D426C658EE34}</c15:txfldGUID>
                      <c15:f>'/Users/el1goluj/Documents/ZURICH/PROJECTS/UPMEM/upmem-workloads/Microbenchmarks/AI/[ai_output.xlsx]ai_output (4)'!$J$153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7-051A-7C4B-8DA7-A6CA2798094A}"/>
                </c:ext>
              </c:extLst>
            </c:dLbl>
            <c:dLbl>
              <c:idx val="152"/>
              <c:tx>
                <c:strRef>
                  <c:f>'/Users/el1goluj/Documents/ZURICH/PROJECTS/UPMEM/upmem-workloads/Microbenchmarks/AI/[ai_output.xlsx]ai_output (4)'!$J$154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{74089920-55E0-F748-B910-EF3DB5D07635}</c15:txfldGUID>
                      <c15:f>'/Users/el1goluj/Documents/ZURICH/PROJECTS/UPMEM/upmem-workloads/Microbenchmarks/AI/[ai_output.xlsx]ai_output (4)'!$J$154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8-051A-7C4B-8DA7-A6CA2798094A}"/>
                </c:ext>
              </c:extLst>
            </c:dLbl>
            <c:dLbl>
              <c:idx val="153"/>
              <c:tx>
                <c:strRef>
                  <c:f>'/Users/el1goluj/Documents/ZURICH/PROJECTS/UPMEM/upmem-workloads/Microbenchmarks/AI/[ai_output.xlsx]ai_output (4)'!$J$155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{55B681CC-656E-714F-B4BF-81E44393332D}</c15:txfldGUID>
                      <c15:f>'/Users/el1goluj/Documents/ZURICH/PROJECTS/UPMEM/upmem-workloads/Microbenchmarks/AI/[ai_output.xlsx]ai_output (4)'!$J$155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9-051A-7C4B-8DA7-A6CA2798094A}"/>
                </c:ext>
              </c:extLst>
            </c:dLbl>
            <c:dLbl>
              <c:idx val="154"/>
              <c:tx>
                <c:strRef>
                  <c:f>'/Users/el1goluj/Documents/ZURICH/PROJECTS/UPMEM/upmem-workloads/Microbenchmarks/AI/[ai_output.xlsx]ai_output (4)'!$J$156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{1B8BC058-DF75-F144-A180-BEA9AB7FF3E9}</c15:txfldGUID>
                      <c15:f>'/Users/el1goluj/Documents/ZURICH/PROJECTS/UPMEM/upmem-workloads/Microbenchmarks/AI/[ai_output.xlsx]ai_output (4)'!$J$156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A-051A-7C4B-8DA7-A6CA2798094A}"/>
                </c:ext>
              </c:extLst>
            </c:dLbl>
            <c:dLbl>
              <c:idx val="155"/>
              <c:tx>
                <c:strRef>
                  <c:f>'/Users/el1goluj/Documents/ZURICH/PROJECTS/UPMEM/upmem-workloads/Microbenchmarks/AI/[ai_output.xlsx]ai_output (4)'!$J$157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{29F281B7-73EE-0646-BF6B-8D255D5E32F1}</c15:txfldGUID>
                      <c15:f>'/Users/el1goluj/Documents/ZURICH/PROJECTS/UPMEM/upmem-workloads/Microbenchmarks/AI/[ai_output.xlsx]ai_output (4)'!$J$157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B-051A-7C4B-8DA7-A6CA2798094A}"/>
                </c:ext>
              </c:extLst>
            </c:dLbl>
            <c:dLbl>
              <c:idx val="156"/>
              <c:tx>
                <c:strRef>
                  <c:f>'/Users/el1goluj/Documents/ZURICH/PROJECTS/UPMEM/upmem-workloads/Microbenchmarks/AI/[ai_output.xlsx]ai_output (4)'!$J$158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{CB644419-2B70-0546-BECB-4E8120FB0F2C}</c15:txfldGUID>
                      <c15:f>'/Users/el1goluj/Documents/ZURICH/PROJECTS/UPMEM/upmem-workloads/Microbenchmarks/AI/[ai_output.xlsx]ai_output (4)'!$J$158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C-051A-7C4B-8DA7-A6CA2798094A}"/>
                </c:ext>
              </c:extLst>
            </c:dLbl>
            <c:dLbl>
              <c:idx val="157"/>
              <c:tx>
                <c:strRef>
                  <c:f>'/Users/el1goluj/Documents/ZURICH/PROJECTS/UPMEM/upmem-workloads/Microbenchmarks/AI/[ai_output.xlsx]ai_output (4)'!$J$159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{1385B9B7-C078-844C-9605-27048B40D71C}</c15:txfldGUID>
                      <c15:f>'/Users/el1goluj/Documents/ZURICH/PROJECTS/UPMEM/upmem-workloads/Microbenchmarks/AI/[ai_output.xlsx]ai_output (4)'!$J$159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D-051A-7C4B-8DA7-A6CA2798094A}"/>
                </c:ext>
              </c:extLst>
            </c:dLbl>
            <c:dLbl>
              <c:idx val="158"/>
              <c:tx>
                <c:strRef>
                  <c:f>'/Users/el1goluj/Documents/ZURICH/PROJECTS/UPMEM/upmem-workloads/Microbenchmarks/AI/[ai_output.xlsx]ai_output (4)'!$J$160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{CA0FCC7F-13B0-8B4A-B057-A1D9B523DECE}</c15:txfldGUID>
                      <c15:f>'/Users/el1goluj/Documents/ZURICH/PROJECTS/UPMEM/upmem-workloads/Microbenchmarks/AI/[ai_output.xlsx]ai_output (4)'!$J$160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E-051A-7C4B-8DA7-A6CA2798094A}"/>
                </c:ext>
              </c:extLst>
            </c:dLbl>
            <c:dLbl>
              <c:idx val="159"/>
              <c:tx>
                <c:strRef>
                  <c:f>'/Users/el1goluj/Documents/ZURICH/PROJECTS/UPMEM/upmem-workloads/Microbenchmarks/AI/[ai_output.xlsx]ai_output (4)'!$J$161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{A48E6198-4436-5045-BB32-E5EE69E3EE63}</c15:txfldGUID>
                      <c15:f>'/Users/el1goluj/Documents/ZURICH/PROJECTS/UPMEM/upmem-workloads/Microbenchmarks/AI/[ai_output.xlsx]ai_output (4)'!$J$161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F-051A-7C4B-8DA7-A6CA2798094A}"/>
                </c:ext>
              </c:extLst>
            </c:dLbl>
            <c:dLbl>
              <c:idx val="160"/>
              <c:tx>
                <c:strRef>
                  <c:f>'/Users/el1goluj/Documents/ZURICH/PROJECTS/UPMEM/upmem-workloads/Microbenchmarks/AI/[ai_output.xlsx]ai_output (4)'!$J$162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{42A56FA9-B751-134C-8ED7-426A6D25D945}</c15:txfldGUID>
                      <c15:f>'/Users/el1goluj/Documents/ZURICH/PROJECTS/UPMEM/upmem-workloads/Microbenchmarks/AI/[ai_output.xlsx]ai_output (4)'!$J$162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0-051A-7C4B-8DA7-A6CA2798094A}"/>
                </c:ext>
              </c:extLst>
            </c:dLbl>
            <c:dLbl>
              <c:idx val="161"/>
              <c:tx>
                <c:strRef>
                  <c:f>'/Users/el1goluj/Documents/ZURICH/PROJECTS/UPMEM/upmem-workloads/Microbenchmarks/AI/[ai_output.xlsx]ai_output (4)'!$J$163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{CCDB5C4F-B203-474D-8337-98FAD2A051BB}</c15:txfldGUID>
                      <c15:f>'/Users/el1goluj/Documents/ZURICH/PROJECTS/UPMEM/upmem-workloads/Microbenchmarks/AI/[ai_output.xlsx]ai_output (4)'!$J$163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1-051A-7C4B-8DA7-A6CA2798094A}"/>
                </c:ext>
              </c:extLst>
            </c:dLbl>
            <c:dLbl>
              <c:idx val="162"/>
              <c:tx>
                <c:strRef>
                  <c:f>'/Users/el1goluj/Documents/ZURICH/PROJECTS/UPMEM/upmem-workloads/Microbenchmarks/AI/[ai_output.xlsx]ai_output (4)'!$J$164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{75655554-CB69-5E4D-ADE5-4B93E0677DA6}</c15:txfldGUID>
                      <c15:f>'/Users/el1goluj/Documents/ZURICH/PROJECTS/UPMEM/upmem-workloads/Microbenchmarks/AI/[ai_output.xlsx]ai_output (4)'!$J$164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2-051A-7C4B-8DA7-A6CA2798094A}"/>
                </c:ext>
              </c:extLst>
            </c:dLbl>
            <c:dLbl>
              <c:idx val="163"/>
              <c:tx>
                <c:strRef>
                  <c:f>'/Users/el1goluj/Documents/ZURICH/PROJECTS/UPMEM/upmem-workloads/Microbenchmarks/AI/[ai_output.xlsx]ai_output (4)'!$J$165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{A6D9F27E-8B11-9149-BD42-D5BC31DC2DF4}</c15:txfldGUID>
                      <c15:f>'/Users/el1goluj/Documents/ZURICH/PROJECTS/UPMEM/upmem-workloads/Microbenchmarks/AI/[ai_output.xlsx]ai_output (4)'!$J$165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3-051A-7C4B-8DA7-A6CA2798094A}"/>
                </c:ext>
              </c:extLst>
            </c:dLbl>
            <c:dLbl>
              <c:idx val="164"/>
              <c:tx>
                <c:strRef>
                  <c:f>'/Users/el1goluj/Documents/ZURICH/PROJECTS/UPMEM/upmem-workloads/Microbenchmarks/AI/[ai_output.xlsx]ai_output (4)'!$J$166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{CF96E6B6-8183-9C46-A7A0-48A89D1FF895}</c15:txfldGUID>
                      <c15:f>'/Users/el1goluj/Documents/ZURICH/PROJECTS/UPMEM/upmem-workloads/Microbenchmarks/AI/[ai_output.xlsx]ai_output (4)'!$J$166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4-051A-7C4B-8DA7-A6CA2798094A}"/>
                </c:ext>
              </c:extLst>
            </c:dLbl>
            <c:dLbl>
              <c:idx val="165"/>
              <c:tx>
                <c:strRef>
                  <c:f>'/Users/el1goluj/Documents/ZURICH/PROJECTS/UPMEM/upmem-workloads/Microbenchmarks/AI/[ai_output.xlsx]ai_output (4)'!$J$167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{18461DEA-DE4B-8140-961D-80E67A6C0CCF}</c15:txfldGUID>
                      <c15:f>'/Users/el1goluj/Documents/ZURICH/PROJECTS/UPMEM/upmem-workloads/Microbenchmarks/AI/[ai_output.xlsx]ai_output (4)'!$J$167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5-051A-7C4B-8DA7-A6CA2798094A}"/>
                </c:ext>
              </c:extLst>
            </c:dLbl>
            <c:dLbl>
              <c:idx val="166"/>
              <c:tx>
                <c:strRef>
                  <c:f>'/Users/el1goluj/Documents/ZURICH/PROJECTS/UPMEM/upmem-workloads/Microbenchmarks/AI/[ai_output.xlsx]ai_output (4)'!$J$168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{3C036F04-803B-D445-801D-D0DEA7F90155}</c15:txfldGUID>
                      <c15:f>'/Users/el1goluj/Documents/ZURICH/PROJECTS/UPMEM/upmem-workloads/Microbenchmarks/AI/[ai_output.xlsx]ai_output (4)'!$J$168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6-051A-7C4B-8DA7-A6CA2798094A}"/>
                </c:ext>
              </c:extLst>
            </c:dLbl>
            <c:dLbl>
              <c:idx val="167"/>
              <c:tx>
                <c:strRef>
                  <c:f>'/Users/el1goluj/Documents/ZURICH/PROJECTS/UPMEM/upmem-workloads/Microbenchmarks/AI/[ai_output.xlsx]ai_output (4)'!$J$169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{885A6B03-2AC1-2449-B5A8-51904EA0E6CA}</c15:txfldGUID>
                      <c15:f>'/Users/el1goluj/Documents/ZURICH/PROJECTS/UPMEM/upmem-workloads/Microbenchmarks/AI/[ai_output.xlsx]ai_output (4)'!$J$169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7-051A-7C4B-8DA7-A6CA2798094A}"/>
                </c:ext>
              </c:extLst>
            </c:dLbl>
            <c:dLbl>
              <c:idx val="168"/>
              <c:tx>
                <c:strRef>
                  <c:f>'/Users/el1goluj/Documents/ZURICH/PROJECTS/UPMEM/upmem-workloads/Microbenchmarks/AI/[ai_output.xlsx]ai_output (4)'!$J$170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{9D2DE269-7848-D944-9AAC-E0AB8F931669}</c15:txfldGUID>
                      <c15:f>'/Users/el1goluj/Documents/ZURICH/PROJECTS/UPMEM/upmem-workloads/Microbenchmarks/AI/[ai_output.xlsx]ai_output (4)'!$J$170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8-051A-7C4B-8DA7-A6CA2798094A}"/>
                </c:ext>
              </c:extLst>
            </c:dLbl>
            <c:dLbl>
              <c:idx val="169"/>
              <c:tx>
                <c:strRef>
                  <c:f>'/Users/el1goluj/Documents/ZURICH/PROJECTS/UPMEM/upmem-workloads/Microbenchmarks/AI/[ai_output.xlsx]ai_output (4)'!$J$171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{81E51248-4EED-CE48-A3EB-2F724E3E5265}</c15:txfldGUID>
                      <c15:f>'/Users/el1goluj/Documents/ZURICH/PROJECTS/UPMEM/upmem-workloads/Microbenchmarks/AI/[ai_output.xlsx]ai_output (4)'!$J$171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9-051A-7C4B-8DA7-A6CA2798094A}"/>
                </c:ext>
              </c:extLst>
            </c:dLbl>
            <c:dLbl>
              <c:idx val="170"/>
              <c:tx>
                <c:strRef>
                  <c:f>'/Users/el1goluj/Documents/ZURICH/PROJECTS/UPMEM/upmem-workloads/Microbenchmarks/AI/[ai_output.xlsx]ai_output (4)'!$J$172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{16C644A6-A3E9-6342-896C-540AAAD50EFB}</c15:txfldGUID>
                      <c15:f>'/Users/el1goluj/Documents/ZURICH/PROJECTS/UPMEM/upmem-workloads/Microbenchmarks/AI/[ai_output.xlsx]ai_output (4)'!$J$172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A-051A-7C4B-8DA7-A6CA2798094A}"/>
                </c:ext>
              </c:extLst>
            </c:dLbl>
            <c:dLbl>
              <c:idx val="171"/>
              <c:tx>
                <c:strRef>
                  <c:f>'/Users/el1goluj/Documents/ZURICH/PROJECTS/UPMEM/upmem-workloads/Microbenchmarks/AI/[ai_output.xlsx]ai_output (4)'!$J$173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{01295971-6929-3C47-B48A-FFA577D0AF44}</c15:txfldGUID>
                      <c15:f>'/Users/el1goluj/Documents/ZURICH/PROJECTS/UPMEM/upmem-workloads/Microbenchmarks/AI/[ai_output.xlsx]ai_output (4)'!$J$173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B-051A-7C4B-8DA7-A6CA2798094A}"/>
                </c:ext>
              </c:extLst>
            </c:dLbl>
            <c:dLbl>
              <c:idx val="172"/>
              <c:tx>
                <c:strRef>
                  <c:f>'/Users/el1goluj/Documents/ZURICH/PROJECTS/UPMEM/upmem-workloads/Microbenchmarks/AI/[ai_output.xlsx]ai_output (4)'!$J$174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{71116191-8A77-DD42-B2DE-290FCE06A21D}</c15:txfldGUID>
                      <c15:f>'/Users/el1goluj/Documents/ZURICH/PROJECTS/UPMEM/upmem-workloads/Microbenchmarks/AI/[ai_output.xlsx]ai_output (4)'!$J$174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C-051A-7C4B-8DA7-A6CA2798094A}"/>
                </c:ext>
              </c:extLst>
            </c:dLbl>
            <c:dLbl>
              <c:idx val="173"/>
              <c:tx>
                <c:strRef>
                  <c:f>'/Users/el1goluj/Documents/ZURICH/PROJECTS/UPMEM/upmem-workloads/Microbenchmarks/AI/[ai_output.xlsx]ai_output (4)'!$J$175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{01D947E2-53F2-484E-9411-CE3655766D62}</c15:txfldGUID>
                      <c15:f>'/Users/el1goluj/Documents/ZURICH/PROJECTS/UPMEM/upmem-workloads/Microbenchmarks/AI/[ai_output.xlsx]ai_output (4)'!$J$175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D-051A-7C4B-8DA7-A6CA2798094A}"/>
                </c:ext>
              </c:extLst>
            </c:dLbl>
            <c:dLbl>
              <c:idx val="174"/>
              <c:tx>
                <c:strRef>
                  <c:f>'/Users/el1goluj/Documents/ZURICH/PROJECTS/UPMEM/upmem-workloads/Microbenchmarks/AI/[ai_output.xlsx]ai_output (4)'!$J$176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{71496701-8CDF-3E4F-AFD2-A39AE5FFBE20}</c15:txfldGUID>
                      <c15:f>'/Users/el1goluj/Documents/ZURICH/PROJECTS/UPMEM/upmem-workloads/Microbenchmarks/AI/[ai_output.xlsx]ai_output (4)'!$J$176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E-051A-7C4B-8DA7-A6CA2798094A}"/>
                </c:ext>
              </c:extLst>
            </c:dLbl>
            <c:dLbl>
              <c:idx val="175"/>
              <c:tx>
                <c:strRef>
                  <c:f>'/Users/el1goluj/Documents/ZURICH/PROJECTS/UPMEM/upmem-workloads/Microbenchmarks/AI/[ai_output.xlsx]ai_output (4)'!$J$177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{19030A5D-BA9F-714C-881A-BC95565D82E8}</c15:txfldGUID>
                      <c15:f>'/Users/el1goluj/Documents/ZURICH/PROJECTS/UPMEM/upmem-workloads/Microbenchmarks/AI/[ai_output.xlsx]ai_output (4)'!$J$177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F-051A-7C4B-8DA7-A6CA2798094A}"/>
                </c:ext>
              </c:extLst>
            </c:dLbl>
            <c:dLbl>
              <c:idx val="176"/>
              <c:tx>
                <c:strRef>
                  <c:f>'/Users/el1goluj/Documents/ZURICH/PROJECTS/UPMEM/upmem-workloads/Microbenchmarks/AI/[ai_output.xlsx]ai_output (4)'!$J$178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{6FB68FA2-AA68-B142-AFF7-5CA155AA0D51}</c15:txfldGUID>
                      <c15:f>'/Users/el1goluj/Documents/ZURICH/PROJECTS/UPMEM/upmem-workloads/Microbenchmarks/AI/[ai_output.xlsx]ai_output (4)'!$J$178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0-051A-7C4B-8DA7-A6CA2798094A}"/>
                </c:ext>
              </c:extLst>
            </c:dLbl>
            <c:dLbl>
              <c:idx val="177"/>
              <c:tx>
                <c:strRef>
                  <c:f>'/Users/el1goluj/Documents/ZURICH/PROJECTS/UPMEM/upmem-workloads/Microbenchmarks/AI/[ai_output.xlsx]ai_output (4)'!$J$179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{DC88EEB0-B2C9-3646-A0DE-12D217693D0B}</c15:txfldGUID>
                      <c15:f>'/Users/el1goluj/Documents/ZURICH/PROJECTS/UPMEM/upmem-workloads/Microbenchmarks/AI/[ai_output.xlsx]ai_output (4)'!$J$179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1-051A-7C4B-8DA7-A6CA2798094A}"/>
                </c:ext>
              </c:extLst>
            </c:dLbl>
            <c:dLbl>
              <c:idx val="178"/>
              <c:tx>
                <c:strRef>
                  <c:f>'/Users/el1goluj/Documents/ZURICH/PROJECTS/UPMEM/upmem-workloads/Microbenchmarks/AI/[ai_output.xlsx]ai_output (4)'!$J$180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{48EC6C10-B5E6-1240-B4D6-E1D1D7D21B5A}</c15:txfldGUID>
                      <c15:f>'/Users/el1goluj/Documents/ZURICH/PROJECTS/UPMEM/upmem-workloads/Microbenchmarks/AI/[ai_output.xlsx]ai_output (4)'!$J$180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2-051A-7C4B-8DA7-A6CA2798094A}"/>
                </c:ext>
              </c:extLst>
            </c:dLbl>
            <c:dLbl>
              <c:idx val="179"/>
              <c:tx>
                <c:strRef>
                  <c:f>'/Users/el1goluj/Documents/ZURICH/PROJECTS/UPMEM/upmem-workloads/Microbenchmarks/AI/[ai_output.xlsx]ai_output (4)'!$J$181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{88A313FE-B796-4F4E-8F66-B883F0017067}</c15:txfldGUID>
                      <c15:f>'/Users/el1goluj/Documents/ZURICH/PROJECTS/UPMEM/upmem-workloads/Microbenchmarks/AI/[ai_output.xlsx]ai_output (4)'!$J$181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3-051A-7C4B-8DA7-A6CA2798094A}"/>
                </c:ext>
              </c:extLst>
            </c:dLbl>
            <c:dLbl>
              <c:idx val="180"/>
              <c:tx>
                <c:strRef>
                  <c:f>'/Users/el1goluj/Documents/ZURICH/PROJECTS/UPMEM/upmem-workloads/Microbenchmarks/AI/[ai_output.xlsx]ai_output (4)'!$J$182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{3CEE94B8-248F-534E-AD15-BC19114A681E}</c15:txfldGUID>
                      <c15:f>'/Users/el1goluj/Documents/ZURICH/PROJECTS/UPMEM/upmem-workloads/Microbenchmarks/AI/[ai_output.xlsx]ai_output (4)'!$J$182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4-051A-7C4B-8DA7-A6CA2798094A}"/>
                </c:ext>
              </c:extLst>
            </c:dLbl>
            <c:dLbl>
              <c:idx val="181"/>
              <c:tx>
                <c:strRef>
                  <c:f>'/Users/el1goluj/Documents/ZURICH/PROJECTS/UPMEM/upmem-workloads/Microbenchmarks/AI/[ai_output.xlsx]ai_output (4)'!$J$183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{F447E2B4-33E5-C24F-AA79-BD4EFA38C1D3}</c15:txfldGUID>
                      <c15:f>'/Users/el1goluj/Documents/ZURICH/PROJECTS/UPMEM/upmem-workloads/Microbenchmarks/AI/[ai_output.xlsx]ai_output (4)'!$J$183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5-051A-7C4B-8DA7-A6CA2798094A}"/>
                </c:ext>
              </c:extLst>
            </c:dLbl>
            <c:dLbl>
              <c:idx val="182"/>
              <c:tx>
                <c:strRef>
                  <c:f>'/Users/el1goluj/Documents/ZURICH/PROJECTS/UPMEM/upmem-workloads/Microbenchmarks/AI/[ai_output.xlsx]ai_output (4)'!$J$184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{5047207D-47CB-7148-97A6-F0D367C1174E}</c15:txfldGUID>
                      <c15:f>'/Users/el1goluj/Documents/ZURICH/PROJECTS/UPMEM/upmem-workloads/Microbenchmarks/AI/[ai_output.xlsx]ai_output (4)'!$J$184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6-051A-7C4B-8DA7-A6CA2798094A}"/>
                </c:ext>
              </c:extLst>
            </c:dLbl>
            <c:dLbl>
              <c:idx val="183"/>
              <c:tx>
                <c:strRef>
                  <c:f>'/Users/el1goluj/Documents/ZURICH/PROJECTS/UPMEM/upmem-workloads/Microbenchmarks/AI/[ai_output.xlsx]ai_output (4)'!$J$185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{0DC43999-7635-4F43-AFFF-BD71266CBF9A}</c15:txfldGUID>
                      <c15:f>'/Users/el1goluj/Documents/ZURICH/PROJECTS/UPMEM/upmem-workloads/Microbenchmarks/AI/[ai_output.xlsx]ai_output (4)'!$J$185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7-051A-7C4B-8DA7-A6CA2798094A}"/>
                </c:ext>
              </c:extLst>
            </c:dLbl>
            <c:dLbl>
              <c:idx val="184"/>
              <c:tx>
                <c:strRef>
                  <c:f>'/Users/el1goluj/Documents/ZURICH/PROJECTS/UPMEM/upmem-workloads/Microbenchmarks/AI/[ai_output.xlsx]ai_output (4)'!$J$186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{8A8182D7-F75A-3A45-95EC-522CF4022815}</c15:txfldGUID>
                      <c15:f>'/Users/el1goluj/Documents/ZURICH/PROJECTS/UPMEM/upmem-workloads/Microbenchmarks/AI/[ai_output.xlsx]ai_output (4)'!$J$186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8-051A-7C4B-8DA7-A6CA2798094A}"/>
                </c:ext>
              </c:extLst>
            </c:dLbl>
            <c:dLbl>
              <c:idx val="185"/>
              <c:tx>
                <c:strRef>
                  <c:f>'/Users/el1goluj/Documents/ZURICH/PROJECTS/UPMEM/upmem-workloads/Microbenchmarks/AI/[ai_output.xlsx]ai_output (4)'!$J$187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{A07AA0D0-82FC-B746-A538-6FDF294E50DF}</c15:txfldGUID>
                      <c15:f>'/Users/el1goluj/Documents/ZURICH/PROJECTS/UPMEM/upmem-workloads/Microbenchmarks/AI/[ai_output.xlsx]ai_output (4)'!$J$187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9-051A-7C4B-8DA7-A6CA2798094A}"/>
                </c:ext>
              </c:extLst>
            </c:dLbl>
            <c:dLbl>
              <c:idx val="186"/>
              <c:tx>
                <c:strRef>
                  <c:f>'/Users/el1goluj/Documents/ZURICH/PROJECTS/UPMEM/upmem-workloads/Microbenchmarks/AI/[ai_output.xlsx]ai_output (4)'!$J$188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{71627358-8B56-C14F-99FA-0A2D7AECFC97}</c15:txfldGUID>
                      <c15:f>'/Users/el1goluj/Documents/ZURICH/PROJECTS/UPMEM/upmem-workloads/Microbenchmarks/AI/[ai_output.xlsx]ai_output (4)'!$J$188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A-051A-7C4B-8DA7-A6CA2798094A}"/>
                </c:ext>
              </c:extLst>
            </c:dLbl>
            <c:dLbl>
              <c:idx val="187"/>
              <c:tx>
                <c:strRef>
                  <c:f>'/Users/el1goluj/Documents/ZURICH/PROJECTS/UPMEM/upmem-workloads/Microbenchmarks/AI/[ai_output.xlsx]ai_output (4)'!$J$189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{921BC04A-8747-9F41-9A6C-E6E893894768}</c15:txfldGUID>
                      <c15:f>'/Users/el1goluj/Documents/ZURICH/PROJECTS/UPMEM/upmem-workloads/Microbenchmarks/AI/[ai_output.xlsx]ai_output (4)'!$J$189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B-051A-7C4B-8DA7-A6CA2798094A}"/>
                </c:ext>
              </c:extLst>
            </c:dLbl>
            <c:dLbl>
              <c:idx val="188"/>
              <c:tx>
                <c:strRef>
                  <c:f>'/Users/el1goluj/Documents/ZURICH/PROJECTS/UPMEM/upmem-workloads/Microbenchmarks/AI/[ai_output.xlsx]ai_output (4)'!$J$190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{074CBAE9-FB2E-E242-9D8F-69662B4B3D16}</c15:txfldGUID>
                      <c15:f>'/Users/el1goluj/Documents/ZURICH/PROJECTS/UPMEM/upmem-workloads/Microbenchmarks/AI/[ai_output.xlsx]ai_output (4)'!$J$190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C-051A-7C4B-8DA7-A6CA2798094A}"/>
                </c:ext>
              </c:extLst>
            </c:dLbl>
            <c:dLbl>
              <c:idx val="189"/>
              <c:tx>
                <c:strRef>
                  <c:f>'/Users/el1goluj/Documents/ZURICH/PROJECTS/UPMEM/upmem-workloads/Microbenchmarks/AI/[ai_output.xlsx]ai_output (4)'!$J$191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{5B7ADA58-8D39-FA45-864D-D9ADF7BD67E7}</c15:txfldGUID>
                      <c15:f>'/Users/el1goluj/Documents/ZURICH/PROJECTS/UPMEM/upmem-workloads/Microbenchmarks/AI/[ai_output.xlsx]ai_output (4)'!$J$191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D-051A-7C4B-8DA7-A6CA2798094A}"/>
                </c:ext>
              </c:extLst>
            </c:dLbl>
            <c:dLbl>
              <c:idx val="190"/>
              <c:tx>
                <c:strRef>
                  <c:f>'/Users/el1goluj/Documents/ZURICH/PROJECTS/UPMEM/upmem-workloads/Microbenchmarks/AI/[ai_output.xlsx]ai_output (4)'!$J$192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{0CA0BCDB-701F-4C45-B2A2-CD85FB4DA304}</c15:txfldGUID>
                      <c15:f>'/Users/el1goluj/Documents/ZURICH/PROJECTS/UPMEM/upmem-workloads/Microbenchmarks/AI/[ai_output.xlsx]ai_output (4)'!$J$192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E-051A-7C4B-8DA7-A6CA2798094A}"/>
                </c:ext>
              </c:extLst>
            </c:dLbl>
            <c:dLbl>
              <c:idx val="191"/>
              <c:tx>
                <c:strRef>
                  <c:f>'/Users/el1goluj/Documents/ZURICH/PROJECTS/UPMEM/upmem-workloads/Microbenchmarks/AI/[ai_output.xlsx]ai_output (4)'!$J$193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{6BDB7598-2041-A540-BBBB-3BDC46363F90}</c15:txfldGUID>
                      <c15:f>'/Users/el1goluj/Documents/ZURICH/PROJECTS/UPMEM/upmem-workloads/Microbenchmarks/AI/[ai_output.xlsx]ai_output (4)'!$J$193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F-051A-7C4B-8DA7-A6CA2798094A}"/>
                </c:ext>
              </c:extLst>
            </c:dLbl>
            <c:dLbl>
              <c:idx val="192"/>
              <c:tx>
                <c:strRef>
                  <c:f>'/Users/el1goluj/Documents/ZURICH/PROJECTS/UPMEM/upmem-workloads/Microbenchmarks/AI/[ai_output.xlsx]ai_output (4)'!$J$194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{9A3EA578-7067-7F44-AE0D-A88F4BC35884}</c15:txfldGUID>
                      <c15:f>'/Users/el1goluj/Documents/ZURICH/PROJECTS/UPMEM/upmem-workloads/Microbenchmarks/AI/[ai_output.xlsx]ai_output (4)'!$J$194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0-051A-7C4B-8DA7-A6CA2798094A}"/>
                </c:ext>
              </c:extLst>
            </c:dLbl>
            <c:dLbl>
              <c:idx val="193"/>
              <c:tx>
                <c:strRef>
                  <c:f>'/Users/el1goluj/Documents/ZURICH/PROJECTS/UPMEM/upmem-workloads/Microbenchmarks/AI/[ai_output.xlsx]ai_output (4)'!$J$195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{FA9F9BD1-F02A-FC46-843F-8742A5ED7167}</c15:txfldGUID>
                      <c15:f>'/Users/el1goluj/Documents/ZURICH/PROJECTS/UPMEM/upmem-workloads/Microbenchmarks/AI/[ai_output.xlsx]ai_output (4)'!$J$195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1-051A-7C4B-8DA7-A6CA2798094A}"/>
                </c:ext>
              </c:extLst>
            </c:dLbl>
            <c:dLbl>
              <c:idx val="194"/>
              <c:tx>
                <c:strRef>
                  <c:f>'/Users/el1goluj/Documents/ZURICH/PROJECTS/UPMEM/upmem-workloads/Microbenchmarks/AI/[ai_output.xlsx]ai_output (4)'!$J$196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{F94EA32C-D27A-0C4A-8F44-0D853754328B}</c15:txfldGUID>
                      <c15:f>'/Users/el1goluj/Documents/ZURICH/PROJECTS/UPMEM/upmem-workloads/Microbenchmarks/AI/[ai_output.xlsx]ai_output (4)'!$J$196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2-051A-7C4B-8DA7-A6CA2798094A}"/>
                </c:ext>
              </c:extLst>
            </c:dLbl>
            <c:dLbl>
              <c:idx val="195"/>
              <c:tx>
                <c:strRef>
                  <c:f>'/Users/el1goluj/Documents/ZURICH/PROJECTS/UPMEM/upmem-workloads/Microbenchmarks/AI/[ai_output.xlsx]ai_output (4)'!$J$197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{B578D3B1-B6F5-2642-A208-506C186349D9}</c15:txfldGUID>
                      <c15:f>'/Users/el1goluj/Documents/ZURICH/PROJECTS/UPMEM/upmem-workloads/Microbenchmarks/AI/[ai_output.xlsx]ai_output (4)'!$J$197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3-051A-7C4B-8DA7-A6CA2798094A}"/>
                </c:ext>
              </c:extLst>
            </c:dLbl>
            <c:dLbl>
              <c:idx val="196"/>
              <c:tx>
                <c:strRef>
                  <c:f>'/Users/el1goluj/Documents/ZURICH/PROJECTS/UPMEM/upmem-workloads/Microbenchmarks/AI/[ai_output.xlsx]ai_output (4)'!$J$198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{A548DD9E-922C-A343-8D3C-7B054770B9FA}</c15:txfldGUID>
                      <c15:f>'/Users/el1goluj/Documents/ZURICH/PROJECTS/UPMEM/upmem-workloads/Microbenchmarks/AI/[ai_output.xlsx]ai_output (4)'!$J$198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4-051A-7C4B-8DA7-A6CA2798094A}"/>
                </c:ext>
              </c:extLst>
            </c:dLbl>
            <c:dLbl>
              <c:idx val="197"/>
              <c:tx>
                <c:strRef>
                  <c:f>'/Users/el1goluj/Documents/ZURICH/PROJECTS/UPMEM/upmem-workloads/Microbenchmarks/AI/[ai_output.xlsx]ai_output (4)'!$J$199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{FE556A10-277B-F046-BE10-E051D95384E8}</c15:txfldGUID>
                      <c15:f>'/Users/el1goluj/Documents/ZURICH/PROJECTS/UPMEM/upmem-workloads/Microbenchmarks/AI/[ai_output.xlsx]ai_output (4)'!$J$199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5-051A-7C4B-8DA7-A6CA2798094A}"/>
                </c:ext>
              </c:extLst>
            </c:dLbl>
            <c:dLbl>
              <c:idx val="198"/>
              <c:tx>
                <c:strRef>
                  <c:f>'/Users/el1goluj/Documents/ZURICH/PROJECTS/UPMEM/upmem-workloads/Microbenchmarks/AI/[ai_output.xlsx]ai_output (4)'!$J$200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{F0C6743C-3F49-794B-9154-F36DD80B80E3}</c15:txfldGUID>
                      <c15:f>'/Users/el1goluj/Documents/ZURICH/PROJECTS/UPMEM/upmem-workloads/Microbenchmarks/AI/[ai_output.xlsx]ai_output (4)'!$J$200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6-051A-7C4B-8DA7-A6CA2798094A}"/>
                </c:ext>
              </c:extLst>
            </c:dLbl>
            <c:dLbl>
              <c:idx val="199"/>
              <c:tx>
                <c:strRef>
                  <c:f>'/Users/el1goluj/Documents/ZURICH/PROJECTS/UPMEM/upmem-workloads/Microbenchmarks/AI/[ai_output.xlsx]ai_output (4)'!$J$201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{79AC1698-B30C-3C4F-85E1-2E4631E99C87}</c15:txfldGUID>
                      <c15:f>'/Users/el1goluj/Documents/ZURICH/PROJECTS/UPMEM/upmem-workloads/Microbenchmarks/AI/[ai_output.xlsx]ai_output (4)'!$J$201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7-051A-7C4B-8DA7-A6CA2798094A}"/>
                </c:ext>
              </c:extLst>
            </c:dLbl>
            <c:dLbl>
              <c:idx val="200"/>
              <c:tx>
                <c:strRef>
                  <c:f>'/Users/el1goluj/Documents/ZURICH/PROJECTS/UPMEM/upmem-workloads/Microbenchmarks/AI/[ai_output.xlsx]ai_output (4)'!$J$202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{7F745A27-EB0E-E848-843F-BD8472101B5C}</c15:txfldGUID>
                      <c15:f>'/Users/el1goluj/Documents/ZURICH/PROJECTS/UPMEM/upmem-workloads/Microbenchmarks/AI/[ai_output.xlsx]ai_output (4)'!$J$202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8-051A-7C4B-8DA7-A6CA2798094A}"/>
                </c:ext>
              </c:extLst>
            </c:dLbl>
            <c:dLbl>
              <c:idx val="201"/>
              <c:tx>
                <c:strRef>
                  <c:f>'/Users/el1goluj/Documents/ZURICH/PROJECTS/UPMEM/upmem-workloads/Microbenchmarks/AI/[ai_output.xlsx]ai_output (4)'!$J$203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{28CE3B8E-E401-9C43-8062-EAC6F47A27BC}</c15:txfldGUID>
                      <c15:f>'/Users/el1goluj/Documents/ZURICH/PROJECTS/UPMEM/upmem-workloads/Microbenchmarks/AI/[ai_output.xlsx]ai_output (4)'!$J$203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9-051A-7C4B-8DA7-A6CA2798094A}"/>
                </c:ext>
              </c:extLst>
            </c:dLbl>
            <c:dLbl>
              <c:idx val="202"/>
              <c:tx>
                <c:strRef>
                  <c:f>'/Users/el1goluj/Documents/ZURICH/PROJECTS/UPMEM/upmem-workloads/Microbenchmarks/AI/[ai_output.xlsx]ai_output (4)'!$J$204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{A8E19256-07CE-AD46-93AA-CF9261739375}</c15:txfldGUID>
                      <c15:f>'/Users/el1goluj/Documents/ZURICH/PROJECTS/UPMEM/upmem-workloads/Microbenchmarks/AI/[ai_output.xlsx]ai_output (4)'!$J$204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A-051A-7C4B-8DA7-A6CA2798094A}"/>
                </c:ext>
              </c:extLst>
            </c:dLbl>
            <c:dLbl>
              <c:idx val="203"/>
              <c:tx>
                <c:strRef>
                  <c:f>'/Users/el1goluj/Documents/ZURICH/PROJECTS/UPMEM/upmem-workloads/Microbenchmarks/AI/[ai_output.xlsx]ai_output (4)'!$J$205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{9EA7E7A2-C63F-324B-826D-175DFE4279B0}</c15:txfldGUID>
                      <c15:f>'/Users/el1goluj/Documents/ZURICH/PROJECTS/UPMEM/upmem-workloads/Microbenchmarks/AI/[ai_output.xlsx]ai_output (4)'!$J$205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B-051A-7C4B-8DA7-A6CA2798094A}"/>
                </c:ext>
              </c:extLst>
            </c:dLbl>
            <c:dLbl>
              <c:idx val="204"/>
              <c:tx>
                <c:strRef>
                  <c:f>'/Users/el1goluj/Documents/ZURICH/PROJECTS/UPMEM/upmem-workloads/Microbenchmarks/AI/[ai_output.xlsx]ai_output (4)'!$J$206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{2B50EBEF-1039-BC4A-B3BA-6E6B7395682C}</c15:txfldGUID>
                      <c15:f>'/Users/el1goluj/Documents/ZURICH/PROJECTS/UPMEM/upmem-workloads/Microbenchmarks/AI/[ai_output.xlsx]ai_output (4)'!$J$206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C-051A-7C4B-8DA7-A6CA2798094A}"/>
                </c:ext>
              </c:extLst>
            </c:dLbl>
            <c:dLbl>
              <c:idx val="205"/>
              <c:tx>
                <c:strRef>
                  <c:f>'/Users/el1goluj/Documents/ZURICH/PROJECTS/UPMEM/upmem-workloads/Microbenchmarks/AI/[ai_output.xlsx]ai_output (4)'!$J$207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{ADD6C629-7A68-AE43-92E3-E7B168239E8D}</c15:txfldGUID>
                      <c15:f>'/Users/el1goluj/Documents/ZURICH/PROJECTS/UPMEM/upmem-workloads/Microbenchmarks/AI/[ai_output.xlsx]ai_output (4)'!$J$207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D-051A-7C4B-8DA7-A6CA2798094A}"/>
                </c:ext>
              </c:extLst>
            </c:dLbl>
            <c:dLbl>
              <c:idx val="206"/>
              <c:tx>
                <c:strRef>
                  <c:f>'/Users/el1goluj/Documents/ZURICH/PROJECTS/UPMEM/upmem-workloads/Microbenchmarks/AI/[ai_output.xlsx]ai_output (4)'!$J$208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{9B4C6911-38D9-1D4C-B7F3-2BD0993F271B}</c15:txfldGUID>
                      <c15:f>'/Users/el1goluj/Documents/ZURICH/PROJECTS/UPMEM/upmem-workloads/Microbenchmarks/AI/[ai_output.xlsx]ai_output (4)'!$J$208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E-051A-7C4B-8DA7-A6CA2798094A}"/>
                </c:ext>
              </c:extLst>
            </c:dLbl>
            <c:dLbl>
              <c:idx val="207"/>
              <c:tx>
                <c:strRef>
                  <c:f>'/Users/el1goluj/Documents/ZURICH/PROJECTS/UPMEM/upmem-workloads/Microbenchmarks/AI/[ai_output.xlsx]ai_output (4)'!$J$209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{6DCDE84B-5977-A741-BD7A-37D5E6C75ED8}</c15:txfldGUID>
                      <c15:f>'/Users/el1goluj/Documents/ZURICH/PROJECTS/UPMEM/upmem-workloads/Microbenchmarks/AI/[ai_output.xlsx]ai_output (4)'!$J$209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F-051A-7C4B-8DA7-A6CA2798094A}"/>
                </c:ext>
              </c:extLst>
            </c:dLbl>
            <c:dLbl>
              <c:idx val="208"/>
              <c:tx>
                <c:strRef>
                  <c:f>'/Users/el1goluj/Documents/ZURICH/PROJECTS/UPMEM/upmem-workloads/Microbenchmarks/AI/[ai_output.xlsx]ai_output (4)'!$J$210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{9717C46C-A8A8-9F4D-96A5-2B8DC71F7D78}</c15:txfldGUID>
                      <c15:f>'/Users/el1goluj/Documents/ZURICH/PROJECTS/UPMEM/upmem-workloads/Microbenchmarks/AI/[ai_output.xlsx]ai_output (4)'!$J$210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0-051A-7C4B-8DA7-A6CA2798094A}"/>
                </c:ext>
              </c:extLst>
            </c:dLbl>
            <c:dLbl>
              <c:idx val="209"/>
              <c:tx>
                <c:strRef>
                  <c:f>'/Users/el1goluj/Documents/ZURICH/PROJECTS/UPMEM/upmem-workloads/Microbenchmarks/AI/[ai_output.xlsx]ai_output (4)'!$J$211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{376BA8A3-4CA2-FC49-81F6-9096908DE5D5}</c15:txfldGUID>
                      <c15:f>'/Users/el1goluj/Documents/ZURICH/PROJECTS/UPMEM/upmem-workloads/Microbenchmarks/AI/[ai_output.xlsx]ai_output (4)'!$J$211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1-051A-7C4B-8DA7-A6CA2798094A}"/>
                </c:ext>
              </c:extLst>
            </c:dLbl>
            <c:dLbl>
              <c:idx val="210"/>
              <c:tx>
                <c:strRef>
                  <c:f>'/Users/el1goluj/Documents/ZURICH/PROJECTS/UPMEM/upmem-workloads/Microbenchmarks/AI/[ai_output.xlsx]ai_output (4)'!$J$212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{27A279B1-B26E-8840-9855-FD0F7E0A4D2D}</c15:txfldGUID>
                      <c15:f>'/Users/el1goluj/Documents/ZURICH/PROJECTS/UPMEM/upmem-workloads/Microbenchmarks/AI/[ai_output.xlsx]ai_output (4)'!$J$212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2-051A-7C4B-8DA7-A6CA2798094A}"/>
                </c:ext>
              </c:extLst>
            </c:dLbl>
            <c:dLbl>
              <c:idx val="211"/>
              <c:tx>
                <c:strRef>
                  <c:f>'/Users/el1goluj/Documents/ZURICH/PROJECTS/UPMEM/upmem-workloads/Microbenchmarks/AI/[ai_output.xlsx]ai_output (4)'!$J$213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{BE12CE9E-AF01-524A-8B9F-33CF59AA86E5}</c15:txfldGUID>
                      <c15:f>'/Users/el1goluj/Documents/ZURICH/PROJECTS/UPMEM/upmem-workloads/Microbenchmarks/AI/[ai_output.xlsx]ai_output (4)'!$J$213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3-051A-7C4B-8DA7-A6CA2798094A}"/>
                </c:ext>
              </c:extLst>
            </c:dLbl>
            <c:dLbl>
              <c:idx val="212"/>
              <c:tx>
                <c:strRef>
                  <c:f>'/Users/el1goluj/Documents/ZURICH/PROJECTS/UPMEM/upmem-workloads/Microbenchmarks/AI/[ai_output.xlsx]ai_output (4)'!$J$214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{EF635E2E-F631-AB46-936C-F9A51167D52B}</c15:txfldGUID>
                      <c15:f>'/Users/el1goluj/Documents/ZURICH/PROJECTS/UPMEM/upmem-workloads/Microbenchmarks/AI/[ai_output.xlsx]ai_output (4)'!$J$214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4-051A-7C4B-8DA7-A6CA2798094A}"/>
                </c:ext>
              </c:extLst>
            </c:dLbl>
            <c:dLbl>
              <c:idx val="213"/>
              <c:tx>
                <c:strRef>
                  <c:f>'/Users/el1goluj/Documents/ZURICH/PROJECTS/UPMEM/upmem-workloads/Microbenchmarks/AI/[ai_output.xlsx]ai_output (4)'!$J$215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{46316C56-7282-984D-A6F8-8D695FF50751}</c15:txfldGUID>
                      <c15:f>'/Users/el1goluj/Documents/ZURICH/PROJECTS/UPMEM/upmem-workloads/Microbenchmarks/AI/[ai_output.xlsx]ai_output (4)'!$J$215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5-051A-7C4B-8DA7-A6CA2798094A}"/>
                </c:ext>
              </c:extLst>
            </c:dLbl>
            <c:dLbl>
              <c:idx val="214"/>
              <c:tx>
                <c:strRef>
                  <c:f>'/Users/el1goluj/Documents/ZURICH/PROJECTS/UPMEM/upmem-workloads/Microbenchmarks/AI/[ai_output.xlsx]ai_output (4)'!$J$216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{43BB8D29-B2E2-3F47-B513-7DACEF256EB5}</c15:txfldGUID>
                      <c15:f>'/Users/el1goluj/Documents/ZURICH/PROJECTS/UPMEM/upmem-workloads/Microbenchmarks/AI/[ai_output.xlsx]ai_output (4)'!$J$216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6-051A-7C4B-8DA7-A6CA2798094A}"/>
                </c:ext>
              </c:extLst>
            </c:dLbl>
            <c:dLbl>
              <c:idx val="215"/>
              <c:tx>
                <c:strRef>
                  <c:f>'/Users/el1goluj/Documents/ZURICH/PROJECTS/UPMEM/upmem-workloads/Microbenchmarks/AI/[ai_output.xlsx]ai_output (4)'!$J$217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{5ED56C20-B83C-D644-A286-F0D9F9777252}</c15:txfldGUID>
                      <c15:f>'/Users/el1goluj/Documents/ZURICH/PROJECTS/UPMEM/upmem-workloads/Microbenchmarks/AI/[ai_output.xlsx]ai_output (4)'!$J$217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7-051A-7C4B-8DA7-A6CA2798094A}"/>
                </c:ext>
              </c:extLst>
            </c:dLbl>
            <c:dLbl>
              <c:idx val="216"/>
              <c:tx>
                <c:strRef>
                  <c:f>'/Users/el1goluj/Documents/ZURICH/PROJECTS/UPMEM/upmem-workloads/Microbenchmarks/AI/[ai_output.xlsx]ai_output (4)'!$J$218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{0A736852-35B6-1C4F-A89A-515B782DA135}</c15:txfldGUID>
                      <c15:f>'/Users/el1goluj/Documents/ZURICH/PROJECTS/UPMEM/upmem-workloads/Microbenchmarks/AI/[ai_output.xlsx]ai_output (4)'!$J$218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8-051A-7C4B-8DA7-A6CA2798094A}"/>
                </c:ext>
              </c:extLst>
            </c:dLbl>
            <c:dLbl>
              <c:idx val="217"/>
              <c:tx>
                <c:strRef>
                  <c:f>'/Users/el1goluj/Documents/ZURICH/PROJECTS/UPMEM/upmem-workloads/Microbenchmarks/AI/[ai_output.xlsx]ai_output (4)'!$J$219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{7C84FDCE-9E44-9047-8849-4A1010BD9764}</c15:txfldGUID>
                      <c15:f>'/Users/el1goluj/Documents/ZURICH/PROJECTS/UPMEM/upmem-workloads/Microbenchmarks/AI/[ai_output.xlsx]ai_output (4)'!$J$219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9-051A-7C4B-8DA7-A6CA2798094A}"/>
                </c:ext>
              </c:extLst>
            </c:dLbl>
            <c:dLbl>
              <c:idx val="218"/>
              <c:tx>
                <c:strRef>
                  <c:f>'/Users/el1goluj/Documents/ZURICH/PROJECTS/UPMEM/upmem-workloads/Microbenchmarks/AI/[ai_output.xlsx]ai_output (4)'!$J$220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{197059FB-D994-594F-8992-FB0655C92533}</c15:txfldGUID>
                      <c15:f>'/Users/el1goluj/Documents/ZURICH/PROJECTS/UPMEM/upmem-workloads/Microbenchmarks/AI/[ai_output.xlsx]ai_output (4)'!$J$220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A-051A-7C4B-8DA7-A6CA2798094A}"/>
                </c:ext>
              </c:extLst>
            </c:dLbl>
            <c:dLbl>
              <c:idx val="219"/>
              <c:tx>
                <c:strRef>
                  <c:f>'/Users/el1goluj/Documents/ZURICH/PROJECTS/UPMEM/upmem-workloads/Microbenchmarks/AI/[ai_output.xlsx]ai_output (4)'!$J$221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{83C6EB21-5914-E642-9645-9889991EBBB4}</c15:txfldGUID>
                      <c15:f>'/Users/el1goluj/Documents/ZURICH/PROJECTS/UPMEM/upmem-workloads/Microbenchmarks/AI/[ai_output.xlsx]ai_output (4)'!$J$221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B-051A-7C4B-8DA7-A6CA2798094A}"/>
                </c:ext>
              </c:extLst>
            </c:dLbl>
            <c:dLbl>
              <c:idx val="220"/>
              <c:tx>
                <c:strRef>
                  <c:f>'/Users/el1goluj/Documents/ZURICH/PROJECTS/UPMEM/upmem-workloads/Microbenchmarks/AI/[ai_output.xlsx]ai_output (4)'!$J$222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{D2AEEA12-9F4D-6149-AD87-A8D4D6ABDCB3}</c15:txfldGUID>
                      <c15:f>'/Users/el1goluj/Documents/ZURICH/PROJECTS/UPMEM/upmem-workloads/Microbenchmarks/AI/[ai_output.xlsx]ai_output (4)'!$J$222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C-051A-7C4B-8DA7-A6CA2798094A}"/>
                </c:ext>
              </c:extLst>
            </c:dLbl>
            <c:dLbl>
              <c:idx val="221"/>
              <c:tx>
                <c:strRef>
                  <c:f>'/Users/el1goluj/Documents/ZURICH/PROJECTS/UPMEM/upmem-workloads/Microbenchmarks/AI/[ai_output.xlsx]ai_output (4)'!$J$223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{F3CF0C1B-C2C3-9043-9AB6-C15CB6C30BCC}</c15:txfldGUID>
                      <c15:f>'/Users/el1goluj/Documents/ZURICH/PROJECTS/UPMEM/upmem-workloads/Microbenchmarks/AI/[ai_output.xlsx]ai_output (4)'!$J$223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D-051A-7C4B-8DA7-A6CA2798094A}"/>
                </c:ext>
              </c:extLst>
            </c:dLbl>
            <c:dLbl>
              <c:idx val="222"/>
              <c:tx>
                <c:strRef>
                  <c:f>'/Users/el1goluj/Documents/ZURICH/PROJECTS/UPMEM/upmem-workloads/Microbenchmarks/AI/[ai_output.xlsx]ai_output (4)'!$J$224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{1D70EDBF-6EDA-D546-856E-D56E85A3C24B}</c15:txfldGUID>
                      <c15:f>'/Users/el1goluj/Documents/ZURICH/PROJECTS/UPMEM/upmem-workloads/Microbenchmarks/AI/[ai_output.xlsx]ai_output (4)'!$J$224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E-051A-7C4B-8DA7-A6CA2798094A}"/>
                </c:ext>
              </c:extLst>
            </c:dLbl>
            <c:dLbl>
              <c:idx val="223"/>
              <c:tx>
                <c:strRef>
                  <c:f>'/Users/el1goluj/Documents/ZURICH/PROJECTS/UPMEM/upmem-workloads/Microbenchmarks/AI/[ai_output.xlsx]ai_output (4)'!$J$225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{E5EB8A7D-9A4A-8F45-96A5-CD22CCA2D553}</c15:txfldGUID>
                      <c15:f>'/Users/el1goluj/Documents/ZURICH/PROJECTS/UPMEM/upmem-workloads/Microbenchmarks/AI/[ai_output.xlsx]ai_output (4)'!$J$225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F-051A-7C4B-8DA7-A6CA2798094A}"/>
                </c:ext>
              </c:extLst>
            </c:dLbl>
            <c:dLbl>
              <c:idx val="224"/>
              <c:tx>
                <c:strRef>
                  <c:f>'/Users/el1goluj/Documents/ZURICH/PROJECTS/UPMEM/upmem-workloads/Microbenchmarks/AI/[ai_output.xlsx]ai_output (4)'!$J$226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{337958DA-77A5-F34D-AC93-5F2AF2029CB8}</c15:txfldGUID>
                      <c15:f>'/Users/el1goluj/Documents/ZURICH/PROJECTS/UPMEM/upmem-workloads/Microbenchmarks/AI/[ai_output.xlsx]ai_output (4)'!$J$226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0-051A-7C4B-8DA7-A6CA2798094A}"/>
                </c:ext>
              </c:extLst>
            </c:dLbl>
            <c:dLbl>
              <c:idx val="225"/>
              <c:tx>
                <c:strRef>
                  <c:f>'/Users/el1goluj/Documents/ZURICH/PROJECTS/UPMEM/upmem-workloads/Microbenchmarks/AI/[ai_output.xlsx]ai_output (4)'!$J$227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{0A829101-E9BD-3A46-BDFC-26A08E84C59E}</c15:txfldGUID>
                      <c15:f>'/Users/el1goluj/Documents/ZURICH/PROJECTS/UPMEM/upmem-workloads/Microbenchmarks/AI/[ai_output.xlsx]ai_output (4)'!$J$227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1-051A-7C4B-8DA7-A6CA2798094A}"/>
                </c:ext>
              </c:extLst>
            </c:dLbl>
            <c:dLbl>
              <c:idx val="226"/>
              <c:tx>
                <c:strRef>
                  <c:f>'/Users/el1goluj/Documents/ZURICH/PROJECTS/UPMEM/upmem-workloads/Microbenchmarks/AI/[ai_output.xlsx]ai_output (4)'!$J$228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{4C10BBED-EE23-2B45-8B7E-2ECEFF59C851}</c15:txfldGUID>
                      <c15:f>'/Users/el1goluj/Documents/ZURICH/PROJECTS/UPMEM/upmem-workloads/Microbenchmarks/AI/[ai_output.xlsx]ai_output (4)'!$J$228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2-051A-7C4B-8DA7-A6CA2798094A}"/>
                </c:ext>
              </c:extLst>
            </c:dLbl>
            <c:dLbl>
              <c:idx val="227"/>
              <c:tx>
                <c:strRef>
                  <c:f>'/Users/el1goluj/Documents/ZURICH/PROJECTS/UPMEM/upmem-workloads/Microbenchmarks/AI/[ai_output.xlsx]ai_output (4)'!$J$229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{BE892A48-3E54-EE41-94DC-E31FEF4DA31E}</c15:txfldGUID>
                      <c15:f>'/Users/el1goluj/Documents/ZURICH/PROJECTS/UPMEM/upmem-workloads/Microbenchmarks/AI/[ai_output.xlsx]ai_output (4)'!$J$229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3-051A-7C4B-8DA7-A6CA2798094A}"/>
                </c:ext>
              </c:extLst>
            </c:dLbl>
            <c:dLbl>
              <c:idx val="228"/>
              <c:tx>
                <c:strRef>
                  <c:f>'/Users/el1goluj/Documents/ZURICH/PROJECTS/UPMEM/upmem-workloads/Microbenchmarks/AI/[ai_output.xlsx]ai_output (4)'!$J$230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{A1B1BE82-C46D-F646-8925-A0A91DF76126}</c15:txfldGUID>
                      <c15:f>'/Users/el1goluj/Documents/ZURICH/PROJECTS/UPMEM/upmem-workloads/Microbenchmarks/AI/[ai_output.xlsx]ai_output (4)'!$J$230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4-051A-7C4B-8DA7-A6CA2798094A}"/>
                </c:ext>
              </c:extLst>
            </c:dLbl>
            <c:dLbl>
              <c:idx val="229"/>
              <c:tx>
                <c:strRef>
                  <c:f>'/Users/el1goluj/Documents/ZURICH/PROJECTS/UPMEM/upmem-workloads/Microbenchmarks/AI/[ai_output.xlsx]ai_output (4)'!$J$231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{F4F1AA56-5799-2D41-849A-15E8880ACF0D}</c15:txfldGUID>
                      <c15:f>'/Users/el1goluj/Documents/ZURICH/PROJECTS/UPMEM/upmem-workloads/Microbenchmarks/AI/[ai_output.xlsx]ai_output (4)'!$J$231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5-051A-7C4B-8DA7-A6CA2798094A}"/>
                </c:ext>
              </c:extLst>
            </c:dLbl>
            <c:dLbl>
              <c:idx val="230"/>
              <c:tx>
                <c:strRef>
                  <c:f>'/Users/el1goluj/Documents/ZURICH/PROJECTS/UPMEM/upmem-workloads/Microbenchmarks/AI/[ai_output.xlsx]ai_output (4)'!$J$232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{5C217FBF-9537-8B48-A97A-A0E195DD2BA6}</c15:txfldGUID>
                      <c15:f>'/Users/el1goluj/Documents/ZURICH/PROJECTS/UPMEM/upmem-workloads/Microbenchmarks/AI/[ai_output.xlsx]ai_output (4)'!$J$232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6-051A-7C4B-8DA7-A6CA2798094A}"/>
                </c:ext>
              </c:extLst>
            </c:dLbl>
            <c:dLbl>
              <c:idx val="231"/>
              <c:tx>
                <c:strRef>
                  <c:f>'/Users/el1goluj/Documents/ZURICH/PROJECTS/UPMEM/upmem-workloads/Microbenchmarks/AI/[ai_output.xlsx]ai_output (4)'!$J$233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{D1430F85-05F2-9B49-B988-C6AFCF7AFF0B}</c15:txfldGUID>
                      <c15:f>'/Users/el1goluj/Documents/ZURICH/PROJECTS/UPMEM/upmem-workloads/Microbenchmarks/AI/[ai_output.xlsx]ai_output (4)'!$J$233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7-051A-7C4B-8DA7-A6CA2798094A}"/>
                </c:ext>
              </c:extLst>
            </c:dLbl>
            <c:dLbl>
              <c:idx val="232"/>
              <c:tx>
                <c:strRef>
                  <c:f>'/Users/el1goluj/Documents/ZURICH/PROJECTS/UPMEM/upmem-workloads/Microbenchmarks/AI/[ai_output.xlsx]ai_output (4)'!$J$234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{27CC86B4-A293-1D4A-839E-17693DE01073}</c15:txfldGUID>
                      <c15:f>'/Users/el1goluj/Documents/ZURICH/PROJECTS/UPMEM/upmem-workloads/Microbenchmarks/AI/[ai_output.xlsx]ai_output (4)'!$J$234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8-051A-7C4B-8DA7-A6CA2798094A}"/>
                </c:ext>
              </c:extLst>
            </c:dLbl>
            <c:dLbl>
              <c:idx val="233"/>
              <c:tx>
                <c:strRef>
                  <c:f>'/Users/el1goluj/Documents/ZURICH/PROJECTS/UPMEM/upmem-workloads/Microbenchmarks/AI/[ai_output.xlsx]ai_output (4)'!$J$235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{B2FF0E52-A3C0-AA40-ACCC-D91EC07A1025}</c15:txfldGUID>
                      <c15:f>'/Users/el1goluj/Documents/ZURICH/PROJECTS/UPMEM/upmem-workloads/Microbenchmarks/AI/[ai_output.xlsx]ai_output (4)'!$J$235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9-051A-7C4B-8DA7-A6CA2798094A}"/>
                </c:ext>
              </c:extLst>
            </c:dLbl>
            <c:dLbl>
              <c:idx val="234"/>
              <c:tx>
                <c:strRef>
                  <c:f>'/Users/el1goluj/Documents/ZURICH/PROJECTS/UPMEM/upmem-workloads/Microbenchmarks/AI/[ai_output.xlsx]ai_output (4)'!$J$236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{A043A0D1-AD97-9D4F-8B0E-8670FC3EA096}</c15:txfldGUID>
                      <c15:f>'/Users/el1goluj/Documents/ZURICH/PROJECTS/UPMEM/upmem-workloads/Microbenchmarks/AI/[ai_output.xlsx]ai_output (4)'!$J$236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A-051A-7C4B-8DA7-A6CA2798094A}"/>
                </c:ext>
              </c:extLst>
            </c:dLbl>
            <c:dLbl>
              <c:idx val="235"/>
              <c:tx>
                <c:strRef>
                  <c:f>'/Users/el1goluj/Documents/ZURICH/PROJECTS/UPMEM/upmem-workloads/Microbenchmarks/AI/[ai_output.xlsx]ai_output (4)'!$J$237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{D149F6BF-AB8C-C840-91F1-82B1AFDC1C49}</c15:txfldGUID>
                      <c15:f>'/Users/el1goluj/Documents/ZURICH/PROJECTS/UPMEM/upmem-workloads/Microbenchmarks/AI/[ai_output.xlsx]ai_output (4)'!$J$237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B-051A-7C4B-8DA7-A6CA2798094A}"/>
                </c:ext>
              </c:extLst>
            </c:dLbl>
            <c:dLbl>
              <c:idx val="236"/>
              <c:tx>
                <c:strRef>
                  <c:f>'/Users/el1goluj/Documents/ZURICH/PROJECTS/UPMEM/upmem-workloads/Microbenchmarks/AI/[ai_output.xlsx]ai_output (4)'!$J$238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{4BCF07DB-1AAC-DE40-A58F-27B92EE49399}</c15:txfldGUID>
                      <c15:f>'/Users/el1goluj/Documents/ZURICH/PROJECTS/UPMEM/upmem-workloads/Microbenchmarks/AI/[ai_output.xlsx]ai_output (4)'!$J$238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C-051A-7C4B-8DA7-A6CA2798094A}"/>
                </c:ext>
              </c:extLst>
            </c:dLbl>
            <c:dLbl>
              <c:idx val="237"/>
              <c:tx>
                <c:strRef>
                  <c:f>'/Users/el1goluj/Documents/ZURICH/PROJECTS/UPMEM/upmem-workloads/Microbenchmarks/AI/[ai_output.xlsx]ai_output (4)'!$J$239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{584F1DC2-0BC0-F94F-B829-C581B226E1C8}</c15:txfldGUID>
                      <c15:f>'/Users/el1goluj/Documents/ZURICH/PROJECTS/UPMEM/upmem-workloads/Microbenchmarks/AI/[ai_output.xlsx]ai_output (4)'!$J$239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D-051A-7C4B-8DA7-A6CA2798094A}"/>
                </c:ext>
              </c:extLst>
            </c:dLbl>
            <c:dLbl>
              <c:idx val="238"/>
              <c:tx>
                <c:strRef>
                  <c:f>'/Users/el1goluj/Documents/ZURICH/PROJECTS/UPMEM/upmem-workloads/Microbenchmarks/AI/[ai_output.xlsx]ai_output (4)'!$J$240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{3267A77A-0F96-2D4D-92BB-7980E48C0FA5}</c15:txfldGUID>
                      <c15:f>'/Users/el1goluj/Documents/ZURICH/PROJECTS/UPMEM/upmem-workloads/Microbenchmarks/AI/[ai_output.xlsx]ai_output (4)'!$J$240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E-051A-7C4B-8DA7-A6CA2798094A}"/>
                </c:ext>
              </c:extLst>
            </c:dLbl>
            <c:dLbl>
              <c:idx val="239"/>
              <c:tx>
                <c:strRef>
                  <c:f>'/Users/el1goluj/Documents/ZURICH/PROJECTS/UPMEM/upmem-workloads/Microbenchmarks/AI/[ai_output.xlsx]ai_output (4)'!$J$241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{0BED86FB-6C08-6744-89B5-5C6A9E070703}</c15:txfldGUID>
                      <c15:f>'/Users/el1goluj/Documents/ZURICH/PROJECTS/UPMEM/upmem-workloads/Microbenchmarks/AI/[ai_output.xlsx]ai_output (4)'!$J$241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F-051A-7C4B-8DA7-A6CA2798094A}"/>
                </c:ext>
              </c:extLst>
            </c:dLbl>
            <c:dLbl>
              <c:idx val="240"/>
              <c:tx>
                <c:strRef>
                  <c:f>'/Users/el1goluj/Documents/ZURICH/PROJECTS/UPMEM/upmem-workloads/Microbenchmarks/AI/[ai_output.xlsx]ai_output (4)'!$J$242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{5505C181-56DC-1946-8620-D2120508B595}</c15:txfldGUID>
                      <c15:f>'/Users/el1goluj/Documents/ZURICH/PROJECTS/UPMEM/upmem-workloads/Microbenchmarks/AI/[ai_output.xlsx]ai_output (4)'!$J$242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0-051A-7C4B-8DA7-A6CA2798094A}"/>
                </c:ext>
              </c:extLst>
            </c:dLbl>
            <c:dLbl>
              <c:idx val="241"/>
              <c:tx>
                <c:strRef>
                  <c:f>'/Users/el1goluj/Documents/ZURICH/PROJECTS/UPMEM/upmem-workloads/Microbenchmarks/AI/[ai_output.xlsx]ai_output (4)'!$J$243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{B071A229-1F30-6142-9605-731C96F4AC39}</c15:txfldGUID>
                      <c15:f>'/Users/el1goluj/Documents/ZURICH/PROJECTS/UPMEM/upmem-workloads/Microbenchmarks/AI/[ai_output.xlsx]ai_output (4)'!$J$243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1-051A-7C4B-8DA7-A6CA2798094A}"/>
                </c:ext>
              </c:extLst>
            </c:dLbl>
            <c:dLbl>
              <c:idx val="242"/>
              <c:tx>
                <c:strRef>
                  <c:f>'/Users/el1goluj/Documents/ZURICH/PROJECTS/UPMEM/upmem-workloads/Microbenchmarks/AI/[ai_output.xlsx]ai_output (4)'!$J$244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{D82BDB74-F98B-4147-A01D-26FB6F272D54}</c15:txfldGUID>
                      <c15:f>'/Users/el1goluj/Documents/ZURICH/PROJECTS/UPMEM/upmem-workloads/Microbenchmarks/AI/[ai_output.xlsx]ai_output (4)'!$J$244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2-051A-7C4B-8DA7-A6CA2798094A}"/>
                </c:ext>
              </c:extLst>
            </c:dLbl>
            <c:dLbl>
              <c:idx val="243"/>
              <c:tx>
                <c:strRef>
                  <c:f>'/Users/el1goluj/Documents/ZURICH/PROJECTS/UPMEM/upmem-workloads/Microbenchmarks/AI/[ai_output.xlsx]ai_output (4)'!$J$245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{52113A4A-366F-994A-8C50-AA09B78458D3}</c15:txfldGUID>
                      <c15:f>'/Users/el1goluj/Documents/ZURICH/PROJECTS/UPMEM/upmem-workloads/Microbenchmarks/AI/[ai_output.xlsx]ai_output (4)'!$J$245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3-051A-7C4B-8DA7-A6CA2798094A}"/>
                </c:ext>
              </c:extLst>
            </c:dLbl>
            <c:dLbl>
              <c:idx val="244"/>
              <c:tx>
                <c:strRef>
                  <c:f>'/Users/el1goluj/Documents/ZURICH/PROJECTS/UPMEM/upmem-workloads/Microbenchmarks/AI/[ai_output.xlsx]ai_output (4)'!$J$246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{0704FA98-033E-F74C-93FF-6C0A3E47A9B9}</c15:txfldGUID>
                      <c15:f>'/Users/el1goluj/Documents/ZURICH/PROJECTS/UPMEM/upmem-workloads/Microbenchmarks/AI/[ai_output.xlsx]ai_output (4)'!$J$246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4-051A-7C4B-8DA7-A6CA2798094A}"/>
                </c:ext>
              </c:extLst>
            </c:dLbl>
            <c:dLbl>
              <c:idx val="245"/>
              <c:tx>
                <c:strRef>
                  <c:f>'/Users/el1goluj/Documents/ZURICH/PROJECTS/UPMEM/upmem-workloads/Microbenchmarks/AI/[ai_output.xlsx]ai_output (4)'!$J$247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{A84E3423-BAD2-0142-AF03-F58519BC3E3C}</c15:txfldGUID>
                      <c15:f>'/Users/el1goluj/Documents/ZURICH/PROJECTS/UPMEM/upmem-workloads/Microbenchmarks/AI/[ai_output.xlsx]ai_output (4)'!$J$247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5-051A-7C4B-8DA7-A6CA2798094A}"/>
                </c:ext>
              </c:extLst>
            </c:dLbl>
            <c:dLbl>
              <c:idx val="246"/>
              <c:tx>
                <c:strRef>
                  <c:f>'/Users/el1goluj/Documents/ZURICH/PROJECTS/UPMEM/upmem-workloads/Microbenchmarks/AI/[ai_output.xlsx]ai_output (4)'!$J$248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{07167ED8-F5B2-724D-8721-1A6E5215D5F4}</c15:txfldGUID>
                      <c15:f>'/Users/el1goluj/Documents/ZURICH/PROJECTS/UPMEM/upmem-workloads/Microbenchmarks/AI/[ai_output.xlsx]ai_output (4)'!$J$248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6-051A-7C4B-8DA7-A6CA2798094A}"/>
                </c:ext>
              </c:extLst>
            </c:dLbl>
            <c:dLbl>
              <c:idx val="247"/>
              <c:tx>
                <c:strRef>
                  <c:f>'/Users/el1goluj/Documents/ZURICH/PROJECTS/UPMEM/upmem-workloads/Microbenchmarks/AI/[ai_output.xlsx]ai_output (4)'!$J$249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{7481F421-F965-8E4A-9869-9FBF2A3E4131}</c15:txfldGUID>
                      <c15:f>'/Users/el1goluj/Documents/ZURICH/PROJECTS/UPMEM/upmem-workloads/Microbenchmarks/AI/[ai_output.xlsx]ai_output (4)'!$J$249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7-051A-7C4B-8DA7-A6CA2798094A}"/>
                </c:ext>
              </c:extLst>
            </c:dLbl>
            <c:dLbl>
              <c:idx val="248"/>
              <c:tx>
                <c:strRef>
                  <c:f>'/Users/el1goluj/Documents/ZURICH/PROJECTS/UPMEM/upmem-workloads/Microbenchmarks/AI/[ai_output.xlsx]ai_output (4)'!$J$250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{1955A182-5549-7946-96F5-D2D92F35F560}</c15:txfldGUID>
                      <c15:f>'/Users/el1goluj/Documents/ZURICH/PROJECTS/UPMEM/upmem-workloads/Microbenchmarks/AI/[ai_output.xlsx]ai_output (4)'!$J$250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8-051A-7C4B-8DA7-A6CA2798094A}"/>
                </c:ext>
              </c:extLst>
            </c:dLbl>
            <c:dLbl>
              <c:idx val="249"/>
              <c:tx>
                <c:strRef>
                  <c:f>'/Users/el1goluj/Documents/ZURICH/PROJECTS/UPMEM/upmem-workloads/Microbenchmarks/AI/[ai_output.xlsx]ai_output (4)'!$J$251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{E14FA68F-81B1-8340-8085-1FC67A797DE3}</c15:txfldGUID>
                      <c15:f>'/Users/el1goluj/Documents/ZURICH/PROJECTS/UPMEM/upmem-workloads/Microbenchmarks/AI/[ai_output.xlsx]ai_output (4)'!$J$251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9-051A-7C4B-8DA7-A6CA2798094A}"/>
                </c:ext>
              </c:extLst>
            </c:dLbl>
            <c:dLbl>
              <c:idx val="250"/>
              <c:tx>
                <c:strRef>
                  <c:f>'/Users/el1goluj/Documents/ZURICH/PROJECTS/UPMEM/upmem-workloads/Microbenchmarks/AI/[ai_output.xlsx]ai_output (4)'!$J$252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{5D1860F9-7984-564C-9F39-1752C567859A}</c15:txfldGUID>
                      <c15:f>'/Users/el1goluj/Documents/ZURICH/PROJECTS/UPMEM/upmem-workloads/Microbenchmarks/AI/[ai_output.xlsx]ai_output (4)'!$J$252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A-051A-7C4B-8DA7-A6CA2798094A}"/>
                </c:ext>
              </c:extLst>
            </c:dLbl>
            <c:dLbl>
              <c:idx val="251"/>
              <c:tx>
                <c:strRef>
                  <c:f>'/Users/el1goluj/Documents/ZURICH/PROJECTS/UPMEM/upmem-workloads/Microbenchmarks/AI/[ai_output.xlsx]ai_output (4)'!$J$253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{D421FA16-DCED-8D4A-A495-18F37C1B7D05}</c15:txfldGUID>
                      <c15:f>'/Users/el1goluj/Documents/ZURICH/PROJECTS/UPMEM/upmem-workloads/Microbenchmarks/AI/[ai_output.xlsx]ai_output (4)'!$J$253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B-051A-7C4B-8DA7-A6CA2798094A}"/>
                </c:ext>
              </c:extLst>
            </c:dLbl>
            <c:dLbl>
              <c:idx val="252"/>
              <c:tx>
                <c:strRef>
                  <c:f>'/Users/el1goluj/Documents/ZURICH/PROJECTS/UPMEM/upmem-workloads/Microbenchmarks/AI/[ai_output.xlsx]ai_output (4)'!$J$254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{7DA10469-3653-0F45-8139-4E354F9AF9FD}</c15:txfldGUID>
                      <c15:f>'/Users/el1goluj/Documents/ZURICH/PROJECTS/UPMEM/upmem-workloads/Microbenchmarks/AI/[ai_output.xlsx]ai_output (4)'!$J$254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C-051A-7C4B-8DA7-A6CA2798094A}"/>
                </c:ext>
              </c:extLst>
            </c:dLbl>
            <c:dLbl>
              <c:idx val="253"/>
              <c:tx>
                <c:strRef>
                  <c:f>'/Users/el1goluj/Documents/ZURICH/PROJECTS/UPMEM/upmem-workloads/Microbenchmarks/AI/[ai_output.xlsx]ai_output (4)'!$J$255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{BBEDF819-24C0-7846-BCCD-49190BC64311}</c15:txfldGUID>
                      <c15:f>'/Users/el1goluj/Documents/ZURICH/PROJECTS/UPMEM/upmem-workloads/Microbenchmarks/AI/[ai_output.xlsx]ai_output (4)'!$J$255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D-051A-7C4B-8DA7-A6CA2798094A}"/>
                </c:ext>
              </c:extLst>
            </c:dLbl>
            <c:dLbl>
              <c:idx val="254"/>
              <c:tx>
                <c:strRef>
                  <c:f>'/Users/el1goluj/Documents/ZURICH/PROJECTS/UPMEM/upmem-workloads/Microbenchmarks/AI/[ai_output.xlsx]ai_output (4)'!$J$256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{08986676-BBE4-9146-A5BD-889A1DEC3ED2}</c15:txfldGUID>
                      <c15:f>'/Users/el1goluj/Documents/ZURICH/PROJECTS/UPMEM/upmem-workloads/Microbenchmarks/AI/[ai_output.xlsx]ai_output (4)'!$J$256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E-051A-7C4B-8DA7-A6CA2798094A}"/>
                </c:ext>
              </c:extLst>
            </c:dLbl>
            <c:dLbl>
              <c:idx val="255"/>
              <c:tx>
                <c:strRef>
                  <c:f>'/Users/el1goluj/Documents/ZURICH/PROJECTS/UPMEM/upmem-workloads/Microbenchmarks/AI/[ai_output.xlsx]ai_output (4)'!$J$257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{CEB08071-3A20-8844-A46D-6C3B27A77B42}</c15:txfldGUID>
                      <c15:f>'/Users/el1goluj/Documents/ZURICH/PROJECTS/UPMEM/upmem-workloads/Microbenchmarks/AI/[ai_output.xlsx]ai_output (4)'!$J$257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F-051A-7C4B-8DA7-A6CA2798094A}"/>
                </c:ext>
              </c:extLst>
            </c:dLbl>
            <c:dLbl>
              <c:idx val="256"/>
              <c:tx>
                <c:strRef>
                  <c:f>'/Users/el1goluj/Documents/ZURICH/PROJECTS/UPMEM/upmem-workloads/Microbenchmarks/AI/[ai_output.xlsx]ai_output (4)'!$J$258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{D2D7C8F8-8493-784B-9C57-F45128F75404}</c15:txfldGUID>
                      <c15:f>'/Users/el1goluj/Documents/ZURICH/PROJECTS/UPMEM/upmem-workloads/Microbenchmarks/AI/[ai_output.xlsx]ai_output (4)'!$J$258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0-051A-7C4B-8DA7-A6CA2798094A}"/>
                </c:ext>
              </c:extLst>
            </c:dLbl>
            <c:dLbl>
              <c:idx val="257"/>
              <c:tx>
                <c:strRef>
                  <c:f>'/Users/el1goluj/Documents/ZURICH/PROJECTS/UPMEM/upmem-workloads/Microbenchmarks/AI/[ai_output.xlsx]ai_output (4)'!$J$259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{4D7B11AA-8F19-DF44-B9AC-2504772650E4}</c15:txfldGUID>
                      <c15:f>'/Users/el1goluj/Documents/ZURICH/PROJECTS/UPMEM/upmem-workloads/Microbenchmarks/AI/[ai_output.xlsx]ai_output (4)'!$J$259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1-051A-7C4B-8DA7-A6CA2798094A}"/>
                </c:ext>
              </c:extLst>
            </c:dLbl>
            <c:dLbl>
              <c:idx val="258"/>
              <c:tx>
                <c:strRef>
                  <c:f>'/Users/el1goluj/Documents/ZURICH/PROJECTS/UPMEM/upmem-workloads/Microbenchmarks/AI/[ai_output.xlsx]ai_output (4)'!$J$260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{CFADB4F2-EB93-1C42-AE38-75BAAB4E301E}</c15:txfldGUID>
                      <c15:f>'/Users/el1goluj/Documents/ZURICH/PROJECTS/UPMEM/upmem-workloads/Microbenchmarks/AI/[ai_output.xlsx]ai_output (4)'!$J$260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2-051A-7C4B-8DA7-A6CA2798094A}"/>
                </c:ext>
              </c:extLst>
            </c:dLbl>
            <c:dLbl>
              <c:idx val="259"/>
              <c:tx>
                <c:strRef>
                  <c:f>'/Users/el1goluj/Documents/ZURICH/PROJECTS/UPMEM/upmem-workloads/Microbenchmarks/AI/[ai_output.xlsx]ai_output (4)'!$J$261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{CA31842F-C9FE-4548-93CF-E9C13472372F}</c15:txfldGUID>
                      <c15:f>'/Users/el1goluj/Documents/ZURICH/PROJECTS/UPMEM/upmem-workloads/Microbenchmarks/AI/[ai_output.xlsx]ai_output (4)'!$J$261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3-051A-7C4B-8DA7-A6CA2798094A}"/>
                </c:ext>
              </c:extLst>
            </c:dLbl>
            <c:dLbl>
              <c:idx val="260"/>
              <c:tx>
                <c:strRef>
                  <c:f>'/Users/el1goluj/Documents/ZURICH/PROJECTS/UPMEM/upmem-workloads/Microbenchmarks/AI/[ai_output.xlsx]ai_output (4)'!$J$262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{6152BCE8-A979-7F48-9AA0-AFF541CC558B}</c15:txfldGUID>
                      <c15:f>'/Users/el1goluj/Documents/ZURICH/PROJECTS/UPMEM/upmem-workloads/Microbenchmarks/AI/[ai_output.xlsx]ai_output (4)'!$J$262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4-051A-7C4B-8DA7-A6CA2798094A}"/>
                </c:ext>
              </c:extLst>
            </c:dLbl>
            <c:dLbl>
              <c:idx val="261"/>
              <c:tx>
                <c:strRef>
                  <c:f>'/Users/el1goluj/Documents/ZURICH/PROJECTS/UPMEM/upmem-workloads/Microbenchmarks/AI/[ai_output.xlsx]ai_output (4)'!$J$263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{FB5AA9B0-C63F-1D4D-ACE5-F4E9BAE11F8D}</c15:txfldGUID>
                      <c15:f>'/Users/el1goluj/Documents/ZURICH/PROJECTS/UPMEM/upmem-workloads/Microbenchmarks/AI/[ai_output.xlsx]ai_output (4)'!$J$263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5-051A-7C4B-8DA7-A6CA2798094A}"/>
                </c:ext>
              </c:extLst>
            </c:dLbl>
            <c:dLbl>
              <c:idx val="262"/>
              <c:tx>
                <c:strRef>
                  <c:f>'/Users/el1goluj/Documents/ZURICH/PROJECTS/UPMEM/upmem-workloads/Microbenchmarks/AI/[ai_output.xlsx]ai_output (4)'!$J$264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{7D11438F-84F7-1740-8755-3DACCE409A30}</c15:txfldGUID>
                      <c15:f>'/Users/el1goluj/Documents/ZURICH/PROJECTS/UPMEM/upmem-workloads/Microbenchmarks/AI/[ai_output.xlsx]ai_output (4)'!$J$264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6-051A-7C4B-8DA7-A6CA2798094A}"/>
                </c:ext>
              </c:extLst>
            </c:dLbl>
            <c:dLbl>
              <c:idx val="263"/>
              <c:tx>
                <c:strRef>
                  <c:f>'/Users/el1goluj/Documents/ZURICH/PROJECTS/UPMEM/upmem-workloads/Microbenchmarks/AI/[ai_output.xlsx]ai_output (4)'!$J$265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{E4E09B92-1E69-A94C-8E9F-C419138BF483}</c15:txfldGUID>
                      <c15:f>'/Users/el1goluj/Documents/ZURICH/PROJECTS/UPMEM/upmem-workloads/Microbenchmarks/AI/[ai_output.xlsx]ai_output (4)'!$J$265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7-051A-7C4B-8DA7-A6CA2798094A}"/>
                </c:ext>
              </c:extLst>
            </c:dLbl>
            <c:dLbl>
              <c:idx val="264"/>
              <c:tx>
                <c:strRef>
                  <c:f>'/Users/el1goluj/Documents/ZURICH/PROJECTS/UPMEM/upmem-workloads/Microbenchmarks/AI/[ai_output.xlsx]ai_output (4)'!$J$266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{46CABA45-11CE-2340-9CBC-1110109D9825}</c15:txfldGUID>
                      <c15:f>'/Users/el1goluj/Documents/ZURICH/PROJECTS/UPMEM/upmem-workloads/Microbenchmarks/AI/[ai_output.xlsx]ai_output (4)'!$J$266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8-051A-7C4B-8DA7-A6CA2798094A}"/>
                </c:ext>
              </c:extLst>
            </c:dLbl>
            <c:dLbl>
              <c:idx val="265"/>
              <c:tx>
                <c:strRef>
                  <c:f>'/Users/el1goluj/Documents/ZURICH/PROJECTS/UPMEM/upmem-workloads/Microbenchmarks/AI/[ai_output.xlsx]ai_output (4)'!$J$267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{4D75AAB0-9D1F-6E4E-9EAB-8F0653139A92}</c15:txfldGUID>
                      <c15:f>'/Users/el1goluj/Documents/ZURICH/PROJECTS/UPMEM/upmem-workloads/Microbenchmarks/AI/[ai_output.xlsx]ai_output (4)'!$J$267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9-051A-7C4B-8DA7-A6CA2798094A}"/>
                </c:ext>
              </c:extLst>
            </c:dLbl>
            <c:dLbl>
              <c:idx val="266"/>
              <c:tx>
                <c:strRef>
                  <c:f>'/Users/el1goluj/Documents/ZURICH/PROJECTS/UPMEM/upmem-workloads/Microbenchmarks/AI/[ai_output.xlsx]ai_output (4)'!$J$268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{4A61D819-A556-9043-8B68-0A6431F373BB}</c15:txfldGUID>
                      <c15:f>'/Users/el1goluj/Documents/ZURICH/PROJECTS/UPMEM/upmem-workloads/Microbenchmarks/AI/[ai_output.xlsx]ai_output (4)'!$J$268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A-051A-7C4B-8DA7-A6CA2798094A}"/>
                </c:ext>
              </c:extLst>
            </c:dLbl>
            <c:dLbl>
              <c:idx val="267"/>
              <c:tx>
                <c:strRef>
                  <c:f>'/Users/el1goluj/Documents/ZURICH/PROJECTS/UPMEM/upmem-workloads/Microbenchmarks/AI/[ai_output.xlsx]ai_output (4)'!$J$269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{E0A88988-E95F-0644-B8F0-57DED5D4FAF2}</c15:txfldGUID>
                      <c15:f>'/Users/el1goluj/Documents/ZURICH/PROJECTS/UPMEM/upmem-workloads/Microbenchmarks/AI/[ai_output.xlsx]ai_output (4)'!$J$269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B-051A-7C4B-8DA7-A6CA2798094A}"/>
                </c:ext>
              </c:extLst>
            </c:dLbl>
            <c:dLbl>
              <c:idx val="268"/>
              <c:tx>
                <c:strRef>
                  <c:f>'/Users/el1goluj/Documents/ZURICH/PROJECTS/UPMEM/upmem-workloads/Microbenchmarks/AI/[ai_output.xlsx]ai_output (4)'!$J$270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{5840A5E9-5DC7-E243-B96E-B80BCC7D08B5}</c15:txfldGUID>
                      <c15:f>'/Users/el1goluj/Documents/ZURICH/PROJECTS/UPMEM/upmem-workloads/Microbenchmarks/AI/[ai_output.xlsx]ai_output (4)'!$J$270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C-051A-7C4B-8DA7-A6CA2798094A}"/>
                </c:ext>
              </c:extLst>
            </c:dLbl>
            <c:dLbl>
              <c:idx val="269"/>
              <c:tx>
                <c:strRef>
                  <c:f>'/Users/el1goluj/Documents/ZURICH/PROJECTS/UPMEM/upmem-workloads/Microbenchmarks/AI/[ai_output.xlsx]ai_output (4)'!$J$271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{3AC5C9FB-1205-2E4F-A645-C17E233A0A2E}</c15:txfldGUID>
                      <c15:f>'/Users/el1goluj/Documents/ZURICH/PROJECTS/UPMEM/upmem-workloads/Microbenchmarks/AI/[ai_output.xlsx]ai_output (4)'!$J$271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D-051A-7C4B-8DA7-A6CA2798094A}"/>
                </c:ext>
              </c:extLst>
            </c:dLbl>
            <c:dLbl>
              <c:idx val="270"/>
              <c:tx>
                <c:strRef>
                  <c:f>'/Users/el1goluj/Documents/ZURICH/PROJECTS/UPMEM/upmem-workloads/Microbenchmarks/AI/[ai_output.xlsx]ai_output (4)'!$J$272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{D770FE55-3636-2547-BE1D-BABA2014B954}</c15:txfldGUID>
                      <c15:f>'/Users/el1goluj/Documents/ZURICH/PROJECTS/UPMEM/upmem-workloads/Microbenchmarks/AI/[ai_output.xlsx]ai_output (4)'!$J$272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E-051A-7C4B-8DA7-A6CA2798094A}"/>
                </c:ext>
              </c:extLst>
            </c:dLbl>
            <c:dLbl>
              <c:idx val="271"/>
              <c:tx>
                <c:strRef>
                  <c:f>'/Users/el1goluj/Documents/ZURICH/PROJECTS/UPMEM/upmem-workloads/Microbenchmarks/AI/[ai_output.xlsx]ai_output (4)'!$J$273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{CDA950A3-FEFC-1D43-8EC3-A49E3A62E534}</c15:txfldGUID>
                      <c15:f>'/Users/el1goluj/Documents/ZURICH/PROJECTS/UPMEM/upmem-workloads/Microbenchmarks/AI/[ai_output.xlsx]ai_output (4)'!$J$273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F-051A-7C4B-8DA7-A6CA2798094A}"/>
                </c:ext>
              </c:extLst>
            </c:dLbl>
            <c:dLbl>
              <c:idx val="272"/>
              <c:tx>
                <c:strRef>
                  <c:f>'/Users/el1goluj/Documents/ZURICH/PROJECTS/UPMEM/upmem-workloads/Microbenchmarks/AI/[ai_output.xlsx]ai_output (4)'!$J$274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{143AC7F8-8025-894D-8A4C-CE846D22B068}</c15:txfldGUID>
                      <c15:f>'/Users/el1goluj/Documents/ZURICH/PROJECTS/UPMEM/upmem-workloads/Microbenchmarks/AI/[ai_output.xlsx]ai_output (4)'!$J$274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0-051A-7C4B-8DA7-A6CA2798094A}"/>
                </c:ext>
              </c:extLst>
            </c:dLbl>
            <c:dLbl>
              <c:idx val="273"/>
              <c:tx>
                <c:strRef>
                  <c:f>'/Users/el1goluj/Documents/ZURICH/PROJECTS/UPMEM/upmem-workloads/Microbenchmarks/AI/[ai_output.xlsx]ai_output (4)'!$J$275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{248CC0EB-1B5C-8045-A135-BDF1E3586DA1}</c15:txfldGUID>
                      <c15:f>'/Users/el1goluj/Documents/ZURICH/PROJECTS/UPMEM/upmem-workloads/Microbenchmarks/AI/[ai_output.xlsx]ai_output (4)'!$J$275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1-051A-7C4B-8DA7-A6CA2798094A}"/>
                </c:ext>
              </c:extLst>
            </c:dLbl>
            <c:dLbl>
              <c:idx val="274"/>
              <c:tx>
                <c:strRef>
                  <c:f>'/Users/el1goluj/Documents/ZURICH/PROJECTS/UPMEM/upmem-workloads/Microbenchmarks/AI/[ai_output.xlsx]ai_output (4)'!$J$276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{D3FE5DD8-3859-DB4A-8917-C87CBFDEAD0D}</c15:txfldGUID>
                      <c15:f>'/Users/el1goluj/Documents/ZURICH/PROJECTS/UPMEM/upmem-workloads/Microbenchmarks/AI/[ai_output.xlsx]ai_output (4)'!$J$276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2-051A-7C4B-8DA7-A6CA2798094A}"/>
                </c:ext>
              </c:extLst>
            </c:dLbl>
            <c:dLbl>
              <c:idx val="275"/>
              <c:tx>
                <c:strRef>
                  <c:f>'/Users/el1goluj/Documents/ZURICH/PROJECTS/UPMEM/upmem-workloads/Microbenchmarks/AI/[ai_output.xlsx]ai_output (4)'!$J$277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{D2644E56-791E-804A-ABD9-374322828A2E}</c15:txfldGUID>
                      <c15:f>'/Users/el1goluj/Documents/ZURICH/PROJECTS/UPMEM/upmem-workloads/Microbenchmarks/AI/[ai_output.xlsx]ai_output (4)'!$J$277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3-051A-7C4B-8DA7-A6CA2798094A}"/>
                </c:ext>
              </c:extLst>
            </c:dLbl>
            <c:dLbl>
              <c:idx val="276"/>
              <c:tx>
                <c:strRef>
                  <c:f>'/Users/el1goluj/Documents/ZURICH/PROJECTS/UPMEM/upmem-workloads/Microbenchmarks/AI/[ai_output.xlsx]ai_output (4)'!$J$278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{F954581B-49BE-8F41-8128-89C762709076}</c15:txfldGUID>
                      <c15:f>'/Users/el1goluj/Documents/ZURICH/PROJECTS/UPMEM/upmem-workloads/Microbenchmarks/AI/[ai_output.xlsx]ai_output (4)'!$J$278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4-051A-7C4B-8DA7-A6CA2798094A}"/>
                </c:ext>
              </c:extLst>
            </c:dLbl>
            <c:dLbl>
              <c:idx val="277"/>
              <c:tx>
                <c:strRef>
                  <c:f>'/Users/el1goluj/Documents/ZURICH/PROJECTS/UPMEM/upmem-workloads/Microbenchmarks/AI/[ai_output.xlsx]ai_output (4)'!$J$279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{2BDE184B-FFF2-9D4F-BD09-4D95B849F137}</c15:txfldGUID>
                      <c15:f>'/Users/el1goluj/Documents/ZURICH/PROJECTS/UPMEM/upmem-workloads/Microbenchmarks/AI/[ai_output.xlsx]ai_output (4)'!$J$279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5-051A-7C4B-8DA7-A6CA2798094A}"/>
                </c:ext>
              </c:extLst>
            </c:dLbl>
            <c:dLbl>
              <c:idx val="278"/>
              <c:tx>
                <c:strRef>
                  <c:f>'/Users/el1goluj/Documents/ZURICH/PROJECTS/UPMEM/upmem-workloads/Microbenchmarks/AI/[ai_output.xlsx]ai_output (4)'!$J$280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{87E4D821-D197-4E4F-86E2-A82271C3BB75}</c15:txfldGUID>
                      <c15:f>'/Users/el1goluj/Documents/ZURICH/PROJECTS/UPMEM/upmem-workloads/Microbenchmarks/AI/[ai_output.xlsx]ai_output (4)'!$J$280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6-051A-7C4B-8DA7-A6CA2798094A}"/>
                </c:ext>
              </c:extLst>
            </c:dLbl>
            <c:dLbl>
              <c:idx val="279"/>
              <c:tx>
                <c:strRef>
                  <c:f>'/Users/el1goluj/Documents/ZURICH/PROJECTS/UPMEM/upmem-workloads/Microbenchmarks/AI/[ai_output.xlsx]ai_output (4)'!$J$281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{5EDBA832-3926-7A4F-95B1-6E55C93BDFD6}</c15:txfldGUID>
                      <c15:f>'/Users/el1goluj/Documents/ZURICH/PROJECTS/UPMEM/upmem-workloads/Microbenchmarks/AI/[ai_output.xlsx]ai_output (4)'!$J$281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7-051A-7C4B-8DA7-A6CA2798094A}"/>
                </c:ext>
              </c:extLst>
            </c:dLbl>
            <c:dLbl>
              <c:idx val="280"/>
              <c:tx>
                <c:strRef>
                  <c:f>'/Users/el1goluj/Documents/ZURICH/PROJECTS/UPMEM/upmem-workloads/Microbenchmarks/AI/[ai_output.xlsx]ai_output (4)'!$J$282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{22F779A2-DD30-CE40-A300-36E08E8F672B}</c15:txfldGUID>
                      <c15:f>'/Users/el1goluj/Documents/ZURICH/PROJECTS/UPMEM/upmem-workloads/Microbenchmarks/AI/[ai_output.xlsx]ai_output (4)'!$J$282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8-051A-7C4B-8DA7-A6CA2798094A}"/>
                </c:ext>
              </c:extLst>
            </c:dLbl>
            <c:dLbl>
              <c:idx val="281"/>
              <c:tx>
                <c:strRef>
                  <c:f>'/Users/el1goluj/Documents/ZURICH/PROJECTS/UPMEM/upmem-workloads/Microbenchmarks/AI/[ai_output.xlsx]ai_output (4)'!$J$283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{44F5DC1B-20E7-8942-B7B2-5C51988658CB}</c15:txfldGUID>
                      <c15:f>'/Users/el1goluj/Documents/ZURICH/PROJECTS/UPMEM/upmem-workloads/Microbenchmarks/AI/[ai_output.xlsx]ai_output (4)'!$J$283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9-051A-7C4B-8DA7-A6CA2798094A}"/>
                </c:ext>
              </c:extLst>
            </c:dLbl>
            <c:dLbl>
              <c:idx val="282"/>
              <c:tx>
                <c:strRef>
                  <c:f>'/Users/el1goluj/Documents/ZURICH/PROJECTS/UPMEM/upmem-workloads/Microbenchmarks/AI/[ai_output.xlsx]ai_output (4)'!$J$284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{69E829B1-C788-4340-9824-CBA4CEF16240}</c15:txfldGUID>
                      <c15:f>'/Users/el1goluj/Documents/ZURICH/PROJECTS/UPMEM/upmem-workloads/Microbenchmarks/AI/[ai_output.xlsx]ai_output (4)'!$J$284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A-051A-7C4B-8DA7-A6CA2798094A}"/>
                </c:ext>
              </c:extLst>
            </c:dLbl>
            <c:dLbl>
              <c:idx val="283"/>
              <c:tx>
                <c:strRef>
                  <c:f>'/Users/el1goluj/Documents/ZURICH/PROJECTS/UPMEM/upmem-workloads/Microbenchmarks/AI/[ai_output.xlsx]ai_output (4)'!$J$285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{B14448CB-0623-1F4B-813E-B67E8327CFD3}</c15:txfldGUID>
                      <c15:f>'/Users/el1goluj/Documents/ZURICH/PROJECTS/UPMEM/upmem-workloads/Microbenchmarks/AI/[ai_output.xlsx]ai_output (4)'!$J$285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B-051A-7C4B-8DA7-A6CA2798094A}"/>
                </c:ext>
              </c:extLst>
            </c:dLbl>
            <c:dLbl>
              <c:idx val="284"/>
              <c:tx>
                <c:strRef>
                  <c:f>'/Users/el1goluj/Documents/ZURICH/PROJECTS/UPMEM/upmem-workloads/Microbenchmarks/AI/[ai_output.xlsx]ai_output (4)'!$J$286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{25EE4BA1-006A-1548-9CD6-6B31E84F5F29}</c15:txfldGUID>
                      <c15:f>'/Users/el1goluj/Documents/ZURICH/PROJECTS/UPMEM/upmem-workloads/Microbenchmarks/AI/[ai_output.xlsx]ai_output (4)'!$J$286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C-051A-7C4B-8DA7-A6CA2798094A}"/>
                </c:ext>
              </c:extLst>
            </c:dLbl>
            <c:dLbl>
              <c:idx val="285"/>
              <c:tx>
                <c:strRef>
                  <c:f>'/Users/el1goluj/Documents/ZURICH/PROJECTS/UPMEM/upmem-workloads/Microbenchmarks/AI/[ai_output.xlsx]ai_output (4)'!$J$287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{9A263313-FDC2-1F45-A715-BDA0C1E2C0B1}</c15:txfldGUID>
                      <c15:f>'/Users/el1goluj/Documents/ZURICH/PROJECTS/UPMEM/upmem-workloads/Microbenchmarks/AI/[ai_output.xlsx]ai_output (4)'!$J$287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D-051A-7C4B-8DA7-A6CA2798094A}"/>
                </c:ext>
              </c:extLst>
            </c:dLbl>
            <c:dLbl>
              <c:idx val="286"/>
              <c:tx>
                <c:strRef>
                  <c:f>'/Users/el1goluj/Documents/ZURICH/PROJECTS/UPMEM/upmem-workloads/Microbenchmarks/AI/[ai_output.xlsx]ai_output (4)'!$J$288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{5C102AE5-092F-5D4E-9CFC-F4D6313538F4}</c15:txfldGUID>
                      <c15:f>'/Users/el1goluj/Documents/ZURICH/PROJECTS/UPMEM/upmem-workloads/Microbenchmarks/AI/[ai_output.xlsx]ai_output (4)'!$J$288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E-051A-7C4B-8DA7-A6CA2798094A}"/>
                </c:ext>
              </c:extLst>
            </c:dLbl>
            <c:dLbl>
              <c:idx val="287"/>
              <c:tx>
                <c:strRef>
                  <c:f>'/Users/el1goluj/Documents/ZURICH/PROJECTS/UPMEM/upmem-workloads/Microbenchmarks/AI/[ai_output.xlsx]ai_output (4)'!$J$289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{48EB7D05-660C-D945-AB1D-661D2A016C52}</c15:txfldGUID>
                      <c15:f>'/Users/el1goluj/Documents/ZURICH/PROJECTS/UPMEM/upmem-workloads/Microbenchmarks/AI/[ai_output.xlsx]ai_output (4)'!$J$289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F-051A-7C4B-8DA7-A6CA2798094A}"/>
                </c:ext>
              </c:extLst>
            </c:dLbl>
            <c:dLbl>
              <c:idx val="288"/>
              <c:tx>
                <c:strRef>
                  <c:f>'/Users/el1goluj/Documents/ZURICH/PROJECTS/UPMEM/upmem-workloads/Microbenchmarks/AI/[ai_output.xlsx]ai_output (4)'!$J$290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{049253FE-4215-BE46-AF7C-0CF9ECD5D43E}</c15:txfldGUID>
                      <c15:f>'/Users/el1goluj/Documents/ZURICH/PROJECTS/UPMEM/upmem-workloads/Microbenchmarks/AI/[ai_output.xlsx]ai_output (4)'!$J$290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0-051A-7C4B-8DA7-A6CA2798094A}"/>
                </c:ext>
              </c:extLst>
            </c:dLbl>
            <c:dLbl>
              <c:idx val="289"/>
              <c:tx>
                <c:strRef>
                  <c:f>'/Users/el1goluj/Documents/ZURICH/PROJECTS/UPMEM/upmem-workloads/Microbenchmarks/AI/[ai_output.xlsx]ai_output (4)'!$J$291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{93E131AC-D71C-0A43-9FD3-BCE0F8652E26}</c15:txfldGUID>
                      <c15:f>'/Users/el1goluj/Documents/ZURICH/PROJECTS/UPMEM/upmem-workloads/Microbenchmarks/AI/[ai_output.xlsx]ai_output (4)'!$J$291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1-051A-7C4B-8DA7-A6CA2798094A}"/>
                </c:ext>
              </c:extLst>
            </c:dLbl>
            <c:dLbl>
              <c:idx val="290"/>
              <c:tx>
                <c:strRef>
                  <c:f>'/Users/el1goluj/Documents/ZURICH/PROJECTS/UPMEM/upmem-workloads/Microbenchmarks/AI/[ai_output.xlsx]ai_output (4)'!$J$292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{CEC891BB-43B6-4E48-AF51-658F13EED85B}</c15:txfldGUID>
                      <c15:f>'/Users/el1goluj/Documents/ZURICH/PROJECTS/UPMEM/upmem-workloads/Microbenchmarks/AI/[ai_output.xlsx]ai_output (4)'!$J$292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2-051A-7C4B-8DA7-A6CA2798094A}"/>
                </c:ext>
              </c:extLst>
            </c:dLbl>
            <c:dLbl>
              <c:idx val="291"/>
              <c:tx>
                <c:strRef>
                  <c:f>'/Users/el1goluj/Documents/ZURICH/PROJECTS/UPMEM/upmem-workloads/Microbenchmarks/AI/[ai_output.xlsx]ai_output (4)'!$J$293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{7DB56441-8526-FF4F-A42B-707B905A45F4}</c15:txfldGUID>
                      <c15:f>'/Users/el1goluj/Documents/ZURICH/PROJECTS/UPMEM/upmem-workloads/Microbenchmarks/AI/[ai_output.xlsx]ai_output (4)'!$J$293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3-051A-7C4B-8DA7-A6CA2798094A}"/>
                </c:ext>
              </c:extLst>
            </c:dLbl>
            <c:dLbl>
              <c:idx val="292"/>
              <c:tx>
                <c:strRef>
                  <c:f>'/Users/el1goluj/Documents/ZURICH/PROJECTS/UPMEM/upmem-workloads/Microbenchmarks/AI/[ai_output.xlsx]ai_output (4)'!$J$294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{A3593655-8955-2C46-BAAB-BBF2CB2E09F1}</c15:txfldGUID>
                      <c15:f>'/Users/el1goluj/Documents/ZURICH/PROJECTS/UPMEM/upmem-workloads/Microbenchmarks/AI/[ai_output.xlsx]ai_output (4)'!$J$294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4-051A-7C4B-8DA7-A6CA2798094A}"/>
                </c:ext>
              </c:extLst>
            </c:dLbl>
            <c:dLbl>
              <c:idx val="293"/>
              <c:tx>
                <c:strRef>
                  <c:f>'/Users/el1goluj/Documents/ZURICH/PROJECTS/UPMEM/upmem-workloads/Microbenchmarks/AI/[ai_output.xlsx]ai_output (4)'!$J$295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{7F30B6CD-0077-4640-A850-7CDED8B359D7}</c15:txfldGUID>
                      <c15:f>'/Users/el1goluj/Documents/ZURICH/PROJECTS/UPMEM/upmem-workloads/Microbenchmarks/AI/[ai_output.xlsx]ai_output (4)'!$J$295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5-051A-7C4B-8DA7-A6CA2798094A}"/>
                </c:ext>
              </c:extLst>
            </c:dLbl>
            <c:dLbl>
              <c:idx val="294"/>
              <c:tx>
                <c:strRef>
                  <c:f>'/Users/el1goluj/Documents/ZURICH/PROJECTS/UPMEM/upmem-workloads/Microbenchmarks/AI/[ai_output.xlsx]ai_output (4)'!$J$296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{F9922931-4FF3-1D49-8233-725BE4BB339D}</c15:txfldGUID>
                      <c15:f>'/Users/el1goluj/Documents/ZURICH/PROJECTS/UPMEM/upmem-workloads/Microbenchmarks/AI/[ai_output.xlsx]ai_output (4)'!$J$296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6-051A-7C4B-8DA7-A6CA2798094A}"/>
                </c:ext>
              </c:extLst>
            </c:dLbl>
            <c:dLbl>
              <c:idx val="295"/>
              <c:tx>
                <c:strRef>
                  <c:f>'/Users/el1goluj/Documents/ZURICH/PROJECTS/UPMEM/upmem-workloads/Microbenchmarks/AI/[ai_output.xlsx]ai_output (4)'!$J$297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{C5E74831-7E0F-ED40-8B32-AD23DF3B5853}</c15:txfldGUID>
                      <c15:f>'/Users/el1goluj/Documents/ZURICH/PROJECTS/UPMEM/upmem-workloads/Microbenchmarks/AI/[ai_output.xlsx]ai_output (4)'!$J$297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7-051A-7C4B-8DA7-A6CA2798094A}"/>
                </c:ext>
              </c:extLst>
            </c:dLbl>
            <c:dLbl>
              <c:idx val="296"/>
              <c:tx>
                <c:strRef>
                  <c:f>'/Users/el1goluj/Documents/ZURICH/PROJECTS/UPMEM/upmem-workloads/Microbenchmarks/AI/[ai_output.xlsx]ai_output (4)'!$J$298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{FE0E43D9-320C-BF43-BE26-33539265400E}</c15:txfldGUID>
                      <c15:f>'/Users/el1goluj/Documents/ZURICH/PROJECTS/UPMEM/upmem-workloads/Microbenchmarks/AI/[ai_output.xlsx]ai_output (4)'!$J$298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8-051A-7C4B-8DA7-A6CA2798094A}"/>
                </c:ext>
              </c:extLst>
            </c:dLbl>
            <c:dLbl>
              <c:idx val="297"/>
              <c:tx>
                <c:strRef>
                  <c:f>'/Users/el1goluj/Documents/ZURICH/PROJECTS/UPMEM/upmem-workloads/Microbenchmarks/AI/[ai_output.xlsx]ai_output (4)'!$J$299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{577C2DAE-97AE-6C48-8B75-C17E3CA294A7}</c15:txfldGUID>
                      <c15:f>'/Users/el1goluj/Documents/ZURICH/PROJECTS/UPMEM/upmem-workloads/Microbenchmarks/AI/[ai_output.xlsx]ai_output (4)'!$J$299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9-051A-7C4B-8DA7-A6CA2798094A}"/>
                </c:ext>
              </c:extLst>
            </c:dLbl>
            <c:dLbl>
              <c:idx val="298"/>
              <c:tx>
                <c:strRef>
                  <c:f>'/Users/el1goluj/Documents/ZURICH/PROJECTS/UPMEM/upmem-workloads/Microbenchmarks/AI/[ai_output.xlsx]ai_output (4)'!$J$300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{E7C4A6D3-805A-BA41-B978-9A824EDF3AD7}</c15:txfldGUID>
                      <c15:f>'/Users/el1goluj/Documents/ZURICH/PROJECTS/UPMEM/upmem-workloads/Microbenchmarks/AI/[ai_output.xlsx]ai_output (4)'!$J$300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A-051A-7C4B-8DA7-A6CA2798094A}"/>
                </c:ext>
              </c:extLst>
            </c:dLbl>
            <c:dLbl>
              <c:idx val="299"/>
              <c:tx>
                <c:strRef>
                  <c:f>'/Users/el1goluj/Documents/ZURICH/PROJECTS/UPMEM/upmem-workloads/Microbenchmarks/AI/[ai_output.xlsx]ai_output (4)'!$J$301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{F5ECADC8-BE4C-9943-A192-068785311FD3}</c15:txfldGUID>
                      <c15:f>'/Users/el1goluj/Documents/ZURICH/PROJECTS/UPMEM/upmem-workloads/Microbenchmarks/AI/[ai_output.xlsx]ai_output (4)'!$J$301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B-051A-7C4B-8DA7-A6CA2798094A}"/>
                </c:ext>
              </c:extLst>
            </c:dLbl>
            <c:dLbl>
              <c:idx val="300"/>
              <c:tx>
                <c:strRef>
                  <c:f>'/Users/el1goluj/Documents/ZURICH/PROJECTS/UPMEM/upmem-workloads/Microbenchmarks/AI/[ai_output.xlsx]ai_output (4)'!$J$302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{A995C03A-5212-F740-9E8C-C5FB26B1C7A7}</c15:txfldGUID>
                      <c15:f>'/Users/el1goluj/Documents/ZURICH/PROJECTS/UPMEM/upmem-workloads/Microbenchmarks/AI/[ai_output.xlsx]ai_output (4)'!$J$302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C-051A-7C4B-8DA7-A6CA2798094A}"/>
                </c:ext>
              </c:extLst>
            </c:dLbl>
            <c:dLbl>
              <c:idx val="301"/>
              <c:tx>
                <c:strRef>
                  <c:f>'/Users/el1goluj/Documents/ZURICH/PROJECTS/UPMEM/upmem-workloads/Microbenchmarks/AI/[ai_output.xlsx]ai_output (4)'!$J$303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{B1B987F3-E2D1-594E-82F8-1F635CCA4296}</c15:txfldGUID>
                      <c15:f>'/Users/el1goluj/Documents/ZURICH/PROJECTS/UPMEM/upmem-workloads/Microbenchmarks/AI/[ai_output.xlsx]ai_output (4)'!$J$303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D-051A-7C4B-8DA7-A6CA2798094A}"/>
                </c:ext>
              </c:extLst>
            </c:dLbl>
            <c:dLbl>
              <c:idx val="302"/>
              <c:tx>
                <c:strRef>
                  <c:f>'/Users/el1goluj/Documents/ZURICH/PROJECTS/UPMEM/upmem-workloads/Microbenchmarks/AI/[ai_output.xlsx]ai_output (4)'!$J$304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{963ABFB0-03C9-2F42-9FD4-6A6660EFA1B6}</c15:txfldGUID>
                      <c15:f>'/Users/el1goluj/Documents/ZURICH/PROJECTS/UPMEM/upmem-workloads/Microbenchmarks/AI/[ai_output.xlsx]ai_output (4)'!$J$304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E-051A-7C4B-8DA7-A6CA2798094A}"/>
                </c:ext>
              </c:extLst>
            </c:dLbl>
            <c:dLbl>
              <c:idx val="303"/>
              <c:tx>
                <c:strRef>
                  <c:f>'/Users/el1goluj/Documents/ZURICH/PROJECTS/UPMEM/upmem-workloads/Microbenchmarks/AI/[ai_output.xlsx]ai_output (4)'!$J$305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{2B77C84E-061A-6740-BC80-A8B387023AB6}</c15:txfldGUID>
                      <c15:f>'/Users/el1goluj/Documents/ZURICH/PROJECTS/UPMEM/upmem-workloads/Microbenchmarks/AI/[ai_output.xlsx]ai_output (4)'!$J$305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F-051A-7C4B-8DA7-A6CA279809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'ai_output-frac'!$K$610:$K$849</c:f>
              <c:numCache>
                <c:formatCode>#\ ????/????</c:formatCode>
                <c:ptCount val="240"/>
                <c:pt idx="0">
                  <c:v>4.8825000000000002E-4</c:v>
                </c:pt>
                <c:pt idx="1">
                  <c:v>4.8825000000000002E-4</c:v>
                </c:pt>
                <c:pt idx="2">
                  <c:v>4.8825000000000002E-4</c:v>
                </c:pt>
                <c:pt idx="3">
                  <c:v>4.8825000000000002E-4</c:v>
                </c:pt>
                <c:pt idx="4">
                  <c:v>4.8825000000000002E-4</c:v>
                </c:pt>
                <c:pt idx="5">
                  <c:v>4.8825000000000002E-4</c:v>
                </c:pt>
                <c:pt idx="6">
                  <c:v>4.8825000000000002E-4</c:v>
                </c:pt>
                <c:pt idx="7">
                  <c:v>4.8825000000000002E-4</c:v>
                </c:pt>
                <c:pt idx="8">
                  <c:v>4.8825000000000002E-4</c:v>
                </c:pt>
                <c:pt idx="9">
                  <c:v>4.8825000000000002E-4</c:v>
                </c:pt>
                <c:pt idx="10">
                  <c:v>4.8825000000000002E-4</c:v>
                </c:pt>
                <c:pt idx="11">
                  <c:v>4.8825000000000002E-4</c:v>
                </c:pt>
                <c:pt idx="12">
                  <c:v>4.8825000000000002E-4</c:v>
                </c:pt>
                <c:pt idx="13">
                  <c:v>4.8825000000000002E-4</c:v>
                </c:pt>
                <c:pt idx="14">
                  <c:v>4.8825000000000002E-4</c:v>
                </c:pt>
                <c:pt idx="15">
                  <c:v>4.8825000000000002E-4</c:v>
                </c:pt>
                <c:pt idx="16">
                  <c:v>9.7650000000000005E-4</c:v>
                </c:pt>
                <c:pt idx="17">
                  <c:v>9.7650000000000005E-4</c:v>
                </c:pt>
                <c:pt idx="18">
                  <c:v>9.7650000000000005E-4</c:v>
                </c:pt>
                <c:pt idx="19">
                  <c:v>9.7650000000000005E-4</c:v>
                </c:pt>
                <c:pt idx="20">
                  <c:v>9.7650000000000005E-4</c:v>
                </c:pt>
                <c:pt idx="21">
                  <c:v>9.7650000000000005E-4</c:v>
                </c:pt>
                <c:pt idx="22">
                  <c:v>9.7650000000000005E-4</c:v>
                </c:pt>
                <c:pt idx="23">
                  <c:v>9.7650000000000005E-4</c:v>
                </c:pt>
                <c:pt idx="24">
                  <c:v>9.7650000000000005E-4</c:v>
                </c:pt>
                <c:pt idx="25">
                  <c:v>9.7650000000000005E-4</c:v>
                </c:pt>
                <c:pt idx="26">
                  <c:v>9.7650000000000005E-4</c:v>
                </c:pt>
                <c:pt idx="27">
                  <c:v>9.7650000000000005E-4</c:v>
                </c:pt>
                <c:pt idx="28">
                  <c:v>9.7650000000000005E-4</c:v>
                </c:pt>
                <c:pt idx="29">
                  <c:v>9.7650000000000005E-4</c:v>
                </c:pt>
                <c:pt idx="30">
                  <c:v>9.7650000000000005E-4</c:v>
                </c:pt>
                <c:pt idx="31">
                  <c:v>9.7650000000000005E-4</c:v>
                </c:pt>
                <c:pt idx="32">
                  <c:v>1.9530000000000001E-3</c:v>
                </c:pt>
                <c:pt idx="33">
                  <c:v>1.9530000000000001E-3</c:v>
                </c:pt>
                <c:pt idx="34">
                  <c:v>1.9530000000000001E-3</c:v>
                </c:pt>
                <c:pt idx="35">
                  <c:v>1.9530000000000001E-3</c:v>
                </c:pt>
                <c:pt idx="36">
                  <c:v>1.9530000000000001E-3</c:v>
                </c:pt>
                <c:pt idx="37">
                  <c:v>1.9530000000000001E-3</c:v>
                </c:pt>
                <c:pt idx="38">
                  <c:v>1.9530000000000001E-3</c:v>
                </c:pt>
                <c:pt idx="39">
                  <c:v>1.9530000000000001E-3</c:v>
                </c:pt>
                <c:pt idx="40">
                  <c:v>1.9530000000000001E-3</c:v>
                </c:pt>
                <c:pt idx="41">
                  <c:v>1.9530000000000001E-3</c:v>
                </c:pt>
                <c:pt idx="42">
                  <c:v>1.9530000000000001E-3</c:v>
                </c:pt>
                <c:pt idx="43">
                  <c:v>1.9530000000000001E-3</c:v>
                </c:pt>
                <c:pt idx="44">
                  <c:v>1.9530000000000001E-3</c:v>
                </c:pt>
                <c:pt idx="45">
                  <c:v>1.9530000000000001E-3</c:v>
                </c:pt>
                <c:pt idx="46">
                  <c:v>1.9530000000000001E-3</c:v>
                </c:pt>
                <c:pt idx="47">
                  <c:v>1.9530000000000001E-3</c:v>
                </c:pt>
                <c:pt idx="48">
                  <c:v>3.90625E-3</c:v>
                </c:pt>
                <c:pt idx="49">
                  <c:v>3.90625E-3</c:v>
                </c:pt>
                <c:pt idx="50">
                  <c:v>3.90625E-3</c:v>
                </c:pt>
                <c:pt idx="51">
                  <c:v>3.90625E-3</c:v>
                </c:pt>
                <c:pt idx="52">
                  <c:v>3.90625E-3</c:v>
                </c:pt>
                <c:pt idx="53">
                  <c:v>3.90625E-3</c:v>
                </c:pt>
                <c:pt idx="54">
                  <c:v>3.90625E-3</c:v>
                </c:pt>
                <c:pt idx="55">
                  <c:v>3.90625E-3</c:v>
                </c:pt>
                <c:pt idx="56">
                  <c:v>3.90625E-3</c:v>
                </c:pt>
                <c:pt idx="57">
                  <c:v>3.90625E-3</c:v>
                </c:pt>
                <c:pt idx="58">
                  <c:v>3.90625E-3</c:v>
                </c:pt>
                <c:pt idx="59">
                  <c:v>3.90625E-3</c:v>
                </c:pt>
                <c:pt idx="60">
                  <c:v>3.90625E-3</c:v>
                </c:pt>
                <c:pt idx="61">
                  <c:v>3.90625E-3</c:v>
                </c:pt>
                <c:pt idx="62">
                  <c:v>3.90625E-3</c:v>
                </c:pt>
                <c:pt idx="63">
                  <c:v>3.90625E-3</c:v>
                </c:pt>
                <c:pt idx="64">
                  <c:v>7.8125E-3</c:v>
                </c:pt>
                <c:pt idx="65">
                  <c:v>7.8125E-3</c:v>
                </c:pt>
                <c:pt idx="66">
                  <c:v>7.8125E-3</c:v>
                </c:pt>
                <c:pt idx="67">
                  <c:v>7.8125E-3</c:v>
                </c:pt>
                <c:pt idx="68">
                  <c:v>7.8125E-3</c:v>
                </c:pt>
                <c:pt idx="69">
                  <c:v>7.8125E-3</c:v>
                </c:pt>
                <c:pt idx="70">
                  <c:v>7.8125E-3</c:v>
                </c:pt>
                <c:pt idx="71">
                  <c:v>7.8125E-3</c:v>
                </c:pt>
                <c:pt idx="72">
                  <c:v>7.8125E-3</c:v>
                </c:pt>
                <c:pt idx="73">
                  <c:v>7.8125E-3</c:v>
                </c:pt>
                <c:pt idx="74">
                  <c:v>7.8125E-3</c:v>
                </c:pt>
                <c:pt idx="75">
                  <c:v>7.8125E-3</c:v>
                </c:pt>
                <c:pt idx="76">
                  <c:v>7.8125E-3</c:v>
                </c:pt>
                <c:pt idx="77">
                  <c:v>7.8125E-3</c:v>
                </c:pt>
                <c:pt idx="78">
                  <c:v>7.8125E-3</c:v>
                </c:pt>
                <c:pt idx="79">
                  <c:v>7.8125E-3</c:v>
                </c:pt>
                <c:pt idx="80">
                  <c:v>1.5625E-2</c:v>
                </c:pt>
                <c:pt idx="81">
                  <c:v>1.5625E-2</c:v>
                </c:pt>
                <c:pt idx="82">
                  <c:v>1.5625E-2</c:v>
                </c:pt>
                <c:pt idx="83">
                  <c:v>1.5625E-2</c:v>
                </c:pt>
                <c:pt idx="84">
                  <c:v>1.5625E-2</c:v>
                </c:pt>
                <c:pt idx="85">
                  <c:v>1.5625E-2</c:v>
                </c:pt>
                <c:pt idx="86">
                  <c:v>1.5625E-2</c:v>
                </c:pt>
                <c:pt idx="87">
                  <c:v>1.5625E-2</c:v>
                </c:pt>
                <c:pt idx="88">
                  <c:v>1.5625E-2</c:v>
                </c:pt>
                <c:pt idx="89">
                  <c:v>1.5625E-2</c:v>
                </c:pt>
                <c:pt idx="90">
                  <c:v>1.5625E-2</c:v>
                </c:pt>
                <c:pt idx="91">
                  <c:v>1.5625E-2</c:v>
                </c:pt>
                <c:pt idx="92">
                  <c:v>1.5625E-2</c:v>
                </c:pt>
                <c:pt idx="93">
                  <c:v>1.5625E-2</c:v>
                </c:pt>
                <c:pt idx="94">
                  <c:v>1.5625E-2</c:v>
                </c:pt>
                <c:pt idx="95">
                  <c:v>1.5625E-2</c:v>
                </c:pt>
                <c:pt idx="96">
                  <c:v>3.125E-2</c:v>
                </c:pt>
                <c:pt idx="97">
                  <c:v>3.125E-2</c:v>
                </c:pt>
                <c:pt idx="98">
                  <c:v>3.125E-2</c:v>
                </c:pt>
                <c:pt idx="99">
                  <c:v>3.125E-2</c:v>
                </c:pt>
                <c:pt idx="100">
                  <c:v>3.125E-2</c:v>
                </c:pt>
                <c:pt idx="101">
                  <c:v>3.125E-2</c:v>
                </c:pt>
                <c:pt idx="102">
                  <c:v>3.125E-2</c:v>
                </c:pt>
                <c:pt idx="103">
                  <c:v>3.125E-2</c:v>
                </c:pt>
                <c:pt idx="104">
                  <c:v>3.125E-2</c:v>
                </c:pt>
                <c:pt idx="105">
                  <c:v>3.125E-2</c:v>
                </c:pt>
                <c:pt idx="106">
                  <c:v>3.125E-2</c:v>
                </c:pt>
                <c:pt idx="107">
                  <c:v>3.125E-2</c:v>
                </c:pt>
                <c:pt idx="108">
                  <c:v>3.125E-2</c:v>
                </c:pt>
                <c:pt idx="109">
                  <c:v>3.125E-2</c:v>
                </c:pt>
                <c:pt idx="110">
                  <c:v>3.125E-2</c:v>
                </c:pt>
                <c:pt idx="111">
                  <c:v>3.125E-2</c:v>
                </c:pt>
                <c:pt idx="112">
                  <c:v>6.25E-2</c:v>
                </c:pt>
                <c:pt idx="113">
                  <c:v>6.25E-2</c:v>
                </c:pt>
                <c:pt idx="114">
                  <c:v>6.25E-2</c:v>
                </c:pt>
                <c:pt idx="115">
                  <c:v>6.25E-2</c:v>
                </c:pt>
                <c:pt idx="116">
                  <c:v>6.25E-2</c:v>
                </c:pt>
                <c:pt idx="117">
                  <c:v>6.25E-2</c:v>
                </c:pt>
                <c:pt idx="118">
                  <c:v>6.25E-2</c:v>
                </c:pt>
                <c:pt idx="119">
                  <c:v>6.25E-2</c:v>
                </c:pt>
                <c:pt idx="120">
                  <c:v>6.25E-2</c:v>
                </c:pt>
                <c:pt idx="121">
                  <c:v>6.25E-2</c:v>
                </c:pt>
                <c:pt idx="122">
                  <c:v>6.25E-2</c:v>
                </c:pt>
                <c:pt idx="123">
                  <c:v>6.25E-2</c:v>
                </c:pt>
                <c:pt idx="124">
                  <c:v>6.25E-2</c:v>
                </c:pt>
                <c:pt idx="125">
                  <c:v>6.25E-2</c:v>
                </c:pt>
                <c:pt idx="126">
                  <c:v>6.25E-2</c:v>
                </c:pt>
                <c:pt idx="127">
                  <c:v>6.25E-2</c:v>
                </c:pt>
                <c:pt idx="128">
                  <c:v>0.125</c:v>
                </c:pt>
                <c:pt idx="129">
                  <c:v>0.125</c:v>
                </c:pt>
                <c:pt idx="130">
                  <c:v>0.125</c:v>
                </c:pt>
                <c:pt idx="131">
                  <c:v>0.125</c:v>
                </c:pt>
                <c:pt idx="132">
                  <c:v>0.125</c:v>
                </c:pt>
                <c:pt idx="133">
                  <c:v>0.125</c:v>
                </c:pt>
                <c:pt idx="134">
                  <c:v>0.125</c:v>
                </c:pt>
                <c:pt idx="135">
                  <c:v>0.125</c:v>
                </c:pt>
                <c:pt idx="136">
                  <c:v>0.125</c:v>
                </c:pt>
                <c:pt idx="137">
                  <c:v>0.125</c:v>
                </c:pt>
                <c:pt idx="138">
                  <c:v>0.125</c:v>
                </c:pt>
                <c:pt idx="139">
                  <c:v>0.125</c:v>
                </c:pt>
                <c:pt idx="140">
                  <c:v>0.125</c:v>
                </c:pt>
                <c:pt idx="141">
                  <c:v>0.125</c:v>
                </c:pt>
                <c:pt idx="142">
                  <c:v>0.125</c:v>
                </c:pt>
                <c:pt idx="143">
                  <c:v>0.125</c:v>
                </c:pt>
                <c:pt idx="144">
                  <c:v>0.25</c:v>
                </c:pt>
                <c:pt idx="145">
                  <c:v>0.25</c:v>
                </c:pt>
                <c:pt idx="146">
                  <c:v>0.25</c:v>
                </c:pt>
                <c:pt idx="147">
                  <c:v>0.25</c:v>
                </c:pt>
                <c:pt idx="148">
                  <c:v>0.25</c:v>
                </c:pt>
                <c:pt idx="149">
                  <c:v>0.25</c:v>
                </c:pt>
                <c:pt idx="150">
                  <c:v>0.25</c:v>
                </c:pt>
                <c:pt idx="151">
                  <c:v>0.25</c:v>
                </c:pt>
                <c:pt idx="152">
                  <c:v>0.25</c:v>
                </c:pt>
                <c:pt idx="153">
                  <c:v>0.25</c:v>
                </c:pt>
                <c:pt idx="154">
                  <c:v>0.25</c:v>
                </c:pt>
                <c:pt idx="155">
                  <c:v>0.25</c:v>
                </c:pt>
                <c:pt idx="156">
                  <c:v>0.25</c:v>
                </c:pt>
                <c:pt idx="157">
                  <c:v>0.25</c:v>
                </c:pt>
                <c:pt idx="158">
                  <c:v>0.25</c:v>
                </c:pt>
                <c:pt idx="159">
                  <c:v>0.25</c:v>
                </c:pt>
                <c:pt idx="160">
                  <c:v>0.5</c:v>
                </c:pt>
                <c:pt idx="161">
                  <c:v>0.5</c:v>
                </c:pt>
                <c:pt idx="162">
                  <c:v>0.5</c:v>
                </c:pt>
                <c:pt idx="163">
                  <c:v>0.5</c:v>
                </c:pt>
                <c:pt idx="164">
                  <c:v>0.5</c:v>
                </c:pt>
                <c:pt idx="165">
                  <c:v>0.5</c:v>
                </c:pt>
                <c:pt idx="166">
                  <c:v>0.5</c:v>
                </c:pt>
                <c:pt idx="167">
                  <c:v>0.5</c:v>
                </c:pt>
                <c:pt idx="168">
                  <c:v>0.5</c:v>
                </c:pt>
                <c:pt idx="169">
                  <c:v>0.5</c:v>
                </c:pt>
                <c:pt idx="170">
                  <c:v>0.5</c:v>
                </c:pt>
                <c:pt idx="171">
                  <c:v>0.5</c:v>
                </c:pt>
                <c:pt idx="172">
                  <c:v>0.5</c:v>
                </c:pt>
                <c:pt idx="173">
                  <c:v>0.5</c:v>
                </c:pt>
                <c:pt idx="174">
                  <c:v>0.5</c:v>
                </c:pt>
                <c:pt idx="175">
                  <c:v>0.5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4</c:v>
                </c:pt>
                <c:pt idx="209">
                  <c:v>4</c:v>
                </c:pt>
                <c:pt idx="210">
                  <c:v>4</c:v>
                </c:pt>
                <c:pt idx="211">
                  <c:v>4</c:v>
                </c:pt>
                <c:pt idx="212">
                  <c:v>4</c:v>
                </c:pt>
                <c:pt idx="213">
                  <c:v>4</c:v>
                </c:pt>
                <c:pt idx="214">
                  <c:v>4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4</c:v>
                </c:pt>
                <c:pt idx="219">
                  <c:v>4</c:v>
                </c:pt>
                <c:pt idx="220">
                  <c:v>4</c:v>
                </c:pt>
                <c:pt idx="221">
                  <c:v>4</c:v>
                </c:pt>
                <c:pt idx="222">
                  <c:v>4</c:v>
                </c:pt>
                <c:pt idx="223">
                  <c:v>4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</c:numCache>
            </c:numRef>
          </c:xVal>
          <c:yVal>
            <c:numRef>
              <c:f>'ai_output-frac'!$L$610:$L$849</c:f>
              <c:numCache>
                <c:formatCode>0.0000</c:formatCode>
                <c:ptCount val="240"/>
                <c:pt idx="0">
                  <c:v>0.129720096644761</c:v>
                </c:pt>
                <c:pt idx="1">
                  <c:v>0.15234270051520901</c:v>
                </c:pt>
                <c:pt idx="2">
                  <c:v>0.15231421168950299</c:v>
                </c:pt>
                <c:pt idx="3">
                  <c:v>0.15245416825483199</c:v>
                </c:pt>
                <c:pt idx="4">
                  <c:v>0.15226696963388101</c:v>
                </c:pt>
                <c:pt idx="5">
                  <c:v>0.152366665277819</c:v>
                </c:pt>
                <c:pt idx="6">
                  <c:v>0.152222666403318</c:v>
                </c:pt>
                <c:pt idx="7">
                  <c:v>0.152499904213377</c:v>
                </c:pt>
                <c:pt idx="8">
                  <c:v>0.15219002140309101</c:v>
                </c:pt>
                <c:pt idx="9">
                  <c:v>0.15237832653738001</c:v>
                </c:pt>
                <c:pt idx="10">
                  <c:v>0.15225629569521301</c:v>
                </c:pt>
                <c:pt idx="11">
                  <c:v>0.15219616147245599</c:v>
                </c:pt>
                <c:pt idx="12">
                  <c:v>0.15208507056239801</c:v>
                </c:pt>
                <c:pt idx="13">
                  <c:v>0.152284762857816</c:v>
                </c:pt>
                <c:pt idx="14">
                  <c:v>0.15203087578189101</c:v>
                </c:pt>
                <c:pt idx="15">
                  <c:v>0.15252846255173799</c:v>
                </c:pt>
                <c:pt idx="16">
                  <c:v>0.25947917111950902</c:v>
                </c:pt>
                <c:pt idx="17">
                  <c:v>0.30461936071739698</c:v>
                </c:pt>
                <c:pt idx="18">
                  <c:v>0.30461159315089997</c:v>
                </c:pt>
                <c:pt idx="19">
                  <c:v>0.30490833650966498</c:v>
                </c:pt>
                <c:pt idx="20">
                  <c:v>0.30464072356802602</c:v>
                </c:pt>
                <c:pt idx="21">
                  <c:v>0.30484479259615199</c:v>
                </c:pt>
                <c:pt idx="22">
                  <c:v>0.30444533280663599</c:v>
                </c:pt>
                <c:pt idx="23">
                  <c:v>0.30501927761807501</c:v>
                </c:pt>
                <c:pt idx="24">
                  <c:v>0.30450030154596402</c:v>
                </c:pt>
                <c:pt idx="25">
                  <c:v>0.30483895825846102</c:v>
                </c:pt>
                <c:pt idx="26">
                  <c:v>0.304579879698545</c:v>
                </c:pt>
                <c:pt idx="27">
                  <c:v>0.30443175535168099</c:v>
                </c:pt>
                <c:pt idx="28">
                  <c:v>0.304089486773721</c:v>
                </c:pt>
                <c:pt idx="29">
                  <c:v>0.30475665307476102</c:v>
                </c:pt>
                <c:pt idx="30">
                  <c:v>0.30410432396311299</c:v>
                </c:pt>
                <c:pt idx="31">
                  <c:v>0.30501408559069398</c:v>
                </c:pt>
                <c:pt idx="32">
                  <c:v>0.50430006986635301</c:v>
                </c:pt>
                <c:pt idx="33">
                  <c:v>0.60915717082436505</c:v>
                </c:pt>
                <c:pt idx="34">
                  <c:v>0.60943686385212004</c:v>
                </c:pt>
                <c:pt idx="35">
                  <c:v>0.60953663134620295</c:v>
                </c:pt>
                <c:pt idx="36">
                  <c:v>0.60918694073900903</c:v>
                </c:pt>
                <c:pt idx="37">
                  <c:v>0.60988672364866303</c:v>
                </c:pt>
                <c:pt idx="38">
                  <c:v>0.60904200160597499</c:v>
                </c:pt>
                <c:pt idx="39">
                  <c:v>0.60989191322438796</c:v>
                </c:pt>
                <c:pt idx="40">
                  <c:v>0.60895921020547705</c:v>
                </c:pt>
                <c:pt idx="41">
                  <c:v>0.60982315851269497</c:v>
                </c:pt>
                <c:pt idx="42">
                  <c:v>0.60925425736009697</c:v>
                </c:pt>
                <c:pt idx="43">
                  <c:v>0.60892170276211399</c:v>
                </c:pt>
                <c:pt idx="44">
                  <c:v>0.60829510718832203</c:v>
                </c:pt>
                <c:pt idx="45">
                  <c:v>0.60965328411338104</c:v>
                </c:pt>
                <c:pt idx="46">
                  <c:v>0.60812608292272097</c:v>
                </c:pt>
                <c:pt idx="47">
                  <c:v>0.61032555459050697</c:v>
                </c:pt>
                <c:pt idx="48">
                  <c:v>0.913094847599909</c:v>
                </c:pt>
                <c:pt idx="49">
                  <c:v>1.2192627525690101</c:v>
                </c:pt>
                <c:pt idx="50">
                  <c:v>1.2192627525690101</c:v>
                </c:pt>
                <c:pt idx="51">
                  <c:v>1.22086958002801</c:v>
                </c:pt>
                <c:pt idx="52">
                  <c:v>1.2177222071214999</c:v>
                </c:pt>
                <c:pt idx="53">
                  <c:v>1.21933793760419</c:v>
                </c:pt>
                <c:pt idx="54">
                  <c:v>1.21834313492198</c:v>
                </c:pt>
                <c:pt idx="55">
                  <c:v>1.2204382544736301</c:v>
                </c:pt>
                <c:pt idx="56">
                  <c:v>1.2178308237942499</c:v>
                </c:pt>
                <c:pt idx="57">
                  <c:v>1.21871599564744</c:v>
                </c:pt>
                <c:pt idx="58">
                  <c:v>1.21833795790717</c:v>
                </c:pt>
                <c:pt idx="59">
                  <c:v>1.2181024502671101</c:v>
                </c:pt>
                <c:pt idx="60">
                  <c:v>1.2164899902203901</c:v>
                </c:pt>
                <c:pt idx="61">
                  <c:v>1.2188118369958101</c:v>
                </c:pt>
                <c:pt idx="62">
                  <c:v>1.2161442814030199</c:v>
                </c:pt>
                <c:pt idx="63">
                  <c:v>1.2202356886594501</c:v>
                </c:pt>
                <c:pt idx="64">
                  <c:v>1.5570634539199399</c:v>
                </c:pt>
                <c:pt idx="65">
                  <c:v>2.4137778628990598</c:v>
                </c:pt>
                <c:pt idx="66">
                  <c:v>2.4344621759194398</c:v>
                </c:pt>
                <c:pt idx="67">
                  <c:v>2.4338163984661301</c:v>
                </c:pt>
                <c:pt idx="68">
                  <c:v>2.4362618267715099</c:v>
                </c:pt>
                <c:pt idx="69">
                  <c:v>2.43545992962546</c:v>
                </c:pt>
                <c:pt idx="70">
                  <c:v>2.4341779916248698</c:v>
                </c:pt>
                <c:pt idx="71">
                  <c:v>2.4380537745956699</c:v>
                </c:pt>
                <c:pt idx="72">
                  <c:v>2.4352892712903</c:v>
                </c:pt>
                <c:pt idx="73">
                  <c:v>2.4358685725208602</c:v>
                </c:pt>
                <c:pt idx="74">
                  <c:v>2.4347826086956501</c:v>
                </c:pt>
                <c:pt idx="75">
                  <c:v>2.4337492572786599</c:v>
                </c:pt>
                <c:pt idx="76">
                  <c:v>2.4335013834428199</c:v>
                </c:pt>
                <c:pt idx="77">
                  <c:v>2.4362152505613199</c:v>
                </c:pt>
                <c:pt idx="78">
                  <c:v>2.4324845965407098</c:v>
                </c:pt>
                <c:pt idx="79">
                  <c:v>2.4413597263347402</c:v>
                </c:pt>
                <c:pt idx="80">
                  <c:v>2.4077678055949101</c:v>
                </c:pt>
                <c:pt idx="81">
                  <c:v>4.7512184815637903</c:v>
                </c:pt>
                <c:pt idx="82">
                  <c:v>4.8611234735873898</c:v>
                </c:pt>
                <c:pt idx="83">
                  <c:v>4.8647215641694999</c:v>
                </c:pt>
                <c:pt idx="84">
                  <c:v>4.8658154487773704</c:v>
                </c:pt>
                <c:pt idx="85">
                  <c:v>4.8669821129241004</c:v>
                </c:pt>
                <c:pt idx="86">
                  <c:v>4.8645771256121098</c:v>
                </c:pt>
                <c:pt idx="87">
                  <c:v>4.8673642395910397</c:v>
                </c:pt>
                <c:pt idx="88">
                  <c:v>4.8568312953258097</c:v>
                </c:pt>
                <c:pt idx="89">
                  <c:v>4.8646080760094996</c:v>
                </c:pt>
                <c:pt idx="90">
                  <c:v>4.8616180242046498</c:v>
                </c:pt>
                <c:pt idx="91">
                  <c:v>4.8616386326641301</c:v>
                </c:pt>
                <c:pt idx="92">
                  <c:v>4.85429249855033</c:v>
                </c:pt>
                <c:pt idx="93">
                  <c:v>4.8612883126131203</c:v>
                </c:pt>
                <c:pt idx="94">
                  <c:v>4.8528341485706497</c:v>
                </c:pt>
                <c:pt idx="95">
                  <c:v>4.86849031294041</c:v>
                </c:pt>
                <c:pt idx="96">
                  <c:v>3.3092304584932299</c:v>
                </c:pt>
                <c:pt idx="97">
                  <c:v>6.6138235879277802</c:v>
                </c:pt>
                <c:pt idx="98">
                  <c:v>9.5714911640134304</c:v>
                </c:pt>
                <c:pt idx="99">
                  <c:v>9.7467864958463402</c:v>
                </c:pt>
                <c:pt idx="100">
                  <c:v>9.7215876581406597</c:v>
                </c:pt>
                <c:pt idx="101">
                  <c:v>9.7362780095844794</c:v>
                </c:pt>
                <c:pt idx="102">
                  <c:v>9.7188278562106998</c:v>
                </c:pt>
                <c:pt idx="103">
                  <c:v>9.74720067991076</c:v>
                </c:pt>
                <c:pt idx="104">
                  <c:v>9.7144442303334895</c:v>
                </c:pt>
                <c:pt idx="105">
                  <c:v>9.7321883167577408</c:v>
                </c:pt>
                <c:pt idx="106">
                  <c:v>9.7176132163200108</c:v>
                </c:pt>
                <c:pt idx="107">
                  <c:v>9.7309084121347809</c:v>
                </c:pt>
                <c:pt idx="108">
                  <c:v>9.7075372482134998</c:v>
                </c:pt>
                <c:pt idx="109">
                  <c:v>9.7269675952920593</c:v>
                </c:pt>
                <c:pt idx="110">
                  <c:v>9.7138271359209902</c:v>
                </c:pt>
                <c:pt idx="111">
                  <c:v>9.74595823330713</c:v>
                </c:pt>
                <c:pt idx="112">
                  <c:v>4.0847123351096704</c:v>
                </c:pt>
                <c:pt idx="113">
                  <c:v>8.1625564926515004</c:v>
                </c:pt>
                <c:pt idx="114">
                  <c:v>12.2315274744905</c:v>
                </c:pt>
                <c:pt idx="115">
                  <c:v>16.305790440849702</c:v>
                </c:pt>
                <c:pt idx="116">
                  <c:v>19.191030977431002</c:v>
                </c:pt>
                <c:pt idx="117">
                  <c:v>19.466358883834602</c:v>
                </c:pt>
                <c:pt idx="118">
                  <c:v>19.430205101597799</c:v>
                </c:pt>
                <c:pt idx="119">
                  <c:v>19.476689635262101</c:v>
                </c:pt>
                <c:pt idx="120">
                  <c:v>19.422924666900901</c:v>
                </c:pt>
                <c:pt idx="121">
                  <c:v>19.4533989763422</c:v>
                </c:pt>
                <c:pt idx="122">
                  <c:v>19.431851153728001</c:v>
                </c:pt>
                <c:pt idx="123">
                  <c:v>19.453357730317201</c:v>
                </c:pt>
                <c:pt idx="124">
                  <c:v>19.4368733356918</c:v>
                </c:pt>
                <c:pt idx="125">
                  <c:v>19.447214026520101</c:v>
                </c:pt>
                <c:pt idx="126">
                  <c:v>19.416594714476702</c:v>
                </c:pt>
                <c:pt idx="127">
                  <c:v>19.4604958958152</c:v>
                </c:pt>
                <c:pt idx="128">
                  <c:v>4.6042564722767203</c:v>
                </c:pt>
                <c:pt idx="129">
                  <c:v>9.2057873296811294</c:v>
                </c:pt>
                <c:pt idx="130">
                  <c:v>13.798297590760001</c:v>
                </c:pt>
                <c:pt idx="131">
                  <c:v>18.402896312416601</c:v>
                </c:pt>
                <c:pt idx="132">
                  <c:v>22.969383884950801</c:v>
                </c:pt>
                <c:pt idx="133">
                  <c:v>27.566497312466002</c:v>
                </c:pt>
                <c:pt idx="134">
                  <c:v>32.110199624828503</c:v>
                </c:pt>
                <c:pt idx="135">
                  <c:v>36.681012511469</c:v>
                </c:pt>
                <c:pt idx="136">
                  <c:v>38.758794617303401</c:v>
                </c:pt>
                <c:pt idx="137">
                  <c:v>38.869217831890801</c:v>
                </c:pt>
                <c:pt idx="138">
                  <c:v>38.862138488385803</c:v>
                </c:pt>
                <c:pt idx="139">
                  <c:v>38.839764972822799</c:v>
                </c:pt>
                <c:pt idx="140">
                  <c:v>38.818977425858101</c:v>
                </c:pt>
                <c:pt idx="141">
                  <c:v>38.905643095815499</c:v>
                </c:pt>
                <c:pt idx="142">
                  <c:v>38.803627013127603</c:v>
                </c:pt>
                <c:pt idx="143">
                  <c:v>38.946847865997903</c:v>
                </c:pt>
                <c:pt idx="144">
                  <c:v>4.9238497091989704</c:v>
                </c:pt>
                <c:pt idx="145">
                  <c:v>9.8477126305084504</c:v>
                </c:pt>
                <c:pt idx="146">
                  <c:v>14.7608946591535</c:v>
                </c:pt>
                <c:pt idx="147">
                  <c:v>19.685230777482701</c:v>
                </c:pt>
                <c:pt idx="148">
                  <c:v>24.577536096006</c:v>
                </c:pt>
                <c:pt idx="149">
                  <c:v>29.4981794799662</c:v>
                </c:pt>
                <c:pt idx="150">
                  <c:v>34.377608752669602</c:v>
                </c:pt>
                <c:pt idx="151">
                  <c:v>39.336660321380101</c:v>
                </c:pt>
                <c:pt idx="152">
                  <c:v>44.149081294103702</c:v>
                </c:pt>
                <c:pt idx="153">
                  <c:v>49.0764573103544</c:v>
                </c:pt>
                <c:pt idx="154">
                  <c:v>53.912312813446498</c:v>
                </c:pt>
                <c:pt idx="155">
                  <c:v>57.367484814095697</c:v>
                </c:pt>
                <c:pt idx="156">
                  <c:v>57.3523340110359</c:v>
                </c:pt>
                <c:pt idx="157">
                  <c:v>57.435627774934702</c:v>
                </c:pt>
                <c:pt idx="158">
                  <c:v>57.340684991648899</c:v>
                </c:pt>
                <c:pt idx="159">
                  <c:v>57.539634758177797</c:v>
                </c:pt>
                <c:pt idx="160">
                  <c:v>5.0965012046854197</c:v>
                </c:pt>
                <c:pt idx="161">
                  <c:v>10.193441229651301</c:v>
                </c:pt>
                <c:pt idx="162">
                  <c:v>15.2808139183874</c:v>
                </c:pt>
                <c:pt idx="163">
                  <c:v>20.3819007289135</c:v>
                </c:pt>
                <c:pt idx="164">
                  <c:v>25.451756302229601</c:v>
                </c:pt>
                <c:pt idx="165">
                  <c:v>30.549480369755301</c:v>
                </c:pt>
                <c:pt idx="166">
                  <c:v>35.602706569980299</c:v>
                </c:pt>
                <c:pt idx="167">
                  <c:v>40.743097572077197</c:v>
                </c:pt>
                <c:pt idx="168">
                  <c:v>45.7359910771589</c:v>
                </c:pt>
                <c:pt idx="169">
                  <c:v>50.853433284604698</c:v>
                </c:pt>
                <c:pt idx="170">
                  <c:v>55.8840297234742</c:v>
                </c:pt>
                <c:pt idx="171">
                  <c:v>57.685153603734499</c:v>
                </c:pt>
                <c:pt idx="172">
                  <c:v>57.638949310927003</c:v>
                </c:pt>
                <c:pt idx="173">
                  <c:v>57.723713804872602</c:v>
                </c:pt>
                <c:pt idx="174">
                  <c:v>57.616327171396001</c:v>
                </c:pt>
                <c:pt idx="175">
                  <c:v>57.819201562844597</c:v>
                </c:pt>
                <c:pt idx="176">
                  <c:v>5.1878883831387297</c:v>
                </c:pt>
                <c:pt idx="177">
                  <c:v>10.3751167902299</c:v>
                </c:pt>
                <c:pt idx="178">
                  <c:v>15.5547874735765</c:v>
                </c:pt>
                <c:pt idx="179">
                  <c:v>20.747506211504898</c:v>
                </c:pt>
                <c:pt idx="180">
                  <c:v>25.909180599261902</c:v>
                </c:pt>
                <c:pt idx="181">
                  <c:v>31.1044005754712</c:v>
                </c:pt>
                <c:pt idx="182">
                  <c:v>36.252084238808301</c:v>
                </c:pt>
                <c:pt idx="183">
                  <c:v>41.488679687875297</c:v>
                </c:pt>
                <c:pt idx="184">
                  <c:v>46.579127057658802</c:v>
                </c:pt>
                <c:pt idx="185">
                  <c:v>51.797609134405</c:v>
                </c:pt>
                <c:pt idx="186">
                  <c:v>56.926170801034502</c:v>
                </c:pt>
                <c:pt idx="187">
                  <c:v>57.835146911663898</c:v>
                </c:pt>
                <c:pt idx="188">
                  <c:v>57.789157100792004</c:v>
                </c:pt>
                <c:pt idx="189">
                  <c:v>57.8604497172023</c:v>
                </c:pt>
                <c:pt idx="190">
                  <c:v>57.765962302758403</c:v>
                </c:pt>
                <c:pt idx="191">
                  <c:v>57.963255878230299</c:v>
                </c:pt>
                <c:pt idx="192">
                  <c:v>5.23494345180253</c:v>
                </c:pt>
                <c:pt idx="193">
                  <c:v>10.4696068922234</c:v>
                </c:pt>
                <c:pt idx="194">
                  <c:v>15.696490224486601</c:v>
                </c:pt>
                <c:pt idx="195">
                  <c:v>20.9395124595261</c:v>
                </c:pt>
                <c:pt idx="196">
                  <c:v>26.147863027118401</c:v>
                </c:pt>
                <c:pt idx="197">
                  <c:v>31.388650956729599</c:v>
                </c:pt>
                <c:pt idx="198">
                  <c:v>36.584689573533502</c:v>
                </c:pt>
                <c:pt idx="199">
                  <c:v>41.8739479858233</c:v>
                </c:pt>
                <c:pt idx="200">
                  <c:v>47.013213601747204</c:v>
                </c:pt>
                <c:pt idx="201">
                  <c:v>52.280826589029203</c:v>
                </c:pt>
                <c:pt idx="202">
                  <c:v>57.463641096501703</c:v>
                </c:pt>
                <c:pt idx="203">
                  <c:v>57.921289729471603</c:v>
                </c:pt>
                <c:pt idx="204">
                  <c:v>57.859993614933103</c:v>
                </c:pt>
                <c:pt idx="205">
                  <c:v>57.936033845862397</c:v>
                </c:pt>
                <c:pt idx="206">
                  <c:v>57.840274070294498</c:v>
                </c:pt>
                <c:pt idx="207">
                  <c:v>58.026032546612299</c:v>
                </c:pt>
                <c:pt idx="208">
                  <c:v>5.2584676003868598</c:v>
                </c:pt>
                <c:pt idx="209">
                  <c:v>10.516841021232301</c:v>
                </c:pt>
                <c:pt idx="210">
                  <c:v>15.7676790840178</c:v>
                </c:pt>
                <c:pt idx="211">
                  <c:v>21.035528106954001</c:v>
                </c:pt>
                <c:pt idx="212">
                  <c:v>26.2645841160789</c:v>
                </c:pt>
                <c:pt idx="213">
                  <c:v>31.528162064355399</c:v>
                </c:pt>
                <c:pt idx="214">
                  <c:v>36.756673385329897</c:v>
                </c:pt>
                <c:pt idx="215">
                  <c:v>42.0580989421059</c:v>
                </c:pt>
                <c:pt idx="216">
                  <c:v>47.222517451024501</c:v>
                </c:pt>
                <c:pt idx="217">
                  <c:v>52.528698328070298</c:v>
                </c:pt>
                <c:pt idx="218">
                  <c:v>57.738698131760003</c:v>
                </c:pt>
                <c:pt idx="219">
                  <c:v>57.943808959936803</c:v>
                </c:pt>
                <c:pt idx="220">
                  <c:v>57.898102938276402</c:v>
                </c:pt>
                <c:pt idx="221">
                  <c:v>57.965544609188299</c:v>
                </c:pt>
                <c:pt idx="222">
                  <c:v>57.872424974128997</c:v>
                </c:pt>
                <c:pt idx="223">
                  <c:v>58.074467916765499</c:v>
                </c:pt>
                <c:pt idx="224">
                  <c:v>5.2708579019886797</c:v>
                </c:pt>
                <c:pt idx="225">
                  <c:v>10.5414792474508</c:v>
                </c:pt>
                <c:pt idx="226">
                  <c:v>15.804303101096499</c:v>
                </c:pt>
                <c:pt idx="227">
                  <c:v>21.0829206467746</c:v>
                </c:pt>
                <c:pt idx="228">
                  <c:v>26.3262277038401</c:v>
                </c:pt>
                <c:pt idx="229">
                  <c:v>31.6063944538339</c:v>
                </c:pt>
                <c:pt idx="230">
                  <c:v>36.836685967366499</c:v>
                </c:pt>
                <c:pt idx="231">
                  <c:v>42.1612243359384</c:v>
                </c:pt>
                <c:pt idx="232">
                  <c:v>47.337484481563202</c:v>
                </c:pt>
                <c:pt idx="233">
                  <c:v>52.648560733418499</c:v>
                </c:pt>
                <c:pt idx="234">
                  <c:v>57.861590004335604</c:v>
                </c:pt>
                <c:pt idx="235">
                  <c:v>57.973842774281103</c:v>
                </c:pt>
                <c:pt idx="236">
                  <c:v>57.917233556735802</c:v>
                </c:pt>
                <c:pt idx="237">
                  <c:v>57.990446234143299</c:v>
                </c:pt>
                <c:pt idx="238">
                  <c:v>57.8898264397221</c:v>
                </c:pt>
                <c:pt idx="239">
                  <c:v>58.087681152251903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130-051A-7C4B-8DA7-A6CA27980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850848"/>
        <c:axId val="119669536"/>
      </c:scatterChart>
      <c:valAx>
        <c:axId val="123850848"/>
        <c:scaling>
          <c:logBase val="2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en-US" sz="1200" b="0"/>
                  <a:t>Operational Intensity (OP/B)</a:t>
                </a:r>
              </a:p>
            </c:rich>
          </c:tx>
          <c:layout>
            <c:manualLayout>
              <c:xMode val="edge"/>
              <c:yMode val="edge"/>
              <c:x val="0.36643746180033554"/>
              <c:y val="0.933765972222222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\ ????/????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119669536"/>
        <c:crossesAt val="1.0000000000000002E-3"/>
        <c:crossBetween val="midCat"/>
        <c:majorUnit val="2"/>
        <c:minorUnit val="2"/>
      </c:valAx>
      <c:valAx>
        <c:axId val="119669536"/>
        <c:scaling>
          <c:logBase val="2"/>
          <c:orientation val="minMax"/>
          <c:max val="64"/>
          <c:min val="3.125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en-US" sz="1000" b="0"/>
                  <a:t>Arithmetic Throughput (MOPS, 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3850848"/>
        <c:crossesAt val="4.8830000000000019E-5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Sheet3!$C$2</c:f>
              <c:strCache>
                <c:ptCount val="1"/>
                <c:pt idx="0">
                  <c:v>Performance (GOPS)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6729053696268284E-3"/>
                  <c:y val="6.1548611111111109E-2"/>
                </c:manualLayout>
              </c:layout>
              <c:tx>
                <c:strRef>
                  <c:f>Sheet3!$A$3</c:f>
                  <c:strCache>
                    <c:ptCount val="1"/>
                    <c:pt idx="0">
                      <c:v>BFS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{6F443EEB-45A1-4E4B-9377-1A2F2B17ACB6}</c15:txfldGUID>
                      <c15:f>Sheet3!$A$3</c15:f>
                      <c15:dlblFieldTableCache>
                        <c:ptCount val="1"/>
                        <c:pt idx="0">
                          <c:v>BFS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2654-FD47-8C27-FB62404161D0}"/>
                </c:ext>
              </c:extLst>
            </c:dLbl>
            <c:dLbl>
              <c:idx val="1"/>
              <c:layout>
                <c:manualLayout>
                  <c:x val="-7.8087044231218636E-2"/>
                  <c:y val="-4.5972222222222222E-3"/>
                </c:manualLayout>
              </c:layout>
              <c:tx>
                <c:strRef>
                  <c:f>Sheet3!$A$4</c:f>
                  <c:strCache>
                    <c:ptCount val="1"/>
                    <c:pt idx="0">
                      <c:v>BS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{92837279-4E3B-2F45-8C86-8B6B22483787}</c15:txfldGUID>
                      <c15:f>Sheet3!$A$4</c15:f>
                      <c15:dlblFieldTableCache>
                        <c:ptCount val="1"/>
                        <c:pt idx="0">
                          <c:v>BS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2654-FD47-8C27-FB62404161D0}"/>
                </c:ext>
              </c:extLst>
            </c:dLbl>
            <c:dLbl>
              <c:idx val="2"/>
              <c:layout>
                <c:manualLayout>
                  <c:x val="-9.9986435487223385E-2"/>
                  <c:y val="-2.1265972222222221E-2"/>
                </c:manualLayout>
              </c:layout>
              <c:tx>
                <c:strRef>
                  <c:f>Sheet3!$A$5</c:f>
                  <c:strCache>
                    <c:ptCount val="1"/>
                    <c:pt idx="0">
                      <c:v>GEMV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{3808D9C5-2335-9346-90D4-2BDE0F51A765}</c15:txfldGUID>
                      <c15:f>Sheet3!$A$5</c15:f>
                      <c15:dlblFieldTableCache>
                        <c:ptCount val="1"/>
                        <c:pt idx="0">
                          <c:v>GEMV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2654-FD47-8C27-FB62404161D0}"/>
                </c:ext>
              </c:extLst>
            </c:dLbl>
            <c:dLbl>
              <c:idx val="3"/>
              <c:layout>
                <c:manualLayout>
                  <c:x val="4.7944331116668995E-3"/>
                  <c:y val="-4.5972222222222222E-3"/>
                </c:manualLayout>
              </c:layout>
              <c:tx>
                <c:strRef>
                  <c:f>Sheet3!$A$6</c:f>
                  <c:strCache>
                    <c:ptCount val="1"/>
                    <c:pt idx="0">
                      <c:v>MLP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{FC0972B2-BD18-F24C-8085-8EFD773D9038}</c15:txfldGUID>
                      <c15:f>Sheet3!$A$6</c15:f>
                      <c15:dlblFieldTableCache>
                        <c:ptCount val="1"/>
                        <c:pt idx="0">
                          <c:v>MLP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2654-FD47-8C27-FB62404161D0}"/>
                </c:ext>
              </c:extLst>
            </c:dLbl>
            <c:dLbl>
              <c:idx val="4"/>
              <c:layout>
                <c:manualLayout>
                  <c:x val="-7.5263075506714433E-2"/>
                  <c:y val="1.7451388888888888E-2"/>
                </c:manualLayout>
              </c:layout>
              <c:tx>
                <c:strRef>
                  <c:f>Sheet3!$A$7</c:f>
                  <c:strCache>
                    <c:ptCount val="1"/>
                    <c:pt idx="0">
                      <c:v>SEL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{0B2E6E4B-BF95-3746-8CD7-AFAA34650135}</c15:txfldGUID>
                      <c15:f>Sheet3!$A$7</c15:f>
                      <c15:dlblFieldTableCache>
                        <c:ptCount val="1"/>
                        <c:pt idx="0">
                          <c:v>SEL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2654-FD47-8C27-FB62404161D0}"/>
                </c:ext>
              </c:extLst>
            </c:dLbl>
            <c:dLbl>
              <c:idx val="5"/>
              <c:layout>
                <c:manualLayout>
                  <c:x val="-0.12572936139410623"/>
                  <c:y val="-2.1265972222222221E-2"/>
                </c:manualLayout>
              </c:layout>
              <c:tx>
                <c:strRef>
                  <c:f>Sheet3!$A$8</c:f>
                  <c:strCache>
                    <c:ptCount val="1"/>
                    <c:pt idx="0">
                      <c:v>SpMV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{F9B31E84-E684-8940-9BAC-210E94BB18A8}</c15:txfldGUID>
                      <c15:f>Sheet3!$A$8</c15:f>
                      <c15:dlblFieldTableCache>
                        <c:ptCount val="1"/>
                        <c:pt idx="0">
                          <c:v>SpMV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2654-FD47-8C27-FB62404161D0}"/>
                </c:ext>
              </c:extLst>
            </c:dLbl>
            <c:dLbl>
              <c:idx val="6"/>
              <c:layout>
                <c:manualLayout>
                  <c:x val="-5.3831759793524461E-2"/>
                  <c:y val="3.5090277777777776E-2"/>
                </c:manualLayout>
              </c:layout>
              <c:tx>
                <c:strRef>
                  <c:f>Sheet3!$A$9</c:f>
                  <c:strCache>
                    <c:ptCount val="1"/>
                    <c:pt idx="0">
                      <c:v>TS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{68D0FE14-3B35-8447-A4AD-3A44A701B727}</c15:txfldGUID>
                      <c15:f>Sheet3!$A$9</c15:f>
                      <c15:dlblFieldTableCache>
                        <c:ptCount val="1"/>
                        <c:pt idx="0">
                          <c:v>TS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2654-FD47-8C27-FB62404161D0}"/>
                </c:ext>
              </c:extLst>
            </c:dLbl>
            <c:dLbl>
              <c:idx val="7"/>
              <c:layout>
                <c:manualLayout>
                  <c:x val="2.3996744516933599E-3"/>
                  <c:y val="-9.0069444444444442E-3"/>
                </c:manualLayout>
              </c:layout>
              <c:tx>
                <c:strRef>
                  <c:f>Sheet3!$A$10</c:f>
                  <c:strCache>
                    <c:ptCount val="1"/>
                    <c:pt idx="0">
                      <c:v>UNI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{7ABF4242-E32C-344C-8E1C-5F92B437BE91}</c15:txfldGUID>
                      <c15:f>Sheet3!$A$10</c15:f>
                      <c15:dlblFieldTableCache>
                        <c:ptCount val="1"/>
                        <c:pt idx="0">
                          <c:v>UNI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2654-FD47-8C27-FB62404161D0}"/>
                </c:ext>
              </c:extLst>
            </c:dLbl>
            <c:dLbl>
              <c:idx val="8"/>
              <c:layout>
                <c:manualLayout>
                  <c:x val="5.9496441658078117E-4"/>
                  <c:y val="-1.8750000000004042E-4"/>
                </c:manualLayout>
              </c:layout>
              <c:tx>
                <c:strRef>
                  <c:f>Sheet3!$A$11</c:f>
                  <c:strCache>
                    <c:ptCount val="1"/>
                    <c:pt idx="0">
                      <c:v>VA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{376ED221-5103-9A43-9FDD-7284F6ED240C}</c15:txfldGUID>
                      <c15:f>Sheet3!$A$11</c15:f>
                      <c15:dlblFieldTableCache>
                        <c:ptCount val="1"/>
                        <c:pt idx="0">
                          <c:v>VA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2654-FD47-8C27-FB62404161D0}"/>
                </c:ext>
              </c:extLst>
            </c:dLbl>
            <c:dLbl>
              <c:idx val="9"/>
              <c:layout>
                <c:manualLayout>
                  <c:x val="2.0630963373818464E-3"/>
                  <c:y val="-3.9875000000000001E-2"/>
                </c:manualLayout>
              </c:layout>
              <c:tx>
                <c:strRef>
                  <c:f>Sheet3!$A$12</c:f>
                  <c:strCache>
                    <c:ptCount val="1"/>
                    <c:pt idx="0">
                      <c:v>HST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{ADA3840D-AAAE-474A-8166-3C3C1B5712BC}</c15:txfldGUID>
                      <c15:f>Sheet3!$A$12</c15:f>
                      <c15:dlblFieldTableCache>
                        <c:ptCount val="1"/>
                        <c:pt idx="0">
                          <c:v>HST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2654-FD47-8C27-FB62404161D0}"/>
                </c:ext>
              </c:extLst>
            </c:dLbl>
            <c:dLbl>
              <c:idx val="10"/>
              <c:layout>
                <c:manualLayout>
                  <c:x val="9.266267391724748E-4"/>
                  <c:y val="4.2222222222222218E-3"/>
                </c:manualLayout>
              </c:layout>
              <c:tx>
                <c:strRef>
                  <c:f>Sheet3!$A$13</c:f>
                  <c:strCache>
                    <c:ptCount val="1"/>
                    <c:pt idx="0">
                      <c:v>RED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{105332AB-2078-8E4B-AD49-A305AC6172E6}</c15:txfldGUID>
                      <c15:f>Sheet3!$A$13</c15:f>
                      <c15:dlblFieldTableCache>
                        <c:ptCount val="1"/>
                        <c:pt idx="0">
                          <c:v>RED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2654-FD47-8C27-FB62404161D0}"/>
                </c:ext>
              </c:extLst>
            </c:dLbl>
            <c:dLbl>
              <c:idx val="11"/>
              <c:layout>
                <c:manualLayout>
                  <c:x val="-5.5172311557349002E-2"/>
                  <c:y val="9.3386979166666662E-2"/>
                </c:manualLayout>
              </c:layout>
              <c:tx>
                <c:strRef>
                  <c:f>Sheet3!$A$14</c:f>
                  <c:strCache>
                    <c:ptCount val="1"/>
                    <c:pt idx="0">
                      <c:v>SCAN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209606440178718E-2"/>
                      <c:h val="6.8990277777777761E-2"/>
                    </c:manualLayout>
                  </c15:layout>
                  <c15:dlblFieldTable>
                    <c15:dlblFTEntry>
                      <c15:txfldGUID>{2EEF371E-AADA-0345-AF44-74B68673E75E}</c15:txfldGUID>
                      <c15:f>Sheet3!$A$14</c15:f>
                      <c15:dlblFieldTableCache>
                        <c:ptCount val="1"/>
                        <c:pt idx="0">
                          <c:v>SCAN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2654-FD47-8C27-FB62404161D0}"/>
                </c:ext>
              </c:extLst>
            </c:dLbl>
            <c:dLbl>
              <c:idx val="12"/>
              <c:layout>
                <c:manualLayout>
                  <c:x val="6.3502811909673653E-3"/>
                  <c:y val="-9.0069444444444442E-3"/>
                </c:manualLayout>
              </c:layout>
              <c:tx>
                <c:strRef>
                  <c:f>Sheet3!$A$15</c:f>
                  <c:strCache>
                    <c:ptCount val="1"/>
                    <c:pt idx="0">
                      <c:v>NW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{D4DCB320-154E-4240-B087-DB4F4E61E611}</c15:txfldGUID>
                      <c15:f>Sheet3!$A$15</c15:f>
                      <c15:dlblFieldTableCache>
                        <c:ptCount val="1"/>
                        <c:pt idx="0">
                          <c:v>NW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2654-FD47-8C27-FB62404161D0}"/>
                </c:ext>
              </c:extLst>
            </c:dLbl>
            <c:dLbl>
              <c:idx val="13"/>
              <c:layout>
                <c:manualLayout>
                  <c:x val="1.2071494660298054E-2"/>
                  <c:y val="-8.0368055555555557E-3"/>
                </c:manualLayout>
              </c:layout>
              <c:tx>
                <c:strRef>
                  <c:f>Sheet3!$A$16</c:f>
                  <c:strCache>
                    <c:ptCount val="1"/>
                    <c:pt idx="0">
                      <c:v>TRNS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{2DF59EA3-F709-3742-AEAD-21DD1B0C60B6}</c15:txfldGUID>
                      <c15:f>Sheet3!$A$16</c15:f>
                      <c15:dlblFieldTableCache>
                        <c:ptCount val="1"/>
                        <c:pt idx="0">
                          <c:v>TRNS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2654-FD47-8C27-FB62404161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206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Sheet3!$B$3:$B$16</c:f>
              <c:numCache>
                <c:formatCode>General</c:formatCode>
                <c:ptCount val="14"/>
                <c:pt idx="0">
                  <c:v>0.14799999999999999</c:v>
                </c:pt>
                <c:pt idx="1">
                  <c:v>8.3000000000000004E-2</c:v>
                </c:pt>
                <c:pt idx="2">
                  <c:v>8.7999999999999995E-2</c:v>
                </c:pt>
                <c:pt idx="3">
                  <c:v>0.107</c:v>
                </c:pt>
                <c:pt idx="4">
                  <c:v>0.1</c:v>
                </c:pt>
                <c:pt idx="5">
                  <c:v>0.11</c:v>
                </c:pt>
                <c:pt idx="6">
                  <c:v>9.7000000000000003E-2</c:v>
                </c:pt>
                <c:pt idx="7">
                  <c:v>0.125</c:v>
                </c:pt>
                <c:pt idx="8">
                  <c:v>0.15</c:v>
                </c:pt>
                <c:pt idx="9">
                  <c:v>0.14299999999999999</c:v>
                </c:pt>
                <c:pt idx="10">
                  <c:v>0.25</c:v>
                </c:pt>
                <c:pt idx="11">
                  <c:v>0.125</c:v>
                </c:pt>
                <c:pt idx="12">
                  <c:v>0.25</c:v>
                </c:pt>
                <c:pt idx="13">
                  <c:v>0.16300000000000001</c:v>
                </c:pt>
              </c:numCache>
            </c:numRef>
          </c:xVal>
          <c:yVal>
            <c:numRef>
              <c:f>Sheet3!$C$3:$C$16</c:f>
              <c:numCache>
                <c:formatCode>General</c:formatCode>
                <c:ptCount val="14"/>
                <c:pt idx="0">
                  <c:v>0.79100000000000004</c:v>
                </c:pt>
                <c:pt idx="1">
                  <c:v>2.7490000000000001</c:v>
                </c:pt>
                <c:pt idx="2">
                  <c:v>4.774</c:v>
                </c:pt>
                <c:pt idx="3">
                  <c:v>8.9879999999999995</c:v>
                </c:pt>
                <c:pt idx="4">
                  <c:v>0.69299999999999995</c:v>
                </c:pt>
                <c:pt idx="5">
                  <c:v>0.95</c:v>
                </c:pt>
                <c:pt idx="6">
                  <c:v>2.331</c:v>
                </c:pt>
                <c:pt idx="7">
                  <c:v>1.5249999999999999</c:v>
                </c:pt>
                <c:pt idx="8">
                  <c:v>5.5510000000000002</c:v>
                </c:pt>
                <c:pt idx="9">
                  <c:v>2.1190000000000002</c:v>
                </c:pt>
                <c:pt idx="10">
                  <c:v>0.74099999999999999</c:v>
                </c:pt>
                <c:pt idx="11">
                  <c:v>0.76200000000000001</c:v>
                </c:pt>
                <c:pt idx="12">
                  <c:v>1.68</c:v>
                </c:pt>
                <c:pt idx="13">
                  <c:v>1.0669999999999999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2654-FD47-8C27-FB6240416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5797215"/>
        <c:axId val="526351823"/>
      </c:scatterChart>
      <c:valAx>
        <c:axId val="525797215"/>
        <c:scaling>
          <c:logBase val="10"/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Intensity (OP/B)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351823"/>
        <c:crossesAt val="1.0000000000000002E-2"/>
        <c:crossBetween val="midCat"/>
      </c:valAx>
      <c:valAx>
        <c:axId val="526351823"/>
        <c:scaling>
          <c:logBase val="2"/>
          <c:orientation val="minMax"/>
          <c:max val="24"/>
          <c:min val="0.1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Performance (GOPS)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797215"/>
        <c:crossesAt val="1.0000000000000002E-3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/>
              <a:t>VA</a:t>
            </a:r>
            <a:endParaRPr lang="en-US" sz="1800"/>
          </a:p>
        </c:rich>
      </c:tx>
      <c:layout>
        <c:manualLayout>
          <c:xMode val="edge"/>
          <c:yMode val="edge"/>
          <c:x val="6.4999317592466216E-2"/>
          <c:y val="0.7972628472222221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114861111111109"/>
          <c:y val="5.207888888888889E-2"/>
          <c:w val="0.57778333333333332"/>
          <c:h val="0.7367784722222222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VA!$S$50</c:f>
              <c:strCache>
                <c:ptCount val="1"/>
                <c:pt idx="0">
                  <c:v>DPU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VA!$R$51:$R$55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VA!$S$51:$S$55</c:f>
              <c:numCache>
                <c:formatCode>0.00</c:formatCode>
                <c:ptCount val="5"/>
                <c:pt idx="0">
                  <c:v>883.81200000000001</c:v>
                </c:pt>
                <c:pt idx="1">
                  <c:v>443.16500000000002</c:v>
                </c:pt>
                <c:pt idx="2">
                  <c:v>228.26499999999999</c:v>
                </c:pt>
                <c:pt idx="3">
                  <c:v>114.315</c:v>
                </c:pt>
                <c:pt idx="4">
                  <c:v>76.322999999999993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D5-4249-AB31-39B58F9AFD8A}"/>
            </c:ext>
          </c:extLst>
        </c:ser>
        <c:ser>
          <c:idx val="2"/>
          <c:order val="1"/>
          <c:tx>
            <c:strRef>
              <c:f>VA!$T$50</c:f>
              <c:strCache>
                <c:ptCount val="1"/>
                <c:pt idx="0">
                  <c:v>Inter-DPU</c:v>
                </c:pt>
              </c:strCache>
            </c:strRef>
          </c:tx>
          <c:spPr>
            <a:pattFill prst="narVert">
              <a:fgClr>
                <a:srgbClr val="00206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VA!$R$51:$R$55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VA!$T$51:$T$55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D5-4249-AB31-39B58F9AFD8A}"/>
            </c:ext>
          </c:extLst>
        </c:ser>
        <c:ser>
          <c:idx val="3"/>
          <c:order val="2"/>
          <c:tx>
            <c:strRef>
              <c:f>VA!$U$50</c:f>
              <c:strCache>
                <c:ptCount val="1"/>
                <c:pt idx="0">
                  <c:v>CPU-DPU</c:v>
                </c:pt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VA!$R$51:$R$55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VA!$U$51:$U$55</c:f>
              <c:numCache>
                <c:formatCode>0.00</c:formatCode>
                <c:ptCount val="5"/>
                <c:pt idx="0">
                  <c:v>94.190400000000011</c:v>
                </c:pt>
                <c:pt idx="1">
                  <c:v>94.190400000000011</c:v>
                </c:pt>
                <c:pt idx="2">
                  <c:v>94.190400000000011</c:v>
                </c:pt>
                <c:pt idx="3">
                  <c:v>94.190400000000011</c:v>
                </c:pt>
                <c:pt idx="4">
                  <c:v>94.190400000000011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D5-4249-AB31-39B58F9AFD8A}"/>
            </c:ext>
          </c:extLst>
        </c:ser>
        <c:ser>
          <c:idx val="4"/>
          <c:order val="3"/>
          <c:tx>
            <c:strRef>
              <c:f>VA!$V$50</c:f>
              <c:strCache>
                <c:ptCount val="1"/>
                <c:pt idx="0">
                  <c:v>DPU-CPU</c:v>
                </c:pt>
              </c:strCache>
            </c:strRef>
          </c:tx>
          <c:spPr>
            <a:pattFill prst="wdUpDiag">
              <a:fgClr>
                <a:srgbClr val="00B0F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VA!$R$51:$R$55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VA!$V$51:$V$55</c:f>
              <c:numCache>
                <c:formatCode>0.00</c:formatCode>
                <c:ptCount val="5"/>
                <c:pt idx="0">
                  <c:v>87.730400000000003</c:v>
                </c:pt>
                <c:pt idx="1">
                  <c:v>87.730400000000003</c:v>
                </c:pt>
                <c:pt idx="2">
                  <c:v>87.730400000000003</c:v>
                </c:pt>
                <c:pt idx="3">
                  <c:v>87.730400000000003</c:v>
                </c:pt>
                <c:pt idx="4">
                  <c:v>87.730400000000003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D5-4249-AB31-39B58F9AF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598528383"/>
        <c:axId val="1598601583"/>
      </c:barChart>
      <c:lineChart>
        <c:grouping val="standard"/>
        <c:varyColors val="0"/>
        <c:ser>
          <c:idx val="0"/>
          <c:order val="4"/>
          <c:tx>
            <c:strRef>
              <c:f>VA!$W$50</c:f>
              <c:strCache>
                <c:ptCount val="1"/>
                <c:pt idx="0">
                  <c:v>Speedup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/>
            </c:spPr>
          </c:marker>
          <c:cat>
            <c:numRef>
              <c:f>VA!$R$51:$R$55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VA!$W$51:$W$55</c:f>
              <c:numCache>
                <c:formatCode>0.00</c:formatCode>
                <c:ptCount val="5"/>
                <c:pt idx="0">
                  <c:v>1</c:v>
                </c:pt>
                <c:pt idx="1">
                  <c:v>1.9943181433551838</c:v>
                </c:pt>
                <c:pt idx="2">
                  <c:v>3.8718682233369113</c:v>
                </c:pt>
                <c:pt idx="3">
                  <c:v>7.7313738354546651</c:v>
                </c:pt>
                <c:pt idx="4">
                  <c:v>11.579890727565742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BD5-4249-AB31-39B58F9AF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0758576"/>
        <c:axId val="1954929296"/>
      </c:lineChart>
      <c:catAx>
        <c:axId val="15985283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#tasklets</a:t>
                </a:r>
                <a:r>
                  <a:rPr lang="en-US" sz="1400" baseline="0"/>
                  <a:t> per DPU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0.1"/>
        <c:auto val="1"/>
        <c:lblAlgn val="ctr"/>
        <c:lblOffset val="100"/>
        <c:noMultiLvlLbl val="0"/>
      </c:catAx>
      <c:valAx>
        <c:axId val="159860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valAx>
        <c:axId val="19549292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758576"/>
        <c:crosses val="max"/>
        <c:crossBetween val="between"/>
      </c:valAx>
      <c:catAx>
        <c:axId val="1920758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5492929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38764812720605873"/>
          <c:y val="1.7201388888888891E-3"/>
          <c:w val="0.31607649788453668"/>
          <c:h val="0.2495677083333333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HST-L</a:t>
            </a:r>
            <a:r>
              <a:rPr lang="en-US" sz="1800" b="0" i="0" u="none" strike="noStrike" baseline="0"/>
              <a:t> </a:t>
            </a:r>
            <a:endParaRPr lang="en-US" sz="1800"/>
          </a:p>
        </c:rich>
      </c:tx>
      <c:layout>
        <c:manualLayout>
          <c:xMode val="edge"/>
          <c:yMode val="edge"/>
          <c:x val="0"/>
          <c:y val="0.8016725694444444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114861111111109"/>
          <c:y val="5.207888888888889E-2"/>
          <c:w val="0.57778333333333332"/>
          <c:h val="0.7367784722222222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HSTL!$S$50</c:f>
              <c:strCache>
                <c:ptCount val="1"/>
                <c:pt idx="0">
                  <c:v>DPU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HSTL!$R$51:$R$55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HSTL!$S$51:$S$55</c:f>
              <c:numCache>
                <c:formatCode>0.00</c:formatCode>
                <c:ptCount val="5"/>
                <c:pt idx="0">
                  <c:v>1631.278</c:v>
                </c:pt>
                <c:pt idx="1">
                  <c:v>819.02300000000002</c:v>
                </c:pt>
                <c:pt idx="2">
                  <c:v>411.71</c:v>
                </c:pt>
                <c:pt idx="3">
                  <c:v>303.67399999999998</c:v>
                </c:pt>
                <c:pt idx="4">
                  <c:v>436.30900000000003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29-F247-BA0C-EFA29C2B354D}"/>
            </c:ext>
          </c:extLst>
        </c:ser>
        <c:ser>
          <c:idx val="2"/>
          <c:order val="1"/>
          <c:tx>
            <c:strRef>
              <c:f>HSTL!$T$50</c:f>
              <c:strCache>
                <c:ptCount val="1"/>
                <c:pt idx="0">
                  <c:v>Inter-DPU</c:v>
                </c:pt>
              </c:strCache>
            </c:strRef>
          </c:tx>
          <c:spPr>
            <a:pattFill prst="narVert">
              <a:fgClr>
                <a:srgbClr val="00206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HSTL!$R$51:$R$55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HSTL!$T$51:$T$55</c:f>
              <c:numCache>
                <c:formatCode>0.00</c:formatCode>
                <c:ptCount val="5"/>
                <c:pt idx="0">
                  <c:v>0.185</c:v>
                </c:pt>
                <c:pt idx="1">
                  <c:v>0.127</c:v>
                </c:pt>
                <c:pt idx="2">
                  <c:v>0.151</c:v>
                </c:pt>
                <c:pt idx="3">
                  <c:v>0.14399999999999999</c:v>
                </c:pt>
                <c:pt idx="4">
                  <c:v>0.14199999999999999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29-F247-BA0C-EFA29C2B354D}"/>
            </c:ext>
          </c:extLst>
        </c:ser>
        <c:ser>
          <c:idx val="3"/>
          <c:order val="2"/>
          <c:tx>
            <c:strRef>
              <c:f>HSTL!$U$50</c:f>
              <c:strCache>
                <c:ptCount val="1"/>
                <c:pt idx="0">
                  <c:v>CPU-DPU</c:v>
                </c:pt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HSTL!$R$51:$R$55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HSTL!$U$51:$U$55</c:f>
              <c:numCache>
                <c:formatCode>0.00</c:formatCode>
                <c:ptCount val="5"/>
                <c:pt idx="0">
                  <c:v>19.9726</c:v>
                </c:pt>
                <c:pt idx="1">
                  <c:v>19.9726</c:v>
                </c:pt>
                <c:pt idx="2">
                  <c:v>19.9726</c:v>
                </c:pt>
                <c:pt idx="3">
                  <c:v>19.9726</c:v>
                </c:pt>
                <c:pt idx="4">
                  <c:v>19.9726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29-F247-BA0C-EFA29C2B354D}"/>
            </c:ext>
          </c:extLst>
        </c:ser>
        <c:ser>
          <c:idx val="4"/>
          <c:order val="3"/>
          <c:tx>
            <c:strRef>
              <c:f>HSTL!$V$50</c:f>
              <c:strCache>
                <c:ptCount val="1"/>
                <c:pt idx="0">
                  <c:v>DPU-CPU</c:v>
                </c:pt>
              </c:strCache>
            </c:strRef>
          </c:tx>
          <c:spPr>
            <a:pattFill prst="wdUpDiag">
              <a:fgClr>
                <a:srgbClr val="00B0F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HSTL!$R$51:$R$55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HSTL!$V$51:$V$55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29-F247-BA0C-EFA29C2B3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598528383"/>
        <c:axId val="1598601583"/>
      </c:barChart>
      <c:lineChart>
        <c:grouping val="standard"/>
        <c:varyColors val="0"/>
        <c:ser>
          <c:idx val="0"/>
          <c:order val="4"/>
          <c:tx>
            <c:strRef>
              <c:f>HSTL!$W$50</c:f>
              <c:strCache>
                <c:ptCount val="1"/>
                <c:pt idx="0">
                  <c:v>Speedup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/>
            </c:spPr>
          </c:marker>
          <c:cat>
            <c:numRef>
              <c:f>HSTL!$R$51:$R$55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HSTL!$W$51:$W$55</c:f>
              <c:numCache>
                <c:formatCode>0.00</c:formatCode>
                <c:ptCount val="5"/>
                <c:pt idx="0">
                  <c:v>1</c:v>
                </c:pt>
                <c:pt idx="1">
                  <c:v>1.9917364958004842</c:v>
                </c:pt>
                <c:pt idx="2">
                  <c:v>3.9622015496344516</c:v>
                </c:pt>
                <c:pt idx="3">
                  <c:v>5.3718066084024318</c:v>
                </c:pt>
                <c:pt idx="4">
                  <c:v>3.7388135472795656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929-F247-BA0C-EFA29C2B3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0758576"/>
        <c:axId val="1954929296"/>
      </c:lineChart>
      <c:catAx>
        <c:axId val="15985283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#tasklets</a:t>
                </a:r>
                <a:r>
                  <a:rPr lang="en-US" sz="1400" baseline="0"/>
                  <a:t> per DPU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0.1"/>
        <c:auto val="1"/>
        <c:lblAlgn val="ctr"/>
        <c:lblOffset val="100"/>
        <c:noMultiLvlLbl val="0"/>
      </c:catAx>
      <c:valAx>
        <c:axId val="159860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valAx>
        <c:axId val="19549292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758576"/>
        <c:crosses val="max"/>
        <c:crossBetween val="between"/>
      </c:valAx>
      <c:catAx>
        <c:axId val="1920758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5492929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30495733525239027"/>
          <c:y val="1.7201388888888891E-3"/>
          <c:w val="0.28986943559165212"/>
          <c:h val="0.2495677083333333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SCAN-SSA</a:t>
            </a:r>
            <a:r>
              <a:rPr lang="en-US" sz="1400" b="0" i="0" u="none" strike="noStrike" baseline="0"/>
              <a:t>  </a:t>
            </a:r>
            <a:endParaRPr lang="en-US" sz="1400"/>
          </a:p>
        </c:rich>
      </c:tx>
      <c:layout>
        <c:manualLayout>
          <c:xMode val="edge"/>
          <c:yMode val="edge"/>
          <c:x val="0"/>
          <c:y val="0.8193114583333331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709166666666665"/>
          <c:y val="0.162321875"/>
          <c:w val="0.59506944444444454"/>
          <c:h val="0.6265354166666666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SSA!$U$50</c:f>
              <c:strCache>
                <c:ptCount val="1"/>
                <c:pt idx="0">
                  <c:v>DPU (Add)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SSA!$T$51:$T$55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SSA!$U$51:$U$55</c:f>
              <c:numCache>
                <c:formatCode>0.00</c:formatCode>
                <c:ptCount val="5"/>
                <c:pt idx="0">
                  <c:v>602.75099999999998</c:v>
                </c:pt>
                <c:pt idx="1">
                  <c:v>301.53399999999999</c:v>
                </c:pt>
                <c:pt idx="2">
                  <c:v>150.881</c:v>
                </c:pt>
                <c:pt idx="3">
                  <c:v>101.075</c:v>
                </c:pt>
                <c:pt idx="4">
                  <c:v>101.071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5F-814A-9C51-6C0807B8E9CF}"/>
            </c:ext>
          </c:extLst>
        </c:ser>
        <c:ser>
          <c:idx val="2"/>
          <c:order val="1"/>
          <c:tx>
            <c:strRef>
              <c:f>SSA!$V$50</c:f>
              <c:strCache>
                <c:ptCount val="1"/>
                <c:pt idx="0">
                  <c:v>DPU (Scan)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SSA!$T$51:$T$55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SSA!$V$51:$V$55</c:f>
              <c:numCache>
                <c:formatCode>0.00</c:formatCode>
                <c:ptCount val="5"/>
                <c:pt idx="0">
                  <c:v>1123.9739999999999</c:v>
                </c:pt>
                <c:pt idx="1">
                  <c:v>617.625</c:v>
                </c:pt>
                <c:pt idx="2">
                  <c:v>359.495</c:v>
                </c:pt>
                <c:pt idx="3">
                  <c:v>230.09</c:v>
                </c:pt>
                <c:pt idx="4">
                  <c:v>179.01400000000001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5F-814A-9C51-6C0807B8E9CF}"/>
            </c:ext>
          </c:extLst>
        </c:ser>
        <c:ser>
          <c:idx val="3"/>
          <c:order val="2"/>
          <c:tx>
            <c:strRef>
              <c:f>SSA!$W$50</c:f>
              <c:strCache>
                <c:ptCount val="1"/>
                <c:pt idx="0">
                  <c:v>Inter-DPU</c:v>
                </c:pt>
              </c:strCache>
            </c:strRef>
          </c:tx>
          <c:spPr>
            <a:pattFill prst="narVert">
              <a:fgClr>
                <a:srgbClr val="00206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SSA!$T$51:$T$55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SSA!$W$51:$W$55</c:f>
              <c:numCache>
                <c:formatCode>0.00</c:formatCode>
                <c:ptCount val="5"/>
                <c:pt idx="0">
                  <c:v>0.151</c:v>
                </c:pt>
                <c:pt idx="1">
                  <c:v>9.0999999999999998E-2</c:v>
                </c:pt>
                <c:pt idx="2">
                  <c:v>0.107</c:v>
                </c:pt>
                <c:pt idx="3">
                  <c:v>0.13800000000000001</c:v>
                </c:pt>
                <c:pt idx="4">
                  <c:v>0.20100000000000001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5F-814A-9C51-6C0807B8E9CF}"/>
            </c:ext>
          </c:extLst>
        </c:ser>
        <c:ser>
          <c:idx val="4"/>
          <c:order val="3"/>
          <c:tx>
            <c:strRef>
              <c:f>SSA!$X$50</c:f>
              <c:strCache>
                <c:ptCount val="1"/>
                <c:pt idx="0">
                  <c:v>CPU-DPU</c:v>
                </c:pt>
              </c:strCache>
            </c:strRef>
          </c:tx>
          <c:spPr>
            <a:pattFill prst="wdDnDiag">
              <a:fgClr>
                <a:srgbClr val="0070C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SSA!$T$51:$T$55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SSA!$X$51:$X$55</c:f>
              <c:numCache>
                <c:formatCode>0.00</c:formatCode>
                <c:ptCount val="5"/>
                <c:pt idx="0">
                  <c:v>141.44540000000001</c:v>
                </c:pt>
                <c:pt idx="1">
                  <c:v>141.44540000000001</c:v>
                </c:pt>
                <c:pt idx="2">
                  <c:v>141.44540000000001</c:v>
                </c:pt>
                <c:pt idx="3">
                  <c:v>141.44540000000001</c:v>
                </c:pt>
                <c:pt idx="4">
                  <c:v>141.44540000000001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5F-814A-9C51-6C0807B8E9CF}"/>
            </c:ext>
          </c:extLst>
        </c:ser>
        <c:ser>
          <c:idx val="0"/>
          <c:order val="4"/>
          <c:tx>
            <c:strRef>
              <c:f>SSA!$Y$50</c:f>
              <c:strCache>
                <c:ptCount val="1"/>
                <c:pt idx="0">
                  <c:v>DPU-CPU</c:v>
                </c:pt>
              </c:strCache>
            </c:strRef>
          </c:tx>
          <c:spPr>
            <a:pattFill prst="wdUpDiag">
              <a:fgClr>
                <a:srgbClr val="00B0F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SSA!$T$51:$T$55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SSA!$Y$51:$Y$55</c:f>
              <c:numCache>
                <c:formatCode>0.00</c:formatCode>
                <c:ptCount val="5"/>
                <c:pt idx="0">
                  <c:v>265.36820000000006</c:v>
                </c:pt>
                <c:pt idx="1">
                  <c:v>265.36820000000006</c:v>
                </c:pt>
                <c:pt idx="2">
                  <c:v>265.36820000000006</c:v>
                </c:pt>
                <c:pt idx="3">
                  <c:v>265.36820000000006</c:v>
                </c:pt>
                <c:pt idx="4">
                  <c:v>265.36820000000006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5F-814A-9C51-6C0807B8E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598528383"/>
        <c:axId val="1598601583"/>
      </c:barChart>
      <c:lineChart>
        <c:grouping val="standard"/>
        <c:varyColors val="0"/>
        <c:ser>
          <c:idx val="6"/>
          <c:order val="5"/>
          <c:tx>
            <c:strRef>
              <c:f>SSA!$AA$50</c:f>
              <c:strCache>
                <c:ptCount val="1"/>
                <c:pt idx="0">
                  <c:v>Speedup (Scan)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chemeClr val="bg1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cat>
            <c:numRef>
              <c:f>SSA!$T$51:$T$55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SSA!$AA$51:$AA$55</c:f>
              <c:numCache>
                <c:formatCode>0.00</c:formatCode>
                <c:ptCount val="5"/>
                <c:pt idx="0">
                  <c:v>1</c:v>
                </c:pt>
                <c:pt idx="1">
                  <c:v>1.8198324225865208</c:v>
                </c:pt>
                <c:pt idx="2">
                  <c:v>3.1265358349907508</c:v>
                </c:pt>
                <c:pt idx="3">
                  <c:v>4.884931983137033</c:v>
                </c:pt>
                <c:pt idx="4">
                  <c:v>6.2786932865585925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55F-814A-9C51-6C0807B8E9CF}"/>
            </c:ext>
          </c:extLst>
        </c:ser>
        <c:ser>
          <c:idx val="5"/>
          <c:order val="6"/>
          <c:tx>
            <c:strRef>
              <c:f>SSA!$Z$50</c:f>
              <c:strCache>
                <c:ptCount val="1"/>
                <c:pt idx="0">
                  <c:v>Speedup (Add)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/>
            </c:spPr>
          </c:marker>
          <c:cat>
            <c:numRef>
              <c:f>SSA!$T$51:$T$55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SSA!$Z$51:$Z$55</c:f>
              <c:numCache>
                <c:formatCode>0.00</c:formatCode>
                <c:ptCount val="5"/>
                <c:pt idx="0">
                  <c:v>1</c:v>
                </c:pt>
                <c:pt idx="1">
                  <c:v>1.9989487089349791</c:v>
                </c:pt>
                <c:pt idx="2">
                  <c:v>3.9948767571794987</c:v>
                </c:pt>
                <c:pt idx="3">
                  <c:v>5.96340341330695</c:v>
                </c:pt>
                <c:pt idx="4">
                  <c:v>5.9636394217926014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55F-814A-9C51-6C0807B8E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3065360"/>
        <c:axId val="2000852352"/>
      </c:lineChart>
      <c:catAx>
        <c:axId val="15985283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#tasklets</a:t>
                </a:r>
                <a:r>
                  <a:rPr lang="en-US" sz="1400" baseline="0"/>
                  <a:t> per DPU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0.1"/>
        <c:auto val="1"/>
        <c:lblAlgn val="ctr"/>
        <c:lblOffset val="100"/>
        <c:noMultiLvlLbl val="0"/>
      </c:catAx>
      <c:valAx>
        <c:axId val="159860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valAx>
        <c:axId val="200085235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065360"/>
        <c:crosses val="max"/>
        <c:crossBetween val="between"/>
      </c:valAx>
      <c:catAx>
        <c:axId val="1643065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0085235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"/>
          <c:y val="2.4260416666666666E-3"/>
          <c:w val="0.74302936373875805"/>
          <c:h val="0.18816840277777774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TRNS</a:t>
            </a:r>
            <a:r>
              <a:rPr lang="en-US" sz="1800" b="0" i="0" u="none" strike="noStrike" baseline="0"/>
              <a:t> </a:t>
            </a:r>
            <a:endParaRPr lang="en-US" sz="1800"/>
          </a:p>
        </c:rich>
      </c:tx>
      <c:layout>
        <c:manualLayout>
          <c:xMode val="edge"/>
          <c:yMode val="edge"/>
          <c:x val="0"/>
          <c:y val="0.8104920138888889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473055555555558"/>
          <c:y val="0.162321875"/>
          <c:w val="0.57302083333333342"/>
          <c:h val="0.6265354166666666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TRNS!$U$50</c:f>
              <c:strCache>
                <c:ptCount val="1"/>
                <c:pt idx="0">
                  <c:v>DPU (Step 2)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TRNS!$T$51:$T$55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TRNS!$U$51:$U$55</c:f>
              <c:numCache>
                <c:formatCode>0.00</c:formatCode>
                <c:ptCount val="5"/>
                <c:pt idx="0">
                  <c:v>2632.5010000000002</c:v>
                </c:pt>
                <c:pt idx="1">
                  <c:v>1319.6179999999999</c:v>
                </c:pt>
                <c:pt idx="2">
                  <c:v>659.93499999999995</c:v>
                </c:pt>
                <c:pt idx="3">
                  <c:v>330.185</c:v>
                </c:pt>
                <c:pt idx="4">
                  <c:v>236.16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4-4D4A-A2F3-1BA450D2AC9E}"/>
            </c:ext>
          </c:extLst>
        </c:ser>
        <c:ser>
          <c:idx val="2"/>
          <c:order val="1"/>
          <c:tx>
            <c:strRef>
              <c:f>TRNS!$V$50</c:f>
              <c:strCache>
                <c:ptCount val="1"/>
                <c:pt idx="0">
                  <c:v>DPU (Step 3)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TRNS!$T$51:$T$55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TRNS!$V$51:$V$55</c:f>
              <c:numCache>
                <c:formatCode>0.00</c:formatCode>
                <c:ptCount val="5"/>
                <c:pt idx="0">
                  <c:v>1158.8879999999999</c:v>
                </c:pt>
                <c:pt idx="1">
                  <c:v>581.71299999999997</c:v>
                </c:pt>
                <c:pt idx="2">
                  <c:v>292.73399999999998</c:v>
                </c:pt>
                <c:pt idx="3">
                  <c:v>156.28899999999999</c:v>
                </c:pt>
                <c:pt idx="4">
                  <c:v>169.42500000000001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74-4D4A-A2F3-1BA450D2AC9E}"/>
            </c:ext>
          </c:extLst>
        </c:ser>
        <c:ser>
          <c:idx val="3"/>
          <c:order val="2"/>
          <c:tx>
            <c:strRef>
              <c:f>TRNS!$W$50</c:f>
              <c:strCache>
                <c:ptCount val="1"/>
                <c:pt idx="0">
                  <c:v>Inter-DPU</c:v>
                </c:pt>
              </c:strCache>
            </c:strRef>
          </c:tx>
          <c:spPr>
            <a:pattFill prst="narVert">
              <a:fgClr>
                <a:srgbClr val="00206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TRNS!$T$51:$T$55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TRNS!$W$51:$W$55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74-4D4A-A2F3-1BA450D2AC9E}"/>
            </c:ext>
          </c:extLst>
        </c:ser>
        <c:ser>
          <c:idx val="4"/>
          <c:order val="3"/>
          <c:tx>
            <c:strRef>
              <c:f>TRNS!$X$50</c:f>
              <c:strCache>
                <c:ptCount val="1"/>
                <c:pt idx="0">
                  <c:v>CPU-DPU (Step 1)</c:v>
                </c:pt>
              </c:strCache>
            </c:strRef>
          </c:tx>
          <c:spPr>
            <a:pattFill prst="wdDnDiag">
              <a:fgClr>
                <a:srgbClr val="0070C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TRNS!$T$51:$T$55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TRNS!$X$51:$X$55</c:f>
              <c:numCache>
                <c:formatCode>0.00</c:formatCode>
                <c:ptCount val="5"/>
                <c:pt idx="0">
                  <c:v>10590.0262</c:v>
                </c:pt>
                <c:pt idx="1">
                  <c:v>10590.0262</c:v>
                </c:pt>
                <c:pt idx="2">
                  <c:v>10590.0262</c:v>
                </c:pt>
                <c:pt idx="3">
                  <c:v>10590.0262</c:v>
                </c:pt>
                <c:pt idx="4">
                  <c:v>10590.0262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74-4D4A-A2F3-1BA450D2AC9E}"/>
            </c:ext>
          </c:extLst>
        </c:ser>
        <c:ser>
          <c:idx val="0"/>
          <c:order val="4"/>
          <c:tx>
            <c:strRef>
              <c:f>TRNS!$Y$50</c:f>
              <c:strCache>
                <c:ptCount val="1"/>
                <c:pt idx="0">
                  <c:v>DPU-CPU</c:v>
                </c:pt>
              </c:strCache>
            </c:strRef>
          </c:tx>
          <c:spPr>
            <a:pattFill prst="wdUpDiag">
              <a:fgClr>
                <a:srgbClr val="00B0F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TRNS!$T$51:$T$55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TRNS!$Y$51:$Y$55</c:f>
              <c:numCache>
                <c:formatCode>0.00</c:formatCode>
                <c:ptCount val="5"/>
                <c:pt idx="0">
                  <c:v>113.50700000000002</c:v>
                </c:pt>
                <c:pt idx="1">
                  <c:v>113.50700000000002</c:v>
                </c:pt>
                <c:pt idx="2">
                  <c:v>113.50700000000002</c:v>
                </c:pt>
                <c:pt idx="3">
                  <c:v>113.50700000000002</c:v>
                </c:pt>
                <c:pt idx="4">
                  <c:v>113.50700000000002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74-4D4A-A2F3-1BA450D2A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598528383"/>
        <c:axId val="1598601583"/>
      </c:barChart>
      <c:lineChart>
        <c:grouping val="standard"/>
        <c:varyColors val="0"/>
        <c:ser>
          <c:idx val="6"/>
          <c:order val="5"/>
          <c:tx>
            <c:strRef>
              <c:f>TRNS!$AA$50</c:f>
              <c:strCache>
                <c:ptCount val="1"/>
                <c:pt idx="0">
                  <c:v>Speedup (Step 3)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chemeClr val="bg1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cat>
            <c:numRef>
              <c:f>TRNS!$T$51:$T$55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TRNS!$AA$51:$AA$55</c:f>
              <c:numCache>
                <c:formatCode>0.00</c:formatCode>
                <c:ptCount val="5"/>
                <c:pt idx="0">
                  <c:v>1</c:v>
                </c:pt>
                <c:pt idx="1">
                  <c:v>1.9921989022077897</c:v>
                </c:pt>
                <c:pt idx="2">
                  <c:v>3.9588431818647645</c:v>
                </c:pt>
                <c:pt idx="3">
                  <c:v>7.4150324079109859</c:v>
                </c:pt>
                <c:pt idx="4">
                  <c:v>6.8401239486498442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974-4D4A-A2F3-1BA450D2AC9E}"/>
            </c:ext>
          </c:extLst>
        </c:ser>
        <c:ser>
          <c:idx val="5"/>
          <c:order val="6"/>
          <c:tx>
            <c:strRef>
              <c:f>TRNS!$Z$50</c:f>
              <c:strCache>
                <c:ptCount val="1"/>
                <c:pt idx="0">
                  <c:v>Speedup (Step 2)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/>
            </c:spPr>
          </c:marker>
          <c:cat>
            <c:numRef>
              <c:f>TRNS!$T$51:$T$55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TRNS!$Z$51:$Z$55</c:f>
              <c:numCache>
                <c:formatCode>0.00</c:formatCode>
                <c:ptCount val="5"/>
                <c:pt idx="0">
                  <c:v>1</c:v>
                </c:pt>
                <c:pt idx="1">
                  <c:v>1.9948962502784899</c:v>
                </c:pt>
                <c:pt idx="2">
                  <c:v>3.9890307378757006</c:v>
                </c:pt>
                <c:pt idx="3">
                  <c:v>7.9728061541257178</c:v>
                </c:pt>
                <c:pt idx="4">
                  <c:v>11.147107892953931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974-4D4A-A2F3-1BA450D2A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3065360"/>
        <c:axId val="2000852352"/>
      </c:lineChart>
      <c:catAx>
        <c:axId val="15985283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#tasklets</a:t>
                </a:r>
                <a:r>
                  <a:rPr lang="en-US" sz="1400" baseline="0"/>
                  <a:t> per DPU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0.1"/>
        <c:auto val="1"/>
        <c:lblAlgn val="ctr"/>
        <c:lblOffset val="100"/>
        <c:noMultiLvlLbl val="0"/>
      </c:catAx>
      <c:valAx>
        <c:axId val="159860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valAx>
        <c:axId val="200085235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065360"/>
        <c:crosses val="max"/>
        <c:crossBetween val="between"/>
      </c:valAx>
      <c:catAx>
        <c:axId val="1643065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0085235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1.5729412974195922E-3"/>
          <c:y val="1.1465277777777845E-3"/>
          <c:w val="0.82854237750784765"/>
          <c:h val="0.18190833333333331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NW</a:t>
            </a:r>
            <a:r>
              <a:rPr lang="en-US" sz="1800" b="0" i="0" u="none" strike="noStrike" baseline="0"/>
              <a:t> </a:t>
            </a:r>
            <a:endParaRPr lang="en-US" sz="1800"/>
          </a:p>
        </c:rich>
      </c:tx>
      <c:layout>
        <c:manualLayout>
          <c:xMode val="edge"/>
          <c:yMode val="edge"/>
          <c:x val="3.4666302715981985E-2"/>
          <c:y val="0.8016725694444444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114861111111109"/>
          <c:y val="5.207888888888889E-2"/>
          <c:w val="0.56364305555555561"/>
          <c:h val="0.7367784722222222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NW!$S$25</c:f>
              <c:strCache>
                <c:ptCount val="1"/>
                <c:pt idx="0">
                  <c:v>DPU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NW!$R$26:$R$29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</c:numCache>
            </c:numRef>
          </c:cat>
          <c:val>
            <c:numRef>
              <c:f>NW!$S$26:$S$29</c:f>
              <c:numCache>
                <c:formatCode>0.00</c:formatCode>
                <c:ptCount val="4"/>
                <c:pt idx="0">
                  <c:v>1379.001</c:v>
                </c:pt>
                <c:pt idx="1">
                  <c:v>615.10299999999995</c:v>
                </c:pt>
                <c:pt idx="2">
                  <c:v>187.60900000000001</c:v>
                </c:pt>
                <c:pt idx="3">
                  <c:v>80.096000000000004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0-9446-8C16-310EF5DDE354}"/>
            </c:ext>
          </c:extLst>
        </c:ser>
        <c:ser>
          <c:idx val="2"/>
          <c:order val="1"/>
          <c:tx>
            <c:strRef>
              <c:f>NW!$T$25</c:f>
              <c:strCache>
                <c:ptCount val="1"/>
                <c:pt idx="0">
                  <c:v>Inter-DPU</c:v>
                </c:pt>
              </c:strCache>
            </c:strRef>
          </c:tx>
          <c:spPr>
            <a:pattFill prst="narVert">
              <a:fgClr>
                <a:srgbClr val="002060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NW!$R$26:$R$29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</c:numCache>
            </c:numRef>
          </c:cat>
          <c:val>
            <c:numRef>
              <c:f>NW!$T$26:$T$29</c:f>
              <c:numCache>
                <c:formatCode>0.00</c:formatCode>
                <c:ptCount val="4"/>
                <c:pt idx="0">
                  <c:v>0.56599999999999995</c:v>
                </c:pt>
                <c:pt idx="1">
                  <c:v>189.892</c:v>
                </c:pt>
                <c:pt idx="2">
                  <c:v>243.12700000000001</c:v>
                </c:pt>
                <c:pt idx="3">
                  <c:v>288.78199999999998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0-9446-8C16-310EF5DDE354}"/>
            </c:ext>
          </c:extLst>
        </c:ser>
        <c:ser>
          <c:idx val="3"/>
          <c:order val="2"/>
          <c:tx>
            <c:strRef>
              <c:f>NW!$U$25</c:f>
              <c:strCache>
                <c:ptCount val="1"/>
                <c:pt idx="0">
                  <c:v>CPU-DPU</c:v>
                </c:pt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NW!$R$26:$R$29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</c:numCache>
            </c:numRef>
          </c:cat>
          <c:val>
            <c:numRef>
              <c:f>NW!$U$26:$U$29</c:f>
              <c:numCache>
                <c:formatCode>0.00</c:formatCode>
                <c:ptCount val="4"/>
                <c:pt idx="0">
                  <c:v>213.6558</c:v>
                </c:pt>
                <c:pt idx="1">
                  <c:v>258.88819999999998</c:v>
                </c:pt>
                <c:pt idx="2">
                  <c:v>260.38839999999999</c:v>
                </c:pt>
                <c:pt idx="3">
                  <c:v>287.07979999999998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60-9446-8C16-310EF5DDE354}"/>
            </c:ext>
          </c:extLst>
        </c:ser>
        <c:ser>
          <c:idx val="4"/>
          <c:order val="3"/>
          <c:tx>
            <c:strRef>
              <c:f>NW!$V$25</c:f>
              <c:strCache>
                <c:ptCount val="1"/>
                <c:pt idx="0">
                  <c:v>DPU-CPU</c:v>
                </c:pt>
              </c:strCache>
            </c:strRef>
          </c:tx>
          <c:spPr>
            <a:pattFill prst="wdUpDiag">
              <a:fgClr>
                <a:srgbClr val="00B0F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NW!$R$26:$R$29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</c:numCache>
            </c:numRef>
          </c:cat>
          <c:val>
            <c:numRef>
              <c:f>NW!$V$26:$V$29</c:f>
              <c:numCache>
                <c:formatCode>0.00</c:formatCode>
                <c:ptCount val="4"/>
                <c:pt idx="0">
                  <c:v>318.87199999999996</c:v>
                </c:pt>
                <c:pt idx="1">
                  <c:v>318.94619999999998</c:v>
                </c:pt>
                <c:pt idx="2">
                  <c:v>299.822</c:v>
                </c:pt>
                <c:pt idx="3">
                  <c:v>309.99380000000002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60-9446-8C16-310EF5DDE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598528383"/>
        <c:axId val="1598601583"/>
      </c:barChart>
      <c:lineChart>
        <c:grouping val="standard"/>
        <c:varyColors val="0"/>
        <c:ser>
          <c:idx val="0"/>
          <c:order val="4"/>
          <c:tx>
            <c:strRef>
              <c:f>NW!$W$25</c:f>
              <c:strCache>
                <c:ptCount val="1"/>
                <c:pt idx="0">
                  <c:v>Speedup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/>
            </c:spPr>
          </c:marker>
          <c:cat>
            <c:numRef>
              <c:f>NW!$R$26:$R$29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</c:numCache>
            </c:numRef>
          </c:cat>
          <c:val>
            <c:numRef>
              <c:f>NW!$W$26:$W$29</c:f>
              <c:numCache>
                <c:formatCode>0.00</c:formatCode>
                <c:ptCount val="4"/>
                <c:pt idx="0">
                  <c:v>1</c:v>
                </c:pt>
                <c:pt idx="1">
                  <c:v>2.2419025756661894</c:v>
                </c:pt>
                <c:pt idx="2">
                  <c:v>7.3503989680665631</c:v>
                </c:pt>
                <c:pt idx="3">
                  <c:v>17.216852277267279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E60-9446-8C16-310EF5DDE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5004064"/>
        <c:axId val="2038231744"/>
      </c:lineChart>
      <c:catAx>
        <c:axId val="15985283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#DPUs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0.1"/>
        <c:auto val="1"/>
        <c:lblAlgn val="ctr"/>
        <c:lblOffset val="100"/>
        <c:noMultiLvlLbl val="0"/>
      </c:catAx>
      <c:valAx>
        <c:axId val="159860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valAx>
        <c:axId val="20382317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5004064"/>
        <c:crosses val="max"/>
        <c:crossBetween val="between"/>
      </c:valAx>
      <c:catAx>
        <c:axId val="1955004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8231744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36123345161730591"/>
          <c:y val="1.7201388888888891E-3"/>
          <c:w val="0.32433942950730182"/>
          <c:h val="0.2363385416666667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9567901234568"/>
          <c:y val="7.2466666666666665E-2"/>
          <c:w val="0.84894567901234563"/>
          <c:h val="0.5853828282828282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'2021-06-09'!$F$2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'2021-06-09'!$F$3:$F$23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 formatCode="0.0">
                  <c:v>1</c:v>
                </c:pt>
                <c:pt idx="5" formatCode="0.0">
                  <c:v>1</c:v>
                </c:pt>
                <c:pt idx="6">
                  <c:v>1</c:v>
                </c:pt>
                <c:pt idx="7" formatCode="0.0">
                  <c:v>1</c:v>
                </c:pt>
                <c:pt idx="8" formatCode="0.0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4-C944-B59C-21B120ECDAA8}"/>
            </c:ext>
          </c:extLst>
        </c:ser>
        <c:ser>
          <c:idx val="0"/>
          <c:order val="1"/>
          <c:tx>
            <c:strRef>
              <c:f>'2021-06-09'!$E$2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'2021-06-09'!$E$3:$E$23</c:f>
              <c:numCache>
                <c:formatCode>0.0</c:formatCode>
                <c:ptCount val="21"/>
                <c:pt idx="0">
                  <c:v>93.4</c:v>
                </c:pt>
                <c:pt idx="1">
                  <c:v>410.1</c:v>
                </c:pt>
                <c:pt idx="2">
                  <c:v>439.4</c:v>
                </c:pt>
                <c:pt idx="3">
                  <c:v>0.4</c:v>
                </c:pt>
                <c:pt idx="4">
                  <c:v>71.099999999999994</c:v>
                </c:pt>
                <c:pt idx="5">
                  <c:v>71.099999999999994</c:v>
                </c:pt>
                <c:pt idx="6">
                  <c:v>26.1</c:v>
                </c:pt>
                <c:pt idx="7">
                  <c:v>57.6</c:v>
                </c:pt>
                <c:pt idx="8">
                  <c:v>57.6</c:v>
                </c:pt>
                <c:pt idx="9">
                  <c:v>51.3</c:v>
                </c:pt>
                <c:pt idx="11">
                  <c:v>447.2</c:v>
                </c:pt>
                <c:pt idx="12">
                  <c:v>30.7</c:v>
                </c:pt>
                <c:pt idx="13">
                  <c:v>1552.7</c:v>
                </c:pt>
                <c:pt idx="14">
                  <c:v>1.6</c:v>
                </c:pt>
                <c:pt idx="15">
                  <c:v>305</c:v>
                </c:pt>
                <c:pt idx="16">
                  <c:v>68.8</c:v>
                </c:pt>
                <c:pt idx="18">
                  <c:v>52.233589665378666</c:v>
                </c:pt>
                <c:pt idx="19">
                  <c:v>94.577826795981181</c:v>
                </c:pt>
                <c:pt idx="20">
                  <c:v>65.638241188110143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54-C944-B59C-21B120ECDAA8}"/>
            </c:ext>
          </c:extLst>
        </c:ser>
        <c:ser>
          <c:idx val="2"/>
          <c:order val="2"/>
          <c:tx>
            <c:strRef>
              <c:f>'2021-06-09'!$C$2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'2021-06-09'!$C$3:$C$23</c:f>
              <c:numCache>
                <c:formatCode>0.0</c:formatCode>
                <c:ptCount val="21"/>
                <c:pt idx="0">
                  <c:v>38.6</c:v>
                </c:pt>
                <c:pt idx="1">
                  <c:v>167</c:v>
                </c:pt>
                <c:pt idx="2">
                  <c:v>234.4</c:v>
                </c:pt>
                <c:pt idx="3">
                  <c:v>4.4000000000000004</c:v>
                </c:pt>
                <c:pt idx="4">
                  <c:v>134.4</c:v>
                </c:pt>
                <c:pt idx="5">
                  <c:v>33.6</c:v>
                </c:pt>
                <c:pt idx="6">
                  <c:v>9.1</c:v>
                </c:pt>
                <c:pt idx="7">
                  <c:v>13.5</c:v>
                </c:pt>
                <c:pt idx="8">
                  <c:v>16</c:v>
                </c:pt>
                <c:pt idx="9">
                  <c:v>36.6</c:v>
                </c:pt>
                <c:pt idx="11">
                  <c:v>25.2</c:v>
                </c:pt>
                <c:pt idx="12">
                  <c:v>0.4</c:v>
                </c:pt>
                <c:pt idx="13">
                  <c:v>20.100000000000001</c:v>
                </c:pt>
                <c:pt idx="14" formatCode="0.0000">
                  <c:v>3.6799999999999999E-2</c:v>
                </c:pt>
                <c:pt idx="15">
                  <c:v>5.6</c:v>
                </c:pt>
                <c:pt idx="16">
                  <c:v>0.1</c:v>
                </c:pt>
                <c:pt idx="18">
                  <c:v>34.154102972882662</c:v>
                </c:pt>
                <c:pt idx="19">
                  <c:v>1.2689623569961614</c:v>
                </c:pt>
                <c:pt idx="20">
                  <c:v>10.100450522505204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54-C944-B59C-21B120ECDAA8}"/>
            </c:ext>
          </c:extLst>
        </c:ser>
        <c:ser>
          <c:idx val="1"/>
          <c:order val="3"/>
          <c:tx>
            <c:strRef>
              <c:f>'2021-06-09'!$D$2</c:f>
              <c:strCache>
                <c:ptCount val="1"/>
                <c:pt idx="0">
                  <c:v>2556 DPUs</c:v>
                </c:pt>
              </c:strCache>
            </c:strRef>
          </c:tx>
          <c:spPr>
            <a:pattFill prst="wdDn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>
              <a:solidFill>
                <a:schemeClr val="accent2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'2021-06-09'!$D$3:$D$23</c:f>
              <c:numCache>
                <c:formatCode>0.0</c:formatCode>
                <c:ptCount val="21"/>
                <c:pt idx="0">
                  <c:v>149.1</c:v>
                </c:pt>
                <c:pt idx="1">
                  <c:v>498.2</c:v>
                </c:pt>
                <c:pt idx="2">
                  <c:v>629.5</c:v>
                </c:pt>
                <c:pt idx="3">
                  <c:v>23</c:v>
                </c:pt>
                <c:pt idx="4">
                  <c:v>496.6</c:v>
                </c:pt>
                <c:pt idx="5">
                  <c:v>167.1</c:v>
                </c:pt>
                <c:pt idx="6">
                  <c:v>45.3</c:v>
                </c:pt>
                <c:pt idx="7">
                  <c:v>61.3</c:v>
                </c:pt>
                <c:pt idx="8">
                  <c:v>70.2</c:v>
                </c:pt>
                <c:pt idx="9">
                  <c:v>96.3</c:v>
                </c:pt>
                <c:pt idx="11">
                  <c:v>46.3</c:v>
                </c:pt>
                <c:pt idx="12">
                  <c:v>0.9</c:v>
                </c:pt>
                <c:pt idx="13">
                  <c:v>86.6</c:v>
                </c:pt>
                <c:pt idx="14" formatCode="0.0000">
                  <c:v>1.9E-3</c:v>
                </c:pt>
                <c:pt idx="15">
                  <c:v>5.8</c:v>
                </c:pt>
                <c:pt idx="16">
                  <c:v>0.1</c:v>
                </c:pt>
                <c:pt idx="18">
                  <c:v>132.55954898885241</c:v>
                </c:pt>
                <c:pt idx="19">
                  <c:v>1.2586949733620922</c:v>
                </c:pt>
                <c:pt idx="20">
                  <c:v>23.226702722854029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54-C944-B59C-21B120ECD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3E-4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04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Speedup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4"/>
        <c:minorUnit val="4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2842992551563362"/>
          <c:y val="9.4994949494949521E-3"/>
          <c:w val="0.52368132716049387"/>
          <c:h val="6.4185101010101012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9567901234568"/>
          <c:y val="7.2466666666666665E-2"/>
          <c:w val="0.84894567901234563"/>
          <c:h val="0.5853828282828282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'2021-06-09'!$F$2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'2021-06-09'!$F$3:$F$23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 formatCode="0.0">
                  <c:v>1</c:v>
                </c:pt>
                <c:pt idx="5" formatCode="0.0">
                  <c:v>1</c:v>
                </c:pt>
                <c:pt idx="6">
                  <c:v>1</c:v>
                </c:pt>
                <c:pt idx="7" formatCode="0.0">
                  <c:v>1</c:v>
                </c:pt>
                <c:pt idx="8" formatCode="0.0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4-C944-B59C-21B120ECDAA8}"/>
            </c:ext>
          </c:extLst>
        </c:ser>
        <c:ser>
          <c:idx val="0"/>
          <c:order val="1"/>
          <c:tx>
            <c:strRef>
              <c:f>'2021-06-09'!$E$2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'2021-06-09'!$E$3:$E$23</c:f>
              <c:numCache>
                <c:formatCode>0.0</c:formatCode>
                <c:ptCount val="21"/>
                <c:pt idx="0">
                  <c:v>93.4</c:v>
                </c:pt>
                <c:pt idx="1">
                  <c:v>410.1</c:v>
                </c:pt>
                <c:pt idx="2">
                  <c:v>439.4</c:v>
                </c:pt>
                <c:pt idx="3">
                  <c:v>0.4</c:v>
                </c:pt>
                <c:pt idx="4">
                  <c:v>71.099999999999994</c:v>
                </c:pt>
                <c:pt idx="5">
                  <c:v>71.099999999999994</c:v>
                </c:pt>
                <c:pt idx="6">
                  <c:v>26.1</c:v>
                </c:pt>
                <c:pt idx="7">
                  <c:v>57.6</c:v>
                </c:pt>
                <c:pt idx="8">
                  <c:v>57.6</c:v>
                </c:pt>
                <c:pt idx="9">
                  <c:v>51.3</c:v>
                </c:pt>
                <c:pt idx="11">
                  <c:v>447.2</c:v>
                </c:pt>
                <c:pt idx="12">
                  <c:v>30.7</c:v>
                </c:pt>
                <c:pt idx="13">
                  <c:v>1552.7</c:v>
                </c:pt>
                <c:pt idx="14">
                  <c:v>1.6</c:v>
                </c:pt>
                <c:pt idx="15">
                  <c:v>305</c:v>
                </c:pt>
                <c:pt idx="16">
                  <c:v>68.8</c:v>
                </c:pt>
                <c:pt idx="18">
                  <c:v>52.233589665378666</c:v>
                </c:pt>
                <c:pt idx="19">
                  <c:v>94.577826795981181</c:v>
                </c:pt>
                <c:pt idx="20">
                  <c:v>65.638241188110143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54-C944-B59C-21B120ECDAA8}"/>
            </c:ext>
          </c:extLst>
        </c:ser>
        <c:ser>
          <c:idx val="2"/>
          <c:order val="2"/>
          <c:tx>
            <c:strRef>
              <c:f>'2021-06-09'!$C$2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'2021-06-09'!$C$3:$C$23</c:f>
              <c:numCache>
                <c:formatCode>0.0</c:formatCode>
                <c:ptCount val="21"/>
                <c:pt idx="0">
                  <c:v>38.6</c:v>
                </c:pt>
                <c:pt idx="1">
                  <c:v>167</c:v>
                </c:pt>
                <c:pt idx="2">
                  <c:v>234.4</c:v>
                </c:pt>
                <c:pt idx="3">
                  <c:v>4.4000000000000004</c:v>
                </c:pt>
                <c:pt idx="4">
                  <c:v>134.4</c:v>
                </c:pt>
                <c:pt idx="5">
                  <c:v>33.6</c:v>
                </c:pt>
                <c:pt idx="6">
                  <c:v>9.1</c:v>
                </c:pt>
                <c:pt idx="7">
                  <c:v>13.5</c:v>
                </c:pt>
                <c:pt idx="8">
                  <c:v>16</c:v>
                </c:pt>
                <c:pt idx="9">
                  <c:v>36.6</c:v>
                </c:pt>
                <c:pt idx="11">
                  <c:v>25.2</c:v>
                </c:pt>
                <c:pt idx="12">
                  <c:v>0.4</c:v>
                </c:pt>
                <c:pt idx="13">
                  <c:v>20.100000000000001</c:v>
                </c:pt>
                <c:pt idx="14" formatCode="0.0000">
                  <c:v>3.6799999999999999E-2</c:v>
                </c:pt>
                <c:pt idx="15">
                  <c:v>5.6</c:v>
                </c:pt>
                <c:pt idx="16">
                  <c:v>0.1</c:v>
                </c:pt>
                <c:pt idx="18">
                  <c:v>34.154102972882662</c:v>
                </c:pt>
                <c:pt idx="19">
                  <c:v>1.2689623569961614</c:v>
                </c:pt>
                <c:pt idx="20">
                  <c:v>10.100450522505204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54-C944-B59C-21B120ECDAA8}"/>
            </c:ext>
          </c:extLst>
        </c:ser>
        <c:ser>
          <c:idx val="1"/>
          <c:order val="3"/>
          <c:tx>
            <c:strRef>
              <c:f>'2021-06-09'!$D$2</c:f>
              <c:strCache>
                <c:ptCount val="1"/>
                <c:pt idx="0">
                  <c:v>2556 DPUs</c:v>
                </c:pt>
              </c:strCache>
            </c:strRef>
          </c:tx>
          <c:spPr>
            <a:pattFill prst="wdDn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>
              <a:solidFill>
                <a:schemeClr val="accent2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'2021-06-09'!$D$3:$D$23</c:f>
              <c:numCache>
                <c:formatCode>0.0</c:formatCode>
                <c:ptCount val="21"/>
                <c:pt idx="0">
                  <c:v>149.1</c:v>
                </c:pt>
                <c:pt idx="1">
                  <c:v>498.2</c:v>
                </c:pt>
                <c:pt idx="2">
                  <c:v>629.5</c:v>
                </c:pt>
                <c:pt idx="3">
                  <c:v>23</c:v>
                </c:pt>
                <c:pt idx="4">
                  <c:v>496.6</c:v>
                </c:pt>
                <c:pt idx="5">
                  <c:v>167.1</c:v>
                </c:pt>
                <c:pt idx="6">
                  <c:v>45.3</c:v>
                </c:pt>
                <c:pt idx="7">
                  <c:v>61.3</c:v>
                </c:pt>
                <c:pt idx="8">
                  <c:v>70.2</c:v>
                </c:pt>
                <c:pt idx="9">
                  <c:v>96.3</c:v>
                </c:pt>
                <c:pt idx="11">
                  <c:v>46.3</c:v>
                </c:pt>
                <c:pt idx="12">
                  <c:v>0.9</c:v>
                </c:pt>
                <c:pt idx="13">
                  <c:v>86.6</c:v>
                </c:pt>
                <c:pt idx="14" formatCode="0.0000">
                  <c:v>1.9E-3</c:v>
                </c:pt>
                <c:pt idx="15">
                  <c:v>5.8</c:v>
                </c:pt>
                <c:pt idx="16">
                  <c:v>0.1</c:v>
                </c:pt>
                <c:pt idx="18">
                  <c:v>132.55954898885241</c:v>
                </c:pt>
                <c:pt idx="19">
                  <c:v>1.2586949733620922</c:v>
                </c:pt>
                <c:pt idx="20">
                  <c:v>23.226702722854029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54-C944-B59C-21B120ECD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3E-4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04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Speedup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4"/>
        <c:minorUnit val="4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2842992551563362"/>
          <c:y val="9.4994949494949521E-3"/>
          <c:w val="0.52368132716049387"/>
          <c:h val="6.4185101010101012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(</a:t>
            </a:r>
            <a:r>
              <a:rPr lang="en-US" sz="1400" b="1" dirty="0"/>
              <a:t>b) INT64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88588888888888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2161111111111"/>
          <c:y val="4.2501111111111094E-2"/>
          <c:w val="0.7849783333333333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(2)'!$W$2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(2)'!$W$3:$W$26</c:f>
              <c:numCache>
                <c:formatCode>General</c:formatCode>
                <c:ptCount val="24"/>
                <c:pt idx="0">
                  <c:v>4.53164481937708</c:v>
                </c:pt>
                <c:pt idx="1">
                  <c:v>9.0630434406817706</c:v>
                </c:pt>
                <c:pt idx="2">
                  <c:v>13.5935580890577</c:v>
                </c:pt>
                <c:pt idx="3">
                  <c:v>18.124251822294202</c:v>
                </c:pt>
                <c:pt idx="4">
                  <c:v>22.647849080822201</c:v>
                </c:pt>
                <c:pt idx="5">
                  <c:v>27.171818430852799</c:v>
                </c:pt>
                <c:pt idx="6">
                  <c:v>31.695722391591602</c:v>
                </c:pt>
                <c:pt idx="7">
                  <c:v>36.245281714483198</c:v>
                </c:pt>
                <c:pt idx="8">
                  <c:v>40.736675724154999</c:v>
                </c:pt>
                <c:pt idx="9">
                  <c:v>45.255984985436697</c:v>
                </c:pt>
                <c:pt idx="10">
                  <c:v>49.809868282652801</c:v>
                </c:pt>
                <c:pt idx="11">
                  <c:v>49.856422280697203</c:v>
                </c:pt>
                <c:pt idx="12">
                  <c:v>49.847551368560502</c:v>
                </c:pt>
                <c:pt idx="13">
                  <c:v>49.895803876356801</c:v>
                </c:pt>
                <c:pt idx="14">
                  <c:v>49.927503404442298</c:v>
                </c:pt>
                <c:pt idx="15">
                  <c:v>50.033346330131302</c:v>
                </c:pt>
                <c:pt idx="16">
                  <c:v>50.064264774691303</c:v>
                </c:pt>
                <c:pt idx="17">
                  <c:v>49.976795616223399</c:v>
                </c:pt>
                <c:pt idx="18">
                  <c:v>50.010778842943601</c:v>
                </c:pt>
                <c:pt idx="19">
                  <c:v>50.110132579636499</c:v>
                </c:pt>
                <c:pt idx="20">
                  <c:v>50.056412102960202</c:v>
                </c:pt>
                <c:pt idx="21">
                  <c:v>50.097956776708699</c:v>
                </c:pt>
                <c:pt idx="22">
                  <c:v>50.118754984540999</c:v>
                </c:pt>
                <c:pt idx="23">
                  <c:v>50.160608922535602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FF-9248-85A7-98461A3038CA}"/>
            </c:ext>
          </c:extLst>
        </c:ser>
        <c:ser>
          <c:idx val="3"/>
          <c:order val="1"/>
          <c:tx>
            <c:strRef>
              <c:f>'pipeline_output (2)'!$Z$2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(2)'!$Z$3:$Z$26</c:f>
              <c:numCache>
                <c:formatCode>General</c:formatCode>
                <c:ptCount val="24"/>
                <c:pt idx="0">
                  <c:v>4.5319973672544203</c:v>
                </c:pt>
                <c:pt idx="1">
                  <c:v>9.0630210597020806</c:v>
                </c:pt>
                <c:pt idx="2">
                  <c:v>13.593155302048199</c:v>
                </c:pt>
                <c:pt idx="3">
                  <c:v>18.1258630737773</c:v>
                </c:pt>
                <c:pt idx="4">
                  <c:v>22.647569562292801</c:v>
                </c:pt>
                <c:pt idx="5">
                  <c:v>27.1730255218012</c:v>
                </c:pt>
                <c:pt idx="6">
                  <c:v>31.695174927239499</c:v>
                </c:pt>
                <c:pt idx="7">
                  <c:v>36.238839572245297</c:v>
                </c:pt>
                <c:pt idx="8">
                  <c:v>40.736449639644903</c:v>
                </c:pt>
                <c:pt idx="9">
                  <c:v>45.2517440957212</c:v>
                </c:pt>
                <c:pt idx="10">
                  <c:v>49.802771030383603</c:v>
                </c:pt>
                <c:pt idx="11">
                  <c:v>49.8506659856941</c:v>
                </c:pt>
                <c:pt idx="12">
                  <c:v>49.858792906225098</c:v>
                </c:pt>
                <c:pt idx="13">
                  <c:v>49.882918369066701</c:v>
                </c:pt>
                <c:pt idx="14">
                  <c:v>49.927435482335</c:v>
                </c:pt>
                <c:pt idx="15">
                  <c:v>50.037507515819001</c:v>
                </c:pt>
                <c:pt idx="16">
                  <c:v>50.054637057727597</c:v>
                </c:pt>
                <c:pt idx="17">
                  <c:v>49.979722212008397</c:v>
                </c:pt>
                <c:pt idx="18">
                  <c:v>50.023457764438199</c:v>
                </c:pt>
                <c:pt idx="19">
                  <c:v>50.1058224896341</c:v>
                </c:pt>
                <c:pt idx="20">
                  <c:v>50.020185169284197</c:v>
                </c:pt>
                <c:pt idx="21">
                  <c:v>50.104180745607003</c:v>
                </c:pt>
                <c:pt idx="22">
                  <c:v>50.120260788100097</c:v>
                </c:pt>
                <c:pt idx="23">
                  <c:v>50.166094156017202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FF-9248-85A7-98461A3038CA}"/>
            </c:ext>
          </c:extLst>
        </c:ser>
        <c:ser>
          <c:idx val="2"/>
          <c:order val="2"/>
          <c:tx>
            <c:strRef>
              <c:f>'pipeline_output (2)'!$Y$2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(2)'!$Y$3:$Y$26</c:f>
              <c:numCache>
                <c:formatCode>General</c:formatCode>
                <c:ptCount val="24"/>
                <c:pt idx="0">
                  <c:v>0.23352099770934001</c:v>
                </c:pt>
                <c:pt idx="1">
                  <c:v>0.46703902367635702</c:v>
                </c:pt>
                <c:pt idx="2">
                  <c:v>0.70044221186089695</c:v>
                </c:pt>
                <c:pt idx="3">
                  <c:v>0.93403169076814196</c:v>
                </c:pt>
                <c:pt idx="4">
                  <c:v>1.16710000763222</c:v>
                </c:pt>
                <c:pt idx="5">
                  <c:v>1.40034722354709</c:v>
                </c:pt>
                <c:pt idx="6">
                  <c:v>1.63352858440009</c:v>
                </c:pt>
                <c:pt idx="7">
                  <c:v>1.8681204347051401</c:v>
                </c:pt>
                <c:pt idx="8">
                  <c:v>2.0997316703378401</c:v>
                </c:pt>
                <c:pt idx="9">
                  <c:v>2.33282015751234</c:v>
                </c:pt>
                <c:pt idx="10">
                  <c:v>2.5678094651703001</c:v>
                </c:pt>
                <c:pt idx="11">
                  <c:v>2.5673065084783699</c:v>
                </c:pt>
                <c:pt idx="12">
                  <c:v>2.5653504449150999</c:v>
                </c:pt>
                <c:pt idx="13">
                  <c:v>2.56572706935123</c:v>
                </c:pt>
                <c:pt idx="14">
                  <c:v>2.5649739310325499</c:v>
                </c:pt>
                <c:pt idx="15">
                  <c:v>2.56890587485913</c:v>
                </c:pt>
                <c:pt idx="16">
                  <c:v>2.5689418385703502</c:v>
                </c:pt>
                <c:pt idx="17">
                  <c:v>2.5642391509401001</c:v>
                </c:pt>
                <c:pt idx="18">
                  <c:v>2.56434665343739</c:v>
                </c:pt>
                <c:pt idx="19">
                  <c:v>2.5671808000895302</c:v>
                </c:pt>
                <c:pt idx="20">
                  <c:v>2.5646871374861901</c:v>
                </c:pt>
                <c:pt idx="21">
                  <c:v>2.5653683769047899</c:v>
                </c:pt>
                <c:pt idx="22">
                  <c:v>2.5637555012224902</c:v>
                </c:pt>
                <c:pt idx="23">
                  <c:v>2.5644900041227299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FF-9248-85A7-98461A3038CA}"/>
            </c:ext>
          </c:extLst>
        </c:ser>
        <c:ser>
          <c:idx val="1"/>
          <c:order val="3"/>
          <c:tx>
            <c:strRef>
              <c:f>'pipeline_output (2)'!$X$2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(2)'!$X$3:$X$26</c:f>
              <c:numCache>
                <c:formatCode>General</c:formatCode>
                <c:ptCount val="24"/>
                <c:pt idx="0">
                  <c:v>0.12701698282336399</c:v>
                </c:pt>
                <c:pt idx="1">
                  <c:v>0.25401726202423802</c:v>
                </c:pt>
                <c:pt idx="2">
                  <c:v>0.38092952626897197</c:v>
                </c:pt>
                <c:pt idx="3">
                  <c:v>0.50792554148501801</c:v>
                </c:pt>
                <c:pt idx="4">
                  <c:v>0.63489374658335196</c:v>
                </c:pt>
                <c:pt idx="5">
                  <c:v>0.76165745902217696</c:v>
                </c:pt>
                <c:pt idx="6">
                  <c:v>0.88826240173488702</c:v>
                </c:pt>
                <c:pt idx="7">
                  <c:v>1.01565710237336</c:v>
                </c:pt>
                <c:pt idx="8">
                  <c:v>1.1418771507333401</c:v>
                </c:pt>
                <c:pt idx="9">
                  <c:v>1.2691156688417899</c:v>
                </c:pt>
                <c:pt idx="10">
                  <c:v>1.3961175168237101</c:v>
                </c:pt>
                <c:pt idx="11">
                  <c:v>1.3979575434145799</c:v>
                </c:pt>
                <c:pt idx="12">
                  <c:v>1.3991140253898</c:v>
                </c:pt>
                <c:pt idx="13">
                  <c:v>1.39923137924723</c:v>
                </c:pt>
                <c:pt idx="14">
                  <c:v>1.40050219423774</c:v>
                </c:pt>
                <c:pt idx="15">
                  <c:v>1.40191989609794</c:v>
                </c:pt>
                <c:pt idx="16">
                  <c:v>1.40255745874511</c:v>
                </c:pt>
                <c:pt idx="17">
                  <c:v>1.4015130164476499</c:v>
                </c:pt>
                <c:pt idx="18">
                  <c:v>1.4016896588600101</c:v>
                </c:pt>
                <c:pt idx="19">
                  <c:v>1.4027665340350901</c:v>
                </c:pt>
                <c:pt idx="20">
                  <c:v>1.40200022920884</c:v>
                </c:pt>
                <c:pt idx="21">
                  <c:v>1.4029005894450299</c:v>
                </c:pt>
                <c:pt idx="22">
                  <c:v>1.4023966740034199</c:v>
                </c:pt>
                <c:pt idx="23">
                  <c:v>1.40311513140287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FF-9248-85A7-98461A303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4639205555555555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9567901234568"/>
          <c:y val="7.2466666666666665E-2"/>
          <c:w val="0.84894567901234563"/>
          <c:h val="0.5853828282828282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'2021-06-09'!$F$2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'2021-06-09'!$F$3:$F$23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 formatCode="0.0">
                  <c:v>1</c:v>
                </c:pt>
                <c:pt idx="5" formatCode="0.0">
                  <c:v>1</c:v>
                </c:pt>
                <c:pt idx="6">
                  <c:v>1</c:v>
                </c:pt>
                <c:pt idx="7" formatCode="0.0">
                  <c:v>1</c:v>
                </c:pt>
                <c:pt idx="8" formatCode="0.0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4-C944-B59C-21B120ECDAA8}"/>
            </c:ext>
          </c:extLst>
        </c:ser>
        <c:ser>
          <c:idx val="0"/>
          <c:order val="1"/>
          <c:tx>
            <c:strRef>
              <c:f>'2021-06-09'!$E$2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'2021-06-09'!$E$3:$E$23</c:f>
              <c:numCache>
                <c:formatCode>0.0</c:formatCode>
                <c:ptCount val="21"/>
                <c:pt idx="0">
                  <c:v>93.4</c:v>
                </c:pt>
                <c:pt idx="1">
                  <c:v>410.1</c:v>
                </c:pt>
                <c:pt idx="2">
                  <c:v>439.4</c:v>
                </c:pt>
                <c:pt idx="3">
                  <c:v>0.4</c:v>
                </c:pt>
                <c:pt idx="4">
                  <c:v>71.099999999999994</c:v>
                </c:pt>
                <c:pt idx="5">
                  <c:v>71.099999999999994</c:v>
                </c:pt>
                <c:pt idx="6">
                  <c:v>26.1</c:v>
                </c:pt>
                <c:pt idx="7">
                  <c:v>57.6</c:v>
                </c:pt>
                <c:pt idx="8">
                  <c:v>57.6</c:v>
                </c:pt>
                <c:pt idx="9">
                  <c:v>51.3</c:v>
                </c:pt>
                <c:pt idx="11">
                  <c:v>447.2</c:v>
                </c:pt>
                <c:pt idx="12">
                  <c:v>30.7</c:v>
                </c:pt>
                <c:pt idx="13">
                  <c:v>1552.7</c:v>
                </c:pt>
                <c:pt idx="14">
                  <c:v>1.6</c:v>
                </c:pt>
                <c:pt idx="15">
                  <c:v>305</c:v>
                </c:pt>
                <c:pt idx="16">
                  <c:v>68.8</c:v>
                </c:pt>
                <c:pt idx="18">
                  <c:v>52.233589665378666</c:v>
                </c:pt>
                <c:pt idx="19">
                  <c:v>94.577826795981181</c:v>
                </c:pt>
                <c:pt idx="20">
                  <c:v>65.638241188110143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54-C944-B59C-21B120ECDAA8}"/>
            </c:ext>
          </c:extLst>
        </c:ser>
        <c:ser>
          <c:idx val="2"/>
          <c:order val="2"/>
          <c:tx>
            <c:strRef>
              <c:f>'2021-06-09'!$C$2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'2021-06-09'!$C$3:$C$23</c:f>
              <c:numCache>
                <c:formatCode>0.0</c:formatCode>
                <c:ptCount val="21"/>
                <c:pt idx="0">
                  <c:v>38.6</c:v>
                </c:pt>
                <c:pt idx="1">
                  <c:v>167</c:v>
                </c:pt>
                <c:pt idx="2">
                  <c:v>234.4</c:v>
                </c:pt>
                <c:pt idx="3">
                  <c:v>4.4000000000000004</c:v>
                </c:pt>
                <c:pt idx="4">
                  <c:v>134.4</c:v>
                </c:pt>
                <c:pt idx="5">
                  <c:v>33.6</c:v>
                </c:pt>
                <c:pt idx="6">
                  <c:v>9.1</c:v>
                </c:pt>
                <c:pt idx="7">
                  <c:v>13.5</c:v>
                </c:pt>
                <c:pt idx="8">
                  <c:v>16</c:v>
                </c:pt>
                <c:pt idx="9">
                  <c:v>36.6</c:v>
                </c:pt>
                <c:pt idx="11">
                  <c:v>25.2</c:v>
                </c:pt>
                <c:pt idx="12">
                  <c:v>0.4</c:v>
                </c:pt>
                <c:pt idx="13">
                  <c:v>20.100000000000001</c:v>
                </c:pt>
                <c:pt idx="14" formatCode="0.0000">
                  <c:v>3.6799999999999999E-2</c:v>
                </c:pt>
                <c:pt idx="15">
                  <c:v>5.6</c:v>
                </c:pt>
                <c:pt idx="16">
                  <c:v>0.1</c:v>
                </c:pt>
                <c:pt idx="18">
                  <c:v>34.154102972882662</c:v>
                </c:pt>
                <c:pt idx="19">
                  <c:v>1.2689623569961614</c:v>
                </c:pt>
                <c:pt idx="20">
                  <c:v>10.100450522505204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54-C944-B59C-21B120ECDAA8}"/>
            </c:ext>
          </c:extLst>
        </c:ser>
        <c:ser>
          <c:idx val="1"/>
          <c:order val="3"/>
          <c:tx>
            <c:strRef>
              <c:f>'2021-06-09'!$D$2</c:f>
              <c:strCache>
                <c:ptCount val="1"/>
                <c:pt idx="0">
                  <c:v>2556 DPUs</c:v>
                </c:pt>
              </c:strCache>
            </c:strRef>
          </c:tx>
          <c:spPr>
            <a:pattFill prst="wdDn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>
              <a:solidFill>
                <a:schemeClr val="accent2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'2021-06-09'!$D$3:$D$23</c:f>
              <c:numCache>
                <c:formatCode>0.0</c:formatCode>
                <c:ptCount val="21"/>
                <c:pt idx="0">
                  <c:v>149.1</c:v>
                </c:pt>
                <c:pt idx="1">
                  <c:v>498.2</c:v>
                </c:pt>
                <c:pt idx="2">
                  <c:v>629.5</c:v>
                </c:pt>
                <c:pt idx="3">
                  <c:v>23</c:v>
                </c:pt>
                <c:pt idx="4">
                  <c:v>496.6</c:v>
                </c:pt>
                <c:pt idx="5">
                  <c:v>167.1</c:v>
                </c:pt>
                <c:pt idx="6">
                  <c:v>45.3</c:v>
                </c:pt>
                <c:pt idx="7">
                  <c:v>61.3</c:v>
                </c:pt>
                <c:pt idx="8">
                  <c:v>70.2</c:v>
                </c:pt>
                <c:pt idx="9">
                  <c:v>96.3</c:v>
                </c:pt>
                <c:pt idx="11">
                  <c:v>46.3</c:v>
                </c:pt>
                <c:pt idx="12">
                  <c:v>0.9</c:v>
                </c:pt>
                <c:pt idx="13">
                  <c:v>86.6</c:v>
                </c:pt>
                <c:pt idx="14" formatCode="0.0000">
                  <c:v>1.9E-3</c:v>
                </c:pt>
                <c:pt idx="15">
                  <c:v>5.8</c:v>
                </c:pt>
                <c:pt idx="16">
                  <c:v>0.1</c:v>
                </c:pt>
                <c:pt idx="18">
                  <c:v>132.55954898885241</c:v>
                </c:pt>
                <c:pt idx="19">
                  <c:v>1.2586949733620922</c:v>
                </c:pt>
                <c:pt idx="20">
                  <c:v>23.226702722854029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54-C944-B59C-21B120ECD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3E-4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04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Speedup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4"/>
        <c:minorUnit val="4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2842992551563362"/>
          <c:y val="9.4994949494949521E-3"/>
          <c:w val="0.52368132716049387"/>
          <c:h val="6.4185101010101012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9305555555556"/>
          <c:y val="8.6959999999999996E-2"/>
          <c:w val="0.86444830246913584"/>
          <c:h val="0.5760477272727272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'2021-06-09'!$E$24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'2021-06-09'!$A$25:$B$45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'2021-06-09'!$E$25:$E$45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 formatCode="General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A-BC4F-8AC6-005105DA6D2A}"/>
            </c:ext>
          </c:extLst>
        </c:ser>
        <c:ser>
          <c:idx val="1"/>
          <c:order val="1"/>
          <c:tx>
            <c:strRef>
              <c:f>'2021-06-09'!$D$24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'2021-06-09'!$A$25:$B$45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'2021-06-09'!$D$25:$D$45</c:f>
              <c:numCache>
                <c:formatCode>0.00</c:formatCode>
                <c:ptCount val="21"/>
                <c:pt idx="0">
                  <c:v>23.54</c:v>
                </c:pt>
                <c:pt idx="1">
                  <c:v>93.55</c:v>
                </c:pt>
                <c:pt idx="2">
                  <c:v>120.25</c:v>
                </c:pt>
                <c:pt idx="3">
                  <c:v>0.06</c:v>
                </c:pt>
                <c:pt idx="4">
                  <c:v>13.74</c:v>
                </c:pt>
                <c:pt idx="5">
                  <c:v>13.74</c:v>
                </c:pt>
                <c:pt idx="6">
                  <c:v>6.56</c:v>
                </c:pt>
                <c:pt idx="7">
                  <c:v>6.73</c:v>
                </c:pt>
                <c:pt idx="8">
                  <c:v>6.73</c:v>
                </c:pt>
                <c:pt idx="9">
                  <c:v>9.75</c:v>
                </c:pt>
                <c:pt idx="11">
                  <c:v>156.18</c:v>
                </c:pt>
                <c:pt idx="12">
                  <c:v>6.23</c:v>
                </c:pt>
                <c:pt idx="13">
                  <c:v>243.97</c:v>
                </c:pt>
                <c:pt idx="14">
                  <c:v>0.36</c:v>
                </c:pt>
                <c:pt idx="15">
                  <c:v>79.239999999999995</c:v>
                </c:pt>
                <c:pt idx="16">
                  <c:v>15.82</c:v>
                </c:pt>
                <c:pt idx="18" formatCode="0.0">
                  <c:v>9.8605210255326767</c:v>
                </c:pt>
                <c:pt idx="19" formatCode="0.0">
                  <c:v>21.793010245270111</c:v>
                </c:pt>
                <c:pt idx="20">
                  <c:v>13.210080701562879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A-BC4F-8AC6-005105DA6D2A}"/>
            </c:ext>
          </c:extLst>
        </c:ser>
        <c:ser>
          <c:idx val="0"/>
          <c:order val="2"/>
          <c:tx>
            <c:strRef>
              <c:f>'2021-06-09'!$C$24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'2021-06-09'!$A$25:$B$45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'2021-06-09'!$C$25:$C$45</c:f>
              <c:numCache>
                <c:formatCode>0.00</c:formatCode>
                <c:ptCount val="21"/>
                <c:pt idx="0">
                  <c:v>5.22</c:v>
                </c:pt>
                <c:pt idx="1">
                  <c:v>28.54</c:v>
                </c:pt>
                <c:pt idx="2">
                  <c:v>39.14</c:v>
                </c:pt>
                <c:pt idx="3">
                  <c:v>1.6306</c:v>
                </c:pt>
                <c:pt idx="4">
                  <c:v>16.350000000000001</c:v>
                </c:pt>
                <c:pt idx="5">
                  <c:v>4.13</c:v>
                </c:pt>
                <c:pt idx="6">
                  <c:v>1.28</c:v>
                </c:pt>
                <c:pt idx="7">
                  <c:v>1.79</c:v>
                </c:pt>
                <c:pt idx="8">
                  <c:v>2.4700000000000002</c:v>
                </c:pt>
                <c:pt idx="9">
                  <c:v>6.57</c:v>
                </c:pt>
                <c:pt idx="11">
                  <c:v>4.8550000000000004</c:v>
                </c:pt>
                <c:pt idx="12">
                  <c:v>0.06</c:v>
                </c:pt>
                <c:pt idx="13">
                  <c:v>3.5886</c:v>
                </c:pt>
                <c:pt idx="14" formatCode="0.0000">
                  <c:v>3.7000000000000002E-3</c:v>
                </c:pt>
                <c:pt idx="15">
                  <c:v>0.81679999999999997</c:v>
                </c:pt>
                <c:pt idx="16">
                  <c:v>3.6600000000000001E-2</c:v>
                </c:pt>
                <c:pt idx="18" formatCode="0.0">
                  <c:v>5.4674974142595438</c:v>
                </c:pt>
                <c:pt idx="19" formatCode="0.0">
                  <c:v>0.2207211817262667</c:v>
                </c:pt>
                <c:pt idx="20">
                  <c:v>1.6353742533980469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9A-BC4F-8AC6-005105DA6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2E-2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56"/>
          <c:min val="3.125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Energy savings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2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1217125"/>
          <c:y val="1.9815656565656564E-2"/>
          <c:w val="0.35107685185185183"/>
          <c:h val="6.8767171717171727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9305555555556"/>
          <c:y val="8.6959999999999996E-2"/>
          <c:w val="0.86444830246913584"/>
          <c:h val="0.5760477272727272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'2021-06-09'!$E$24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'2021-06-09'!$A$25:$B$45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'2021-06-09'!$E$25:$E$45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 formatCode="General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A-BC4F-8AC6-005105DA6D2A}"/>
            </c:ext>
          </c:extLst>
        </c:ser>
        <c:ser>
          <c:idx val="1"/>
          <c:order val="1"/>
          <c:tx>
            <c:strRef>
              <c:f>'2021-06-09'!$D$24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'2021-06-09'!$A$25:$B$45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'2021-06-09'!$D$25:$D$45</c:f>
              <c:numCache>
                <c:formatCode>0.00</c:formatCode>
                <c:ptCount val="21"/>
                <c:pt idx="0">
                  <c:v>23.54</c:v>
                </c:pt>
                <c:pt idx="1">
                  <c:v>93.55</c:v>
                </c:pt>
                <c:pt idx="2">
                  <c:v>120.25</c:v>
                </c:pt>
                <c:pt idx="3">
                  <c:v>0.06</c:v>
                </c:pt>
                <c:pt idx="4">
                  <c:v>13.74</c:v>
                </c:pt>
                <c:pt idx="5">
                  <c:v>13.74</c:v>
                </c:pt>
                <c:pt idx="6">
                  <c:v>6.56</c:v>
                </c:pt>
                <c:pt idx="7">
                  <c:v>6.73</c:v>
                </c:pt>
                <c:pt idx="8">
                  <c:v>6.73</c:v>
                </c:pt>
                <c:pt idx="9">
                  <c:v>9.75</c:v>
                </c:pt>
                <c:pt idx="11">
                  <c:v>156.18</c:v>
                </c:pt>
                <c:pt idx="12">
                  <c:v>6.23</c:v>
                </c:pt>
                <c:pt idx="13">
                  <c:v>243.97</c:v>
                </c:pt>
                <c:pt idx="14">
                  <c:v>0.36</c:v>
                </c:pt>
                <c:pt idx="15">
                  <c:v>79.239999999999995</c:v>
                </c:pt>
                <c:pt idx="16">
                  <c:v>15.82</c:v>
                </c:pt>
                <c:pt idx="18" formatCode="0.0">
                  <c:v>9.8605210255326767</c:v>
                </c:pt>
                <c:pt idx="19" formatCode="0.0">
                  <c:v>21.793010245270111</c:v>
                </c:pt>
                <c:pt idx="20">
                  <c:v>13.210080701562879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A-BC4F-8AC6-005105DA6D2A}"/>
            </c:ext>
          </c:extLst>
        </c:ser>
        <c:ser>
          <c:idx val="0"/>
          <c:order val="2"/>
          <c:tx>
            <c:strRef>
              <c:f>'2021-06-09'!$C$24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'2021-06-09'!$A$25:$B$45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'2021-06-09'!$C$25:$C$45</c:f>
              <c:numCache>
                <c:formatCode>0.00</c:formatCode>
                <c:ptCount val="21"/>
                <c:pt idx="0">
                  <c:v>5.22</c:v>
                </c:pt>
                <c:pt idx="1">
                  <c:v>28.54</c:v>
                </c:pt>
                <c:pt idx="2">
                  <c:v>39.14</c:v>
                </c:pt>
                <c:pt idx="3">
                  <c:v>1.6306</c:v>
                </c:pt>
                <c:pt idx="4">
                  <c:v>16.350000000000001</c:v>
                </c:pt>
                <c:pt idx="5">
                  <c:v>4.13</c:v>
                </c:pt>
                <c:pt idx="6">
                  <c:v>1.28</c:v>
                </c:pt>
                <c:pt idx="7">
                  <c:v>1.79</c:v>
                </c:pt>
                <c:pt idx="8">
                  <c:v>2.4700000000000002</c:v>
                </c:pt>
                <c:pt idx="9">
                  <c:v>6.57</c:v>
                </c:pt>
                <c:pt idx="11">
                  <c:v>4.8550000000000004</c:v>
                </c:pt>
                <c:pt idx="12">
                  <c:v>0.06</c:v>
                </c:pt>
                <c:pt idx="13">
                  <c:v>3.5886</c:v>
                </c:pt>
                <c:pt idx="14" formatCode="0.0000">
                  <c:v>3.7000000000000002E-3</c:v>
                </c:pt>
                <c:pt idx="15">
                  <c:v>0.81679999999999997</c:v>
                </c:pt>
                <c:pt idx="16">
                  <c:v>3.6600000000000001E-2</c:v>
                </c:pt>
                <c:pt idx="18" formatCode="0.0">
                  <c:v>5.4674974142595438</c:v>
                </c:pt>
                <c:pt idx="19" formatCode="0.0">
                  <c:v>0.2207211817262667</c:v>
                </c:pt>
                <c:pt idx="20">
                  <c:v>1.6353742533980469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9A-BC4F-8AC6-005105DA6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2E-2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56"/>
          <c:min val="3.125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Energy savings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2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1217125"/>
          <c:y val="1.9815656565656564E-2"/>
          <c:w val="0.35107685185185183"/>
          <c:h val="6.8767171717171727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05042735042736"/>
          <c:y val="3.4725185185185185E-2"/>
          <c:w val="0.80509358974358969"/>
          <c:h val="0.68869192724792083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tx>
                <c:strRef>
                  <c:f>'/Users/el1goluj/Documents/ZURICH/PROJECTS/UPMEM/upmem-workloads/Microbenchmarks/AI/[ai_output.xlsx]ai_output (4)'!$J$2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{DBA6F7C5-C71E-5742-BE47-C1865D253EE9}</c15:txfldGUID>
                      <c15:f>'/Users/el1goluj/Documents/ZURICH/PROJECTS/UPMEM/upmem-workloads/Microbenchmarks/AI/[ai_output.xlsx]ai_output (4)'!$J$2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FF8B-5F4C-8BBF-ED4DE736661E}"/>
                </c:ext>
              </c:extLst>
            </c:dLbl>
            <c:dLbl>
              <c:idx val="1"/>
              <c:tx>
                <c:strRef>
                  <c:f>'/Users/el1goluj/Documents/ZURICH/PROJECTS/UPMEM/upmem-workloads/Microbenchmarks/AI/[ai_output.xlsx]ai_output (4)'!$J$3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{CE05E5EA-BEC4-FC4F-B54D-9C4CFCDA8A90}</c15:txfldGUID>
                      <c15:f>'/Users/el1goluj/Documents/ZURICH/PROJECTS/UPMEM/upmem-workloads/Microbenchmarks/AI/[ai_output.xlsx]ai_output (4)'!$J$3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FF8B-5F4C-8BBF-ED4DE736661E}"/>
                </c:ext>
              </c:extLst>
            </c:dLbl>
            <c:dLbl>
              <c:idx val="2"/>
              <c:tx>
                <c:strRef>
                  <c:f>'/Users/el1goluj/Documents/ZURICH/PROJECTS/UPMEM/upmem-workloads/Microbenchmarks/AI/[ai_output.xlsx]ai_output (4)'!$J$4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{8478AECF-3A72-4A46-A1BD-B30F4DBC4280}</c15:txfldGUID>
                      <c15:f>'/Users/el1goluj/Documents/ZURICH/PROJECTS/UPMEM/upmem-workloads/Microbenchmarks/AI/[ai_output.xlsx]ai_output (4)'!$J$4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FF8B-5F4C-8BBF-ED4DE736661E}"/>
                </c:ext>
              </c:extLst>
            </c:dLbl>
            <c:dLbl>
              <c:idx val="3"/>
              <c:tx>
                <c:strRef>
                  <c:f>'/Users/el1goluj/Documents/ZURICH/PROJECTS/UPMEM/upmem-workloads/Microbenchmarks/AI/[ai_output.xlsx]ai_output (4)'!$J$5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{7A3BFA86-4DA3-D443-AE7A-E5061E48E3EC}</c15:txfldGUID>
                      <c15:f>'/Users/el1goluj/Documents/ZURICH/PROJECTS/UPMEM/upmem-workloads/Microbenchmarks/AI/[ai_output.xlsx]ai_output (4)'!$J$5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FF8B-5F4C-8BBF-ED4DE736661E}"/>
                </c:ext>
              </c:extLst>
            </c:dLbl>
            <c:dLbl>
              <c:idx val="4"/>
              <c:tx>
                <c:strRef>
                  <c:f>'/Users/el1goluj/Documents/ZURICH/PROJECTS/UPMEM/upmem-workloads/Microbenchmarks/AI/[ai_output.xlsx]ai_output (4)'!$J$6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{131133A7-E8A0-DF46-80B6-86353F3A158C}</c15:txfldGUID>
                      <c15:f>'/Users/el1goluj/Documents/ZURICH/PROJECTS/UPMEM/upmem-workloads/Microbenchmarks/AI/[ai_output.xlsx]ai_output (4)'!$J$6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FF8B-5F4C-8BBF-ED4DE736661E}"/>
                </c:ext>
              </c:extLst>
            </c:dLbl>
            <c:dLbl>
              <c:idx val="5"/>
              <c:tx>
                <c:strRef>
                  <c:f>'/Users/el1goluj/Documents/ZURICH/PROJECTS/UPMEM/upmem-workloads/Microbenchmarks/AI/[ai_output.xlsx]ai_output (4)'!$J$7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{607D27C1-03A7-8A45-BC3C-875C9F6967C6}</c15:txfldGUID>
                      <c15:f>'/Users/el1goluj/Documents/ZURICH/PROJECTS/UPMEM/upmem-workloads/Microbenchmarks/AI/[ai_output.xlsx]ai_output (4)'!$J$7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FF8B-5F4C-8BBF-ED4DE736661E}"/>
                </c:ext>
              </c:extLst>
            </c:dLbl>
            <c:dLbl>
              <c:idx val="6"/>
              <c:tx>
                <c:strRef>
                  <c:f>'/Users/el1goluj/Documents/ZURICH/PROJECTS/UPMEM/upmem-workloads/Microbenchmarks/AI/[ai_output.xlsx]ai_output (4)'!$J$8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{14391661-1A91-494E-AD21-6269FCD950D7}</c15:txfldGUID>
                      <c15:f>'/Users/el1goluj/Documents/ZURICH/PROJECTS/UPMEM/upmem-workloads/Microbenchmarks/AI/[ai_output.xlsx]ai_output (4)'!$J$8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FF8B-5F4C-8BBF-ED4DE736661E}"/>
                </c:ext>
              </c:extLst>
            </c:dLbl>
            <c:dLbl>
              <c:idx val="7"/>
              <c:tx>
                <c:strRef>
                  <c:f>'/Users/el1goluj/Documents/ZURICH/PROJECTS/UPMEM/upmem-workloads/Microbenchmarks/AI/[ai_output.xlsx]ai_output (4)'!$J$9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{A7342572-818F-D64D-AF87-8FB2D38E4CAD}</c15:txfldGUID>
                      <c15:f>'/Users/el1goluj/Documents/ZURICH/PROJECTS/UPMEM/upmem-workloads/Microbenchmarks/AI/[ai_output.xlsx]ai_output (4)'!$J$9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FF8B-5F4C-8BBF-ED4DE736661E}"/>
                </c:ext>
              </c:extLst>
            </c:dLbl>
            <c:dLbl>
              <c:idx val="8"/>
              <c:tx>
                <c:strRef>
                  <c:f>'/Users/el1goluj/Documents/ZURICH/PROJECTS/UPMEM/upmem-workloads/Microbenchmarks/AI/[ai_output.xlsx]ai_output (4)'!$J$10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{80C6B56E-5C88-8C4F-A52D-4FDB3692D258}</c15:txfldGUID>
                      <c15:f>'/Users/el1goluj/Documents/ZURICH/PROJECTS/UPMEM/upmem-workloads/Microbenchmarks/AI/[ai_output.xlsx]ai_output (4)'!$J$10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FF8B-5F4C-8BBF-ED4DE736661E}"/>
                </c:ext>
              </c:extLst>
            </c:dLbl>
            <c:dLbl>
              <c:idx val="9"/>
              <c:tx>
                <c:strRef>
                  <c:f>'/Users/el1goluj/Documents/ZURICH/PROJECTS/UPMEM/upmem-workloads/Microbenchmarks/AI/[ai_output.xlsx]ai_output (4)'!$J$11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{1D57F11E-9CF9-5949-B134-E9B662EACD51}</c15:txfldGUID>
                      <c15:f>'/Users/el1goluj/Documents/ZURICH/PROJECTS/UPMEM/upmem-workloads/Microbenchmarks/AI/[ai_output.xlsx]ai_output (4)'!$J$11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FF8B-5F4C-8BBF-ED4DE736661E}"/>
                </c:ext>
              </c:extLst>
            </c:dLbl>
            <c:dLbl>
              <c:idx val="10"/>
              <c:tx>
                <c:strRef>
                  <c:f>'/Users/el1goluj/Documents/ZURICH/PROJECTS/UPMEM/upmem-workloads/Microbenchmarks/AI/[ai_output.xlsx]ai_output (4)'!$J$12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{397A2C10-1FE2-E044-B60C-E5270CED3B82}</c15:txfldGUID>
                      <c15:f>'/Users/el1goluj/Documents/ZURICH/PROJECTS/UPMEM/upmem-workloads/Microbenchmarks/AI/[ai_output.xlsx]ai_output (4)'!$J$12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FF8B-5F4C-8BBF-ED4DE736661E}"/>
                </c:ext>
              </c:extLst>
            </c:dLbl>
            <c:dLbl>
              <c:idx val="11"/>
              <c:tx>
                <c:strRef>
                  <c:f>'/Users/el1goluj/Documents/ZURICH/PROJECTS/UPMEM/upmem-workloads/Microbenchmarks/AI/[ai_output.xlsx]ai_output (4)'!$J$13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{C4C92DEC-8FE7-8141-A055-EE9F29E44B92}</c15:txfldGUID>
                      <c15:f>'/Users/el1goluj/Documents/ZURICH/PROJECTS/UPMEM/upmem-workloads/Microbenchmarks/AI/[ai_output.xlsx]ai_output (4)'!$J$13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FF8B-5F4C-8BBF-ED4DE736661E}"/>
                </c:ext>
              </c:extLst>
            </c:dLbl>
            <c:dLbl>
              <c:idx val="12"/>
              <c:tx>
                <c:strRef>
                  <c:f>'/Users/el1goluj/Documents/ZURICH/PROJECTS/UPMEM/upmem-workloads/Microbenchmarks/AI/[ai_output.xlsx]ai_output (4)'!$J$14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{DC89808C-70FF-5A4B-8090-80D27BF27B6C}</c15:txfldGUID>
                      <c15:f>'/Users/el1goluj/Documents/ZURICH/PROJECTS/UPMEM/upmem-workloads/Microbenchmarks/AI/[ai_output.xlsx]ai_output (4)'!$J$14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FF8B-5F4C-8BBF-ED4DE736661E}"/>
                </c:ext>
              </c:extLst>
            </c:dLbl>
            <c:dLbl>
              <c:idx val="13"/>
              <c:tx>
                <c:strRef>
                  <c:f>'/Users/el1goluj/Documents/ZURICH/PROJECTS/UPMEM/upmem-workloads/Microbenchmarks/AI/[ai_output.xlsx]ai_output (4)'!$J$15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{CE0B9AF3-63D3-DC42-90DD-295C77C5FC1A}</c15:txfldGUID>
                      <c15:f>'/Users/el1goluj/Documents/ZURICH/PROJECTS/UPMEM/upmem-workloads/Microbenchmarks/AI/[ai_output.xlsx]ai_output (4)'!$J$15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FF8B-5F4C-8BBF-ED4DE736661E}"/>
                </c:ext>
              </c:extLst>
            </c:dLbl>
            <c:dLbl>
              <c:idx val="14"/>
              <c:tx>
                <c:strRef>
                  <c:f>'/Users/el1goluj/Documents/ZURICH/PROJECTS/UPMEM/upmem-workloads/Microbenchmarks/AI/[ai_output.xlsx]ai_output (4)'!$J$16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{527F9E0C-C438-3442-BBAD-BA8C03894D54}</c15:txfldGUID>
                      <c15:f>'/Users/el1goluj/Documents/ZURICH/PROJECTS/UPMEM/upmem-workloads/Microbenchmarks/AI/[ai_output.xlsx]ai_output (4)'!$J$16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FF8B-5F4C-8BBF-ED4DE736661E}"/>
                </c:ext>
              </c:extLst>
            </c:dLbl>
            <c:dLbl>
              <c:idx val="15"/>
              <c:tx>
                <c:strRef>
                  <c:f>'/Users/el1goluj/Documents/ZURICH/PROJECTS/UPMEM/upmem-workloads/Microbenchmarks/AI/[ai_output.xlsx]ai_output (4)'!$J$17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{F5627BFC-1E86-B54A-A7E5-7F95415D8816}</c15:txfldGUID>
                      <c15:f>'/Users/el1goluj/Documents/ZURICH/PROJECTS/UPMEM/upmem-workloads/Microbenchmarks/AI/[ai_output.xlsx]ai_output (4)'!$J$17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FF8B-5F4C-8BBF-ED4DE736661E}"/>
                </c:ext>
              </c:extLst>
            </c:dLbl>
            <c:dLbl>
              <c:idx val="16"/>
              <c:tx>
                <c:strRef>
                  <c:f>'/Users/el1goluj/Documents/ZURICH/PROJECTS/UPMEM/upmem-workloads/Microbenchmarks/AI/[ai_output.xlsx]ai_output (4)'!$J$18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{626827FE-13DC-9D43-91D9-110781C21577}</c15:txfldGUID>
                      <c15:f>'/Users/el1goluj/Documents/ZURICH/PROJECTS/UPMEM/upmem-workloads/Microbenchmarks/AI/[ai_output.xlsx]ai_output (4)'!$J$18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FF8B-5F4C-8BBF-ED4DE736661E}"/>
                </c:ext>
              </c:extLst>
            </c:dLbl>
            <c:dLbl>
              <c:idx val="17"/>
              <c:tx>
                <c:strRef>
                  <c:f>'/Users/el1goluj/Documents/ZURICH/PROJECTS/UPMEM/upmem-workloads/Microbenchmarks/AI/[ai_output.xlsx]ai_output (4)'!$J$19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{6925FD2B-D4BB-A54E-AA73-27FCFDEC7B80}</c15:txfldGUID>
                      <c15:f>'/Users/el1goluj/Documents/ZURICH/PROJECTS/UPMEM/upmem-workloads/Microbenchmarks/AI/[ai_output.xlsx]ai_output (4)'!$J$19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FF8B-5F4C-8BBF-ED4DE736661E}"/>
                </c:ext>
              </c:extLst>
            </c:dLbl>
            <c:dLbl>
              <c:idx val="18"/>
              <c:tx>
                <c:strRef>
                  <c:f>'/Users/el1goluj/Documents/ZURICH/PROJECTS/UPMEM/upmem-workloads/Microbenchmarks/AI/[ai_output.xlsx]ai_output (4)'!$J$20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{6517FBAC-FFA2-D449-8CA7-6D036C68311F}</c15:txfldGUID>
                      <c15:f>'/Users/el1goluj/Documents/ZURICH/PROJECTS/UPMEM/upmem-workloads/Microbenchmarks/AI/[ai_output.xlsx]ai_output (4)'!$J$20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FF8B-5F4C-8BBF-ED4DE736661E}"/>
                </c:ext>
              </c:extLst>
            </c:dLbl>
            <c:dLbl>
              <c:idx val="19"/>
              <c:tx>
                <c:strRef>
                  <c:f>'/Users/el1goluj/Documents/ZURICH/PROJECTS/UPMEM/upmem-workloads/Microbenchmarks/AI/[ai_output.xlsx]ai_output (4)'!$J$21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{89C05E82-F1F2-664D-A9B7-69AFA73A7C6B}</c15:txfldGUID>
                      <c15:f>'/Users/el1goluj/Documents/ZURICH/PROJECTS/UPMEM/upmem-workloads/Microbenchmarks/AI/[ai_output.xlsx]ai_output (4)'!$J$21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FF8B-5F4C-8BBF-ED4DE736661E}"/>
                </c:ext>
              </c:extLst>
            </c:dLbl>
            <c:dLbl>
              <c:idx val="20"/>
              <c:tx>
                <c:strRef>
                  <c:f>'/Users/el1goluj/Documents/ZURICH/PROJECTS/UPMEM/upmem-workloads/Microbenchmarks/AI/[ai_output.xlsx]ai_output (4)'!$J$22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{3559F62F-D0C6-D34A-B253-EB9449E9F7A6}</c15:txfldGUID>
                      <c15:f>'/Users/el1goluj/Documents/ZURICH/PROJECTS/UPMEM/upmem-workloads/Microbenchmarks/AI/[ai_output.xlsx]ai_output (4)'!$J$22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4-FF8B-5F4C-8BBF-ED4DE736661E}"/>
                </c:ext>
              </c:extLst>
            </c:dLbl>
            <c:dLbl>
              <c:idx val="21"/>
              <c:tx>
                <c:strRef>
                  <c:f>'/Users/el1goluj/Documents/ZURICH/PROJECTS/UPMEM/upmem-workloads/Microbenchmarks/AI/[ai_output.xlsx]ai_output (4)'!$J$23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{EBC30337-B69C-1A41-A3B2-5014D32D6C6E}</c15:txfldGUID>
                      <c15:f>'/Users/el1goluj/Documents/ZURICH/PROJECTS/UPMEM/upmem-workloads/Microbenchmarks/AI/[ai_output.xlsx]ai_output (4)'!$J$23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FF8B-5F4C-8BBF-ED4DE736661E}"/>
                </c:ext>
              </c:extLst>
            </c:dLbl>
            <c:dLbl>
              <c:idx val="22"/>
              <c:tx>
                <c:strRef>
                  <c:f>'/Users/el1goluj/Documents/ZURICH/PROJECTS/UPMEM/upmem-workloads/Microbenchmarks/AI/[ai_output.xlsx]ai_output (4)'!$J$24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{F7E0AB59-2E78-9149-BC49-E447457BFB47}</c15:txfldGUID>
                      <c15:f>'/Users/el1goluj/Documents/ZURICH/PROJECTS/UPMEM/upmem-workloads/Microbenchmarks/AI/[ai_output.xlsx]ai_output (4)'!$J$24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6-FF8B-5F4C-8BBF-ED4DE736661E}"/>
                </c:ext>
              </c:extLst>
            </c:dLbl>
            <c:dLbl>
              <c:idx val="23"/>
              <c:tx>
                <c:strRef>
                  <c:f>'/Users/el1goluj/Documents/ZURICH/PROJECTS/UPMEM/upmem-workloads/Microbenchmarks/AI/[ai_output.xlsx]ai_output (4)'!$J$25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{F8A8F77C-FB1D-E740-9553-68AC42A898B9}</c15:txfldGUID>
                      <c15:f>'/Users/el1goluj/Documents/ZURICH/PROJECTS/UPMEM/upmem-workloads/Microbenchmarks/AI/[ai_output.xlsx]ai_output (4)'!$J$25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FF8B-5F4C-8BBF-ED4DE736661E}"/>
                </c:ext>
              </c:extLst>
            </c:dLbl>
            <c:dLbl>
              <c:idx val="24"/>
              <c:tx>
                <c:strRef>
                  <c:f>'/Users/el1goluj/Documents/ZURICH/PROJECTS/UPMEM/upmem-workloads/Microbenchmarks/AI/[ai_output.xlsx]ai_output (4)'!$J$26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{C13B569A-2C54-9F4F-9061-30CABCD22131}</c15:txfldGUID>
                      <c15:f>'/Users/el1goluj/Documents/ZURICH/PROJECTS/UPMEM/upmem-workloads/Microbenchmarks/AI/[ai_output.xlsx]ai_output (4)'!$J$26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8-FF8B-5F4C-8BBF-ED4DE736661E}"/>
                </c:ext>
              </c:extLst>
            </c:dLbl>
            <c:dLbl>
              <c:idx val="25"/>
              <c:tx>
                <c:strRef>
                  <c:f>'/Users/el1goluj/Documents/ZURICH/PROJECTS/UPMEM/upmem-workloads/Microbenchmarks/AI/[ai_output.xlsx]ai_output (4)'!$J$27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{86A2A53E-C120-1D4A-BB99-23162BA26665}</c15:txfldGUID>
                      <c15:f>'/Users/el1goluj/Documents/ZURICH/PROJECTS/UPMEM/upmem-workloads/Microbenchmarks/AI/[ai_output.xlsx]ai_output (4)'!$J$27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9-FF8B-5F4C-8BBF-ED4DE736661E}"/>
                </c:ext>
              </c:extLst>
            </c:dLbl>
            <c:dLbl>
              <c:idx val="26"/>
              <c:tx>
                <c:strRef>
                  <c:f>'/Users/el1goluj/Documents/ZURICH/PROJECTS/UPMEM/upmem-workloads/Microbenchmarks/AI/[ai_output.xlsx]ai_output (4)'!$J$28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{46F3796C-4EF7-7C4F-AB30-668234F9911F}</c15:txfldGUID>
                      <c15:f>'/Users/el1goluj/Documents/ZURICH/PROJECTS/UPMEM/upmem-workloads/Microbenchmarks/AI/[ai_output.xlsx]ai_output (4)'!$J$28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A-FF8B-5F4C-8BBF-ED4DE736661E}"/>
                </c:ext>
              </c:extLst>
            </c:dLbl>
            <c:dLbl>
              <c:idx val="27"/>
              <c:tx>
                <c:strRef>
                  <c:f>'/Users/el1goluj/Documents/ZURICH/PROJECTS/UPMEM/upmem-workloads/Microbenchmarks/AI/[ai_output.xlsx]ai_output (4)'!$J$29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{13816785-54AA-8049-AC26-02B8CB81D1BB}</c15:txfldGUID>
                      <c15:f>'/Users/el1goluj/Documents/ZURICH/PROJECTS/UPMEM/upmem-workloads/Microbenchmarks/AI/[ai_output.xlsx]ai_output (4)'!$J$29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B-FF8B-5F4C-8BBF-ED4DE736661E}"/>
                </c:ext>
              </c:extLst>
            </c:dLbl>
            <c:dLbl>
              <c:idx val="28"/>
              <c:tx>
                <c:strRef>
                  <c:f>'/Users/el1goluj/Documents/ZURICH/PROJECTS/UPMEM/upmem-workloads/Microbenchmarks/AI/[ai_output.xlsx]ai_output (4)'!$J$30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{470EBF7F-DAEC-2044-8A03-04605ED923A6}</c15:txfldGUID>
                      <c15:f>'/Users/el1goluj/Documents/ZURICH/PROJECTS/UPMEM/upmem-workloads/Microbenchmarks/AI/[ai_output.xlsx]ai_output (4)'!$J$30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C-FF8B-5F4C-8BBF-ED4DE736661E}"/>
                </c:ext>
              </c:extLst>
            </c:dLbl>
            <c:dLbl>
              <c:idx val="29"/>
              <c:tx>
                <c:strRef>
                  <c:f>'/Users/el1goluj/Documents/ZURICH/PROJECTS/UPMEM/upmem-workloads/Microbenchmarks/AI/[ai_output.xlsx]ai_output (4)'!$J$31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{E0D07FAD-01CA-6149-9E6B-C675A49BAF6E}</c15:txfldGUID>
                      <c15:f>'/Users/el1goluj/Documents/ZURICH/PROJECTS/UPMEM/upmem-workloads/Microbenchmarks/AI/[ai_output.xlsx]ai_output (4)'!$J$31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D-FF8B-5F4C-8BBF-ED4DE736661E}"/>
                </c:ext>
              </c:extLst>
            </c:dLbl>
            <c:dLbl>
              <c:idx val="30"/>
              <c:tx>
                <c:strRef>
                  <c:f>'/Users/el1goluj/Documents/ZURICH/PROJECTS/UPMEM/upmem-workloads/Microbenchmarks/AI/[ai_output.xlsx]ai_output (4)'!$J$32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{2E5D6AC9-8492-2342-92FD-6FF3BB7D9769}</c15:txfldGUID>
                      <c15:f>'/Users/el1goluj/Documents/ZURICH/PROJECTS/UPMEM/upmem-workloads/Microbenchmarks/AI/[ai_output.xlsx]ai_output (4)'!$J$32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E-FF8B-5F4C-8BBF-ED4DE736661E}"/>
                </c:ext>
              </c:extLst>
            </c:dLbl>
            <c:dLbl>
              <c:idx val="31"/>
              <c:tx>
                <c:strRef>
                  <c:f>'/Users/el1goluj/Documents/ZURICH/PROJECTS/UPMEM/upmem-workloads/Microbenchmarks/AI/[ai_output.xlsx]ai_output (4)'!$J$33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{E248C005-0229-6E40-9E44-B676043C648B}</c15:txfldGUID>
                      <c15:f>'/Users/el1goluj/Documents/ZURICH/PROJECTS/UPMEM/upmem-workloads/Microbenchmarks/AI/[ai_output.xlsx]ai_output (4)'!$J$33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F-FF8B-5F4C-8BBF-ED4DE736661E}"/>
                </c:ext>
              </c:extLst>
            </c:dLbl>
            <c:dLbl>
              <c:idx val="32"/>
              <c:tx>
                <c:strRef>
                  <c:f>'/Users/el1goluj/Documents/ZURICH/PROJECTS/UPMEM/upmem-workloads/Microbenchmarks/AI/[ai_output.xlsx]ai_output (4)'!$J$34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{2D048FF8-2346-3040-B551-61EB16C6FA20}</c15:txfldGUID>
                      <c15:f>'/Users/el1goluj/Documents/ZURICH/PROJECTS/UPMEM/upmem-workloads/Microbenchmarks/AI/[ai_output.xlsx]ai_output (4)'!$J$34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0-FF8B-5F4C-8BBF-ED4DE736661E}"/>
                </c:ext>
              </c:extLst>
            </c:dLbl>
            <c:dLbl>
              <c:idx val="33"/>
              <c:tx>
                <c:strRef>
                  <c:f>'/Users/el1goluj/Documents/ZURICH/PROJECTS/UPMEM/upmem-workloads/Microbenchmarks/AI/[ai_output.xlsx]ai_output (4)'!$J$35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{046F84C9-4486-2349-916B-AE5D64A9A592}</c15:txfldGUID>
                      <c15:f>'/Users/el1goluj/Documents/ZURICH/PROJECTS/UPMEM/upmem-workloads/Microbenchmarks/AI/[ai_output.xlsx]ai_output (4)'!$J$35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1-FF8B-5F4C-8BBF-ED4DE736661E}"/>
                </c:ext>
              </c:extLst>
            </c:dLbl>
            <c:dLbl>
              <c:idx val="34"/>
              <c:tx>
                <c:strRef>
                  <c:f>'/Users/el1goluj/Documents/ZURICH/PROJECTS/UPMEM/upmem-workloads/Microbenchmarks/AI/[ai_output.xlsx]ai_output (4)'!$J$36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{7F86C938-4AB4-E446-B71C-F382B67C59C1}</c15:txfldGUID>
                      <c15:f>'/Users/el1goluj/Documents/ZURICH/PROJECTS/UPMEM/upmem-workloads/Microbenchmarks/AI/[ai_output.xlsx]ai_output (4)'!$J$36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2-FF8B-5F4C-8BBF-ED4DE736661E}"/>
                </c:ext>
              </c:extLst>
            </c:dLbl>
            <c:dLbl>
              <c:idx val="35"/>
              <c:tx>
                <c:strRef>
                  <c:f>'/Users/el1goluj/Documents/ZURICH/PROJECTS/UPMEM/upmem-workloads/Microbenchmarks/AI/[ai_output.xlsx]ai_output (4)'!$J$37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{9A8131CF-1250-C249-BFEE-CC429D718842}</c15:txfldGUID>
                      <c15:f>'/Users/el1goluj/Documents/ZURICH/PROJECTS/UPMEM/upmem-workloads/Microbenchmarks/AI/[ai_output.xlsx]ai_output (4)'!$J$37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3-FF8B-5F4C-8BBF-ED4DE736661E}"/>
                </c:ext>
              </c:extLst>
            </c:dLbl>
            <c:dLbl>
              <c:idx val="36"/>
              <c:tx>
                <c:strRef>
                  <c:f>'/Users/el1goluj/Documents/ZURICH/PROJECTS/UPMEM/upmem-workloads/Microbenchmarks/AI/[ai_output.xlsx]ai_output (4)'!$J$38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{B464D686-0D34-B147-A982-FBDE7090B360}</c15:txfldGUID>
                      <c15:f>'/Users/el1goluj/Documents/ZURICH/PROJECTS/UPMEM/upmem-workloads/Microbenchmarks/AI/[ai_output.xlsx]ai_output (4)'!$J$38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4-FF8B-5F4C-8BBF-ED4DE736661E}"/>
                </c:ext>
              </c:extLst>
            </c:dLbl>
            <c:dLbl>
              <c:idx val="37"/>
              <c:tx>
                <c:strRef>
                  <c:f>'/Users/el1goluj/Documents/ZURICH/PROJECTS/UPMEM/upmem-workloads/Microbenchmarks/AI/[ai_output.xlsx]ai_output (4)'!$J$39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{4410643E-637F-A045-A84F-70F5568D4C27}</c15:txfldGUID>
                      <c15:f>'/Users/el1goluj/Documents/ZURICH/PROJECTS/UPMEM/upmem-workloads/Microbenchmarks/AI/[ai_output.xlsx]ai_output (4)'!$J$39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5-FF8B-5F4C-8BBF-ED4DE736661E}"/>
                </c:ext>
              </c:extLst>
            </c:dLbl>
            <c:dLbl>
              <c:idx val="38"/>
              <c:tx>
                <c:strRef>
                  <c:f>'/Users/el1goluj/Documents/ZURICH/PROJECTS/UPMEM/upmem-workloads/Microbenchmarks/AI/[ai_output.xlsx]ai_output (4)'!$J$40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{43CCCF3B-ED5C-7243-9FEC-78559B3E13CA}</c15:txfldGUID>
                      <c15:f>'/Users/el1goluj/Documents/ZURICH/PROJECTS/UPMEM/upmem-workloads/Microbenchmarks/AI/[ai_output.xlsx]ai_output (4)'!$J$40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6-FF8B-5F4C-8BBF-ED4DE736661E}"/>
                </c:ext>
              </c:extLst>
            </c:dLbl>
            <c:dLbl>
              <c:idx val="39"/>
              <c:tx>
                <c:strRef>
                  <c:f>'/Users/el1goluj/Documents/ZURICH/PROJECTS/UPMEM/upmem-workloads/Microbenchmarks/AI/[ai_output.xlsx]ai_output (4)'!$J$41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{34F855C9-510D-5F47-8A95-F204078D3ACA}</c15:txfldGUID>
                      <c15:f>'/Users/el1goluj/Documents/ZURICH/PROJECTS/UPMEM/upmem-workloads/Microbenchmarks/AI/[ai_output.xlsx]ai_output (4)'!$J$41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7-FF8B-5F4C-8BBF-ED4DE736661E}"/>
                </c:ext>
              </c:extLst>
            </c:dLbl>
            <c:dLbl>
              <c:idx val="40"/>
              <c:tx>
                <c:strRef>
                  <c:f>'/Users/el1goluj/Documents/ZURICH/PROJECTS/UPMEM/upmem-workloads/Microbenchmarks/AI/[ai_output.xlsx]ai_output (4)'!$J$42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{F913FB9E-BC47-394B-996E-3A3581B09F65}</c15:txfldGUID>
                      <c15:f>'/Users/el1goluj/Documents/ZURICH/PROJECTS/UPMEM/upmem-workloads/Microbenchmarks/AI/[ai_output.xlsx]ai_output (4)'!$J$42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8-FF8B-5F4C-8BBF-ED4DE736661E}"/>
                </c:ext>
              </c:extLst>
            </c:dLbl>
            <c:dLbl>
              <c:idx val="41"/>
              <c:tx>
                <c:strRef>
                  <c:f>'/Users/el1goluj/Documents/ZURICH/PROJECTS/UPMEM/upmem-workloads/Microbenchmarks/AI/[ai_output.xlsx]ai_output (4)'!$J$43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{7AC2E2ED-96CD-0B47-BF30-3B9FFB892289}</c15:txfldGUID>
                      <c15:f>'/Users/el1goluj/Documents/ZURICH/PROJECTS/UPMEM/upmem-workloads/Microbenchmarks/AI/[ai_output.xlsx]ai_output (4)'!$J$43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9-FF8B-5F4C-8BBF-ED4DE736661E}"/>
                </c:ext>
              </c:extLst>
            </c:dLbl>
            <c:dLbl>
              <c:idx val="42"/>
              <c:tx>
                <c:strRef>
                  <c:f>'/Users/el1goluj/Documents/ZURICH/PROJECTS/UPMEM/upmem-workloads/Microbenchmarks/AI/[ai_output.xlsx]ai_output (4)'!$J$44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{7A9F788B-E9BC-7244-9FC2-7A2231859B89}</c15:txfldGUID>
                      <c15:f>'/Users/el1goluj/Documents/ZURICH/PROJECTS/UPMEM/upmem-workloads/Microbenchmarks/AI/[ai_output.xlsx]ai_output (4)'!$J$44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A-FF8B-5F4C-8BBF-ED4DE736661E}"/>
                </c:ext>
              </c:extLst>
            </c:dLbl>
            <c:dLbl>
              <c:idx val="43"/>
              <c:tx>
                <c:strRef>
                  <c:f>'/Users/el1goluj/Documents/ZURICH/PROJECTS/UPMEM/upmem-workloads/Microbenchmarks/AI/[ai_output.xlsx]ai_output (4)'!$J$45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{E05BF00B-6EDE-FB4A-B798-DAE73F193273}</c15:txfldGUID>
                      <c15:f>'/Users/el1goluj/Documents/ZURICH/PROJECTS/UPMEM/upmem-workloads/Microbenchmarks/AI/[ai_output.xlsx]ai_output (4)'!$J$45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B-FF8B-5F4C-8BBF-ED4DE736661E}"/>
                </c:ext>
              </c:extLst>
            </c:dLbl>
            <c:dLbl>
              <c:idx val="44"/>
              <c:tx>
                <c:strRef>
                  <c:f>'/Users/el1goluj/Documents/ZURICH/PROJECTS/UPMEM/upmem-workloads/Microbenchmarks/AI/[ai_output.xlsx]ai_output (4)'!$J$46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{DC03799D-16FD-1F44-8288-C236F4FD191A}</c15:txfldGUID>
                      <c15:f>'/Users/el1goluj/Documents/ZURICH/PROJECTS/UPMEM/upmem-workloads/Microbenchmarks/AI/[ai_output.xlsx]ai_output (4)'!$J$46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C-FF8B-5F4C-8BBF-ED4DE736661E}"/>
                </c:ext>
              </c:extLst>
            </c:dLbl>
            <c:dLbl>
              <c:idx val="45"/>
              <c:tx>
                <c:strRef>
                  <c:f>'/Users/el1goluj/Documents/ZURICH/PROJECTS/UPMEM/upmem-workloads/Microbenchmarks/AI/[ai_output.xlsx]ai_output (4)'!$J$47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{054F79DA-5745-8349-BA63-757B1C0CEFD2}</c15:txfldGUID>
                      <c15:f>'/Users/el1goluj/Documents/ZURICH/PROJECTS/UPMEM/upmem-workloads/Microbenchmarks/AI/[ai_output.xlsx]ai_output (4)'!$J$47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D-FF8B-5F4C-8BBF-ED4DE736661E}"/>
                </c:ext>
              </c:extLst>
            </c:dLbl>
            <c:dLbl>
              <c:idx val="46"/>
              <c:tx>
                <c:strRef>
                  <c:f>'/Users/el1goluj/Documents/ZURICH/PROJECTS/UPMEM/upmem-workloads/Microbenchmarks/AI/[ai_output.xlsx]ai_output (4)'!$J$48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{014B9108-56C9-994C-8B35-90E07808523F}</c15:txfldGUID>
                      <c15:f>'/Users/el1goluj/Documents/ZURICH/PROJECTS/UPMEM/upmem-workloads/Microbenchmarks/AI/[ai_output.xlsx]ai_output (4)'!$J$48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E-FF8B-5F4C-8BBF-ED4DE736661E}"/>
                </c:ext>
              </c:extLst>
            </c:dLbl>
            <c:dLbl>
              <c:idx val="47"/>
              <c:tx>
                <c:strRef>
                  <c:f>'/Users/el1goluj/Documents/ZURICH/PROJECTS/UPMEM/upmem-workloads/Microbenchmarks/AI/[ai_output.xlsx]ai_output (4)'!$J$49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{AB2C52C3-9A17-0E42-8048-55B06CE3910F}</c15:txfldGUID>
                      <c15:f>'/Users/el1goluj/Documents/ZURICH/PROJECTS/UPMEM/upmem-workloads/Microbenchmarks/AI/[ai_output.xlsx]ai_output (4)'!$J$49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F-FF8B-5F4C-8BBF-ED4DE736661E}"/>
                </c:ext>
              </c:extLst>
            </c:dLbl>
            <c:dLbl>
              <c:idx val="48"/>
              <c:tx>
                <c:strRef>
                  <c:f>'/Users/el1goluj/Documents/ZURICH/PROJECTS/UPMEM/upmem-workloads/Microbenchmarks/AI/[ai_output.xlsx]ai_output (4)'!$J$50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{A05B51D0-307F-3243-AD65-0C00AE16BCD2}</c15:txfldGUID>
                      <c15:f>'/Users/el1goluj/Documents/ZURICH/PROJECTS/UPMEM/upmem-workloads/Microbenchmarks/AI/[ai_output.xlsx]ai_output (4)'!$J$50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0-FF8B-5F4C-8BBF-ED4DE736661E}"/>
                </c:ext>
              </c:extLst>
            </c:dLbl>
            <c:dLbl>
              <c:idx val="49"/>
              <c:tx>
                <c:strRef>
                  <c:f>'/Users/el1goluj/Documents/ZURICH/PROJECTS/UPMEM/upmem-workloads/Microbenchmarks/AI/[ai_output.xlsx]ai_output (4)'!$J$51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{FD579F05-D731-3B46-BEAE-C7FCE1B16FC6}</c15:txfldGUID>
                      <c15:f>'/Users/el1goluj/Documents/ZURICH/PROJECTS/UPMEM/upmem-workloads/Microbenchmarks/AI/[ai_output.xlsx]ai_output (4)'!$J$51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1-FF8B-5F4C-8BBF-ED4DE736661E}"/>
                </c:ext>
              </c:extLst>
            </c:dLbl>
            <c:dLbl>
              <c:idx val="50"/>
              <c:tx>
                <c:strRef>
                  <c:f>'/Users/el1goluj/Documents/ZURICH/PROJECTS/UPMEM/upmem-workloads/Microbenchmarks/AI/[ai_output.xlsx]ai_output (4)'!$J$52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{EAD61B17-62B3-D845-9467-6275713BB894}</c15:txfldGUID>
                      <c15:f>'/Users/el1goluj/Documents/ZURICH/PROJECTS/UPMEM/upmem-workloads/Microbenchmarks/AI/[ai_output.xlsx]ai_output (4)'!$J$52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2-FF8B-5F4C-8BBF-ED4DE736661E}"/>
                </c:ext>
              </c:extLst>
            </c:dLbl>
            <c:dLbl>
              <c:idx val="51"/>
              <c:tx>
                <c:strRef>
                  <c:f>'/Users/el1goluj/Documents/ZURICH/PROJECTS/UPMEM/upmem-workloads/Microbenchmarks/AI/[ai_output.xlsx]ai_output (4)'!$J$53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{DA70B653-A25B-3442-81A3-99DDA90D6C2A}</c15:txfldGUID>
                      <c15:f>'/Users/el1goluj/Documents/ZURICH/PROJECTS/UPMEM/upmem-workloads/Microbenchmarks/AI/[ai_output.xlsx]ai_output (4)'!$J$53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3-FF8B-5F4C-8BBF-ED4DE736661E}"/>
                </c:ext>
              </c:extLst>
            </c:dLbl>
            <c:dLbl>
              <c:idx val="52"/>
              <c:tx>
                <c:strRef>
                  <c:f>'/Users/el1goluj/Documents/ZURICH/PROJECTS/UPMEM/upmem-workloads/Microbenchmarks/AI/[ai_output.xlsx]ai_output (4)'!$J$54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{8CEA8E6E-03E8-FA49-A05C-3C181221ABFF}</c15:txfldGUID>
                      <c15:f>'/Users/el1goluj/Documents/ZURICH/PROJECTS/UPMEM/upmem-workloads/Microbenchmarks/AI/[ai_output.xlsx]ai_output (4)'!$J$54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4-FF8B-5F4C-8BBF-ED4DE736661E}"/>
                </c:ext>
              </c:extLst>
            </c:dLbl>
            <c:dLbl>
              <c:idx val="53"/>
              <c:tx>
                <c:strRef>
                  <c:f>'/Users/el1goluj/Documents/ZURICH/PROJECTS/UPMEM/upmem-workloads/Microbenchmarks/AI/[ai_output.xlsx]ai_output (4)'!$J$55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{6164DFD4-33E7-BB4A-B022-F8264C38C24C}</c15:txfldGUID>
                      <c15:f>'/Users/el1goluj/Documents/ZURICH/PROJECTS/UPMEM/upmem-workloads/Microbenchmarks/AI/[ai_output.xlsx]ai_output (4)'!$J$55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5-FF8B-5F4C-8BBF-ED4DE736661E}"/>
                </c:ext>
              </c:extLst>
            </c:dLbl>
            <c:dLbl>
              <c:idx val="54"/>
              <c:tx>
                <c:strRef>
                  <c:f>'/Users/el1goluj/Documents/ZURICH/PROJECTS/UPMEM/upmem-workloads/Microbenchmarks/AI/[ai_output.xlsx]ai_output (4)'!$J$56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{E3DA1C2A-ECF1-1147-82CF-8BE381950E30}</c15:txfldGUID>
                      <c15:f>'/Users/el1goluj/Documents/ZURICH/PROJECTS/UPMEM/upmem-workloads/Microbenchmarks/AI/[ai_output.xlsx]ai_output (4)'!$J$56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6-FF8B-5F4C-8BBF-ED4DE736661E}"/>
                </c:ext>
              </c:extLst>
            </c:dLbl>
            <c:dLbl>
              <c:idx val="55"/>
              <c:tx>
                <c:strRef>
                  <c:f>'/Users/el1goluj/Documents/ZURICH/PROJECTS/UPMEM/upmem-workloads/Microbenchmarks/AI/[ai_output.xlsx]ai_output (4)'!$J$57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{8083F107-A240-A249-AAD6-5F700509CB34}</c15:txfldGUID>
                      <c15:f>'/Users/el1goluj/Documents/ZURICH/PROJECTS/UPMEM/upmem-workloads/Microbenchmarks/AI/[ai_output.xlsx]ai_output (4)'!$J$57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7-FF8B-5F4C-8BBF-ED4DE736661E}"/>
                </c:ext>
              </c:extLst>
            </c:dLbl>
            <c:dLbl>
              <c:idx val="56"/>
              <c:tx>
                <c:strRef>
                  <c:f>'/Users/el1goluj/Documents/ZURICH/PROJECTS/UPMEM/upmem-workloads/Microbenchmarks/AI/[ai_output.xlsx]ai_output (4)'!$J$58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{A33A8B52-188B-1143-8DE5-BD03DEB09E0E}</c15:txfldGUID>
                      <c15:f>'/Users/el1goluj/Documents/ZURICH/PROJECTS/UPMEM/upmem-workloads/Microbenchmarks/AI/[ai_output.xlsx]ai_output (4)'!$J$58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8-FF8B-5F4C-8BBF-ED4DE736661E}"/>
                </c:ext>
              </c:extLst>
            </c:dLbl>
            <c:dLbl>
              <c:idx val="57"/>
              <c:tx>
                <c:strRef>
                  <c:f>'/Users/el1goluj/Documents/ZURICH/PROJECTS/UPMEM/upmem-workloads/Microbenchmarks/AI/[ai_output.xlsx]ai_output (4)'!$J$59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{ABBD9632-6986-B446-81F8-7DAA5A220CFA}</c15:txfldGUID>
                      <c15:f>'/Users/el1goluj/Documents/ZURICH/PROJECTS/UPMEM/upmem-workloads/Microbenchmarks/AI/[ai_output.xlsx]ai_output (4)'!$J$59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9-FF8B-5F4C-8BBF-ED4DE736661E}"/>
                </c:ext>
              </c:extLst>
            </c:dLbl>
            <c:dLbl>
              <c:idx val="58"/>
              <c:tx>
                <c:strRef>
                  <c:f>'/Users/el1goluj/Documents/ZURICH/PROJECTS/UPMEM/upmem-workloads/Microbenchmarks/AI/[ai_output.xlsx]ai_output (4)'!$J$60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{CCA00858-AC28-3D46-B62B-31BA41536187}</c15:txfldGUID>
                      <c15:f>'/Users/el1goluj/Documents/ZURICH/PROJECTS/UPMEM/upmem-workloads/Microbenchmarks/AI/[ai_output.xlsx]ai_output (4)'!$J$60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A-FF8B-5F4C-8BBF-ED4DE736661E}"/>
                </c:ext>
              </c:extLst>
            </c:dLbl>
            <c:dLbl>
              <c:idx val="59"/>
              <c:tx>
                <c:strRef>
                  <c:f>'/Users/el1goluj/Documents/ZURICH/PROJECTS/UPMEM/upmem-workloads/Microbenchmarks/AI/[ai_output.xlsx]ai_output (4)'!$J$61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{E72B033F-4AD8-7F42-9B1B-8A0E3F1F57A8}</c15:txfldGUID>
                      <c15:f>'/Users/el1goluj/Documents/ZURICH/PROJECTS/UPMEM/upmem-workloads/Microbenchmarks/AI/[ai_output.xlsx]ai_output (4)'!$J$61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B-FF8B-5F4C-8BBF-ED4DE736661E}"/>
                </c:ext>
              </c:extLst>
            </c:dLbl>
            <c:dLbl>
              <c:idx val="60"/>
              <c:tx>
                <c:strRef>
                  <c:f>'/Users/el1goluj/Documents/ZURICH/PROJECTS/UPMEM/upmem-workloads/Microbenchmarks/AI/[ai_output.xlsx]ai_output (4)'!$J$62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{902D2BBC-6DEB-E64E-9183-85FBE8533422}</c15:txfldGUID>
                      <c15:f>'/Users/el1goluj/Documents/ZURICH/PROJECTS/UPMEM/upmem-workloads/Microbenchmarks/AI/[ai_output.xlsx]ai_output (4)'!$J$62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C-FF8B-5F4C-8BBF-ED4DE736661E}"/>
                </c:ext>
              </c:extLst>
            </c:dLbl>
            <c:dLbl>
              <c:idx val="61"/>
              <c:tx>
                <c:strRef>
                  <c:f>'/Users/el1goluj/Documents/ZURICH/PROJECTS/UPMEM/upmem-workloads/Microbenchmarks/AI/[ai_output.xlsx]ai_output (4)'!$J$63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{11BAEF65-1898-634C-8270-1DAF01FDE554}</c15:txfldGUID>
                      <c15:f>'/Users/el1goluj/Documents/ZURICH/PROJECTS/UPMEM/upmem-workloads/Microbenchmarks/AI/[ai_output.xlsx]ai_output (4)'!$J$63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D-FF8B-5F4C-8BBF-ED4DE736661E}"/>
                </c:ext>
              </c:extLst>
            </c:dLbl>
            <c:dLbl>
              <c:idx val="62"/>
              <c:tx>
                <c:strRef>
                  <c:f>'/Users/el1goluj/Documents/ZURICH/PROJECTS/UPMEM/upmem-workloads/Microbenchmarks/AI/[ai_output.xlsx]ai_output (4)'!$J$64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{4648011C-77D8-E146-8B66-056574089FA0}</c15:txfldGUID>
                      <c15:f>'/Users/el1goluj/Documents/ZURICH/PROJECTS/UPMEM/upmem-workloads/Microbenchmarks/AI/[ai_output.xlsx]ai_output (4)'!$J$64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E-FF8B-5F4C-8BBF-ED4DE736661E}"/>
                </c:ext>
              </c:extLst>
            </c:dLbl>
            <c:dLbl>
              <c:idx val="63"/>
              <c:tx>
                <c:strRef>
                  <c:f>'/Users/el1goluj/Documents/ZURICH/PROJECTS/UPMEM/upmem-workloads/Microbenchmarks/AI/[ai_output.xlsx]ai_output (4)'!$J$65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{39EFD309-45E9-FF42-9E87-D6BB30F8EA30}</c15:txfldGUID>
                      <c15:f>'/Users/el1goluj/Documents/ZURICH/PROJECTS/UPMEM/upmem-workloads/Microbenchmarks/AI/[ai_output.xlsx]ai_output (4)'!$J$65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F-FF8B-5F4C-8BBF-ED4DE736661E}"/>
                </c:ext>
              </c:extLst>
            </c:dLbl>
            <c:dLbl>
              <c:idx val="64"/>
              <c:tx>
                <c:strRef>
                  <c:f>'/Users/el1goluj/Documents/ZURICH/PROJECTS/UPMEM/upmem-workloads/Microbenchmarks/AI/[ai_output.xlsx]ai_output (4)'!$J$66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{C14F48B6-9D66-EB40-A1B8-3E2B0DF340A3}</c15:txfldGUID>
                      <c15:f>'/Users/el1goluj/Documents/ZURICH/PROJECTS/UPMEM/upmem-workloads/Microbenchmarks/AI/[ai_output.xlsx]ai_output (4)'!$J$66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0-FF8B-5F4C-8BBF-ED4DE736661E}"/>
                </c:ext>
              </c:extLst>
            </c:dLbl>
            <c:dLbl>
              <c:idx val="65"/>
              <c:tx>
                <c:strRef>
                  <c:f>'/Users/el1goluj/Documents/ZURICH/PROJECTS/UPMEM/upmem-workloads/Microbenchmarks/AI/[ai_output.xlsx]ai_output (4)'!$J$67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{527F6AFD-5FF3-2843-8D86-91C086EFC77E}</c15:txfldGUID>
                      <c15:f>'/Users/el1goluj/Documents/ZURICH/PROJECTS/UPMEM/upmem-workloads/Microbenchmarks/AI/[ai_output.xlsx]ai_output (4)'!$J$67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1-FF8B-5F4C-8BBF-ED4DE736661E}"/>
                </c:ext>
              </c:extLst>
            </c:dLbl>
            <c:dLbl>
              <c:idx val="66"/>
              <c:tx>
                <c:strRef>
                  <c:f>'/Users/el1goluj/Documents/ZURICH/PROJECTS/UPMEM/upmem-workloads/Microbenchmarks/AI/[ai_output.xlsx]ai_output (4)'!$J$68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{7B90CE4F-6A29-1C43-8750-44B4BBC2E0DA}</c15:txfldGUID>
                      <c15:f>'/Users/el1goluj/Documents/ZURICH/PROJECTS/UPMEM/upmem-workloads/Microbenchmarks/AI/[ai_output.xlsx]ai_output (4)'!$J$68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2-FF8B-5F4C-8BBF-ED4DE736661E}"/>
                </c:ext>
              </c:extLst>
            </c:dLbl>
            <c:dLbl>
              <c:idx val="67"/>
              <c:tx>
                <c:strRef>
                  <c:f>'/Users/el1goluj/Documents/ZURICH/PROJECTS/UPMEM/upmem-workloads/Microbenchmarks/AI/[ai_output.xlsx]ai_output (4)'!$J$69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{D228FF9D-2A5F-614C-85CA-FA5BA00369C3}</c15:txfldGUID>
                      <c15:f>'/Users/el1goluj/Documents/ZURICH/PROJECTS/UPMEM/upmem-workloads/Microbenchmarks/AI/[ai_output.xlsx]ai_output (4)'!$J$69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3-FF8B-5F4C-8BBF-ED4DE736661E}"/>
                </c:ext>
              </c:extLst>
            </c:dLbl>
            <c:dLbl>
              <c:idx val="68"/>
              <c:tx>
                <c:strRef>
                  <c:f>'/Users/el1goluj/Documents/ZURICH/PROJECTS/UPMEM/upmem-workloads/Microbenchmarks/AI/[ai_output.xlsx]ai_output (4)'!$J$70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{4927B359-F721-7E4A-98AA-8E77530A499C}</c15:txfldGUID>
                      <c15:f>'/Users/el1goluj/Documents/ZURICH/PROJECTS/UPMEM/upmem-workloads/Microbenchmarks/AI/[ai_output.xlsx]ai_output (4)'!$J$70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4-FF8B-5F4C-8BBF-ED4DE736661E}"/>
                </c:ext>
              </c:extLst>
            </c:dLbl>
            <c:dLbl>
              <c:idx val="69"/>
              <c:tx>
                <c:strRef>
                  <c:f>'/Users/el1goluj/Documents/ZURICH/PROJECTS/UPMEM/upmem-workloads/Microbenchmarks/AI/[ai_output.xlsx]ai_output (4)'!$J$71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{1E640E3D-1E98-8545-93C7-CA025F07DDE3}</c15:txfldGUID>
                      <c15:f>'/Users/el1goluj/Documents/ZURICH/PROJECTS/UPMEM/upmem-workloads/Microbenchmarks/AI/[ai_output.xlsx]ai_output (4)'!$J$71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5-FF8B-5F4C-8BBF-ED4DE736661E}"/>
                </c:ext>
              </c:extLst>
            </c:dLbl>
            <c:dLbl>
              <c:idx val="70"/>
              <c:tx>
                <c:strRef>
                  <c:f>'/Users/el1goluj/Documents/ZURICH/PROJECTS/UPMEM/upmem-workloads/Microbenchmarks/AI/[ai_output.xlsx]ai_output (4)'!$J$72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{9C68D830-2019-1D4E-A98A-0117EEE07403}</c15:txfldGUID>
                      <c15:f>'/Users/el1goluj/Documents/ZURICH/PROJECTS/UPMEM/upmem-workloads/Microbenchmarks/AI/[ai_output.xlsx]ai_output (4)'!$J$72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6-FF8B-5F4C-8BBF-ED4DE736661E}"/>
                </c:ext>
              </c:extLst>
            </c:dLbl>
            <c:dLbl>
              <c:idx val="71"/>
              <c:tx>
                <c:strRef>
                  <c:f>'/Users/el1goluj/Documents/ZURICH/PROJECTS/UPMEM/upmem-workloads/Microbenchmarks/AI/[ai_output.xlsx]ai_output (4)'!$J$73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{DF77446A-94B2-3C4F-86F9-12A6A85318AE}</c15:txfldGUID>
                      <c15:f>'/Users/el1goluj/Documents/ZURICH/PROJECTS/UPMEM/upmem-workloads/Microbenchmarks/AI/[ai_output.xlsx]ai_output (4)'!$J$73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7-FF8B-5F4C-8BBF-ED4DE736661E}"/>
                </c:ext>
              </c:extLst>
            </c:dLbl>
            <c:dLbl>
              <c:idx val="72"/>
              <c:tx>
                <c:strRef>
                  <c:f>'/Users/el1goluj/Documents/ZURICH/PROJECTS/UPMEM/upmem-workloads/Microbenchmarks/AI/[ai_output.xlsx]ai_output (4)'!$J$74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{E53B3233-18DD-094C-9829-5D6A6579F3D1}</c15:txfldGUID>
                      <c15:f>'/Users/el1goluj/Documents/ZURICH/PROJECTS/UPMEM/upmem-workloads/Microbenchmarks/AI/[ai_output.xlsx]ai_output (4)'!$J$74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8-FF8B-5F4C-8BBF-ED4DE736661E}"/>
                </c:ext>
              </c:extLst>
            </c:dLbl>
            <c:dLbl>
              <c:idx val="73"/>
              <c:tx>
                <c:strRef>
                  <c:f>'/Users/el1goluj/Documents/ZURICH/PROJECTS/UPMEM/upmem-workloads/Microbenchmarks/AI/[ai_output.xlsx]ai_output (4)'!$J$75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{8E68F728-8417-2148-AAB6-0343883DC249}</c15:txfldGUID>
                      <c15:f>'/Users/el1goluj/Documents/ZURICH/PROJECTS/UPMEM/upmem-workloads/Microbenchmarks/AI/[ai_output.xlsx]ai_output (4)'!$J$75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9-FF8B-5F4C-8BBF-ED4DE736661E}"/>
                </c:ext>
              </c:extLst>
            </c:dLbl>
            <c:dLbl>
              <c:idx val="74"/>
              <c:tx>
                <c:strRef>
                  <c:f>'/Users/el1goluj/Documents/ZURICH/PROJECTS/UPMEM/upmem-workloads/Microbenchmarks/AI/[ai_output.xlsx]ai_output (4)'!$J$76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{8B98D306-7AA2-504A-9B37-60DE7392B0E7}</c15:txfldGUID>
                      <c15:f>'/Users/el1goluj/Documents/ZURICH/PROJECTS/UPMEM/upmem-workloads/Microbenchmarks/AI/[ai_output.xlsx]ai_output (4)'!$J$76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A-FF8B-5F4C-8BBF-ED4DE736661E}"/>
                </c:ext>
              </c:extLst>
            </c:dLbl>
            <c:dLbl>
              <c:idx val="75"/>
              <c:tx>
                <c:strRef>
                  <c:f>'/Users/el1goluj/Documents/ZURICH/PROJECTS/UPMEM/upmem-workloads/Microbenchmarks/AI/[ai_output.xlsx]ai_output (4)'!$J$77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{5D465F88-7933-304C-9503-EADAEB45FDDA}</c15:txfldGUID>
                      <c15:f>'/Users/el1goluj/Documents/ZURICH/PROJECTS/UPMEM/upmem-workloads/Microbenchmarks/AI/[ai_output.xlsx]ai_output (4)'!$J$77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B-FF8B-5F4C-8BBF-ED4DE736661E}"/>
                </c:ext>
              </c:extLst>
            </c:dLbl>
            <c:dLbl>
              <c:idx val="76"/>
              <c:tx>
                <c:strRef>
                  <c:f>'/Users/el1goluj/Documents/ZURICH/PROJECTS/UPMEM/upmem-workloads/Microbenchmarks/AI/[ai_output.xlsx]ai_output (4)'!$J$78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{11414299-434F-1C44-AE39-3DF72E4D861E}</c15:txfldGUID>
                      <c15:f>'/Users/el1goluj/Documents/ZURICH/PROJECTS/UPMEM/upmem-workloads/Microbenchmarks/AI/[ai_output.xlsx]ai_output (4)'!$J$78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C-FF8B-5F4C-8BBF-ED4DE736661E}"/>
                </c:ext>
              </c:extLst>
            </c:dLbl>
            <c:dLbl>
              <c:idx val="77"/>
              <c:tx>
                <c:strRef>
                  <c:f>'/Users/el1goluj/Documents/ZURICH/PROJECTS/UPMEM/upmem-workloads/Microbenchmarks/AI/[ai_output.xlsx]ai_output (4)'!$J$79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{B19ABC33-24C9-7B42-9B65-EC79EBFC0364}</c15:txfldGUID>
                      <c15:f>'/Users/el1goluj/Documents/ZURICH/PROJECTS/UPMEM/upmem-workloads/Microbenchmarks/AI/[ai_output.xlsx]ai_output (4)'!$J$79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D-FF8B-5F4C-8BBF-ED4DE736661E}"/>
                </c:ext>
              </c:extLst>
            </c:dLbl>
            <c:dLbl>
              <c:idx val="78"/>
              <c:tx>
                <c:strRef>
                  <c:f>'/Users/el1goluj/Documents/ZURICH/PROJECTS/UPMEM/upmem-workloads/Microbenchmarks/AI/[ai_output.xlsx]ai_output (4)'!$J$80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{89AED52C-0DA8-BD4D-8512-FEC935196F6C}</c15:txfldGUID>
                      <c15:f>'/Users/el1goluj/Documents/ZURICH/PROJECTS/UPMEM/upmem-workloads/Microbenchmarks/AI/[ai_output.xlsx]ai_output (4)'!$J$80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E-FF8B-5F4C-8BBF-ED4DE736661E}"/>
                </c:ext>
              </c:extLst>
            </c:dLbl>
            <c:dLbl>
              <c:idx val="79"/>
              <c:tx>
                <c:strRef>
                  <c:f>'/Users/el1goluj/Documents/ZURICH/PROJECTS/UPMEM/upmem-workloads/Microbenchmarks/AI/[ai_output.xlsx]ai_output (4)'!$J$81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{19A19FEE-7DF2-7745-A1BA-5718DD8EB21B}</c15:txfldGUID>
                      <c15:f>'/Users/el1goluj/Documents/ZURICH/PROJECTS/UPMEM/upmem-workloads/Microbenchmarks/AI/[ai_output.xlsx]ai_output (4)'!$J$81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F-FF8B-5F4C-8BBF-ED4DE736661E}"/>
                </c:ext>
              </c:extLst>
            </c:dLbl>
            <c:dLbl>
              <c:idx val="80"/>
              <c:tx>
                <c:strRef>
                  <c:f>'/Users/el1goluj/Documents/ZURICH/PROJECTS/UPMEM/upmem-workloads/Microbenchmarks/AI/[ai_output.xlsx]ai_output (4)'!$J$82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{466CB718-2205-414A-8139-69E75F5B5012}</c15:txfldGUID>
                      <c15:f>'/Users/el1goluj/Documents/ZURICH/PROJECTS/UPMEM/upmem-workloads/Microbenchmarks/AI/[ai_output.xlsx]ai_output (4)'!$J$82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0-FF8B-5F4C-8BBF-ED4DE736661E}"/>
                </c:ext>
              </c:extLst>
            </c:dLbl>
            <c:dLbl>
              <c:idx val="81"/>
              <c:tx>
                <c:strRef>
                  <c:f>'/Users/el1goluj/Documents/ZURICH/PROJECTS/UPMEM/upmem-workloads/Microbenchmarks/AI/[ai_output.xlsx]ai_output (4)'!$J$83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{D83E206B-E474-5F43-AC1F-061B41E27E03}</c15:txfldGUID>
                      <c15:f>'/Users/el1goluj/Documents/ZURICH/PROJECTS/UPMEM/upmem-workloads/Microbenchmarks/AI/[ai_output.xlsx]ai_output (4)'!$J$83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1-FF8B-5F4C-8BBF-ED4DE736661E}"/>
                </c:ext>
              </c:extLst>
            </c:dLbl>
            <c:dLbl>
              <c:idx val="82"/>
              <c:tx>
                <c:strRef>
                  <c:f>'/Users/el1goluj/Documents/ZURICH/PROJECTS/UPMEM/upmem-workloads/Microbenchmarks/AI/[ai_output.xlsx]ai_output (4)'!$J$84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{A78DCC14-5D78-6049-A92D-E03E72F7B981}</c15:txfldGUID>
                      <c15:f>'/Users/el1goluj/Documents/ZURICH/PROJECTS/UPMEM/upmem-workloads/Microbenchmarks/AI/[ai_output.xlsx]ai_output (4)'!$J$84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2-FF8B-5F4C-8BBF-ED4DE736661E}"/>
                </c:ext>
              </c:extLst>
            </c:dLbl>
            <c:dLbl>
              <c:idx val="83"/>
              <c:tx>
                <c:strRef>
                  <c:f>'/Users/el1goluj/Documents/ZURICH/PROJECTS/UPMEM/upmem-workloads/Microbenchmarks/AI/[ai_output.xlsx]ai_output (4)'!$J$85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{56009A06-8C57-8848-A89D-FEACB9635956}</c15:txfldGUID>
                      <c15:f>'/Users/el1goluj/Documents/ZURICH/PROJECTS/UPMEM/upmem-workloads/Microbenchmarks/AI/[ai_output.xlsx]ai_output (4)'!$J$85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3-FF8B-5F4C-8BBF-ED4DE736661E}"/>
                </c:ext>
              </c:extLst>
            </c:dLbl>
            <c:dLbl>
              <c:idx val="84"/>
              <c:tx>
                <c:strRef>
                  <c:f>'/Users/el1goluj/Documents/ZURICH/PROJECTS/UPMEM/upmem-workloads/Microbenchmarks/AI/[ai_output.xlsx]ai_output (4)'!$J$86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{4678EE29-0DC3-6B4E-9E13-C70E598754DC}</c15:txfldGUID>
                      <c15:f>'/Users/el1goluj/Documents/ZURICH/PROJECTS/UPMEM/upmem-workloads/Microbenchmarks/AI/[ai_output.xlsx]ai_output (4)'!$J$86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4-FF8B-5F4C-8BBF-ED4DE736661E}"/>
                </c:ext>
              </c:extLst>
            </c:dLbl>
            <c:dLbl>
              <c:idx val="85"/>
              <c:tx>
                <c:strRef>
                  <c:f>'/Users/el1goluj/Documents/ZURICH/PROJECTS/UPMEM/upmem-workloads/Microbenchmarks/AI/[ai_output.xlsx]ai_output (4)'!$J$87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{EDC58631-C0C8-AB4F-BD75-DD1613A30E65}</c15:txfldGUID>
                      <c15:f>'/Users/el1goluj/Documents/ZURICH/PROJECTS/UPMEM/upmem-workloads/Microbenchmarks/AI/[ai_output.xlsx]ai_output (4)'!$J$87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5-FF8B-5F4C-8BBF-ED4DE736661E}"/>
                </c:ext>
              </c:extLst>
            </c:dLbl>
            <c:dLbl>
              <c:idx val="86"/>
              <c:tx>
                <c:strRef>
                  <c:f>'/Users/el1goluj/Documents/ZURICH/PROJECTS/UPMEM/upmem-workloads/Microbenchmarks/AI/[ai_output.xlsx]ai_output (4)'!$J$88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{2A4BF76A-CE67-074F-B4D2-4F8F260F012C}</c15:txfldGUID>
                      <c15:f>'/Users/el1goluj/Documents/ZURICH/PROJECTS/UPMEM/upmem-workloads/Microbenchmarks/AI/[ai_output.xlsx]ai_output (4)'!$J$88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6-FF8B-5F4C-8BBF-ED4DE736661E}"/>
                </c:ext>
              </c:extLst>
            </c:dLbl>
            <c:dLbl>
              <c:idx val="87"/>
              <c:tx>
                <c:strRef>
                  <c:f>'/Users/el1goluj/Documents/ZURICH/PROJECTS/UPMEM/upmem-workloads/Microbenchmarks/AI/[ai_output.xlsx]ai_output (4)'!$J$89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{9F054EAD-FA88-1D46-BCB4-2CF8FC031864}</c15:txfldGUID>
                      <c15:f>'/Users/el1goluj/Documents/ZURICH/PROJECTS/UPMEM/upmem-workloads/Microbenchmarks/AI/[ai_output.xlsx]ai_output (4)'!$J$89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7-FF8B-5F4C-8BBF-ED4DE736661E}"/>
                </c:ext>
              </c:extLst>
            </c:dLbl>
            <c:dLbl>
              <c:idx val="88"/>
              <c:tx>
                <c:strRef>
                  <c:f>'/Users/el1goluj/Documents/ZURICH/PROJECTS/UPMEM/upmem-workloads/Microbenchmarks/AI/[ai_output.xlsx]ai_output (4)'!$J$90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{F78F2B43-B38B-E941-B3AD-FBF7A4CD2A51}</c15:txfldGUID>
                      <c15:f>'/Users/el1goluj/Documents/ZURICH/PROJECTS/UPMEM/upmem-workloads/Microbenchmarks/AI/[ai_output.xlsx]ai_output (4)'!$J$90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8-FF8B-5F4C-8BBF-ED4DE736661E}"/>
                </c:ext>
              </c:extLst>
            </c:dLbl>
            <c:dLbl>
              <c:idx val="89"/>
              <c:tx>
                <c:strRef>
                  <c:f>'/Users/el1goluj/Documents/ZURICH/PROJECTS/UPMEM/upmem-workloads/Microbenchmarks/AI/[ai_output.xlsx]ai_output (4)'!$J$91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{9597DEDA-CB4B-8A4F-B49A-1DB21DE5EF46}</c15:txfldGUID>
                      <c15:f>'/Users/el1goluj/Documents/ZURICH/PROJECTS/UPMEM/upmem-workloads/Microbenchmarks/AI/[ai_output.xlsx]ai_output (4)'!$J$91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9-FF8B-5F4C-8BBF-ED4DE736661E}"/>
                </c:ext>
              </c:extLst>
            </c:dLbl>
            <c:dLbl>
              <c:idx val="90"/>
              <c:tx>
                <c:strRef>
                  <c:f>'/Users/el1goluj/Documents/ZURICH/PROJECTS/UPMEM/upmem-workloads/Microbenchmarks/AI/[ai_output.xlsx]ai_output (4)'!$J$92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{3E155CC9-3044-2742-8239-A4BAF71B86BC}</c15:txfldGUID>
                      <c15:f>'/Users/el1goluj/Documents/ZURICH/PROJECTS/UPMEM/upmem-workloads/Microbenchmarks/AI/[ai_output.xlsx]ai_output (4)'!$J$92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A-FF8B-5F4C-8BBF-ED4DE736661E}"/>
                </c:ext>
              </c:extLst>
            </c:dLbl>
            <c:dLbl>
              <c:idx val="91"/>
              <c:tx>
                <c:strRef>
                  <c:f>'/Users/el1goluj/Documents/ZURICH/PROJECTS/UPMEM/upmem-workloads/Microbenchmarks/AI/[ai_output.xlsx]ai_output (4)'!$J$93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{FD173E05-6C58-D748-86AB-D801D4CA3DBE}</c15:txfldGUID>
                      <c15:f>'/Users/el1goluj/Documents/ZURICH/PROJECTS/UPMEM/upmem-workloads/Microbenchmarks/AI/[ai_output.xlsx]ai_output (4)'!$J$93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B-FF8B-5F4C-8BBF-ED4DE736661E}"/>
                </c:ext>
              </c:extLst>
            </c:dLbl>
            <c:dLbl>
              <c:idx val="92"/>
              <c:tx>
                <c:strRef>
                  <c:f>'/Users/el1goluj/Documents/ZURICH/PROJECTS/UPMEM/upmem-workloads/Microbenchmarks/AI/[ai_output.xlsx]ai_output (4)'!$J$94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{E020BD6C-9043-F94A-B2FC-589E9796E5E2}</c15:txfldGUID>
                      <c15:f>'/Users/el1goluj/Documents/ZURICH/PROJECTS/UPMEM/upmem-workloads/Microbenchmarks/AI/[ai_output.xlsx]ai_output (4)'!$J$94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C-FF8B-5F4C-8BBF-ED4DE736661E}"/>
                </c:ext>
              </c:extLst>
            </c:dLbl>
            <c:dLbl>
              <c:idx val="93"/>
              <c:tx>
                <c:strRef>
                  <c:f>'/Users/el1goluj/Documents/ZURICH/PROJECTS/UPMEM/upmem-workloads/Microbenchmarks/AI/[ai_output.xlsx]ai_output (4)'!$J$95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{E5E620B0-BF99-0545-82FA-1C8364D0FB97}</c15:txfldGUID>
                      <c15:f>'/Users/el1goluj/Documents/ZURICH/PROJECTS/UPMEM/upmem-workloads/Microbenchmarks/AI/[ai_output.xlsx]ai_output (4)'!$J$95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D-FF8B-5F4C-8BBF-ED4DE736661E}"/>
                </c:ext>
              </c:extLst>
            </c:dLbl>
            <c:dLbl>
              <c:idx val="94"/>
              <c:tx>
                <c:strRef>
                  <c:f>'/Users/el1goluj/Documents/ZURICH/PROJECTS/UPMEM/upmem-workloads/Microbenchmarks/AI/[ai_output.xlsx]ai_output (4)'!$J$96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{352318A6-B2CB-A54C-9C14-61B8F018C9C2}</c15:txfldGUID>
                      <c15:f>'/Users/el1goluj/Documents/ZURICH/PROJECTS/UPMEM/upmem-workloads/Microbenchmarks/AI/[ai_output.xlsx]ai_output (4)'!$J$96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E-FF8B-5F4C-8BBF-ED4DE736661E}"/>
                </c:ext>
              </c:extLst>
            </c:dLbl>
            <c:dLbl>
              <c:idx val="95"/>
              <c:tx>
                <c:strRef>
                  <c:f>'/Users/el1goluj/Documents/ZURICH/PROJECTS/UPMEM/upmem-workloads/Microbenchmarks/AI/[ai_output.xlsx]ai_output (4)'!$J$97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{17FCCCA1-E4F5-0B40-8A00-E582CCA92BC8}</c15:txfldGUID>
                      <c15:f>'/Users/el1goluj/Documents/ZURICH/PROJECTS/UPMEM/upmem-workloads/Microbenchmarks/AI/[ai_output.xlsx]ai_output (4)'!$J$97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F-FF8B-5F4C-8BBF-ED4DE736661E}"/>
                </c:ext>
              </c:extLst>
            </c:dLbl>
            <c:dLbl>
              <c:idx val="96"/>
              <c:tx>
                <c:strRef>
                  <c:f>'/Users/el1goluj/Documents/ZURICH/PROJECTS/UPMEM/upmem-workloads/Microbenchmarks/AI/[ai_output.xlsx]ai_output (4)'!$J$98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{A5191BA7-B3FD-4440-BF0E-E71EBFDBE9EB}</c15:txfldGUID>
                      <c15:f>'/Users/el1goluj/Documents/ZURICH/PROJECTS/UPMEM/upmem-workloads/Microbenchmarks/AI/[ai_output.xlsx]ai_output (4)'!$J$98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0-FF8B-5F4C-8BBF-ED4DE736661E}"/>
                </c:ext>
              </c:extLst>
            </c:dLbl>
            <c:dLbl>
              <c:idx val="97"/>
              <c:tx>
                <c:strRef>
                  <c:f>'/Users/el1goluj/Documents/ZURICH/PROJECTS/UPMEM/upmem-workloads/Microbenchmarks/AI/[ai_output.xlsx]ai_output (4)'!$J$99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{B00FE016-1B06-154E-98BF-C0EA95598C76}</c15:txfldGUID>
                      <c15:f>'/Users/el1goluj/Documents/ZURICH/PROJECTS/UPMEM/upmem-workloads/Microbenchmarks/AI/[ai_output.xlsx]ai_output (4)'!$J$99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1-FF8B-5F4C-8BBF-ED4DE736661E}"/>
                </c:ext>
              </c:extLst>
            </c:dLbl>
            <c:dLbl>
              <c:idx val="98"/>
              <c:tx>
                <c:strRef>
                  <c:f>'/Users/el1goluj/Documents/ZURICH/PROJECTS/UPMEM/upmem-workloads/Microbenchmarks/AI/[ai_output.xlsx]ai_output (4)'!$J$100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{8BFB0FDA-823A-FE4C-A9F6-F7E39ECFC055}</c15:txfldGUID>
                      <c15:f>'/Users/el1goluj/Documents/ZURICH/PROJECTS/UPMEM/upmem-workloads/Microbenchmarks/AI/[ai_output.xlsx]ai_output (4)'!$J$100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2-FF8B-5F4C-8BBF-ED4DE736661E}"/>
                </c:ext>
              </c:extLst>
            </c:dLbl>
            <c:dLbl>
              <c:idx val="99"/>
              <c:tx>
                <c:strRef>
                  <c:f>'/Users/el1goluj/Documents/ZURICH/PROJECTS/UPMEM/upmem-workloads/Microbenchmarks/AI/[ai_output.xlsx]ai_output (4)'!$J$101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{91BEE0E6-4196-9044-B5EA-F908D15BD40F}</c15:txfldGUID>
                      <c15:f>'/Users/el1goluj/Documents/ZURICH/PROJECTS/UPMEM/upmem-workloads/Microbenchmarks/AI/[ai_output.xlsx]ai_output (4)'!$J$101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3-FF8B-5F4C-8BBF-ED4DE736661E}"/>
                </c:ext>
              </c:extLst>
            </c:dLbl>
            <c:dLbl>
              <c:idx val="100"/>
              <c:tx>
                <c:strRef>
                  <c:f>'/Users/el1goluj/Documents/ZURICH/PROJECTS/UPMEM/upmem-workloads/Microbenchmarks/AI/[ai_output.xlsx]ai_output (4)'!$J$102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{62C7C7E6-CF77-E54C-A3E9-15CD880F421D}</c15:txfldGUID>
                      <c15:f>'/Users/el1goluj/Documents/ZURICH/PROJECTS/UPMEM/upmem-workloads/Microbenchmarks/AI/[ai_output.xlsx]ai_output (4)'!$J$102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4-FF8B-5F4C-8BBF-ED4DE736661E}"/>
                </c:ext>
              </c:extLst>
            </c:dLbl>
            <c:dLbl>
              <c:idx val="101"/>
              <c:tx>
                <c:strRef>
                  <c:f>'/Users/el1goluj/Documents/ZURICH/PROJECTS/UPMEM/upmem-workloads/Microbenchmarks/AI/[ai_output.xlsx]ai_output (4)'!$J$103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{9FFEFAE9-BAE8-364E-810F-B6B74F6B35C7}</c15:txfldGUID>
                      <c15:f>'/Users/el1goluj/Documents/ZURICH/PROJECTS/UPMEM/upmem-workloads/Microbenchmarks/AI/[ai_output.xlsx]ai_output (4)'!$J$103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5-FF8B-5F4C-8BBF-ED4DE736661E}"/>
                </c:ext>
              </c:extLst>
            </c:dLbl>
            <c:dLbl>
              <c:idx val="102"/>
              <c:tx>
                <c:strRef>
                  <c:f>'/Users/el1goluj/Documents/ZURICH/PROJECTS/UPMEM/upmem-workloads/Microbenchmarks/AI/[ai_output.xlsx]ai_output (4)'!$J$104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{1248FF8E-0933-6543-9197-702CF75B6771}</c15:txfldGUID>
                      <c15:f>'/Users/el1goluj/Documents/ZURICH/PROJECTS/UPMEM/upmem-workloads/Microbenchmarks/AI/[ai_output.xlsx]ai_output (4)'!$J$104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6-FF8B-5F4C-8BBF-ED4DE736661E}"/>
                </c:ext>
              </c:extLst>
            </c:dLbl>
            <c:dLbl>
              <c:idx val="103"/>
              <c:tx>
                <c:strRef>
                  <c:f>'/Users/el1goluj/Documents/ZURICH/PROJECTS/UPMEM/upmem-workloads/Microbenchmarks/AI/[ai_output.xlsx]ai_output (4)'!$J$105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{92F2C6F1-1292-234D-8AE3-6599C9552408}</c15:txfldGUID>
                      <c15:f>'/Users/el1goluj/Documents/ZURICH/PROJECTS/UPMEM/upmem-workloads/Microbenchmarks/AI/[ai_output.xlsx]ai_output (4)'!$J$105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7-FF8B-5F4C-8BBF-ED4DE736661E}"/>
                </c:ext>
              </c:extLst>
            </c:dLbl>
            <c:dLbl>
              <c:idx val="104"/>
              <c:tx>
                <c:strRef>
                  <c:f>'/Users/el1goluj/Documents/ZURICH/PROJECTS/UPMEM/upmem-workloads/Microbenchmarks/AI/[ai_output.xlsx]ai_output (4)'!$J$106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{6C0CC2DB-0623-2B47-85F5-D646BC68D48F}</c15:txfldGUID>
                      <c15:f>'/Users/el1goluj/Documents/ZURICH/PROJECTS/UPMEM/upmem-workloads/Microbenchmarks/AI/[ai_output.xlsx]ai_output (4)'!$J$106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8-FF8B-5F4C-8BBF-ED4DE736661E}"/>
                </c:ext>
              </c:extLst>
            </c:dLbl>
            <c:dLbl>
              <c:idx val="105"/>
              <c:tx>
                <c:strRef>
                  <c:f>'/Users/el1goluj/Documents/ZURICH/PROJECTS/UPMEM/upmem-workloads/Microbenchmarks/AI/[ai_output.xlsx]ai_output (4)'!$J$107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{31DF659F-3136-FD43-9BDC-D0A4EC3E9E46}</c15:txfldGUID>
                      <c15:f>'/Users/el1goluj/Documents/ZURICH/PROJECTS/UPMEM/upmem-workloads/Microbenchmarks/AI/[ai_output.xlsx]ai_output (4)'!$J$107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9-FF8B-5F4C-8BBF-ED4DE736661E}"/>
                </c:ext>
              </c:extLst>
            </c:dLbl>
            <c:dLbl>
              <c:idx val="106"/>
              <c:tx>
                <c:strRef>
                  <c:f>'/Users/el1goluj/Documents/ZURICH/PROJECTS/UPMEM/upmem-workloads/Microbenchmarks/AI/[ai_output.xlsx]ai_output (4)'!$J$108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{D96E155E-7ED3-EF48-A91E-930D6253F973}</c15:txfldGUID>
                      <c15:f>'/Users/el1goluj/Documents/ZURICH/PROJECTS/UPMEM/upmem-workloads/Microbenchmarks/AI/[ai_output.xlsx]ai_output (4)'!$J$108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A-FF8B-5F4C-8BBF-ED4DE736661E}"/>
                </c:ext>
              </c:extLst>
            </c:dLbl>
            <c:dLbl>
              <c:idx val="107"/>
              <c:tx>
                <c:strRef>
                  <c:f>'/Users/el1goluj/Documents/ZURICH/PROJECTS/UPMEM/upmem-workloads/Microbenchmarks/AI/[ai_output.xlsx]ai_output (4)'!$J$109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{11A2270E-BB9B-C245-B807-0DC9A2F63870}</c15:txfldGUID>
                      <c15:f>'/Users/el1goluj/Documents/ZURICH/PROJECTS/UPMEM/upmem-workloads/Microbenchmarks/AI/[ai_output.xlsx]ai_output (4)'!$J$109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B-FF8B-5F4C-8BBF-ED4DE736661E}"/>
                </c:ext>
              </c:extLst>
            </c:dLbl>
            <c:dLbl>
              <c:idx val="108"/>
              <c:tx>
                <c:strRef>
                  <c:f>'/Users/el1goluj/Documents/ZURICH/PROJECTS/UPMEM/upmem-workloads/Microbenchmarks/AI/[ai_output.xlsx]ai_output (4)'!$J$110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{16378D28-4B66-0742-8206-ED4357946501}</c15:txfldGUID>
                      <c15:f>'/Users/el1goluj/Documents/ZURICH/PROJECTS/UPMEM/upmem-workloads/Microbenchmarks/AI/[ai_output.xlsx]ai_output (4)'!$J$110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C-FF8B-5F4C-8BBF-ED4DE736661E}"/>
                </c:ext>
              </c:extLst>
            </c:dLbl>
            <c:dLbl>
              <c:idx val="109"/>
              <c:tx>
                <c:strRef>
                  <c:f>'/Users/el1goluj/Documents/ZURICH/PROJECTS/UPMEM/upmem-workloads/Microbenchmarks/AI/[ai_output.xlsx]ai_output (4)'!$J$111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{346B7D10-3793-0A40-8F36-27A933772022}</c15:txfldGUID>
                      <c15:f>'/Users/el1goluj/Documents/ZURICH/PROJECTS/UPMEM/upmem-workloads/Microbenchmarks/AI/[ai_output.xlsx]ai_output (4)'!$J$111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D-FF8B-5F4C-8BBF-ED4DE736661E}"/>
                </c:ext>
              </c:extLst>
            </c:dLbl>
            <c:dLbl>
              <c:idx val="110"/>
              <c:tx>
                <c:strRef>
                  <c:f>'/Users/el1goluj/Documents/ZURICH/PROJECTS/UPMEM/upmem-workloads/Microbenchmarks/AI/[ai_output.xlsx]ai_output (4)'!$J$112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{4E4DBDFF-A475-6D49-84DC-3F8AF347866A}</c15:txfldGUID>
                      <c15:f>'/Users/el1goluj/Documents/ZURICH/PROJECTS/UPMEM/upmem-workloads/Microbenchmarks/AI/[ai_output.xlsx]ai_output (4)'!$J$112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E-FF8B-5F4C-8BBF-ED4DE736661E}"/>
                </c:ext>
              </c:extLst>
            </c:dLbl>
            <c:dLbl>
              <c:idx val="111"/>
              <c:tx>
                <c:strRef>
                  <c:f>'/Users/el1goluj/Documents/ZURICH/PROJECTS/UPMEM/upmem-workloads/Microbenchmarks/AI/[ai_output.xlsx]ai_output (4)'!$J$113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{76DB388D-7A7F-4940-95E0-D973B44B4127}</c15:txfldGUID>
                      <c15:f>'/Users/el1goluj/Documents/ZURICH/PROJECTS/UPMEM/upmem-workloads/Microbenchmarks/AI/[ai_output.xlsx]ai_output (4)'!$J$113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F-FF8B-5F4C-8BBF-ED4DE736661E}"/>
                </c:ext>
              </c:extLst>
            </c:dLbl>
            <c:dLbl>
              <c:idx val="112"/>
              <c:tx>
                <c:strRef>
                  <c:f>'/Users/el1goluj/Documents/ZURICH/PROJECTS/UPMEM/upmem-workloads/Microbenchmarks/AI/[ai_output.xlsx]ai_output (4)'!$J$114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{F3C4058D-39E8-EB43-A60E-F6BF8A2CB59D}</c15:txfldGUID>
                      <c15:f>'/Users/el1goluj/Documents/ZURICH/PROJECTS/UPMEM/upmem-workloads/Microbenchmarks/AI/[ai_output.xlsx]ai_output (4)'!$J$114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0-FF8B-5F4C-8BBF-ED4DE736661E}"/>
                </c:ext>
              </c:extLst>
            </c:dLbl>
            <c:dLbl>
              <c:idx val="113"/>
              <c:tx>
                <c:strRef>
                  <c:f>'/Users/el1goluj/Documents/ZURICH/PROJECTS/UPMEM/upmem-workloads/Microbenchmarks/AI/[ai_output.xlsx]ai_output (4)'!$J$115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{7674BCBB-0E0D-3C4F-8499-54766CA3FF1B}</c15:txfldGUID>
                      <c15:f>'/Users/el1goluj/Documents/ZURICH/PROJECTS/UPMEM/upmem-workloads/Microbenchmarks/AI/[ai_output.xlsx]ai_output (4)'!$J$115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1-FF8B-5F4C-8BBF-ED4DE736661E}"/>
                </c:ext>
              </c:extLst>
            </c:dLbl>
            <c:dLbl>
              <c:idx val="114"/>
              <c:tx>
                <c:strRef>
                  <c:f>'/Users/el1goluj/Documents/ZURICH/PROJECTS/UPMEM/upmem-workloads/Microbenchmarks/AI/[ai_output.xlsx]ai_output (4)'!$J$116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{6978EAA6-FD75-9447-8F96-CFA10DB8BE64}</c15:txfldGUID>
                      <c15:f>'/Users/el1goluj/Documents/ZURICH/PROJECTS/UPMEM/upmem-workloads/Microbenchmarks/AI/[ai_output.xlsx]ai_output (4)'!$J$116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2-FF8B-5F4C-8BBF-ED4DE736661E}"/>
                </c:ext>
              </c:extLst>
            </c:dLbl>
            <c:dLbl>
              <c:idx val="115"/>
              <c:tx>
                <c:strRef>
                  <c:f>'/Users/el1goluj/Documents/ZURICH/PROJECTS/UPMEM/upmem-workloads/Microbenchmarks/AI/[ai_output.xlsx]ai_output (4)'!$J$117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{B69E53BC-FE7A-C14D-9AAE-2C6CFE41EA5C}</c15:txfldGUID>
                      <c15:f>'/Users/el1goluj/Documents/ZURICH/PROJECTS/UPMEM/upmem-workloads/Microbenchmarks/AI/[ai_output.xlsx]ai_output (4)'!$J$117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3-FF8B-5F4C-8BBF-ED4DE736661E}"/>
                </c:ext>
              </c:extLst>
            </c:dLbl>
            <c:dLbl>
              <c:idx val="116"/>
              <c:tx>
                <c:strRef>
                  <c:f>'/Users/el1goluj/Documents/ZURICH/PROJECTS/UPMEM/upmem-workloads/Microbenchmarks/AI/[ai_output.xlsx]ai_output (4)'!$J$118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{4B9D2776-0171-104B-B3F8-743658BF37F6}</c15:txfldGUID>
                      <c15:f>'/Users/el1goluj/Documents/ZURICH/PROJECTS/UPMEM/upmem-workloads/Microbenchmarks/AI/[ai_output.xlsx]ai_output (4)'!$J$118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4-FF8B-5F4C-8BBF-ED4DE736661E}"/>
                </c:ext>
              </c:extLst>
            </c:dLbl>
            <c:dLbl>
              <c:idx val="117"/>
              <c:tx>
                <c:strRef>
                  <c:f>'/Users/el1goluj/Documents/ZURICH/PROJECTS/UPMEM/upmem-workloads/Microbenchmarks/AI/[ai_output.xlsx]ai_output (4)'!$J$119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{D593A6C4-6A04-D147-BD98-8B185C831D90}</c15:txfldGUID>
                      <c15:f>'/Users/el1goluj/Documents/ZURICH/PROJECTS/UPMEM/upmem-workloads/Microbenchmarks/AI/[ai_output.xlsx]ai_output (4)'!$J$119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5-FF8B-5F4C-8BBF-ED4DE736661E}"/>
                </c:ext>
              </c:extLst>
            </c:dLbl>
            <c:dLbl>
              <c:idx val="118"/>
              <c:tx>
                <c:strRef>
                  <c:f>'/Users/el1goluj/Documents/ZURICH/PROJECTS/UPMEM/upmem-workloads/Microbenchmarks/AI/[ai_output.xlsx]ai_output (4)'!$J$120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{46190BDC-465F-6541-AD98-638E16BE8924}</c15:txfldGUID>
                      <c15:f>'/Users/el1goluj/Documents/ZURICH/PROJECTS/UPMEM/upmem-workloads/Microbenchmarks/AI/[ai_output.xlsx]ai_output (4)'!$J$120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6-FF8B-5F4C-8BBF-ED4DE736661E}"/>
                </c:ext>
              </c:extLst>
            </c:dLbl>
            <c:dLbl>
              <c:idx val="119"/>
              <c:tx>
                <c:strRef>
                  <c:f>'/Users/el1goluj/Documents/ZURICH/PROJECTS/UPMEM/upmem-workloads/Microbenchmarks/AI/[ai_output.xlsx]ai_output (4)'!$J$121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{7DEAB834-5981-6B42-855C-360AA8333897}</c15:txfldGUID>
                      <c15:f>'/Users/el1goluj/Documents/ZURICH/PROJECTS/UPMEM/upmem-workloads/Microbenchmarks/AI/[ai_output.xlsx]ai_output (4)'!$J$121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7-FF8B-5F4C-8BBF-ED4DE736661E}"/>
                </c:ext>
              </c:extLst>
            </c:dLbl>
            <c:dLbl>
              <c:idx val="120"/>
              <c:tx>
                <c:strRef>
                  <c:f>'/Users/el1goluj/Documents/ZURICH/PROJECTS/UPMEM/upmem-workloads/Microbenchmarks/AI/[ai_output.xlsx]ai_output (4)'!$J$122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{864663C9-56B4-E146-8B94-CA9770256A8D}</c15:txfldGUID>
                      <c15:f>'/Users/el1goluj/Documents/ZURICH/PROJECTS/UPMEM/upmem-workloads/Microbenchmarks/AI/[ai_output.xlsx]ai_output (4)'!$J$122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8-FF8B-5F4C-8BBF-ED4DE736661E}"/>
                </c:ext>
              </c:extLst>
            </c:dLbl>
            <c:dLbl>
              <c:idx val="121"/>
              <c:tx>
                <c:strRef>
                  <c:f>'/Users/el1goluj/Documents/ZURICH/PROJECTS/UPMEM/upmem-workloads/Microbenchmarks/AI/[ai_output.xlsx]ai_output (4)'!$J$123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{01CE997D-1CF5-FB48-95D1-2B93080552B0}</c15:txfldGUID>
                      <c15:f>'/Users/el1goluj/Documents/ZURICH/PROJECTS/UPMEM/upmem-workloads/Microbenchmarks/AI/[ai_output.xlsx]ai_output (4)'!$J$123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9-FF8B-5F4C-8BBF-ED4DE736661E}"/>
                </c:ext>
              </c:extLst>
            </c:dLbl>
            <c:dLbl>
              <c:idx val="122"/>
              <c:tx>
                <c:strRef>
                  <c:f>'/Users/el1goluj/Documents/ZURICH/PROJECTS/UPMEM/upmem-workloads/Microbenchmarks/AI/[ai_output.xlsx]ai_output (4)'!$J$124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{53C8E4FE-F243-A145-BCA2-A18543652866}</c15:txfldGUID>
                      <c15:f>'/Users/el1goluj/Documents/ZURICH/PROJECTS/UPMEM/upmem-workloads/Microbenchmarks/AI/[ai_output.xlsx]ai_output (4)'!$J$124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A-FF8B-5F4C-8BBF-ED4DE736661E}"/>
                </c:ext>
              </c:extLst>
            </c:dLbl>
            <c:dLbl>
              <c:idx val="123"/>
              <c:tx>
                <c:strRef>
                  <c:f>'/Users/el1goluj/Documents/ZURICH/PROJECTS/UPMEM/upmem-workloads/Microbenchmarks/AI/[ai_output.xlsx]ai_output (4)'!$J$125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{BCB75D8C-607E-0D41-B076-18A698323B72}</c15:txfldGUID>
                      <c15:f>'/Users/el1goluj/Documents/ZURICH/PROJECTS/UPMEM/upmem-workloads/Microbenchmarks/AI/[ai_output.xlsx]ai_output (4)'!$J$125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B-FF8B-5F4C-8BBF-ED4DE736661E}"/>
                </c:ext>
              </c:extLst>
            </c:dLbl>
            <c:dLbl>
              <c:idx val="124"/>
              <c:tx>
                <c:strRef>
                  <c:f>'/Users/el1goluj/Documents/ZURICH/PROJECTS/UPMEM/upmem-workloads/Microbenchmarks/AI/[ai_output.xlsx]ai_output (4)'!$J$126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{9C5AC934-0758-694D-837B-1C01B539F241}</c15:txfldGUID>
                      <c15:f>'/Users/el1goluj/Documents/ZURICH/PROJECTS/UPMEM/upmem-workloads/Microbenchmarks/AI/[ai_output.xlsx]ai_output (4)'!$J$126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C-FF8B-5F4C-8BBF-ED4DE736661E}"/>
                </c:ext>
              </c:extLst>
            </c:dLbl>
            <c:dLbl>
              <c:idx val="125"/>
              <c:tx>
                <c:strRef>
                  <c:f>'/Users/el1goluj/Documents/ZURICH/PROJECTS/UPMEM/upmem-workloads/Microbenchmarks/AI/[ai_output.xlsx]ai_output (4)'!$J$127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{FE068974-FAF7-D549-A730-C2DC65FC2711}</c15:txfldGUID>
                      <c15:f>'/Users/el1goluj/Documents/ZURICH/PROJECTS/UPMEM/upmem-workloads/Microbenchmarks/AI/[ai_output.xlsx]ai_output (4)'!$J$127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D-FF8B-5F4C-8BBF-ED4DE736661E}"/>
                </c:ext>
              </c:extLst>
            </c:dLbl>
            <c:dLbl>
              <c:idx val="126"/>
              <c:tx>
                <c:strRef>
                  <c:f>'/Users/el1goluj/Documents/ZURICH/PROJECTS/UPMEM/upmem-workloads/Microbenchmarks/AI/[ai_output.xlsx]ai_output (4)'!$J$128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{279FD851-0491-C840-900B-AAD7BE3F000A}</c15:txfldGUID>
                      <c15:f>'/Users/el1goluj/Documents/ZURICH/PROJECTS/UPMEM/upmem-workloads/Microbenchmarks/AI/[ai_output.xlsx]ai_output (4)'!$J$128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E-FF8B-5F4C-8BBF-ED4DE736661E}"/>
                </c:ext>
              </c:extLst>
            </c:dLbl>
            <c:dLbl>
              <c:idx val="127"/>
              <c:tx>
                <c:strRef>
                  <c:f>'/Users/el1goluj/Documents/ZURICH/PROJECTS/UPMEM/upmem-workloads/Microbenchmarks/AI/[ai_output.xlsx]ai_output (4)'!$J$129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{89C3C0E9-22FD-774F-8EE9-43877005EA7E}</c15:txfldGUID>
                      <c15:f>'/Users/el1goluj/Documents/ZURICH/PROJECTS/UPMEM/upmem-workloads/Microbenchmarks/AI/[ai_output.xlsx]ai_output (4)'!$J$129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F-FF8B-5F4C-8BBF-ED4DE736661E}"/>
                </c:ext>
              </c:extLst>
            </c:dLbl>
            <c:dLbl>
              <c:idx val="128"/>
              <c:tx>
                <c:strRef>
                  <c:f>'/Users/el1goluj/Documents/ZURICH/PROJECTS/UPMEM/upmem-workloads/Microbenchmarks/AI/[ai_output.xlsx]ai_output (4)'!$J$130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{BC8A2B79-DF3E-E448-851F-51D13EAEBF8C}</c15:txfldGUID>
                      <c15:f>'/Users/el1goluj/Documents/ZURICH/PROJECTS/UPMEM/upmem-workloads/Microbenchmarks/AI/[ai_output.xlsx]ai_output (4)'!$J$130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0-FF8B-5F4C-8BBF-ED4DE736661E}"/>
                </c:ext>
              </c:extLst>
            </c:dLbl>
            <c:dLbl>
              <c:idx val="129"/>
              <c:tx>
                <c:strRef>
                  <c:f>'/Users/el1goluj/Documents/ZURICH/PROJECTS/UPMEM/upmem-workloads/Microbenchmarks/AI/[ai_output.xlsx]ai_output (4)'!$J$131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{4A50799B-C25F-AF45-B493-304C5FD43250}</c15:txfldGUID>
                      <c15:f>'/Users/el1goluj/Documents/ZURICH/PROJECTS/UPMEM/upmem-workloads/Microbenchmarks/AI/[ai_output.xlsx]ai_output (4)'!$J$131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1-FF8B-5F4C-8BBF-ED4DE736661E}"/>
                </c:ext>
              </c:extLst>
            </c:dLbl>
            <c:dLbl>
              <c:idx val="130"/>
              <c:tx>
                <c:strRef>
                  <c:f>'/Users/el1goluj/Documents/ZURICH/PROJECTS/UPMEM/upmem-workloads/Microbenchmarks/AI/[ai_output.xlsx]ai_output (4)'!$J$132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{C191C6D3-1E99-BF40-9268-53FD8E9F7569}</c15:txfldGUID>
                      <c15:f>'/Users/el1goluj/Documents/ZURICH/PROJECTS/UPMEM/upmem-workloads/Microbenchmarks/AI/[ai_output.xlsx]ai_output (4)'!$J$132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2-FF8B-5F4C-8BBF-ED4DE736661E}"/>
                </c:ext>
              </c:extLst>
            </c:dLbl>
            <c:dLbl>
              <c:idx val="131"/>
              <c:tx>
                <c:strRef>
                  <c:f>'/Users/el1goluj/Documents/ZURICH/PROJECTS/UPMEM/upmem-workloads/Microbenchmarks/AI/[ai_output.xlsx]ai_output (4)'!$J$133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{1AB4543D-06BD-7E4E-80FC-6954C3CBD585}</c15:txfldGUID>
                      <c15:f>'/Users/el1goluj/Documents/ZURICH/PROJECTS/UPMEM/upmem-workloads/Microbenchmarks/AI/[ai_output.xlsx]ai_output (4)'!$J$133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3-FF8B-5F4C-8BBF-ED4DE736661E}"/>
                </c:ext>
              </c:extLst>
            </c:dLbl>
            <c:dLbl>
              <c:idx val="132"/>
              <c:tx>
                <c:strRef>
                  <c:f>'/Users/el1goluj/Documents/ZURICH/PROJECTS/UPMEM/upmem-workloads/Microbenchmarks/AI/[ai_output.xlsx]ai_output (4)'!$J$134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{5A06F7D5-DA9F-9342-A653-10C8F6FFE9F2}</c15:txfldGUID>
                      <c15:f>'/Users/el1goluj/Documents/ZURICH/PROJECTS/UPMEM/upmem-workloads/Microbenchmarks/AI/[ai_output.xlsx]ai_output (4)'!$J$134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4-FF8B-5F4C-8BBF-ED4DE736661E}"/>
                </c:ext>
              </c:extLst>
            </c:dLbl>
            <c:dLbl>
              <c:idx val="133"/>
              <c:tx>
                <c:strRef>
                  <c:f>'/Users/el1goluj/Documents/ZURICH/PROJECTS/UPMEM/upmem-workloads/Microbenchmarks/AI/[ai_output.xlsx]ai_output (4)'!$J$135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{9AC94097-FE52-0B4D-A2F3-861D46D8DF6B}</c15:txfldGUID>
                      <c15:f>'/Users/el1goluj/Documents/ZURICH/PROJECTS/UPMEM/upmem-workloads/Microbenchmarks/AI/[ai_output.xlsx]ai_output (4)'!$J$135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5-FF8B-5F4C-8BBF-ED4DE736661E}"/>
                </c:ext>
              </c:extLst>
            </c:dLbl>
            <c:dLbl>
              <c:idx val="134"/>
              <c:tx>
                <c:strRef>
                  <c:f>'/Users/el1goluj/Documents/ZURICH/PROJECTS/UPMEM/upmem-workloads/Microbenchmarks/AI/[ai_output.xlsx]ai_output (4)'!$J$136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{A2782A29-B645-2D42-9D23-F16F246C71C0}</c15:txfldGUID>
                      <c15:f>'/Users/el1goluj/Documents/ZURICH/PROJECTS/UPMEM/upmem-workloads/Microbenchmarks/AI/[ai_output.xlsx]ai_output (4)'!$J$136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6-FF8B-5F4C-8BBF-ED4DE736661E}"/>
                </c:ext>
              </c:extLst>
            </c:dLbl>
            <c:dLbl>
              <c:idx val="135"/>
              <c:tx>
                <c:strRef>
                  <c:f>'/Users/el1goluj/Documents/ZURICH/PROJECTS/UPMEM/upmem-workloads/Microbenchmarks/AI/[ai_output.xlsx]ai_output (4)'!$J$137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{3483D101-5AE7-394A-B701-5CD0E3DAC8A3}</c15:txfldGUID>
                      <c15:f>'/Users/el1goluj/Documents/ZURICH/PROJECTS/UPMEM/upmem-workloads/Microbenchmarks/AI/[ai_output.xlsx]ai_output (4)'!$J$137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7-FF8B-5F4C-8BBF-ED4DE736661E}"/>
                </c:ext>
              </c:extLst>
            </c:dLbl>
            <c:dLbl>
              <c:idx val="136"/>
              <c:tx>
                <c:strRef>
                  <c:f>'/Users/el1goluj/Documents/ZURICH/PROJECTS/UPMEM/upmem-workloads/Microbenchmarks/AI/[ai_output.xlsx]ai_output (4)'!$J$138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{8C75D2D7-44A6-5844-8EC3-E26645F55E6E}</c15:txfldGUID>
                      <c15:f>'/Users/el1goluj/Documents/ZURICH/PROJECTS/UPMEM/upmem-workloads/Microbenchmarks/AI/[ai_output.xlsx]ai_output (4)'!$J$138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8-FF8B-5F4C-8BBF-ED4DE736661E}"/>
                </c:ext>
              </c:extLst>
            </c:dLbl>
            <c:dLbl>
              <c:idx val="137"/>
              <c:tx>
                <c:strRef>
                  <c:f>'/Users/el1goluj/Documents/ZURICH/PROJECTS/UPMEM/upmem-workloads/Microbenchmarks/AI/[ai_output.xlsx]ai_output (4)'!$J$139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{5CB2B81E-5D00-B842-9E95-C3B3C35E2C11}</c15:txfldGUID>
                      <c15:f>'/Users/el1goluj/Documents/ZURICH/PROJECTS/UPMEM/upmem-workloads/Microbenchmarks/AI/[ai_output.xlsx]ai_output (4)'!$J$139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9-FF8B-5F4C-8BBF-ED4DE736661E}"/>
                </c:ext>
              </c:extLst>
            </c:dLbl>
            <c:dLbl>
              <c:idx val="138"/>
              <c:tx>
                <c:strRef>
                  <c:f>'/Users/el1goluj/Documents/ZURICH/PROJECTS/UPMEM/upmem-workloads/Microbenchmarks/AI/[ai_output.xlsx]ai_output (4)'!$J$140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{F908815C-317B-B94B-88A1-B8618484B489}</c15:txfldGUID>
                      <c15:f>'/Users/el1goluj/Documents/ZURICH/PROJECTS/UPMEM/upmem-workloads/Microbenchmarks/AI/[ai_output.xlsx]ai_output (4)'!$J$140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A-FF8B-5F4C-8BBF-ED4DE736661E}"/>
                </c:ext>
              </c:extLst>
            </c:dLbl>
            <c:dLbl>
              <c:idx val="139"/>
              <c:tx>
                <c:strRef>
                  <c:f>'/Users/el1goluj/Documents/ZURICH/PROJECTS/UPMEM/upmem-workloads/Microbenchmarks/AI/[ai_output.xlsx]ai_output (4)'!$J$141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{E002CF47-CAA1-6B46-8849-5D29020CDB78}</c15:txfldGUID>
                      <c15:f>'/Users/el1goluj/Documents/ZURICH/PROJECTS/UPMEM/upmem-workloads/Microbenchmarks/AI/[ai_output.xlsx]ai_output (4)'!$J$141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B-FF8B-5F4C-8BBF-ED4DE736661E}"/>
                </c:ext>
              </c:extLst>
            </c:dLbl>
            <c:dLbl>
              <c:idx val="140"/>
              <c:tx>
                <c:strRef>
                  <c:f>'/Users/el1goluj/Documents/ZURICH/PROJECTS/UPMEM/upmem-workloads/Microbenchmarks/AI/[ai_output.xlsx]ai_output (4)'!$J$142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{F65C2D40-0DB8-8A40-8B9D-EFCB1A81A7A1}</c15:txfldGUID>
                      <c15:f>'/Users/el1goluj/Documents/ZURICH/PROJECTS/UPMEM/upmem-workloads/Microbenchmarks/AI/[ai_output.xlsx]ai_output (4)'!$J$142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C-FF8B-5F4C-8BBF-ED4DE736661E}"/>
                </c:ext>
              </c:extLst>
            </c:dLbl>
            <c:dLbl>
              <c:idx val="141"/>
              <c:tx>
                <c:strRef>
                  <c:f>'/Users/el1goluj/Documents/ZURICH/PROJECTS/UPMEM/upmem-workloads/Microbenchmarks/AI/[ai_output.xlsx]ai_output (4)'!$J$143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{807E445A-FCAC-774D-947C-B3CA1AF1EA36}</c15:txfldGUID>
                      <c15:f>'/Users/el1goluj/Documents/ZURICH/PROJECTS/UPMEM/upmem-workloads/Microbenchmarks/AI/[ai_output.xlsx]ai_output (4)'!$J$143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D-FF8B-5F4C-8BBF-ED4DE736661E}"/>
                </c:ext>
              </c:extLst>
            </c:dLbl>
            <c:dLbl>
              <c:idx val="142"/>
              <c:tx>
                <c:strRef>
                  <c:f>'/Users/el1goluj/Documents/ZURICH/PROJECTS/UPMEM/upmem-workloads/Microbenchmarks/AI/[ai_output.xlsx]ai_output (4)'!$J$144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{45F97825-91BF-B641-8236-1861F9740343}</c15:txfldGUID>
                      <c15:f>'/Users/el1goluj/Documents/ZURICH/PROJECTS/UPMEM/upmem-workloads/Microbenchmarks/AI/[ai_output.xlsx]ai_output (4)'!$J$144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E-FF8B-5F4C-8BBF-ED4DE736661E}"/>
                </c:ext>
              </c:extLst>
            </c:dLbl>
            <c:dLbl>
              <c:idx val="143"/>
              <c:tx>
                <c:strRef>
                  <c:f>'/Users/el1goluj/Documents/ZURICH/PROJECTS/UPMEM/upmem-workloads/Microbenchmarks/AI/[ai_output.xlsx]ai_output (4)'!$J$145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{83875468-F1CE-8C44-AF20-5A41ADB3F8ED}</c15:txfldGUID>
                      <c15:f>'/Users/el1goluj/Documents/ZURICH/PROJECTS/UPMEM/upmem-workloads/Microbenchmarks/AI/[ai_output.xlsx]ai_output (4)'!$J$145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F-FF8B-5F4C-8BBF-ED4DE736661E}"/>
                </c:ext>
              </c:extLst>
            </c:dLbl>
            <c:dLbl>
              <c:idx val="144"/>
              <c:tx>
                <c:strRef>
                  <c:f>'/Users/el1goluj/Documents/ZURICH/PROJECTS/UPMEM/upmem-workloads/Microbenchmarks/AI/[ai_output.xlsx]ai_output (4)'!$J$146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{5A8F0E6E-7779-294E-88C0-DD490A9166BC}</c15:txfldGUID>
                      <c15:f>'/Users/el1goluj/Documents/ZURICH/PROJECTS/UPMEM/upmem-workloads/Microbenchmarks/AI/[ai_output.xlsx]ai_output (4)'!$J$146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0-FF8B-5F4C-8BBF-ED4DE736661E}"/>
                </c:ext>
              </c:extLst>
            </c:dLbl>
            <c:dLbl>
              <c:idx val="145"/>
              <c:tx>
                <c:strRef>
                  <c:f>'/Users/el1goluj/Documents/ZURICH/PROJECTS/UPMEM/upmem-workloads/Microbenchmarks/AI/[ai_output.xlsx]ai_output (4)'!$J$147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{C2D4B310-8A47-A047-B06B-41FFD2C4B605}</c15:txfldGUID>
                      <c15:f>'/Users/el1goluj/Documents/ZURICH/PROJECTS/UPMEM/upmem-workloads/Microbenchmarks/AI/[ai_output.xlsx]ai_output (4)'!$J$147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1-FF8B-5F4C-8BBF-ED4DE736661E}"/>
                </c:ext>
              </c:extLst>
            </c:dLbl>
            <c:dLbl>
              <c:idx val="146"/>
              <c:tx>
                <c:strRef>
                  <c:f>'/Users/el1goluj/Documents/ZURICH/PROJECTS/UPMEM/upmem-workloads/Microbenchmarks/AI/[ai_output.xlsx]ai_output (4)'!$J$148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{0A61E9F7-3FC9-344D-A2EC-73568AC1FBE4}</c15:txfldGUID>
                      <c15:f>'/Users/el1goluj/Documents/ZURICH/PROJECTS/UPMEM/upmem-workloads/Microbenchmarks/AI/[ai_output.xlsx]ai_output (4)'!$J$148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2-FF8B-5F4C-8BBF-ED4DE736661E}"/>
                </c:ext>
              </c:extLst>
            </c:dLbl>
            <c:dLbl>
              <c:idx val="147"/>
              <c:tx>
                <c:strRef>
                  <c:f>'/Users/el1goluj/Documents/ZURICH/PROJECTS/UPMEM/upmem-workloads/Microbenchmarks/AI/[ai_output.xlsx]ai_output (4)'!$J$149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{FDA52AE8-2098-2E4B-96F8-27FAD4E15AD0}</c15:txfldGUID>
                      <c15:f>'/Users/el1goluj/Documents/ZURICH/PROJECTS/UPMEM/upmem-workloads/Microbenchmarks/AI/[ai_output.xlsx]ai_output (4)'!$J$149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3-FF8B-5F4C-8BBF-ED4DE736661E}"/>
                </c:ext>
              </c:extLst>
            </c:dLbl>
            <c:dLbl>
              <c:idx val="148"/>
              <c:tx>
                <c:strRef>
                  <c:f>'/Users/el1goluj/Documents/ZURICH/PROJECTS/UPMEM/upmem-workloads/Microbenchmarks/AI/[ai_output.xlsx]ai_output (4)'!$J$150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{FD891842-2191-3F47-B515-8E9BA6D70BFC}</c15:txfldGUID>
                      <c15:f>'/Users/el1goluj/Documents/ZURICH/PROJECTS/UPMEM/upmem-workloads/Microbenchmarks/AI/[ai_output.xlsx]ai_output (4)'!$J$150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4-FF8B-5F4C-8BBF-ED4DE736661E}"/>
                </c:ext>
              </c:extLst>
            </c:dLbl>
            <c:dLbl>
              <c:idx val="149"/>
              <c:tx>
                <c:strRef>
                  <c:f>'/Users/el1goluj/Documents/ZURICH/PROJECTS/UPMEM/upmem-workloads/Microbenchmarks/AI/[ai_output.xlsx]ai_output (4)'!$J$151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{1EFB54C6-48F9-CE48-BDB8-74CC12BFA642}</c15:txfldGUID>
                      <c15:f>'/Users/el1goluj/Documents/ZURICH/PROJECTS/UPMEM/upmem-workloads/Microbenchmarks/AI/[ai_output.xlsx]ai_output (4)'!$J$151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5-FF8B-5F4C-8BBF-ED4DE736661E}"/>
                </c:ext>
              </c:extLst>
            </c:dLbl>
            <c:dLbl>
              <c:idx val="150"/>
              <c:tx>
                <c:strRef>
                  <c:f>'/Users/el1goluj/Documents/ZURICH/PROJECTS/UPMEM/upmem-workloads/Microbenchmarks/AI/[ai_output.xlsx]ai_output (4)'!$J$152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{BD65CC58-E381-2F4F-9183-D5AF1F64427F}</c15:txfldGUID>
                      <c15:f>'/Users/el1goluj/Documents/ZURICH/PROJECTS/UPMEM/upmem-workloads/Microbenchmarks/AI/[ai_output.xlsx]ai_output (4)'!$J$152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6-FF8B-5F4C-8BBF-ED4DE736661E}"/>
                </c:ext>
              </c:extLst>
            </c:dLbl>
            <c:dLbl>
              <c:idx val="151"/>
              <c:tx>
                <c:strRef>
                  <c:f>'/Users/el1goluj/Documents/ZURICH/PROJECTS/UPMEM/upmem-workloads/Microbenchmarks/AI/[ai_output.xlsx]ai_output (4)'!$J$153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{D70B8E2C-6E26-C347-932F-C49E8264D95B}</c15:txfldGUID>
                      <c15:f>'/Users/el1goluj/Documents/ZURICH/PROJECTS/UPMEM/upmem-workloads/Microbenchmarks/AI/[ai_output.xlsx]ai_output (4)'!$J$153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7-FF8B-5F4C-8BBF-ED4DE736661E}"/>
                </c:ext>
              </c:extLst>
            </c:dLbl>
            <c:dLbl>
              <c:idx val="152"/>
              <c:tx>
                <c:strRef>
                  <c:f>'/Users/el1goluj/Documents/ZURICH/PROJECTS/UPMEM/upmem-workloads/Microbenchmarks/AI/[ai_output.xlsx]ai_output (4)'!$J$154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{865BB6DC-4156-3B45-B7B0-B8EAA20E8438}</c15:txfldGUID>
                      <c15:f>'/Users/el1goluj/Documents/ZURICH/PROJECTS/UPMEM/upmem-workloads/Microbenchmarks/AI/[ai_output.xlsx]ai_output (4)'!$J$154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8-FF8B-5F4C-8BBF-ED4DE736661E}"/>
                </c:ext>
              </c:extLst>
            </c:dLbl>
            <c:dLbl>
              <c:idx val="153"/>
              <c:tx>
                <c:strRef>
                  <c:f>'/Users/el1goluj/Documents/ZURICH/PROJECTS/UPMEM/upmem-workloads/Microbenchmarks/AI/[ai_output.xlsx]ai_output (4)'!$J$155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{CF6CBFFC-8241-074F-9F9F-6CD5C1311F58}</c15:txfldGUID>
                      <c15:f>'/Users/el1goluj/Documents/ZURICH/PROJECTS/UPMEM/upmem-workloads/Microbenchmarks/AI/[ai_output.xlsx]ai_output (4)'!$J$155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9-FF8B-5F4C-8BBF-ED4DE736661E}"/>
                </c:ext>
              </c:extLst>
            </c:dLbl>
            <c:dLbl>
              <c:idx val="154"/>
              <c:tx>
                <c:strRef>
                  <c:f>'/Users/el1goluj/Documents/ZURICH/PROJECTS/UPMEM/upmem-workloads/Microbenchmarks/AI/[ai_output.xlsx]ai_output (4)'!$J$156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{61DE26A4-70F1-A44D-95F5-C2CE457760CF}</c15:txfldGUID>
                      <c15:f>'/Users/el1goluj/Documents/ZURICH/PROJECTS/UPMEM/upmem-workloads/Microbenchmarks/AI/[ai_output.xlsx]ai_output (4)'!$J$156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A-FF8B-5F4C-8BBF-ED4DE736661E}"/>
                </c:ext>
              </c:extLst>
            </c:dLbl>
            <c:dLbl>
              <c:idx val="155"/>
              <c:tx>
                <c:strRef>
                  <c:f>'/Users/el1goluj/Documents/ZURICH/PROJECTS/UPMEM/upmem-workloads/Microbenchmarks/AI/[ai_output.xlsx]ai_output (4)'!$J$157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{E8EE0A9A-4D6A-A143-9558-719C87C04F43}</c15:txfldGUID>
                      <c15:f>'/Users/el1goluj/Documents/ZURICH/PROJECTS/UPMEM/upmem-workloads/Microbenchmarks/AI/[ai_output.xlsx]ai_output (4)'!$J$157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B-FF8B-5F4C-8BBF-ED4DE736661E}"/>
                </c:ext>
              </c:extLst>
            </c:dLbl>
            <c:dLbl>
              <c:idx val="156"/>
              <c:tx>
                <c:strRef>
                  <c:f>'/Users/el1goluj/Documents/ZURICH/PROJECTS/UPMEM/upmem-workloads/Microbenchmarks/AI/[ai_output.xlsx]ai_output (4)'!$J$158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{5A6F32DC-7D01-7846-BC92-F07F7639C285}</c15:txfldGUID>
                      <c15:f>'/Users/el1goluj/Documents/ZURICH/PROJECTS/UPMEM/upmem-workloads/Microbenchmarks/AI/[ai_output.xlsx]ai_output (4)'!$J$158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C-FF8B-5F4C-8BBF-ED4DE736661E}"/>
                </c:ext>
              </c:extLst>
            </c:dLbl>
            <c:dLbl>
              <c:idx val="157"/>
              <c:tx>
                <c:strRef>
                  <c:f>'/Users/el1goluj/Documents/ZURICH/PROJECTS/UPMEM/upmem-workloads/Microbenchmarks/AI/[ai_output.xlsx]ai_output (4)'!$J$159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{407DD0A4-CBFB-054F-AFC9-E741657F6D36}</c15:txfldGUID>
                      <c15:f>'/Users/el1goluj/Documents/ZURICH/PROJECTS/UPMEM/upmem-workloads/Microbenchmarks/AI/[ai_output.xlsx]ai_output (4)'!$J$159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D-FF8B-5F4C-8BBF-ED4DE736661E}"/>
                </c:ext>
              </c:extLst>
            </c:dLbl>
            <c:dLbl>
              <c:idx val="158"/>
              <c:tx>
                <c:strRef>
                  <c:f>'/Users/el1goluj/Documents/ZURICH/PROJECTS/UPMEM/upmem-workloads/Microbenchmarks/AI/[ai_output.xlsx]ai_output (4)'!$J$160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{CE28EFD8-982A-C245-9529-AD976C135487}</c15:txfldGUID>
                      <c15:f>'/Users/el1goluj/Documents/ZURICH/PROJECTS/UPMEM/upmem-workloads/Microbenchmarks/AI/[ai_output.xlsx]ai_output (4)'!$J$160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E-FF8B-5F4C-8BBF-ED4DE736661E}"/>
                </c:ext>
              </c:extLst>
            </c:dLbl>
            <c:dLbl>
              <c:idx val="159"/>
              <c:tx>
                <c:strRef>
                  <c:f>'/Users/el1goluj/Documents/ZURICH/PROJECTS/UPMEM/upmem-workloads/Microbenchmarks/AI/[ai_output.xlsx]ai_output (4)'!$J$161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{0173C90E-C769-BB43-878F-31138E8263E7}</c15:txfldGUID>
                      <c15:f>'/Users/el1goluj/Documents/ZURICH/PROJECTS/UPMEM/upmem-workloads/Microbenchmarks/AI/[ai_output.xlsx]ai_output (4)'!$J$161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F-FF8B-5F4C-8BBF-ED4DE736661E}"/>
                </c:ext>
              </c:extLst>
            </c:dLbl>
            <c:dLbl>
              <c:idx val="160"/>
              <c:tx>
                <c:strRef>
                  <c:f>'/Users/el1goluj/Documents/ZURICH/PROJECTS/UPMEM/upmem-workloads/Microbenchmarks/AI/[ai_output.xlsx]ai_output (4)'!$J$162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{6A1A3271-6967-AB4F-8442-9F8D8C2FB13F}</c15:txfldGUID>
                      <c15:f>'/Users/el1goluj/Documents/ZURICH/PROJECTS/UPMEM/upmem-workloads/Microbenchmarks/AI/[ai_output.xlsx]ai_output (4)'!$J$162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0-FF8B-5F4C-8BBF-ED4DE736661E}"/>
                </c:ext>
              </c:extLst>
            </c:dLbl>
            <c:dLbl>
              <c:idx val="161"/>
              <c:tx>
                <c:strRef>
                  <c:f>'/Users/el1goluj/Documents/ZURICH/PROJECTS/UPMEM/upmem-workloads/Microbenchmarks/AI/[ai_output.xlsx]ai_output (4)'!$J$163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{4A832074-E44D-9847-A3FF-A07B9AD178F2}</c15:txfldGUID>
                      <c15:f>'/Users/el1goluj/Documents/ZURICH/PROJECTS/UPMEM/upmem-workloads/Microbenchmarks/AI/[ai_output.xlsx]ai_output (4)'!$J$163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1-FF8B-5F4C-8BBF-ED4DE736661E}"/>
                </c:ext>
              </c:extLst>
            </c:dLbl>
            <c:dLbl>
              <c:idx val="162"/>
              <c:tx>
                <c:strRef>
                  <c:f>'/Users/el1goluj/Documents/ZURICH/PROJECTS/UPMEM/upmem-workloads/Microbenchmarks/AI/[ai_output.xlsx]ai_output (4)'!$J$164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{E9154049-ED00-9C4E-B028-2E6CABAA19B2}</c15:txfldGUID>
                      <c15:f>'/Users/el1goluj/Documents/ZURICH/PROJECTS/UPMEM/upmem-workloads/Microbenchmarks/AI/[ai_output.xlsx]ai_output (4)'!$J$164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2-FF8B-5F4C-8BBF-ED4DE736661E}"/>
                </c:ext>
              </c:extLst>
            </c:dLbl>
            <c:dLbl>
              <c:idx val="163"/>
              <c:tx>
                <c:strRef>
                  <c:f>'/Users/el1goluj/Documents/ZURICH/PROJECTS/UPMEM/upmem-workloads/Microbenchmarks/AI/[ai_output.xlsx]ai_output (4)'!$J$165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{73334A37-7705-6744-8DA9-61283600C856}</c15:txfldGUID>
                      <c15:f>'/Users/el1goluj/Documents/ZURICH/PROJECTS/UPMEM/upmem-workloads/Microbenchmarks/AI/[ai_output.xlsx]ai_output (4)'!$J$165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3-FF8B-5F4C-8BBF-ED4DE736661E}"/>
                </c:ext>
              </c:extLst>
            </c:dLbl>
            <c:dLbl>
              <c:idx val="164"/>
              <c:tx>
                <c:strRef>
                  <c:f>'/Users/el1goluj/Documents/ZURICH/PROJECTS/UPMEM/upmem-workloads/Microbenchmarks/AI/[ai_output.xlsx]ai_output (4)'!$J$166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{EA4D4114-1DAD-1546-9E29-224F5FDBA4A4}</c15:txfldGUID>
                      <c15:f>'/Users/el1goluj/Documents/ZURICH/PROJECTS/UPMEM/upmem-workloads/Microbenchmarks/AI/[ai_output.xlsx]ai_output (4)'!$J$166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4-FF8B-5F4C-8BBF-ED4DE736661E}"/>
                </c:ext>
              </c:extLst>
            </c:dLbl>
            <c:dLbl>
              <c:idx val="165"/>
              <c:tx>
                <c:strRef>
                  <c:f>'/Users/el1goluj/Documents/ZURICH/PROJECTS/UPMEM/upmem-workloads/Microbenchmarks/AI/[ai_output.xlsx]ai_output (4)'!$J$167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{ADC3F056-EB2C-A74F-831A-29A32D5D6FB3}</c15:txfldGUID>
                      <c15:f>'/Users/el1goluj/Documents/ZURICH/PROJECTS/UPMEM/upmem-workloads/Microbenchmarks/AI/[ai_output.xlsx]ai_output (4)'!$J$167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5-FF8B-5F4C-8BBF-ED4DE736661E}"/>
                </c:ext>
              </c:extLst>
            </c:dLbl>
            <c:dLbl>
              <c:idx val="166"/>
              <c:tx>
                <c:strRef>
                  <c:f>'/Users/el1goluj/Documents/ZURICH/PROJECTS/UPMEM/upmem-workloads/Microbenchmarks/AI/[ai_output.xlsx]ai_output (4)'!$J$168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{33BDAE17-EF9B-D44B-AA7C-81856B48BD63}</c15:txfldGUID>
                      <c15:f>'/Users/el1goluj/Documents/ZURICH/PROJECTS/UPMEM/upmem-workloads/Microbenchmarks/AI/[ai_output.xlsx]ai_output (4)'!$J$168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6-FF8B-5F4C-8BBF-ED4DE736661E}"/>
                </c:ext>
              </c:extLst>
            </c:dLbl>
            <c:dLbl>
              <c:idx val="167"/>
              <c:tx>
                <c:strRef>
                  <c:f>'/Users/el1goluj/Documents/ZURICH/PROJECTS/UPMEM/upmem-workloads/Microbenchmarks/AI/[ai_output.xlsx]ai_output (4)'!$J$169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{BB7D6385-CCE6-8449-8975-D4CE15D03888}</c15:txfldGUID>
                      <c15:f>'/Users/el1goluj/Documents/ZURICH/PROJECTS/UPMEM/upmem-workloads/Microbenchmarks/AI/[ai_output.xlsx]ai_output (4)'!$J$169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7-FF8B-5F4C-8BBF-ED4DE736661E}"/>
                </c:ext>
              </c:extLst>
            </c:dLbl>
            <c:dLbl>
              <c:idx val="168"/>
              <c:tx>
                <c:strRef>
                  <c:f>'/Users/el1goluj/Documents/ZURICH/PROJECTS/UPMEM/upmem-workloads/Microbenchmarks/AI/[ai_output.xlsx]ai_output (4)'!$J$170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{5929E16A-0442-F646-BDC9-4707848445FE}</c15:txfldGUID>
                      <c15:f>'/Users/el1goluj/Documents/ZURICH/PROJECTS/UPMEM/upmem-workloads/Microbenchmarks/AI/[ai_output.xlsx]ai_output (4)'!$J$170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8-FF8B-5F4C-8BBF-ED4DE736661E}"/>
                </c:ext>
              </c:extLst>
            </c:dLbl>
            <c:dLbl>
              <c:idx val="169"/>
              <c:tx>
                <c:strRef>
                  <c:f>'/Users/el1goluj/Documents/ZURICH/PROJECTS/UPMEM/upmem-workloads/Microbenchmarks/AI/[ai_output.xlsx]ai_output (4)'!$J$171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{CBC4CF78-4A8A-CB40-AD36-08F84052574C}</c15:txfldGUID>
                      <c15:f>'/Users/el1goluj/Documents/ZURICH/PROJECTS/UPMEM/upmem-workloads/Microbenchmarks/AI/[ai_output.xlsx]ai_output (4)'!$J$171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9-FF8B-5F4C-8BBF-ED4DE736661E}"/>
                </c:ext>
              </c:extLst>
            </c:dLbl>
            <c:dLbl>
              <c:idx val="170"/>
              <c:tx>
                <c:strRef>
                  <c:f>'/Users/el1goluj/Documents/ZURICH/PROJECTS/UPMEM/upmem-workloads/Microbenchmarks/AI/[ai_output.xlsx]ai_output (4)'!$J$172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{B23A0A06-57F0-BE42-9E8D-05E0FA1CDEE5}</c15:txfldGUID>
                      <c15:f>'/Users/el1goluj/Documents/ZURICH/PROJECTS/UPMEM/upmem-workloads/Microbenchmarks/AI/[ai_output.xlsx]ai_output (4)'!$J$172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A-FF8B-5F4C-8BBF-ED4DE736661E}"/>
                </c:ext>
              </c:extLst>
            </c:dLbl>
            <c:dLbl>
              <c:idx val="171"/>
              <c:tx>
                <c:strRef>
                  <c:f>'/Users/el1goluj/Documents/ZURICH/PROJECTS/UPMEM/upmem-workloads/Microbenchmarks/AI/[ai_output.xlsx]ai_output (4)'!$J$173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{70077B88-5AB4-2C42-AE00-555DFD82BE39}</c15:txfldGUID>
                      <c15:f>'/Users/el1goluj/Documents/ZURICH/PROJECTS/UPMEM/upmem-workloads/Microbenchmarks/AI/[ai_output.xlsx]ai_output (4)'!$J$173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B-FF8B-5F4C-8BBF-ED4DE736661E}"/>
                </c:ext>
              </c:extLst>
            </c:dLbl>
            <c:dLbl>
              <c:idx val="172"/>
              <c:tx>
                <c:strRef>
                  <c:f>'/Users/el1goluj/Documents/ZURICH/PROJECTS/UPMEM/upmem-workloads/Microbenchmarks/AI/[ai_output.xlsx]ai_output (4)'!$J$174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{17E71518-694B-B140-8CC8-C65B9C2A6A78}</c15:txfldGUID>
                      <c15:f>'/Users/el1goluj/Documents/ZURICH/PROJECTS/UPMEM/upmem-workloads/Microbenchmarks/AI/[ai_output.xlsx]ai_output (4)'!$J$174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C-FF8B-5F4C-8BBF-ED4DE736661E}"/>
                </c:ext>
              </c:extLst>
            </c:dLbl>
            <c:dLbl>
              <c:idx val="173"/>
              <c:tx>
                <c:strRef>
                  <c:f>'/Users/el1goluj/Documents/ZURICH/PROJECTS/UPMEM/upmem-workloads/Microbenchmarks/AI/[ai_output.xlsx]ai_output (4)'!$J$175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{7F1C620F-74E6-9749-B0D9-60F4301E8250}</c15:txfldGUID>
                      <c15:f>'/Users/el1goluj/Documents/ZURICH/PROJECTS/UPMEM/upmem-workloads/Microbenchmarks/AI/[ai_output.xlsx]ai_output (4)'!$J$175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D-FF8B-5F4C-8BBF-ED4DE736661E}"/>
                </c:ext>
              </c:extLst>
            </c:dLbl>
            <c:dLbl>
              <c:idx val="174"/>
              <c:tx>
                <c:strRef>
                  <c:f>'/Users/el1goluj/Documents/ZURICH/PROJECTS/UPMEM/upmem-workloads/Microbenchmarks/AI/[ai_output.xlsx]ai_output (4)'!$J$176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{0223A4D8-C52C-0A42-B647-FE4E2530BAC6}</c15:txfldGUID>
                      <c15:f>'/Users/el1goluj/Documents/ZURICH/PROJECTS/UPMEM/upmem-workloads/Microbenchmarks/AI/[ai_output.xlsx]ai_output (4)'!$J$176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E-FF8B-5F4C-8BBF-ED4DE736661E}"/>
                </c:ext>
              </c:extLst>
            </c:dLbl>
            <c:dLbl>
              <c:idx val="175"/>
              <c:tx>
                <c:strRef>
                  <c:f>'/Users/el1goluj/Documents/ZURICH/PROJECTS/UPMEM/upmem-workloads/Microbenchmarks/AI/[ai_output.xlsx]ai_output (4)'!$J$177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{D7C03CF4-0B61-6747-8558-E9627B337381}</c15:txfldGUID>
                      <c15:f>'/Users/el1goluj/Documents/ZURICH/PROJECTS/UPMEM/upmem-workloads/Microbenchmarks/AI/[ai_output.xlsx]ai_output (4)'!$J$177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F-FF8B-5F4C-8BBF-ED4DE736661E}"/>
                </c:ext>
              </c:extLst>
            </c:dLbl>
            <c:dLbl>
              <c:idx val="176"/>
              <c:tx>
                <c:strRef>
                  <c:f>'/Users/el1goluj/Documents/ZURICH/PROJECTS/UPMEM/upmem-workloads/Microbenchmarks/AI/[ai_output.xlsx]ai_output (4)'!$J$178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{30CC2407-E6BB-9B40-B603-21A14EA6691E}</c15:txfldGUID>
                      <c15:f>'/Users/el1goluj/Documents/ZURICH/PROJECTS/UPMEM/upmem-workloads/Microbenchmarks/AI/[ai_output.xlsx]ai_output (4)'!$J$178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0-FF8B-5F4C-8BBF-ED4DE736661E}"/>
                </c:ext>
              </c:extLst>
            </c:dLbl>
            <c:dLbl>
              <c:idx val="177"/>
              <c:tx>
                <c:strRef>
                  <c:f>'/Users/el1goluj/Documents/ZURICH/PROJECTS/UPMEM/upmem-workloads/Microbenchmarks/AI/[ai_output.xlsx]ai_output (4)'!$J$179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{E6891B2B-FC05-9848-BC9A-B5C1AC806BDE}</c15:txfldGUID>
                      <c15:f>'/Users/el1goluj/Documents/ZURICH/PROJECTS/UPMEM/upmem-workloads/Microbenchmarks/AI/[ai_output.xlsx]ai_output (4)'!$J$179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1-FF8B-5F4C-8BBF-ED4DE736661E}"/>
                </c:ext>
              </c:extLst>
            </c:dLbl>
            <c:dLbl>
              <c:idx val="178"/>
              <c:tx>
                <c:strRef>
                  <c:f>'/Users/el1goluj/Documents/ZURICH/PROJECTS/UPMEM/upmem-workloads/Microbenchmarks/AI/[ai_output.xlsx]ai_output (4)'!$J$180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{FC7A4F7E-7691-FE49-97AD-094B167CAD4B}</c15:txfldGUID>
                      <c15:f>'/Users/el1goluj/Documents/ZURICH/PROJECTS/UPMEM/upmem-workloads/Microbenchmarks/AI/[ai_output.xlsx]ai_output (4)'!$J$180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2-FF8B-5F4C-8BBF-ED4DE736661E}"/>
                </c:ext>
              </c:extLst>
            </c:dLbl>
            <c:dLbl>
              <c:idx val="179"/>
              <c:tx>
                <c:strRef>
                  <c:f>'/Users/el1goluj/Documents/ZURICH/PROJECTS/UPMEM/upmem-workloads/Microbenchmarks/AI/[ai_output.xlsx]ai_output (4)'!$J$181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{A523E80F-F6D3-4148-921C-09971D8B19CD}</c15:txfldGUID>
                      <c15:f>'/Users/el1goluj/Documents/ZURICH/PROJECTS/UPMEM/upmem-workloads/Microbenchmarks/AI/[ai_output.xlsx]ai_output (4)'!$J$181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3-FF8B-5F4C-8BBF-ED4DE736661E}"/>
                </c:ext>
              </c:extLst>
            </c:dLbl>
            <c:dLbl>
              <c:idx val="180"/>
              <c:tx>
                <c:strRef>
                  <c:f>'/Users/el1goluj/Documents/ZURICH/PROJECTS/UPMEM/upmem-workloads/Microbenchmarks/AI/[ai_output.xlsx]ai_output (4)'!$J$182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{1374BD67-7E52-E241-A356-C9028CF2D3A3}</c15:txfldGUID>
                      <c15:f>'/Users/el1goluj/Documents/ZURICH/PROJECTS/UPMEM/upmem-workloads/Microbenchmarks/AI/[ai_output.xlsx]ai_output (4)'!$J$182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4-FF8B-5F4C-8BBF-ED4DE736661E}"/>
                </c:ext>
              </c:extLst>
            </c:dLbl>
            <c:dLbl>
              <c:idx val="181"/>
              <c:tx>
                <c:strRef>
                  <c:f>'/Users/el1goluj/Documents/ZURICH/PROJECTS/UPMEM/upmem-workloads/Microbenchmarks/AI/[ai_output.xlsx]ai_output (4)'!$J$183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{1E27DE9D-D214-C04A-A977-EC43EEE44D46}</c15:txfldGUID>
                      <c15:f>'/Users/el1goluj/Documents/ZURICH/PROJECTS/UPMEM/upmem-workloads/Microbenchmarks/AI/[ai_output.xlsx]ai_output (4)'!$J$183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5-FF8B-5F4C-8BBF-ED4DE736661E}"/>
                </c:ext>
              </c:extLst>
            </c:dLbl>
            <c:dLbl>
              <c:idx val="182"/>
              <c:tx>
                <c:strRef>
                  <c:f>'/Users/el1goluj/Documents/ZURICH/PROJECTS/UPMEM/upmem-workloads/Microbenchmarks/AI/[ai_output.xlsx]ai_output (4)'!$J$184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{4DFEDB5E-72DE-5B4F-B345-793F1E3E62D1}</c15:txfldGUID>
                      <c15:f>'/Users/el1goluj/Documents/ZURICH/PROJECTS/UPMEM/upmem-workloads/Microbenchmarks/AI/[ai_output.xlsx]ai_output (4)'!$J$184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6-FF8B-5F4C-8BBF-ED4DE736661E}"/>
                </c:ext>
              </c:extLst>
            </c:dLbl>
            <c:dLbl>
              <c:idx val="183"/>
              <c:tx>
                <c:strRef>
                  <c:f>'/Users/el1goluj/Documents/ZURICH/PROJECTS/UPMEM/upmem-workloads/Microbenchmarks/AI/[ai_output.xlsx]ai_output (4)'!$J$185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{D28372A3-C56D-8542-A61A-EAEAA7A0DC6A}</c15:txfldGUID>
                      <c15:f>'/Users/el1goluj/Documents/ZURICH/PROJECTS/UPMEM/upmem-workloads/Microbenchmarks/AI/[ai_output.xlsx]ai_output (4)'!$J$185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7-FF8B-5F4C-8BBF-ED4DE736661E}"/>
                </c:ext>
              </c:extLst>
            </c:dLbl>
            <c:dLbl>
              <c:idx val="184"/>
              <c:tx>
                <c:strRef>
                  <c:f>'/Users/el1goluj/Documents/ZURICH/PROJECTS/UPMEM/upmem-workloads/Microbenchmarks/AI/[ai_output.xlsx]ai_output (4)'!$J$186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{5A1B2771-5F50-8B4F-851C-533CD412488D}</c15:txfldGUID>
                      <c15:f>'/Users/el1goluj/Documents/ZURICH/PROJECTS/UPMEM/upmem-workloads/Microbenchmarks/AI/[ai_output.xlsx]ai_output (4)'!$J$186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8-FF8B-5F4C-8BBF-ED4DE736661E}"/>
                </c:ext>
              </c:extLst>
            </c:dLbl>
            <c:dLbl>
              <c:idx val="185"/>
              <c:tx>
                <c:strRef>
                  <c:f>'/Users/el1goluj/Documents/ZURICH/PROJECTS/UPMEM/upmem-workloads/Microbenchmarks/AI/[ai_output.xlsx]ai_output (4)'!$J$187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{F6FE765D-66CD-B540-A292-08166E65C949}</c15:txfldGUID>
                      <c15:f>'/Users/el1goluj/Documents/ZURICH/PROJECTS/UPMEM/upmem-workloads/Microbenchmarks/AI/[ai_output.xlsx]ai_output (4)'!$J$187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9-FF8B-5F4C-8BBF-ED4DE736661E}"/>
                </c:ext>
              </c:extLst>
            </c:dLbl>
            <c:dLbl>
              <c:idx val="186"/>
              <c:tx>
                <c:strRef>
                  <c:f>'/Users/el1goluj/Documents/ZURICH/PROJECTS/UPMEM/upmem-workloads/Microbenchmarks/AI/[ai_output.xlsx]ai_output (4)'!$J$188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{0775EEBD-2BDF-6140-A9AD-B9BCC32EECB1}</c15:txfldGUID>
                      <c15:f>'/Users/el1goluj/Documents/ZURICH/PROJECTS/UPMEM/upmem-workloads/Microbenchmarks/AI/[ai_output.xlsx]ai_output (4)'!$J$188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A-FF8B-5F4C-8BBF-ED4DE736661E}"/>
                </c:ext>
              </c:extLst>
            </c:dLbl>
            <c:dLbl>
              <c:idx val="187"/>
              <c:tx>
                <c:strRef>
                  <c:f>'/Users/el1goluj/Documents/ZURICH/PROJECTS/UPMEM/upmem-workloads/Microbenchmarks/AI/[ai_output.xlsx]ai_output (4)'!$J$189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{E09B66C3-108A-5F4B-9986-4E0D3A15D1FA}</c15:txfldGUID>
                      <c15:f>'/Users/el1goluj/Documents/ZURICH/PROJECTS/UPMEM/upmem-workloads/Microbenchmarks/AI/[ai_output.xlsx]ai_output (4)'!$J$189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B-FF8B-5F4C-8BBF-ED4DE736661E}"/>
                </c:ext>
              </c:extLst>
            </c:dLbl>
            <c:dLbl>
              <c:idx val="188"/>
              <c:tx>
                <c:strRef>
                  <c:f>'/Users/el1goluj/Documents/ZURICH/PROJECTS/UPMEM/upmem-workloads/Microbenchmarks/AI/[ai_output.xlsx]ai_output (4)'!$J$190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{2F01C4F4-13EE-4547-9F35-9624087943B7}</c15:txfldGUID>
                      <c15:f>'/Users/el1goluj/Documents/ZURICH/PROJECTS/UPMEM/upmem-workloads/Microbenchmarks/AI/[ai_output.xlsx]ai_output (4)'!$J$190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C-FF8B-5F4C-8BBF-ED4DE736661E}"/>
                </c:ext>
              </c:extLst>
            </c:dLbl>
            <c:dLbl>
              <c:idx val="189"/>
              <c:tx>
                <c:strRef>
                  <c:f>'/Users/el1goluj/Documents/ZURICH/PROJECTS/UPMEM/upmem-workloads/Microbenchmarks/AI/[ai_output.xlsx]ai_output (4)'!$J$191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{F51A4A76-B047-FC4E-B17B-F5EB18E758C1}</c15:txfldGUID>
                      <c15:f>'/Users/el1goluj/Documents/ZURICH/PROJECTS/UPMEM/upmem-workloads/Microbenchmarks/AI/[ai_output.xlsx]ai_output (4)'!$J$191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D-FF8B-5F4C-8BBF-ED4DE736661E}"/>
                </c:ext>
              </c:extLst>
            </c:dLbl>
            <c:dLbl>
              <c:idx val="190"/>
              <c:tx>
                <c:strRef>
                  <c:f>'/Users/el1goluj/Documents/ZURICH/PROJECTS/UPMEM/upmem-workloads/Microbenchmarks/AI/[ai_output.xlsx]ai_output (4)'!$J$192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{D5B7D920-2F95-D14E-AE56-6169E905457E}</c15:txfldGUID>
                      <c15:f>'/Users/el1goluj/Documents/ZURICH/PROJECTS/UPMEM/upmem-workloads/Microbenchmarks/AI/[ai_output.xlsx]ai_output (4)'!$J$192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E-FF8B-5F4C-8BBF-ED4DE736661E}"/>
                </c:ext>
              </c:extLst>
            </c:dLbl>
            <c:dLbl>
              <c:idx val="191"/>
              <c:tx>
                <c:strRef>
                  <c:f>'/Users/el1goluj/Documents/ZURICH/PROJECTS/UPMEM/upmem-workloads/Microbenchmarks/AI/[ai_output.xlsx]ai_output (4)'!$J$193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{D4789323-23DA-0746-9278-CFE1A038B29E}</c15:txfldGUID>
                      <c15:f>'/Users/el1goluj/Documents/ZURICH/PROJECTS/UPMEM/upmem-workloads/Microbenchmarks/AI/[ai_output.xlsx]ai_output (4)'!$J$193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F-FF8B-5F4C-8BBF-ED4DE736661E}"/>
                </c:ext>
              </c:extLst>
            </c:dLbl>
            <c:dLbl>
              <c:idx val="192"/>
              <c:tx>
                <c:strRef>
                  <c:f>'/Users/el1goluj/Documents/ZURICH/PROJECTS/UPMEM/upmem-workloads/Microbenchmarks/AI/[ai_output.xlsx]ai_output (4)'!$J$194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{82960997-7A08-ED48-9B32-092CDFCFE9C3}</c15:txfldGUID>
                      <c15:f>'/Users/el1goluj/Documents/ZURICH/PROJECTS/UPMEM/upmem-workloads/Microbenchmarks/AI/[ai_output.xlsx]ai_output (4)'!$J$194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0-FF8B-5F4C-8BBF-ED4DE736661E}"/>
                </c:ext>
              </c:extLst>
            </c:dLbl>
            <c:dLbl>
              <c:idx val="193"/>
              <c:tx>
                <c:strRef>
                  <c:f>'/Users/el1goluj/Documents/ZURICH/PROJECTS/UPMEM/upmem-workloads/Microbenchmarks/AI/[ai_output.xlsx]ai_output (4)'!$J$195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{738CCDEA-5302-E748-A3B3-07900C24B6D9}</c15:txfldGUID>
                      <c15:f>'/Users/el1goluj/Documents/ZURICH/PROJECTS/UPMEM/upmem-workloads/Microbenchmarks/AI/[ai_output.xlsx]ai_output (4)'!$J$195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1-FF8B-5F4C-8BBF-ED4DE736661E}"/>
                </c:ext>
              </c:extLst>
            </c:dLbl>
            <c:dLbl>
              <c:idx val="194"/>
              <c:tx>
                <c:strRef>
                  <c:f>'/Users/el1goluj/Documents/ZURICH/PROJECTS/UPMEM/upmem-workloads/Microbenchmarks/AI/[ai_output.xlsx]ai_output (4)'!$J$196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{78DB4B60-A74F-254A-8740-AA2242FDC9A0}</c15:txfldGUID>
                      <c15:f>'/Users/el1goluj/Documents/ZURICH/PROJECTS/UPMEM/upmem-workloads/Microbenchmarks/AI/[ai_output.xlsx]ai_output (4)'!$J$196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2-FF8B-5F4C-8BBF-ED4DE736661E}"/>
                </c:ext>
              </c:extLst>
            </c:dLbl>
            <c:dLbl>
              <c:idx val="195"/>
              <c:tx>
                <c:strRef>
                  <c:f>'/Users/el1goluj/Documents/ZURICH/PROJECTS/UPMEM/upmem-workloads/Microbenchmarks/AI/[ai_output.xlsx]ai_output (4)'!$J$197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{899288A8-A0C4-4740-8BDE-54C3E00CFE2C}</c15:txfldGUID>
                      <c15:f>'/Users/el1goluj/Documents/ZURICH/PROJECTS/UPMEM/upmem-workloads/Microbenchmarks/AI/[ai_output.xlsx]ai_output (4)'!$J$197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3-FF8B-5F4C-8BBF-ED4DE736661E}"/>
                </c:ext>
              </c:extLst>
            </c:dLbl>
            <c:dLbl>
              <c:idx val="196"/>
              <c:tx>
                <c:strRef>
                  <c:f>'/Users/el1goluj/Documents/ZURICH/PROJECTS/UPMEM/upmem-workloads/Microbenchmarks/AI/[ai_output.xlsx]ai_output (4)'!$J$198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{B1160EF3-51AC-C042-8B35-09443B814DDC}</c15:txfldGUID>
                      <c15:f>'/Users/el1goluj/Documents/ZURICH/PROJECTS/UPMEM/upmem-workloads/Microbenchmarks/AI/[ai_output.xlsx]ai_output (4)'!$J$198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4-FF8B-5F4C-8BBF-ED4DE736661E}"/>
                </c:ext>
              </c:extLst>
            </c:dLbl>
            <c:dLbl>
              <c:idx val="197"/>
              <c:tx>
                <c:strRef>
                  <c:f>'/Users/el1goluj/Documents/ZURICH/PROJECTS/UPMEM/upmem-workloads/Microbenchmarks/AI/[ai_output.xlsx]ai_output (4)'!$J$199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{E2B8E563-C41C-5946-8AAD-873F82D2E7A6}</c15:txfldGUID>
                      <c15:f>'/Users/el1goluj/Documents/ZURICH/PROJECTS/UPMEM/upmem-workloads/Microbenchmarks/AI/[ai_output.xlsx]ai_output (4)'!$J$199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5-FF8B-5F4C-8BBF-ED4DE736661E}"/>
                </c:ext>
              </c:extLst>
            </c:dLbl>
            <c:dLbl>
              <c:idx val="198"/>
              <c:tx>
                <c:strRef>
                  <c:f>'/Users/el1goluj/Documents/ZURICH/PROJECTS/UPMEM/upmem-workloads/Microbenchmarks/AI/[ai_output.xlsx]ai_output (4)'!$J$200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{F707AC11-E8B1-DC41-A97D-1407A677FE41}</c15:txfldGUID>
                      <c15:f>'/Users/el1goluj/Documents/ZURICH/PROJECTS/UPMEM/upmem-workloads/Microbenchmarks/AI/[ai_output.xlsx]ai_output (4)'!$J$200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6-FF8B-5F4C-8BBF-ED4DE736661E}"/>
                </c:ext>
              </c:extLst>
            </c:dLbl>
            <c:dLbl>
              <c:idx val="199"/>
              <c:tx>
                <c:strRef>
                  <c:f>'/Users/el1goluj/Documents/ZURICH/PROJECTS/UPMEM/upmem-workloads/Microbenchmarks/AI/[ai_output.xlsx]ai_output (4)'!$J$201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{D7BB9CA6-07F2-F248-9B86-D96A9029D844}</c15:txfldGUID>
                      <c15:f>'/Users/el1goluj/Documents/ZURICH/PROJECTS/UPMEM/upmem-workloads/Microbenchmarks/AI/[ai_output.xlsx]ai_output (4)'!$J$201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7-FF8B-5F4C-8BBF-ED4DE736661E}"/>
                </c:ext>
              </c:extLst>
            </c:dLbl>
            <c:dLbl>
              <c:idx val="200"/>
              <c:tx>
                <c:strRef>
                  <c:f>'/Users/el1goluj/Documents/ZURICH/PROJECTS/UPMEM/upmem-workloads/Microbenchmarks/AI/[ai_output.xlsx]ai_output (4)'!$J$202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{968CDED1-EA9F-9741-9023-5F19A595225D}</c15:txfldGUID>
                      <c15:f>'/Users/el1goluj/Documents/ZURICH/PROJECTS/UPMEM/upmem-workloads/Microbenchmarks/AI/[ai_output.xlsx]ai_output (4)'!$J$202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8-FF8B-5F4C-8BBF-ED4DE736661E}"/>
                </c:ext>
              </c:extLst>
            </c:dLbl>
            <c:dLbl>
              <c:idx val="201"/>
              <c:tx>
                <c:strRef>
                  <c:f>'/Users/el1goluj/Documents/ZURICH/PROJECTS/UPMEM/upmem-workloads/Microbenchmarks/AI/[ai_output.xlsx]ai_output (4)'!$J$203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{60E77F96-B43E-004E-9A58-0E22DAB2DD35}</c15:txfldGUID>
                      <c15:f>'/Users/el1goluj/Documents/ZURICH/PROJECTS/UPMEM/upmem-workloads/Microbenchmarks/AI/[ai_output.xlsx]ai_output (4)'!$J$203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9-FF8B-5F4C-8BBF-ED4DE736661E}"/>
                </c:ext>
              </c:extLst>
            </c:dLbl>
            <c:dLbl>
              <c:idx val="202"/>
              <c:tx>
                <c:strRef>
                  <c:f>'/Users/el1goluj/Documents/ZURICH/PROJECTS/UPMEM/upmem-workloads/Microbenchmarks/AI/[ai_output.xlsx]ai_output (4)'!$J$204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{12DCF7EB-7D73-7642-8EE9-4370F88560DE}</c15:txfldGUID>
                      <c15:f>'/Users/el1goluj/Documents/ZURICH/PROJECTS/UPMEM/upmem-workloads/Microbenchmarks/AI/[ai_output.xlsx]ai_output (4)'!$J$204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A-FF8B-5F4C-8BBF-ED4DE736661E}"/>
                </c:ext>
              </c:extLst>
            </c:dLbl>
            <c:dLbl>
              <c:idx val="203"/>
              <c:tx>
                <c:strRef>
                  <c:f>'/Users/el1goluj/Documents/ZURICH/PROJECTS/UPMEM/upmem-workloads/Microbenchmarks/AI/[ai_output.xlsx]ai_output (4)'!$J$205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{CA5482E5-A58B-6F41-8F37-6ECF93BED5EF}</c15:txfldGUID>
                      <c15:f>'/Users/el1goluj/Documents/ZURICH/PROJECTS/UPMEM/upmem-workloads/Microbenchmarks/AI/[ai_output.xlsx]ai_output (4)'!$J$205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B-FF8B-5F4C-8BBF-ED4DE736661E}"/>
                </c:ext>
              </c:extLst>
            </c:dLbl>
            <c:dLbl>
              <c:idx val="204"/>
              <c:tx>
                <c:strRef>
                  <c:f>'/Users/el1goluj/Documents/ZURICH/PROJECTS/UPMEM/upmem-workloads/Microbenchmarks/AI/[ai_output.xlsx]ai_output (4)'!$J$206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{5915E599-C277-EA40-BFB4-D5764829E9B7}</c15:txfldGUID>
                      <c15:f>'/Users/el1goluj/Documents/ZURICH/PROJECTS/UPMEM/upmem-workloads/Microbenchmarks/AI/[ai_output.xlsx]ai_output (4)'!$J$206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C-FF8B-5F4C-8BBF-ED4DE736661E}"/>
                </c:ext>
              </c:extLst>
            </c:dLbl>
            <c:dLbl>
              <c:idx val="205"/>
              <c:tx>
                <c:strRef>
                  <c:f>'/Users/el1goluj/Documents/ZURICH/PROJECTS/UPMEM/upmem-workloads/Microbenchmarks/AI/[ai_output.xlsx]ai_output (4)'!$J$207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{A91594BB-D83A-904A-A76D-D5468D5DAEF6}</c15:txfldGUID>
                      <c15:f>'/Users/el1goluj/Documents/ZURICH/PROJECTS/UPMEM/upmem-workloads/Microbenchmarks/AI/[ai_output.xlsx]ai_output (4)'!$J$207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D-FF8B-5F4C-8BBF-ED4DE736661E}"/>
                </c:ext>
              </c:extLst>
            </c:dLbl>
            <c:dLbl>
              <c:idx val="206"/>
              <c:tx>
                <c:strRef>
                  <c:f>'/Users/el1goluj/Documents/ZURICH/PROJECTS/UPMEM/upmem-workloads/Microbenchmarks/AI/[ai_output.xlsx]ai_output (4)'!$J$208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{9E6DD54D-F91D-F741-B0CC-EB1DD3830143}</c15:txfldGUID>
                      <c15:f>'/Users/el1goluj/Documents/ZURICH/PROJECTS/UPMEM/upmem-workloads/Microbenchmarks/AI/[ai_output.xlsx]ai_output (4)'!$J$208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E-FF8B-5F4C-8BBF-ED4DE736661E}"/>
                </c:ext>
              </c:extLst>
            </c:dLbl>
            <c:dLbl>
              <c:idx val="207"/>
              <c:tx>
                <c:strRef>
                  <c:f>'/Users/el1goluj/Documents/ZURICH/PROJECTS/UPMEM/upmem-workloads/Microbenchmarks/AI/[ai_output.xlsx]ai_output (4)'!$J$209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{12DFB37D-D6F4-B445-8B11-96B41E321FAB}</c15:txfldGUID>
                      <c15:f>'/Users/el1goluj/Documents/ZURICH/PROJECTS/UPMEM/upmem-workloads/Microbenchmarks/AI/[ai_output.xlsx]ai_output (4)'!$J$209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F-FF8B-5F4C-8BBF-ED4DE736661E}"/>
                </c:ext>
              </c:extLst>
            </c:dLbl>
            <c:dLbl>
              <c:idx val="208"/>
              <c:tx>
                <c:strRef>
                  <c:f>'/Users/el1goluj/Documents/ZURICH/PROJECTS/UPMEM/upmem-workloads/Microbenchmarks/AI/[ai_output.xlsx]ai_output (4)'!$J$210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{AE74CDF7-CA71-B043-9B94-52235F25BD82}</c15:txfldGUID>
                      <c15:f>'/Users/el1goluj/Documents/ZURICH/PROJECTS/UPMEM/upmem-workloads/Microbenchmarks/AI/[ai_output.xlsx]ai_output (4)'!$J$210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0-FF8B-5F4C-8BBF-ED4DE736661E}"/>
                </c:ext>
              </c:extLst>
            </c:dLbl>
            <c:dLbl>
              <c:idx val="209"/>
              <c:tx>
                <c:strRef>
                  <c:f>'/Users/el1goluj/Documents/ZURICH/PROJECTS/UPMEM/upmem-workloads/Microbenchmarks/AI/[ai_output.xlsx]ai_output (4)'!$J$211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{590C522F-04D8-2F4E-808A-63B2944DF396}</c15:txfldGUID>
                      <c15:f>'/Users/el1goluj/Documents/ZURICH/PROJECTS/UPMEM/upmem-workloads/Microbenchmarks/AI/[ai_output.xlsx]ai_output (4)'!$J$211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1-FF8B-5F4C-8BBF-ED4DE736661E}"/>
                </c:ext>
              </c:extLst>
            </c:dLbl>
            <c:dLbl>
              <c:idx val="210"/>
              <c:tx>
                <c:strRef>
                  <c:f>'/Users/el1goluj/Documents/ZURICH/PROJECTS/UPMEM/upmem-workloads/Microbenchmarks/AI/[ai_output.xlsx]ai_output (4)'!$J$212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{0C7DF27E-1BBA-F544-ACE6-C8D879875CE3}</c15:txfldGUID>
                      <c15:f>'/Users/el1goluj/Documents/ZURICH/PROJECTS/UPMEM/upmem-workloads/Microbenchmarks/AI/[ai_output.xlsx]ai_output (4)'!$J$212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2-FF8B-5F4C-8BBF-ED4DE736661E}"/>
                </c:ext>
              </c:extLst>
            </c:dLbl>
            <c:dLbl>
              <c:idx val="211"/>
              <c:tx>
                <c:strRef>
                  <c:f>'/Users/el1goluj/Documents/ZURICH/PROJECTS/UPMEM/upmem-workloads/Microbenchmarks/AI/[ai_output.xlsx]ai_output (4)'!$J$213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{10D701E0-2704-9340-AFED-DD774D4BC12B}</c15:txfldGUID>
                      <c15:f>'/Users/el1goluj/Documents/ZURICH/PROJECTS/UPMEM/upmem-workloads/Microbenchmarks/AI/[ai_output.xlsx]ai_output (4)'!$J$213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3-FF8B-5F4C-8BBF-ED4DE736661E}"/>
                </c:ext>
              </c:extLst>
            </c:dLbl>
            <c:dLbl>
              <c:idx val="212"/>
              <c:tx>
                <c:strRef>
                  <c:f>'/Users/el1goluj/Documents/ZURICH/PROJECTS/UPMEM/upmem-workloads/Microbenchmarks/AI/[ai_output.xlsx]ai_output (4)'!$J$214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{50AC622D-1947-8046-A343-B7DB6909DBD8}</c15:txfldGUID>
                      <c15:f>'/Users/el1goluj/Documents/ZURICH/PROJECTS/UPMEM/upmem-workloads/Microbenchmarks/AI/[ai_output.xlsx]ai_output (4)'!$J$214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4-FF8B-5F4C-8BBF-ED4DE736661E}"/>
                </c:ext>
              </c:extLst>
            </c:dLbl>
            <c:dLbl>
              <c:idx val="213"/>
              <c:tx>
                <c:strRef>
                  <c:f>'/Users/el1goluj/Documents/ZURICH/PROJECTS/UPMEM/upmem-workloads/Microbenchmarks/AI/[ai_output.xlsx]ai_output (4)'!$J$215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{E18B406C-080A-E247-83E1-23365D787375}</c15:txfldGUID>
                      <c15:f>'/Users/el1goluj/Documents/ZURICH/PROJECTS/UPMEM/upmem-workloads/Microbenchmarks/AI/[ai_output.xlsx]ai_output (4)'!$J$215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5-FF8B-5F4C-8BBF-ED4DE736661E}"/>
                </c:ext>
              </c:extLst>
            </c:dLbl>
            <c:dLbl>
              <c:idx val="214"/>
              <c:tx>
                <c:strRef>
                  <c:f>'/Users/el1goluj/Documents/ZURICH/PROJECTS/UPMEM/upmem-workloads/Microbenchmarks/AI/[ai_output.xlsx]ai_output (4)'!$J$216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{CAD0DD5F-85AC-D74D-B429-258B53123613}</c15:txfldGUID>
                      <c15:f>'/Users/el1goluj/Documents/ZURICH/PROJECTS/UPMEM/upmem-workloads/Microbenchmarks/AI/[ai_output.xlsx]ai_output (4)'!$J$216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6-FF8B-5F4C-8BBF-ED4DE736661E}"/>
                </c:ext>
              </c:extLst>
            </c:dLbl>
            <c:dLbl>
              <c:idx val="215"/>
              <c:tx>
                <c:strRef>
                  <c:f>'/Users/el1goluj/Documents/ZURICH/PROJECTS/UPMEM/upmem-workloads/Microbenchmarks/AI/[ai_output.xlsx]ai_output (4)'!$J$217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{7AEFD39F-90B7-DE45-AFBC-A500D443EE8D}</c15:txfldGUID>
                      <c15:f>'/Users/el1goluj/Documents/ZURICH/PROJECTS/UPMEM/upmem-workloads/Microbenchmarks/AI/[ai_output.xlsx]ai_output (4)'!$J$217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7-FF8B-5F4C-8BBF-ED4DE736661E}"/>
                </c:ext>
              </c:extLst>
            </c:dLbl>
            <c:dLbl>
              <c:idx val="216"/>
              <c:tx>
                <c:strRef>
                  <c:f>'/Users/el1goluj/Documents/ZURICH/PROJECTS/UPMEM/upmem-workloads/Microbenchmarks/AI/[ai_output.xlsx]ai_output (4)'!$J$218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{D0C69FB4-E9DA-9348-852F-14970FBB189B}</c15:txfldGUID>
                      <c15:f>'/Users/el1goluj/Documents/ZURICH/PROJECTS/UPMEM/upmem-workloads/Microbenchmarks/AI/[ai_output.xlsx]ai_output (4)'!$J$218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8-FF8B-5F4C-8BBF-ED4DE736661E}"/>
                </c:ext>
              </c:extLst>
            </c:dLbl>
            <c:dLbl>
              <c:idx val="217"/>
              <c:tx>
                <c:strRef>
                  <c:f>'/Users/el1goluj/Documents/ZURICH/PROJECTS/UPMEM/upmem-workloads/Microbenchmarks/AI/[ai_output.xlsx]ai_output (4)'!$J$219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{871D9E0C-0022-5441-A562-491E1C3B5291}</c15:txfldGUID>
                      <c15:f>'/Users/el1goluj/Documents/ZURICH/PROJECTS/UPMEM/upmem-workloads/Microbenchmarks/AI/[ai_output.xlsx]ai_output (4)'!$J$219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9-FF8B-5F4C-8BBF-ED4DE736661E}"/>
                </c:ext>
              </c:extLst>
            </c:dLbl>
            <c:dLbl>
              <c:idx val="218"/>
              <c:tx>
                <c:strRef>
                  <c:f>'/Users/el1goluj/Documents/ZURICH/PROJECTS/UPMEM/upmem-workloads/Microbenchmarks/AI/[ai_output.xlsx]ai_output (4)'!$J$220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{25E30A0B-D4B2-2342-A434-055F12731B03}</c15:txfldGUID>
                      <c15:f>'/Users/el1goluj/Documents/ZURICH/PROJECTS/UPMEM/upmem-workloads/Microbenchmarks/AI/[ai_output.xlsx]ai_output (4)'!$J$220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A-FF8B-5F4C-8BBF-ED4DE736661E}"/>
                </c:ext>
              </c:extLst>
            </c:dLbl>
            <c:dLbl>
              <c:idx val="219"/>
              <c:tx>
                <c:strRef>
                  <c:f>'/Users/el1goluj/Documents/ZURICH/PROJECTS/UPMEM/upmem-workloads/Microbenchmarks/AI/[ai_output.xlsx]ai_output (4)'!$J$221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{D7443FEE-B02E-9E47-881B-97767B1AFF67}</c15:txfldGUID>
                      <c15:f>'/Users/el1goluj/Documents/ZURICH/PROJECTS/UPMEM/upmem-workloads/Microbenchmarks/AI/[ai_output.xlsx]ai_output (4)'!$J$221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B-FF8B-5F4C-8BBF-ED4DE736661E}"/>
                </c:ext>
              </c:extLst>
            </c:dLbl>
            <c:dLbl>
              <c:idx val="220"/>
              <c:tx>
                <c:strRef>
                  <c:f>'/Users/el1goluj/Documents/ZURICH/PROJECTS/UPMEM/upmem-workloads/Microbenchmarks/AI/[ai_output.xlsx]ai_output (4)'!$J$222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{85824D56-68F3-F643-9E5F-36462F392A59}</c15:txfldGUID>
                      <c15:f>'/Users/el1goluj/Documents/ZURICH/PROJECTS/UPMEM/upmem-workloads/Microbenchmarks/AI/[ai_output.xlsx]ai_output (4)'!$J$222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C-FF8B-5F4C-8BBF-ED4DE736661E}"/>
                </c:ext>
              </c:extLst>
            </c:dLbl>
            <c:dLbl>
              <c:idx val="221"/>
              <c:tx>
                <c:strRef>
                  <c:f>'/Users/el1goluj/Documents/ZURICH/PROJECTS/UPMEM/upmem-workloads/Microbenchmarks/AI/[ai_output.xlsx]ai_output (4)'!$J$223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{391B63E8-7726-F846-9BDD-FB33F75A1C53}</c15:txfldGUID>
                      <c15:f>'/Users/el1goluj/Documents/ZURICH/PROJECTS/UPMEM/upmem-workloads/Microbenchmarks/AI/[ai_output.xlsx]ai_output (4)'!$J$223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D-FF8B-5F4C-8BBF-ED4DE736661E}"/>
                </c:ext>
              </c:extLst>
            </c:dLbl>
            <c:dLbl>
              <c:idx val="222"/>
              <c:tx>
                <c:strRef>
                  <c:f>'/Users/el1goluj/Documents/ZURICH/PROJECTS/UPMEM/upmem-workloads/Microbenchmarks/AI/[ai_output.xlsx]ai_output (4)'!$J$224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{57423453-8FA6-764A-AE95-18ED5C4806B8}</c15:txfldGUID>
                      <c15:f>'/Users/el1goluj/Documents/ZURICH/PROJECTS/UPMEM/upmem-workloads/Microbenchmarks/AI/[ai_output.xlsx]ai_output (4)'!$J$224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E-FF8B-5F4C-8BBF-ED4DE736661E}"/>
                </c:ext>
              </c:extLst>
            </c:dLbl>
            <c:dLbl>
              <c:idx val="223"/>
              <c:tx>
                <c:strRef>
                  <c:f>'/Users/el1goluj/Documents/ZURICH/PROJECTS/UPMEM/upmem-workloads/Microbenchmarks/AI/[ai_output.xlsx]ai_output (4)'!$J$225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{DF0CEE0F-D0BE-AD4A-B3F5-53C4BD9CCA2C}</c15:txfldGUID>
                      <c15:f>'/Users/el1goluj/Documents/ZURICH/PROJECTS/UPMEM/upmem-workloads/Microbenchmarks/AI/[ai_output.xlsx]ai_output (4)'!$J$225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F-FF8B-5F4C-8BBF-ED4DE736661E}"/>
                </c:ext>
              </c:extLst>
            </c:dLbl>
            <c:dLbl>
              <c:idx val="224"/>
              <c:tx>
                <c:strRef>
                  <c:f>'/Users/el1goluj/Documents/ZURICH/PROJECTS/UPMEM/upmem-workloads/Microbenchmarks/AI/[ai_output.xlsx]ai_output (4)'!$J$226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{175C5492-7023-7F49-BDD3-3D8FBF88E265}</c15:txfldGUID>
                      <c15:f>'/Users/el1goluj/Documents/ZURICH/PROJECTS/UPMEM/upmem-workloads/Microbenchmarks/AI/[ai_output.xlsx]ai_output (4)'!$J$226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0-FF8B-5F4C-8BBF-ED4DE736661E}"/>
                </c:ext>
              </c:extLst>
            </c:dLbl>
            <c:dLbl>
              <c:idx val="225"/>
              <c:tx>
                <c:strRef>
                  <c:f>'/Users/el1goluj/Documents/ZURICH/PROJECTS/UPMEM/upmem-workloads/Microbenchmarks/AI/[ai_output.xlsx]ai_output (4)'!$J$227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{0EFC97A8-F038-D64E-9301-116E19F3587C}</c15:txfldGUID>
                      <c15:f>'/Users/el1goluj/Documents/ZURICH/PROJECTS/UPMEM/upmem-workloads/Microbenchmarks/AI/[ai_output.xlsx]ai_output (4)'!$J$227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1-FF8B-5F4C-8BBF-ED4DE736661E}"/>
                </c:ext>
              </c:extLst>
            </c:dLbl>
            <c:dLbl>
              <c:idx val="226"/>
              <c:tx>
                <c:strRef>
                  <c:f>'/Users/el1goluj/Documents/ZURICH/PROJECTS/UPMEM/upmem-workloads/Microbenchmarks/AI/[ai_output.xlsx]ai_output (4)'!$J$228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{6DBED0A7-0696-C94B-BE93-999116B0FE58}</c15:txfldGUID>
                      <c15:f>'/Users/el1goluj/Documents/ZURICH/PROJECTS/UPMEM/upmem-workloads/Microbenchmarks/AI/[ai_output.xlsx]ai_output (4)'!$J$228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2-FF8B-5F4C-8BBF-ED4DE736661E}"/>
                </c:ext>
              </c:extLst>
            </c:dLbl>
            <c:dLbl>
              <c:idx val="227"/>
              <c:tx>
                <c:strRef>
                  <c:f>'/Users/el1goluj/Documents/ZURICH/PROJECTS/UPMEM/upmem-workloads/Microbenchmarks/AI/[ai_output.xlsx]ai_output (4)'!$J$229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{E625C24F-75DB-F24E-AD9A-11B31ED6DD7E}</c15:txfldGUID>
                      <c15:f>'/Users/el1goluj/Documents/ZURICH/PROJECTS/UPMEM/upmem-workloads/Microbenchmarks/AI/[ai_output.xlsx]ai_output (4)'!$J$229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3-FF8B-5F4C-8BBF-ED4DE736661E}"/>
                </c:ext>
              </c:extLst>
            </c:dLbl>
            <c:dLbl>
              <c:idx val="228"/>
              <c:tx>
                <c:strRef>
                  <c:f>'/Users/el1goluj/Documents/ZURICH/PROJECTS/UPMEM/upmem-workloads/Microbenchmarks/AI/[ai_output.xlsx]ai_output (4)'!$J$230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{524AB189-725C-8942-A391-67E4270C2DF2}</c15:txfldGUID>
                      <c15:f>'/Users/el1goluj/Documents/ZURICH/PROJECTS/UPMEM/upmem-workloads/Microbenchmarks/AI/[ai_output.xlsx]ai_output (4)'!$J$230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4-FF8B-5F4C-8BBF-ED4DE736661E}"/>
                </c:ext>
              </c:extLst>
            </c:dLbl>
            <c:dLbl>
              <c:idx val="229"/>
              <c:tx>
                <c:strRef>
                  <c:f>'/Users/el1goluj/Documents/ZURICH/PROJECTS/UPMEM/upmem-workloads/Microbenchmarks/AI/[ai_output.xlsx]ai_output (4)'!$J$231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{9C200310-9260-2C4C-B142-34F668E3D7A0}</c15:txfldGUID>
                      <c15:f>'/Users/el1goluj/Documents/ZURICH/PROJECTS/UPMEM/upmem-workloads/Microbenchmarks/AI/[ai_output.xlsx]ai_output (4)'!$J$231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5-FF8B-5F4C-8BBF-ED4DE736661E}"/>
                </c:ext>
              </c:extLst>
            </c:dLbl>
            <c:dLbl>
              <c:idx val="230"/>
              <c:tx>
                <c:strRef>
                  <c:f>'/Users/el1goluj/Documents/ZURICH/PROJECTS/UPMEM/upmem-workloads/Microbenchmarks/AI/[ai_output.xlsx]ai_output (4)'!$J$232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{FDC0DFE4-FF94-D544-BD5C-CA9A1921249B}</c15:txfldGUID>
                      <c15:f>'/Users/el1goluj/Documents/ZURICH/PROJECTS/UPMEM/upmem-workloads/Microbenchmarks/AI/[ai_output.xlsx]ai_output (4)'!$J$232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6-FF8B-5F4C-8BBF-ED4DE736661E}"/>
                </c:ext>
              </c:extLst>
            </c:dLbl>
            <c:dLbl>
              <c:idx val="231"/>
              <c:tx>
                <c:strRef>
                  <c:f>'/Users/el1goluj/Documents/ZURICH/PROJECTS/UPMEM/upmem-workloads/Microbenchmarks/AI/[ai_output.xlsx]ai_output (4)'!$J$233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{0D1CCD10-63C0-1A48-8817-3E2037F50936}</c15:txfldGUID>
                      <c15:f>'/Users/el1goluj/Documents/ZURICH/PROJECTS/UPMEM/upmem-workloads/Microbenchmarks/AI/[ai_output.xlsx]ai_output (4)'!$J$233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7-FF8B-5F4C-8BBF-ED4DE736661E}"/>
                </c:ext>
              </c:extLst>
            </c:dLbl>
            <c:dLbl>
              <c:idx val="232"/>
              <c:tx>
                <c:strRef>
                  <c:f>'/Users/el1goluj/Documents/ZURICH/PROJECTS/UPMEM/upmem-workloads/Microbenchmarks/AI/[ai_output.xlsx]ai_output (4)'!$J$234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{410F5B2B-7CF7-684B-8D60-736B6F0C5F14}</c15:txfldGUID>
                      <c15:f>'/Users/el1goluj/Documents/ZURICH/PROJECTS/UPMEM/upmem-workloads/Microbenchmarks/AI/[ai_output.xlsx]ai_output (4)'!$J$234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8-FF8B-5F4C-8BBF-ED4DE736661E}"/>
                </c:ext>
              </c:extLst>
            </c:dLbl>
            <c:dLbl>
              <c:idx val="233"/>
              <c:tx>
                <c:strRef>
                  <c:f>'/Users/el1goluj/Documents/ZURICH/PROJECTS/UPMEM/upmem-workloads/Microbenchmarks/AI/[ai_output.xlsx]ai_output (4)'!$J$235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{F60A7966-30C7-DF46-9A14-C4E0BE07EA25}</c15:txfldGUID>
                      <c15:f>'/Users/el1goluj/Documents/ZURICH/PROJECTS/UPMEM/upmem-workloads/Microbenchmarks/AI/[ai_output.xlsx]ai_output (4)'!$J$235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9-FF8B-5F4C-8BBF-ED4DE736661E}"/>
                </c:ext>
              </c:extLst>
            </c:dLbl>
            <c:dLbl>
              <c:idx val="234"/>
              <c:tx>
                <c:strRef>
                  <c:f>'/Users/el1goluj/Documents/ZURICH/PROJECTS/UPMEM/upmem-workloads/Microbenchmarks/AI/[ai_output.xlsx]ai_output (4)'!$J$236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{4E632858-FEC8-0746-9CBC-AC0C969A5AB7}</c15:txfldGUID>
                      <c15:f>'/Users/el1goluj/Documents/ZURICH/PROJECTS/UPMEM/upmem-workloads/Microbenchmarks/AI/[ai_output.xlsx]ai_output (4)'!$J$236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A-FF8B-5F4C-8BBF-ED4DE736661E}"/>
                </c:ext>
              </c:extLst>
            </c:dLbl>
            <c:dLbl>
              <c:idx val="235"/>
              <c:tx>
                <c:strRef>
                  <c:f>'/Users/el1goluj/Documents/ZURICH/PROJECTS/UPMEM/upmem-workloads/Microbenchmarks/AI/[ai_output.xlsx]ai_output (4)'!$J$237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{D3BC8A7F-8307-604C-8E5A-CCFF518A809F}</c15:txfldGUID>
                      <c15:f>'/Users/el1goluj/Documents/ZURICH/PROJECTS/UPMEM/upmem-workloads/Microbenchmarks/AI/[ai_output.xlsx]ai_output (4)'!$J$237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B-FF8B-5F4C-8BBF-ED4DE736661E}"/>
                </c:ext>
              </c:extLst>
            </c:dLbl>
            <c:dLbl>
              <c:idx val="236"/>
              <c:tx>
                <c:strRef>
                  <c:f>'/Users/el1goluj/Documents/ZURICH/PROJECTS/UPMEM/upmem-workloads/Microbenchmarks/AI/[ai_output.xlsx]ai_output (4)'!$J$238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{F51C4E9D-5606-494D-8853-48888ECCC4F2}</c15:txfldGUID>
                      <c15:f>'/Users/el1goluj/Documents/ZURICH/PROJECTS/UPMEM/upmem-workloads/Microbenchmarks/AI/[ai_output.xlsx]ai_output (4)'!$J$238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C-FF8B-5F4C-8BBF-ED4DE736661E}"/>
                </c:ext>
              </c:extLst>
            </c:dLbl>
            <c:dLbl>
              <c:idx val="237"/>
              <c:tx>
                <c:strRef>
                  <c:f>'/Users/el1goluj/Documents/ZURICH/PROJECTS/UPMEM/upmem-workloads/Microbenchmarks/AI/[ai_output.xlsx]ai_output (4)'!$J$239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{E7F0106E-6E8A-594B-9117-473EC05244E5}</c15:txfldGUID>
                      <c15:f>'/Users/el1goluj/Documents/ZURICH/PROJECTS/UPMEM/upmem-workloads/Microbenchmarks/AI/[ai_output.xlsx]ai_output (4)'!$J$239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D-FF8B-5F4C-8BBF-ED4DE736661E}"/>
                </c:ext>
              </c:extLst>
            </c:dLbl>
            <c:dLbl>
              <c:idx val="238"/>
              <c:tx>
                <c:strRef>
                  <c:f>'/Users/el1goluj/Documents/ZURICH/PROJECTS/UPMEM/upmem-workloads/Microbenchmarks/AI/[ai_output.xlsx]ai_output (4)'!$J$240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{E7F858AD-9F0E-5B4C-81C8-5F0E2E0925D6}</c15:txfldGUID>
                      <c15:f>'/Users/el1goluj/Documents/ZURICH/PROJECTS/UPMEM/upmem-workloads/Microbenchmarks/AI/[ai_output.xlsx]ai_output (4)'!$J$240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E-FF8B-5F4C-8BBF-ED4DE736661E}"/>
                </c:ext>
              </c:extLst>
            </c:dLbl>
            <c:dLbl>
              <c:idx val="239"/>
              <c:tx>
                <c:strRef>
                  <c:f>'/Users/el1goluj/Documents/ZURICH/PROJECTS/UPMEM/upmem-workloads/Microbenchmarks/AI/[ai_output.xlsx]ai_output (4)'!$J$241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{E35463AF-3C08-D244-ADC0-9998F2080AF9}</c15:txfldGUID>
                      <c15:f>'/Users/el1goluj/Documents/ZURICH/PROJECTS/UPMEM/upmem-workloads/Microbenchmarks/AI/[ai_output.xlsx]ai_output (4)'!$J$241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F-FF8B-5F4C-8BBF-ED4DE736661E}"/>
                </c:ext>
              </c:extLst>
            </c:dLbl>
            <c:dLbl>
              <c:idx val="240"/>
              <c:tx>
                <c:strRef>
                  <c:f>'/Users/el1goluj/Documents/ZURICH/PROJECTS/UPMEM/upmem-workloads/Microbenchmarks/AI/[ai_output.xlsx]ai_output (4)'!$J$242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{9CB0731E-312F-8C46-B68C-A6418271AD78}</c15:txfldGUID>
                      <c15:f>'/Users/el1goluj/Documents/ZURICH/PROJECTS/UPMEM/upmem-workloads/Microbenchmarks/AI/[ai_output.xlsx]ai_output (4)'!$J$242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0-FF8B-5F4C-8BBF-ED4DE736661E}"/>
                </c:ext>
              </c:extLst>
            </c:dLbl>
            <c:dLbl>
              <c:idx val="241"/>
              <c:tx>
                <c:strRef>
                  <c:f>'/Users/el1goluj/Documents/ZURICH/PROJECTS/UPMEM/upmem-workloads/Microbenchmarks/AI/[ai_output.xlsx]ai_output (4)'!$J$243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{36CE08C3-89F5-644E-9613-D21DAD6E1868}</c15:txfldGUID>
                      <c15:f>'/Users/el1goluj/Documents/ZURICH/PROJECTS/UPMEM/upmem-workloads/Microbenchmarks/AI/[ai_output.xlsx]ai_output (4)'!$J$243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1-FF8B-5F4C-8BBF-ED4DE736661E}"/>
                </c:ext>
              </c:extLst>
            </c:dLbl>
            <c:dLbl>
              <c:idx val="242"/>
              <c:tx>
                <c:strRef>
                  <c:f>'/Users/el1goluj/Documents/ZURICH/PROJECTS/UPMEM/upmem-workloads/Microbenchmarks/AI/[ai_output.xlsx]ai_output (4)'!$J$244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{82ED71F9-F07E-324E-A3FB-FF92E5D273D2}</c15:txfldGUID>
                      <c15:f>'/Users/el1goluj/Documents/ZURICH/PROJECTS/UPMEM/upmem-workloads/Microbenchmarks/AI/[ai_output.xlsx]ai_output (4)'!$J$244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2-FF8B-5F4C-8BBF-ED4DE736661E}"/>
                </c:ext>
              </c:extLst>
            </c:dLbl>
            <c:dLbl>
              <c:idx val="243"/>
              <c:tx>
                <c:strRef>
                  <c:f>'/Users/el1goluj/Documents/ZURICH/PROJECTS/UPMEM/upmem-workloads/Microbenchmarks/AI/[ai_output.xlsx]ai_output (4)'!$J$245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{B6EC3ECF-3CCC-C04F-999E-8067FB62A240}</c15:txfldGUID>
                      <c15:f>'/Users/el1goluj/Documents/ZURICH/PROJECTS/UPMEM/upmem-workloads/Microbenchmarks/AI/[ai_output.xlsx]ai_output (4)'!$J$245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3-FF8B-5F4C-8BBF-ED4DE736661E}"/>
                </c:ext>
              </c:extLst>
            </c:dLbl>
            <c:dLbl>
              <c:idx val="244"/>
              <c:tx>
                <c:strRef>
                  <c:f>'/Users/el1goluj/Documents/ZURICH/PROJECTS/UPMEM/upmem-workloads/Microbenchmarks/AI/[ai_output.xlsx]ai_output (4)'!$J$246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{728F6B32-063F-414D-8541-096B0349D014}</c15:txfldGUID>
                      <c15:f>'/Users/el1goluj/Documents/ZURICH/PROJECTS/UPMEM/upmem-workloads/Microbenchmarks/AI/[ai_output.xlsx]ai_output (4)'!$J$246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4-FF8B-5F4C-8BBF-ED4DE736661E}"/>
                </c:ext>
              </c:extLst>
            </c:dLbl>
            <c:dLbl>
              <c:idx val="245"/>
              <c:tx>
                <c:strRef>
                  <c:f>'/Users/el1goluj/Documents/ZURICH/PROJECTS/UPMEM/upmem-workloads/Microbenchmarks/AI/[ai_output.xlsx]ai_output (4)'!$J$247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{FC90950B-8E6A-3441-9B36-46B18266229D}</c15:txfldGUID>
                      <c15:f>'/Users/el1goluj/Documents/ZURICH/PROJECTS/UPMEM/upmem-workloads/Microbenchmarks/AI/[ai_output.xlsx]ai_output (4)'!$J$247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5-FF8B-5F4C-8BBF-ED4DE736661E}"/>
                </c:ext>
              </c:extLst>
            </c:dLbl>
            <c:dLbl>
              <c:idx val="246"/>
              <c:tx>
                <c:strRef>
                  <c:f>'/Users/el1goluj/Documents/ZURICH/PROJECTS/UPMEM/upmem-workloads/Microbenchmarks/AI/[ai_output.xlsx]ai_output (4)'!$J$248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{6EAC26A4-177A-9049-8812-666EA5F42358}</c15:txfldGUID>
                      <c15:f>'/Users/el1goluj/Documents/ZURICH/PROJECTS/UPMEM/upmem-workloads/Microbenchmarks/AI/[ai_output.xlsx]ai_output (4)'!$J$248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6-FF8B-5F4C-8BBF-ED4DE736661E}"/>
                </c:ext>
              </c:extLst>
            </c:dLbl>
            <c:dLbl>
              <c:idx val="247"/>
              <c:tx>
                <c:strRef>
                  <c:f>'/Users/el1goluj/Documents/ZURICH/PROJECTS/UPMEM/upmem-workloads/Microbenchmarks/AI/[ai_output.xlsx]ai_output (4)'!$J$249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{E11D06BC-B816-A34D-92E3-FA7DAFA9F10A}</c15:txfldGUID>
                      <c15:f>'/Users/el1goluj/Documents/ZURICH/PROJECTS/UPMEM/upmem-workloads/Microbenchmarks/AI/[ai_output.xlsx]ai_output (4)'!$J$249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7-FF8B-5F4C-8BBF-ED4DE736661E}"/>
                </c:ext>
              </c:extLst>
            </c:dLbl>
            <c:dLbl>
              <c:idx val="248"/>
              <c:tx>
                <c:strRef>
                  <c:f>'/Users/el1goluj/Documents/ZURICH/PROJECTS/UPMEM/upmem-workloads/Microbenchmarks/AI/[ai_output.xlsx]ai_output (4)'!$J$250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{08BDE7FF-B634-EE40-8D40-21FAD2B21D00}</c15:txfldGUID>
                      <c15:f>'/Users/el1goluj/Documents/ZURICH/PROJECTS/UPMEM/upmem-workloads/Microbenchmarks/AI/[ai_output.xlsx]ai_output (4)'!$J$250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8-FF8B-5F4C-8BBF-ED4DE736661E}"/>
                </c:ext>
              </c:extLst>
            </c:dLbl>
            <c:dLbl>
              <c:idx val="249"/>
              <c:tx>
                <c:strRef>
                  <c:f>'/Users/el1goluj/Documents/ZURICH/PROJECTS/UPMEM/upmem-workloads/Microbenchmarks/AI/[ai_output.xlsx]ai_output (4)'!$J$251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{E661E80F-A422-394E-8592-60F154BC79E5}</c15:txfldGUID>
                      <c15:f>'/Users/el1goluj/Documents/ZURICH/PROJECTS/UPMEM/upmem-workloads/Microbenchmarks/AI/[ai_output.xlsx]ai_output (4)'!$J$251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9-FF8B-5F4C-8BBF-ED4DE736661E}"/>
                </c:ext>
              </c:extLst>
            </c:dLbl>
            <c:dLbl>
              <c:idx val="250"/>
              <c:tx>
                <c:strRef>
                  <c:f>'/Users/el1goluj/Documents/ZURICH/PROJECTS/UPMEM/upmem-workloads/Microbenchmarks/AI/[ai_output.xlsx]ai_output (4)'!$J$252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{C01B2359-61B5-8B4D-A19A-1D8FF5692FA1}</c15:txfldGUID>
                      <c15:f>'/Users/el1goluj/Documents/ZURICH/PROJECTS/UPMEM/upmem-workloads/Microbenchmarks/AI/[ai_output.xlsx]ai_output (4)'!$J$252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A-FF8B-5F4C-8BBF-ED4DE736661E}"/>
                </c:ext>
              </c:extLst>
            </c:dLbl>
            <c:dLbl>
              <c:idx val="251"/>
              <c:tx>
                <c:strRef>
                  <c:f>'/Users/el1goluj/Documents/ZURICH/PROJECTS/UPMEM/upmem-workloads/Microbenchmarks/AI/[ai_output.xlsx]ai_output (4)'!$J$253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{5FE5E4F7-16F1-FC46-B578-4DEDC074D907}</c15:txfldGUID>
                      <c15:f>'/Users/el1goluj/Documents/ZURICH/PROJECTS/UPMEM/upmem-workloads/Microbenchmarks/AI/[ai_output.xlsx]ai_output (4)'!$J$253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B-FF8B-5F4C-8BBF-ED4DE736661E}"/>
                </c:ext>
              </c:extLst>
            </c:dLbl>
            <c:dLbl>
              <c:idx val="252"/>
              <c:tx>
                <c:strRef>
                  <c:f>'/Users/el1goluj/Documents/ZURICH/PROJECTS/UPMEM/upmem-workloads/Microbenchmarks/AI/[ai_output.xlsx]ai_output (4)'!$J$254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{C534A8D5-D0F0-B846-9041-FD8D435090E6}</c15:txfldGUID>
                      <c15:f>'/Users/el1goluj/Documents/ZURICH/PROJECTS/UPMEM/upmem-workloads/Microbenchmarks/AI/[ai_output.xlsx]ai_output (4)'!$J$254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C-FF8B-5F4C-8BBF-ED4DE736661E}"/>
                </c:ext>
              </c:extLst>
            </c:dLbl>
            <c:dLbl>
              <c:idx val="253"/>
              <c:tx>
                <c:strRef>
                  <c:f>'/Users/el1goluj/Documents/ZURICH/PROJECTS/UPMEM/upmem-workloads/Microbenchmarks/AI/[ai_output.xlsx]ai_output (4)'!$J$255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{CC596EF6-428A-D345-A257-595AAD4B134F}</c15:txfldGUID>
                      <c15:f>'/Users/el1goluj/Documents/ZURICH/PROJECTS/UPMEM/upmem-workloads/Microbenchmarks/AI/[ai_output.xlsx]ai_output (4)'!$J$255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D-FF8B-5F4C-8BBF-ED4DE736661E}"/>
                </c:ext>
              </c:extLst>
            </c:dLbl>
            <c:dLbl>
              <c:idx val="254"/>
              <c:tx>
                <c:strRef>
                  <c:f>'/Users/el1goluj/Documents/ZURICH/PROJECTS/UPMEM/upmem-workloads/Microbenchmarks/AI/[ai_output.xlsx]ai_output (4)'!$J$256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{658C458A-C920-5F41-9CCA-3FC2A99E954B}</c15:txfldGUID>
                      <c15:f>'/Users/el1goluj/Documents/ZURICH/PROJECTS/UPMEM/upmem-workloads/Microbenchmarks/AI/[ai_output.xlsx]ai_output (4)'!$J$256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E-FF8B-5F4C-8BBF-ED4DE736661E}"/>
                </c:ext>
              </c:extLst>
            </c:dLbl>
            <c:dLbl>
              <c:idx val="255"/>
              <c:tx>
                <c:strRef>
                  <c:f>'/Users/el1goluj/Documents/ZURICH/PROJECTS/UPMEM/upmem-workloads/Microbenchmarks/AI/[ai_output.xlsx]ai_output (4)'!$J$257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{182300C0-4429-7A48-A678-E2955022A221}</c15:txfldGUID>
                      <c15:f>'/Users/el1goluj/Documents/ZURICH/PROJECTS/UPMEM/upmem-workloads/Microbenchmarks/AI/[ai_output.xlsx]ai_output (4)'!$J$257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F-FF8B-5F4C-8BBF-ED4DE736661E}"/>
                </c:ext>
              </c:extLst>
            </c:dLbl>
            <c:dLbl>
              <c:idx val="256"/>
              <c:tx>
                <c:strRef>
                  <c:f>'/Users/el1goluj/Documents/ZURICH/PROJECTS/UPMEM/upmem-workloads/Microbenchmarks/AI/[ai_output.xlsx]ai_output (4)'!$J$258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{AD868222-CBE7-2E44-BE20-A5B9049A0B2C}</c15:txfldGUID>
                      <c15:f>'/Users/el1goluj/Documents/ZURICH/PROJECTS/UPMEM/upmem-workloads/Microbenchmarks/AI/[ai_output.xlsx]ai_output (4)'!$J$258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0-FF8B-5F4C-8BBF-ED4DE736661E}"/>
                </c:ext>
              </c:extLst>
            </c:dLbl>
            <c:dLbl>
              <c:idx val="257"/>
              <c:tx>
                <c:strRef>
                  <c:f>'/Users/el1goluj/Documents/ZURICH/PROJECTS/UPMEM/upmem-workloads/Microbenchmarks/AI/[ai_output.xlsx]ai_output (4)'!$J$259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{47445375-C074-604F-ACCC-CB8C04ADB32D}</c15:txfldGUID>
                      <c15:f>'/Users/el1goluj/Documents/ZURICH/PROJECTS/UPMEM/upmem-workloads/Microbenchmarks/AI/[ai_output.xlsx]ai_output (4)'!$J$259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1-FF8B-5F4C-8BBF-ED4DE736661E}"/>
                </c:ext>
              </c:extLst>
            </c:dLbl>
            <c:dLbl>
              <c:idx val="258"/>
              <c:tx>
                <c:strRef>
                  <c:f>'/Users/el1goluj/Documents/ZURICH/PROJECTS/UPMEM/upmem-workloads/Microbenchmarks/AI/[ai_output.xlsx]ai_output (4)'!$J$260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{4BBDADB6-173B-FA40-9D15-75111E4FFBEA}</c15:txfldGUID>
                      <c15:f>'/Users/el1goluj/Documents/ZURICH/PROJECTS/UPMEM/upmem-workloads/Microbenchmarks/AI/[ai_output.xlsx]ai_output (4)'!$J$260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2-FF8B-5F4C-8BBF-ED4DE736661E}"/>
                </c:ext>
              </c:extLst>
            </c:dLbl>
            <c:dLbl>
              <c:idx val="259"/>
              <c:tx>
                <c:strRef>
                  <c:f>'/Users/el1goluj/Documents/ZURICH/PROJECTS/UPMEM/upmem-workloads/Microbenchmarks/AI/[ai_output.xlsx]ai_output (4)'!$J$261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{4CB10F12-869E-2B4F-9AE1-B2D1C97E45CE}</c15:txfldGUID>
                      <c15:f>'/Users/el1goluj/Documents/ZURICH/PROJECTS/UPMEM/upmem-workloads/Microbenchmarks/AI/[ai_output.xlsx]ai_output (4)'!$J$261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3-FF8B-5F4C-8BBF-ED4DE736661E}"/>
                </c:ext>
              </c:extLst>
            </c:dLbl>
            <c:dLbl>
              <c:idx val="260"/>
              <c:tx>
                <c:strRef>
                  <c:f>'/Users/el1goluj/Documents/ZURICH/PROJECTS/UPMEM/upmem-workloads/Microbenchmarks/AI/[ai_output.xlsx]ai_output (4)'!$J$262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{7506713B-8068-8E4A-80CA-713640E3F126}</c15:txfldGUID>
                      <c15:f>'/Users/el1goluj/Documents/ZURICH/PROJECTS/UPMEM/upmem-workloads/Microbenchmarks/AI/[ai_output.xlsx]ai_output (4)'!$J$262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4-FF8B-5F4C-8BBF-ED4DE736661E}"/>
                </c:ext>
              </c:extLst>
            </c:dLbl>
            <c:dLbl>
              <c:idx val="261"/>
              <c:tx>
                <c:strRef>
                  <c:f>'/Users/el1goluj/Documents/ZURICH/PROJECTS/UPMEM/upmem-workloads/Microbenchmarks/AI/[ai_output.xlsx]ai_output (4)'!$J$263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{AE274D0C-E152-EF42-8985-608F20921DED}</c15:txfldGUID>
                      <c15:f>'/Users/el1goluj/Documents/ZURICH/PROJECTS/UPMEM/upmem-workloads/Microbenchmarks/AI/[ai_output.xlsx]ai_output (4)'!$J$263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5-FF8B-5F4C-8BBF-ED4DE736661E}"/>
                </c:ext>
              </c:extLst>
            </c:dLbl>
            <c:dLbl>
              <c:idx val="262"/>
              <c:tx>
                <c:strRef>
                  <c:f>'/Users/el1goluj/Documents/ZURICH/PROJECTS/UPMEM/upmem-workloads/Microbenchmarks/AI/[ai_output.xlsx]ai_output (4)'!$J$264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{EDD4B76A-E4F8-6D48-A667-F1A108FFFB0B}</c15:txfldGUID>
                      <c15:f>'/Users/el1goluj/Documents/ZURICH/PROJECTS/UPMEM/upmem-workloads/Microbenchmarks/AI/[ai_output.xlsx]ai_output (4)'!$J$264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6-FF8B-5F4C-8BBF-ED4DE736661E}"/>
                </c:ext>
              </c:extLst>
            </c:dLbl>
            <c:dLbl>
              <c:idx val="263"/>
              <c:tx>
                <c:strRef>
                  <c:f>'/Users/el1goluj/Documents/ZURICH/PROJECTS/UPMEM/upmem-workloads/Microbenchmarks/AI/[ai_output.xlsx]ai_output (4)'!$J$265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{7FF4BE2E-0A42-8747-A8D9-BD45803B4344}</c15:txfldGUID>
                      <c15:f>'/Users/el1goluj/Documents/ZURICH/PROJECTS/UPMEM/upmem-workloads/Microbenchmarks/AI/[ai_output.xlsx]ai_output (4)'!$J$265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7-FF8B-5F4C-8BBF-ED4DE736661E}"/>
                </c:ext>
              </c:extLst>
            </c:dLbl>
            <c:dLbl>
              <c:idx val="264"/>
              <c:tx>
                <c:strRef>
                  <c:f>'/Users/el1goluj/Documents/ZURICH/PROJECTS/UPMEM/upmem-workloads/Microbenchmarks/AI/[ai_output.xlsx]ai_output (4)'!$J$266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{A1E3BC2D-C3CC-634F-A5AE-020615694EF3}</c15:txfldGUID>
                      <c15:f>'/Users/el1goluj/Documents/ZURICH/PROJECTS/UPMEM/upmem-workloads/Microbenchmarks/AI/[ai_output.xlsx]ai_output (4)'!$J$266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8-FF8B-5F4C-8BBF-ED4DE736661E}"/>
                </c:ext>
              </c:extLst>
            </c:dLbl>
            <c:dLbl>
              <c:idx val="265"/>
              <c:tx>
                <c:strRef>
                  <c:f>'/Users/el1goluj/Documents/ZURICH/PROJECTS/UPMEM/upmem-workloads/Microbenchmarks/AI/[ai_output.xlsx]ai_output (4)'!$J$267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{120AD935-E9B9-714C-B5DB-5BEB598DF10C}</c15:txfldGUID>
                      <c15:f>'/Users/el1goluj/Documents/ZURICH/PROJECTS/UPMEM/upmem-workloads/Microbenchmarks/AI/[ai_output.xlsx]ai_output (4)'!$J$267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9-FF8B-5F4C-8BBF-ED4DE736661E}"/>
                </c:ext>
              </c:extLst>
            </c:dLbl>
            <c:dLbl>
              <c:idx val="266"/>
              <c:tx>
                <c:strRef>
                  <c:f>'/Users/el1goluj/Documents/ZURICH/PROJECTS/UPMEM/upmem-workloads/Microbenchmarks/AI/[ai_output.xlsx]ai_output (4)'!$J$268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{C9F2B6E4-7FB1-DF4A-9763-DC40DBEBA159}</c15:txfldGUID>
                      <c15:f>'/Users/el1goluj/Documents/ZURICH/PROJECTS/UPMEM/upmem-workloads/Microbenchmarks/AI/[ai_output.xlsx]ai_output (4)'!$J$268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A-FF8B-5F4C-8BBF-ED4DE736661E}"/>
                </c:ext>
              </c:extLst>
            </c:dLbl>
            <c:dLbl>
              <c:idx val="267"/>
              <c:tx>
                <c:strRef>
                  <c:f>'/Users/el1goluj/Documents/ZURICH/PROJECTS/UPMEM/upmem-workloads/Microbenchmarks/AI/[ai_output.xlsx]ai_output (4)'!$J$269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{C4EEAD26-0E8E-EF4A-905A-52F9FAD2A5F6}</c15:txfldGUID>
                      <c15:f>'/Users/el1goluj/Documents/ZURICH/PROJECTS/UPMEM/upmem-workloads/Microbenchmarks/AI/[ai_output.xlsx]ai_output (4)'!$J$269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B-FF8B-5F4C-8BBF-ED4DE736661E}"/>
                </c:ext>
              </c:extLst>
            </c:dLbl>
            <c:dLbl>
              <c:idx val="268"/>
              <c:tx>
                <c:strRef>
                  <c:f>'/Users/el1goluj/Documents/ZURICH/PROJECTS/UPMEM/upmem-workloads/Microbenchmarks/AI/[ai_output.xlsx]ai_output (4)'!$J$270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{D44FCDCD-F52E-EC4A-AE91-F0A93B734020}</c15:txfldGUID>
                      <c15:f>'/Users/el1goluj/Documents/ZURICH/PROJECTS/UPMEM/upmem-workloads/Microbenchmarks/AI/[ai_output.xlsx]ai_output (4)'!$J$270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C-FF8B-5F4C-8BBF-ED4DE736661E}"/>
                </c:ext>
              </c:extLst>
            </c:dLbl>
            <c:dLbl>
              <c:idx val="269"/>
              <c:tx>
                <c:strRef>
                  <c:f>'/Users/el1goluj/Documents/ZURICH/PROJECTS/UPMEM/upmem-workloads/Microbenchmarks/AI/[ai_output.xlsx]ai_output (4)'!$J$271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{8411F9C6-AFE0-514F-8C4B-E83EBD5393B7}</c15:txfldGUID>
                      <c15:f>'/Users/el1goluj/Documents/ZURICH/PROJECTS/UPMEM/upmem-workloads/Microbenchmarks/AI/[ai_output.xlsx]ai_output (4)'!$J$271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D-FF8B-5F4C-8BBF-ED4DE736661E}"/>
                </c:ext>
              </c:extLst>
            </c:dLbl>
            <c:dLbl>
              <c:idx val="270"/>
              <c:tx>
                <c:strRef>
                  <c:f>'/Users/el1goluj/Documents/ZURICH/PROJECTS/UPMEM/upmem-workloads/Microbenchmarks/AI/[ai_output.xlsx]ai_output (4)'!$J$272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{856BBD89-ECB3-DE4C-ADAD-EE7BDA4F1CF9}</c15:txfldGUID>
                      <c15:f>'/Users/el1goluj/Documents/ZURICH/PROJECTS/UPMEM/upmem-workloads/Microbenchmarks/AI/[ai_output.xlsx]ai_output (4)'!$J$272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E-FF8B-5F4C-8BBF-ED4DE736661E}"/>
                </c:ext>
              </c:extLst>
            </c:dLbl>
            <c:dLbl>
              <c:idx val="271"/>
              <c:tx>
                <c:strRef>
                  <c:f>'/Users/el1goluj/Documents/ZURICH/PROJECTS/UPMEM/upmem-workloads/Microbenchmarks/AI/[ai_output.xlsx]ai_output (4)'!$J$273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{C8A24EA1-F904-A944-B976-D85F631C1D64}</c15:txfldGUID>
                      <c15:f>'/Users/el1goluj/Documents/ZURICH/PROJECTS/UPMEM/upmem-workloads/Microbenchmarks/AI/[ai_output.xlsx]ai_output (4)'!$J$273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F-FF8B-5F4C-8BBF-ED4DE736661E}"/>
                </c:ext>
              </c:extLst>
            </c:dLbl>
            <c:dLbl>
              <c:idx val="272"/>
              <c:tx>
                <c:strRef>
                  <c:f>'/Users/el1goluj/Documents/ZURICH/PROJECTS/UPMEM/upmem-workloads/Microbenchmarks/AI/[ai_output.xlsx]ai_output (4)'!$J$274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{45B6DF98-C0EF-FA4E-94F4-ABF3FDF43278}</c15:txfldGUID>
                      <c15:f>'/Users/el1goluj/Documents/ZURICH/PROJECTS/UPMEM/upmem-workloads/Microbenchmarks/AI/[ai_output.xlsx]ai_output (4)'!$J$274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0-FF8B-5F4C-8BBF-ED4DE736661E}"/>
                </c:ext>
              </c:extLst>
            </c:dLbl>
            <c:dLbl>
              <c:idx val="273"/>
              <c:tx>
                <c:strRef>
                  <c:f>'/Users/el1goluj/Documents/ZURICH/PROJECTS/UPMEM/upmem-workloads/Microbenchmarks/AI/[ai_output.xlsx]ai_output (4)'!$J$275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{1384FFB2-3852-A646-8427-E4977935C5D7}</c15:txfldGUID>
                      <c15:f>'/Users/el1goluj/Documents/ZURICH/PROJECTS/UPMEM/upmem-workloads/Microbenchmarks/AI/[ai_output.xlsx]ai_output (4)'!$J$275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1-FF8B-5F4C-8BBF-ED4DE736661E}"/>
                </c:ext>
              </c:extLst>
            </c:dLbl>
            <c:dLbl>
              <c:idx val="274"/>
              <c:tx>
                <c:strRef>
                  <c:f>'/Users/el1goluj/Documents/ZURICH/PROJECTS/UPMEM/upmem-workloads/Microbenchmarks/AI/[ai_output.xlsx]ai_output (4)'!$J$276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{2418CAA6-CD89-324A-BFA5-67A47B7A4EF7}</c15:txfldGUID>
                      <c15:f>'/Users/el1goluj/Documents/ZURICH/PROJECTS/UPMEM/upmem-workloads/Microbenchmarks/AI/[ai_output.xlsx]ai_output (4)'!$J$276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2-FF8B-5F4C-8BBF-ED4DE736661E}"/>
                </c:ext>
              </c:extLst>
            </c:dLbl>
            <c:dLbl>
              <c:idx val="275"/>
              <c:tx>
                <c:strRef>
                  <c:f>'/Users/el1goluj/Documents/ZURICH/PROJECTS/UPMEM/upmem-workloads/Microbenchmarks/AI/[ai_output.xlsx]ai_output (4)'!$J$277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{7B9FEB67-A323-1844-9288-67EB892CE664}</c15:txfldGUID>
                      <c15:f>'/Users/el1goluj/Documents/ZURICH/PROJECTS/UPMEM/upmem-workloads/Microbenchmarks/AI/[ai_output.xlsx]ai_output (4)'!$J$277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3-FF8B-5F4C-8BBF-ED4DE736661E}"/>
                </c:ext>
              </c:extLst>
            </c:dLbl>
            <c:dLbl>
              <c:idx val="276"/>
              <c:tx>
                <c:strRef>
                  <c:f>'/Users/el1goluj/Documents/ZURICH/PROJECTS/UPMEM/upmem-workloads/Microbenchmarks/AI/[ai_output.xlsx]ai_output (4)'!$J$278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{6DD46574-567D-0445-9A03-D40C6E33B2AB}</c15:txfldGUID>
                      <c15:f>'/Users/el1goluj/Documents/ZURICH/PROJECTS/UPMEM/upmem-workloads/Microbenchmarks/AI/[ai_output.xlsx]ai_output (4)'!$J$278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4-FF8B-5F4C-8BBF-ED4DE736661E}"/>
                </c:ext>
              </c:extLst>
            </c:dLbl>
            <c:dLbl>
              <c:idx val="277"/>
              <c:tx>
                <c:strRef>
                  <c:f>'/Users/el1goluj/Documents/ZURICH/PROJECTS/UPMEM/upmem-workloads/Microbenchmarks/AI/[ai_output.xlsx]ai_output (4)'!$J$279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{8053DCD9-7854-F340-BFF2-35AF08B109ED}</c15:txfldGUID>
                      <c15:f>'/Users/el1goluj/Documents/ZURICH/PROJECTS/UPMEM/upmem-workloads/Microbenchmarks/AI/[ai_output.xlsx]ai_output (4)'!$J$279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5-FF8B-5F4C-8BBF-ED4DE736661E}"/>
                </c:ext>
              </c:extLst>
            </c:dLbl>
            <c:dLbl>
              <c:idx val="278"/>
              <c:tx>
                <c:strRef>
                  <c:f>'/Users/el1goluj/Documents/ZURICH/PROJECTS/UPMEM/upmem-workloads/Microbenchmarks/AI/[ai_output.xlsx]ai_output (4)'!$J$280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{E8CC47D0-53CE-A14E-AE70-79B3DD53D19F}</c15:txfldGUID>
                      <c15:f>'/Users/el1goluj/Documents/ZURICH/PROJECTS/UPMEM/upmem-workloads/Microbenchmarks/AI/[ai_output.xlsx]ai_output (4)'!$J$280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6-FF8B-5F4C-8BBF-ED4DE736661E}"/>
                </c:ext>
              </c:extLst>
            </c:dLbl>
            <c:dLbl>
              <c:idx val="279"/>
              <c:tx>
                <c:strRef>
                  <c:f>'/Users/el1goluj/Documents/ZURICH/PROJECTS/UPMEM/upmem-workloads/Microbenchmarks/AI/[ai_output.xlsx]ai_output (4)'!$J$281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{08B0163B-AACF-1148-A26E-F0C197F9DABB}</c15:txfldGUID>
                      <c15:f>'/Users/el1goluj/Documents/ZURICH/PROJECTS/UPMEM/upmem-workloads/Microbenchmarks/AI/[ai_output.xlsx]ai_output (4)'!$J$281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7-FF8B-5F4C-8BBF-ED4DE736661E}"/>
                </c:ext>
              </c:extLst>
            </c:dLbl>
            <c:dLbl>
              <c:idx val="280"/>
              <c:tx>
                <c:strRef>
                  <c:f>'/Users/el1goluj/Documents/ZURICH/PROJECTS/UPMEM/upmem-workloads/Microbenchmarks/AI/[ai_output.xlsx]ai_output (4)'!$J$282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{72696708-8F98-FB4E-8B16-FC22E7802C1F}</c15:txfldGUID>
                      <c15:f>'/Users/el1goluj/Documents/ZURICH/PROJECTS/UPMEM/upmem-workloads/Microbenchmarks/AI/[ai_output.xlsx]ai_output (4)'!$J$282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8-FF8B-5F4C-8BBF-ED4DE736661E}"/>
                </c:ext>
              </c:extLst>
            </c:dLbl>
            <c:dLbl>
              <c:idx val="281"/>
              <c:tx>
                <c:strRef>
                  <c:f>'/Users/el1goluj/Documents/ZURICH/PROJECTS/UPMEM/upmem-workloads/Microbenchmarks/AI/[ai_output.xlsx]ai_output (4)'!$J$283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{7E9A2CE3-381A-F843-86CB-169654380F79}</c15:txfldGUID>
                      <c15:f>'/Users/el1goluj/Documents/ZURICH/PROJECTS/UPMEM/upmem-workloads/Microbenchmarks/AI/[ai_output.xlsx]ai_output (4)'!$J$283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9-FF8B-5F4C-8BBF-ED4DE736661E}"/>
                </c:ext>
              </c:extLst>
            </c:dLbl>
            <c:dLbl>
              <c:idx val="282"/>
              <c:tx>
                <c:strRef>
                  <c:f>'/Users/el1goluj/Documents/ZURICH/PROJECTS/UPMEM/upmem-workloads/Microbenchmarks/AI/[ai_output.xlsx]ai_output (4)'!$J$284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{EB8E8D33-AF90-F344-9A9E-44FF4E539AAF}</c15:txfldGUID>
                      <c15:f>'/Users/el1goluj/Documents/ZURICH/PROJECTS/UPMEM/upmem-workloads/Microbenchmarks/AI/[ai_output.xlsx]ai_output (4)'!$J$284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A-FF8B-5F4C-8BBF-ED4DE736661E}"/>
                </c:ext>
              </c:extLst>
            </c:dLbl>
            <c:dLbl>
              <c:idx val="283"/>
              <c:tx>
                <c:strRef>
                  <c:f>'/Users/el1goluj/Documents/ZURICH/PROJECTS/UPMEM/upmem-workloads/Microbenchmarks/AI/[ai_output.xlsx]ai_output (4)'!$J$285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{89144790-4852-7241-BCE2-F2A4C37C548D}</c15:txfldGUID>
                      <c15:f>'/Users/el1goluj/Documents/ZURICH/PROJECTS/UPMEM/upmem-workloads/Microbenchmarks/AI/[ai_output.xlsx]ai_output (4)'!$J$285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B-FF8B-5F4C-8BBF-ED4DE736661E}"/>
                </c:ext>
              </c:extLst>
            </c:dLbl>
            <c:dLbl>
              <c:idx val="284"/>
              <c:tx>
                <c:strRef>
                  <c:f>'/Users/el1goluj/Documents/ZURICH/PROJECTS/UPMEM/upmem-workloads/Microbenchmarks/AI/[ai_output.xlsx]ai_output (4)'!$J$286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{A59C13DA-5258-BB4B-B467-C8B6085A7E99}</c15:txfldGUID>
                      <c15:f>'/Users/el1goluj/Documents/ZURICH/PROJECTS/UPMEM/upmem-workloads/Microbenchmarks/AI/[ai_output.xlsx]ai_output (4)'!$J$286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C-FF8B-5F4C-8BBF-ED4DE736661E}"/>
                </c:ext>
              </c:extLst>
            </c:dLbl>
            <c:dLbl>
              <c:idx val="285"/>
              <c:tx>
                <c:strRef>
                  <c:f>'/Users/el1goluj/Documents/ZURICH/PROJECTS/UPMEM/upmem-workloads/Microbenchmarks/AI/[ai_output.xlsx]ai_output (4)'!$J$287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{12A5F82D-3389-7E40-809D-626139F39FEB}</c15:txfldGUID>
                      <c15:f>'/Users/el1goluj/Documents/ZURICH/PROJECTS/UPMEM/upmem-workloads/Microbenchmarks/AI/[ai_output.xlsx]ai_output (4)'!$J$287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D-FF8B-5F4C-8BBF-ED4DE736661E}"/>
                </c:ext>
              </c:extLst>
            </c:dLbl>
            <c:dLbl>
              <c:idx val="286"/>
              <c:tx>
                <c:strRef>
                  <c:f>'/Users/el1goluj/Documents/ZURICH/PROJECTS/UPMEM/upmem-workloads/Microbenchmarks/AI/[ai_output.xlsx]ai_output (4)'!$J$288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{1023F566-851B-1746-8C6E-1102E72C3894}</c15:txfldGUID>
                      <c15:f>'/Users/el1goluj/Documents/ZURICH/PROJECTS/UPMEM/upmem-workloads/Microbenchmarks/AI/[ai_output.xlsx]ai_output (4)'!$J$288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E-FF8B-5F4C-8BBF-ED4DE736661E}"/>
                </c:ext>
              </c:extLst>
            </c:dLbl>
            <c:dLbl>
              <c:idx val="287"/>
              <c:tx>
                <c:strRef>
                  <c:f>'/Users/el1goluj/Documents/ZURICH/PROJECTS/UPMEM/upmem-workloads/Microbenchmarks/AI/[ai_output.xlsx]ai_output (4)'!$J$289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{3528EE8E-98F2-EB47-9378-B4D2654846F5}</c15:txfldGUID>
                      <c15:f>'/Users/el1goluj/Documents/ZURICH/PROJECTS/UPMEM/upmem-workloads/Microbenchmarks/AI/[ai_output.xlsx]ai_output (4)'!$J$289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F-FF8B-5F4C-8BBF-ED4DE736661E}"/>
                </c:ext>
              </c:extLst>
            </c:dLbl>
            <c:dLbl>
              <c:idx val="288"/>
              <c:tx>
                <c:strRef>
                  <c:f>'/Users/el1goluj/Documents/ZURICH/PROJECTS/UPMEM/upmem-workloads/Microbenchmarks/AI/[ai_output.xlsx]ai_output (4)'!$J$290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{0332DF19-F513-D74E-91E2-83FF90806CB1}</c15:txfldGUID>
                      <c15:f>'/Users/el1goluj/Documents/ZURICH/PROJECTS/UPMEM/upmem-workloads/Microbenchmarks/AI/[ai_output.xlsx]ai_output (4)'!$J$290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0-FF8B-5F4C-8BBF-ED4DE736661E}"/>
                </c:ext>
              </c:extLst>
            </c:dLbl>
            <c:dLbl>
              <c:idx val="289"/>
              <c:tx>
                <c:strRef>
                  <c:f>'/Users/el1goluj/Documents/ZURICH/PROJECTS/UPMEM/upmem-workloads/Microbenchmarks/AI/[ai_output.xlsx]ai_output (4)'!$J$291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{B6BB16AE-8A8A-1D4F-9B0D-1F8E7106B8EB}</c15:txfldGUID>
                      <c15:f>'/Users/el1goluj/Documents/ZURICH/PROJECTS/UPMEM/upmem-workloads/Microbenchmarks/AI/[ai_output.xlsx]ai_output (4)'!$J$291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1-FF8B-5F4C-8BBF-ED4DE736661E}"/>
                </c:ext>
              </c:extLst>
            </c:dLbl>
            <c:dLbl>
              <c:idx val="290"/>
              <c:tx>
                <c:strRef>
                  <c:f>'/Users/el1goluj/Documents/ZURICH/PROJECTS/UPMEM/upmem-workloads/Microbenchmarks/AI/[ai_output.xlsx]ai_output (4)'!$J$292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{719D34A0-4AAA-0248-8B27-6C66B61A458E}</c15:txfldGUID>
                      <c15:f>'/Users/el1goluj/Documents/ZURICH/PROJECTS/UPMEM/upmem-workloads/Microbenchmarks/AI/[ai_output.xlsx]ai_output (4)'!$J$292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2-FF8B-5F4C-8BBF-ED4DE736661E}"/>
                </c:ext>
              </c:extLst>
            </c:dLbl>
            <c:dLbl>
              <c:idx val="291"/>
              <c:tx>
                <c:strRef>
                  <c:f>'/Users/el1goluj/Documents/ZURICH/PROJECTS/UPMEM/upmem-workloads/Microbenchmarks/AI/[ai_output.xlsx]ai_output (4)'!$J$293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{C70550DD-9BAA-9547-AFB0-D3A662122983}</c15:txfldGUID>
                      <c15:f>'/Users/el1goluj/Documents/ZURICH/PROJECTS/UPMEM/upmem-workloads/Microbenchmarks/AI/[ai_output.xlsx]ai_output (4)'!$J$293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3-FF8B-5F4C-8BBF-ED4DE736661E}"/>
                </c:ext>
              </c:extLst>
            </c:dLbl>
            <c:dLbl>
              <c:idx val="292"/>
              <c:tx>
                <c:strRef>
                  <c:f>'/Users/el1goluj/Documents/ZURICH/PROJECTS/UPMEM/upmem-workloads/Microbenchmarks/AI/[ai_output.xlsx]ai_output (4)'!$J$294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{059C7874-3408-AB48-B8EE-AFA019313D70}</c15:txfldGUID>
                      <c15:f>'/Users/el1goluj/Documents/ZURICH/PROJECTS/UPMEM/upmem-workloads/Microbenchmarks/AI/[ai_output.xlsx]ai_output (4)'!$J$294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4-FF8B-5F4C-8BBF-ED4DE736661E}"/>
                </c:ext>
              </c:extLst>
            </c:dLbl>
            <c:dLbl>
              <c:idx val="293"/>
              <c:tx>
                <c:strRef>
                  <c:f>'/Users/el1goluj/Documents/ZURICH/PROJECTS/UPMEM/upmem-workloads/Microbenchmarks/AI/[ai_output.xlsx]ai_output (4)'!$J$295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{D2E41DD3-7733-B042-A092-FA83117EA9FA}</c15:txfldGUID>
                      <c15:f>'/Users/el1goluj/Documents/ZURICH/PROJECTS/UPMEM/upmem-workloads/Microbenchmarks/AI/[ai_output.xlsx]ai_output (4)'!$J$295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5-FF8B-5F4C-8BBF-ED4DE736661E}"/>
                </c:ext>
              </c:extLst>
            </c:dLbl>
            <c:dLbl>
              <c:idx val="294"/>
              <c:tx>
                <c:strRef>
                  <c:f>'/Users/el1goluj/Documents/ZURICH/PROJECTS/UPMEM/upmem-workloads/Microbenchmarks/AI/[ai_output.xlsx]ai_output (4)'!$J$296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{408E2F45-1511-1E4E-BFEB-278124EBE8F8}</c15:txfldGUID>
                      <c15:f>'/Users/el1goluj/Documents/ZURICH/PROJECTS/UPMEM/upmem-workloads/Microbenchmarks/AI/[ai_output.xlsx]ai_output (4)'!$J$296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6-FF8B-5F4C-8BBF-ED4DE736661E}"/>
                </c:ext>
              </c:extLst>
            </c:dLbl>
            <c:dLbl>
              <c:idx val="295"/>
              <c:tx>
                <c:strRef>
                  <c:f>'/Users/el1goluj/Documents/ZURICH/PROJECTS/UPMEM/upmem-workloads/Microbenchmarks/AI/[ai_output.xlsx]ai_output (4)'!$J$297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{DEA74416-1674-3142-ACF0-61120327EDCF}</c15:txfldGUID>
                      <c15:f>'/Users/el1goluj/Documents/ZURICH/PROJECTS/UPMEM/upmem-workloads/Microbenchmarks/AI/[ai_output.xlsx]ai_output (4)'!$J$297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7-FF8B-5F4C-8BBF-ED4DE736661E}"/>
                </c:ext>
              </c:extLst>
            </c:dLbl>
            <c:dLbl>
              <c:idx val="296"/>
              <c:tx>
                <c:strRef>
                  <c:f>'/Users/el1goluj/Documents/ZURICH/PROJECTS/UPMEM/upmem-workloads/Microbenchmarks/AI/[ai_output.xlsx]ai_output (4)'!$J$298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{06F5099C-9B2C-BE4A-9424-9A7C91F2CF95}</c15:txfldGUID>
                      <c15:f>'/Users/el1goluj/Documents/ZURICH/PROJECTS/UPMEM/upmem-workloads/Microbenchmarks/AI/[ai_output.xlsx]ai_output (4)'!$J$298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8-FF8B-5F4C-8BBF-ED4DE736661E}"/>
                </c:ext>
              </c:extLst>
            </c:dLbl>
            <c:dLbl>
              <c:idx val="297"/>
              <c:tx>
                <c:strRef>
                  <c:f>'/Users/el1goluj/Documents/ZURICH/PROJECTS/UPMEM/upmem-workloads/Microbenchmarks/AI/[ai_output.xlsx]ai_output (4)'!$J$299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{513B72DC-26DA-F54E-9FAE-2EC5C5B9D35F}</c15:txfldGUID>
                      <c15:f>'/Users/el1goluj/Documents/ZURICH/PROJECTS/UPMEM/upmem-workloads/Microbenchmarks/AI/[ai_output.xlsx]ai_output (4)'!$J$299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9-FF8B-5F4C-8BBF-ED4DE736661E}"/>
                </c:ext>
              </c:extLst>
            </c:dLbl>
            <c:dLbl>
              <c:idx val="298"/>
              <c:tx>
                <c:strRef>
                  <c:f>'/Users/el1goluj/Documents/ZURICH/PROJECTS/UPMEM/upmem-workloads/Microbenchmarks/AI/[ai_output.xlsx]ai_output (4)'!$J$300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{81C5A1CD-10A3-294C-A109-AC0FB7A27D1A}</c15:txfldGUID>
                      <c15:f>'/Users/el1goluj/Documents/ZURICH/PROJECTS/UPMEM/upmem-workloads/Microbenchmarks/AI/[ai_output.xlsx]ai_output (4)'!$J$300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A-FF8B-5F4C-8BBF-ED4DE736661E}"/>
                </c:ext>
              </c:extLst>
            </c:dLbl>
            <c:dLbl>
              <c:idx val="299"/>
              <c:tx>
                <c:strRef>
                  <c:f>'/Users/el1goluj/Documents/ZURICH/PROJECTS/UPMEM/upmem-workloads/Microbenchmarks/AI/[ai_output.xlsx]ai_output (4)'!$J$301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{C7F724BA-2836-BD4A-90A5-DA1A4DAB8D58}</c15:txfldGUID>
                      <c15:f>'/Users/el1goluj/Documents/ZURICH/PROJECTS/UPMEM/upmem-workloads/Microbenchmarks/AI/[ai_output.xlsx]ai_output (4)'!$J$301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B-FF8B-5F4C-8BBF-ED4DE736661E}"/>
                </c:ext>
              </c:extLst>
            </c:dLbl>
            <c:dLbl>
              <c:idx val="300"/>
              <c:tx>
                <c:strRef>
                  <c:f>'/Users/el1goluj/Documents/ZURICH/PROJECTS/UPMEM/upmem-workloads/Microbenchmarks/AI/[ai_output.xlsx]ai_output (4)'!$J$302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{0D13D15B-D802-F34A-AB8F-A0A64E199506}</c15:txfldGUID>
                      <c15:f>'/Users/el1goluj/Documents/ZURICH/PROJECTS/UPMEM/upmem-workloads/Microbenchmarks/AI/[ai_output.xlsx]ai_output (4)'!$J$302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C-FF8B-5F4C-8BBF-ED4DE736661E}"/>
                </c:ext>
              </c:extLst>
            </c:dLbl>
            <c:dLbl>
              <c:idx val="301"/>
              <c:tx>
                <c:strRef>
                  <c:f>'/Users/el1goluj/Documents/ZURICH/PROJECTS/UPMEM/upmem-workloads/Microbenchmarks/AI/[ai_output.xlsx]ai_output (4)'!$J$303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{8D73B1C9-F70F-A84B-AA05-EE920ECB0EB5}</c15:txfldGUID>
                      <c15:f>'/Users/el1goluj/Documents/ZURICH/PROJECTS/UPMEM/upmem-workloads/Microbenchmarks/AI/[ai_output.xlsx]ai_output (4)'!$J$303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D-FF8B-5F4C-8BBF-ED4DE736661E}"/>
                </c:ext>
              </c:extLst>
            </c:dLbl>
            <c:dLbl>
              <c:idx val="302"/>
              <c:tx>
                <c:strRef>
                  <c:f>'/Users/el1goluj/Documents/ZURICH/PROJECTS/UPMEM/upmem-workloads/Microbenchmarks/AI/[ai_output.xlsx]ai_output (4)'!$J$304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{C1185E0C-98C9-E640-8A69-8B3D4F4BD9E2}</c15:txfldGUID>
                      <c15:f>'/Users/el1goluj/Documents/ZURICH/PROJECTS/UPMEM/upmem-workloads/Microbenchmarks/AI/[ai_output.xlsx]ai_output (4)'!$J$304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E-FF8B-5F4C-8BBF-ED4DE736661E}"/>
                </c:ext>
              </c:extLst>
            </c:dLbl>
            <c:dLbl>
              <c:idx val="303"/>
              <c:tx>
                <c:strRef>
                  <c:f>'/Users/el1goluj/Documents/ZURICH/PROJECTS/UPMEM/upmem-workloads/Microbenchmarks/AI/[ai_output.xlsx]ai_output (4)'!$J$305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{7280D93C-2EE5-234E-A76F-C4814846944F}</c15:txfldGUID>
                      <c15:f>'/Users/el1goluj/Documents/ZURICH/PROJECTS/UPMEM/upmem-workloads/Microbenchmarks/AI/[ai_output.xlsx]ai_output (4)'!$J$305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F-FF8B-5F4C-8BBF-ED4DE73666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'ai_output-frac'!$K$610:$K$849</c:f>
              <c:numCache>
                <c:formatCode>#\ ????/????</c:formatCode>
                <c:ptCount val="240"/>
                <c:pt idx="0">
                  <c:v>4.8825000000000002E-4</c:v>
                </c:pt>
                <c:pt idx="1">
                  <c:v>4.8825000000000002E-4</c:v>
                </c:pt>
                <c:pt idx="2">
                  <c:v>4.8825000000000002E-4</c:v>
                </c:pt>
                <c:pt idx="3">
                  <c:v>4.8825000000000002E-4</c:v>
                </c:pt>
                <c:pt idx="4">
                  <c:v>4.8825000000000002E-4</c:v>
                </c:pt>
                <c:pt idx="5">
                  <c:v>4.8825000000000002E-4</c:v>
                </c:pt>
                <c:pt idx="6">
                  <c:v>4.8825000000000002E-4</c:v>
                </c:pt>
                <c:pt idx="7">
                  <c:v>4.8825000000000002E-4</c:v>
                </c:pt>
                <c:pt idx="8">
                  <c:v>4.8825000000000002E-4</c:v>
                </c:pt>
                <c:pt idx="9">
                  <c:v>4.8825000000000002E-4</c:v>
                </c:pt>
                <c:pt idx="10">
                  <c:v>4.8825000000000002E-4</c:v>
                </c:pt>
                <c:pt idx="11">
                  <c:v>4.8825000000000002E-4</c:v>
                </c:pt>
                <c:pt idx="12">
                  <c:v>4.8825000000000002E-4</c:v>
                </c:pt>
                <c:pt idx="13">
                  <c:v>4.8825000000000002E-4</c:v>
                </c:pt>
                <c:pt idx="14">
                  <c:v>4.8825000000000002E-4</c:v>
                </c:pt>
                <c:pt idx="15">
                  <c:v>4.8825000000000002E-4</c:v>
                </c:pt>
                <c:pt idx="16">
                  <c:v>9.7650000000000005E-4</c:v>
                </c:pt>
                <c:pt idx="17">
                  <c:v>9.7650000000000005E-4</c:v>
                </c:pt>
                <c:pt idx="18">
                  <c:v>9.7650000000000005E-4</c:v>
                </c:pt>
                <c:pt idx="19">
                  <c:v>9.7650000000000005E-4</c:v>
                </c:pt>
                <c:pt idx="20">
                  <c:v>9.7650000000000005E-4</c:v>
                </c:pt>
                <c:pt idx="21">
                  <c:v>9.7650000000000005E-4</c:v>
                </c:pt>
                <c:pt idx="22">
                  <c:v>9.7650000000000005E-4</c:v>
                </c:pt>
                <c:pt idx="23">
                  <c:v>9.7650000000000005E-4</c:v>
                </c:pt>
                <c:pt idx="24">
                  <c:v>9.7650000000000005E-4</c:v>
                </c:pt>
                <c:pt idx="25">
                  <c:v>9.7650000000000005E-4</c:v>
                </c:pt>
                <c:pt idx="26">
                  <c:v>9.7650000000000005E-4</c:v>
                </c:pt>
                <c:pt idx="27">
                  <c:v>9.7650000000000005E-4</c:v>
                </c:pt>
                <c:pt idx="28">
                  <c:v>9.7650000000000005E-4</c:v>
                </c:pt>
                <c:pt idx="29">
                  <c:v>9.7650000000000005E-4</c:v>
                </c:pt>
                <c:pt idx="30">
                  <c:v>9.7650000000000005E-4</c:v>
                </c:pt>
                <c:pt idx="31">
                  <c:v>9.7650000000000005E-4</c:v>
                </c:pt>
                <c:pt idx="32">
                  <c:v>1.9530000000000001E-3</c:v>
                </c:pt>
                <c:pt idx="33">
                  <c:v>1.9530000000000001E-3</c:v>
                </c:pt>
                <c:pt idx="34">
                  <c:v>1.9530000000000001E-3</c:v>
                </c:pt>
                <c:pt idx="35">
                  <c:v>1.9530000000000001E-3</c:v>
                </c:pt>
                <c:pt idx="36">
                  <c:v>1.9530000000000001E-3</c:v>
                </c:pt>
                <c:pt idx="37">
                  <c:v>1.9530000000000001E-3</c:v>
                </c:pt>
                <c:pt idx="38">
                  <c:v>1.9530000000000001E-3</c:v>
                </c:pt>
                <c:pt idx="39">
                  <c:v>1.9530000000000001E-3</c:v>
                </c:pt>
                <c:pt idx="40">
                  <c:v>1.9530000000000001E-3</c:v>
                </c:pt>
                <c:pt idx="41">
                  <c:v>1.9530000000000001E-3</c:v>
                </c:pt>
                <c:pt idx="42">
                  <c:v>1.9530000000000001E-3</c:v>
                </c:pt>
                <c:pt idx="43">
                  <c:v>1.9530000000000001E-3</c:v>
                </c:pt>
                <c:pt idx="44">
                  <c:v>1.9530000000000001E-3</c:v>
                </c:pt>
                <c:pt idx="45">
                  <c:v>1.9530000000000001E-3</c:v>
                </c:pt>
                <c:pt idx="46">
                  <c:v>1.9530000000000001E-3</c:v>
                </c:pt>
                <c:pt idx="47">
                  <c:v>1.9530000000000001E-3</c:v>
                </c:pt>
                <c:pt idx="48">
                  <c:v>3.90625E-3</c:v>
                </c:pt>
                <c:pt idx="49">
                  <c:v>3.90625E-3</c:v>
                </c:pt>
                <c:pt idx="50">
                  <c:v>3.90625E-3</c:v>
                </c:pt>
                <c:pt idx="51">
                  <c:v>3.90625E-3</c:v>
                </c:pt>
                <c:pt idx="52">
                  <c:v>3.90625E-3</c:v>
                </c:pt>
                <c:pt idx="53">
                  <c:v>3.90625E-3</c:v>
                </c:pt>
                <c:pt idx="54">
                  <c:v>3.90625E-3</c:v>
                </c:pt>
                <c:pt idx="55">
                  <c:v>3.90625E-3</c:v>
                </c:pt>
                <c:pt idx="56">
                  <c:v>3.90625E-3</c:v>
                </c:pt>
                <c:pt idx="57">
                  <c:v>3.90625E-3</c:v>
                </c:pt>
                <c:pt idx="58">
                  <c:v>3.90625E-3</c:v>
                </c:pt>
                <c:pt idx="59">
                  <c:v>3.90625E-3</c:v>
                </c:pt>
                <c:pt idx="60">
                  <c:v>3.90625E-3</c:v>
                </c:pt>
                <c:pt idx="61">
                  <c:v>3.90625E-3</c:v>
                </c:pt>
                <c:pt idx="62">
                  <c:v>3.90625E-3</c:v>
                </c:pt>
                <c:pt idx="63">
                  <c:v>3.90625E-3</c:v>
                </c:pt>
                <c:pt idx="64">
                  <c:v>7.8125E-3</c:v>
                </c:pt>
                <c:pt idx="65">
                  <c:v>7.8125E-3</c:v>
                </c:pt>
                <c:pt idx="66">
                  <c:v>7.8125E-3</c:v>
                </c:pt>
                <c:pt idx="67">
                  <c:v>7.8125E-3</c:v>
                </c:pt>
                <c:pt idx="68">
                  <c:v>7.8125E-3</c:v>
                </c:pt>
                <c:pt idx="69">
                  <c:v>7.8125E-3</c:v>
                </c:pt>
                <c:pt idx="70">
                  <c:v>7.8125E-3</c:v>
                </c:pt>
                <c:pt idx="71">
                  <c:v>7.8125E-3</c:v>
                </c:pt>
                <c:pt idx="72">
                  <c:v>7.8125E-3</c:v>
                </c:pt>
                <c:pt idx="73">
                  <c:v>7.8125E-3</c:v>
                </c:pt>
                <c:pt idx="74">
                  <c:v>7.8125E-3</c:v>
                </c:pt>
                <c:pt idx="75">
                  <c:v>7.8125E-3</c:v>
                </c:pt>
                <c:pt idx="76">
                  <c:v>7.8125E-3</c:v>
                </c:pt>
                <c:pt idx="77">
                  <c:v>7.8125E-3</c:v>
                </c:pt>
                <c:pt idx="78">
                  <c:v>7.8125E-3</c:v>
                </c:pt>
                <c:pt idx="79">
                  <c:v>7.8125E-3</c:v>
                </c:pt>
                <c:pt idx="80">
                  <c:v>1.5625E-2</c:v>
                </c:pt>
                <c:pt idx="81">
                  <c:v>1.5625E-2</c:v>
                </c:pt>
                <c:pt idx="82">
                  <c:v>1.5625E-2</c:v>
                </c:pt>
                <c:pt idx="83">
                  <c:v>1.5625E-2</c:v>
                </c:pt>
                <c:pt idx="84">
                  <c:v>1.5625E-2</c:v>
                </c:pt>
                <c:pt idx="85">
                  <c:v>1.5625E-2</c:v>
                </c:pt>
                <c:pt idx="86">
                  <c:v>1.5625E-2</c:v>
                </c:pt>
                <c:pt idx="87">
                  <c:v>1.5625E-2</c:v>
                </c:pt>
                <c:pt idx="88">
                  <c:v>1.5625E-2</c:v>
                </c:pt>
                <c:pt idx="89">
                  <c:v>1.5625E-2</c:v>
                </c:pt>
                <c:pt idx="90">
                  <c:v>1.5625E-2</c:v>
                </c:pt>
                <c:pt idx="91">
                  <c:v>1.5625E-2</c:v>
                </c:pt>
                <c:pt idx="92">
                  <c:v>1.5625E-2</c:v>
                </c:pt>
                <c:pt idx="93">
                  <c:v>1.5625E-2</c:v>
                </c:pt>
                <c:pt idx="94">
                  <c:v>1.5625E-2</c:v>
                </c:pt>
                <c:pt idx="95">
                  <c:v>1.5625E-2</c:v>
                </c:pt>
                <c:pt idx="96">
                  <c:v>3.125E-2</c:v>
                </c:pt>
                <c:pt idx="97">
                  <c:v>3.125E-2</c:v>
                </c:pt>
                <c:pt idx="98">
                  <c:v>3.125E-2</c:v>
                </c:pt>
                <c:pt idx="99">
                  <c:v>3.125E-2</c:v>
                </c:pt>
                <c:pt idx="100">
                  <c:v>3.125E-2</c:v>
                </c:pt>
                <c:pt idx="101">
                  <c:v>3.125E-2</c:v>
                </c:pt>
                <c:pt idx="102">
                  <c:v>3.125E-2</c:v>
                </c:pt>
                <c:pt idx="103">
                  <c:v>3.125E-2</c:v>
                </c:pt>
                <c:pt idx="104">
                  <c:v>3.125E-2</c:v>
                </c:pt>
                <c:pt idx="105">
                  <c:v>3.125E-2</c:v>
                </c:pt>
                <c:pt idx="106">
                  <c:v>3.125E-2</c:v>
                </c:pt>
                <c:pt idx="107">
                  <c:v>3.125E-2</c:v>
                </c:pt>
                <c:pt idx="108">
                  <c:v>3.125E-2</c:v>
                </c:pt>
                <c:pt idx="109">
                  <c:v>3.125E-2</c:v>
                </c:pt>
                <c:pt idx="110">
                  <c:v>3.125E-2</c:v>
                </c:pt>
                <c:pt idx="111">
                  <c:v>3.125E-2</c:v>
                </c:pt>
                <c:pt idx="112">
                  <c:v>6.25E-2</c:v>
                </c:pt>
                <c:pt idx="113">
                  <c:v>6.25E-2</c:v>
                </c:pt>
                <c:pt idx="114">
                  <c:v>6.25E-2</c:v>
                </c:pt>
                <c:pt idx="115">
                  <c:v>6.25E-2</c:v>
                </c:pt>
                <c:pt idx="116">
                  <c:v>6.25E-2</c:v>
                </c:pt>
                <c:pt idx="117">
                  <c:v>6.25E-2</c:v>
                </c:pt>
                <c:pt idx="118">
                  <c:v>6.25E-2</c:v>
                </c:pt>
                <c:pt idx="119">
                  <c:v>6.25E-2</c:v>
                </c:pt>
                <c:pt idx="120">
                  <c:v>6.25E-2</c:v>
                </c:pt>
                <c:pt idx="121">
                  <c:v>6.25E-2</c:v>
                </c:pt>
                <c:pt idx="122">
                  <c:v>6.25E-2</c:v>
                </c:pt>
                <c:pt idx="123">
                  <c:v>6.25E-2</c:v>
                </c:pt>
                <c:pt idx="124">
                  <c:v>6.25E-2</c:v>
                </c:pt>
                <c:pt idx="125">
                  <c:v>6.25E-2</c:v>
                </c:pt>
                <c:pt idx="126">
                  <c:v>6.25E-2</c:v>
                </c:pt>
                <c:pt idx="127">
                  <c:v>6.25E-2</c:v>
                </c:pt>
                <c:pt idx="128">
                  <c:v>0.125</c:v>
                </c:pt>
                <c:pt idx="129">
                  <c:v>0.125</c:v>
                </c:pt>
                <c:pt idx="130">
                  <c:v>0.125</c:v>
                </c:pt>
                <c:pt idx="131">
                  <c:v>0.125</c:v>
                </c:pt>
                <c:pt idx="132">
                  <c:v>0.125</c:v>
                </c:pt>
                <c:pt idx="133">
                  <c:v>0.125</c:v>
                </c:pt>
                <c:pt idx="134">
                  <c:v>0.125</c:v>
                </c:pt>
                <c:pt idx="135">
                  <c:v>0.125</c:v>
                </c:pt>
                <c:pt idx="136">
                  <c:v>0.125</c:v>
                </c:pt>
                <c:pt idx="137">
                  <c:v>0.125</c:v>
                </c:pt>
                <c:pt idx="138">
                  <c:v>0.125</c:v>
                </c:pt>
                <c:pt idx="139">
                  <c:v>0.125</c:v>
                </c:pt>
                <c:pt idx="140">
                  <c:v>0.125</c:v>
                </c:pt>
                <c:pt idx="141">
                  <c:v>0.125</c:v>
                </c:pt>
                <c:pt idx="142">
                  <c:v>0.125</c:v>
                </c:pt>
                <c:pt idx="143">
                  <c:v>0.125</c:v>
                </c:pt>
                <c:pt idx="144">
                  <c:v>0.25</c:v>
                </c:pt>
                <c:pt idx="145">
                  <c:v>0.25</c:v>
                </c:pt>
                <c:pt idx="146">
                  <c:v>0.25</c:v>
                </c:pt>
                <c:pt idx="147">
                  <c:v>0.25</c:v>
                </c:pt>
                <c:pt idx="148">
                  <c:v>0.25</c:v>
                </c:pt>
                <c:pt idx="149">
                  <c:v>0.25</c:v>
                </c:pt>
                <c:pt idx="150">
                  <c:v>0.25</c:v>
                </c:pt>
                <c:pt idx="151">
                  <c:v>0.25</c:v>
                </c:pt>
                <c:pt idx="152">
                  <c:v>0.25</c:v>
                </c:pt>
                <c:pt idx="153">
                  <c:v>0.25</c:v>
                </c:pt>
                <c:pt idx="154">
                  <c:v>0.25</c:v>
                </c:pt>
                <c:pt idx="155">
                  <c:v>0.25</c:v>
                </c:pt>
                <c:pt idx="156">
                  <c:v>0.25</c:v>
                </c:pt>
                <c:pt idx="157">
                  <c:v>0.25</c:v>
                </c:pt>
                <c:pt idx="158">
                  <c:v>0.25</c:v>
                </c:pt>
                <c:pt idx="159">
                  <c:v>0.25</c:v>
                </c:pt>
                <c:pt idx="160">
                  <c:v>0.5</c:v>
                </c:pt>
                <c:pt idx="161">
                  <c:v>0.5</c:v>
                </c:pt>
                <c:pt idx="162">
                  <c:v>0.5</c:v>
                </c:pt>
                <c:pt idx="163">
                  <c:v>0.5</c:v>
                </c:pt>
                <c:pt idx="164">
                  <c:v>0.5</c:v>
                </c:pt>
                <c:pt idx="165">
                  <c:v>0.5</c:v>
                </c:pt>
                <c:pt idx="166">
                  <c:v>0.5</c:v>
                </c:pt>
                <c:pt idx="167">
                  <c:v>0.5</c:v>
                </c:pt>
                <c:pt idx="168">
                  <c:v>0.5</c:v>
                </c:pt>
                <c:pt idx="169">
                  <c:v>0.5</c:v>
                </c:pt>
                <c:pt idx="170">
                  <c:v>0.5</c:v>
                </c:pt>
                <c:pt idx="171">
                  <c:v>0.5</c:v>
                </c:pt>
                <c:pt idx="172">
                  <c:v>0.5</c:v>
                </c:pt>
                <c:pt idx="173">
                  <c:v>0.5</c:v>
                </c:pt>
                <c:pt idx="174">
                  <c:v>0.5</c:v>
                </c:pt>
                <c:pt idx="175">
                  <c:v>0.5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4</c:v>
                </c:pt>
                <c:pt idx="209">
                  <c:v>4</c:v>
                </c:pt>
                <c:pt idx="210">
                  <c:v>4</c:v>
                </c:pt>
                <c:pt idx="211">
                  <c:v>4</c:v>
                </c:pt>
                <c:pt idx="212">
                  <c:v>4</c:v>
                </c:pt>
                <c:pt idx="213">
                  <c:v>4</c:v>
                </c:pt>
                <c:pt idx="214">
                  <c:v>4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4</c:v>
                </c:pt>
                <c:pt idx="219">
                  <c:v>4</c:v>
                </c:pt>
                <c:pt idx="220">
                  <c:v>4</c:v>
                </c:pt>
                <c:pt idx="221">
                  <c:v>4</c:v>
                </c:pt>
                <c:pt idx="222">
                  <c:v>4</c:v>
                </c:pt>
                <c:pt idx="223">
                  <c:v>4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</c:numCache>
            </c:numRef>
          </c:xVal>
          <c:yVal>
            <c:numRef>
              <c:f>'ai_output-frac'!$L$610:$L$849</c:f>
              <c:numCache>
                <c:formatCode>0.0000</c:formatCode>
                <c:ptCount val="240"/>
                <c:pt idx="0">
                  <c:v>0.129720096644761</c:v>
                </c:pt>
                <c:pt idx="1">
                  <c:v>0.15234270051520901</c:v>
                </c:pt>
                <c:pt idx="2">
                  <c:v>0.15231421168950299</c:v>
                </c:pt>
                <c:pt idx="3">
                  <c:v>0.15245416825483199</c:v>
                </c:pt>
                <c:pt idx="4">
                  <c:v>0.15226696963388101</c:v>
                </c:pt>
                <c:pt idx="5">
                  <c:v>0.152366665277819</c:v>
                </c:pt>
                <c:pt idx="6">
                  <c:v>0.152222666403318</c:v>
                </c:pt>
                <c:pt idx="7">
                  <c:v>0.152499904213377</c:v>
                </c:pt>
                <c:pt idx="8">
                  <c:v>0.15219002140309101</c:v>
                </c:pt>
                <c:pt idx="9">
                  <c:v>0.15237832653738001</c:v>
                </c:pt>
                <c:pt idx="10">
                  <c:v>0.15225629569521301</c:v>
                </c:pt>
                <c:pt idx="11">
                  <c:v>0.15219616147245599</c:v>
                </c:pt>
                <c:pt idx="12">
                  <c:v>0.15208507056239801</c:v>
                </c:pt>
                <c:pt idx="13">
                  <c:v>0.152284762857816</c:v>
                </c:pt>
                <c:pt idx="14">
                  <c:v>0.15203087578189101</c:v>
                </c:pt>
                <c:pt idx="15">
                  <c:v>0.15252846255173799</c:v>
                </c:pt>
                <c:pt idx="16">
                  <c:v>0.25947917111950902</c:v>
                </c:pt>
                <c:pt idx="17">
                  <c:v>0.30461936071739698</c:v>
                </c:pt>
                <c:pt idx="18">
                  <c:v>0.30461159315089997</c:v>
                </c:pt>
                <c:pt idx="19">
                  <c:v>0.30490833650966498</c:v>
                </c:pt>
                <c:pt idx="20">
                  <c:v>0.30464072356802602</c:v>
                </c:pt>
                <c:pt idx="21">
                  <c:v>0.30484479259615199</c:v>
                </c:pt>
                <c:pt idx="22">
                  <c:v>0.30444533280663599</c:v>
                </c:pt>
                <c:pt idx="23">
                  <c:v>0.30501927761807501</c:v>
                </c:pt>
                <c:pt idx="24">
                  <c:v>0.30450030154596402</c:v>
                </c:pt>
                <c:pt idx="25">
                  <c:v>0.30483895825846102</c:v>
                </c:pt>
                <c:pt idx="26">
                  <c:v>0.304579879698545</c:v>
                </c:pt>
                <c:pt idx="27">
                  <c:v>0.30443175535168099</c:v>
                </c:pt>
                <c:pt idx="28">
                  <c:v>0.304089486773721</c:v>
                </c:pt>
                <c:pt idx="29">
                  <c:v>0.30475665307476102</c:v>
                </c:pt>
                <c:pt idx="30">
                  <c:v>0.30410432396311299</c:v>
                </c:pt>
                <c:pt idx="31">
                  <c:v>0.30501408559069398</c:v>
                </c:pt>
                <c:pt idx="32">
                  <c:v>0.50430006986635301</c:v>
                </c:pt>
                <c:pt idx="33">
                  <c:v>0.60915717082436505</c:v>
                </c:pt>
                <c:pt idx="34">
                  <c:v>0.60943686385212004</c:v>
                </c:pt>
                <c:pt idx="35">
                  <c:v>0.60953663134620295</c:v>
                </c:pt>
                <c:pt idx="36">
                  <c:v>0.60918694073900903</c:v>
                </c:pt>
                <c:pt idx="37">
                  <c:v>0.60988672364866303</c:v>
                </c:pt>
                <c:pt idx="38">
                  <c:v>0.60904200160597499</c:v>
                </c:pt>
                <c:pt idx="39">
                  <c:v>0.60989191322438796</c:v>
                </c:pt>
                <c:pt idx="40">
                  <c:v>0.60895921020547705</c:v>
                </c:pt>
                <c:pt idx="41">
                  <c:v>0.60982315851269497</c:v>
                </c:pt>
                <c:pt idx="42">
                  <c:v>0.60925425736009697</c:v>
                </c:pt>
                <c:pt idx="43">
                  <c:v>0.60892170276211399</c:v>
                </c:pt>
                <c:pt idx="44">
                  <c:v>0.60829510718832203</c:v>
                </c:pt>
                <c:pt idx="45">
                  <c:v>0.60965328411338104</c:v>
                </c:pt>
                <c:pt idx="46">
                  <c:v>0.60812608292272097</c:v>
                </c:pt>
                <c:pt idx="47">
                  <c:v>0.61032555459050697</c:v>
                </c:pt>
                <c:pt idx="48">
                  <c:v>0.913094847599909</c:v>
                </c:pt>
                <c:pt idx="49">
                  <c:v>1.2192627525690101</c:v>
                </c:pt>
                <c:pt idx="50">
                  <c:v>1.2192627525690101</c:v>
                </c:pt>
                <c:pt idx="51">
                  <c:v>1.22086958002801</c:v>
                </c:pt>
                <c:pt idx="52">
                  <c:v>1.2177222071214999</c:v>
                </c:pt>
                <c:pt idx="53">
                  <c:v>1.21933793760419</c:v>
                </c:pt>
                <c:pt idx="54">
                  <c:v>1.21834313492198</c:v>
                </c:pt>
                <c:pt idx="55">
                  <c:v>1.2204382544736301</c:v>
                </c:pt>
                <c:pt idx="56">
                  <c:v>1.2178308237942499</c:v>
                </c:pt>
                <c:pt idx="57">
                  <c:v>1.21871599564744</c:v>
                </c:pt>
                <c:pt idx="58">
                  <c:v>1.21833795790717</c:v>
                </c:pt>
                <c:pt idx="59">
                  <c:v>1.2181024502671101</c:v>
                </c:pt>
                <c:pt idx="60">
                  <c:v>1.2164899902203901</c:v>
                </c:pt>
                <c:pt idx="61">
                  <c:v>1.2188118369958101</c:v>
                </c:pt>
                <c:pt idx="62">
                  <c:v>1.2161442814030199</c:v>
                </c:pt>
                <c:pt idx="63">
                  <c:v>1.2202356886594501</c:v>
                </c:pt>
                <c:pt idx="64">
                  <c:v>1.5570634539199399</c:v>
                </c:pt>
                <c:pt idx="65">
                  <c:v>2.4137778628990598</c:v>
                </c:pt>
                <c:pt idx="66">
                  <c:v>2.4344621759194398</c:v>
                </c:pt>
                <c:pt idx="67">
                  <c:v>2.4338163984661301</c:v>
                </c:pt>
                <c:pt idx="68">
                  <c:v>2.4362618267715099</c:v>
                </c:pt>
                <c:pt idx="69">
                  <c:v>2.43545992962546</c:v>
                </c:pt>
                <c:pt idx="70">
                  <c:v>2.4341779916248698</c:v>
                </c:pt>
                <c:pt idx="71">
                  <c:v>2.4380537745956699</c:v>
                </c:pt>
                <c:pt idx="72">
                  <c:v>2.4352892712903</c:v>
                </c:pt>
                <c:pt idx="73">
                  <c:v>2.4358685725208602</c:v>
                </c:pt>
                <c:pt idx="74">
                  <c:v>2.4347826086956501</c:v>
                </c:pt>
                <c:pt idx="75">
                  <c:v>2.4337492572786599</c:v>
                </c:pt>
                <c:pt idx="76">
                  <c:v>2.4335013834428199</c:v>
                </c:pt>
                <c:pt idx="77">
                  <c:v>2.4362152505613199</c:v>
                </c:pt>
                <c:pt idx="78">
                  <c:v>2.4324845965407098</c:v>
                </c:pt>
                <c:pt idx="79">
                  <c:v>2.4413597263347402</c:v>
                </c:pt>
                <c:pt idx="80">
                  <c:v>2.4077678055949101</c:v>
                </c:pt>
                <c:pt idx="81">
                  <c:v>4.7512184815637903</c:v>
                </c:pt>
                <c:pt idx="82">
                  <c:v>4.8611234735873898</c:v>
                </c:pt>
                <c:pt idx="83">
                  <c:v>4.8647215641694999</c:v>
                </c:pt>
                <c:pt idx="84">
                  <c:v>4.8658154487773704</c:v>
                </c:pt>
                <c:pt idx="85">
                  <c:v>4.8669821129241004</c:v>
                </c:pt>
                <c:pt idx="86">
                  <c:v>4.8645771256121098</c:v>
                </c:pt>
                <c:pt idx="87">
                  <c:v>4.8673642395910397</c:v>
                </c:pt>
                <c:pt idx="88">
                  <c:v>4.8568312953258097</c:v>
                </c:pt>
                <c:pt idx="89">
                  <c:v>4.8646080760094996</c:v>
                </c:pt>
                <c:pt idx="90">
                  <c:v>4.8616180242046498</c:v>
                </c:pt>
                <c:pt idx="91">
                  <c:v>4.8616386326641301</c:v>
                </c:pt>
                <c:pt idx="92">
                  <c:v>4.85429249855033</c:v>
                </c:pt>
                <c:pt idx="93">
                  <c:v>4.8612883126131203</c:v>
                </c:pt>
                <c:pt idx="94">
                  <c:v>4.8528341485706497</c:v>
                </c:pt>
                <c:pt idx="95">
                  <c:v>4.86849031294041</c:v>
                </c:pt>
                <c:pt idx="96">
                  <c:v>3.3092304584932299</c:v>
                </c:pt>
                <c:pt idx="97">
                  <c:v>6.6138235879277802</c:v>
                </c:pt>
                <c:pt idx="98">
                  <c:v>9.5714911640134304</c:v>
                </c:pt>
                <c:pt idx="99">
                  <c:v>9.7467864958463402</c:v>
                </c:pt>
                <c:pt idx="100">
                  <c:v>9.7215876581406597</c:v>
                </c:pt>
                <c:pt idx="101">
                  <c:v>9.7362780095844794</c:v>
                </c:pt>
                <c:pt idx="102">
                  <c:v>9.7188278562106998</c:v>
                </c:pt>
                <c:pt idx="103">
                  <c:v>9.74720067991076</c:v>
                </c:pt>
                <c:pt idx="104">
                  <c:v>9.7144442303334895</c:v>
                </c:pt>
                <c:pt idx="105">
                  <c:v>9.7321883167577408</c:v>
                </c:pt>
                <c:pt idx="106">
                  <c:v>9.7176132163200108</c:v>
                </c:pt>
                <c:pt idx="107">
                  <c:v>9.7309084121347809</c:v>
                </c:pt>
                <c:pt idx="108">
                  <c:v>9.7075372482134998</c:v>
                </c:pt>
                <c:pt idx="109">
                  <c:v>9.7269675952920593</c:v>
                </c:pt>
                <c:pt idx="110">
                  <c:v>9.7138271359209902</c:v>
                </c:pt>
                <c:pt idx="111">
                  <c:v>9.74595823330713</c:v>
                </c:pt>
                <c:pt idx="112">
                  <c:v>4.0847123351096704</c:v>
                </c:pt>
                <c:pt idx="113">
                  <c:v>8.1625564926515004</c:v>
                </c:pt>
                <c:pt idx="114">
                  <c:v>12.2315274744905</c:v>
                </c:pt>
                <c:pt idx="115">
                  <c:v>16.305790440849702</c:v>
                </c:pt>
                <c:pt idx="116">
                  <c:v>19.191030977431002</c:v>
                </c:pt>
                <c:pt idx="117">
                  <c:v>19.466358883834602</c:v>
                </c:pt>
                <c:pt idx="118">
                  <c:v>19.430205101597799</c:v>
                </c:pt>
                <c:pt idx="119">
                  <c:v>19.476689635262101</c:v>
                </c:pt>
                <c:pt idx="120">
                  <c:v>19.422924666900901</c:v>
                </c:pt>
                <c:pt idx="121">
                  <c:v>19.4533989763422</c:v>
                </c:pt>
                <c:pt idx="122">
                  <c:v>19.431851153728001</c:v>
                </c:pt>
                <c:pt idx="123">
                  <c:v>19.453357730317201</c:v>
                </c:pt>
                <c:pt idx="124">
                  <c:v>19.4368733356918</c:v>
                </c:pt>
                <c:pt idx="125">
                  <c:v>19.447214026520101</c:v>
                </c:pt>
                <c:pt idx="126">
                  <c:v>19.416594714476702</c:v>
                </c:pt>
                <c:pt idx="127">
                  <c:v>19.4604958958152</c:v>
                </c:pt>
                <c:pt idx="128">
                  <c:v>4.6042564722767203</c:v>
                </c:pt>
                <c:pt idx="129">
                  <c:v>9.2057873296811294</c:v>
                </c:pt>
                <c:pt idx="130">
                  <c:v>13.798297590760001</c:v>
                </c:pt>
                <c:pt idx="131">
                  <c:v>18.402896312416601</c:v>
                </c:pt>
                <c:pt idx="132">
                  <c:v>22.969383884950801</c:v>
                </c:pt>
                <c:pt idx="133">
                  <c:v>27.566497312466002</c:v>
                </c:pt>
                <c:pt idx="134">
                  <c:v>32.110199624828503</c:v>
                </c:pt>
                <c:pt idx="135">
                  <c:v>36.681012511469</c:v>
                </c:pt>
                <c:pt idx="136">
                  <c:v>38.758794617303401</c:v>
                </c:pt>
                <c:pt idx="137">
                  <c:v>38.869217831890801</c:v>
                </c:pt>
                <c:pt idx="138">
                  <c:v>38.862138488385803</c:v>
                </c:pt>
                <c:pt idx="139">
                  <c:v>38.839764972822799</c:v>
                </c:pt>
                <c:pt idx="140">
                  <c:v>38.818977425858101</c:v>
                </c:pt>
                <c:pt idx="141">
                  <c:v>38.905643095815499</c:v>
                </c:pt>
                <c:pt idx="142">
                  <c:v>38.803627013127603</c:v>
                </c:pt>
                <c:pt idx="143">
                  <c:v>38.946847865997903</c:v>
                </c:pt>
                <c:pt idx="144">
                  <c:v>4.9238497091989704</c:v>
                </c:pt>
                <c:pt idx="145">
                  <c:v>9.8477126305084504</c:v>
                </c:pt>
                <c:pt idx="146">
                  <c:v>14.7608946591535</c:v>
                </c:pt>
                <c:pt idx="147">
                  <c:v>19.685230777482701</c:v>
                </c:pt>
                <c:pt idx="148">
                  <c:v>24.577536096006</c:v>
                </c:pt>
                <c:pt idx="149">
                  <c:v>29.4981794799662</c:v>
                </c:pt>
                <c:pt idx="150">
                  <c:v>34.377608752669602</c:v>
                </c:pt>
                <c:pt idx="151">
                  <c:v>39.336660321380101</c:v>
                </c:pt>
                <c:pt idx="152">
                  <c:v>44.149081294103702</c:v>
                </c:pt>
                <c:pt idx="153">
                  <c:v>49.0764573103544</c:v>
                </c:pt>
                <c:pt idx="154">
                  <c:v>53.912312813446498</c:v>
                </c:pt>
                <c:pt idx="155">
                  <c:v>57.367484814095697</c:v>
                </c:pt>
                <c:pt idx="156">
                  <c:v>57.3523340110359</c:v>
                </c:pt>
                <c:pt idx="157">
                  <c:v>57.435627774934702</c:v>
                </c:pt>
                <c:pt idx="158">
                  <c:v>57.340684991648899</c:v>
                </c:pt>
                <c:pt idx="159">
                  <c:v>57.539634758177797</c:v>
                </c:pt>
                <c:pt idx="160">
                  <c:v>5.0965012046854197</c:v>
                </c:pt>
                <c:pt idx="161">
                  <c:v>10.193441229651301</c:v>
                </c:pt>
                <c:pt idx="162">
                  <c:v>15.2808139183874</c:v>
                </c:pt>
                <c:pt idx="163">
                  <c:v>20.3819007289135</c:v>
                </c:pt>
                <c:pt idx="164">
                  <c:v>25.451756302229601</c:v>
                </c:pt>
                <c:pt idx="165">
                  <c:v>30.549480369755301</c:v>
                </c:pt>
                <c:pt idx="166">
                  <c:v>35.602706569980299</c:v>
                </c:pt>
                <c:pt idx="167">
                  <c:v>40.743097572077197</c:v>
                </c:pt>
                <c:pt idx="168">
                  <c:v>45.7359910771589</c:v>
                </c:pt>
                <c:pt idx="169">
                  <c:v>50.853433284604698</c:v>
                </c:pt>
                <c:pt idx="170">
                  <c:v>55.8840297234742</c:v>
                </c:pt>
                <c:pt idx="171">
                  <c:v>57.685153603734499</c:v>
                </c:pt>
                <c:pt idx="172">
                  <c:v>57.638949310927003</c:v>
                </c:pt>
                <c:pt idx="173">
                  <c:v>57.723713804872602</c:v>
                </c:pt>
                <c:pt idx="174">
                  <c:v>57.616327171396001</c:v>
                </c:pt>
                <c:pt idx="175">
                  <c:v>57.819201562844597</c:v>
                </c:pt>
                <c:pt idx="176">
                  <c:v>5.1878883831387297</c:v>
                </c:pt>
                <c:pt idx="177">
                  <c:v>10.3751167902299</c:v>
                </c:pt>
                <c:pt idx="178">
                  <c:v>15.5547874735765</c:v>
                </c:pt>
                <c:pt idx="179">
                  <c:v>20.747506211504898</c:v>
                </c:pt>
                <c:pt idx="180">
                  <c:v>25.909180599261902</c:v>
                </c:pt>
                <c:pt idx="181">
                  <c:v>31.1044005754712</c:v>
                </c:pt>
                <c:pt idx="182">
                  <c:v>36.252084238808301</c:v>
                </c:pt>
                <c:pt idx="183">
                  <c:v>41.488679687875297</c:v>
                </c:pt>
                <c:pt idx="184">
                  <c:v>46.579127057658802</c:v>
                </c:pt>
                <c:pt idx="185">
                  <c:v>51.797609134405</c:v>
                </c:pt>
                <c:pt idx="186">
                  <c:v>56.926170801034502</c:v>
                </c:pt>
                <c:pt idx="187">
                  <c:v>57.835146911663898</c:v>
                </c:pt>
                <c:pt idx="188">
                  <c:v>57.789157100792004</c:v>
                </c:pt>
                <c:pt idx="189">
                  <c:v>57.8604497172023</c:v>
                </c:pt>
                <c:pt idx="190">
                  <c:v>57.765962302758403</c:v>
                </c:pt>
                <c:pt idx="191">
                  <c:v>57.963255878230299</c:v>
                </c:pt>
                <c:pt idx="192">
                  <c:v>5.23494345180253</c:v>
                </c:pt>
                <c:pt idx="193">
                  <c:v>10.4696068922234</c:v>
                </c:pt>
                <c:pt idx="194">
                  <c:v>15.696490224486601</c:v>
                </c:pt>
                <c:pt idx="195">
                  <c:v>20.9395124595261</c:v>
                </c:pt>
                <c:pt idx="196">
                  <c:v>26.147863027118401</c:v>
                </c:pt>
                <c:pt idx="197">
                  <c:v>31.388650956729599</c:v>
                </c:pt>
                <c:pt idx="198">
                  <c:v>36.584689573533502</c:v>
                </c:pt>
                <c:pt idx="199">
                  <c:v>41.8739479858233</c:v>
                </c:pt>
                <c:pt idx="200">
                  <c:v>47.013213601747204</c:v>
                </c:pt>
                <c:pt idx="201">
                  <c:v>52.280826589029203</c:v>
                </c:pt>
                <c:pt idx="202">
                  <c:v>57.463641096501703</c:v>
                </c:pt>
                <c:pt idx="203">
                  <c:v>57.921289729471603</c:v>
                </c:pt>
                <c:pt idx="204">
                  <c:v>57.859993614933103</c:v>
                </c:pt>
                <c:pt idx="205">
                  <c:v>57.936033845862397</c:v>
                </c:pt>
                <c:pt idx="206">
                  <c:v>57.840274070294498</c:v>
                </c:pt>
                <c:pt idx="207">
                  <c:v>58.026032546612299</c:v>
                </c:pt>
                <c:pt idx="208">
                  <c:v>5.2584676003868598</c:v>
                </c:pt>
                <c:pt idx="209">
                  <c:v>10.516841021232301</c:v>
                </c:pt>
                <c:pt idx="210">
                  <c:v>15.7676790840178</c:v>
                </c:pt>
                <c:pt idx="211">
                  <c:v>21.035528106954001</c:v>
                </c:pt>
                <c:pt idx="212">
                  <c:v>26.2645841160789</c:v>
                </c:pt>
                <c:pt idx="213">
                  <c:v>31.528162064355399</c:v>
                </c:pt>
                <c:pt idx="214">
                  <c:v>36.756673385329897</c:v>
                </c:pt>
                <c:pt idx="215">
                  <c:v>42.0580989421059</c:v>
                </c:pt>
                <c:pt idx="216">
                  <c:v>47.222517451024501</c:v>
                </c:pt>
                <c:pt idx="217">
                  <c:v>52.528698328070298</c:v>
                </c:pt>
                <c:pt idx="218">
                  <c:v>57.738698131760003</c:v>
                </c:pt>
                <c:pt idx="219">
                  <c:v>57.943808959936803</c:v>
                </c:pt>
                <c:pt idx="220">
                  <c:v>57.898102938276402</c:v>
                </c:pt>
                <c:pt idx="221">
                  <c:v>57.965544609188299</c:v>
                </c:pt>
                <c:pt idx="222">
                  <c:v>57.872424974128997</c:v>
                </c:pt>
                <c:pt idx="223">
                  <c:v>58.074467916765499</c:v>
                </c:pt>
                <c:pt idx="224">
                  <c:v>5.2708579019886797</c:v>
                </c:pt>
                <c:pt idx="225">
                  <c:v>10.5414792474508</c:v>
                </c:pt>
                <c:pt idx="226">
                  <c:v>15.804303101096499</c:v>
                </c:pt>
                <c:pt idx="227">
                  <c:v>21.0829206467746</c:v>
                </c:pt>
                <c:pt idx="228">
                  <c:v>26.3262277038401</c:v>
                </c:pt>
                <c:pt idx="229">
                  <c:v>31.6063944538339</c:v>
                </c:pt>
                <c:pt idx="230">
                  <c:v>36.836685967366499</c:v>
                </c:pt>
                <c:pt idx="231">
                  <c:v>42.1612243359384</c:v>
                </c:pt>
                <c:pt idx="232">
                  <c:v>47.337484481563202</c:v>
                </c:pt>
                <c:pt idx="233">
                  <c:v>52.648560733418499</c:v>
                </c:pt>
                <c:pt idx="234">
                  <c:v>57.861590004335604</c:v>
                </c:pt>
                <c:pt idx="235">
                  <c:v>57.973842774281103</c:v>
                </c:pt>
                <c:pt idx="236">
                  <c:v>57.917233556735802</c:v>
                </c:pt>
                <c:pt idx="237">
                  <c:v>57.990446234143299</c:v>
                </c:pt>
                <c:pt idx="238">
                  <c:v>57.8898264397221</c:v>
                </c:pt>
                <c:pt idx="239">
                  <c:v>58.087681152251903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130-FF8B-5F4C-8BBF-ED4DE7366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850848"/>
        <c:axId val="119669536"/>
      </c:scatterChart>
      <c:valAx>
        <c:axId val="123850848"/>
        <c:scaling>
          <c:logBase val="2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en-US" sz="1200" b="0"/>
                  <a:t>Operational Intensity (OP/B)</a:t>
                </a:r>
              </a:p>
            </c:rich>
          </c:tx>
          <c:layout>
            <c:manualLayout>
              <c:xMode val="edge"/>
              <c:yMode val="edge"/>
              <c:x val="0.36643746180033554"/>
              <c:y val="0.933765972222222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\ ????/????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119669536"/>
        <c:crossesAt val="1.0000000000000002E-3"/>
        <c:crossBetween val="midCat"/>
        <c:majorUnit val="2"/>
        <c:minorUnit val="2"/>
      </c:valAx>
      <c:valAx>
        <c:axId val="119669536"/>
        <c:scaling>
          <c:logBase val="2"/>
          <c:orientation val="minMax"/>
          <c:max val="64"/>
          <c:min val="3.125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en-US" sz="1000" b="0"/>
                  <a:t>Arithmetic Throughput (MOPS, 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3850848"/>
        <c:crossesAt val="4.8830000000000019E-5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9567901234568"/>
          <c:y val="7.2466666666666665E-2"/>
          <c:w val="0.84894567901234563"/>
          <c:h val="0.5853828282828282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'2021-06-09'!$F$2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'2021-06-09'!$F$3:$F$23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 formatCode="0.0">
                  <c:v>1</c:v>
                </c:pt>
                <c:pt idx="5" formatCode="0.0">
                  <c:v>1</c:v>
                </c:pt>
                <c:pt idx="6">
                  <c:v>1</c:v>
                </c:pt>
                <c:pt idx="7" formatCode="0.0">
                  <c:v>1</c:v>
                </c:pt>
                <c:pt idx="8" formatCode="0.0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00-6B41-8A32-3EE0779DB6AB}"/>
            </c:ext>
          </c:extLst>
        </c:ser>
        <c:ser>
          <c:idx val="0"/>
          <c:order val="1"/>
          <c:tx>
            <c:strRef>
              <c:f>'2021-06-09'!$E$2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'2021-06-09'!$E$3:$E$23</c:f>
              <c:numCache>
                <c:formatCode>0.0</c:formatCode>
                <c:ptCount val="21"/>
                <c:pt idx="0">
                  <c:v>93.4</c:v>
                </c:pt>
                <c:pt idx="1">
                  <c:v>410.1</c:v>
                </c:pt>
                <c:pt idx="2">
                  <c:v>439.4</c:v>
                </c:pt>
                <c:pt idx="3">
                  <c:v>0.4</c:v>
                </c:pt>
                <c:pt idx="4">
                  <c:v>71.099999999999994</c:v>
                </c:pt>
                <c:pt idx="5">
                  <c:v>71.099999999999994</c:v>
                </c:pt>
                <c:pt idx="6">
                  <c:v>26.1</c:v>
                </c:pt>
                <c:pt idx="7">
                  <c:v>57.6</c:v>
                </c:pt>
                <c:pt idx="8">
                  <c:v>57.6</c:v>
                </c:pt>
                <c:pt idx="9">
                  <c:v>51.3</c:v>
                </c:pt>
                <c:pt idx="11">
                  <c:v>447.2</c:v>
                </c:pt>
                <c:pt idx="12">
                  <c:v>30.7</c:v>
                </c:pt>
                <c:pt idx="13">
                  <c:v>1552.7</c:v>
                </c:pt>
                <c:pt idx="14">
                  <c:v>1.6</c:v>
                </c:pt>
                <c:pt idx="15">
                  <c:v>305</c:v>
                </c:pt>
                <c:pt idx="16">
                  <c:v>68.8</c:v>
                </c:pt>
                <c:pt idx="18">
                  <c:v>52.233589665378666</c:v>
                </c:pt>
                <c:pt idx="19">
                  <c:v>94.577826795981181</c:v>
                </c:pt>
                <c:pt idx="20">
                  <c:v>65.638241188110143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00-6B41-8A32-3EE0779DB6AB}"/>
            </c:ext>
          </c:extLst>
        </c:ser>
        <c:ser>
          <c:idx val="2"/>
          <c:order val="2"/>
          <c:tx>
            <c:strRef>
              <c:f>'2021-06-09'!$C$2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'2021-06-09'!$C$3:$C$23</c:f>
              <c:numCache>
                <c:formatCode>0.0</c:formatCode>
                <c:ptCount val="21"/>
                <c:pt idx="0">
                  <c:v>38.6</c:v>
                </c:pt>
                <c:pt idx="1">
                  <c:v>167</c:v>
                </c:pt>
                <c:pt idx="2">
                  <c:v>234.4</c:v>
                </c:pt>
                <c:pt idx="3">
                  <c:v>4.4000000000000004</c:v>
                </c:pt>
                <c:pt idx="4">
                  <c:v>134.4</c:v>
                </c:pt>
                <c:pt idx="5">
                  <c:v>33.6</c:v>
                </c:pt>
                <c:pt idx="6">
                  <c:v>9.1</c:v>
                </c:pt>
                <c:pt idx="7">
                  <c:v>13.5</c:v>
                </c:pt>
                <c:pt idx="8">
                  <c:v>16</c:v>
                </c:pt>
                <c:pt idx="9">
                  <c:v>36.6</c:v>
                </c:pt>
                <c:pt idx="11">
                  <c:v>25.2</c:v>
                </c:pt>
                <c:pt idx="12">
                  <c:v>0.4</c:v>
                </c:pt>
                <c:pt idx="13">
                  <c:v>20.100000000000001</c:v>
                </c:pt>
                <c:pt idx="14" formatCode="0.0000">
                  <c:v>3.6799999999999999E-2</c:v>
                </c:pt>
                <c:pt idx="15">
                  <c:v>5.6</c:v>
                </c:pt>
                <c:pt idx="16">
                  <c:v>0.1</c:v>
                </c:pt>
                <c:pt idx="18">
                  <c:v>34.154102972882662</c:v>
                </c:pt>
                <c:pt idx="19">
                  <c:v>1.2689623569961614</c:v>
                </c:pt>
                <c:pt idx="20">
                  <c:v>10.100450522505204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00-6B41-8A32-3EE0779DB6AB}"/>
            </c:ext>
          </c:extLst>
        </c:ser>
        <c:ser>
          <c:idx val="1"/>
          <c:order val="3"/>
          <c:tx>
            <c:strRef>
              <c:f>'2021-06-09'!$D$2</c:f>
              <c:strCache>
                <c:ptCount val="1"/>
                <c:pt idx="0">
                  <c:v>2556 DPUs</c:v>
                </c:pt>
              </c:strCache>
            </c:strRef>
          </c:tx>
          <c:spPr>
            <a:pattFill prst="wdDn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>
              <a:solidFill>
                <a:schemeClr val="accent2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'2021-06-09'!$D$3:$D$23</c:f>
              <c:numCache>
                <c:formatCode>0.0</c:formatCode>
                <c:ptCount val="21"/>
                <c:pt idx="0">
                  <c:v>149.1</c:v>
                </c:pt>
                <c:pt idx="1">
                  <c:v>498.2</c:v>
                </c:pt>
                <c:pt idx="2">
                  <c:v>629.5</c:v>
                </c:pt>
                <c:pt idx="3">
                  <c:v>23</c:v>
                </c:pt>
                <c:pt idx="4">
                  <c:v>496.6</c:v>
                </c:pt>
                <c:pt idx="5">
                  <c:v>167.1</c:v>
                </c:pt>
                <c:pt idx="6">
                  <c:v>45.3</c:v>
                </c:pt>
                <c:pt idx="7">
                  <c:v>61.3</c:v>
                </c:pt>
                <c:pt idx="8">
                  <c:v>70.2</c:v>
                </c:pt>
                <c:pt idx="9">
                  <c:v>96.3</c:v>
                </c:pt>
                <c:pt idx="11">
                  <c:v>46.3</c:v>
                </c:pt>
                <c:pt idx="12">
                  <c:v>0.9</c:v>
                </c:pt>
                <c:pt idx="13">
                  <c:v>86.6</c:v>
                </c:pt>
                <c:pt idx="14" formatCode="0.0000">
                  <c:v>1.9E-3</c:v>
                </c:pt>
                <c:pt idx="15">
                  <c:v>5.8</c:v>
                </c:pt>
                <c:pt idx="16">
                  <c:v>0.1</c:v>
                </c:pt>
                <c:pt idx="18">
                  <c:v>132.55954898885241</c:v>
                </c:pt>
                <c:pt idx="19">
                  <c:v>1.2586949733620922</c:v>
                </c:pt>
                <c:pt idx="20">
                  <c:v>23.226702722854029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00-6B41-8A32-3EE0779DB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3E-4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04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Speedup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4"/>
        <c:minorUnit val="4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2842992551563362"/>
          <c:y val="9.4994949494949521E-3"/>
          <c:w val="0.52368132716049387"/>
          <c:h val="6.4185101010101012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9567901234568"/>
          <c:y val="7.2466666666666665E-2"/>
          <c:w val="0.84894567901234563"/>
          <c:h val="0.5853828282828282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'2021-06-09'!$F$2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'2021-06-09'!$F$3:$F$23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 formatCode="0.0">
                  <c:v>1</c:v>
                </c:pt>
                <c:pt idx="5" formatCode="0.0">
                  <c:v>1</c:v>
                </c:pt>
                <c:pt idx="6">
                  <c:v>1</c:v>
                </c:pt>
                <c:pt idx="7" formatCode="0.0">
                  <c:v>1</c:v>
                </c:pt>
                <c:pt idx="8" formatCode="0.0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00-6B41-8A32-3EE0779DB6AB}"/>
            </c:ext>
          </c:extLst>
        </c:ser>
        <c:ser>
          <c:idx val="0"/>
          <c:order val="1"/>
          <c:tx>
            <c:strRef>
              <c:f>'2021-06-09'!$E$2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'2021-06-09'!$E$3:$E$23</c:f>
              <c:numCache>
                <c:formatCode>0.0</c:formatCode>
                <c:ptCount val="21"/>
                <c:pt idx="0">
                  <c:v>93.4</c:v>
                </c:pt>
                <c:pt idx="1">
                  <c:v>410.1</c:v>
                </c:pt>
                <c:pt idx="2">
                  <c:v>439.4</c:v>
                </c:pt>
                <c:pt idx="3">
                  <c:v>0.4</c:v>
                </c:pt>
                <c:pt idx="4">
                  <c:v>71.099999999999994</c:v>
                </c:pt>
                <c:pt idx="5">
                  <c:v>71.099999999999994</c:v>
                </c:pt>
                <c:pt idx="6">
                  <c:v>26.1</c:v>
                </c:pt>
                <c:pt idx="7">
                  <c:v>57.6</c:v>
                </c:pt>
                <c:pt idx="8">
                  <c:v>57.6</c:v>
                </c:pt>
                <c:pt idx="9">
                  <c:v>51.3</c:v>
                </c:pt>
                <c:pt idx="11">
                  <c:v>447.2</c:v>
                </c:pt>
                <c:pt idx="12">
                  <c:v>30.7</c:v>
                </c:pt>
                <c:pt idx="13">
                  <c:v>1552.7</c:v>
                </c:pt>
                <c:pt idx="14">
                  <c:v>1.6</c:v>
                </c:pt>
                <c:pt idx="15">
                  <c:v>305</c:v>
                </c:pt>
                <c:pt idx="16">
                  <c:v>68.8</c:v>
                </c:pt>
                <c:pt idx="18">
                  <c:v>52.233589665378666</c:v>
                </c:pt>
                <c:pt idx="19">
                  <c:v>94.577826795981181</c:v>
                </c:pt>
                <c:pt idx="20">
                  <c:v>65.638241188110143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00-6B41-8A32-3EE0779DB6AB}"/>
            </c:ext>
          </c:extLst>
        </c:ser>
        <c:ser>
          <c:idx val="2"/>
          <c:order val="2"/>
          <c:tx>
            <c:strRef>
              <c:f>'2021-06-09'!$C$2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'2021-06-09'!$C$3:$C$23</c:f>
              <c:numCache>
                <c:formatCode>0.0</c:formatCode>
                <c:ptCount val="21"/>
                <c:pt idx="0">
                  <c:v>38.6</c:v>
                </c:pt>
                <c:pt idx="1">
                  <c:v>167</c:v>
                </c:pt>
                <c:pt idx="2">
                  <c:v>234.4</c:v>
                </c:pt>
                <c:pt idx="3">
                  <c:v>4.4000000000000004</c:v>
                </c:pt>
                <c:pt idx="4">
                  <c:v>134.4</c:v>
                </c:pt>
                <c:pt idx="5">
                  <c:v>33.6</c:v>
                </c:pt>
                <c:pt idx="6">
                  <c:v>9.1</c:v>
                </c:pt>
                <c:pt idx="7">
                  <c:v>13.5</c:v>
                </c:pt>
                <c:pt idx="8">
                  <c:v>16</c:v>
                </c:pt>
                <c:pt idx="9">
                  <c:v>36.6</c:v>
                </c:pt>
                <c:pt idx="11">
                  <c:v>25.2</c:v>
                </c:pt>
                <c:pt idx="12">
                  <c:v>0.4</c:v>
                </c:pt>
                <c:pt idx="13">
                  <c:v>20.100000000000001</c:v>
                </c:pt>
                <c:pt idx="14" formatCode="0.0000">
                  <c:v>3.6799999999999999E-2</c:v>
                </c:pt>
                <c:pt idx="15">
                  <c:v>5.6</c:v>
                </c:pt>
                <c:pt idx="16">
                  <c:v>0.1</c:v>
                </c:pt>
                <c:pt idx="18">
                  <c:v>34.154102972882662</c:v>
                </c:pt>
                <c:pt idx="19">
                  <c:v>1.2689623569961614</c:v>
                </c:pt>
                <c:pt idx="20">
                  <c:v>10.100450522505204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00-6B41-8A32-3EE0779DB6AB}"/>
            </c:ext>
          </c:extLst>
        </c:ser>
        <c:ser>
          <c:idx val="1"/>
          <c:order val="3"/>
          <c:tx>
            <c:strRef>
              <c:f>'2021-06-09'!$D$2</c:f>
              <c:strCache>
                <c:ptCount val="1"/>
                <c:pt idx="0">
                  <c:v>2556 DPUs</c:v>
                </c:pt>
              </c:strCache>
            </c:strRef>
          </c:tx>
          <c:spPr>
            <a:pattFill prst="wdDn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>
              <a:solidFill>
                <a:schemeClr val="accent2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'2021-06-09'!$D$3:$D$23</c:f>
              <c:numCache>
                <c:formatCode>0.0</c:formatCode>
                <c:ptCount val="21"/>
                <c:pt idx="0">
                  <c:v>149.1</c:v>
                </c:pt>
                <c:pt idx="1">
                  <c:v>498.2</c:v>
                </c:pt>
                <c:pt idx="2">
                  <c:v>629.5</c:v>
                </c:pt>
                <c:pt idx="3">
                  <c:v>23</c:v>
                </c:pt>
                <c:pt idx="4">
                  <c:v>496.6</c:v>
                </c:pt>
                <c:pt idx="5">
                  <c:v>167.1</c:v>
                </c:pt>
                <c:pt idx="6">
                  <c:v>45.3</c:v>
                </c:pt>
                <c:pt idx="7">
                  <c:v>61.3</c:v>
                </c:pt>
                <c:pt idx="8">
                  <c:v>70.2</c:v>
                </c:pt>
                <c:pt idx="9">
                  <c:v>96.3</c:v>
                </c:pt>
                <c:pt idx="11">
                  <c:v>46.3</c:v>
                </c:pt>
                <c:pt idx="12">
                  <c:v>0.9</c:v>
                </c:pt>
                <c:pt idx="13">
                  <c:v>86.6</c:v>
                </c:pt>
                <c:pt idx="14" formatCode="0.0000">
                  <c:v>1.9E-3</c:v>
                </c:pt>
                <c:pt idx="15">
                  <c:v>5.8</c:v>
                </c:pt>
                <c:pt idx="16">
                  <c:v>0.1</c:v>
                </c:pt>
                <c:pt idx="18">
                  <c:v>132.55954898885241</c:v>
                </c:pt>
                <c:pt idx="19">
                  <c:v>1.2586949733620922</c:v>
                </c:pt>
                <c:pt idx="20">
                  <c:v>23.226702722854029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00-6B41-8A32-3EE0779DB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3E-4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04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Speedup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4"/>
        <c:minorUnit val="4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2842992551563362"/>
          <c:y val="9.4994949494949521E-3"/>
          <c:w val="0.52368132716049387"/>
          <c:h val="6.4185101010101012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57948965350886"/>
          <c:y val="5.207888888888889E-2"/>
          <c:w val="0.78103602749875078"/>
          <c:h val="0.72228928571428574"/>
        </c:manualLayout>
      </c:layout>
      <c:lineChart>
        <c:grouping val="standard"/>
        <c:varyColors val="0"/>
        <c:ser>
          <c:idx val="1"/>
          <c:order val="0"/>
          <c:tx>
            <c:strRef>
              <c:f>'cpudpu_output (6)'!$V$32</c:f>
              <c:strCache>
                <c:ptCount val="1"/>
                <c:pt idx="0">
                  <c:v>CPU-DPU (serial)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207886646045291E-3"/>
                  <c:y val="-5.6716666666666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(6)'!$V$33:$V$39</c:f>
              <c:numCache>
                <c:formatCode>General</c:formatCode>
                <c:ptCount val="7"/>
                <c:pt idx="0">
                  <c:v>0.33247700000000002</c:v>
                </c:pt>
                <c:pt idx="1">
                  <c:v>0.33347300000000002</c:v>
                </c:pt>
                <c:pt idx="2">
                  <c:v>0.33201199999999997</c:v>
                </c:pt>
                <c:pt idx="3">
                  <c:v>0.33126800000000001</c:v>
                </c:pt>
                <c:pt idx="4">
                  <c:v>0.302512</c:v>
                </c:pt>
                <c:pt idx="5">
                  <c:v>0.300481</c:v>
                </c:pt>
                <c:pt idx="6">
                  <c:v>0.27370800000000001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06-2847-B5AF-7B217FFF7B0A}"/>
            </c:ext>
          </c:extLst>
        </c:ser>
        <c:ser>
          <c:idx val="2"/>
          <c:order val="1"/>
          <c:tx>
            <c:strRef>
              <c:f>'cpudpu_output (6)'!$W$32</c:f>
              <c:strCache>
                <c:ptCount val="1"/>
                <c:pt idx="0">
                  <c:v>DPU-CPU (serial)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Pt>
            <c:idx val="34"/>
            <c:marker>
              <c:symbol val="circle"/>
              <c:size val="10"/>
              <c:spPr>
                <a:solidFill>
                  <a:srgbClr val="002060"/>
                </a:solidFill>
                <a:ln w="25400">
                  <a:solidFill>
                    <a:srgbClr val="00206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06-2847-B5AF-7B217FFF7B0A}"/>
              </c:ext>
            </c:extLst>
          </c:dPt>
          <c:dLbls>
            <c:dLbl>
              <c:idx val="6"/>
              <c:layout>
                <c:manualLayout>
                  <c:x val="-2.1320455046503618E-3"/>
                  <c:y val="-1.2186111111111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(6)'!$W$33:$W$39</c:f>
              <c:numCache>
                <c:formatCode>General</c:formatCode>
                <c:ptCount val="7"/>
                <c:pt idx="0">
                  <c:v>0.122087</c:v>
                </c:pt>
                <c:pt idx="1">
                  <c:v>0.12213499999999999</c:v>
                </c:pt>
                <c:pt idx="2">
                  <c:v>0.12211900000000001</c:v>
                </c:pt>
                <c:pt idx="3">
                  <c:v>0.122109</c:v>
                </c:pt>
                <c:pt idx="4">
                  <c:v>0.114958</c:v>
                </c:pt>
                <c:pt idx="5">
                  <c:v>0.11515499999999999</c:v>
                </c:pt>
                <c:pt idx="6">
                  <c:v>0.11561100000000001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C06-2847-B5AF-7B217FFF7B0A}"/>
            </c:ext>
          </c:extLst>
        </c:ser>
        <c:ser>
          <c:idx val="0"/>
          <c:order val="2"/>
          <c:tx>
            <c:strRef>
              <c:f>'cpudpu_output (6)'!$X$32</c:f>
              <c:strCache>
                <c:ptCount val="1"/>
                <c:pt idx="0">
                  <c:v>CPU-DPU (parallel)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squar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F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990669984605837E-3"/>
                  <c:y val="-1.8038492063492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(6)'!$X$33:$X$39</c:f>
              <c:numCache>
                <c:formatCode>General</c:formatCode>
                <c:ptCount val="7"/>
                <c:pt idx="0">
                  <c:v>0.33203700000000003</c:v>
                </c:pt>
                <c:pt idx="1">
                  <c:v>0.54059000000000001</c:v>
                </c:pt>
                <c:pt idx="2">
                  <c:v>0.73244699999999996</c:v>
                </c:pt>
                <c:pt idx="3">
                  <c:v>0.87673100000000004</c:v>
                </c:pt>
                <c:pt idx="4">
                  <c:v>1.810935</c:v>
                </c:pt>
                <c:pt idx="5">
                  <c:v>4.2348889999999999</c:v>
                </c:pt>
                <c:pt idx="6">
                  <c:v>6.682779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C06-2847-B5AF-7B217FFF7B0A}"/>
            </c:ext>
          </c:extLst>
        </c:ser>
        <c:ser>
          <c:idx val="3"/>
          <c:order val="3"/>
          <c:tx>
            <c:strRef>
              <c:f>'cpudpu_output (6)'!$Y$32</c:f>
              <c:strCache>
                <c:ptCount val="1"/>
                <c:pt idx="0">
                  <c:v>DPU-CPU (parallel)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circ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990669984605837E-3"/>
                  <c:y val="5.05896825396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(6)'!$Y$33:$Y$39</c:f>
              <c:numCache>
                <c:formatCode>General</c:formatCode>
                <c:ptCount val="7"/>
                <c:pt idx="0">
                  <c:v>0.12227</c:v>
                </c:pt>
                <c:pt idx="1">
                  <c:v>0.225214</c:v>
                </c:pt>
                <c:pt idx="2">
                  <c:v>0.42436800000000002</c:v>
                </c:pt>
                <c:pt idx="3">
                  <c:v>0.63153499999999996</c:v>
                </c:pt>
                <c:pt idx="4">
                  <c:v>1.4963979999999999</c:v>
                </c:pt>
                <c:pt idx="5">
                  <c:v>3.1702340000000002</c:v>
                </c:pt>
                <c:pt idx="6">
                  <c:v>4.7395189999999996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C06-2847-B5AF-7B217FFF7B0A}"/>
            </c:ext>
          </c:extLst>
        </c:ser>
        <c:ser>
          <c:idx val="4"/>
          <c:order val="4"/>
          <c:tx>
            <c:strRef>
              <c:f>'cpudpu_output (6)'!$Z$32</c:f>
              <c:strCache>
                <c:ptCount val="1"/>
                <c:pt idx="0">
                  <c:v>CPU-DPU (broadcast)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659892069417642E-3"/>
                  <c:y val="-1.0079365079365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(6)'!$Z$33:$Z$39</c:f>
              <c:numCache>
                <c:formatCode>General</c:formatCode>
                <c:ptCount val="7"/>
                <c:pt idx="0">
                  <c:v>0.332812</c:v>
                </c:pt>
                <c:pt idx="1">
                  <c:v>0.66767799999999999</c:v>
                </c:pt>
                <c:pt idx="2">
                  <c:v>1.35345</c:v>
                </c:pt>
                <c:pt idx="3">
                  <c:v>2.5642670000000001</c:v>
                </c:pt>
                <c:pt idx="4">
                  <c:v>5.0996030000000001</c:v>
                </c:pt>
                <c:pt idx="5">
                  <c:v>10.14317</c:v>
                </c:pt>
                <c:pt idx="6">
                  <c:v>16.884644999999999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C06-2847-B5AF-7B217FFF7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8528383"/>
        <c:axId val="1598601583"/>
      </c:lineChart>
      <c:catAx>
        <c:axId val="15985283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#DPUs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1.0000000000000004E-5"/>
        <c:auto val="1"/>
        <c:lblAlgn val="ctr"/>
        <c:lblOffset val="100"/>
        <c:noMultiLvlLbl val="0"/>
      </c:catAx>
      <c:valAx>
        <c:axId val="1598601583"/>
        <c:scaling>
          <c:logBase val="2"/>
          <c:orientation val="minMax"/>
          <c:max val="28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Sustained CPU-DPU Bandwidth</a:t>
                </a:r>
              </a:p>
              <a:p>
                <a:pPr>
                  <a:defRPr sz="1400"/>
                </a:pPr>
                <a:r>
                  <a:rPr lang="en-US" sz="1400"/>
                  <a:t>(GB/s, 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0092248315787661"/>
          <c:y val="9.2460317460317466E-5"/>
          <c:w val="0.54512079195506546"/>
          <c:h val="0.1861523809523809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STREAM</a:t>
            </a:r>
            <a:r>
              <a:rPr lang="en-US"/>
              <a:t> (WRAM,</a:t>
            </a:r>
            <a:r>
              <a:rPr lang="en-US" baseline="0"/>
              <a:t> INT64, 1DPU)</a:t>
            </a:r>
            <a:endParaRPr lang="en-US"/>
          </a:p>
        </c:rich>
      </c:tx>
      <c:layout>
        <c:manualLayout>
          <c:xMode val="edge"/>
          <c:yMode val="edge"/>
          <c:x val="0.15044055555555555"/>
          <c:y val="3.96875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921361111111112"/>
          <c:y val="3.7680902777777775E-2"/>
          <c:w val="0.84567819444444448"/>
          <c:h val="0.73750416666666652"/>
        </c:manualLayout>
      </c:layout>
      <c:lineChart>
        <c:grouping val="standard"/>
        <c:varyColors val="0"/>
        <c:ser>
          <c:idx val="1"/>
          <c:order val="0"/>
          <c:tx>
            <c:strRef>
              <c:f>'stream_output-camera-ready'!$Q$2</c:f>
              <c:strCache>
                <c:ptCount val="1"/>
                <c:pt idx="0">
                  <c:v>COPY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F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763888888888902E-2"/>
                  <c:y val="7.5797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E3-A844-914D-B65521A9AE8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'stream_output-camera-ready'!$O$3:$O$18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'stream_output-camera-ready'!$Q$3:$Q$18</c:f>
              <c:numCache>
                <c:formatCode>General</c:formatCode>
                <c:ptCount val="16"/>
                <c:pt idx="0">
                  <c:v>252.07993371769001</c:v>
                </c:pt>
                <c:pt idx="1">
                  <c:v>504.177182475797</c:v>
                </c:pt>
                <c:pt idx="2">
                  <c:v>755.96395282970195</c:v>
                </c:pt>
                <c:pt idx="3">
                  <c:v>1008.03845361532</c:v>
                </c:pt>
                <c:pt idx="4">
                  <c:v>1259.73449580805</c:v>
                </c:pt>
                <c:pt idx="5">
                  <c:v>1511.35197463245</c:v>
                </c:pt>
                <c:pt idx="6">
                  <c:v>1762.7093733583399</c:v>
                </c:pt>
                <c:pt idx="7">
                  <c:v>2014.4239259825899</c:v>
                </c:pt>
                <c:pt idx="8">
                  <c:v>2265.4987875853299</c:v>
                </c:pt>
                <c:pt idx="9">
                  <c:v>2516.4835381467101</c:v>
                </c:pt>
                <c:pt idx="10">
                  <c:v>2767.1736968845798</c:v>
                </c:pt>
                <c:pt idx="11">
                  <c:v>2779.6834052866702</c:v>
                </c:pt>
                <c:pt idx="12">
                  <c:v>2790.2899094775298</c:v>
                </c:pt>
                <c:pt idx="13">
                  <c:v>2798.9216190966399</c:v>
                </c:pt>
                <c:pt idx="14">
                  <c:v>2808.5737653951901</c:v>
                </c:pt>
                <c:pt idx="15">
                  <c:v>2818.9827318857601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E3-A844-914D-B65521A9AE8B}"/>
            </c:ext>
          </c:extLst>
        </c:ser>
        <c:ser>
          <c:idx val="0"/>
          <c:order val="1"/>
          <c:tx>
            <c:strRef>
              <c:f>'stream_output-camera-ready'!$P$2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5875000000000129E-2"/>
                  <c:y val="-7.4965277777777825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E3-A844-914D-B65521A9AE8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'stream_output-camera-ready'!$O$3:$O$18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'stream_output-camera-ready'!$P$3:$P$18</c:f>
              <c:numCache>
                <c:formatCode>General</c:formatCode>
                <c:ptCount val="16"/>
                <c:pt idx="0">
                  <c:v>151.96098166918199</c:v>
                </c:pt>
                <c:pt idx="1">
                  <c:v>303.914098405907</c:v>
                </c:pt>
                <c:pt idx="2">
                  <c:v>455.798803585104</c:v>
                </c:pt>
                <c:pt idx="3">
                  <c:v>607.77786671450804</c:v>
                </c:pt>
                <c:pt idx="4">
                  <c:v>759.61160627659899</c:v>
                </c:pt>
                <c:pt idx="5">
                  <c:v>911.39480668643</c:v>
                </c:pt>
                <c:pt idx="6">
                  <c:v>1063.15643105446</c:v>
                </c:pt>
                <c:pt idx="7">
                  <c:v>1215.1616414543701</c:v>
                </c:pt>
                <c:pt idx="8">
                  <c:v>1366.4453494054401</c:v>
                </c:pt>
                <c:pt idx="9">
                  <c:v>1518.1038262668001</c:v>
                </c:pt>
                <c:pt idx="10">
                  <c:v>1669.8969400523199</c:v>
                </c:pt>
                <c:pt idx="11">
                  <c:v>1672.7034895314</c:v>
                </c:pt>
                <c:pt idx="12">
                  <c:v>1675.16896158235</c:v>
                </c:pt>
                <c:pt idx="13">
                  <c:v>1676.8911396260801</c:v>
                </c:pt>
                <c:pt idx="14">
                  <c:v>1679.4010010009999</c:v>
                </c:pt>
                <c:pt idx="15">
                  <c:v>1682.46454767726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E3-A844-914D-B65521A9AE8B}"/>
            </c:ext>
          </c:extLst>
        </c:ser>
        <c:ser>
          <c:idx val="2"/>
          <c:order val="2"/>
          <c:tx>
            <c:strRef>
              <c:f>'stream_output-camera-ready'!$R$2</c:f>
              <c:strCache>
                <c:ptCount val="1"/>
                <c:pt idx="0">
                  <c:v>SCALE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000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5.8208333333333334E-2"/>
                  <c:y val="-7.4965277777777853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E3-A844-914D-B65521A9AE8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'stream_output-camera-ready'!$O$3:$O$18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'stream_output-camera-ready'!$R$3:$R$18</c:f>
              <c:numCache>
                <c:formatCode>General</c:formatCode>
                <c:ptCount val="16"/>
                <c:pt idx="0">
                  <c:v>3.8203590679457502</c:v>
                </c:pt>
                <c:pt idx="1">
                  <c:v>7.6406932805912602</c:v>
                </c:pt>
                <c:pt idx="2">
                  <c:v>11.4596233484904</c:v>
                </c:pt>
                <c:pt idx="3">
                  <c:v>15.2812871409518</c:v>
                </c:pt>
                <c:pt idx="4">
                  <c:v>19.1004594564264</c:v>
                </c:pt>
                <c:pt idx="5">
                  <c:v>22.918888875878601</c:v>
                </c:pt>
                <c:pt idx="6">
                  <c:v>26.736842680411399</c:v>
                </c:pt>
                <c:pt idx="7">
                  <c:v>30.561898243687398</c:v>
                </c:pt>
                <c:pt idx="8">
                  <c:v>34.372698643127201</c:v>
                </c:pt>
                <c:pt idx="9">
                  <c:v>38.188434911829397</c:v>
                </c:pt>
                <c:pt idx="10">
                  <c:v>42.007100828763797</c:v>
                </c:pt>
                <c:pt idx="11">
                  <c:v>42.004546657605701</c:v>
                </c:pt>
                <c:pt idx="12">
                  <c:v>42.004095953761301</c:v>
                </c:pt>
                <c:pt idx="13">
                  <c:v>42.0111580920492</c:v>
                </c:pt>
                <c:pt idx="14">
                  <c:v>42.003645259588801</c:v>
                </c:pt>
                <c:pt idx="15">
                  <c:v>42.033562278764599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5E3-A844-914D-B65521A9AE8B}"/>
            </c:ext>
          </c:extLst>
        </c:ser>
        <c:ser>
          <c:idx val="3"/>
          <c:order val="3"/>
          <c:tx>
            <c:strRef>
              <c:f>'stream_output-camera-ready'!$S$2</c:f>
              <c:strCache>
                <c:ptCount val="1"/>
                <c:pt idx="0">
                  <c:v>TRIAD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4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0583333333333333E-2"/>
                  <c:y val="-0.13670138888888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E3-A844-914D-B65521A9AE8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'stream_output-camera-ready'!$O$3:$O$18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'stream_output-camera-ready'!$S$3:$S$18</c:f>
              <c:numCache>
                <c:formatCode>General</c:formatCode>
                <c:ptCount val="16"/>
                <c:pt idx="0">
                  <c:v>5.6040938719806004</c:v>
                </c:pt>
                <c:pt idx="1">
                  <c:v>11.208223399991001</c:v>
                </c:pt>
                <c:pt idx="2">
                  <c:v>16.810196003587901</c:v>
                </c:pt>
                <c:pt idx="3">
                  <c:v>22.416218602988</c:v>
                </c:pt>
                <c:pt idx="4">
                  <c:v>28.017839982822899</c:v>
                </c:pt>
                <c:pt idx="5">
                  <c:v>33.620199514097102</c:v>
                </c:pt>
                <c:pt idx="6">
                  <c:v>39.220921295780897</c:v>
                </c:pt>
                <c:pt idx="7">
                  <c:v>44.831239215965702</c:v>
                </c:pt>
                <c:pt idx="8">
                  <c:v>50.420099259844399</c:v>
                </c:pt>
                <c:pt idx="9">
                  <c:v>56.0186626302199</c:v>
                </c:pt>
                <c:pt idx="10">
                  <c:v>61.620528893241897</c:v>
                </c:pt>
                <c:pt idx="11">
                  <c:v>61.617080336905701</c:v>
                </c:pt>
                <c:pt idx="12">
                  <c:v>61.616649294503603</c:v>
                </c:pt>
                <c:pt idx="13">
                  <c:v>61.626349207459697</c:v>
                </c:pt>
                <c:pt idx="14">
                  <c:v>61.6155717148823</c:v>
                </c:pt>
                <c:pt idx="15">
                  <c:v>61.659567586865897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5E3-A844-914D-B65521A9A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Sustained WRAM</a:t>
                </a:r>
                <a:r>
                  <a:rPr lang="en-US" sz="1600" baseline="0"/>
                  <a:t> </a:t>
                </a:r>
                <a:r>
                  <a:rPr lang="en-US" sz="1600"/>
                  <a:t>Bandwidth</a:t>
                </a:r>
                <a:r>
                  <a:rPr lang="en-US" sz="1600" baseline="0"/>
                  <a:t> (MB/s)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6793805555555552"/>
          <c:y val="0.17441701388888889"/>
          <c:w val="0.12827027777777777"/>
          <c:h val="0.2896124999999999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Read</a:t>
            </a:r>
          </a:p>
        </c:rich>
      </c:tx>
      <c:layout>
        <c:manualLayout>
          <c:xMode val="edge"/>
          <c:yMode val="edge"/>
          <c:x val="0.19185740740740742"/>
          <c:y val="8.2314814814814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3399236111111112"/>
          <c:h val="0.62914523809523815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05138888888889"/>
                  <c:y val="-7.257142857142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3B-9945-A671-3A26BFA4B71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mram_output!$I$2:$I$10</c:f>
              <c:numCache>
                <c:formatCode>General</c:formatCode>
                <c:ptCount val="9"/>
                <c:pt idx="0">
                  <c:v>34.3749120434601</c:v>
                </c:pt>
                <c:pt idx="1">
                  <c:v>63.742045576666499</c:v>
                </c:pt>
                <c:pt idx="2">
                  <c:v>113.018548279996</c:v>
                </c:pt>
                <c:pt idx="3">
                  <c:v>201.26563726414199</c:v>
                </c:pt>
                <c:pt idx="4">
                  <c:v>308.83454387671901</c:v>
                </c:pt>
                <c:pt idx="5">
                  <c:v>419.13999586001103</c:v>
                </c:pt>
                <c:pt idx="6">
                  <c:v>534.23818621831595</c:v>
                </c:pt>
                <c:pt idx="7">
                  <c:v>605.03038533425899</c:v>
                </c:pt>
                <c:pt idx="8">
                  <c:v>628.22637020046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mram_output!$G$2:$G$10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87.854099273681641</c:v>
                </c:pt>
                <c:pt idx="2">
                  <c:v>99.098777770996094</c:v>
                </c:pt>
                <c:pt idx="3">
                  <c:v>111.29570007324219</c:v>
                </c:pt>
                <c:pt idx="4">
                  <c:v>145.06149291992188</c:v>
                </c:pt>
                <c:pt idx="5">
                  <c:v>213.77105712890625</c:v>
                </c:pt>
                <c:pt idx="6">
                  <c:v>335.430908203125</c:v>
                </c:pt>
                <c:pt idx="7">
                  <c:v>592.366943359375</c:v>
                </c:pt>
                <c:pt idx="8">
                  <c:v>1140.989990234375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3B-9945-A671-3A26BFA4B71B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</a:ln>
              <a:effectLst/>
            </c:spPr>
          </c:marker>
          <c:val>
            <c:numRef>
              <c:f>mram_output!$J$2:$J$10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85.454753875732422</c:v>
                </c:pt>
                <c:pt idx="2">
                  <c:v>93.454753875732422</c:v>
                </c:pt>
                <c:pt idx="3">
                  <c:v>109.45475387573242</c:v>
                </c:pt>
                <c:pt idx="4">
                  <c:v>141.45475387573242</c:v>
                </c:pt>
                <c:pt idx="5">
                  <c:v>205.45475387573242</c:v>
                </c:pt>
                <c:pt idx="6">
                  <c:v>333.45475387573242</c:v>
                </c:pt>
                <c:pt idx="7">
                  <c:v>589.45475387573242</c:v>
                </c:pt>
                <c:pt idx="8">
                  <c:v>1101.4547538757324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Data transfer size (bytes)</a:t>
                </a:r>
              </a:p>
            </c:rich>
          </c:tx>
          <c:layout>
            <c:manualLayout>
              <c:xMode val="edge"/>
              <c:yMode val="edge"/>
              <c:x val="0.25914490740740742"/>
              <c:y val="0.882651190476190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</a:t>
                </a:r>
                <a:r>
                  <a:rPr lang="en-US" sz="1600" baseline="0">
                    <a:solidFill>
                      <a:srgbClr val="002060"/>
                    </a:solidFill>
                  </a:rPr>
                  <a:t>)</a:t>
                </a:r>
                <a:endParaRPr lang="en-US" sz="1600">
                  <a:solidFill>
                    <a:srgbClr val="00206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Write</a:t>
            </a:r>
          </a:p>
        </c:rich>
      </c:tx>
      <c:layout>
        <c:manualLayout>
          <c:xMode val="edge"/>
          <c:yMode val="edge"/>
          <c:x val="0.19185740740740742"/>
          <c:y val="7.9375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428118055555555"/>
          <c:h val="0.62704484126984128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639351851851852"/>
                  <c:y val="-7.761111111111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65-7B46-9E1B-BF8C4A524AC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mram_output!$I$12:$I$20</c:f>
              <c:numCache>
                <c:formatCode>General</c:formatCode>
                <c:ptCount val="9"/>
                <c:pt idx="0">
                  <c:v>42.613595361292298</c:v>
                </c:pt>
                <c:pt idx="1">
                  <c:v>79.395901501917194</c:v>
                </c:pt>
                <c:pt idx="2">
                  <c:v>142.78620582327801</c:v>
                </c:pt>
                <c:pt idx="3">
                  <c:v>239.42629274140199</c:v>
                </c:pt>
                <c:pt idx="4">
                  <c:v>355.32904100304899</c:v>
                </c:pt>
                <c:pt idx="5">
                  <c:v>467.00485135758402</c:v>
                </c:pt>
                <c:pt idx="6">
                  <c:v>555.58425977613899</c:v>
                </c:pt>
                <c:pt idx="7">
                  <c:v>616.74851432736602</c:v>
                </c:pt>
                <c:pt idx="8">
                  <c:v>633.21991787156196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mram_output!$G$12:$G$20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70.532608032226562</c:v>
                </c:pt>
                <c:pt idx="2">
                  <c:v>78.438949584960938</c:v>
                </c:pt>
                <c:pt idx="3">
                  <c:v>93.556976318359375</c:v>
                </c:pt>
                <c:pt idx="4">
                  <c:v>126.080322265625</c:v>
                </c:pt>
                <c:pt idx="5">
                  <c:v>191.8609619140625</c:v>
                </c:pt>
                <c:pt idx="6">
                  <c:v>322.5433349609375</c:v>
                </c:pt>
                <c:pt idx="7">
                  <c:v>581.112060546875</c:v>
                </c:pt>
                <c:pt idx="8">
                  <c:v>1131.9921875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65-7B46-9E1B-BF8C4A524AC9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  <a:prstDash val="solid"/>
              </a:ln>
              <a:effectLst/>
            </c:spPr>
          </c:marker>
          <c:val>
            <c:numRef>
              <c:f>mram_output!$J$12:$J$20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69.706729888916016</c:v>
                </c:pt>
                <c:pt idx="2">
                  <c:v>77.706729888916016</c:v>
                </c:pt>
                <c:pt idx="3">
                  <c:v>93.706729888916016</c:v>
                </c:pt>
                <c:pt idx="4">
                  <c:v>125.70672988891602</c:v>
                </c:pt>
                <c:pt idx="5">
                  <c:v>189.70672988891602</c:v>
                </c:pt>
                <c:pt idx="6">
                  <c:v>317.70672988891602</c:v>
                </c:pt>
                <c:pt idx="7">
                  <c:v>573.70672988891602</c:v>
                </c:pt>
                <c:pt idx="8">
                  <c:v>1085.706729888916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>
                    <a:effectLst/>
                  </a:rPr>
                  <a:t>Data transfer </a:t>
                </a:r>
                <a:r>
                  <a:rPr lang="en-US" sz="1600"/>
                  <a:t>size (bytes)</a:t>
                </a:r>
              </a:p>
            </c:rich>
          </c:tx>
          <c:layout>
            <c:manualLayout>
              <c:xMode val="edge"/>
              <c:yMode val="edge"/>
              <c:x val="0.27031620370370368"/>
              <c:y val="0.88300992063492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baseline="0"/>
              <a:t>(a)</a:t>
            </a:r>
            <a:r>
              <a:rPr lang="en-US" sz="1400" baseline="0"/>
              <a:t> </a:t>
            </a:r>
            <a:r>
              <a:rPr lang="en-US" sz="1400" b="1" baseline="0"/>
              <a:t>INT32</a:t>
            </a:r>
            <a:r>
              <a:rPr lang="en-US" sz="1400" baseline="0"/>
              <a:t> (1 DPU)</a:t>
            </a:r>
            <a:endParaRPr lang="en-US" sz="1400"/>
          </a:p>
        </c:rich>
      </c:tx>
      <c:layout>
        <c:manualLayout>
          <c:xMode val="edge"/>
          <c:yMode val="edge"/>
          <c:x val="0.1782755555555555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(2)'!$R$2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(2)'!$R$3:$R$26</c:f>
              <c:numCache>
                <c:formatCode>General</c:formatCode>
                <c:ptCount val="24"/>
                <c:pt idx="0">
                  <c:v>5.2846742235738597</c:v>
                </c:pt>
                <c:pt idx="1">
                  <c:v>10.5723322981903</c:v>
                </c:pt>
                <c:pt idx="2">
                  <c:v>15.8562830787842</c:v>
                </c:pt>
                <c:pt idx="3">
                  <c:v>21.142715588508</c:v>
                </c:pt>
                <c:pt idx="4">
                  <c:v>26.421240569026001</c:v>
                </c:pt>
                <c:pt idx="5">
                  <c:v>31.694353766170899</c:v>
                </c:pt>
                <c:pt idx="6">
                  <c:v>36.9717545086203</c:v>
                </c:pt>
                <c:pt idx="7">
                  <c:v>42.273984910441698</c:v>
                </c:pt>
                <c:pt idx="8">
                  <c:v>47.514571503292302</c:v>
                </c:pt>
                <c:pt idx="9">
                  <c:v>52.787604891534102</c:v>
                </c:pt>
                <c:pt idx="10">
                  <c:v>58.093588838481502</c:v>
                </c:pt>
                <c:pt idx="11">
                  <c:v>58.154528744374701</c:v>
                </c:pt>
                <c:pt idx="12">
                  <c:v>58.163929645724501</c:v>
                </c:pt>
                <c:pt idx="13">
                  <c:v>58.209594866158099</c:v>
                </c:pt>
                <c:pt idx="14">
                  <c:v>58.276885455454902</c:v>
                </c:pt>
                <c:pt idx="15">
                  <c:v>58.3888873863052</c:v>
                </c:pt>
                <c:pt idx="16">
                  <c:v>58.422069755965502</c:v>
                </c:pt>
                <c:pt idx="17">
                  <c:v>58.3891660727013</c:v>
                </c:pt>
                <c:pt idx="18">
                  <c:v>58.366136973752802</c:v>
                </c:pt>
                <c:pt idx="19">
                  <c:v>58.512979620990599</c:v>
                </c:pt>
                <c:pt idx="20">
                  <c:v>58.488174921909803</c:v>
                </c:pt>
                <c:pt idx="21">
                  <c:v>58.508781858849296</c:v>
                </c:pt>
                <c:pt idx="22">
                  <c:v>58.523523323993999</c:v>
                </c:pt>
                <c:pt idx="23">
                  <c:v>58.558166993761198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6-C54F-AD34-E6D519FE23B3}"/>
            </c:ext>
          </c:extLst>
        </c:ser>
        <c:ser>
          <c:idx val="3"/>
          <c:order val="1"/>
          <c:tx>
            <c:strRef>
              <c:f>'pipeline_output (2)'!$U$2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2225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(2)'!$U$3:$U$26</c:f>
              <c:numCache>
                <c:formatCode>General</c:formatCode>
                <c:ptCount val="24"/>
                <c:pt idx="0">
                  <c:v>5.2860595550511098</c:v>
                </c:pt>
                <c:pt idx="1">
                  <c:v>10.5721495650169</c:v>
                </c:pt>
                <c:pt idx="2">
                  <c:v>15.8553925380614</c:v>
                </c:pt>
                <c:pt idx="3">
                  <c:v>21.141741219302801</c:v>
                </c:pt>
                <c:pt idx="4">
                  <c:v>26.416676263964</c:v>
                </c:pt>
                <c:pt idx="5">
                  <c:v>31.696269874856402</c:v>
                </c:pt>
                <c:pt idx="6">
                  <c:v>36.970786154651996</c:v>
                </c:pt>
                <c:pt idx="7">
                  <c:v>42.2762249684369</c:v>
                </c:pt>
                <c:pt idx="8">
                  <c:v>47.511126876163502</c:v>
                </c:pt>
                <c:pt idx="9">
                  <c:v>52.778495229822703</c:v>
                </c:pt>
                <c:pt idx="10">
                  <c:v>58.102970046228798</c:v>
                </c:pt>
                <c:pt idx="11">
                  <c:v>58.166326440046099</c:v>
                </c:pt>
                <c:pt idx="12">
                  <c:v>58.173979066969501</c:v>
                </c:pt>
                <c:pt idx="13">
                  <c:v>58.224370679794298</c:v>
                </c:pt>
                <c:pt idx="14">
                  <c:v>58.263100408951203</c:v>
                </c:pt>
                <c:pt idx="15">
                  <c:v>58.367065214971099</c:v>
                </c:pt>
                <c:pt idx="16">
                  <c:v>58.421697755788799</c:v>
                </c:pt>
                <c:pt idx="17">
                  <c:v>58.376813530636497</c:v>
                </c:pt>
                <c:pt idx="18">
                  <c:v>58.368643292804101</c:v>
                </c:pt>
                <c:pt idx="19">
                  <c:v>58.4811849160631</c:v>
                </c:pt>
                <c:pt idx="20">
                  <c:v>58.481930437082802</c:v>
                </c:pt>
                <c:pt idx="21">
                  <c:v>58.519977229928202</c:v>
                </c:pt>
                <c:pt idx="22">
                  <c:v>58.511113874566703</c:v>
                </c:pt>
                <c:pt idx="23">
                  <c:v>58.516524867022902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26-C54F-AD34-E6D519FE23B3}"/>
            </c:ext>
          </c:extLst>
        </c:ser>
        <c:ser>
          <c:idx val="2"/>
          <c:order val="2"/>
          <c:tx>
            <c:strRef>
              <c:f>'pipeline_output (2)'!$T$2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(2)'!$T$3:$T$26</c:f>
              <c:numCache>
                <c:formatCode>General</c:formatCode>
                <c:ptCount val="24"/>
                <c:pt idx="0">
                  <c:v>0.93379403697502905</c:v>
                </c:pt>
                <c:pt idx="1">
                  <c:v>1.8677781679568</c:v>
                </c:pt>
                <c:pt idx="2">
                  <c:v>2.8014106224142399</c:v>
                </c:pt>
                <c:pt idx="3">
                  <c:v>3.7353966475215699</c:v>
                </c:pt>
                <c:pt idx="4">
                  <c:v>4.6671829794810096</c:v>
                </c:pt>
                <c:pt idx="5">
                  <c:v>5.6002734508520904</c:v>
                </c:pt>
                <c:pt idx="6">
                  <c:v>6.5320326279836696</c:v>
                </c:pt>
                <c:pt idx="7">
                  <c:v>7.4704207233045503</c:v>
                </c:pt>
                <c:pt idx="8">
                  <c:v>8.3964382784402307</c:v>
                </c:pt>
                <c:pt idx="9">
                  <c:v>9.3291102558757792</c:v>
                </c:pt>
                <c:pt idx="10">
                  <c:v>10.2673011663267</c:v>
                </c:pt>
                <c:pt idx="11">
                  <c:v>10.268852495712</c:v>
                </c:pt>
                <c:pt idx="12">
                  <c:v>10.2622195378386</c:v>
                </c:pt>
                <c:pt idx="13">
                  <c:v>10.263051776451</c:v>
                </c:pt>
                <c:pt idx="14">
                  <c:v>10.262678687277599</c:v>
                </c:pt>
                <c:pt idx="15">
                  <c:v>10.2795809758556</c:v>
                </c:pt>
                <c:pt idx="16">
                  <c:v>10.2798689112349</c:v>
                </c:pt>
                <c:pt idx="17">
                  <c:v>10.2635971094256</c:v>
                </c:pt>
                <c:pt idx="18">
                  <c:v>10.2660949008221</c:v>
                </c:pt>
                <c:pt idx="19">
                  <c:v>10.275206343162299</c:v>
                </c:pt>
                <c:pt idx="20">
                  <c:v>10.2639128550053</c:v>
                </c:pt>
                <c:pt idx="21">
                  <c:v>10.273307990751199</c:v>
                </c:pt>
                <c:pt idx="22">
                  <c:v>10.265319594088</c:v>
                </c:pt>
                <c:pt idx="23">
                  <c:v>10.268680102630301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26-C54F-AD34-E6D519FE23B3}"/>
            </c:ext>
          </c:extLst>
        </c:ser>
        <c:ser>
          <c:idx val="1"/>
          <c:order val="3"/>
          <c:tx>
            <c:strRef>
              <c:f>'pipeline_output (2)'!$S$2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 cap="flat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(2)'!$S$3:$S$26</c:f>
              <c:numCache>
                <c:formatCode>General</c:formatCode>
                <c:ptCount val="24"/>
                <c:pt idx="0">
                  <c:v>1.0240142859135799</c:v>
                </c:pt>
                <c:pt idx="1">
                  <c:v>2.0482857541509598</c:v>
                </c:pt>
                <c:pt idx="2">
                  <c:v>3.07186286326503</c:v>
                </c:pt>
                <c:pt idx="3">
                  <c:v>4.0959588575561101</c:v>
                </c:pt>
                <c:pt idx="4">
                  <c:v>5.11938578797744</c:v>
                </c:pt>
                <c:pt idx="5">
                  <c:v>6.1409192598132902</c:v>
                </c:pt>
                <c:pt idx="6">
                  <c:v>7.1632291774423598</c:v>
                </c:pt>
                <c:pt idx="7">
                  <c:v>8.1916891546526092</c:v>
                </c:pt>
                <c:pt idx="8">
                  <c:v>9.2088133228615892</c:v>
                </c:pt>
                <c:pt idx="9">
                  <c:v>10.231635409667801</c:v>
                </c:pt>
                <c:pt idx="10">
                  <c:v>11.258719333928401</c:v>
                </c:pt>
                <c:pt idx="11">
                  <c:v>11.261966938446101</c:v>
                </c:pt>
                <c:pt idx="12">
                  <c:v>11.2568545356951</c:v>
                </c:pt>
                <c:pt idx="13">
                  <c:v>11.2597901454255</c:v>
                </c:pt>
                <c:pt idx="14">
                  <c:v>11.261517690018101</c:v>
                </c:pt>
                <c:pt idx="15">
                  <c:v>11.2770548271422</c:v>
                </c:pt>
                <c:pt idx="16">
                  <c:v>11.278649026567701</c:v>
                </c:pt>
                <c:pt idx="17">
                  <c:v>11.2635223059736</c:v>
                </c:pt>
                <c:pt idx="18">
                  <c:v>11.2657351243829</c:v>
                </c:pt>
                <c:pt idx="19">
                  <c:v>11.274040942714599</c:v>
                </c:pt>
                <c:pt idx="20">
                  <c:v>11.2633840336856</c:v>
                </c:pt>
                <c:pt idx="21">
                  <c:v>11.2705786971636</c:v>
                </c:pt>
                <c:pt idx="22">
                  <c:v>11.2688829730069</c:v>
                </c:pt>
                <c:pt idx="23">
                  <c:v>11.2754610783226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26-C54F-AD34-E6D519FE2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36161500000000002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Read</a:t>
            </a:r>
          </a:p>
        </c:rich>
      </c:tx>
      <c:layout>
        <c:manualLayout>
          <c:xMode val="edge"/>
          <c:yMode val="edge"/>
          <c:x val="0.19185740740740742"/>
          <c:y val="8.2314814814814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3399236111111112"/>
          <c:h val="0.62914523809523815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05138888888889"/>
                  <c:y val="-7.257142857142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3B-9945-A671-3A26BFA4B71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mram_output!$I$2:$I$10</c:f>
              <c:numCache>
                <c:formatCode>General</c:formatCode>
                <c:ptCount val="9"/>
                <c:pt idx="0">
                  <c:v>34.3749120434601</c:v>
                </c:pt>
                <c:pt idx="1">
                  <c:v>63.742045576666499</c:v>
                </c:pt>
                <c:pt idx="2">
                  <c:v>113.018548279996</c:v>
                </c:pt>
                <c:pt idx="3">
                  <c:v>201.26563726414199</c:v>
                </c:pt>
                <c:pt idx="4">
                  <c:v>308.83454387671901</c:v>
                </c:pt>
                <c:pt idx="5">
                  <c:v>419.13999586001103</c:v>
                </c:pt>
                <c:pt idx="6">
                  <c:v>534.23818621831595</c:v>
                </c:pt>
                <c:pt idx="7">
                  <c:v>605.03038533425899</c:v>
                </c:pt>
                <c:pt idx="8">
                  <c:v>628.22637020046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mram_output!$G$2:$G$10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87.854099273681641</c:v>
                </c:pt>
                <c:pt idx="2">
                  <c:v>99.098777770996094</c:v>
                </c:pt>
                <c:pt idx="3">
                  <c:v>111.29570007324219</c:v>
                </c:pt>
                <c:pt idx="4">
                  <c:v>145.06149291992188</c:v>
                </c:pt>
                <c:pt idx="5">
                  <c:v>213.77105712890625</c:v>
                </c:pt>
                <c:pt idx="6">
                  <c:v>335.430908203125</c:v>
                </c:pt>
                <c:pt idx="7">
                  <c:v>592.366943359375</c:v>
                </c:pt>
                <c:pt idx="8">
                  <c:v>1140.989990234375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3B-9945-A671-3A26BFA4B71B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</a:ln>
              <a:effectLst/>
            </c:spPr>
          </c:marker>
          <c:val>
            <c:numRef>
              <c:f>mram_output!$J$2:$J$10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85.454753875732422</c:v>
                </c:pt>
                <c:pt idx="2">
                  <c:v>93.454753875732422</c:v>
                </c:pt>
                <c:pt idx="3">
                  <c:v>109.45475387573242</c:v>
                </c:pt>
                <c:pt idx="4">
                  <c:v>141.45475387573242</c:v>
                </c:pt>
                <c:pt idx="5">
                  <c:v>205.45475387573242</c:v>
                </c:pt>
                <c:pt idx="6">
                  <c:v>333.45475387573242</c:v>
                </c:pt>
                <c:pt idx="7">
                  <c:v>589.45475387573242</c:v>
                </c:pt>
                <c:pt idx="8">
                  <c:v>1101.4547538757324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Data transfer size (bytes)</a:t>
                </a:r>
              </a:p>
            </c:rich>
          </c:tx>
          <c:layout>
            <c:manualLayout>
              <c:xMode val="edge"/>
              <c:yMode val="edge"/>
              <c:x val="0.25914490740740742"/>
              <c:y val="0.882651190476190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</a:t>
                </a:r>
                <a:r>
                  <a:rPr lang="en-US" sz="1600" baseline="0">
                    <a:solidFill>
                      <a:srgbClr val="002060"/>
                    </a:solidFill>
                  </a:rPr>
                  <a:t>)</a:t>
                </a:r>
                <a:endParaRPr lang="en-US" sz="1600">
                  <a:solidFill>
                    <a:srgbClr val="00206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Write</a:t>
            </a:r>
          </a:p>
        </c:rich>
      </c:tx>
      <c:layout>
        <c:manualLayout>
          <c:xMode val="edge"/>
          <c:yMode val="edge"/>
          <c:x val="0.19185740740740742"/>
          <c:y val="7.9375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428118055555555"/>
          <c:h val="0.62704484126984128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639351851851852"/>
                  <c:y val="-7.761111111111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65-7B46-9E1B-BF8C4A524AC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mram_output!$I$12:$I$20</c:f>
              <c:numCache>
                <c:formatCode>General</c:formatCode>
                <c:ptCount val="9"/>
                <c:pt idx="0">
                  <c:v>42.613595361292298</c:v>
                </c:pt>
                <c:pt idx="1">
                  <c:v>79.395901501917194</c:v>
                </c:pt>
                <c:pt idx="2">
                  <c:v>142.78620582327801</c:v>
                </c:pt>
                <c:pt idx="3">
                  <c:v>239.42629274140199</c:v>
                </c:pt>
                <c:pt idx="4">
                  <c:v>355.32904100304899</c:v>
                </c:pt>
                <c:pt idx="5">
                  <c:v>467.00485135758402</c:v>
                </c:pt>
                <c:pt idx="6">
                  <c:v>555.58425977613899</c:v>
                </c:pt>
                <c:pt idx="7">
                  <c:v>616.74851432736602</c:v>
                </c:pt>
                <c:pt idx="8">
                  <c:v>633.21991787156196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mram_output!$G$12:$G$20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70.532608032226562</c:v>
                </c:pt>
                <c:pt idx="2">
                  <c:v>78.438949584960938</c:v>
                </c:pt>
                <c:pt idx="3">
                  <c:v>93.556976318359375</c:v>
                </c:pt>
                <c:pt idx="4">
                  <c:v>126.080322265625</c:v>
                </c:pt>
                <c:pt idx="5">
                  <c:v>191.8609619140625</c:v>
                </c:pt>
                <c:pt idx="6">
                  <c:v>322.5433349609375</c:v>
                </c:pt>
                <c:pt idx="7">
                  <c:v>581.112060546875</c:v>
                </c:pt>
                <c:pt idx="8">
                  <c:v>1131.9921875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65-7B46-9E1B-BF8C4A524AC9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  <a:prstDash val="solid"/>
              </a:ln>
              <a:effectLst/>
            </c:spPr>
          </c:marker>
          <c:val>
            <c:numRef>
              <c:f>mram_output!$J$12:$J$20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69.706729888916016</c:v>
                </c:pt>
                <c:pt idx="2">
                  <c:v>77.706729888916016</c:v>
                </c:pt>
                <c:pt idx="3">
                  <c:v>93.706729888916016</c:v>
                </c:pt>
                <c:pt idx="4">
                  <c:v>125.70672988891602</c:v>
                </c:pt>
                <c:pt idx="5">
                  <c:v>189.70672988891602</c:v>
                </c:pt>
                <c:pt idx="6">
                  <c:v>317.70672988891602</c:v>
                </c:pt>
                <c:pt idx="7">
                  <c:v>573.70672988891602</c:v>
                </c:pt>
                <c:pt idx="8">
                  <c:v>1085.706729888916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>
                    <a:effectLst/>
                  </a:rPr>
                  <a:t>Data transfer </a:t>
                </a:r>
                <a:r>
                  <a:rPr lang="en-US" sz="1600"/>
                  <a:t>size (bytes)</a:t>
                </a:r>
              </a:p>
            </c:rich>
          </c:tx>
          <c:layout>
            <c:manualLayout>
              <c:xMode val="edge"/>
              <c:yMode val="edge"/>
              <c:x val="0.27031620370370368"/>
              <c:y val="0.88300992063492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MLP</a:t>
            </a:r>
            <a:r>
              <a:rPr lang="en-US" sz="1800" b="0" i="0" u="none" strike="noStrike" baseline="0"/>
              <a:t> </a:t>
            </a:r>
            <a:endParaRPr lang="en-US" sz="1800"/>
          </a:p>
        </c:rich>
      </c:tx>
      <c:layout>
        <c:manualLayout>
          <c:xMode val="edge"/>
          <c:yMode val="edge"/>
          <c:x val="0"/>
          <c:y val="0.7575754419191920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812240841643534"/>
          <c:y val="5.207888888888889E-2"/>
          <c:w val="0.59508687159453078"/>
          <c:h val="0.6882715277777776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MLP!$S$1</c:f>
              <c:strCache>
                <c:ptCount val="1"/>
                <c:pt idx="0">
                  <c:v>DPU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MLP!$R$2:$R$5</c:f>
              <c:numCache>
                <c:formatCode>General</c:formatCode>
                <c:ptCount val="4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</c:numCache>
            </c:numRef>
          </c:cat>
          <c:val>
            <c:numRef>
              <c:f>MLP!$S$2:$S$5</c:f>
              <c:numCache>
                <c:formatCode>0.00</c:formatCode>
                <c:ptCount val="4"/>
                <c:pt idx="0">
                  <c:v>286.02266700000001</c:v>
                </c:pt>
                <c:pt idx="1">
                  <c:v>143.48566700000001</c:v>
                </c:pt>
                <c:pt idx="2">
                  <c:v>72.242666999999997</c:v>
                </c:pt>
                <c:pt idx="3">
                  <c:v>39.745333000000002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54-6444-98B1-509CA49AD829}"/>
            </c:ext>
          </c:extLst>
        </c:ser>
        <c:ser>
          <c:idx val="2"/>
          <c:order val="1"/>
          <c:tx>
            <c:strRef>
              <c:f>MLP!$T$1</c:f>
              <c:strCache>
                <c:ptCount val="1"/>
                <c:pt idx="0">
                  <c:v>Inter-DPU</c:v>
                </c:pt>
              </c:strCache>
            </c:strRef>
          </c:tx>
          <c:spPr>
            <a:pattFill prst="narVert">
              <a:fgClr>
                <a:srgbClr val="002060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MLP!$R$2:$R$5</c:f>
              <c:numCache>
                <c:formatCode>General</c:formatCode>
                <c:ptCount val="4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</c:numCache>
            </c:numRef>
          </c:cat>
          <c:val>
            <c:numRef>
              <c:f>MLP!$T$2:$T$5</c:f>
              <c:numCache>
                <c:formatCode>0.00</c:formatCode>
                <c:ptCount val="4"/>
                <c:pt idx="0">
                  <c:v>828.31166700000006</c:v>
                </c:pt>
                <c:pt idx="1">
                  <c:v>940.81066699999997</c:v>
                </c:pt>
                <c:pt idx="2">
                  <c:v>705.39300000000003</c:v>
                </c:pt>
                <c:pt idx="3">
                  <c:v>502.61766699999998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54-6444-98B1-509CA49AD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598528383"/>
        <c:axId val="1598601583"/>
      </c:barChart>
      <c:lineChart>
        <c:grouping val="standard"/>
        <c:varyColors val="0"/>
        <c:ser>
          <c:idx val="0"/>
          <c:order val="2"/>
          <c:tx>
            <c:strRef>
              <c:f>MLP!$W$1</c:f>
              <c:strCache>
                <c:ptCount val="1"/>
                <c:pt idx="0">
                  <c:v>Speedup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/>
            </c:spPr>
          </c:marker>
          <c:val>
            <c:numRef>
              <c:f>MLP!$W$2:$W$5</c:f>
              <c:numCache>
                <c:formatCode>0.00</c:formatCode>
                <c:ptCount val="4"/>
                <c:pt idx="0">
                  <c:v>1</c:v>
                </c:pt>
                <c:pt idx="1">
                  <c:v>1.9933884197646028</c:v>
                </c:pt>
                <c:pt idx="2">
                  <c:v>3.959193076302125</c:v>
                </c:pt>
                <c:pt idx="3">
                  <c:v>7.1963837112649172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54-6444-98B1-509CA49AD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7076016"/>
        <c:axId val="1923268192"/>
      </c:lineChart>
      <c:catAx>
        <c:axId val="15985283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#DPUs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 val="autoZero"/>
        <c:auto val="1"/>
        <c:lblAlgn val="ctr"/>
        <c:lblOffset val="100"/>
        <c:noMultiLvlLbl val="0"/>
      </c:catAx>
      <c:valAx>
        <c:axId val="159860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valAx>
        <c:axId val="19232681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076016"/>
        <c:crosses val="max"/>
        <c:crossBetween val="between"/>
      </c:valAx>
      <c:catAx>
        <c:axId val="1927076016"/>
        <c:scaling>
          <c:orientation val="minMax"/>
        </c:scaling>
        <c:delete val="1"/>
        <c:axPos val="b"/>
        <c:majorTickMark val="out"/>
        <c:minorTickMark val="none"/>
        <c:tickLblPos val="nextTo"/>
        <c:crossAx val="192326819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409355807288113"/>
          <c:y val="0.30759438131313133"/>
          <c:w val="0.29799406305445614"/>
          <c:h val="0.1620878472222221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/>
              <a:t>VA</a:t>
            </a:r>
            <a:endParaRPr lang="en-US" sz="1800"/>
          </a:p>
        </c:rich>
      </c:tx>
      <c:layout>
        <c:manualLayout>
          <c:xMode val="edge"/>
          <c:yMode val="edge"/>
          <c:x val="6.933260543196397E-2"/>
          <c:y val="0.8016725694444444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114861111111109"/>
          <c:y val="5.207888888888889E-2"/>
          <c:w val="0.73121250000000004"/>
          <c:h val="0.7367784722222222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VA!$M$82</c:f>
              <c:strCache>
                <c:ptCount val="1"/>
                <c:pt idx="0">
                  <c:v>DPU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VA!$L$83:$L$86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</c:numCache>
            </c:numRef>
          </c:cat>
          <c:val>
            <c:numRef>
              <c:f>VA!$M$83:$M$86</c:f>
              <c:numCache>
                <c:formatCode>0.00</c:formatCode>
                <c:ptCount val="4"/>
                <c:pt idx="0">
                  <c:v>76.322999999999993</c:v>
                </c:pt>
                <c:pt idx="1">
                  <c:v>76.335999999999999</c:v>
                </c:pt>
                <c:pt idx="2">
                  <c:v>76.245000000000005</c:v>
                </c:pt>
                <c:pt idx="3">
                  <c:v>76.203999999999994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B-024F-A8D6-3C783DFCDBD1}"/>
            </c:ext>
          </c:extLst>
        </c:ser>
        <c:ser>
          <c:idx val="2"/>
          <c:order val="1"/>
          <c:tx>
            <c:strRef>
              <c:f>VA!$N$82</c:f>
              <c:strCache>
                <c:ptCount val="1"/>
                <c:pt idx="0">
                  <c:v>Inter-DPU</c:v>
                </c:pt>
              </c:strCache>
            </c:strRef>
          </c:tx>
          <c:spPr>
            <a:pattFill prst="narVert">
              <a:fgClr>
                <a:srgbClr val="002060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VA!$L$83:$L$86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</c:numCache>
            </c:numRef>
          </c:cat>
          <c:val>
            <c:numRef>
              <c:f>VA!$N$83:$N$86</c:f>
              <c:numCache>
                <c:formatCode>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2B-024F-A8D6-3C783DFCDBD1}"/>
            </c:ext>
          </c:extLst>
        </c:ser>
        <c:ser>
          <c:idx val="3"/>
          <c:order val="2"/>
          <c:tx>
            <c:strRef>
              <c:f>VA!$O$82</c:f>
              <c:strCache>
                <c:ptCount val="1"/>
                <c:pt idx="0">
                  <c:v>CPU-DPU</c:v>
                </c:pt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VA!$L$83:$L$86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</c:numCache>
            </c:numRef>
          </c:cat>
          <c:val>
            <c:numRef>
              <c:f>VA!$O$83:$O$86</c:f>
              <c:numCache>
                <c:formatCode>0.00</c:formatCode>
                <c:ptCount val="4"/>
                <c:pt idx="0">
                  <c:v>94.190400000000011</c:v>
                </c:pt>
                <c:pt idx="1">
                  <c:v>145.67559999999997</c:v>
                </c:pt>
                <c:pt idx="2">
                  <c:v>221.94479999999999</c:v>
                </c:pt>
                <c:pt idx="3">
                  <c:v>298.30840000000001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2B-024F-A8D6-3C783DFCDBD1}"/>
            </c:ext>
          </c:extLst>
        </c:ser>
        <c:ser>
          <c:idx val="4"/>
          <c:order val="3"/>
          <c:tx>
            <c:strRef>
              <c:f>VA!$P$82</c:f>
              <c:strCache>
                <c:ptCount val="1"/>
                <c:pt idx="0">
                  <c:v>DPU-CPU</c:v>
                </c:pt>
              </c:strCache>
            </c:strRef>
          </c:tx>
          <c:spPr>
            <a:pattFill prst="wdUpDiag">
              <a:fgClr>
                <a:srgbClr val="00B0F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VA!$L$83:$L$86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</c:numCache>
            </c:numRef>
          </c:cat>
          <c:val>
            <c:numRef>
              <c:f>VA!$P$83:$P$86</c:f>
              <c:numCache>
                <c:formatCode>0.00</c:formatCode>
                <c:ptCount val="4"/>
                <c:pt idx="0">
                  <c:v>87.730400000000003</c:v>
                </c:pt>
                <c:pt idx="1">
                  <c:v>103.5604</c:v>
                </c:pt>
                <c:pt idx="2">
                  <c:v>156.1164</c:v>
                </c:pt>
                <c:pt idx="3">
                  <c:v>282.08780000000002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2B-024F-A8D6-3C783DFCD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598528383"/>
        <c:axId val="1598601583"/>
      </c:barChart>
      <c:catAx>
        <c:axId val="15985283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#DPUs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0.1"/>
        <c:auto val="1"/>
        <c:lblAlgn val="ctr"/>
        <c:lblOffset val="100"/>
        <c:noMultiLvlLbl val="0"/>
      </c:catAx>
      <c:valAx>
        <c:axId val="159860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5570208333333333"/>
          <c:y val="6.3456249999999992E-2"/>
          <c:w val="0.3350054592602702"/>
          <c:h val="0.2760260416666667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(d) DOUBLE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470472222222226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68833333333333"/>
          <c:y val="4.2501111111111094E-2"/>
          <c:w val="0.7885061111111111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(2)'!$H$2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(2)'!$H$3:$H$26</c:f>
              <c:numCache>
                <c:formatCode>General</c:formatCode>
                <c:ptCount val="24"/>
                <c:pt idx="0">
                  <c:v>0.302342609526634</c:v>
                </c:pt>
                <c:pt idx="1">
                  <c:v>0.60468422275349198</c:v>
                </c:pt>
                <c:pt idx="2">
                  <c:v>0.90680819731269602</c:v>
                </c:pt>
                <c:pt idx="3">
                  <c:v>1.2092787853226401</c:v>
                </c:pt>
                <c:pt idx="4">
                  <c:v>1.51104084321475</c:v>
                </c:pt>
                <c:pt idx="5">
                  <c:v>1.81313255571529</c:v>
                </c:pt>
                <c:pt idx="6">
                  <c:v>2.1151245151660101</c:v>
                </c:pt>
                <c:pt idx="7">
                  <c:v>2.4186372653042301</c:v>
                </c:pt>
                <c:pt idx="8">
                  <c:v>2.7184900964430101</c:v>
                </c:pt>
                <c:pt idx="9">
                  <c:v>3.02009216589861</c:v>
                </c:pt>
                <c:pt idx="10">
                  <c:v>3.3242898550724602</c:v>
                </c:pt>
                <c:pt idx="11">
                  <c:v>3.3244404184972098</c:v>
                </c:pt>
                <c:pt idx="12">
                  <c:v>3.3214317389927102</c:v>
                </c:pt>
                <c:pt idx="13">
                  <c:v>3.3221232529509699</c:v>
                </c:pt>
                <c:pt idx="14">
                  <c:v>3.32068041983351</c:v>
                </c:pt>
                <c:pt idx="15">
                  <c:v>3.32667035287932</c:v>
                </c:pt>
                <c:pt idx="16">
                  <c:v>3.3257056899223398</c:v>
                </c:pt>
                <c:pt idx="17">
                  <c:v>3.3206503741370401</c:v>
                </c:pt>
                <c:pt idx="18">
                  <c:v>3.32041002813741</c:v>
                </c:pt>
                <c:pt idx="19">
                  <c:v>3.3239887691332299</c:v>
                </c:pt>
                <c:pt idx="20">
                  <c:v>3.3198393458045299</c:v>
                </c:pt>
                <c:pt idx="21">
                  <c:v>3.3216421692853499</c:v>
                </c:pt>
                <c:pt idx="22">
                  <c:v>3.3190887468007499</c:v>
                </c:pt>
                <c:pt idx="23">
                  <c:v>3.3210109583834799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EB-B444-99E4-A6197333686A}"/>
            </c:ext>
          </c:extLst>
        </c:ser>
        <c:ser>
          <c:idx val="3"/>
          <c:order val="1"/>
          <c:tx>
            <c:strRef>
              <c:f>'pipeline_output (2)'!$K$2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(2)'!$K$3:$K$26</c:f>
              <c:numCache>
                <c:formatCode>General</c:formatCode>
                <c:ptCount val="24"/>
                <c:pt idx="0">
                  <c:v>0.28328954071786899</c:v>
                </c:pt>
                <c:pt idx="1">
                  <c:v>0.56661931993626702</c:v>
                </c:pt>
                <c:pt idx="2">
                  <c:v>0.84982598325826897</c:v>
                </c:pt>
                <c:pt idx="3">
                  <c:v>1.1332106465756799</c:v>
                </c:pt>
                <c:pt idx="4">
                  <c:v>1.4158903094883499</c:v>
                </c:pt>
                <c:pt idx="5">
                  <c:v>1.6988691228411199</c:v>
                </c:pt>
                <c:pt idx="6">
                  <c:v>1.9817785169665401</c:v>
                </c:pt>
                <c:pt idx="7">
                  <c:v>2.26622536185348</c:v>
                </c:pt>
                <c:pt idx="8">
                  <c:v>2.5475784227295701</c:v>
                </c:pt>
                <c:pt idx="9">
                  <c:v>2.8298154844977601</c:v>
                </c:pt>
                <c:pt idx="10">
                  <c:v>3.11493464607027</c:v>
                </c:pt>
                <c:pt idx="11">
                  <c:v>3.1147231557863999</c:v>
                </c:pt>
                <c:pt idx="12">
                  <c:v>3.1119763931757198</c:v>
                </c:pt>
                <c:pt idx="13">
                  <c:v>3.11208194830744</c:v>
                </c:pt>
                <c:pt idx="14">
                  <c:v>3.11173892030761</c:v>
                </c:pt>
                <c:pt idx="15">
                  <c:v>3.1169981824667401</c:v>
                </c:pt>
                <c:pt idx="16">
                  <c:v>3.1162306510091602</c:v>
                </c:pt>
                <c:pt idx="17">
                  <c:v>3.11110583647692</c:v>
                </c:pt>
                <c:pt idx="18">
                  <c:v>3.1112904593160202</c:v>
                </c:pt>
                <c:pt idx="19">
                  <c:v>3.1144324035336299</c:v>
                </c:pt>
                <c:pt idx="20">
                  <c:v>3.11160700659623</c:v>
                </c:pt>
                <c:pt idx="21">
                  <c:v>3.1126362302492598</c:v>
                </c:pt>
                <c:pt idx="22">
                  <c:v>3.1102884843554</c:v>
                </c:pt>
                <c:pt idx="23">
                  <c:v>3.1117125366705598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EB-B444-99E4-A6197333686A}"/>
            </c:ext>
          </c:extLst>
        </c:ser>
        <c:ser>
          <c:idx val="2"/>
          <c:order val="2"/>
          <c:tx>
            <c:strRef>
              <c:f>'pipeline_output (2)'!$J$2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(2)'!$J$3:$J$26</c:f>
              <c:numCache>
                <c:formatCode>General</c:formatCode>
                <c:ptCount val="24"/>
                <c:pt idx="0">
                  <c:v>4.78322567864162E-2</c:v>
                </c:pt>
                <c:pt idx="1">
                  <c:v>9.5663765486644903E-2</c:v>
                </c:pt>
                <c:pt idx="2">
                  <c:v>0.143485549856124</c:v>
                </c:pt>
                <c:pt idx="3">
                  <c:v>0.19131805575828301</c:v>
                </c:pt>
                <c:pt idx="4">
                  <c:v>0.239068743363754</c:v>
                </c:pt>
                <c:pt idx="5">
                  <c:v>0.28683652733923098</c:v>
                </c:pt>
                <c:pt idx="6">
                  <c:v>0.33460513119746099</c:v>
                </c:pt>
                <c:pt idx="7">
                  <c:v>0.38263970198023001</c:v>
                </c:pt>
                <c:pt idx="8">
                  <c:v>0.43013561519087001</c:v>
                </c:pt>
                <c:pt idx="9">
                  <c:v>0.47785546692915998</c:v>
                </c:pt>
                <c:pt idx="10">
                  <c:v>0.52598241477903795</c:v>
                </c:pt>
                <c:pt idx="11">
                  <c:v>0.525808337249418</c:v>
                </c:pt>
                <c:pt idx="12">
                  <c:v>0.52541990459446897</c:v>
                </c:pt>
                <c:pt idx="13">
                  <c:v>0.52545300437541498</c:v>
                </c:pt>
                <c:pt idx="14">
                  <c:v>0.52531235910024499</c:v>
                </c:pt>
                <c:pt idx="15">
                  <c:v>0.52615057302852097</c:v>
                </c:pt>
                <c:pt idx="16">
                  <c:v>0.52599673797450497</c:v>
                </c:pt>
                <c:pt idx="17">
                  <c:v>0.52510115664829504</c:v>
                </c:pt>
                <c:pt idx="18">
                  <c:v>0.52516277113019605</c:v>
                </c:pt>
                <c:pt idx="19">
                  <c:v>0.52570063270015499</c:v>
                </c:pt>
                <c:pt idx="20">
                  <c:v>0.52533341349285001</c:v>
                </c:pt>
                <c:pt idx="21">
                  <c:v>0.52529581754709398</c:v>
                </c:pt>
                <c:pt idx="22">
                  <c:v>0.52490889223252601</c:v>
                </c:pt>
                <c:pt idx="23">
                  <c:v>0.52514248183830503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EB-B444-99E4-A6197333686A}"/>
            </c:ext>
          </c:extLst>
        </c:ser>
        <c:ser>
          <c:idx val="1"/>
          <c:order val="3"/>
          <c:tx>
            <c:strRef>
              <c:f>'pipeline_output (2)'!$I$2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(2)'!$I$3:$I$26</c:f>
              <c:numCache>
                <c:formatCode>General</c:formatCode>
                <c:ptCount val="24"/>
                <c:pt idx="0">
                  <c:v>1.48197849323421E-2</c:v>
                </c:pt>
                <c:pt idx="1">
                  <c:v>2.9636817326560701E-2</c:v>
                </c:pt>
                <c:pt idx="2">
                  <c:v>4.4454005445894701E-2</c:v>
                </c:pt>
                <c:pt idx="3">
                  <c:v>5.9279283353739103E-2</c:v>
                </c:pt>
                <c:pt idx="4">
                  <c:v>7.4078134934651998E-2</c:v>
                </c:pt>
                <c:pt idx="5">
                  <c:v>8.8875284544970207E-2</c:v>
                </c:pt>
                <c:pt idx="6">
                  <c:v>0.103666032997856</c:v>
                </c:pt>
                <c:pt idx="7">
                  <c:v>0.1185715901124</c:v>
                </c:pt>
                <c:pt idx="8">
                  <c:v>0.133263712122587</c:v>
                </c:pt>
                <c:pt idx="9">
                  <c:v>0.148059142713061</c:v>
                </c:pt>
                <c:pt idx="10">
                  <c:v>0.162957555736125</c:v>
                </c:pt>
                <c:pt idx="11">
                  <c:v>0.162938021665778</c:v>
                </c:pt>
                <c:pt idx="12">
                  <c:v>0.162799969835559</c:v>
                </c:pt>
                <c:pt idx="13">
                  <c:v>0.16279058214013201</c:v>
                </c:pt>
                <c:pt idx="14">
                  <c:v>0.16277469773713099</c:v>
                </c:pt>
                <c:pt idx="15">
                  <c:v>0.16301980659805301</c:v>
                </c:pt>
                <c:pt idx="16">
                  <c:v>0.16298071329286201</c:v>
                </c:pt>
                <c:pt idx="17">
                  <c:v>0.16270253495650899</c:v>
                </c:pt>
                <c:pt idx="18">
                  <c:v>0.16270181365181899</c:v>
                </c:pt>
                <c:pt idx="19">
                  <c:v>0.162862100335041</c:v>
                </c:pt>
                <c:pt idx="20">
                  <c:v>0.16275592925691301</c:v>
                </c:pt>
                <c:pt idx="21">
                  <c:v>0.16274799004891199</c:v>
                </c:pt>
                <c:pt idx="22">
                  <c:v>0.16264557158368201</c:v>
                </c:pt>
                <c:pt idx="23">
                  <c:v>0.16270325626759399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EB-B444-99E4-A61973336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05206767761959"/>
          <c:y val="0.4989269162965001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(c) FLOAT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7890166666666665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(2)'!$M$2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(2)'!$M$3:$M$26</c:f>
              <c:numCache>
                <c:formatCode>General</c:formatCode>
                <c:ptCount val="24"/>
                <c:pt idx="0">
                  <c:v>0.44709293401326899</c:v>
                </c:pt>
                <c:pt idx="1">
                  <c:v>0.89417061773032702</c:v>
                </c:pt>
                <c:pt idx="2">
                  <c:v>1.3411056216563799</c:v>
                </c:pt>
                <c:pt idx="3">
                  <c:v>1.7883848080540301</c:v>
                </c:pt>
                <c:pt idx="4">
                  <c:v>2.2348303180508902</c:v>
                </c:pt>
                <c:pt idx="5">
                  <c:v>2.6814861359734001</c:v>
                </c:pt>
                <c:pt idx="6">
                  <c:v>3.1278101163335701</c:v>
                </c:pt>
                <c:pt idx="7">
                  <c:v>3.57666504239352</c:v>
                </c:pt>
                <c:pt idx="8">
                  <c:v>4.0206267110869103</c:v>
                </c:pt>
                <c:pt idx="9">
                  <c:v>4.4664403842338896</c:v>
                </c:pt>
                <c:pt idx="10">
                  <c:v>4.9156586485078204</c:v>
                </c:pt>
                <c:pt idx="11">
                  <c:v>4.9161920173177798</c:v>
                </c:pt>
                <c:pt idx="12">
                  <c:v>4.9122964819008699</c:v>
                </c:pt>
                <c:pt idx="13">
                  <c:v>4.9120334926948797</c:v>
                </c:pt>
                <c:pt idx="14">
                  <c:v>4.9123293575316902</c:v>
                </c:pt>
                <c:pt idx="15">
                  <c:v>4.9200409688818798</c:v>
                </c:pt>
                <c:pt idx="16">
                  <c:v>4.9187946727139398</c:v>
                </c:pt>
                <c:pt idx="17">
                  <c:v>4.9109752458487703</c:v>
                </c:pt>
                <c:pt idx="18">
                  <c:v>4.9116850753679397</c:v>
                </c:pt>
                <c:pt idx="19">
                  <c:v>4.9166332863999997</c:v>
                </c:pt>
                <c:pt idx="20">
                  <c:v>4.9106992564404104</c:v>
                </c:pt>
                <c:pt idx="21">
                  <c:v>4.9134671254334403</c:v>
                </c:pt>
                <c:pt idx="22">
                  <c:v>4.9107978205251701</c:v>
                </c:pt>
                <c:pt idx="23">
                  <c:v>4.9129146173967202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BA-0B4E-BD0E-FB4AC8023DFB}"/>
            </c:ext>
          </c:extLst>
        </c:ser>
        <c:ser>
          <c:idx val="3"/>
          <c:order val="1"/>
          <c:tx>
            <c:strRef>
              <c:f>'pipeline_output (2)'!$P$2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(2)'!$P$3:$P$26</c:f>
              <c:numCache>
                <c:formatCode>General</c:formatCode>
                <c:ptCount val="24"/>
                <c:pt idx="0">
                  <c:v>0.41766570273939702</c:v>
                </c:pt>
                <c:pt idx="1">
                  <c:v>0.83533045483203505</c:v>
                </c:pt>
                <c:pt idx="2">
                  <c:v>1.2528473990728199</c:v>
                </c:pt>
                <c:pt idx="3">
                  <c:v>1.6706723174900799</c:v>
                </c:pt>
                <c:pt idx="4">
                  <c:v>2.0874780303848999</c:v>
                </c:pt>
                <c:pt idx="5">
                  <c:v>2.5046687641185499</c:v>
                </c:pt>
                <c:pt idx="6">
                  <c:v>2.9220105255614999</c:v>
                </c:pt>
                <c:pt idx="7">
                  <c:v>3.3408731748170202</c:v>
                </c:pt>
                <c:pt idx="8">
                  <c:v>3.7553026791460802</c:v>
                </c:pt>
                <c:pt idx="9">
                  <c:v>4.1728911073462998</c:v>
                </c:pt>
                <c:pt idx="10">
                  <c:v>4.5924683846844898</c:v>
                </c:pt>
                <c:pt idx="11">
                  <c:v>4.5926522889328796</c:v>
                </c:pt>
                <c:pt idx="12">
                  <c:v>4.5893844374277002</c:v>
                </c:pt>
                <c:pt idx="13">
                  <c:v>4.5890458577477</c:v>
                </c:pt>
                <c:pt idx="14">
                  <c:v>4.5881738147686004</c:v>
                </c:pt>
                <c:pt idx="15">
                  <c:v>4.5955794975438096</c:v>
                </c:pt>
                <c:pt idx="16">
                  <c:v>4.5949868536371596</c:v>
                </c:pt>
                <c:pt idx="17">
                  <c:v>4.5873537084280596</c:v>
                </c:pt>
                <c:pt idx="18">
                  <c:v>4.5883975310278</c:v>
                </c:pt>
                <c:pt idx="19">
                  <c:v>4.5926522889328796</c:v>
                </c:pt>
                <c:pt idx="20">
                  <c:v>4.5880476254769302</c:v>
                </c:pt>
                <c:pt idx="21">
                  <c:v>4.5898321279344403</c:v>
                </c:pt>
                <c:pt idx="22">
                  <c:v>4.58732503868585</c:v>
                </c:pt>
                <c:pt idx="23">
                  <c:v>4.58899421439137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BA-0B4E-BD0E-FB4AC8023DFB}"/>
            </c:ext>
          </c:extLst>
        </c:ser>
        <c:ser>
          <c:idx val="2"/>
          <c:order val="2"/>
          <c:tx>
            <c:strRef>
              <c:f>'pipeline_output (2)'!$O$2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(2)'!$O$3:$O$26</c:f>
              <c:numCache>
                <c:formatCode>General</c:formatCode>
                <c:ptCount val="24"/>
                <c:pt idx="0">
                  <c:v>0.17352813791407701</c:v>
                </c:pt>
                <c:pt idx="1">
                  <c:v>0.34709238102443801</c:v>
                </c:pt>
                <c:pt idx="2">
                  <c:v>0.52051574801474398</c:v>
                </c:pt>
                <c:pt idx="3">
                  <c:v>0.69407842106357998</c:v>
                </c:pt>
                <c:pt idx="4">
                  <c:v>0.86731056909032</c:v>
                </c:pt>
                <c:pt idx="5">
                  <c:v>1.0406905391150401</c:v>
                </c:pt>
                <c:pt idx="6">
                  <c:v>1.21381427068932</c:v>
                </c:pt>
                <c:pt idx="7">
                  <c:v>1.38821722667937</c:v>
                </c:pt>
                <c:pt idx="8">
                  <c:v>1.5603411477598299</c:v>
                </c:pt>
                <c:pt idx="9">
                  <c:v>1.7335764423576501</c:v>
                </c:pt>
                <c:pt idx="10">
                  <c:v>1.9080679206829501</c:v>
                </c:pt>
                <c:pt idx="11">
                  <c:v>1.90801832105517</c:v>
                </c:pt>
                <c:pt idx="12">
                  <c:v>1.90654143462721</c:v>
                </c:pt>
                <c:pt idx="13">
                  <c:v>1.9063730761039499</c:v>
                </c:pt>
                <c:pt idx="14">
                  <c:v>1.9056801482996899</c:v>
                </c:pt>
                <c:pt idx="15">
                  <c:v>1.9093186831481199</c:v>
                </c:pt>
                <c:pt idx="16">
                  <c:v>1.9084350380905299</c:v>
                </c:pt>
                <c:pt idx="17">
                  <c:v>1.90529430698466</c:v>
                </c:pt>
                <c:pt idx="18">
                  <c:v>1.9053437650882299</c:v>
                </c:pt>
                <c:pt idx="19">
                  <c:v>1.9075422957977</c:v>
                </c:pt>
                <c:pt idx="20">
                  <c:v>1.9056801482996899</c:v>
                </c:pt>
                <c:pt idx="21">
                  <c:v>1.9060562465916999</c:v>
                </c:pt>
                <c:pt idx="22">
                  <c:v>1.9046417005729399</c:v>
                </c:pt>
                <c:pt idx="23">
                  <c:v>1.90584838445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BA-0B4E-BD0E-FB4AC8023DFB}"/>
            </c:ext>
          </c:extLst>
        </c:ser>
        <c:ser>
          <c:idx val="1"/>
          <c:order val="3"/>
          <c:tx>
            <c:strRef>
              <c:f>'pipeline_output (2)'!$N$2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(2)'!$N$3:$N$26</c:f>
              <c:numCache>
                <c:formatCode>General</c:formatCode>
                <c:ptCount val="24"/>
                <c:pt idx="0">
                  <c:v>3.0772460863805199E-2</c:v>
                </c:pt>
                <c:pt idx="1">
                  <c:v>6.15470891875484E-2</c:v>
                </c:pt>
                <c:pt idx="2">
                  <c:v>9.2308868655364903E-2</c:v>
                </c:pt>
                <c:pt idx="3">
                  <c:v>0.12309417837509599</c:v>
                </c:pt>
                <c:pt idx="4">
                  <c:v>0.153811361874227</c:v>
                </c:pt>
                <c:pt idx="5">
                  <c:v>0.184573170118387</c:v>
                </c:pt>
                <c:pt idx="6">
                  <c:v>0.21528682297868801</c:v>
                </c:pt>
                <c:pt idx="7">
                  <c:v>0.24620074329491601</c:v>
                </c:pt>
                <c:pt idx="8">
                  <c:v>0.27673588803933102</c:v>
                </c:pt>
                <c:pt idx="9">
                  <c:v>0.30745392399973098</c:v>
                </c:pt>
                <c:pt idx="10">
                  <c:v>0.33839066894103498</c:v>
                </c:pt>
                <c:pt idx="11">
                  <c:v>0.338353231858537</c:v>
                </c:pt>
                <c:pt idx="12">
                  <c:v>0.33807583182873302</c:v>
                </c:pt>
                <c:pt idx="13">
                  <c:v>0.33805403314204602</c:v>
                </c:pt>
                <c:pt idx="14">
                  <c:v>0.33799799228225902</c:v>
                </c:pt>
                <c:pt idx="15">
                  <c:v>0.33852176399509198</c:v>
                </c:pt>
                <c:pt idx="16">
                  <c:v>0.33845932511320298</c:v>
                </c:pt>
                <c:pt idx="17">
                  <c:v>0.33788907711570998</c:v>
                </c:pt>
                <c:pt idx="18">
                  <c:v>0.33786108170310702</c:v>
                </c:pt>
                <c:pt idx="19">
                  <c:v>0.33820979974749499</c:v>
                </c:pt>
                <c:pt idx="20">
                  <c:v>0.33795130575711801</c:v>
                </c:pt>
                <c:pt idx="21">
                  <c:v>0.337957529881945</c:v>
                </c:pt>
                <c:pt idx="22">
                  <c:v>0.33774603817341797</c:v>
                </c:pt>
                <c:pt idx="23">
                  <c:v>0.33786730250499403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BA-0B4E-BD0E-FB4AC8023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12011741347"/>
          <c:y val="0.30148991331028591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0.91229</cdr:x>
      <cdr:y>0.82528</cdr:y>
    </cdr:from>
    <cdr:to>
      <cdr:x>0.9822</cdr:x>
      <cdr:y>0.97865</cdr:y>
    </cdr:to>
    <cdr:sp macro="" textlink="">
      <cdr:nvSpPr>
        <cdr:cNvPr id="2" name="TextBox 13">
          <a:extLst xmlns:a="http://schemas.openxmlformats.org/drawingml/2006/main">
            <a:ext uri="{FF2B5EF4-FFF2-40B4-BE49-F238E27FC236}">
              <a16:creationId xmlns:a16="http://schemas.microsoft.com/office/drawing/2014/main" id="{BDC5ADA1-BDAA-BA44-B910-A6F6E20E15E3}"/>
            </a:ext>
          </a:extLst>
        </cdr:cNvPr>
        <cdr:cNvSpPr txBox="1"/>
      </cdr:nvSpPr>
      <cdr:spPr>
        <a:xfrm xmlns:a="http://schemas.openxmlformats.org/drawingml/2006/main" rot="16200000">
          <a:off x="4023459" y="2407224"/>
          <a:ext cx="435952" cy="3130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Random</a:t>
          </a:r>
          <a:endParaRPr lang="en-US" sz="1000" baseline="0"/>
        </a:p>
        <a:p xmlns:a="http://schemas.openxmlformats.org/drawingml/2006/main">
          <a:pPr algn="ctr"/>
          <a:r>
            <a:rPr lang="en-US" sz="1000" baseline="0"/>
            <a:t>(GUPS)</a:t>
          </a:r>
          <a:endParaRPr lang="en-US" sz="100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0.85478</cdr:x>
      <cdr:y>0.08451</cdr:y>
    </cdr:from>
    <cdr:to>
      <cdr:x>0.85478</cdr:x>
      <cdr:y>0.66633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FC8E01E-6E73-0A42-BB5A-155E0A0B0E5E}"/>
            </a:ext>
          </a:extLst>
        </cdr:cNvPr>
        <cdr:cNvCxnSpPr/>
      </cdr:nvCxnSpPr>
      <cdr:spPr>
        <a:xfrm xmlns:a="http://schemas.openxmlformats.org/drawingml/2006/main" flipV="1">
          <a:off x="7421460" y="334660"/>
          <a:ext cx="0" cy="2304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0.11218</cdr:x>
      <cdr:y>0.44016</cdr:y>
    </cdr:from>
    <cdr:to>
      <cdr:x>0.97844</cdr:x>
      <cdr:y>0.44016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973942" y="1743047"/>
          <a:ext cx="7521158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0.56771</cdr:x>
      <cdr:y>0.08451</cdr:y>
    </cdr:from>
    <cdr:to>
      <cdr:x>0.56771</cdr:x>
      <cdr:y>0.66633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21DDDA94-AD89-B14A-98FC-14C300D085A5}"/>
            </a:ext>
          </a:extLst>
        </cdr:cNvPr>
        <cdr:cNvCxnSpPr/>
      </cdr:nvCxnSpPr>
      <cdr:spPr>
        <a:xfrm xmlns:a="http://schemas.openxmlformats.org/drawingml/2006/main" flipV="1">
          <a:off x="4929090" y="334660"/>
          <a:ext cx="0" cy="2304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0.86204</cdr:x>
      <cdr:y>0.68533</cdr:y>
    </cdr:from>
    <cdr:to>
      <cdr:x>0.88728</cdr:x>
      <cdr:y>0.91224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3AD28AC0-834B-2443-A030-9622ED3D2174}"/>
            </a:ext>
          </a:extLst>
        </cdr:cNvPr>
        <cdr:cNvSpPr txBox="1"/>
      </cdr:nvSpPr>
      <cdr:spPr>
        <a:xfrm xmlns:a="http://schemas.openxmlformats.org/drawingml/2006/main" rot="16200000">
          <a:off x="7439940" y="2927950"/>
          <a:ext cx="864000" cy="2271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0.90602</cdr:x>
      <cdr:y>0.68533</cdr:y>
    </cdr:from>
    <cdr:to>
      <cdr:x>0.93127</cdr:x>
      <cdr:y>0.91224</cdr:y>
    </cdr:to>
    <cdr:sp macro="" textlink="">
      <cdr:nvSpPr>
        <cdr:cNvPr id="7" name="TextBox 2">
          <a:extLst xmlns:a="http://schemas.openxmlformats.org/drawingml/2006/main">
            <a:ext uri="{FF2B5EF4-FFF2-40B4-BE49-F238E27FC236}">
              <a16:creationId xmlns:a16="http://schemas.microsoft.com/office/drawing/2014/main" id="{3AD28AC0-834B-2443-A030-9622ED3D2174}"/>
            </a:ext>
          </a:extLst>
        </cdr:cNvPr>
        <cdr:cNvSpPr txBox="1"/>
      </cdr:nvSpPr>
      <cdr:spPr>
        <a:xfrm xmlns:a="http://schemas.openxmlformats.org/drawingml/2006/main" rot="16200000">
          <a:off x="7835828" y="2927905"/>
          <a:ext cx="864000" cy="2272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0.9438</cdr:x>
      <cdr:y>0.68781</cdr:y>
    </cdr:from>
    <cdr:to>
      <cdr:x>0.96904</cdr:x>
      <cdr:y>0.84854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66EF9669-9113-964B-BCF7-0DA2D3A24578}"/>
            </a:ext>
          </a:extLst>
        </cdr:cNvPr>
        <cdr:cNvSpPr txBox="1"/>
      </cdr:nvSpPr>
      <cdr:spPr>
        <a:xfrm xmlns:a="http://schemas.openxmlformats.org/drawingml/2006/main" rot="16200000">
          <a:off x="8301786" y="2811393"/>
          <a:ext cx="612000" cy="2271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0.58173</cdr:x>
      <cdr:y>0.93382</cdr:y>
    </cdr:from>
    <cdr:to>
      <cdr:x>0.84173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C47AB065-0C08-A848-9EBA-68210C03137B}"/>
            </a:ext>
          </a:extLst>
        </cdr:cNvPr>
        <cdr:cNvSpPr txBox="1"/>
      </cdr:nvSpPr>
      <cdr:spPr>
        <a:xfrm xmlns:a="http://schemas.openxmlformats.org/drawingml/2006/main">
          <a:off x="5235593" y="3555692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  <cdr:relSizeAnchor xmlns:cdr="http://schemas.openxmlformats.org/drawingml/2006/chartDrawing">
    <cdr:from>
      <cdr:x>0.20271</cdr:x>
      <cdr:y>0.93503</cdr:y>
    </cdr:from>
    <cdr:to>
      <cdr:x>0.4838</cdr:x>
      <cdr:y>0.99162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1C97A88C-587F-3541-BD96-4810546FEF70}"/>
            </a:ext>
          </a:extLst>
        </cdr:cNvPr>
        <cdr:cNvSpPr txBox="1"/>
      </cdr:nvSpPr>
      <cdr:spPr>
        <a:xfrm xmlns:a="http://schemas.openxmlformats.org/drawingml/2006/main">
          <a:off x="1824414" y="3560322"/>
          <a:ext cx="252981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0.14141</cdr:x>
      <cdr:y>0.03248</cdr:y>
    </cdr:from>
    <cdr:to>
      <cdr:x>0.42698</cdr:x>
      <cdr:y>0.14518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F0EF052-1488-F14F-93AC-9A50A084E40B}"/>
            </a:ext>
          </a:extLst>
        </cdr:cNvPr>
        <cdr:cNvSpPr txBox="1"/>
      </cdr:nvSpPr>
      <cdr:spPr>
        <a:xfrm xmlns:a="http://schemas.openxmlformats.org/drawingml/2006/main">
          <a:off x="661793" y="90793"/>
          <a:ext cx="1336465" cy="314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/>
            <a:t>(a)</a:t>
          </a:r>
          <a:r>
            <a:rPr lang="en-US" sz="1000" b="1" baseline="0"/>
            <a:t> </a:t>
          </a:r>
          <a:r>
            <a:rPr lang="en-US" sz="1000" b="1"/>
            <a:t>INT32, ADD</a:t>
          </a:r>
          <a:r>
            <a:rPr lang="en-US" sz="1000" b="0"/>
            <a:t> (1 DPU)</a:t>
          </a:r>
        </a:p>
      </cdr:txBody>
    </cdr:sp>
  </cdr:relSizeAnchor>
  <cdr:relSizeAnchor xmlns:cdr="http://schemas.openxmlformats.org/drawingml/2006/chartDrawing">
    <cdr:from>
      <cdr:x>0.03118</cdr:x>
      <cdr:y>0.82039</cdr:y>
    </cdr:from>
    <cdr:to>
      <cdr:x>0.16175</cdr:x>
      <cdr:y>0.88401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E119D161-B698-C34F-A096-FAD6AC5487BA}"/>
            </a:ext>
          </a:extLst>
        </cdr:cNvPr>
        <cdr:cNvSpPr/>
      </cdr:nvSpPr>
      <cdr:spPr>
        <a:xfrm xmlns:a="http://schemas.openxmlformats.org/drawingml/2006/main" rot="18950358" flipV="1">
          <a:off x="145901" y="2292982"/>
          <a:ext cx="611068" cy="1778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  <cdr:relSizeAnchor xmlns:cdr="http://schemas.openxmlformats.org/drawingml/2006/chartDrawing">
    <cdr:from>
      <cdr:x>0.77363</cdr:x>
      <cdr:y>0.81068</cdr:y>
    </cdr:from>
    <cdr:to>
      <cdr:x>0.86405</cdr:x>
      <cdr:y>0.91162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6F144DA0-F221-484F-BAE9-E0442D4EF9F4}"/>
            </a:ext>
          </a:extLst>
        </cdr:cNvPr>
        <cdr:cNvSpPr/>
      </cdr:nvSpPr>
      <cdr:spPr>
        <a:xfrm xmlns:a="http://schemas.openxmlformats.org/drawingml/2006/main" rot="18950358">
          <a:off x="3620572" y="2265822"/>
          <a:ext cx="423190" cy="2821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2</a:t>
          </a:r>
        </a:p>
      </cdr:txBody>
    </cdr:sp>
  </cdr:relSizeAnchor>
  <cdr:relSizeAnchor xmlns:cdr="http://schemas.openxmlformats.org/drawingml/2006/chartDrawing">
    <cdr:from>
      <cdr:x>0.7382</cdr:x>
      <cdr:y>0.79928</cdr:y>
    </cdr:from>
    <cdr:to>
      <cdr:x>0.80682</cdr:x>
      <cdr:y>0.89976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90539433-DDEC-FA4F-A51B-B0E6DAA77E86}"/>
            </a:ext>
          </a:extLst>
        </cdr:cNvPr>
        <cdr:cNvSpPr/>
      </cdr:nvSpPr>
      <cdr:spPr>
        <a:xfrm xmlns:a="http://schemas.openxmlformats.org/drawingml/2006/main" rot="18950358">
          <a:off x="3454760" y="2233983"/>
          <a:ext cx="321176" cy="2808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1</a:t>
          </a:r>
        </a:p>
      </cdr:txBody>
    </cdr:sp>
  </cdr:relSizeAnchor>
  <cdr:relSizeAnchor xmlns:cdr="http://schemas.openxmlformats.org/drawingml/2006/chartDrawing">
    <cdr:from>
      <cdr:x>0.85818</cdr:x>
      <cdr:y>0.81973</cdr:y>
    </cdr:from>
    <cdr:to>
      <cdr:x>0.9687</cdr:x>
      <cdr:y>0.92067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AFC48ECF-5AC6-D24C-BB45-70F0790CED2B}"/>
            </a:ext>
          </a:extLst>
        </cdr:cNvPr>
        <cdr:cNvSpPr/>
      </cdr:nvSpPr>
      <cdr:spPr>
        <a:xfrm xmlns:a="http://schemas.openxmlformats.org/drawingml/2006/main" rot="18950358">
          <a:off x="4016261" y="2291120"/>
          <a:ext cx="517233" cy="28212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8</a:t>
          </a:r>
        </a:p>
      </cdr:txBody>
    </cdr:sp>
  </cdr:relSizeAnchor>
  <cdr:relSizeAnchor xmlns:cdr="http://schemas.openxmlformats.org/drawingml/2006/chartDrawing">
    <cdr:from>
      <cdr:x>0.83298</cdr:x>
      <cdr:y>0.80474</cdr:y>
    </cdr:from>
    <cdr:to>
      <cdr:x>0.91336</cdr:x>
      <cdr:y>0.90568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a16="http://schemas.microsoft.com/office/drawing/2014/main" id="{73F0D319-4AF1-664C-8CC7-33ABFD5DB396}"/>
            </a:ext>
          </a:extLst>
        </cdr:cNvPr>
        <cdr:cNvSpPr/>
      </cdr:nvSpPr>
      <cdr:spPr>
        <a:xfrm xmlns:a="http://schemas.openxmlformats.org/drawingml/2006/main" rot="18950358">
          <a:off x="3898357" y="2249224"/>
          <a:ext cx="376169" cy="2821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4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0.85682</cdr:x>
      <cdr:y>0.06781</cdr:y>
    </cdr:from>
    <cdr:to>
      <cdr:x>0.85682</cdr:x>
      <cdr:y>0.65872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0F891FD-3D50-6D40-9596-4076114A2B91}"/>
            </a:ext>
          </a:extLst>
        </cdr:cNvPr>
        <cdr:cNvCxnSpPr/>
      </cdr:nvCxnSpPr>
      <cdr:spPr>
        <a:xfrm xmlns:a="http://schemas.openxmlformats.org/drawingml/2006/main" flipV="1">
          <a:off x="7439172" y="268543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0.12309</cdr:x>
      <cdr:y>0.37843</cdr:y>
    </cdr:from>
    <cdr:to>
      <cdr:x>0.97907</cdr:x>
      <cdr:y>0.37843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1068751" y="1498596"/>
          <a:ext cx="7431903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0.57408</cdr:x>
      <cdr:y>0.06834</cdr:y>
    </cdr:from>
    <cdr:to>
      <cdr:x>0.57408</cdr:x>
      <cdr:y>0.65925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4C5590F-F1DC-E649-BD5E-160ACE05BF26}"/>
            </a:ext>
          </a:extLst>
        </cdr:cNvPr>
        <cdr:cNvCxnSpPr/>
      </cdr:nvCxnSpPr>
      <cdr:spPr>
        <a:xfrm xmlns:a="http://schemas.openxmlformats.org/drawingml/2006/main" flipV="1">
          <a:off x="4984350" y="270642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0.86628</cdr:x>
      <cdr:y>0.68505</cdr:y>
    </cdr:from>
    <cdr:to>
      <cdr:x>0.89022</cdr:x>
      <cdr:y>0.90751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EB943F8D-E402-6A4C-A99D-66736CC995CA}"/>
            </a:ext>
          </a:extLst>
        </cdr:cNvPr>
        <cdr:cNvSpPr txBox="1"/>
      </cdr:nvSpPr>
      <cdr:spPr>
        <a:xfrm xmlns:a="http://schemas.openxmlformats.org/drawingml/2006/main" rot="16200000">
          <a:off x="7480727" y="2924259"/>
          <a:ext cx="847045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0.90658</cdr:x>
      <cdr:y>0.67933</cdr:y>
    </cdr:from>
    <cdr:to>
      <cdr:x>0.93051</cdr:x>
      <cdr:y>0.90508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7837108" y="2908747"/>
          <a:ext cx="859594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0.94666</cdr:x>
      <cdr:y>0.68284</cdr:y>
    </cdr:from>
    <cdr:to>
      <cdr:x>0.9706</cdr:x>
      <cdr:y>0.84686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8315417" y="2804597"/>
          <a:ext cx="62455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0.21822</cdr:x>
      <cdr:y>0.93382</cdr:y>
    </cdr:from>
    <cdr:to>
      <cdr:x>0.48622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FEB5A6DD-9CB5-3547-8E28-885598E7524D}"/>
            </a:ext>
          </a:extLst>
        </cdr:cNvPr>
        <cdr:cNvSpPr txBox="1"/>
      </cdr:nvSpPr>
      <cdr:spPr>
        <a:xfrm xmlns:a="http://schemas.openxmlformats.org/drawingml/2006/main">
          <a:off x="1963996" y="3555690"/>
          <a:ext cx="2412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  <cdr:relSizeAnchor xmlns:cdr="http://schemas.openxmlformats.org/drawingml/2006/chartDrawing">
    <cdr:from>
      <cdr:x>0.58832</cdr:x>
      <cdr:y>0.93382</cdr:y>
    </cdr:from>
    <cdr:to>
      <cdr:x>0.84832</cdr:x>
      <cdr:y>1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056654C3-77F1-084E-B3E8-E9FA3F33CD62}"/>
            </a:ext>
          </a:extLst>
        </cdr:cNvPr>
        <cdr:cNvSpPr txBox="1"/>
      </cdr:nvSpPr>
      <cdr:spPr>
        <a:xfrm xmlns:a="http://schemas.openxmlformats.org/drawingml/2006/main">
          <a:off x="5294896" y="3555690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0.85682</cdr:x>
      <cdr:y>0.06781</cdr:y>
    </cdr:from>
    <cdr:to>
      <cdr:x>0.85682</cdr:x>
      <cdr:y>0.65872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0F891FD-3D50-6D40-9596-4076114A2B91}"/>
            </a:ext>
          </a:extLst>
        </cdr:cNvPr>
        <cdr:cNvCxnSpPr/>
      </cdr:nvCxnSpPr>
      <cdr:spPr>
        <a:xfrm xmlns:a="http://schemas.openxmlformats.org/drawingml/2006/main" flipV="1">
          <a:off x="7439172" y="268543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0.12309</cdr:x>
      <cdr:y>0.37843</cdr:y>
    </cdr:from>
    <cdr:to>
      <cdr:x>0.97907</cdr:x>
      <cdr:y>0.37843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1068751" y="1498596"/>
          <a:ext cx="7431903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0.57408</cdr:x>
      <cdr:y>0.06834</cdr:y>
    </cdr:from>
    <cdr:to>
      <cdr:x>0.57408</cdr:x>
      <cdr:y>0.65925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4C5590F-F1DC-E649-BD5E-160ACE05BF26}"/>
            </a:ext>
          </a:extLst>
        </cdr:cNvPr>
        <cdr:cNvCxnSpPr/>
      </cdr:nvCxnSpPr>
      <cdr:spPr>
        <a:xfrm xmlns:a="http://schemas.openxmlformats.org/drawingml/2006/main" flipV="1">
          <a:off x="4984350" y="270642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0.86628</cdr:x>
      <cdr:y>0.68505</cdr:y>
    </cdr:from>
    <cdr:to>
      <cdr:x>0.89022</cdr:x>
      <cdr:y>0.90751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EB943F8D-E402-6A4C-A99D-66736CC995CA}"/>
            </a:ext>
          </a:extLst>
        </cdr:cNvPr>
        <cdr:cNvSpPr txBox="1"/>
      </cdr:nvSpPr>
      <cdr:spPr>
        <a:xfrm xmlns:a="http://schemas.openxmlformats.org/drawingml/2006/main" rot="16200000">
          <a:off x="7480727" y="2924259"/>
          <a:ext cx="847045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0.90658</cdr:x>
      <cdr:y>0.67933</cdr:y>
    </cdr:from>
    <cdr:to>
      <cdr:x>0.93051</cdr:x>
      <cdr:y>0.90508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7837108" y="2908747"/>
          <a:ext cx="859594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0.94666</cdr:x>
      <cdr:y>0.68284</cdr:y>
    </cdr:from>
    <cdr:to>
      <cdr:x>0.9706</cdr:x>
      <cdr:y>0.84686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8315417" y="2804597"/>
          <a:ext cx="62455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0.21822</cdr:x>
      <cdr:y>0.93382</cdr:y>
    </cdr:from>
    <cdr:to>
      <cdr:x>0.48622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FEB5A6DD-9CB5-3547-8E28-885598E7524D}"/>
            </a:ext>
          </a:extLst>
        </cdr:cNvPr>
        <cdr:cNvSpPr txBox="1"/>
      </cdr:nvSpPr>
      <cdr:spPr>
        <a:xfrm xmlns:a="http://schemas.openxmlformats.org/drawingml/2006/main">
          <a:off x="1963996" y="3555690"/>
          <a:ext cx="2412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  <cdr:relSizeAnchor xmlns:cdr="http://schemas.openxmlformats.org/drawingml/2006/chartDrawing">
    <cdr:from>
      <cdr:x>0.58832</cdr:x>
      <cdr:y>0.93382</cdr:y>
    </cdr:from>
    <cdr:to>
      <cdr:x>0.84832</cdr:x>
      <cdr:y>1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056654C3-77F1-084E-B3E8-E9FA3F33CD62}"/>
            </a:ext>
          </a:extLst>
        </cdr:cNvPr>
        <cdr:cNvSpPr txBox="1"/>
      </cdr:nvSpPr>
      <cdr:spPr>
        <a:xfrm xmlns:a="http://schemas.openxmlformats.org/drawingml/2006/main">
          <a:off x="5294896" y="3555690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0.91229</cdr:x>
      <cdr:y>0.82528</cdr:y>
    </cdr:from>
    <cdr:to>
      <cdr:x>0.9822</cdr:x>
      <cdr:y>0.97865</cdr:y>
    </cdr:to>
    <cdr:sp macro="" textlink="">
      <cdr:nvSpPr>
        <cdr:cNvPr id="2" name="TextBox 13">
          <a:extLst xmlns:a="http://schemas.openxmlformats.org/drawingml/2006/main">
            <a:ext uri="{FF2B5EF4-FFF2-40B4-BE49-F238E27FC236}">
              <a16:creationId xmlns:a16="http://schemas.microsoft.com/office/drawing/2014/main" id="{BDC5ADA1-BDAA-BA44-B910-A6F6E20E15E3}"/>
            </a:ext>
          </a:extLst>
        </cdr:cNvPr>
        <cdr:cNvSpPr txBox="1"/>
      </cdr:nvSpPr>
      <cdr:spPr>
        <a:xfrm xmlns:a="http://schemas.openxmlformats.org/drawingml/2006/main" rot="16200000">
          <a:off x="4023459" y="2407224"/>
          <a:ext cx="435952" cy="3130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Random</a:t>
          </a:r>
          <a:endParaRPr lang="en-US" sz="1000" baseline="0"/>
        </a:p>
        <a:p xmlns:a="http://schemas.openxmlformats.org/drawingml/2006/main">
          <a:pPr algn="ctr"/>
          <a:r>
            <a:rPr lang="en-US" sz="1000" baseline="0"/>
            <a:t>(GUPS)</a:t>
          </a:r>
          <a:endParaRPr lang="en-US" sz="10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0.91229</cdr:x>
      <cdr:y>0.82528</cdr:y>
    </cdr:from>
    <cdr:to>
      <cdr:x>0.9822</cdr:x>
      <cdr:y>0.97865</cdr:y>
    </cdr:to>
    <cdr:sp macro="" textlink="">
      <cdr:nvSpPr>
        <cdr:cNvPr id="2" name="TextBox 13">
          <a:extLst xmlns:a="http://schemas.openxmlformats.org/drawingml/2006/main">
            <a:ext uri="{FF2B5EF4-FFF2-40B4-BE49-F238E27FC236}">
              <a16:creationId xmlns:a16="http://schemas.microsoft.com/office/drawing/2014/main" id="{BDC5ADA1-BDAA-BA44-B910-A6F6E20E15E3}"/>
            </a:ext>
          </a:extLst>
        </cdr:cNvPr>
        <cdr:cNvSpPr txBox="1"/>
      </cdr:nvSpPr>
      <cdr:spPr>
        <a:xfrm xmlns:a="http://schemas.openxmlformats.org/drawingml/2006/main" rot="16200000">
          <a:off x="4023459" y="2407224"/>
          <a:ext cx="435952" cy="3130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Random</a:t>
          </a:r>
          <a:endParaRPr lang="en-US" sz="1000" baseline="0"/>
        </a:p>
        <a:p xmlns:a="http://schemas.openxmlformats.org/drawingml/2006/main">
          <a:pPr algn="ctr"/>
          <a:r>
            <a:rPr lang="en-US" sz="1000" baseline="0"/>
            <a:t>(GUPS)</a:t>
          </a:r>
          <a:endParaRPr lang="en-US" sz="10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0.91229</cdr:x>
      <cdr:y>0.82528</cdr:y>
    </cdr:from>
    <cdr:to>
      <cdr:x>0.9822</cdr:x>
      <cdr:y>0.97865</cdr:y>
    </cdr:to>
    <cdr:sp macro="" textlink="">
      <cdr:nvSpPr>
        <cdr:cNvPr id="2" name="TextBox 13">
          <a:extLst xmlns:a="http://schemas.openxmlformats.org/drawingml/2006/main">
            <a:ext uri="{FF2B5EF4-FFF2-40B4-BE49-F238E27FC236}">
              <a16:creationId xmlns:a16="http://schemas.microsoft.com/office/drawing/2014/main" id="{BDC5ADA1-BDAA-BA44-B910-A6F6E20E15E3}"/>
            </a:ext>
          </a:extLst>
        </cdr:cNvPr>
        <cdr:cNvSpPr txBox="1"/>
      </cdr:nvSpPr>
      <cdr:spPr>
        <a:xfrm xmlns:a="http://schemas.openxmlformats.org/drawingml/2006/main" rot="16200000">
          <a:off x="4023459" y="2407224"/>
          <a:ext cx="435952" cy="3130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Random</a:t>
          </a:r>
          <a:endParaRPr lang="en-US" sz="1000" baseline="0"/>
        </a:p>
        <a:p xmlns:a="http://schemas.openxmlformats.org/drawingml/2006/main">
          <a:pPr algn="ctr"/>
          <a:r>
            <a:rPr lang="en-US" sz="1000" baseline="0"/>
            <a:t>(GUPS)</a:t>
          </a:r>
          <a:endParaRPr lang="en-US" sz="10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0.14141</cdr:x>
      <cdr:y>0.03248</cdr:y>
    </cdr:from>
    <cdr:to>
      <cdr:x>0.42698</cdr:x>
      <cdr:y>0.14518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F0EF052-1488-F14F-93AC-9A50A084E40B}"/>
            </a:ext>
          </a:extLst>
        </cdr:cNvPr>
        <cdr:cNvSpPr txBox="1"/>
      </cdr:nvSpPr>
      <cdr:spPr>
        <a:xfrm xmlns:a="http://schemas.openxmlformats.org/drawingml/2006/main">
          <a:off x="661793" y="90793"/>
          <a:ext cx="1336465" cy="314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/>
            <a:t>(a)</a:t>
          </a:r>
          <a:r>
            <a:rPr lang="en-US" sz="1000" b="1" baseline="0"/>
            <a:t> </a:t>
          </a:r>
          <a:r>
            <a:rPr lang="en-US" sz="1000" b="1"/>
            <a:t>INT32, ADD</a:t>
          </a:r>
          <a:r>
            <a:rPr lang="en-US" sz="1000" b="0"/>
            <a:t> (1 DPU)</a:t>
          </a:r>
        </a:p>
      </cdr:txBody>
    </cdr:sp>
  </cdr:relSizeAnchor>
  <cdr:relSizeAnchor xmlns:cdr="http://schemas.openxmlformats.org/drawingml/2006/chartDrawing">
    <cdr:from>
      <cdr:x>0.03118</cdr:x>
      <cdr:y>0.82039</cdr:y>
    </cdr:from>
    <cdr:to>
      <cdr:x>0.16175</cdr:x>
      <cdr:y>0.88401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E119D161-B698-C34F-A096-FAD6AC5487BA}"/>
            </a:ext>
          </a:extLst>
        </cdr:cNvPr>
        <cdr:cNvSpPr/>
      </cdr:nvSpPr>
      <cdr:spPr>
        <a:xfrm xmlns:a="http://schemas.openxmlformats.org/drawingml/2006/main" rot="18950358" flipV="1">
          <a:off x="145901" y="2292982"/>
          <a:ext cx="611068" cy="1778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  <cdr:relSizeAnchor xmlns:cdr="http://schemas.openxmlformats.org/drawingml/2006/chartDrawing">
    <cdr:from>
      <cdr:x>0.77363</cdr:x>
      <cdr:y>0.81068</cdr:y>
    </cdr:from>
    <cdr:to>
      <cdr:x>0.86405</cdr:x>
      <cdr:y>0.91162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6F144DA0-F221-484F-BAE9-E0442D4EF9F4}"/>
            </a:ext>
          </a:extLst>
        </cdr:cNvPr>
        <cdr:cNvSpPr/>
      </cdr:nvSpPr>
      <cdr:spPr>
        <a:xfrm xmlns:a="http://schemas.openxmlformats.org/drawingml/2006/main" rot="18950358">
          <a:off x="3620572" y="2265822"/>
          <a:ext cx="423190" cy="2821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2</a:t>
          </a:r>
        </a:p>
      </cdr:txBody>
    </cdr:sp>
  </cdr:relSizeAnchor>
  <cdr:relSizeAnchor xmlns:cdr="http://schemas.openxmlformats.org/drawingml/2006/chartDrawing">
    <cdr:from>
      <cdr:x>0.7382</cdr:x>
      <cdr:y>0.79928</cdr:y>
    </cdr:from>
    <cdr:to>
      <cdr:x>0.80682</cdr:x>
      <cdr:y>0.89976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90539433-DDEC-FA4F-A51B-B0E6DAA77E86}"/>
            </a:ext>
          </a:extLst>
        </cdr:cNvPr>
        <cdr:cNvSpPr/>
      </cdr:nvSpPr>
      <cdr:spPr>
        <a:xfrm xmlns:a="http://schemas.openxmlformats.org/drawingml/2006/main" rot="18950358">
          <a:off x="3454760" y="2233983"/>
          <a:ext cx="321176" cy="2808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1</a:t>
          </a:r>
        </a:p>
      </cdr:txBody>
    </cdr:sp>
  </cdr:relSizeAnchor>
  <cdr:relSizeAnchor xmlns:cdr="http://schemas.openxmlformats.org/drawingml/2006/chartDrawing">
    <cdr:from>
      <cdr:x>0.85818</cdr:x>
      <cdr:y>0.81973</cdr:y>
    </cdr:from>
    <cdr:to>
      <cdr:x>0.9687</cdr:x>
      <cdr:y>0.92067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AFC48ECF-5AC6-D24C-BB45-70F0790CED2B}"/>
            </a:ext>
          </a:extLst>
        </cdr:cNvPr>
        <cdr:cNvSpPr/>
      </cdr:nvSpPr>
      <cdr:spPr>
        <a:xfrm xmlns:a="http://schemas.openxmlformats.org/drawingml/2006/main" rot="18950358">
          <a:off x="4016261" y="2291120"/>
          <a:ext cx="517233" cy="28212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8</a:t>
          </a:r>
        </a:p>
      </cdr:txBody>
    </cdr:sp>
  </cdr:relSizeAnchor>
  <cdr:relSizeAnchor xmlns:cdr="http://schemas.openxmlformats.org/drawingml/2006/chartDrawing">
    <cdr:from>
      <cdr:x>0.83298</cdr:x>
      <cdr:y>0.80474</cdr:y>
    </cdr:from>
    <cdr:to>
      <cdr:x>0.91336</cdr:x>
      <cdr:y>0.90568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a16="http://schemas.microsoft.com/office/drawing/2014/main" id="{73F0D319-4AF1-664C-8CC7-33ABFD5DB396}"/>
            </a:ext>
          </a:extLst>
        </cdr:cNvPr>
        <cdr:cNvSpPr/>
      </cdr:nvSpPr>
      <cdr:spPr>
        <a:xfrm xmlns:a="http://schemas.openxmlformats.org/drawingml/2006/main" rot="18950358">
          <a:off x="3898357" y="2249224"/>
          <a:ext cx="376169" cy="2821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4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0.85682</cdr:x>
      <cdr:y>0.06781</cdr:y>
    </cdr:from>
    <cdr:to>
      <cdr:x>0.85682</cdr:x>
      <cdr:y>0.65872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0F891FD-3D50-6D40-9596-4076114A2B91}"/>
            </a:ext>
          </a:extLst>
        </cdr:cNvPr>
        <cdr:cNvCxnSpPr/>
      </cdr:nvCxnSpPr>
      <cdr:spPr>
        <a:xfrm xmlns:a="http://schemas.openxmlformats.org/drawingml/2006/main" flipV="1">
          <a:off x="7439172" y="268543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0.12309</cdr:x>
      <cdr:y>0.37843</cdr:y>
    </cdr:from>
    <cdr:to>
      <cdr:x>0.97907</cdr:x>
      <cdr:y>0.37843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1068751" y="1498596"/>
          <a:ext cx="7431903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0.57408</cdr:x>
      <cdr:y>0.06834</cdr:y>
    </cdr:from>
    <cdr:to>
      <cdr:x>0.57408</cdr:x>
      <cdr:y>0.65925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4C5590F-F1DC-E649-BD5E-160ACE05BF26}"/>
            </a:ext>
          </a:extLst>
        </cdr:cNvPr>
        <cdr:cNvCxnSpPr/>
      </cdr:nvCxnSpPr>
      <cdr:spPr>
        <a:xfrm xmlns:a="http://schemas.openxmlformats.org/drawingml/2006/main" flipV="1">
          <a:off x="4984350" y="270642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0.86628</cdr:x>
      <cdr:y>0.68505</cdr:y>
    </cdr:from>
    <cdr:to>
      <cdr:x>0.89022</cdr:x>
      <cdr:y>0.90751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EB943F8D-E402-6A4C-A99D-66736CC995CA}"/>
            </a:ext>
          </a:extLst>
        </cdr:cNvPr>
        <cdr:cNvSpPr txBox="1"/>
      </cdr:nvSpPr>
      <cdr:spPr>
        <a:xfrm xmlns:a="http://schemas.openxmlformats.org/drawingml/2006/main" rot="16200000">
          <a:off x="7480727" y="2924259"/>
          <a:ext cx="847045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0.90658</cdr:x>
      <cdr:y>0.67933</cdr:y>
    </cdr:from>
    <cdr:to>
      <cdr:x>0.93051</cdr:x>
      <cdr:y>0.90508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7837108" y="2908747"/>
          <a:ext cx="859594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0.94666</cdr:x>
      <cdr:y>0.68284</cdr:y>
    </cdr:from>
    <cdr:to>
      <cdr:x>0.9706</cdr:x>
      <cdr:y>0.84686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8315417" y="2804597"/>
          <a:ext cx="62455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0.21822</cdr:x>
      <cdr:y>0.93382</cdr:y>
    </cdr:from>
    <cdr:to>
      <cdr:x>0.48622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FEB5A6DD-9CB5-3547-8E28-885598E7524D}"/>
            </a:ext>
          </a:extLst>
        </cdr:cNvPr>
        <cdr:cNvSpPr txBox="1"/>
      </cdr:nvSpPr>
      <cdr:spPr>
        <a:xfrm xmlns:a="http://schemas.openxmlformats.org/drawingml/2006/main">
          <a:off x="1963996" y="3555690"/>
          <a:ext cx="2412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  <cdr:relSizeAnchor xmlns:cdr="http://schemas.openxmlformats.org/drawingml/2006/chartDrawing">
    <cdr:from>
      <cdr:x>0.58832</cdr:x>
      <cdr:y>0.93382</cdr:y>
    </cdr:from>
    <cdr:to>
      <cdr:x>0.84832</cdr:x>
      <cdr:y>1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056654C3-77F1-084E-B3E8-E9FA3F33CD62}"/>
            </a:ext>
          </a:extLst>
        </cdr:cNvPr>
        <cdr:cNvSpPr txBox="1"/>
      </cdr:nvSpPr>
      <cdr:spPr>
        <a:xfrm xmlns:a="http://schemas.openxmlformats.org/drawingml/2006/main">
          <a:off x="5294896" y="3555690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0.85682</cdr:x>
      <cdr:y>0.06781</cdr:y>
    </cdr:from>
    <cdr:to>
      <cdr:x>0.85682</cdr:x>
      <cdr:y>0.65872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0F891FD-3D50-6D40-9596-4076114A2B91}"/>
            </a:ext>
          </a:extLst>
        </cdr:cNvPr>
        <cdr:cNvCxnSpPr/>
      </cdr:nvCxnSpPr>
      <cdr:spPr>
        <a:xfrm xmlns:a="http://schemas.openxmlformats.org/drawingml/2006/main" flipV="1">
          <a:off x="7439172" y="268543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0.12309</cdr:x>
      <cdr:y>0.37843</cdr:y>
    </cdr:from>
    <cdr:to>
      <cdr:x>0.97907</cdr:x>
      <cdr:y>0.37843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1068751" y="1498596"/>
          <a:ext cx="7431903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0.57408</cdr:x>
      <cdr:y>0.06834</cdr:y>
    </cdr:from>
    <cdr:to>
      <cdr:x>0.57408</cdr:x>
      <cdr:y>0.65925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4C5590F-F1DC-E649-BD5E-160ACE05BF26}"/>
            </a:ext>
          </a:extLst>
        </cdr:cNvPr>
        <cdr:cNvCxnSpPr/>
      </cdr:nvCxnSpPr>
      <cdr:spPr>
        <a:xfrm xmlns:a="http://schemas.openxmlformats.org/drawingml/2006/main" flipV="1">
          <a:off x="4984350" y="270642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0.86628</cdr:x>
      <cdr:y>0.68505</cdr:y>
    </cdr:from>
    <cdr:to>
      <cdr:x>0.89022</cdr:x>
      <cdr:y>0.90751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EB943F8D-E402-6A4C-A99D-66736CC995CA}"/>
            </a:ext>
          </a:extLst>
        </cdr:cNvPr>
        <cdr:cNvSpPr txBox="1"/>
      </cdr:nvSpPr>
      <cdr:spPr>
        <a:xfrm xmlns:a="http://schemas.openxmlformats.org/drawingml/2006/main" rot="16200000">
          <a:off x="7480727" y="2924259"/>
          <a:ext cx="847045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0.90658</cdr:x>
      <cdr:y>0.67933</cdr:y>
    </cdr:from>
    <cdr:to>
      <cdr:x>0.93051</cdr:x>
      <cdr:y>0.90508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7837108" y="2908747"/>
          <a:ext cx="859594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0.94666</cdr:x>
      <cdr:y>0.68284</cdr:y>
    </cdr:from>
    <cdr:to>
      <cdr:x>0.9706</cdr:x>
      <cdr:y>0.84686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8315417" y="2804597"/>
          <a:ext cx="62455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0.21822</cdr:x>
      <cdr:y>0.93382</cdr:y>
    </cdr:from>
    <cdr:to>
      <cdr:x>0.48622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FEB5A6DD-9CB5-3547-8E28-885598E7524D}"/>
            </a:ext>
          </a:extLst>
        </cdr:cNvPr>
        <cdr:cNvSpPr txBox="1"/>
      </cdr:nvSpPr>
      <cdr:spPr>
        <a:xfrm xmlns:a="http://schemas.openxmlformats.org/drawingml/2006/main">
          <a:off x="1963996" y="3555690"/>
          <a:ext cx="2412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  <cdr:relSizeAnchor xmlns:cdr="http://schemas.openxmlformats.org/drawingml/2006/chartDrawing">
    <cdr:from>
      <cdr:x>0.58832</cdr:x>
      <cdr:y>0.93382</cdr:y>
    </cdr:from>
    <cdr:to>
      <cdr:x>0.84832</cdr:x>
      <cdr:y>1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056654C3-77F1-084E-B3E8-E9FA3F33CD62}"/>
            </a:ext>
          </a:extLst>
        </cdr:cNvPr>
        <cdr:cNvSpPr txBox="1"/>
      </cdr:nvSpPr>
      <cdr:spPr>
        <a:xfrm xmlns:a="http://schemas.openxmlformats.org/drawingml/2006/main">
          <a:off x="5294896" y="3555690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0.85682</cdr:x>
      <cdr:y>0.06781</cdr:y>
    </cdr:from>
    <cdr:to>
      <cdr:x>0.85682</cdr:x>
      <cdr:y>0.65872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0F891FD-3D50-6D40-9596-4076114A2B91}"/>
            </a:ext>
          </a:extLst>
        </cdr:cNvPr>
        <cdr:cNvCxnSpPr/>
      </cdr:nvCxnSpPr>
      <cdr:spPr>
        <a:xfrm xmlns:a="http://schemas.openxmlformats.org/drawingml/2006/main" flipV="1">
          <a:off x="7439172" y="268543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0.12309</cdr:x>
      <cdr:y>0.37843</cdr:y>
    </cdr:from>
    <cdr:to>
      <cdr:x>0.97907</cdr:x>
      <cdr:y>0.37843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1068751" y="1498596"/>
          <a:ext cx="7431903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0.57408</cdr:x>
      <cdr:y>0.06834</cdr:y>
    </cdr:from>
    <cdr:to>
      <cdr:x>0.57408</cdr:x>
      <cdr:y>0.65925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4C5590F-F1DC-E649-BD5E-160ACE05BF26}"/>
            </a:ext>
          </a:extLst>
        </cdr:cNvPr>
        <cdr:cNvCxnSpPr/>
      </cdr:nvCxnSpPr>
      <cdr:spPr>
        <a:xfrm xmlns:a="http://schemas.openxmlformats.org/drawingml/2006/main" flipV="1">
          <a:off x="4984350" y="270642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0.86628</cdr:x>
      <cdr:y>0.68505</cdr:y>
    </cdr:from>
    <cdr:to>
      <cdr:x>0.89022</cdr:x>
      <cdr:y>0.90751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EB943F8D-E402-6A4C-A99D-66736CC995CA}"/>
            </a:ext>
          </a:extLst>
        </cdr:cNvPr>
        <cdr:cNvSpPr txBox="1"/>
      </cdr:nvSpPr>
      <cdr:spPr>
        <a:xfrm xmlns:a="http://schemas.openxmlformats.org/drawingml/2006/main" rot="16200000">
          <a:off x="7480727" y="2924259"/>
          <a:ext cx="847045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0.90658</cdr:x>
      <cdr:y>0.67933</cdr:y>
    </cdr:from>
    <cdr:to>
      <cdr:x>0.93051</cdr:x>
      <cdr:y>0.90508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7837108" y="2908747"/>
          <a:ext cx="859594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0.94666</cdr:x>
      <cdr:y>0.68284</cdr:y>
    </cdr:from>
    <cdr:to>
      <cdr:x>0.9706</cdr:x>
      <cdr:y>0.84686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8315417" y="2804597"/>
          <a:ext cx="62455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0.21822</cdr:x>
      <cdr:y>0.93382</cdr:y>
    </cdr:from>
    <cdr:to>
      <cdr:x>0.48622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FEB5A6DD-9CB5-3547-8E28-885598E7524D}"/>
            </a:ext>
          </a:extLst>
        </cdr:cNvPr>
        <cdr:cNvSpPr txBox="1"/>
      </cdr:nvSpPr>
      <cdr:spPr>
        <a:xfrm xmlns:a="http://schemas.openxmlformats.org/drawingml/2006/main">
          <a:off x="1963996" y="3555690"/>
          <a:ext cx="2412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  <cdr:relSizeAnchor xmlns:cdr="http://schemas.openxmlformats.org/drawingml/2006/chartDrawing">
    <cdr:from>
      <cdr:x>0.58832</cdr:x>
      <cdr:y>0.93382</cdr:y>
    </cdr:from>
    <cdr:to>
      <cdr:x>0.84832</cdr:x>
      <cdr:y>1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056654C3-77F1-084E-B3E8-E9FA3F33CD62}"/>
            </a:ext>
          </a:extLst>
        </cdr:cNvPr>
        <cdr:cNvSpPr txBox="1"/>
      </cdr:nvSpPr>
      <cdr:spPr>
        <a:xfrm xmlns:a="http://schemas.openxmlformats.org/drawingml/2006/main">
          <a:off x="5294896" y="3555690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0.85478</cdr:x>
      <cdr:y>0.08451</cdr:y>
    </cdr:from>
    <cdr:to>
      <cdr:x>0.85478</cdr:x>
      <cdr:y>0.66633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FC8E01E-6E73-0A42-BB5A-155E0A0B0E5E}"/>
            </a:ext>
          </a:extLst>
        </cdr:cNvPr>
        <cdr:cNvCxnSpPr/>
      </cdr:nvCxnSpPr>
      <cdr:spPr>
        <a:xfrm xmlns:a="http://schemas.openxmlformats.org/drawingml/2006/main" flipV="1">
          <a:off x="7421460" y="334660"/>
          <a:ext cx="0" cy="2304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0.11218</cdr:x>
      <cdr:y>0.44016</cdr:y>
    </cdr:from>
    <cdr:to>
      <cdr:x>0.97844</cdr:x>
      <cdr:y>0.44016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973942" y="1743047"/>
          <a:ext cx="7521158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0.56771</cdr:x>
      <cdr:y>0.08451</cdr:y>
    </cdr:from>
    <cdr:to>
      <cdr:x>0.56771</cdr:x>
      <cdr:y>0.66633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21DDDA94-AD89-B14A-98FC-14C300D085A5}"/>
            </a:ext>
          </a:extLst>
        </cdr:cNvPr>
        <cdr:cNvCxnSpPr/>
      </cdr:nvCxnSpPr>
      <cdr:spPr>
        <a:xfrm xmlns:a="http://schemas.openxmlformats.org/drawingml/2006/main" flipV="1">
          <a:off x="4929090" y="334660"/>
          <a:ext cx="0" cy="2304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0.86204</cdr:x>
      <cdr:y>0.68533</cdr:y>
    </cdr:from>
    <cdr:to>
      <cdr:x>0.88728</cdr:x>
      <cdr:y>0.91224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3AD28AC0-834B-2443-A030-9622ED3D2174}"/>
            </a:ext>
          </a:extLst>
        </cdr:cNvPr>
        <cdr:cNvSpPr txBox="1"/>
      </cdr:nvSpPr>
      <cdr:spPr>
        <a:xfrm xmlns:a="http://schemas.openxmlformats.org/drawingml/2006/main" rot="16200000">
          <a:off x="7439940" y="2927950"/>
          <a:ext cx="864000" cy="2271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0.90602</cdr:x>
      <cdr:y>0.68533</cdr:y>
    </cdr:from>
    <cdr:to>
      <cdr:x>0.93127</cdr:x>
      <cdr:y>0.91224</cdr:y>
    </cdr:to>
    <cdr:sp macro="" textlink="">
      <cdr:nvSpPr>
        <cdr:cNvPr id="7" name="TextBox 2">
          <a:extLst xmlns:a="http://schemas.openxmlformats.org/drawingml/2006/main">
            <a:ext uri="{FF2B5EF4-FFF2-40B4-BE49-F238E27FC236}">
              <a16:creationId xmlns:a16="http://schemas.microsoft.com/office/drawing/2014/main" id="{3AD28AC0-834B-2443-A030-9622ED3D2174}"/>
            </a:ext>
          </a:extLst>
        </cdr:cNvPr>
        <cdr:cNvSpPr txBox="1"/>
      </cdr:nvSpPr>
      <cdr:spPr>
        <a:xfrm xmlns:a="http://schemas.openxmlformats.org/drawingml/2006/main" rot="16200000">
          <a:off x="7835828" y="2927905"/>
          <a:ext cx="864000" cy="2272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0.9438</cdr:x>
      <cdr:y>0.68781</cdr:y>
    </cdr:from>
    <cdr:to>
      <cdr:x>0.96904</cdr:x>
      <cdr:y>0.84854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66EF9669-9113-964B-BCF7-0DA2D3A24578}"/>
            </a:ext>
          </a:extLst>
        </cdr:cNvPr>
        <cdr:cNvSpPr txBox="1"/>
      </cdr:nvSpPr>
      <cdr:spPr>
        <a:xfrm xmlns:a="http://schemas.openxmlformats.org/drawingml/2006/main" rot="16200000">
          <a:off x="8301786" y="2811393"/>
          <a:ext cx="612000" cy="2271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0.58173</cdr:x>
      <cdr:y>0.93382</cdr:y>
    </cdr:from>
    <cdr:to>
      <cdr:x>0.84173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C47AB065-0C08-A848-9EBA-68210C03137B}"/>
            </a:ext>
          </a:extLst>
        </cdr:cNvPr>
        <cdr:cNvSpPr txBox="1"/>
      </cdr:nvSpPr>
      <cdr:spPr>
        <a:xfrm xmlns:a="http://schemas.openxmlformats.org/drawingml/2006/main">
          <a:off x="5235593" y="3555692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  <cdr:relSizeAnchor xmlns:cdr="http://schemas.openxmlformats.org/drawingml/2006/chartDrawing">
    <cdr:from>
      <cdr:x>0.20271</cdr:x>
      <cdr:y>0.93503</cdr:y>
    </cdr:from>
    <cdr:to>
      <cdr:x>0.4838</cdr:x>
      <cdr:y>0.99162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1C97A88C-587F-3541-BD96-4810546FEF70}"/>
            </a:ext>
          </a:extLst>
        </cdr:cNvPr>
        <cdr:cNvSpPr txBox="1"/>
      </cdr:nvSpPr>
      <cdr:spPr>
        <a:xfrm xmlns:a="http://schemas.openxmlformats.org/drawingml/2006/main">
          <a:off x="1824414" y="3560322"/>
          <a:ext cx="252981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DB5256-F1E6-8743-B02A-68834AC97D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3DF50-F8E9-9241-9406-236CB6BE4E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437D9-744C-C144-AC94-91DD2CDA03B0}" type="datetimeFigureOut">
              <a:rPr lang="en-US" smtClean="0"/>
              <a:t>7/4/21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6F5C5-CE3A-FA42-98DE-93BCBE04DF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6B318-E632-1A46-A963-2EC75F69F8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05C31-5BD3-9B42-A270-096A1EE5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929AC-FC5A-1646-B3A1-E39A37E8D8F5}" type="datetimeFigureOut">
              <a:rPr lang="en-US" smtClean="0"/>
              <a:t>7/4/21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715E5-0E3B-1B4F-BB79-1C4B57B4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58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39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1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07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74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63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36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78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64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8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8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7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47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76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87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69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random accesses we implement the GUPS benchmark.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150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05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116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985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44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680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178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10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425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202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026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03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Fifth</a:t>
            </a:r>
          </a:p>
          <a:p>
            <a:r>
              <a:rPr lang="en-US" dirty="0"/>
              <a:t>TRNS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187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023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6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316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621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014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010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00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89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+mn-lt"/>
              </a:rPr>
              <a:t>Load uses AVX write instructions, which are asynchronous</a:t>
            </a:r>
            <a:r>
              <a:rPr lang="en-US" sz="12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. 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However, AVX read instructions are synchronous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464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752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008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812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45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P21 DIMMs.</a:t>
            </a:r>
          </a:p>
          <a:p>
            <a:r>
              <a:rPr lang="en-US" dirty="0"/>
              <a:t>DPUs cannot be shared. There is a large number of DPUs.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need for OS.</a:t>
            </a:r>
          </a:p>
          <a:p>
            <a:r>
              <a:rPr lang="en-US" dirty="0"/>
              <a:t>This simplifies security implications. No side channels.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136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68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08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812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894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45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44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42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9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DFF4F-ED49-E545-9049-57D68EB3BF4A}"/>
              </a:ext>
            </a:extLst>
          </p:cNvPr>
          <p:cNvSpPr/>
          <p:nvPr userDrawn="1"/>
        </p:nvSpPr>
        <p:spPr>
          <a:xfrm>
            <a:off x="0" y="0"/>
            <a:ext cx="9144000" cy="4379053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351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311" y="2839453"/>
            <a:ext cx="6858000" cy="1539600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 baseline="0"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z="3200" b="1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Click to edit Master subtitle style</a:t>
            </a:r>
            <a:endParaRPr lang="en-US" dirty="0"/>
          </a:p>
        </p:txBody>
      </p:sp>
      <p:pic>
        <p:nvPicPr>
          <p:cNvPr id="12" name="Picture 2" descr="http://www.euroc-project.eu/fileadmin/imgEuroc/eurocConsortiumLogos/ethLogo.png">
            <a:extLst>
              <a:ext uri="{FF2B5EF4-FFF2-40B4-BE49-F238E27FC236}">
                <a16:creationId xmlns:a16="http://schemas.microsoft.com/office/drawing/2014/main" id="{8CF7D528-60B9-7C4D-8128-F52BA3A7A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" y="6030665"/>
            <a:ext cx="2397512" cy="49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EC1F6D-190B-B448-B175-2B9886767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4489" y="5887318"/>
            <a:ext cx="2640412" cy="607663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C2DCD12-E0A7-964E-8C01-30F57AE18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0667"/>
            <a:ext cx="9144000" cy="2619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664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7690CA2F-7EF4-4D4B-B05E-9CD06D97C0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3EF9E563-85B6-884B-A069-BAB01B87B7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D0717-7499-9E44-845B-E851FCB169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5699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9562426B-A5A0-F944-991E-0F589442A9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9EBECD59-3F6D-0145-A9B5-5EE2DF859F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9139E-1132-E74D-AAEB-A81F8150B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8729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BB00FC4D-28B2-774A-BDF5-CB3A5D1E70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EBDB0E60-2A7B-1B44-BB6D-97BF3A139C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C9412-F662-064D-BEDC-D33A60B08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26903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10E3EA30-DFF3-9C4B-9691-5C9AAB88EB4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2B2EE262-3A13-4443-80B8-614C7A4B25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70A1F-36EE-AC4A-B790-1CFE7EECD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6560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2A476F68-C964-6F4C-B323-CADD64DDE3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F4A41114-0EC5-4244-A8AE-388F27C490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1C9BF-9555-1749-A87B-CA7C52D013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4094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924800" cy="2232248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04592"/>
            <a:ext cx="7848600" cy="124854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29991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5865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2107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34220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7658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D2D3B90-BDF0-9E4D-963A-CE3F0519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5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Candara" panose="020E0502030303020204" pitchFamily="34" charset="0"/>
                <a:ea typeface="Geneva" panose="020B0503030404040204" pitchFamily="34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EB6F8F-19D9-7A4A-967C-A1B0DB23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1pPr>
            <a:lvl2pPr marL="685766" indent="-228589">
              <a:buFont typeface="Cambria" panose="02040503050406030204" pitchFamily="18" charset="0"/>
              <a:buChar char="-"/>
              <a:defRPr sz="24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2pPr>
            <a:lvl3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3pPr>
            <a:lvl4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4pPr>
            <a:lvl5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8B30CEA-A32F-0B4F-94FF-2F238104D6CE}"/>
              </a:ext>
            </a:extLst>
          </p:cNvPr>
          <p:cNvSpPr txBox="1">
            <a:spLocks/>
          </p:cNvSpPr>
          <p:nvPr userDrawn="1"/>
        </p:nvSpPr>
        <p:spPr>
          <a:xfrm>
            <a:off x="7977054" y="647648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 descr="safari.png">
            <a:extLst>
              <a:ext uri="{FF2B5EF4-FFF2-40B4-BE49-F238E27FC236}">
                <a16:creationId xmlns:a16="http://schemas.microsoft.com/office/drawing/2014/main" id="{DCA7EB8C-F307-874D-B152-028FC5CC7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525283"/>
            <a:ext cx="1080120" cy="31252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CD1133-1492-4A44-93C1-B89EF4FD41F6}"/>
              </a:ext>
            </a:extLst>
          </p:cNvPr>
          <p:cNvCxnSpPr>
            <a:cxnSpLocks/>
          </p:cNvCxnSpPr>
          <p:nvPr userDrawn="1"/>
        </p:nvCxnSpPr>
        <p:spPr>
          <a:xfrm>
            <a:off x="117027" y="831499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E97BD3-6BDD-8949-ACFE-8F75374CA53C}"/>
              </a:ext>
            </a:extLst>
          </p:cNvPr>
          <p:cNvCxnSpPr>
            <a:cxnSpLocks/>
          </p:cNvCxnSpPr>
          <p:nvPr userDrawn="1"/>
        </p:nvCxnSpPr>
        <p:spPr>
          <a:xfrm>
            <a:off x="117027" y="6482153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717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43096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22238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777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5345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49761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73187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3008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2626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3318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392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BB22F3D8-372A-7E4F-BAF0-2B62E16D7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2538D10A-B20C-1F4A-A69F-0F0B507B6C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323C0A52-D6B6-4A4D-BD73-5955293DBD0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3D96CF-D2B5-284A-8A3B-88E2B14F1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CE92EBB-E8F1-BB42-9972-9FC2F1E39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815D7EE-6875-8949-837F-2AE3A4F79F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00691C5-9FA5-3F46-90A7-ED5D0D102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87342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8334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2878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8087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6724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9591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2342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517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091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5943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724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30D4116A-1656-924F-8339-968CDC00B5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A92E4BB7-CF8F-934D-88CB-2C51D02F64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3320-76E4-0249-8CA9-3902D9716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27827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3237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5040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1563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8340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4638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9701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2973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6187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43789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9860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2D009077-10AD-0947-8806-7D3C25918E6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AA347429-32EA-F843-AE5C-FC1A699EBC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AB052-3664-BF4F-993F-29369860E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6927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73945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4703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98157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70206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12992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85543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9795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88185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5451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24642810-0270-CB48-A1CA-24DCF4455E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431DA97B-4E00-DC4F-B7DB-18E15C4344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EB4A5-7404-294B-999D-175F606D6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68085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24BD8FCD-1BEB-6A42-B8B1-C39ED5BE27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91A21973-5A9E-154E-A49A-033DD08EB7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13A1E-7D24-2943-AA19-843CF9E699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5716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DB659D62-F008-694B-A107-310AB43E4C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866F093A-DC6C-3444-8F25-CDFB50F79E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812E9-CA0A-8244-A046-0571FC5453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8209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F96B94DE-149A-A84D-858F-4D5B428FA7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24B1C692-591D-3346-8E1A-A19CC1BBF0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001C4-BF5C-F640-BD99-70162C202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7780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883CA-0B62-DB46-9CBE-B5DC6D4673F1}" type="datetimeFigureOut">
              <a:rPr lang="en-US" smtClean="0"/>
              <a:t>7/4/21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9D53D-D438-2342-97DF-4908BDD5F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1026">
            <a:extLst>
              <a:ext uri="{FF2B5EF4-FFF2-40B4-BE49-F238E27FC236}">
                <a16:creationId xmlns:a16="http://schemas.microsoft.com/office/drawing/2014/main" id="{767842EF-2E87-9649-8E4C-4EF07515E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25667" name="Rectangle 1027">
            <a:extLst>
              <a:ext uri="{FF2B5EF4-FFF2-40B4-BE49-F238E27FC236}">
                <a16:creationId xmlns:a16="http://schemas.microsoft.com/office/drawing/2014/main" id="{7F46E882-405C-294F-A176-5EB4B6E5E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>
            <a:extLst>
              <a:ext uri="{FF2B5EF4-FFF2-40B4-BE49-F238E27FC236}">
                <a16:creationId xmlns:a16="http://schemas.microsoft.com/office/drawing/2014/main" id="{3955FDDD-00C5-1D4C-912E-1BDB0E3BD3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>
            <a:extLst>
              <a:ext uri="{FF2B5EF4-FFF2-40B4-BE49-F238E27FC236}">
                <a16:creationId xmlns:a16="http://schemas.microsoft.com/office/drawing/2014/main" id="{2C1267A1-BE40-C34F-A587-D92B7D4A5D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>
              <a:defRPr/>
            </a:pPr>
            <a:fld id="{B1C60925-3F6D-0244-A63C-8428EA4EFD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25670" name="Line 1032">
            <a:extLst>
              <a:ext uri="{FF2B5EF4-FFF2-40B4-BE49-F238E27FC236}">
                <a16:creationId xmlns:a16="http://schemas.microsoft.com/office/drawing/2014/main" id="{BEFE2080-76AE-4B40-AEAD-392FD767B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71" name="Line 1033">
            <a:extLst>
              <a:ext uri="{FF2B5EF4-FFF2-40B4-BE49-F238E27FC236}">
                <a16:creationId xmlns:a16="http://schemas.microsoft.com/office/drawing/2014/main" id="{23A53299-EA82-2047-A09E-6BA50065689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2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10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8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3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rim-benchmarks" TargetMode="External"/><Relationship Id="rId2" Type="http://schemas.openxmlformats.org/officeDocument/2006/relationships/hyperlink" Target="https://arxiv.org/pdf/2105.03814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rim-benchmarks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rim-benchmarks" TargetMode="External"/><Relationship Id="rId2" Type="http://schemas.openxmlformats.org/officeDocument/2006/relationships/hyperlink" Target="https://arxiv.org/pdf/2105.03814.pdf" TargetMode="Externa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chart" Target="../charts/chart6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chart" Target="../charts/chart69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stamp/stamp.jsp?tp=&amp;arnumber=8875680" TargetMode="External"/><Relationship Id="rId2" Type="http://schemas.openxmlformats.org/officeDocument/2006/relationships/hyperlink" Target="https://sdk.upmem.com/master/00_ToolchainAtAGlance.html" TargetMode="Externa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dk.upmem.com/master/032_DPURuntimeService_HostCommunication.html#dpu-rank-transfer-interface-label" TargetMode="Externa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inf.ethz.ch/omutlu/pub/ProcessingDataWhereItMakesSense_micpro19-invited.pdf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pdf/1903.03988.pdf" TargetMode="External"/><Relationship Id="rId4" Type="http://schemas.openxmlformats.org/officeDocument/2006/relationships/hyperlink" Target="https://doi.org/10.1016/j.micpro.2019.01.009" TargetMode="Externa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.ibm.com/journal/" TargetMode="External"/><Relationship Id="rId2" Type="http://schemas.openxmlformats.org/officeDocument/2006/relationships/hyperlink" Target="https://arxiv.org/pdf/1907.1294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dk.upmem.com/2021.1.1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CMU-SAFARI/prim-benchmarks" TargetMode="External"/><Relationship Id="rId4" Type="http://schemas.openxmlformats.org/officeDocument/2006/relationships/hyperlink" Target="https://arxiv.org/pdf/2105.03814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pu.dev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105.03814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CMU-SAFARI/prim-benchmarks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7" Type="http://schemas.openxmlformats.org/officeDocument/2006/relationships/hyperlink" Target="https://github.com/CMU-SAFARI/prim-benchmark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pdf/2105.03814.pdf" TargetMode="External"/><Relationship Id="rId5" Type="http://schemas.openxmlformats.org/officeDocument/2006/relationships/image" Target="../media/image6.png"/><Relationship Id="rId4" Type="http://schemas.openxmlformats.org/officeDocument/2006/relationships/chart" Target="../charts/char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ndtech.com/show/14750/hot-chips-31-analysis-inmemory-processing-by-upmem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tiff"/><Relationship Id="rId4" Type="http://schemas.openxmlformats.org/officeDocument/2006/relationships/hyperlink" Target="https://www.upmem.com/video-upmem-presenting-its-true-processing-in-memory-solution-hot-chips-2019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2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6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CMU-SAFARI/prim-benchmarks" TargetMode="External"/><Relationship Id="rId4" Type="http://schemas.openxmlformats.org/officeDocument/2006/relationships/hyperlink" Target="https://arxiv.org/pdf/2105.03814.pdf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0.xml"/><Relationship Id="rId5" Type="http://schemas.openxmlformats.org/officeDocument/2006/relationships/chart" Target="../charts/chart49.xml"/><Relationship Id="rId4" Type="http://schemas.openxmlformats.org/officeDocument/2006/relationships/chart" Target="../charts/chart4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rim-benchmarks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rim-benchmark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hyperlink" Target="https://github.com/CMU-SAFARI/prim-benchmark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pdf/2105.03814.pdf" TargetMode="External"/><Relationship Id="rId5" Type="http://schemas.openxmlformats.org/officeDocument/2006/relationships/image" Target="../media/image6.png"/><Relationship Id="rId4" Type="http://schemas.openxmlformats.org/officeDocument/2006/relationships/chart" Target="../charts/chart5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CMU-SAFARI/prim-benchmarks" TargetMode="External"/><Relationship Id="rId4" Type="http://schemas.openxmlformats.org/officeDocument/2006/relationships/hyperlink" Target="https://arxiv.org/pdf/2105.03814.pdf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CMU-SAFARI/prim-benchmarks" TargetMode="External"/><Relationship Id="rId5" Type="http://schemas.openxmlformats.org/officeDocument/2006/relationships/hyperlink" Target="https://arxiv.org/pdf/2105.03814.pdf" TargetMode="External"/><Relationship Id="rId4" Type="http://schemas.openxmlformats.org/officeDocument/2006/relationships/image" Target="../media/image6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MU-SAFARI/prim-benchmark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CMU-SAFARI/prim-benchmarks" TargetMode="External"/><Relationship Id="rId5" Type="http://schemas.openxmlformats.org/officeDocument/2006/relationships/hyperlink" Target="https://arxiv.org/pdf/2105.03814.pdf" TargetMode="External"/><Relationship Id="rId4" Type="http://schemas.openxmlformats.org/officeDocument/2006/relationships/image" Target="../media/image6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10CE7A-9D8C-AE49-A39B-C01858CE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79298"/>
            <a:ext cx="9144000" cy="119975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0" u="sng" dirty="0">
                <a:latin typeface="Candara" panose="020E0502030303020204" pitchFamily="34" charset="0"/>
              </a:rPr>
              <a:t>Juan Gómez Luna</a:t>
            </a:r>
            <a:r>
              <a:rPr lang="en-US" sz="2400" b="0" dirty="0">
                <a:latin typeface="Candara" panose="020E0502030303020204" pitchFamily="34" charset="0"/>
              </a:rPr>
              <a:t>, Izzat El Hajj, 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latin typeface="Candara" panose="020E0502030303020204" pitchFamily="34" charset="0"/>
              </a:rPr>
              <a:t>Ivan Fernandez, Christina </a:t>
            </a:r>
            <a:r>
              <a:rPr lang="en-US" sz="2400" b="0" dirty="0" err="1">
                <a:latin typeface="Candara" panose="020E0502030303020204" pitchFamily="34" charset="0"/>
              </a:rPr>
              <a:t>Giannoula</a:t>
            </a:r>
            <a:r>
              <a:rPr lang="en-US" sz="2400" b="0" dirty="0">
                <a:latin typeface="Candara" panose="020E0502030303020204" pitchFamily="34" charset="0"/>
              </a:rPr>
              <a:t>, 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latin typeface="Candara" panose="020E0502030303020204" pitchFamily="34" charset="0"/>
              </a:rPr>
              <a:t>Geraldo F. Oliveira, </a:t>
            </a:r>
            <a:r>
              <a:rPr lang="en-US" sz="2400" b="0" dirty="0" err="1">
                <a:latin typeface="Candara" panose="020E0502030303020204" pitchFamily="34" charset="0"/>
              </a:rPr>
              <a:t>Onur</a:t>
            </a:r>
            <a:r>
              <a:rPr lang="en-US" sz="2400" b="0" dirty="0">
                <a:latin typeface="Candara" panose="020E0502030303020204" pitchFamily="34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</a:rPr>
              <a:t>Mutlu</a:t>
            </a:r>
            <a:endParaRPr lang="en-US" sz="2400" b="0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A15A-743E-4240-B7EC-8C7A1122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20668"/>
            <a:ext cx="9144000" cy="272872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Understanding a Modern Processing-in-Memory Architecture:</a:t>
            </a:r>
          </a:p>
          <a:p>
            <a:r>
              <a:rPr lang="en-US" sz="3200" dirty="0">
                <a:latin typeface="Candara" panose="020E0502030303020204" pitchFamily="34" charset="0"/>
              </a:rPr>
              <a:t>Benchmarking and Experimental Characterization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8E1073D-2730-9344-9B5D-7736C10F61B9}"/>
              </a:ext>
            </a:extLst>
          </p:cNvPr>
          <p:cNvSpPr txBox="1">
            <a:spLocks/>
          </p:cNvSpPr>
          <p:nvPr/>
        </p:nvSpPr>
        <p:spPr>
          <a:xfrm>
            <a:off x="1106731" y="4608957"/>
            <a:ext cx="6858000" cy="1146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US" sz="2000" u="sng" dirty="0">
              <a:hlinkClick r:id="rId2"/>
            </a:endParaRPr>
          </a:p>
          <a:p>
            <a:pPr>
              <a:spcBef>
                <a:spcPts val="600"/>
              </a:spcBef>
            </a:pPr>
            <a:r>
              <a:rPr lang="en-US" sz="2000" u="sng" dirty="0">
                <a:hlinkClick r:id="rId2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3"/>
              </a:rPr>
              <a:t>https://github.com/CMU-SAFARI/prim-benchmarks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4167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78200" y="962395"/>
            <a:ext cx="8787600" cy="88049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2890"/>
            <a:ext cx="8787600" cy="1386667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8BF89-EC1C-A447-B581-92D8E4742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408469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F345-AA55-FA44-AB8E-FF396F7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F4DE-345E-C64B-942C-1E96465B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574797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Data movement </a:t>
            </a:r>
            <a:r>
              <a:rPr lang="en-US" dirty="0"/>
              <a:t>between memory/storage units and compute units is a major contributor to execution time and energy consumption</a:t>
            </a:r>
          </a:p>
          <a:p>
            <a:r>
              <a:rPr lang="en-US" dirty="0">
                <a:solidFill>
                  <a:srgbClr val="00B050"/>
                </a:solidFill>
              </a:rPr>
              <a:t>Processing-in-Memory</a:t>
            </a:r>
            <a:r>
              <a:rPr lang="en-US" dirty="0"/>
              <a:t> (PIM) is a paradigm that can tackle the </a:t>
            </a:r>
            <a:r>
              <a:rPr lang="en-US" i="1" dirty="0">
                <a:solidFill>
                  <a:srgbClr val="C00000"/>
                </a:solidFill>
              </a:rPr>
              <a:t>data movement bottleneck</a:t>
            </a:r>
          </a:p>
          <a:p>
            <a:pPr lvl="1"/>
            <a:r>
              <a:rPr lang="en-US" dirty="0"/>
              <a:t>Though explored for +50 years, technology challenges prevented the successful materialization</a:t>
            </a:r>
          </a:p>
          <a:p>
            <a:r>
              <a:rPr lang="en-US" dirty="0"/>
              <a:t>UPMEM has designed and fabricated </a:t>
            </a:r>
            <a:r>
              <a:rPr lang="en-US" dirty="0">
                <a:solidFill>
                  <a:srgbClr val="00B050"/>
                </a:solidFill>
              </a:rPr>
              <a:t>the first publicly-available real-world PIM architecture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DDR4 chips embedding in-order multithreaded DRAM Processing Units (DPUs)</a:t>
            </a:r>
          </a:p>
          <a:p>
            <a:r>
              <a:rPr lang="en-US" dirty="0"/>
              <a:t>Our work: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Introduction </a:t>
            </a:r>
            <a:r>
              <a:rPr lang="en-US" dirty="0"/>
              <a:t>to UPMEM programming model and PIM architecture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Microbenchmark-based characterization </a:t>
            </a:r>
            <a:r>
              <a:rPr lang="en-US" dirty="0"/>
              <a:t>of the DPU</a:t>
            </a:r>
          </a:p>
          <a:p>
            <a:pPr lvl="1"/>
            <a:r>
              <a:rPr lang="en-US" dirty="0"/>
              <a:t>Benchmarking and </a:t>
            </a:r>
            <a:r>
              <a:rPr lang="en-US" dirty="0">
                <a:solidFill>
                  <a:srgbClr val="7030A0"/>
                </a:solidFill>
              </a:rPr>
              <a:t>workload suitability</a:t>
            </a:r>
            <a:r>
              <a:rPr lang="en-US" dirty="0"/>
              <a:t> study</a:t>
            </a:r>
          </a:p>
          <a:p>
            <a:r>
              <a:rPr lang="en-US" dirty="0"/>
              <a:t>Main contributions:</a:t>
            </a:r>
          </a:p>
          <a:p>
            <a:pPr lvl="1"/>
            <a:r>
              <a:rPr lang="en-US" dirty="0"/>
              <a:t>Comprehensive </a:t>
            </a:r>
            <a:r>
              <a:rPr lang="en-US" dirty="0">
                <a:solidFill>
                  <a:srgbClr val="0070C0"/>
                </a:solidFill>
              </a:rPr>
              <a:t>characterization and analysis of the first commercially-available PIM architecture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PrIM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u="sng" dirty="0">
                <a:solidFill>
                  <a:srgbClr val="002060"/>
                </a:solidFill>
              </a:rPr>
              <a:t>Pr</a:t>
            </a:r>
            <a:r>
              <a:rPr lang="en-US" dirty="0">
                <a:solidFill>
                  <a:srgbClr val="002060"/>
                </a:solidFill>
              </a:rPr>
              <a:t>ocessing-</a:t>
            </a:r>
            <a:r>
              <a:rPr lang="en-US" u="sng" dirty="0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n-</a:t>
            </a:r>
            <a:r>
              <a:rPr lang="en-US" u="sng" dirty="0">
                <a:solidFill>
                  <a:srgbClr val="002060"/>
                </a:solidFill>
              </a:rPr>
              <a:t>M</a:t>
            </a:r>
            <a:r>
              <a:rPr lang="en-US" dirty="0">
                <a:solidFill>
                  <a:srgbClr val="002060"/>
                </a:solidFill>
              </a:rPr>
              <a:t>emory) benchmarks: </a:t>
            </a:r>
          </a:p>
          <a:p>
            <a:pPr lvl="2"/>
            <a:r>
              <a:rPr lang="en-US" dirty="0"/>
              <a:t>16 workloads that are memory-bound in conventional processor-centric systems</a:t>
            </a:r>
          </a:p>
          <a:p>
            <a:pPr lvl="2"/>
            <a:r>
              <a:rPr lang="en-US" dirty="0"/>
              <a:t>Strong and weak scaling characteristics</a:t>
            </a:r>
          </a:p>
          <a:p>
            <a:pPr lvl="1"/>
            <a:r>
              <a:rPr lang="en-US" dirty="0"/>
              <a:t>Comparison to </a:t>
            </a:r>
            <a:r>
              <a:rPr lang="en-US" dirty="0">
                <a:solidFill>
                  <a:srgbClr val="C00000"/>
                </a:solidFill>
              </a:rPr>
              <a:t>state-of-the-art CPU and GPU</a:t>
            </a:r>
          </a:p>
          <a:p>
            <a:r>
              <a:rPr lang="en-US" dirty="0"/>
              <a:t>Takeaways:</a:t>
            </a:r>
          </a:p>
          <a:p>
            <a:pPr lvl="1"/>
            <a:r>
              <a:rPr lang="en-US" dirty="0"/>
              <a:t>Workload characteristics for </a:t>
            </a:r>
            <a:r>
              <a:rPr lang="en-US" dirty="0">
                <a:solidFill>
                  <a:srgbClr val="0070C0"/>
                </a:solidFill>
              </a:rPr>
              <a:t>PIM suitability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Programming </a:t>
            </a:r>
            <a:r>
              <a:rPr lang="en-US" dirty="0"/>
              <a:t>recommendations</a:t>
            </a:r>
          </a:p>
          <a:p>
            <a:pPr lvl="1"/>
            <a:r>
              <a:rPr lang="en-US" dirty="0"/>
              <a:t>Suggestions and hints for </a:t>
            </a:r>
            <a:r>
              <a:rPr lang="en-US" dirty="0">
                <a:solidFill>
                  <a:srgbClr val="7030A0"/>
                </a:solidFill>
              </a:rPr>
              <a:t>hardware and architecture designers </a:t>
            </a:r>
            <a:r>
              <a:rPr lang="en-US" dirty="0"/>
              <a:t>of future PIM systems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PrIM</a:t>
            </a:r>
            <a:r>
              <a:rPr lang="en-US" dirty="0"/>
              <a:t>: (a) programming samples, (b) evaluation and comparison of current and future PIM systems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All microbenchmarks, benchmarks, and scripts</a:t>
            </a:r>
          </a:p>
          <a:p>
            <a:r>
              <a:rPr lang="en-US" sz="2400" dirty="0">
                <a:hlinkClick r:id="rId3"/>
              </a:rPr>
              <a:t>https://github.com/CMU-SAFARI/prim-benchmarks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A27B2-6CC8-5C4B-B68F-F810D4173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311" y="1813559"/>
            <a:ext cx="6433378" cy="459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6444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10CE7A-9D8C-AE49-A39B-C01858CE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79298"/>
            <a:ext cx="9144000" cy="119975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0" u="sng" dirty="0">
                <a:latin typeface="Candara" panose="020E0502030303020204" pitchFamily="34" charset="0"/>
              </a:rPr>
              <a:t>Juan Gómez Luna</a:t>
            </a:r>
            <a:r>
              <a:rPr lang="en-US" sz="2400" b="0" dirty="0">
                <a:latin typeface="Candara" panose="020E0502030303020204" pitchFamily="34" charset="0"/>
              </a:rPr>
              <a:t>, Izzat El Hajj, 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latin typeface="Candara" panose="020E0502030303020204" pitchFamily="34" charset="0"/>
              </a:rPr>
              <a:t>Ivan Fernandez, Christina </a:t>
            </a:r>
            <a:r>
              <a:rPr lang="en-US" sz="2400" b="0" dirty="0" err="1">
                <a:latin typeface="Candara" panose="020E0502030303020204" pitchFamily="34" charset="0"/>
              </a:rPr>
              <a:t>Giannoula</a:t>
            </a:r>
            <a:r>
              <a:rPr lang="en-US" sz="2400" b="0" dirty="0">
                <a:latin typeface="Candara" panose="020E0502030303020204" pitchFamily="34" charset="0"/>
              </a:rPr>
              <a:t>, 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latin typeface="Candara" panose="020E0502030303020204" pitchFamily="34" charset="0"/>
              </a:rPr>
              <a:t>Geraldo F. Oliveira, </a:t>
            </a:r>
            <a:r>
              <a:rPr lang="en-US" sz="2400" b="0" dirty="0" err="1">
                <a:latin typeface="Candara" panose="020E0502030303020204" pitchFamily="34" charset="0"/>
              </a:rPr>
              <a:t>Onur</a:t>
            </a:r>
            <a:r>
              <a:rPr lang="en-US" sz="2400" b="0" dirty="0">
                <a:latin typeface="Candara" panose="020E0502030303020204" pitchFamily="34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</a:rPr>
              <a:t>Mutlu</a:t>
            </a:r>
            <a:endParaRPr lang="en-US" sz="2400" b="0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A15A-743E-4240-B7EC-8C7A1122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20668"/>
            <a:ext cx="9144000" cy="272872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Understanding a Modern Processing-in-Memory Architecture:</a:t>
            </a:r>
          </a:p>
          <a:p>
            <a:r>
              <a:rPr lang="en-US" sz="3200" dirty="0">
                <a:latin typeface="Candara" panose="020E0502030303020204" pitchFamily="34" charset="0"/>
              </a:rPr>
              <a:t>Benchmarking and Experimental Characterization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8E1073D-2730-9344-9B5D-7736C10F61B9}"/>
              </a:ext>
            </a:extLst>
          </p:cNvPr>
          <p:cNvSpPr txBox="1">
            <a:spLocks/>
          </p:cNvSpPr>
          <p:nvPr/>
        </p:nvSpPr>
        <p:spPr>
          <a:xfrm>
            <a:off x="1106731" y="4608957"/>
            <a:ext cx="6858000" cy="1146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2"/>
              </a:rPr>
              <a:t>el1goluj@gmail.com</a:t>
            </a:r>
          </a:p>
          <a:p>
            <a:pPr>
              <a:spcBef>
                <a:spcPts val="600"/>
              </a:spcBef>
            </a:pPr>
            <a:endParaRPr lang="en-US" sz="2000" u="sng" dirty="0">
              <a:hlinkClick r:id="rId2"/>
            </a:endParaRPr>
          </a:p>
          <a:p>
            <a:pPr>
              <a:spcBef>
                <a:spcPts val="600"/>
              </a:spcBef>
            </a:pPr>
            <a:r>
              <a:rPr lang="en-US" sz="2000" u="sng" dirty="0">
                <a:hlinkClick r:id="rId2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3"/>
              </a:rPr>
              <a:t>https://github.com/CMU-SAFARI/prim-benchmarks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651553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6CA2B-1446-2644-9432-B4191A7F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Technology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256D1-3BD0-6941-A297-81F0C1036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160"/>
            <a:ext cx="9144000" cy="51526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AF7E02-3549-9F4B-B664-A5D16374B807}"/>
              </a:ext>
            </a:extLst>
          </p:cNvPr>
          <p:cNvSpPr txBox="1"/>
          <p:nvPr/>
        </p:nvSpPr>
        <p:spPr>
          <a:xfrm>
            <a:off x="1568614" y="6556419"/>
            <a:ext cx="6006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F. </a:t>
            </a:r>
            <a:r>
              <a:rPr lang="en-US" sz="1000" dirty="0" err="1"/>
              <a:t>Devaux</a:t>
            </a:r>
            <a:r>
              <a:rPr lang="en-US" sz="1000" dirty="0"/>
              <a:t>, "The true Processing In Memory accelerator," </a:t>
            </a:r>
            <a:r>
              <a:rPr lang="en-US" sz="1000" dirty="0" err="1"/>
              <a:t>HotChips</a:t>
            </a:r>
            <a:r>
              <a:rPr lang="en-US" sz="1000" dirty="0"/>
              <a:t> 2019. </a:t>
            </a:r>
            <a:r>
              <a:rPr lang="en-US" sz="1000" dirty="0" err="1"/>
              <a:t>doi</a:t>
            </a:r>
            <a:r>
              <a:rPr lang="en-US" sz="1000" dirty="0"/>
              <a:t>: 10.1109/HOTCHIPS.2019.8875680</a:t>
            </a:r>
            <a:endParaRPr lang="en-US" sz="1000" dirty="0">
              <a:solidFill>
                <a:srgbClr val="0432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391616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CPU-DPU/DPU-CPU Transfers: 1 Rank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CPU-DPU</a:t>
            </a:r>
            <a:r>
              <a:rPr lang="en-US" sz="2400" dirty="0"/>
              <a:t> (serial/parallel/</a:t>
            </a:r>
            <a:r>
              <a:rPr lang="en-US" sz="2400" dirty="0">
                <a:solidFill>
                  <a:srgbClr val="C00000"/>
                </a:solidFill>
              </a:rPr>
              <a:t>broadcast</a:t>
            </a:r>
            <a:r>
              <a:rPr lang="en-US" sz="2400" dirty="0"/>
              <a:t>) and </a:t>
            </a:r>
            <a:r>
              <a:rPr lang="en-US" sz="2400" dirty="0">
                <a:solidFill>
                  <a:srgbClr val="002060"/>
                </a:solidFill>
              </a:rPr>
              <a:t>DPU-CPU </a:t>
            </a:r>
            <a:r>
              <a:rPr lang="en-US" sz="2400" dirty="0"/>
              <a:t>(serial/parallel)</a:t>
            </a:r>
          </a:p>
          <a:p>
            <a:r>
              <a:rPr lang="en-US" sz="2400" dirty="0"/>
              <a:t>The number of DPUs varies between 1 and 64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ECE51C5-A872-834E-9035-785BB5A3D9F8}"/>
              </a:ext>
            </a:extLst>
          </p:cNvPr>
          <p:cNvGraphicFramePr>
            <a:graphicFrameLocks/>
          </p:cNvGraphicFramePr>
          <p:nvPr/>
        </p:nvGraphicFramePr>
        <p:xfrm>
          <a:off x="1729178" y="1947294"/>
          <a:ext cx="5774267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03D45A45-6386-8D42-8B38-71D9CBC603BB}"/>
              </a:ext>
            </a:extLst>
          </p:cNvPr>
          <p:cNvGrpSpPr/>
          <p:nvPr/>
        </p:nvGrpSpPr>
        <p:grpSpPr>
          <a:xfrm>
            <a:off x="4641505" y="1903954"/>
            <a:ext cx="4240151" cy="2959062"/>
            <a:chOff x="4546948" y="1816272"/>
            <a:chExt cx="4478145" cy="2959062"/>
          </a:xfrm>
          <a:solidFill>
            <a:srgbClr val="F5F6FB"/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D58343B-D108-CE40-B33F-611BF9E8160A}"/>
                </a:ext>
              </a:extLst>
            </p:cNvPr>
            <p:cNvSpPr/>
            <p:nvPr/>
          </p:nvSpPr>
          <p:spPr>
            <a:xfrm>
              <a:off x="4546948" y="1816272"/>
              <a:ext cx="4472353" cy="2959062"/>
            </a:xfrm>
            <a:prstGeom prst="roundRect">
              <a:avLst>
                <a:gd name="adj" fmla="val 2876"/>
              </a:avLst>
            </a:prstGeom>
            <a:grpFill/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8" name="Round Same Side Corner Rectangle 7">
              <a:extLst>
                <a:ext uri="{FF2B5EF4-FFF2-40B4-BE49-F238E27FC236}">
                  <a16:creationId xmlns:a16="http://schemas.microsoft.com/office/drawing/2014/main" id="{043BEDDD-71D2-DA47-9178-E8530F350FF8}"/>
                </a:ext>
              </a:extLst>
            </p:cNvPr>
            <p:cNvSpPr/>
            <p:nvPr/>
          </p:nvSpPr>
          <p:spPr>
            <a:xfrm>
              <a:off x="4546948" y="1816272"/>
              <a:ext cx="4472353" cy="396000"/>
            </a:xfrm>
            <a:prstGeom prst="round2SameRect">
              <a:avLst>
                <a:gd name="adj1" fmla="val 29209"/>
                <a:gd name="adj2" fmla="val 0"/>
              </a:avLst>
            </a:prstGeom>
            <a:solidFill>
              <a:srgbClr val="2D458A"/>
            </a:solidFill>
            <a:ln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KEY OBSERVATION 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ED7AD4-4306-894A-A53E-1939AE75FB6F}"/>
                </a:ext>
              </a:extLst>
            </p:cNvPr>
            <p:cNvSpPr txBox="1"/>
            <p:nvPr/>
          </p:nvSpPr>
          <p:spPr>
            <a:xfrm>
              <a:off x="4552740" y="2251830"/>
              <a:ext cx="4472353" cy="2246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rtlCol="0">
              <a:spAutoFit/>
            </a:bodyPr>
            <a:lstStyle/>
            <a:p>
              <a:r>
                <a:rPr lang="en-US" sz="2000" b="1" dirty="0">
                  <a:latin typeface="Cambria" panose="02040503050406030204" pitchFamily="18" charset="0"/>
                </a:rPr>
                <a:t>The sustained bandwidth of parallel CPU-DPU transfers </a:t>
              </a:r>
              <a:r>
                <a:rPr lang="en-US" sz="2000" dirty="0">
                  <a:latin typeface="Cambria" panose="02040503050406030204" pitchFamily="18" charset="0"/>
                </a:rPr>
                <a:t>is higher than the sustained bandwidth of parallel DPU-CPU transfers </a:t>
              </a:r>
              <a:r>
                <a:rPr lang="en-US" sz="2000" b="1" dirty="0">
                  <a:latin typeface="Cambria" panose="02040503050406030204" pitchFamily="18" charset="0"/>
                </a:rPr>
                <a:t>due to different implementations</a:t>
              </a:r>
              <a:r>
                <a:rPr lang="en-US" sz="2000" dirty="0">
                  <a:latin typeface="Cambria" panose="02040503050406030204" pitchFamily="18" charset="0"/>
                </a:rPr>
                <a:t> of CPU-DPU and DPU-CPU transfers </a:t>
              </a:r>
              <a:r>
                <a:rPr lang="en-US" sz="2000" b="1" dirty="0">
                  <a:latin typeface="Cambria" panose="02040503050406030204" pitchFamily="18" charset="0"/>
                </a:rPr>
                <a:t>in the UPMEM runtime library</a:t>
              </a:r>
              <a:r>
                <a:rPr lang="en-US" sz="2000" dirty="0">
                  <a:latin typeface="Cambria" panose="02040503050406030204" pitchFamily="18" charset="0"/>
                </a:rPr>
                <a:t>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A0B0052-A2F2-924B-8DA6-41540C4B5F0B}"/>
              </a:ext>
            </a:extLst>
          </p:cNvPr>
          <p:cNvGrpSpPr/>
          <p:nvPr/>
        </p:nvGrpSpPr>
        <p:grpSpPr>
          <a:xfrm>
            <a:off x="269029" y="4863016"/>
            <a:ext cx="8605942" cy="1442985"/>
            <a:chOff x="124699" y="4775334"/>
            <a:chExt cx="8894602" cy="1442985"/>
          </a:xfrm>
          <a:solidFill>
            <a:srgbClr val="F5F6FB"/>
          </a:solidFill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CCC0183-07EE-3341-A13A-3F0D9898D507}"/>
                </a:ext>
              </a:extLst>
            </p:cNvPr>
            <p:cNvSpPr/>
            <p:nvPr/>
          </p:nvSpPr>
          <p:spPr>
            <a:xfrm>
              <a:off x="124699" y="4775334"/>
              <a:ext cx="8894602" cy="1442985"/>
            </a:xfrm>
            <a:prstGeom prst="roundRect">
              <a:avLst>
                <a:gd name="adj" fmla="val 7357"/>
              </a:avLst>
            </a:prstGeom>
            <a:grpFill/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DE824E-D4D9-C44E-9A82-BACD2795D6EA}"/>
                </a:ext>
              </a:extLst>
            </p:cNvPr>
            <p:cNvSpPr txBox="1"/>
            <p:nvPr/>
          </p:nvSpPr>
          <p:spPr>
            <a:xfrm>
              <a:off x="124699" y="4832250"/>
              <a:ext cx="8894602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rtlCol="0">
              <a:spAutoFit/>
            </a:bodyPr>
            <a:lstStyle/>
            <a:p>
              <a:r>
                <a:rPr lang="en-US" sz="2000" b="1" dirty="0">
                  <a:latin typeface="Cambria" panose="02040503050406030204" pitchFamily="18" charset="0"/>
                </a:rPr>
                <a:t>The sustained bandwidth of broadcast CPU-DPU transfers </a:t>
              </a:r>
              <a:r>
                <a:rPr lang="en-US" sz="2000" dirty="0">
                  <a:latin typeface="Cambria" panose="02040503050406030204" pitchFamily="18" charset="0"/>
                </a:rPr>
                <a:t>(i.e., the same buffer is copied to multiple MRAM banks) </a:t>
              </a:r>
              <a:r>
                <a:rPr lang="en-US" sz="2000" b="1" dirty="0">
                  <a:latin typeface="Cambria" panose="02040503050406030204" pitchFamily="18" charset="0"/>
                </a:rPr>
                <a:t>is higher than that of parallel CPU-DPU transfers</a:t>
              </a:r>
              <a:r>
                <a:rPr lang="en-US" sz="2000" dirty="0">
                  <a:latin typeface="Cambria" panose="02040503050406030204" pitchFamily="18" charset="0"/>
                </a:rPr>
                <a:t> (i.e., different buffers are copied to different MRAM banks) </a:t>
              </a:r>
              <a:r>
                <a:rPr lang="en-US" sz="2000" b="1" dirty="0">
                  <a:latin typeface="Cambria" panose="02040503050406030204" pitchFamily="18" charset="0"/>
                </a:rPr>
                <a:t>due to higher temporal locality </a:t>
              </a:r>
              <a:r>
                <a:rPr lang="en-US" sz="2000" dirty="0">
                  <a:latin typeface="Cambria" panose="02040503050406030204" pitchFamily="18" charset="0"/>
                </a:rPr>
                <a:t>in the CPU cache hierarchy. </a:t>
              </a:r>
              <a:endParaRPr lang="en-US" sz="2400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99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26649 -2.59259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26649 -2.59259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26649 -2.59259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26649 -2.59259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26649 -2.59259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26649 -2.59259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  <p:bldGraphic spid="10" grpId="1">
        <p:bldSub>
          <a:bldChart bld="series"/>
        </p:bldSub>
      </p:bldGraphic>
      <p:bldGraphic spid="10" grpId="2" uiExpand="1">
        <p:bldSub>
          <a:bldChart bld="series"/>
        </p:bldSub>
      </p:bldGraphic>
      <p:bldGraphic spid="10" grpId="3" uiExpand="1">
        <p:bldSub>
          <a:bldChart bld="series"/>
        </p:bldSub>
      </p:bldGraphic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1A09-65D3-0F45-A0AA-D2E1C54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WRAM Bandwidth: ADD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8EF10EA4-DAF8-DB49-B3E9-C0D192F103AA}"/>
                  </a:ext>
                </a:extLst>
              </p:cNvPr>
              <p:cNvSpPr/>
              <p:nvPr/>
            </p:nvSpPr>
            <p:spPr>
              <a:xfrm>
                <a:off x="464214" y="3906211"/>
                <a:ext cx="8215572" cy="831632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𝑊𝑅𝐴𝑀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𝐵𝑎𝑛𝑑𝑤𝑖𝑑𝑡h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𝐵𝑦𝑡𝑒𝑠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×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𝑓𝑟𝑒𝑞𝑢𝑒𝑛𝑐𝑦</m:t>
                          </m:r>
                          <m:r>
                            <a:rPr lang="en-US" sz="24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𝐷𝑃𝑈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#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𝑖𝑛𝑠𝑡𝑟𝑢𝑐𝑡𝑖𝑜𝑛𝑠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Candara" panose="020E0502030303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8EF10EA4-DAF8-DB49-B3E9-C0D192F103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4" y="3906211"/>
                <a:ext cx="8215572" cy="831632"/>
              </a:xfrm>
              <a:prstGeom prst="roundRect">
                <a:avLst>
                  <a:gd name="adj" fmla="val 0"/>
                </a:avLst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672C6BC-215D-6646-97E2-9D5657714AE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72000" y="981607"/>
          <a:ext cx="72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B4361F2-A8BF-B248-91B7-4BDAC5B8F6B1}"/>
              </a:ext>
            </a:extLst>
          </p:cNvPr>
          <p:cNvSpPr/>
          <p:nvPr/>
        </p:nvSpPr>
        <p:spPr>
          <a:xfrm>
            <a:off x="464214" y="4808062"/>
            <a:ext cx="8215572" cy="72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ADD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executes </a:t>
            </a:r>
            <a:r>
              <a:rPr lang="en-US" sz="2400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5 instructions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(2 </a:t>
            </a:r>
            <a:r>
              <a:rPr lang="en-US" sz="2400" dirty="0" err="1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ld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add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addc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sd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).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With 11 </a:t>
            </a:r>
            <a:r>
              <a:rPr lang="en-US" sz="2400" dirty="0" err="1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tasklets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11 × 24 bytes in 55 cycles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9005F6-8CA2-6B40-85EC-DAA73DF6ABE1}"/>
              </a:ext>
            </a:extLst>
          </p:cNvPr>
          <p:cNvSpPr/>
          <p:nvPr/>
        </p:nvSpPr>
        <p:spPr>
          <a:xfrm>
            <a:off x="7440706" y="1698787"/>
            <a:ext cx="600635" cy="22411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AFF6AEB1-0D09-BB47-B36D-A531E274A975}"/>
                  </a:ext>
                </a:extLst>
              </p:cNvPr>
              <p:cNvSpPr/>
              <p:nvPr/>
            </p:nvSpPr>
            <p:spPr>
              <a:xfrm>
                <a:off x="473174" y="5581871"/>
                <a:ext cx="8215572" cy="831632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𝑊𝑅𝐴𝑀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𝐵𝑎𝑛𝑑𝑤𝑖𝑑𝑡h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=1,680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𝑀𝐵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350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𝑀𝐻𝑧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Candara" panose="020E0502030303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AFF6AEB1-0D09-BB47-B36D-A531E274A9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74" y="5581871"/>
                <a:ext cx="8215572" cy="831632"/>
              </a:xfrm>
              <a:prstGeom prst="roundRect">
                <a:avLst>
                  <a:gd name="adj" fmla="val 0"/>
                </a:avLst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39362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C004-F30F-5A4F-BC10-C2107BA7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Read and Write Latency (IV)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BC90972-0241-DB4D-9ED5-078F713F99A5}"/>
              </a:ext>
            </a:extLst>
          </p:cNvPr>
          <p:cNvSpPr/>
          <p:nvPr/>
        </p:nvSpPr>
        <p:spPr>
          <a:xfrm>
            <a:off x="169011" y="3580357"/>
            <a:ext cx="8786808" cy="50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MRAM latency changes slowly between 8 and 128 bytes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4AAEBA0-4577-D347-BD48-DE3251815439}"/>
              </a:ext>
            </a:extLst>
          </p:cNvPr>
          <p:cNvGraphicFramePr>
            <a:graphicFrameLocks/>
          </p:cNvGraphicFramePr>
          <p:nvPr/>
        </p:nvGraphicFramePr>
        <p:xfrm>
          <a:off x="1768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19DD347-721E-5C4D-A045-AA3E0F4A7491}"/>
              </a:ext>
            </a:extLst>
          </p:cNvPr>
          <p:cNvGraphicFramePr>
            <a:graphicFrameLocks/>
          </p:cNvGraphicFramePr>
          <p:nvPr/>
        </p:nvGraphicFramePr>
        <p:xfrm>
          <a:off x="46472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AF2D9E94-BAFE-F94F-B5E2-B8161BC4B96A}"/>
                  </a:ext>
                </a:extLst>
              </p:cNvPr>
              <p:cNvSpPr/>
              <p:nvPr/>
            </p:nvSpPr>
            <p:spPr>
              <a:xfrm>
                <a:off x="176799" y="4131850"/>
                <a:ext cx="8779019" cy="5040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For small transfers, the fixed cost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) dominates the variable cost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𝑠𝑖𝑧𝑒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AF2D9E94-BAFE-F94F-B5E2-B8161BC4B9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99" y="4131850"/>
                <a:ext cx="8779019" cy="504000"/>
              </a:xfrm>
              <a:prstGeom prst="roundRect">
                <a:avLst/>
              </a:prstGeom>
              <a:blipFill>
                <a:blip r:embed="rId5"/>
                <a:stretch>
                  <a:fillRect b="-7143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9378D406-F79E-BE44-885E-F43D534EFD61}"/>
              </a:ext>
            </a:extLst>
          </p:cNvPr>
          <p:cNvGrpSpPr/>
          <p:nvPr/>
        </p:nvGrpSpPr>
        <p:grpSpPr>
          <a:xfrm>
            <a:off x="169010" y="4691230"/>
            <a:ext cx="8798189" cy="1970162"/>
            <a:chOff x="4546948" y="1816269"/>
            <a:chExt cx="4478145" cy="3774347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E8259FA-6BB9-3F4E-B32E-5676F5CC954B}"/>
                </a:ext>
              </a:extLst>
            </p:cNvPr>
            <p:cNvSpPr/>
            <p:nvPr/>
          </p:nvSpPr>
          <p:spPr>
            <a:xfrm>
              <a:off x="4546948" y="1816275"/>
              <a:ext cx="4472353" cy="3297293"/>
            </a:xfrm>
            <a:prstGeom prst="roundRect">
              <a:avLst>
                <a:gd name="adj" fmla="val 9070"/>
              </a:avLst>
            </a:prstGeom>
            <a:solidFill>
              <a:srgbClr val="F2F9F3"/>
            </a:solidFill>
            <a:ln w="444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ound Same Side Corner Rectangle 11">
              <a:extLst>
                <a:ext uri="{FF2B5EF4-FFF2-40B4-BE49-F238E27FC236}">
                  <a16:creationId xmlns:a16="http://schemas.microsoft.com/office/drawing/2014/main" id="{0E3D3B40-47A9-2141-841E-6D4D8922B15F}"/>
                </a:ext>
              </a:extLst>
            </p:cNvPr>
            <p:cNvSpPr/>
            <p:nvPr/>
          </p:nvSpPr>
          <p:spPr>
            <a:xfrm>
              <a:off x="4546948" y="1816269"/>
              <a:ext cx="4472353" cy="758639"/>
            </a:xfrm>
            <a:prstGeom prst="round2SameRect">
              <a:avLst>
                <a:gd name="adj1" fmla="val 30308"/>
                <a:gd name="adj2" fmla="val 0"/>
              </a:avLst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PROGRAMMING RECOMMENDATION 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FF03DC-1DCB-CC46-8A46-66EBC2B6A1D7}"/>
                </a:ext>
              </a:extLst>
            </p:cNvPr>
            <p:cNvSpPr txBox="1"/>
            <p:nvPr/>
          </p:nvSpPr>
          <p:spPr>
            <a:xfrm>
              <a:off x="4552740" y="2613012"/>
              <a:ext cx="4472353" cy="29776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rtlCol="0">
              <a:spAutoFit/>
            </a:bodyPr>
            <a:lstStyle/>
            <a:p>
              <a:r>
                <a:rPr lang="en-US" sz="1900" dirty="0">
                  <a:latin typeface="Cambria" panose="02040503050406030204" pitchFamily="18" charset="0"/>
                </a:rPr>
                <a:t>For small transfers between the MRAM bank and the WRAM, </a:t>
              </a:r>
              <a:r>
                <a:rPr lang="en-US" sz="1900" b="1" dirty="0">
                  <a:latin typeface="Cambria" panose="02040503050406030204" pitchFamily="18" charset="0"/>
                </a:rPr>
                <a:t>fetch more bytes than necessary within a 128-byte limit</a:t>
              </a:r>
              <a:r>
                <a:rPr lang="en-US" sz="1900" dirty="0">
                  <a:latin typeface="Cambria" panose="02040503050406030204" pitchFamily="18" charset="0"/>
                </a:rPr>
                <a:t>. Doing so increases the likelihood of finding data in WRAM for later accesses (i.e., the program can check whether the desired data is in WRAM before issuing a new MRAM access). 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10A85B-EF93-1247-9BCF-F3BD93F76DA2}"/>
              </a:ext>
            </a:extLst>
          </p:cNvPr>
          <p:cNvCxnSpPr>
            <a:cxnSpLocks/>
          </p:cNvCxnSpPr>
          <p:nvPr/>
        </p:nvCxnSpPr>
        <p:spPr>
          <a:xfrm>
            <a:off x="1139252" y="2323477"/>
            <a:ext cx="1229194" cy="0"/>
          </a:xfrm>
          <a:prstGeom prst="line">
            <a:avLst/>
          </a:prstGeom>
          <a:ln w="50800">
            <a:solidFill>
              <a:srgbClr val="FF0000"/>
            </a:solidFill>
            <a:headEnd type="diamond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A6E077-76BE-4D40-8308-E9B8ED22C093}"/>
              </a:ext>
            </a:extLst>
          </p:cNvPr>
          <p:cNvCxnSpPr>
            <a:cxnSpLocks/>
          </p:cNvCxnSpPr>
          <p:nvPr/>
        </p:nvCxnSpPr>
        <p:spPr>
          <a:xfrm>
            <a:off x="5623808" y="2385937"/>
            <a:ext cx="1229194" cy="0"/>
          </a:xfrm>
          <a:prstGeom prst="line">
            <a:avLst/>
          </a:prstGeom>
          <a:ln w="50800">
            <a:solidFill>
              <a:srgbClr val="FF0000"/>
            </a:solidFill>
            <a:headEnd type="diamond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10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C004-F30F-5A4F-BC10-C2107BA7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Read and Write Latency (V)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BC90972-0241-DB4D-9ED5-078F713F99A5}"/>
              </a:ext>
            </a:extLst>
          </p:cNvPr>
          <p:cNvSpPr/>
          <p:nvPr/>
        </p:nvSpPr>
        <p:spPr>
          <a:xfrm>
            <a:off x="176800" y="3580357"/>
            <a:ext cx="8790400" cy="50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2,048-byte transfers are only 4% faster than 1,024-byte transfers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4AAEBA0-4577-D347-BD48-DE3251815439}"/>
              </a:ext>
            </a:extLst>
          </p:cNvPr>
          <p:cNvGraphicFramePr>
            <a:graphicFrameLocks/>
          </p:cNvGraphicFramePr>
          <p:nvPr/>
        </p:nvGraphicFramePr>
        <p:xfrm>
          <a:off x="1768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19DD347-721E-5C4D-A045-AA3E0F4A7491}"/>
              </a:ext>
            </a:extLst>
          </p:cNvPr>
          <p:cNvGraphicFramePr>
            <a:graphicFrameLocks/>
          </p:cNvGraphicFramePr>
          <p:nvPr/>
        </p:nvGraphicFramePr>
        <p:xfrm>
          <a:off x="46472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F2D9E94-BAFE-F94F-B5E2-B8161BC4B96A}"/>
              </a:ext>
            </a:extLst>
          </p:cNvPr>
          <p:cNvSpPr/>
          <p:nvPr/>
        </p:nvSpPr>
        <p:spPr>
          <a:xfrm>
            <a:off x="169011" y="4131850"/>
            <a:ext cx="8798189" cy="504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Larger transfers require more WRAM, which may limit the number of </a:t>
            </a:r>
            <a:r>
              <a:rPr lang="en-US" sz="2000" dirty="0" err="1">
                <a:solidFill>
                  <a:schemeClr val="tx1"/>
                </a:solidFill>
                <a:latin typeface="Candara" panose="020E0502030303020204" pitchFamily="34" charset="0"/>
              </a:rPr>
              <a:t>tasklets</a:t>
            </a:r>
            <a:endParaRPr lang="en-US" sz="2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78D406-F79E-BE44-885E-F43D534EFD61}"/>
              </a:ext>
            </a:extLst>
          </p:cNvPr>
          <p:cNvGrpSpPr/>
          <p:nvPr/>
        </p:nvGrpSpPr>
        <p:grpSpPr>
          <a:xfrm>
            <a:off x="169010" y="4691230"/>
            <a:ext cx="8798189" cy="1970162"/>
            <a:chOff x="4546948" y="1816269"/>
            <a:chExt cx="4478145" cy="3774347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E8259FA-6BB9-3F4E-B32E-5676F5CC954B}"/>
                </a:ext>
              </a:extLst>
            </p:cNvPr>
            <p:cNvSpPr/>
            <p:nvPr/>
          </p:nvSpPr>
          <p:spPr>
            <a:xfrm>
              <a:off x="4546948" y="1816275"/>
              <a:ext cx="4472353" cy="3297293"/>
            </a:xfrm>
            <a:prstGeom prst="roundRect">
              <a:avLst>
                <a:gd name="adj" fmla="val 9070"/>
              </a:avLst>
            </a:prstGeom>
            <a:solidFill>
              <a:srgbClr val="F2F9F3"/>
            </a:solidFill>
            <a:ln w="444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ound Same Side Corner Rectangle 11">
              <a:extLst>
                <a:ext uri="{FF2B5EF4-FFF2-40B4-BE49-F238E27FC236}">
                  <a16:creationId xmlns:a16="http://schemas.microsoft.com/office/drawing/2014/main" id="{0E3D3B40-47A9-2141-841E-6D4D8922B15F}"/>
                </a:ext>
              </a:extLst>
            </p:cNvPr>
            <p:cNvSpPr/>
            <p:nvPr/>
          </p:nvSpPr>
          <p:spPr>
            <a:xfrm>
              <a:off x="4546948" y="1816269"/>
              <a:ext cx="4472353" cy="758639"/>
            </a:xfrm>
            <a:prstGeom prst="round2SameRect">
              <a:avLst>
                <a:gd name="adj1" fmla="val 30308"/>
                <a:gd name="adj2" fmla="val 0"/>
              </a:avLst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PROGRAMMING RECOMMENDATION 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FF03DC-1DCB-CC46-8A46-66EBC2B6A1D7}"/>
                </a:ext>
              </a:extLst>
            </p:cNvPr>
            <p:cNvSpPr txBox="1"/>
            <p:nvPr/>
          </p:nvSpPr>
          <p:spPr>
            <a:xfrm>
              <a:off x="4552740" y="2613012"/>
              <a:ext cx="4472353" cy="29776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rtlCol="0">
              <a:spAutoFit/>
            </a:bodyPr>
            <a:lstStyle/>
            <a:p>
              <a:r>
                <a:rPr lang="en-US" sz="1900" b="1" dirty="0">
                  <a:latin typeface="Cambria" panose="02040503050406030204" pitchFamily="18" charset="0"/>
                </a:rPr>
                <a:t>Choose the data transfer size between the MRAM bank and the WRAM based on the program’s WRAM usage</a:t>
              </a:r>
              <a:r>
                <a:rPr lang="en-US" sz="1900" dirty="0">
                  <a:latin typeface="Cambria" panose="02040503050406030204" pitchFamily="18" charset="0"/>
                </a:rPr>
                <a:t>, as it imposes a tradeoff between the sustained MRAM bandwidth and the number of </a:t>
              </a:r>
              <a:r>
                <a:rPr lang="en-US" sz="1900" dirty="0" err="1">
                  <a:latin typeface="Cambria" panose="02040503050406030204" pitchFamily="18" charset="0"/>
                </a:rPr>
                <a:t>tasklets</a:t>
              </a:r>
              <a:r>
                <a:rPr lang="en-US" sz="1900" dirty="0">
                  <a:latin typeface="Cambria" panose="02040503050406030204" pitchFamily="18" charset="0"/>
                </a:rPr>
                <a:t> that can run in the DPU (which is dictated by the limited WRAM capacity). </a:t>
              </a:r>
            </a:p>
            <a:p>
              <a:endParaRPr lang="en-US" sz="1900" dirty="0">
                <a:latin typeface="Cambria" panose="02040503050406030204" pitchFamily="18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99446AA7-420B-4440-930D-95A73729A0DA}"/>
              </a:ext>
            </a:extLst>
          </p:cNvPr>
          <p:cNvSpPr/>
          <p:nvPr/>
        </p:nvSpPr>
        <p:spPr>
          <a:xfrm>
            <a:off x="3087974" y="1004341"/>
            <a:ext cx="689548" cy="4047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2DF301-92B8-A241-8D58-8D8BABD3B151}"/>
              </a:ext>
            </a:extLst>
          </p:cNvPr>
          <p:cNvSpPr/>
          <p:nvPr/>
        </p:nvSpPr>
        <p:spPr>
          <a:xfrm>
            <a:off x="7600011" y="1004341"/>
            <a:ext cx="689548" cy="4047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3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3" grpId="0" animBg="1"/>
      <p:bldP spid="14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AC910D-2258-C74B-B46F-EF00CEA22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1" y="860719"/>
            <a:ext cx="5799541" cy="558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EC2791-7E42-A540-960B-2932187DE7C6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32ABEB-684C-6C4B-85D3-40E280F4E0E2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D2287C-AFB6-EB42-AE6F-44001B366750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1FABE6-2A62-3A47-B478-8C5A923011A6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47C0D4-0770-2A4D-B444-EC5075AC7D15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3B49C6-79FB-7E44-AC94-6C1A922EDFBA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414FE2-920A-7745-A2BE-092E79DE2DD2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7A1261-ABAC-D34E-82B1-7801B135C023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29C13A-F5DC-694E-A30B-A06606C858A2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0CA49-C88B-8144-885C-7ED03F445022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6046B6-CF97-9E4C-8BCA-BACAF9000D89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502930-5AC4-2247-AF1F-3A3191464084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2B6C66-2481-2341-A893-121E330A28B9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6198D8-D3D2-454A-9E1D-B90E53C30D38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68B217-45F5-D646-917F-DF9FA011E491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5ED3E7-5BE2-FB42-9113-5E3E734A3C0F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AA360E-15B8-AE4D-BF17-7081817D8FDB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B37973-BF02-F149-B2BA-A338DC79A43B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C8E5D-58D8-8D4D-9033-09B3F0C994B3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B7774-A3C6-0A48-A1FF-6D96A3E32FC0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6867D-02D7-154E-86ED-8FF6C8E2ECED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AF824-8AF2-0E41-875E-29F6B78E5EAB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B1A621-6A06-3D47-9F58-788B564F81B5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0C060E-2C0C-BC40-80A6-A2AFBB3DFBBD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7840F6-2D93-E042-959C-345ED2270AA4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D7D873-EE3E-6641-9890-E6B4F76996D1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D47B08E-631E-194E-B9EA-41ECC3522D3A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E9EBF3-43A0-ED4E-9967-198BCFFABD5B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4941B9-6159-D948-B20C-9AA8B546C6F9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12AB97C-7DA0-6543-A98C-E5C90C32E6EB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DF2606-2A5F-2346-8F5F-D772EAEA1E9E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9B41FA-8B5E-1E4F-88CA-119C2BAAC8AB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Rank (IV)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9203E3D-7771-D445-9766-F1EB3BD3A696}"/>
              </a:ext>
            </a:extLst>
          </p:cNvPr>
          <p:cNvSpPr/>
          <p:nvPr/>
        </p:nvSpPr>
        <p:spPr>
          <a:xfrm>
            <a:off x="6082145" y="927848"/>
            <a:ext cx="2981467" cy="13850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VA, GEMV, TS, MLP, HST-S, HST-L, RED, SCAN-SSA, SCAN-RSS, TRNS </a:t>
            </a:r>
            <a:r>
              <a:rPr lang="en-US" sz="1400" dirty="0">
                <a:solidFill>
                  <a:srgbClr val="00B050"/>
                </a:solidFill>
                <a:latin typeface="Candara" panose="020E0502030303020204" pitchFamily="34" charset="0"/>
              </a:rPr>
              <a:t>use parallel transfers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CPU-DPU and DPU-CPU transfer times decrease as we increase the number of DPUs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58E9C51-8355-6B43-BF4C-B3137DEB5D4E}"/>
              </a:ext>
            </a:extLst>
          </p:cNvPr>
          <p:cNvSpPr/>
          <p:nvPr/>
        </p:nvSpPr>
        <p:spPr>
          <a:xfrm>
            <a:off x="6082145" y="2391101"/>
            <a:ext cx="2981467" cy="14184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BS, NW </a:t>
            </a:r>
            <a:r>
              <a:rPr lang="en-US" sz="1400" dirty="0">
                <a:solidFill>
                  <a:schemeClr val="accent2"/>
                </a:solidFill>
                <a:latin typeface="Candara" panose="020E0502030303020204" pitchFamily="34" charset="0"/>
              </a:rPr>
              <a:t>use parallel transfers but do not reduce transfer times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BS transfers a complete array to all DPUs.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NW does not use all DPUs in all iterations</a:t>
            </a:r>
            <a:endParaRPr lang="en-US" sz="1400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E33B74C-7AE1-8D41-832E-F3E0380C9668}"/>
              </a:ext>
            </a:extLst>
          </p:cNvPr>
          <p:cNvSpPr/>
          <p:nvPr/>
        </p:nvSpPr>
        <p:spPr>
          <a:xfrm>
            <a:off x="6082144" y="3887764"/>
            <a:ext cx="2981467" cy="7514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SpMV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SEL, UNI, BFS </a:t>
            </a:r>
            <a:r>
              <a:rPr lang="en-US" sz="1400" dirty="0">
                <a:solidFill>
                  <a:srgbClr val="C00000"/>
                </a:solidFill>
                <a:latin typeface="Candara" panose="020E0502030303020204" pitchFamily="34" charset="0"/>
              </a:rPr>
              <a:t>cannot use parallel transfers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as the transfer size per DPU is not fixed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A074351-7E1D-A04A-9F2A-14899F42FF86}"/>
              </a:ext>
            </a:extLst>
          </p:cNvPr>
          <p:cNvSpPr/>
          <p:nvPr/>
        </p:nvSpPr>
        <p:spPr>
          <a:xfrm>
            <a:off x="6082143" y="4717451"/>
            <a:ext cx="2917726" cy="1702792"/>
          </a:xfrm>
          <a:prstGeom prst="roundRect">
            <a:avLst>
              <a:gd name="adj" fmla="val 9070"/>
            </a:avLst>
          </a:prstGeom>
          <a:solidFill>
            <a:srgbClr val="F2F9F3"/>
          </a:solidFill>
          <a:ln w="444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Round Same Side Corner Rectangle 45">
            <a:extLst>
              <a:ext uri="{FF2B5EF4-FFF2-40B4-BE49-F238E27FC236}">
                <a16:creationId xmlns:a16="http://schemas.microsoft.com/office/drawing/2014/main" id="{D2F7B0F6-80B2-EB49-BA79-74AD5DD80A83}"/>
              </a:ext>
            </a:extLst>
          </p:cNvPr>
          <p:cNvSpPr/>
          <p:nvPr/>
        </p:nvSpPr>
        <p:spPr>
          <a:xfrm>
            <a:off x="6082143" y="4717448"/>
            <a:ext cx="2917725" cy="432000"/>
          </a:xfrm>
          <a:prstGeom prst="round2SameRect">
            <a:avLst>
              <a:gd name="adj1" fmla="val 30308"/>
              <a:gd name="adj2" fmla="val 0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1400" b="1" i="1" dirty="0">
                <a:solidFill>
                  <a:schemeClr val="bg1"/>
                </a:solidFill>
                <a:latin typeface="Cambria" panose="02040503050406030204" pitchFamily="18" charset="0"/>
              </a:rPr>
              <a:t>PROGRAMMING RECOMMENDATION 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D873C1C-5359-0543-87C7-0C942DABEB8C}"/>
              </a:ext>
            </a:extLst>
          </p:cNvPr>
          <p:cNvSpPr txBox="1"/>
          <p:nvPr/>
        </p:nvSpPr>
        <p:spPr>
          <a:xfrm>
            <a:off x="6082143" y="5089999"/>
            <a:ext cx="2917726" cy="1384995"/>
          </a:xfrm>
          <a:prstGeom prst="rect">
            <a:avLst/>
          </a:prstGeom>
          <a:noFill/>
          <a:ln>
            <a:noFill/>
          </a:ln>
        </p:spPr>
        <p:txBody>
          <a:bodyPr wrap="square" lIns="180000" rtlCol="0">
            <a:spAutoFit/>
          </a:bodyPr>
          <a:lstStyle/>
          <a:p>
            <a:r>
              <a:rPr lang="en-US" sz="1400" b="1" dirty="0">
                <a:latin typeface="Cambria" panose="02040503050406030204" pitchFamily="18" charset="0"/>
              </a:rPr>
              <a:t>Parallel CPU-DPU/DPU-CPU transfers inside a rank of DPUs are recommended for real-world workloads</a:t>
            </a:r>
            <a:r>
              <a:rPr lang="en-US" sz="1400" dirty="0">
                <a:latin typeface="Cambria" panose="02040503050406030204" pitchFamily="18" charset="0"/>
              </a:rPr>
              <a:t> when all transferred buffers are of the same size.</a:t>
            </a:r>
          </a:p>
        </p:txBody>
      </p:sp>
    </p:spTree>
    <p:extLst>
      <p:ext uri="{BB962C8B-B14F-4D97-AF65-F5344CB8AC3E}">
        <p14:creationId xmlns:p14="http://schemas.microsoft.com/office/powerpoint/2010/main" val="393286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3" grpId="0" animBg="1"/>
      <p:bldP spid="11" grpId="0" animBg="1"/>
      <p:bldP spid="31" grpId="0" animBg="1"/>
      <p:bldP spid="28" grpId="0" animBg="1"/>
      <p:bldP spid="29" grpId="0" animBg="1"/>
      <p:bldP spid="27" grpId="0" animBg="1"/>
      <p:bldP spid="16" grpId="0" animBg="1"/>
      <p:bldP spid="20" grpId="0" animBg="1"/>
      <p:bldP spid="32" grpId="0" animBg="1"/>
      <p:bldP spid="3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8" grpId="0" animBg="1"/>
      <p:bldP spid="10" grpId="0" animBg="1"/>
      <p:bldP spid="23" grpId="0" animBg="1"/>
      <p:bldP spid="14" grpId="0" animBg="1"/>
      <p:bldP spid="33" grpId="0" animBg="1"/>
      <p:bldP spid="35" grpId="0" animBg="1"/>
      <p:bldP spid="37" grpId="0" animBg="1"/>
      <p:bldP spid="38" grpId="0" animBg="1"/>
      <p:bldP spid="40" grpId="0" animBg="1"/>
      <p:bldP spid="25" grpId="0" animBg="1"/>
      <p:bldP spid="26" grpId="0" animBg="1"/>
      <p:bldP spid="39" grpId="0" animBg="1"/>
      <p:bldP spid="34" grpId="0" animBg="1"/>
      <p:bldP spid="3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031389" cy="529380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Strong scaling experiments on 32 rank</a:t>
            </a:r>
          </a:p>
          <a:p>
            <a:pPr lvl="1"/>
            <a:r>
              <a:rPr lang="en-US" sz="2100" dirty="0"/>
              <a:t>We set the number of </a:t>
            </a:r>
            <a:r>
              <a:rPr lang="en-US" sz="2100" dirty="0" err="1"/>
              <a:t>tasklets</a:t>
            </a:r>
            <a:r>
              <a:rPr lang="en-US" sz="2100" dirty="0"/>
              <a:t> to the best performing one</a:t>
            </a:r>
          </a:p>
          <a:p>
            <a:pPr lvl="1"/>
            <a:r>
              <a:rPr lang="en-US" sz="2100" dirty="0"/>
              <a:t>The </a:t>
            </a:r>
            <a:r>
              <a:rPr lang="en-US" sz="2100" dirty="0">
                <a:solidFill>
                  <a:srgbClr val="C00000"/>
                </a:solidFill>
              </a:rPr>
              <a:t>number of DPUs is 256, 512, 1024, 2048</a:t>
            </a:r>
          </a:p>
          <a:p>
            <a:pPr lvl="1"/>
            <a:r>
              <a:rPr lang="en-US" sz="2100" dirty="0"/>
              <a:t>We show the breakdown of execution time:</a:t>
            </a:r>
          </a:p>
          <a:p>
            <a:pPr lvl="2"/>
            <a:r>
              <a:rPr lang="en-US" sz="1700" dirty="0">
                <a:solidFill>
                  <a:srgbClr val="00B050"/>
                </a:solidFill>
              </a:rPr>
              <a:t>DPU</a:t>
            </a:r>
            <a:r>
              <a:rPr lang="en-US" sz="1700" dirty="0"/>
              <a:t>: Execution time on the DPU</a:t>
            </a:r>
          </a:p>
          <a:p>
            <a:pPr lvl="2"/>
            <a:r>
              <a:rPr lang="en-US" sz="1700" dirty="0">
                <a:solidFill>
                  <a:srgbClr val="0070C0"/>
                </a:solidFill>
              </a:rPr>
              <a:t>Inter-DPU</a:t>
            </a:r>
            <a:r>
              <a:rPr lang="en-US" sz="1700" dirty="0"/>
              <a:t>: Time for inter-DPU communication via the host CPU</a:t>
            </a:r>
          </a:p>
          <a:p>
            <a:pPr lvl="2"/>
            <a:r>
              <a:rPr lang="en-US" sz="1700" dirty="0"/>
              <a:t>We do not show CPU-DPU/DPU-CPU transfer times</a:t>
            </a:r>
          </a:p>
          <a:p>
            <a:pPr lvl="1"/>
            <a:r>
              <a:rPr lang="en-US" sz="2100" dirty="0">
                <a:solidFill>
                  <a:srgbClr val="C00000"/>
                </a:solidFill>
              </a:rPr>
              <a:t>Speedup over 256 DPUs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8C7CA-02F7-AC4B-B2DF-D55EAA69E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613" y="873419"/>
            <a:ext cx="5580000" cy="558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23FF1D-8675-EE42-8D80-937527AC2441}"/>
              </a:ext>
            </a:extLst>
          </p:cNvPr>
          <p:cNvSpPr/>
          <p:nvPr/>
        </p:nvSpPr>
        <p:spPr>
          <a:xfrm>
            <a:off x="3200400" y="873419"/>
            <a:ext cx="5863213" cy="5544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32 Ranks (I)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C523BA4-AEEC-EC49-BCCE-35D7DDB27793}"/>
              </a:ext>
            </a:extLst>
          </p:cNvPr>
          <p:cNvGraphicFramePr>
            <a:graphicFrameLocks/>
          </p:cNvGraphicFramePr>
          <p:nvPr/>
        </p:nvGraphicFramePr>
        <p:xfrm>
          <a:off x="3886530" y="1845000"/>
          <a:ext cx="29308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6330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36094 -0.0007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Graphic spid="9" grpId="0" uiExpand="1">
        <p:bldSub>
          <a:bldChart bld="series"/>
        </p:bldSub>
      </p:bldGraphic>
      <p:bldGraphic spid="9" grpId="1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Accelerator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UPMEM DIMMs coexist with conventional DIMMs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  <a:p>
            <a:r>
              <a:rPr lang="en-US" dirty="0"/>
              <a:t>Integration of UPMEM DIMMs in a system follows an </a:t>
            </a:r>
            <a:r>
              <a:rPr lang="en-US" dirty="0">
                <a:solidFill>
                  <a:srgbClr val="00B050"/>
                </a:solidFill>
              </a:rPr>
              <a:t>accelerator model</a:t>
            </a:r>
          </a:p>
          <a:p>
            <a:endParaRPr lang="en-US" dirty="0"/>
          </a:p>
          <a:p>
            <a:r>
              <a:rPr lang="en-US" dirty="0"/>
              <a:t>UPMEM DIMMs can be seen as a </a:t>
            </a:r>
            <a:r>
              <a:rPr lang="en-US" dirty="0">
                <a:solidFill>
                  <a:srgbClr val="0070C0"/>
                </a:solidFill>
              </a:rPr>
              <a:t>loosely coupled accelerator</a:t>
            </a:r>
            <a:endParaRPr lang="en-US" dirty="0"/>
          </a:p>
          <a:p>
            <a:pPr lvl="1"/>
            <a:r>
              <a:rPr lang="en-US" dirty="0"/>
              <a:t>Explicit data movement between the main processor (host CPU) and the accelerator (UPMEM)</a:t>
            </a:r>
          </a:p>
          <a:p>
            <a:pPr lvl="1"/>
            <a:r>
              <a:rPr lang="en-US" dirty="0"/>
              <a:t>Explicit kernel launch onto the UPMEM processors</a:t>
            </a:r>
          </a:p>
          <a:p>
            <a:endParaRPr lang="en-US" dirty="0"/>
          </a:p>
          <a:p>
            <a:r>
              <a:rPr lang="en-US" dirty="0"/>
              <a:t>This resembles GPU computing</a:t>
            </a:r>
          </a:p>
        </p:txBody>
      </p:sp>
    </p:spTree>
    <p:extLst>
      <p:ext uri="{BB962C8B-B14F-4D97-AF65-F5344CB8AC3E}">
        <p14:creationId xmlns:p14="http://schemas.microsoft.com/office/powerpoint/2010/main" val="515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F3C35E-4216-CA41-82CA-F8269BE24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" y="860719"/>
            <a:ext cx="5580000" cy="5580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79FF141-B426-774F-B80F-AEA3760D71A4}"/>
              </a:ext>
            </a:extLst>
          </p:cNvPr>
          <p:cNvSpPr/>
          <p:nvPr/>
        </p:nvSpPr>
        <p:spPr>
          <a:xfrm>
            <a:off x="4324370" y="2232054"/>
            <a:ext cx="1368000" cy="1296000"/>
          </a:xfrm>
          <a:prstGeom prst="rect">
            <a:avLst/>
          </a:prstGeom>
          <a:solidFill>
            <a:srgbClr val="00B050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E6A299-1A69-CE4F-BF52-CF3EA0FFF42F}"/>
              </a:ext>
            </a:extLst>
          </p:cNvPr>
          <p:cNvSpPr/>
          <p:nvPr/>
        </p:nvSpPr>
        <p:spPr>
          <a:xfrm>
            <a:off x="1497810" y="3572230"/>
            <a:ext cx="1350000" cy="1368000"/>
          </a:xfrm>
          <a:prstGeom prst="rect">
            <a:avLst/>
          </a:prstGeom>
          <a:solidFill>
            <a:srgbClr val="00B050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40B792-B8AC-D747-9C68-8FFC7F0CA6EA}"/>
              </a:ext>
            </a:extLst>
          </p:cNvPr>
          <p:cNvSpPr/>
          <p:nvPr/>
        </p:nvSpPr>
        <p:spPr>
          <a:xfrm>
            <a:off x="87580" y="860719"/>
            <a:ext cx="1368000" cy="1332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DEE398-7F2D-EE4D-A3DD-3E805C6AC93B}"/>
              </a:ext>
            </a:extLst>
          </p:cNvPr>
          <p:cNvSpPr/>
          <p:nvPr/>
        </p:nvSpPr>
        <p:spPr>
          <a:xfrm>
            <a:off x="1497810" y="860718"/>
            <a:ext cx="1350000" cy="1332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7862D8D-4343-B84A-AA9F-34954104049A}"/>
              </a:ext>
            </a:extLst>
          </p:cNvPr>
          <p:cNvSpPr/>
          <p:nvPr/>
        </p:nvSpPr>
        <p:spPr>
          <a:xfrm>
            <a:off x="2906605" y="860718"/>
            <a:ext cx="1368000" cy="1332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DEE02D-1A5B-724F-A5C4-6F205E922F29}"/>
              </a:ext>
            </a:extLst>
          </p:cNvPr>
          <p:cNvSpPr/>
          <p:nvPr/>
        </p:nvSpPr>
        <p:spPr>
          <a:xfrm>
            <a:off x="4324370" y="862367"/>
            <a:ext cx="1368000" cy="1332000"/>
          </a:xfrm>
          <a:prstGeom prst="rect">
            <a:avLst/>
          </a:prstGeom>
          <a:solidFill>
            <a:srgbClr val="00B050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413BD4-D301-B640-BA35-07D536944D60}"/>
              </a:ext>
            </a:extLst>
          </p:cNvPr>
          <p:cNvSpPr/>
          <p:nvPr/>
        </p:nvSpPr>
        <p:spPr>
          <a:xfrm>
            <a:off x="87580" y="2232056"/>
            <a:ext cx="1368000" cy="1296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4416E9-082B-A84D-9AD4-43B99DFDD0F3}"/>
              </a:ext>
            </a:extLst>
          </p:cNvPr>
          <p:cNvSpPr/>
          <p:nvPr/>
        </p:nvSpPr>
        <p:spPr>
          <a:xfrm>
            <a:off x="2906605" y="2232055"/>
            <a:ext cx="1368000" cy="1296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B911C5-70DA-5344-B9A3-D50D7173F0EF}"/>
              </a:ext>
            </a:extLst>
          </p:cNvPr>
          <p:cNvSpPr/>
          <p:nvPr/>
        </p:nvSpPr>
        <p:spPr>
          <a:xfrm>
            <a:off x="1497810" y="2232053"/>
            <a:ext cx="1350000" cy="1296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5EB7ED7-64AC-3343-841C-9C2B9A5B07EF}"/>
              </a:ext>
            </a:extLst>
          </p:cNvPr>
          <p:cNvSpPr/>
          <p:nvPr/>
        </p:nvSpPr>
        <p:spPr>
          <a:xfrm>
            <a:off x="87580" y="3572233"/>
            <a:ext cx="1368000" cy="1368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4AB4A7-3478-4341-AFCD-3F05F9BDA5C1}"/>
              </a:ext>
            </a:extLst>
          </p:cNvPr>
          <p:cNvSpPr/>
          <p:nvPr/>
        </p:nvSpPr>
        <p:spPr>
          <a:xfrm>
            <a:off x="2906605" y="3572232"/>
            <a:ext cx="1368000" cy="1368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F822C27-C4B9-4247-B827-E09EC4BEA641}"/>
              </a:ext>
            </a:extLst>
          </p:cNvPr>
          <p:cNvSpPr/>
          <p:nvPr/>
        </p:nvSpPr>
        <p:spPr>
          <a:xfrm>
            <a:off x="4324370" y="3572231"/>
            <a:ext cx="1368000" cy="1368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83FE45-EE61-3543-957B-C94C3905CC38}"/>
              </a:ext>
            </a:extLst>
          </p:cNvPr>
          <p:cNvSpPr/>
          <p:nvPr/>
        </p:nvSpPr>
        <p:spPr>
          <a:xfrm>
            <a:off x="87580" y="5002059"/>
            <a:ext cx="1368000" cy="1404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71D725A-4A44-6E4D-9BCC-54842D913504}"/>
              </a:ext>
            </a:extLst>
          </p:cNvPr>
          <p:cNvSpPr/>
          <p:nvPr/>
        </p:nvSpPr>
        <p:spPr>
          <a:xfrm>
            <a:off x="2906605" y="5002058"/>
            <a:ext cx="1368000" cy="1404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8E5175-D494-7D43-93D5-E795358EC928}"/>
              </a:ext>
            </a:extLst>
          </p:cNvPr>
          <p:cNvSpPr/>
          <p:nvPr/>
        </p:nvSpPr>
        <p:spPr>
          <a:xfrm>
            <a:off x="4324370" y="5002057"/>
            <a:ext cx="1368000" cy="1404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CB8403-B840-1C4E-956F-FFDA66BA2CB9}"/>
              </a:ext>
            </a:extLst>
          </p:cNvPr>
          <p:cNvSpPr/>
          <p:nvPr/>
        </p:nvSpPr>
        <p:spPr>
          <a:xfrm>
            <a:off x="1497810" y="5002056"/>
            <a:ext cx="1350000" cy="1404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F578EA-6D52-3B48-8A55-50DB3C6CC824}"/>
              </a:ext>
            </a:extLst>
          </p:cNvPr>
          <p:cNvSpPr/>
          <p:nvPr/>
        </p:nvSpPr>
        <p:spPr>
          <a:xfrm>
            <a:off x="4333330" y="2241014"/>
            <a:ext cx="1368000" cy="1296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4A876A1-4EB0-954D-B393-683959E01E9E}"/>
              </a:ext>
            </a:extLst>
          </p:cNvPr>
          <p:cNvSpPr/>
          <p:nvPr/>
        </p:nvSpPr>
        <p:spPr>
          <a:xfrm>
            <a:off x="1506770" y="3581190"/>
            <a:ext cx="1350000" cy="1368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ECBCD98-1A96-154F-AD80-2984580573F8}"/>
              </a:ext>
            </a:extLst>
          </p:cNvPr>
          <p:cNvSpPr/>
          <p:nvPr/>
        </p:nvSpPr>
        <p:spPr>
          <a:xfrm>
            <a:off x="2915565" y="869678"/>
            <a:ext cx="1368000" cy="1332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83B3624-9C9F-3C43-9CC6-17E7B617BF76}"/>
              </a:ext>
            </a:extLst>
          </p:cNvPr>
          <p:cNvSpPr/>
          <p:nvPr/>
        </p:nvSpPr>
        <p:spPr>
          <a:xfrm>
            <a:off x="96540" y="869679"/>
            <a:ext cx="1368000" cy="1332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1E656C1-C1EC-A844-8852-6993D598156C}"/>
              </a:ext>
            </a:extLst>
          </p:cNvPr>
          <p:cNvSpPr/>
          <p:nvPr/>
        </p:nvSpPr>
        <p:spPr>
          <a:xfrm>
            <a:off x="1506770" y="869678"/>
            <a:ext cx="1350000" cy="1332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7D9496-9860-944C-9577-806AF29E6A51}"/>
              </a:ext>
            </a:extLst>
          </p:cNvPr>
          <p:cNvSpPr/>
          <p:nvPr/>
        </p:nvSpPr>
        <p:spPr>
          <a:xfrm>
            <a:off x="4333330" y="871327"/>
            <a:ext cx="1368000" cy="1332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9313E16-5DA9-AC4C-80FF-038362C807C6}"/>
              </a:ext>
            </a:extLst>
          </p:cNvPr>
          <p:cNvSpPr/>
          <p:nvPr/>
        </p:nvSpPr>
        <p:spPr>
          <a:xfrm>
            <a:off x="96540" y="2241016"/>
            <a:ext cx="1368000" cy="1296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F269A50-3009-4D4A-A775-27A7FF4CBD2F}"/>
              </a:ext>
            </a:extLst>
          </p:cNvPr>
          <p:cNvSpPr/>
          <p:nvPr/>
        </p:nvSpPr>
        <p:spPr>
          <a:xfrm>
            <a:off x="2915565" y="2241015"/>
            <a:ext cx="1368000" cy="1296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E8E67D9-69B8-4340-AD63-8C2DFCB7A12C}"/>
              </a:ext>
            </a:extLst>
          </p:cNvPr>
          <p:cNvSpPr/>
          <p:nvPr/>
        </p:nvSpPr>
        <p:spPr>
          <a:xfrm>
            <a:off x="1506770" y="2241013"/>
            <a:ext cx="1350000" cy="1296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F3F84F7-CACC-2F4C-AAA1-54959815EA72}"/>
              </a:ext>
            </a:extLst>
          </p:cNvPr>
          <p:cNvSpPr/>
          <p:nvPr/>
        </p:nvSpPr>
        <p:spPr>
          <a:xfrm>
            <a:off x="96540" y="3581193"/>
            <a:ext cx="1368000" cy="1368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97D722B-CD1E-954E-AEAB-E20A0DAF4E54}"/>
              </a:ext>
            </a:extLst>
          </p:cNvPr>
          <p:cNvSpPr/>
          <p:nvPr/>
        </p:nvSpPr>
        <p:spPr>
          <a:xfrm>
            <a:off x="2915565" y="3581192"/>
            <a:ext cx="1368000" cy="1368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EF036EB-8FEC-DA4E-9F27-B8F973D82399}"/>
              </a:ext>
            </a:extLst>
          </p:cNvPr>
          <p:cNvSpPr/>
          <p:nvPr/>
        </p:nvSpPr>
        <p:spPr>
          <a:xfrm>
            <a:off x="4333330" y="3581191"/>
            <a:ext cx="1368000" cy="1368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678087-F12D-6545-825F-0B49E83D24E1}"/>
              </a:ext>
            </a:extLst>
          </p:cNvPr>
          <p:cNvSpPr/>
          <p:nvPr/>
        </p:nvSpPr>
        <p:spPr>
          <a:xfrm>
            <a:off x="96540" y="5011019"/>
            <a:ext cx="1368000" cy="1404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509E531-8821-6143-8694-1BE6F1D601BA}"/>
              </a:ext>
            </a:extLst>
          </p:cNvPr>
          <p:cNvSpPr/>
          <p:nvPr/>
        </p:nvSpPr>
        <p:spPr>
          <a:xfrm>
            <a:off x="2915565" y="5011018"/>
            <a:ext cx="1368000" cy="1404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8343FB5-323F-154B-B78A-B00B1BFF6677}"/>
              </a:ext>
            </a:extLst>
          </p:cNvPr>
          <p:cNvSpPr/>
          <p:nvPr/>
        </p:nvSpPr>
        <p:spPr>
          <a:xfrm>
            <a:off x="4333330" y="5011017"/>
            <a:ext cx="1368000" cy="1404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054648E-232B-9546-B4EA-0A0F37ABF780}"/>
              </a:ext>
            </a:extLst>
          </p:cNvPr>
          <p:cNvSpPr/>
          <p:nvPr/>
        </p:nvSpPr>
        <p:spPr>
          <a:xfrm>
            <a:off x="1506770" y="5011016"/>
            <a:ext cx="1350000" cy="1404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32 Ranks (II)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7FC3CE5-1753-1A40-8A6A-688B4CB58F07}"/>
              </a:ext>
            </a:extLst>
          </p:cNvPr>
          <p:cNvSpPr/>
          <p:nvPr/>
        </p:nvSpPr>
        <p:spPr>
          <a:xfrm>
            <a:off x="6082144" y="2530159"/>
            <a:ext cx="2981467" cy="5885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SpMV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BFS, NW </a:t>
            </a:r>
            <a:r>
              <a:rPr lang="en-US" sz="1400" dirty="0">
                <a:solidFill>
                  <a:srgbClr val="C00000"/>
                </a:solidFill>
                <a:latin typeface="Candara" panose="020E0502030303020204" pitchFamily="34" charset="0"/>
              </a:rPr>
              <a:t>do not scale linearly due to load imbalance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BF018FF-A725-3C49-A265-1BD6BA0F3D69}"/>
              </a:ext>
            </a:extLst>
          </p:cNvPr>
          <p:cNvSpPr/>
          <p:nvPr/>
        </p:nvSpPr>
        <p:spPr>
          <a:xfrm>
            <a:off x="6071505" y="3183202"/>
            <a:ext cx="2981467" cy="3010813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7" name="Round Same Side Corner Rectangle 56">
            <a:extLst>
              <a:ext uri="{FF2B5EF4-FFF2-40B4-BE49-F238E27FC236}">
                <a16:creationId xmlns:a16="http://schemas.microsoft.com/office/drawing/2014/main" id="{47FB5699-D8F7-C34F-83E0-D7DD4FE77FC9}"/>
              </a:ext>
            </a:extLst>
          </p:cNvPr>
          <p:cNvSpPr/>
          <p:nvPr/>
        </p:nvSpPr>
        <p:spPr>
          <a:xfrm>
            <a:off x="6071505" y="3183196"/>
            <a:ext cx="2981467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C6E9EE0-83F9-EE43-8CE0-2B148EC1A655}"/>
              </a:ext>
            </a:extLst>
          </p:cNvPr>
          <p:cNvSpPr txBox="1"/>
          <p:nvPr/>
        </p:nvSpPr>
        <p:spPr>
          <a:xfrm>
            <a:off x="6062291" y="3608692"/>
            <a:ext cx="2981467" cy="2585323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Load balancing across DPUs ensures linear reduction of the execution time spent on the DPUs</a:t>
            </a:r>
            <a:r>
              <a:rPr lang="en-US" dirty="0">
                <a:latin typeface="Cambria" panose="02040503050406030204" pitchFamily="18" charset="0"/>
              </a:rPr>
              <a:t> for a given problem size, when all available DPUs are used (as observed in strong scaling experiments). 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042ECB67-5E7D-1C4F-B5F0-B0BCB169D35F}"/>
              </a:ext>
            </a:extLst>
          </p:cNvPr>
          <p:cNvSpPr/>
          <p:nvPr/>
        </p:nvSpPr>
        <p:spPr>
          <a:xfrm>
            <a:off x="6082145" y="1110922"/>
            <a:ext cx="2981467" cy="1330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VA, GEMV, SEL, UNI, BS, TS, MLP, HST-S, HSTS-L, RED, SCAN-SSA (both kernel), SCAN-RSS (both kernels), and TRNS (both kernels) </a:t>
            </a:r>
            <a:r>
              <a:rPr lang="en-US" sz="1400" dirty="0">
                <a:solidFill>
                  <a:srgbClr val="00B050"/>
                </a:solidFill>
                <a:latin typeface="Candara" panose="020E0502030303020204" pitchFamily="34" charset="0"/>
              </a:rPr>
              <a:t>scale linearly with the number of DPUs</a:t>
            </a:r>
          </a:p>
        </p:txBody>
      </p:sp>
    </p:spTree>
    <p:extLst>
      <p:ext uri="{BB962C8B-B14F-4D97-AF65-F5344CB8AC3E}">
        <p14:creationId xmlns:p14="http://schemas.microsoft.com/office/powerpoint/2010/main" val="11544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7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9" grpId="0" animBg="1"/>
      <p:bldP spid="61" grpId="0" animBg="1"/>
      <p:bldP spid="39" grpId="0" animBg="1"/>
      <p:bldP spid="40" grpId="0" animBg="1"/>
      <p:bldP spid="57" grpId="0" animBg="1"/>
      <p:bldP spid="58" grpId="0"/>
      <p:bldP spid="60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F3C35E-4216-CA41-82CA-F8269BE24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" y="860719"/>
            <a:ext cx="5580000" cy="5580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79FF141-B426-774F-B80F-AEA3760D71A4}"/>
              </a:ext>
            </a:extLst>
          </p:cNvPr>
          <p:cNvSpPr/>
          <p:nvPr/>
        </p:nvSpPr>
        <p:spPr>
          <a:xfrm>
            <a:off x="4324370" y="2232054"/>
            <a:ext cx="1368000" cy="1296000"/>
          </a:xfrm>
          <a:prstGeom prst="rect">
            <a:avLst/>
          </a:prstGeom>
          <a:solidFill>
            <a:srgbClr val="00B050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E6A299-1A69-CE4F-BF52-CF3EA0FFF42F}"/>
              </a:ext>
            </a:extLst>
          </p:cNvPr>
          <p:cNvSpPr/>
          <p:nvPr/>
        </p:nvSpPr>
        <p:spPr>
          <a:xfrm>
            <a:off x="1497810" y="3572230"/>
            <a:ext cx="1350000" cy="1368000"/>
          </a:xfrm>
          <a:prstGeom prst="rect">
            <a:avLst/>
          </a:prstGeom>
          <a:solidFill>
            <a:srgbClr val="00B050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5EB7ED7-64AC-3343-841C-9C2B9A5B07EF}"/>
              </a:ext>
            </a:extLst>
          </p:cNvPr>
          <p:cNvSpPr/>
          <p:nvPr/>
        </p:nvSpPr>
        <p:spPr>
          <a:xfrm>
            <a:off x="87580" y="3572233"/>
            <a:ext cx="1368000" cy="1368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71D725A-4A44-6E4D-9BCC-54842D913504}"/>
              </a:ext>
            </a:extLst>
          </p:cNvPr>
          <p:cNvSpPr/>
          <p:nvPr/>
        </p:nvSpPr>
        <p:spPr>
          <a:xfrm>
            <a:off x="2906605" y="5002058"/>
            <a:ext cx="1368000" cy="1404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CB8403-B840-1C4E-956F-FFDA66BA2CB9}"/>
              </a:ext>
            </a:extLst>
          </p:cNvPr>
          <p:cNvSpPr/>
          <p:nvPr/>
        </p:nvSpPr>
        <p:spPr>
          <a:xfrm>
            <a:off x="1497810" y="5002056"/>
            <a:ext cx="1350000" cy="1404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F578EA-6D52-3B48-8A55-50DB3C6CC824}"/>
              </a:ext>
            </a:extLst>
          </p:cNvPr>
          <p:cNvSpPr/>
          <p:nvPr/>
        </p:nvSpPr>
        <p:spPr>
          <a:xfrm>
            <a:off x="4333330" y="2241014"/>
            <a:ext cx="1368000" cy="1296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4A876A1-4EB0-954D-B393-683959E01E9E}"/>
              </a:ext>
            </a:extLst>
          </p:cNvPr>
          <p:cNvSpPr/>
          <p:nvPr/>
        </p:nvSpPr>
        <p:spPr>
          <a:xfrm>
            <a:off x="1506770" y="3581190"/>
            <a:ext cx="1350000" cy="1368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F3F84F7-CACC-2F4C-AAA1-54959815EA72}"/>
              </a:ext>
            </a:extLst>
          </p:cNvPr>
          <p:cNvSpPr/>
          <p:nvPr/>
        </p:nvSpPr>
        <p:spPr>
          <a:xfrm>
            <a:off x="96540" y="3581193"/>
            <a:ext cx="1368000" cy="1368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509E531-8821-6143-8694-1BE6F1D601BA}"/>
              </a:ext>
            </a:extLst>
          </p:cNvPr>
          <p:cNvSpPr/>
          <p:nvPr/>
        </p:nvSpPr>
        <p:spPr>
          <a:xfrm>
            <a:off x="2915565" y="5011018"/>
            <a:ext cx="1368000" cy="1404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054648E-232B-9546-B4EA-0A0F37ABF780}"/>
              </a:ext>
            </a:extLst>
          </p:cNvPr>
          <p:cNvSpPr/>
          <p:nvPr/>
        </p:nvSpPr>
        <p:spPr>
          <a:xfrm>
            <a:off x="1506770" y="5011016"/>
            <a:ext cx="1350000" cy="1404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40B792-B8AC-D747-9C68-8FFC7F0CA6EA}"/>
              </a:ext>
            </a:extLst>
          </p:cNvPr>
          <p:cNvSpPr/>
          <p:nvPr/>
        </p:nvSpPr>
        <p:spPr>
          <a:xfrm>
            <a:off x="87580" y="860719"/>
            <a:ext cx="1368000" cy="1332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DEE398-7F2D-EE4D-A3DD-3E805C6AC93B}"/>
              </a:ext>
            </a:extLst>
          </p:cNvPr>
          <p:cNvSpPr/>
          <p:nvPr/>
        </p:nvSpPr>
        <p:spPr>
          <a:xfrm>
            <a:off x="1497810" y="860718"/>
            <a:ext cx="1350000" cy="1332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7862D8D-4343-B84A-AA9F-34954104049A}"/>
              </a:ext>
            </a:extLst>
          </p:cNvPr>
          <p:cNvSpPr/>
          <p:nvPr/>
        </p:nvSpPr>
        <p:spPr>
          <a:xfrm>
            <a:off x="2906605" y="860718"/>
            <a:ext cx="1368000" cy="1332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DEE02D-1A5B-724F-A5C4-6F205E922F29}"/>
              </a:ext>
            </a:extLst>
          </p:cNvPr>
          <p:cNvSpPr/>
          <p:nvPr/>
        </p:nvSpPr>
        <p:spPr>
          <a:xfrm>
            <a:off x="4324370" y="862367"/>
            <a:ext cx="1368000" cy="1332000"/>
          </a:xfrm>
          <a:prstGeom prst="rect">
            <a:avLst/>
          </a:prstGeom>
          <a:solidFill>
            <a:srgbClr val="00B050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413BD4-D301-B640-BA35-07D536944D60}"/>
              </a:ext>
            </a:extLst>
          </p:cNvPr>
          <p:cNvSpPr/>
          <p:nvPr/>
        </p:nvSpPr>
        <p:spPr>
          <a:xfrm>
            <a:off x="87580" y="2232056"/>
            <a:ext cx="1368000" cy="1296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4416E9-082B-A84D-9AD4-43B99DFDD0F3}"/>
              </a:ext>
            </a:extLst>
          </p:cNvPr>
          <p:cNvSpPr/>
          <p:nvPr/>
        </p:nvSpPr>
        <p:spPr>
          <a:xfrm>
            <a:off x="2906605" y="2232055"/>
            <a:ext cx="1368000" cy="1296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B911C5-70DA-5344-B9A3-D50D7173F0EF}"/>
              </a:ext>
            </a:extLst>
          </p:cNvPr>
          <p:cNvSpPr/>
          <p:nvPr/>
        </p:nvSpPr>
        <p:spPr>
          <a:xfrm>
            <a:off x="1497810" y="2232053"/>
            <a:ext cx="1350000" cy="1296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4AB4A7-3478-4341-AFCD-3F05F9BDA5C1}"/>
              </a:ext>
            </a:extLst>
          </p:cNvPr>
          <p:cNvSpPr/>
          <p:nvPr/>
        </p:nvSpPr>
        <p:spPr>
          <a:xfrm>
            <a:off x="2906605" y="3572232"/>
            <a:ext cx="1368000" cy="1368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F822C27-C4B9-4247-B827-E09EC4BEA641}"/>
              </a:ext>
            </a:extLst>
          </p:cNvPr>
          <p:cNvSpPr/>
          <p:nvPr/>
        </p:nvSpPr>
        <p:spPr>
          <a:xfrm>
            <a:off x="4324370" y="3572231"/>
            <a:ext cx="1368000" cy="1368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83FE45-EE61-3543-957B-C94C3905CC38}"/>
              </a:ext>
            </a:extLst>
          </p:cNvPr>
          <p:cNvSpPr/>
          <p:nvPr/>
        </p:nvSpPr>
        <p:spPr>
          <a:xfrm>
            <a:off x="87580" y="5002059"/>
            <a:ext cx="1368000" cy="1404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8E5175-D494-7D43-93D5-E795358EC928}"/>
              </a:ext>
            </a:extLst>
          </p:cNvPr>
          <p:cNvSpPr/>
          <p:nvPr/>
        </p:nvSpPr>
        <p:spPr>
          <a:xfrm>
            <a:off x="4324370" y="5002057"/>
            <a:ext cx="1368000" cy="1404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ECBCD98-1A96-154F-AD80-2984580573F8}"/>
              </a:ext>
            </a:extLst>
          </p:cNvPr>
          <p:cNvSpPr/>
          <p:nvPr/>
        </p:nvSpPr>
        <p:spPr>
          <a:xfrm>
            <a:off x="2915565" y="869678"/>
            <a:ext cx="1368000" cy="1332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83B3624-9C9F-3C43-9CC6-17E7B617BF76}"/>
              </a:ext>
            </a:extLst>
          </p:cNvPr>
          <p:cNvSpPr/>
          <p:nvPr/>
        </p:nvSpPr>
        <p:spPr>
          <a:xfrm>
            <a:off x="96540" y="869679"/>
            <a:ext cx="1368000" cy="1332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1E656C1-C1EC-A844-8852-6993D598156C}"/>
              </a:ext>
            </a:extLst>
          </p:cNvPr>
          <p:cNvSpPr/>
          <p:nvPr/>
        </p:nvSpPr>
        <p:spPr>
          <a:xfrm>
            <a:off x="1506770" y="869678"/>
            <a:ext cx="1350000" cy="1332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F269A50-3009-4D4A-A775-27A7FF4CBD2F}"/>
              </a:ext>
            </a:extLst>
          </p:cNvPr>
          <p:cNvSpPr/>
          <p:nvPr/>
        </p:nvSpPr>
        <p:spPr>
          <a:xfrm>
            <a:off x="2915565" y="2241015"/>
            <a:ext cx="1368000" cy="1296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E8E67D9-69B8-4340-AD63-8C2DFCB7A12C}"/>
              </a:ext>
            </a:extLst>
          </p:cNvPr>
          <p:cNvSpPr/>
          <p:nvPr/>
        </p:nvSpPr>
        <p:spPr>
          <a:xfrm>
            <a:off x="1506770" y="2241013"/>
            <a:ext cx="1350000" cy="1296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8343FB5-323F-154B-B78A-B00B1BFF6677}"/>
              </a:ext>
            </a:extLst>
          </p:cNvPr>
          <p:cNvSpPr/>
          <p:nvPr/>
        </p:nvSpPr>
        <p:spPr>
          <a:xfrm>
            <a:off x="4333330" y="5011017"/>
            <a:ext cx="1368000" cy="1404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7D9496-9860-944C-9577-806AF29E6A51}"/>
              </a:ext>
            </a:extLst>
          </p:cNvPr>
          <p:cNvSpPr/>
          <p:nvPr/>
        </p:nvSpPr>
        <p:spPr>
          <a:xfrm>
            <a:off x="4333330" y="871327"/>
            <a:ext cx="1368000" cy="1332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9313E16-5DA9-AC4C-80FF-038362C807C6}"/>
              </a:ext>
            </a:extLst>
          </p:cNvPr>
          <p:cNvSpPr/>
          <p:nvPr/>
        </p:nvSpPr>
        <p:spPr>
          <a:xfrm>
            <a:off x="96540" y="2241016"/>
            <a:ext cx="1368000" cy="1296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97D722B-CD1E-954E-AEAB-E20A0DAF4E54}"/>
              </a:ext>
            </a:extLst>
          </p:cNvPr>
          <p:cNvSpPr/>
          <p:nvPr/>
        </p:nvSpPr>
        <p:spPr>
          <a:xfrm>
            <a:off x="2915565" y="3581192"/>
            <a:ext cx="1368000" cy="1368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EF036EB-8FEC-DA4E-9F27-B8F973D82399}"/>
              </a:ext>
            </a:extLst>
          </p:cNvPr>
          <p:cNvSpPr/>
          <p:nvPr/>
        </p:nvSpPr>
        <p:spPr>
          <a:xfrm>
            <a:off x="4333330" y="3581191"/>
            <a:ext cx="1368000" cy="1368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678087-F12D-6545-825F-0B49E83D24E1}"/>
              </a:ext>
            </a:extLst>
          </p:cNvPr>
          <p:cNvSpPr/>
          <p:nvPr/>
        </p:nvSpPr>
        <p:spPr>
          <a:xfrm>
            <a:off x="96540" y="5011019"/>
            <a:ext cx="1368000" cy="1404000"/>
          </a:xfrm>
          <a:prstGeom prst="rect">
            <a:avLst/>
          </a:prstGeom>
          <a:solidFill>
            <a:srgbClr val="FFFFFF">
              <a:alpha val="74902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32 Ranks (III)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BB08AE25-5806-DF4C-B329-F837064BBA87}"/>
              </a:ext>
            </a:extLst>
          </p:cNvPr>
          <p:cNvSpPr/>
          <p:nvPr/>
        </p:nvSpPr>
        <p:spPr>
          <a:xfrm>
            <a:off x="6071505" y="1782138"/>
            <a:ext cx="2981467" cy="1470648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3" name="Round Same Side Corner Rectangle 62">
            <a:extLst>
              <a:ext uri="{FF2B5EF4-FFF2-40B4-BE49-F238E27FC236}">
                <a16:creationId xmlns:a16="http://schemas.microsoft.com/office/drawing/2014/main" id="{1CD92AF1-ACF6-054A-A1A9-D2DF4F96EBE8}"/>
              </a:ext>
            </a:extLst>
          </p:cNvPr>
          <p:cNvSpPr/>
          <p:nvPr/>
        </p:nvSpPr>
        <p:spPr>
          <a:xfrm>
            <a:off x="6071505" y="1782131"/>
            <a:ext cx="2981467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3054227-803E-A542-9831-27D82C6499A2}"/>
              </a:ext>
            </a:extLst>
          </p:cNvPr>
          <p:cNvSpPr txBox="1"/>
          <p:nvPr/>
        </p:nvSpPr>
        <p:spPr>
          <a:xfrm>
            <a:off x="6062291" y="2207627"/>
            <a:ext cx="2981467" cy="1015663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sz="1500" b="1" dirty="0">
                <a:latin typeface="Cambria" panose="02040503050406030204" pitchFamily="18" charset="0"/>
              </a:rPr>
              <a:t>The overhead of merging partial results from DPUs in the host CPU is tolerable </a:t>
            </a:r>
            <a:r>
              <a:rPr lang="en-US" sz="1500" dirty="0">
                <a:latin typeface="Cambria" panose="02040503050406030204" pitchFamily="18" charset="0"/>
              </a:rPr>
              <a:t>across all </a:t>
            </a:r>
            <a:r>
              <a:rPr lang="en-US" sz="1500" dirty="0" err="1">
                <a:latin typeface="Cambria" panose="02040503050406030204" pitchFamily="18" charset="0"/>
              </a:rPr>
              <a:t>PrIM</a:t>
            </a:r>
            <a:r>
              <a:rPr lang="en-US" sz="1500" dirty="0">
                <a:latin typeface="Cambria" panose="02040503050406030204" pitchFamily="18" charset="0"/>
              </a:rPr>
              <a:t> benchmarks that need it. 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84D7255-1193-CE4B-9509-4934996D11FD}"/>
              </a:ext>
            </a:extLst>
          </p:cNvPr>
          <p:cNvSpPr/>
          <p:nvPr/>
        </p:nvSpPr>
        <p:spPr>
          <a:xfrm>
            <a:off x="6082145" y="1037182"/>
            <a:ext cx="2981467" cy="6546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SEL, UNI, HST-S, HST-L, RED only need to merge final results</a:t>
            </a:r>
            <a:endParaRPr lang="en-US" sz="1400" dirty="0">
              <a:solidFill>
                <a:srgbClr val="00B050"/>
              </a:solidFill>
              <a:latin typeface="Candara" panose="020E0502030303020204" pitchFamily="34" charset="0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4B4099A5-F66A-0944-906B-BB7211CD8FB5}"/>
              </a:ext>
            </a:extLst>
          </p:cNvPr>
          <p:cNvSpPr/>
          <p:nvPr/>
        </p:nvSpPr>
        <p:spPr>
          <a:xfrm>
            <a:off x="6091359" y="4132496"/>
            <a:ext cx="2981467" cy="2133649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7" name="Round Same Side Corner Rectangle 66">
            <a:extLst>
              <a:ext uri="{FF2B5EF4-FFF2-40B4-BE49-F238E27FC236}">
                <a16:creationId xmlns:a16="http://schemas.microsoft.com/office/drawing/2014/main" id="{2D5A7A7E-6D4B-2646-A0CC-3075BED1841B}"/>
              </a:ext>
            </a:extLst>
          </p:cNvPr>
          <p:cNvSpPr/>
          <p:nvPr/>
        </p:nvSpPr>
        <p:spPr>
          <a:xfrm>
            <a:off x="6091359" y="4132490"/>
            <a:ext cx="2981467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A7A514D-9045-FE4C-A50B-C1F9CA1022DE}"/>
              </a:ext>
            </a:extLst>
          </p:cNvPr>
          <p:cNvSpPr txBox="1"/>
          <p:nvPr/>
        </p:nvSpPr>
        <p:spPr>
          <a:xfrm>
            <a:off x="6082145" y="4557986"/>
            <a:ext cx="2981467" cy="1708160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sz="1500" b="1" dirty="0">
                <a:latin typeface="Cambria" panose="02040503050406030204" pitchFamily="18" charset="0"/>
              </a:rPr>
              <a:t>Complex synchronization across DPUs (i.e., inter-DPU synchronization involving two-way communication with the host CPU) imposes significant overhead, which limits scalability to more DPUs</a:t>
            </a:r>
            <a:r>
              <a:rPr lang="en-US" sz="1500" dirty="0"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29969970-72C7-BD4D-9F1F-83A8F66A4D80}"/>
              </a:ext>
            </a:extLst>
          </p:cNvPr>
          <p:cNvSpPr/>
          <p:nvPr/>
        </p:nvSpPr>
        <p:spPr>
          <a:xfrm>
            <a:off x="6101999" y="3372791"/>
            <a:ext cx="2981467" cy="6514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BFS, MLP, NW, SCAN-SSA, SCAN-RSS have more complex communication</a:t>
            </a:r>
            <a:endParaRPr lang="en-US" sz="1400" dirty="0">
              <a:solidFill>
                <a:srgbClr val="00B05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3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4" grpId="0" animBg="1"/>
      <p:bldP spid="38" grpId="0" animBg="1"/>
      <p:bldP spid="42" grpId="0" animBg="1"/>
      <p:bldP spid="43" grpId="0" animBg="1"/>
      <p:bldP spid="44" grpId="0" animBg="1"/>
      <p:bldP spid="52" grpId="0" animBg="1"/>
      <p:bldP spid="56" grpId="0" animBg="1"/>
      <p:bldP spid="61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48" grpId="0" animBg="1"/>
      <p:bldP spid="49" grpId="0" animBg="1"/>
      <p:bldP spid="53" grpId="0" animBg="1"/>
      <p:bldP spid="54" grpId="0" animBg="1"/>
      <p:bldP spid="55" grpId="0" animBg="1"/>
      <p:bldP spid="62" grpId="0" animBg="1"/>
      <p:bldP spid="63" grpId="0" animBg="1"/>
      <p:bldP spid="64" grpId="0"/>
      <p:bldP spid="65" grpId="0" animBg="1"/>
      <p:bldP spid="66" grpId="0" animBg="1"/>
      <p:bldP spid="67" grpId="0" animBg="1"/>
      <p:bldP spid="68" grpId="0"/>
      <p:bldP spid="69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Weak Scaling: 1 Rank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BF018FF-A725-3C49-A265-1BD6BA0F3D69}"/>
              </a:ext>
            </a:extLst>
          </p:cNvPr>
          <p:cNvSpPr/>
          <p:nvPr/>
        </p:nvSpPr>
        <p:spPr>
          <a:xfrm>
            <a:off x="6071505" y="1195541"/>
            <a:ext cx="2981467" cy="2980034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7" name="Round Same Side Corner Rectangle 56">
            <a:extLst>
              <a:ext uri="{FF2B5EF4-FFF2-40B4-BE49-F238E27FC236}">
                <a16:creationId xmlns:a16="http://schemas.microsoft.com/office/drawing/2014/main" id="{47FB5699-D8F7-C34F-83E0-D7DD4FE77FC9}"/>
              </a:ext>
            </a:extLst>
          </p:cNvPr>
          <p:cNvSpPr/>
          <p:nvPr/>
        </p:nvSpPr>
        <p:spPr>
          <a:xfrm>
            <a:off x="6071505" y="1195534"/>
            <a:ext cx="2981467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C6E9EE0-83F9-EE43-8CE0-2B148EC1A655}"/>
              </a:ext>
            </a:extLst>
          </p:cNvPr>
          <p:cNvSpPr txBox="1"/>
          <p:nvPr/>
        </p:nvSpPr>
        <p:spPr>
          <a:xfrm>
            <a:off x="6062291" y="1621030"/>
            <a:ext cx="2981467" cy="2554545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</a:rPr>
              <a:t>Equally-sized problems assigned to different DPUs and little/no inter-DPU synchronization lead to linear weak scaling </a:t>
            </a:r>
            <a:r>
              <a:rPr lang="en-US" sz="1600" dirty="0">
                <a:latin typeface="Cambria" panose="02040503050406030204" pitchFamily="18" charset="0"/>
              </a:rPr>
              <a:t>of the execution time spent on the DPUs (i.e., constant execution time when we increase the number of DPUs and the dataset size accordingly). 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6E4CA248-79CF-0641-88D3-50FBC4F6804C}"/>
              </a:ext>
            </a:extLst>
          </p:cNvPr>
          <p:cNvSpPr/>
          <p:nvPr/>
        </p:nvSpPr>
        <p:spPr>
          <a:xfrm>
            <a:off x="6091359" y="4374036"/>
            <a:ext cx="2981467" cy="1748929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1" name="Round Same Side Corner Rectangle 60">
            <a:extLst>
              <a:ext uri="{FF2B5EF4-FFF2-40B4-BE49-F238E27FC236}">
                <a16:creationId xmlns:a16="http://schemas.microsoft.com/office/drawing/2014/main" id="{D6060AC6-1DD7-004B-A5B3-5EE6C8BE57DF}"/>
              </a:ext>
            </a:extLst>
          </p:cNvPr>
          <p:cNvSpPr/>
          <p:nvPr/>
        </p:nvSpPr>
        <p:spPr>
          <a:xfrm>
            <a:off x="6091359" y="4391282"/>
            <a:ext cx="2981467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62DD269-106D-ED45-9D35-5B6F85BEFDB2}"/>
              </a:ext>
            </a:extLst>
          </p:cNvPr>
          <p:cNvSpPr txBox="1"/>
          <p:nvPr/>
        </p:nvSpPr>
        <p:spPr>
          <a:xfrm>
            <a:off x="6082145" y="4799526"/>
            <a:ext cx="2981467" cy="1323439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</a:rPr>
              <a:t>Sustained bandwidth of parallel CPU-DPU/DPU-CPU transfers inside a rank of DPUs increases </a:t>
            </a:r>
            <a:r>
              <a:rPr lang="en-US" sz="1600" b="1" dirty="0" err="1">
                <a:latin typeface="Cambria" panose="02040503050406030204" pitchFamily="18" charset="0"/>
              </a:rPr>
              <a:t>sublinearly</a:t>
            </a:r>
            <a:r>
              <a:rPr lang="en-US" sz="1600" dirty="0">
                <a:latin typeface="Cambria" panose="02040503050406030204" pitchFamily="18" charset="0"/>
              </a:rPr>
              <a:t> with the number of DPUs.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DD0A8-74EB-5548-933D-8257C29C4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58" y="873992"/>
            <a:ext cx="5799541" cy="55800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EB66557A-4370-AF49-BDF6-F6940359BACC}"/>
              </a:ext>
            </a:extLst>
          </p:cNvPr>
          <p:cNvSpPr/>
          <p:nvPr/>
        </p:nvSpPr>
        <p:spPr>
          <a:xfrm>
            <a:off x="122592" y="884550"/>
            <a:ext cx="5863213" cy="5544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5" name="Chart 64">
            <a:extLst>
              <a:ext uri="{FF2B5EF4-FFF2-40B4-BE49-F238E27FC236}">
                <a16:creationId xmlns:a16="http://schemas.microsoft.com/office/drawing/2014/main" id="{D912F25D-50DB-CA4D-A389-648CAB90D4B5}"/>
              </a:ext>
            </a:extLst>
          </p:cNvPr>
          <p:cNvGraphicFramePr>
            <a:graphicFrameLocks/>
          </p:cNvGraphicFramePr>
          <p:nvPr/>
        </p:nvGraphicFramePr>
        <p:xfrm>
          <a:off x="1642382" y="1621030"/>
          <a:ext cx="29308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8817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7" grpId="0" animBg="1"/>
      <p:bldP spid="58" grpId="0"/>
      <p:bldP spid="59" grpId="0" animBg="1"/>
      <p:bldP spid="61" grpId="0" animBg="1"/>
      <p:bldP spid="62" grpId="0"/>
      <p:bldP spid="64" grpId="0" animBg="1"/>
      <p:bldGraphic spid="65" grpId="0" uiExpand="1">
        <p:bldSub>
          <a:bldChart bld="series"/>
        </p:bldSub>
      </p:bldGraphic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B74A-63AA-0741-8C91-6C7909723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35A86-79AC-7B4E-A2D1-6115634ED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UPMEM SDK documentation</a:t>
            </a:r>
          </a:p>
          <a:p>
            <a:pPr lvl="1"/>
            <a:r>
              <a:rPr lang="en-US" dirty="0">
                <a:hlinkClick r:id="rId2"/>
              </a:rPr>
              <a:t>https://sdk.upmem.com/master/00_ToolchainAtAGlance.html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Fabrice </a:t>
            </a:r>
            <a:r>
              <a:rPr lang="en-US" dirty="0" err="1"/>
              <a:t>Devaux’s</a:t>
            </a:r>
            <a:r>
              <a:rPr lang="en-US" dirty="0"/>
              <a:t> presentation at </a:t>
            </a:r>
            <a:r>
              <a:rPr lang="en-US" dirty="0" err="1"/>
              <a:t>HotChips</a:t>
            </a:r>
            <a:r>
              <a:rPr lang="en-US" dirty="0"/>
              <a:t> 2019</a:t>
            </a:r>
          </a:p>
          <a:p>
            <a:pPr lvl="1"/>
            <a:r>
              <a:rPr lang="en-US" dirty="0">
                <a:hlinkClick r:id="rId3"/>
              </a:rPr>
              <a:t>https://ieeexplore.ieee.org/stamp/stamp.jsp?tp=&amp;arnumber=8875680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Onur’s</a:t>
            </a:r>
            <a:r>
              <a:rPr lang="en-US" dirty="0"/>
              <a:t> lectures and talks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1129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F345-AA55-FA44-AB8E-FF396F7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Characterization of UPMEM PIM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F4DE-345E-C64B-942C-1E96465BF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Microbenchmarks</a:t>
            </a:r>
          </a:p>
          <a:p>
            <a:pPr lvl="1"/>
            <a:r>
              <a:rPr lang="en-US" sz="1800" dirty="0"/>
              <a:t>Pipeline throughput</a:t>
            </a:r>
          </a:p>
          <a:p>
            <a:pPr lvl="1"/>
            <a:r>
              <a:rPr lang="en-US" sz="1800" dirty="0"/>
              <a:t>STREAM benchmark: WRAM, MRAM</a:t>
            </a:r>
          </a:p>
          <a:p>
            <a:pPr lvl="1"/>
            <a:r>
              <a:rPr lang="en-US" sz="1800" dirty="0" err="1"/>
              <a:t>Strided</a:t>
            </a:r>
            <a:r>
              <a:rPr lang="en-US" sz="1800" dirty="0"/>
              <a:t> accesses and GUPS</a:t>
            </a:r>
          </a:p>
          <a:p>
            <a:pPr lvl="1"/>
            <a:r>
              <a:rPr lang="en-US" sz="1800" dirty="0"/>
              <a:t>Throughput vs. Operational intensity</a:t>
            </a:r>
          </a:p>
          <a:p>
            <a:pPr lvl="1"/>
            <a:r>
              <a:rPr lang="en-US" sz="1800" dirty="0"/>
              <a:t>CPU-DPU data transfers</a:t>
            </a:r>
          </a:p>
          <a:p>
            <a:r>
              <a:rPr lang="en-US" sz="2200" dirty="0"/>
              <a:t>Real-world benchmarks</a:t>
            </a:r>
          </a:p>
          <a:p>
            <a:pPr lvl="1"/>
            <a:r>
              <a:rPr lang="en-US" sz="1800" dirty="0"/>
              <a:t>Dense linear algebra</a:t>
            </a:r>
          </a:p>
          <a:p>
            <a:pPr lvl="1"/>
            <a:r>
              <a:rPr lang="en-US" sz="1800" dirty="0"/>
              <a:t>Sparse linear algebra</a:t>
            </a:r>
          </a:p>
          <a:p>
            <a:pPr lvl="1"/>
            <a:r>
              <a:rPr lang="en-US" sz="1800" dirty="0"/>
              <a:t>Databases</a:t>
            </a:r>
          </a:p>
          <a:p>
            <a:pPr lvl="1"/>
            <a:r>
              <a:rPr lang="en-US" sz="1800" dirty="0"/>
              <a:t>Graph processing</a:t>
            </a:r>
          </a:p>
          <a:p>
            <a:pPr lvl="1"/>
            <a:r>
              <a:rPr lang="en-US" sz="1800" dirty="0"/>
              <a:t>Bioinformatics</a:t>
            </a:r>
          </a:p>
          <a:p>
            <a:pPr lvl="1"/>
            <a:r>
              <a:rPr lang="en-US" sz="1800" dirty="0"/>
              <a:t>Etc.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9852990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E8DE1-2DFF-8F4D-9D07-1B5E2425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Banner Colors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C0F1E-9FBF-B748-AE01-DE6AF2FAA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A485644-7915-AE47-AD83-5E083AA65ADC}"/>
              </a:ext>
            </a:extLst>
          </p:cNvPr>
          <p:cNvSpPr/>
          <p:nvPr/>
        </p:nvSpPr>
        <p:spPr>
          <a:xfrm>
            <a:off x="576197" y="1032716"/>
            <a:ext cx="3637215" cy="10650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This is a question or an observation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273374C-7BE2-E641-B9B2-CB237FFBA473}"/>
              </a:ext>
            </a:extLst>
          </p:cNvPr>
          <p:cNvSpPr/>
          <p:nvPr/>
        </p:nvSpPr>
        <p:spPr>
          <a:xfrm>
            <a:off x="576197" y="2753497"/>
            <a:ext cx="3726862" cy="15128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This is an answer from, e.g., UPMEM documentation or our own research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DEE5D29-D9C2-A346-A13F-3FFD51E6286A}"/>
              </a:ext>
            </a:extLst>
          </p:cNvPr>
          <p:cNvSpPr/>
          <p:nvPr/>
        </p:nvSpPr>
        <p:spPr>
          <a:xfrm>
            <a:off x="576197" y="4464100"/>
            <a:ext cx="3726862" cy="18624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This is an idea or a discussion starter, an opportunity for brainstorming</a:t>
            </a:r>
            <a:endParaRPr lang="en-US" sz="2400" dirty="0">
              <a:solidFill>
                <a:schemeClr val="tx1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8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7B4DC-E43F-0644-A985-6D068B1B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DPU Sharing? Security Implications?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6F9D2-F549-0F40-837D-B42114E20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DPUs cannot be shared </a:t>
            </a:r>
            <a:r>
              <a:rPr lang="en-US" dirty="0"/>
              <a:t>across multiple CPU processes</a:t>
            </a:r>
          </a:p>
          <a:p>
            <a:pPr lvl="1"/>
            <a:r>
              <a:rPr lang="en-US" dirty="0"/>
              <a:t>There are so many DPUs in the system that there is no need for sharing</a:t>
            </a:r>
          </a:p>
          <a:p>
            <a:endParaRPr lang="en-US" dirty="0"/>
          </a:p>
          <a:p>
            <a:r>
              <a:rPr lang="en-US" dirty="0"/>
              <a:t>According to UPMEM, this assumption makes things simpler</a:t>
            </a:r>
          </a:p>
          <a:p>
            <a:pPr lvl="1"/>
            <a:r>
              <a:rPr lang="en-US" dirty="0"/>
              <a:t>No need for OS</a:t>
            </a:r>
          </a:p>
          <a:p>
            <a:pPr lvl="1"/>
            <a:r>
              <a:rPr lang="en-US" dirty="0"/>
              <a:t>Simplified </a:t>
            </a:r>
            <a:r>
              <a:rPr lang="en-US" dirty="0">
                <a:solidFill>
                  <a:srgbClr val="C00000"/>
                </a:solidFill>
              </a:rPr>
              <a:t>security implications</a:t>
            </a:r>
            <a:r>
              <a:rPr lang="en-US" dirty="0"/>
              <a:t>: No side channels</a:t>
            </a:r>
          </a:p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3F5745-5779-BA41-9413-8BF45002DAC7}"/>
              </a:ext>
            </a:extLst>
          </p:cNvPr>
          <p:cNvSpPr/>
          <p:nvPr/>
        </p:nvSpPr>
        <p:spPr>
          <a:xfrm>
            <a:off x="399218" y="3303641"/>
            <a:ext cx="8054236" cy="117003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possible to perform </a:t>
            </a:r>
            <a:r>
              <a:rPr lang="en-US" sz="22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RowHammer</a:t>
            </a: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bit flips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we attack the previous or the next application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runs on a DPU?</a:t>
            </a:r>
            <a:endParaRPr lang="en-US" sz="2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9B3C9EB-4629-9E44-B4CA-D5860DF0D34E}"/>
              </a:ext>
            </a:extLst>
          </p:cNvPr>
          <p:cNvSpPr/>
          <p:nvPr/>
        </p:nvSpPr>
        <p:spPr>
          <a:xfrm>
            <a:off x="502457" y="4852222"/>
            <a:ext cx="8054236" cy="117003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RowHammer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patents and </a:t>
            </a:r>
            <a:r>
              <a:rPr lang="en-US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Giray’s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paper?</a:t>
            </a:r>
            <a:endParaRPr lang="en-US" sz="2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5FAE1-B760-FB45-B7F2-1C6A83C79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Questions and Ideas?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422E62-C134-9141-B5DB-23F244BC1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3058AD7-DA55-B148-A21E-E4CFDD093B97}"/>
              </a:ext>
            </a:extLst>
          </p:cNvPr>
          <p:cNvSpPr/>
          <p:nvPr/>
        </p:nvSpPr>
        <p:spPr>
          <a:xfrm>
            <a:off x="576197" y="944228"/>
            <a:ext cx="8054236" cy="7354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How do we handle memory coherence,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memory oversubscription, etc.?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0F52D23-F902-8040-B891-5C54F7D9219A}"/>
              </a:ext>
            </a:extLst>
          </p:cNvPr>
          <p:cNvSpPr/>
          <p:nvPr/>
        </p:nvSpPr>
        <p:spPr>
          <a:xfrm>
            <a:off x="576197" y="1839100"/>
            <a:ext cx="8054236" cy="73549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are programmer’s responsibility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E927A00-6AE4-524F-900A-484B27372298}"/>
              </a:ext>
            </a:extLst>
          </p:cNvPr>
          <p:cNvSpPr/>
          <p:nvPr/>
        </p:nvSpPr>
        <p:spPr>
          <a:xfrm>
            <a:off x="576197" y="2733623"/>
            <a:ext cx="8054236" cy="83452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A software library to handle </a:t>
            </a:r>
          </a:p>
          <a:p>
            <a:pPr algn="ctr"/>
            <a:r>
              <a:rPr lang="en-US" sz="2200" dirty="0">
                <a:solidFill>
                  <a:srgbClr val="FFFF00"/>
                </a:solidFill>
              </a:rPr>
              <a:t>memory management transparently </a:t>
            </a:r>
            <a:r>
              <a:rPr lang="en-US" sz="2200" dirty="0">
                <a:solidFill>
                  <a:schemeClr val="bg1"/>
                </a:solidFill>
              </a:rPr>
              <a:t>to programmers</a:t>
            </a:r>
            <a:endParaRPr lang="en-US" sz="2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539698-5448-4446-BDAA-8FABAF9C8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4077805"/>
            <a:ext cx="7086600" cy="226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1A61F1-0DC2-6B46-AF79-DF7B2CE0FDD8}"/>
              </a:ext>
            </a:extLst>
          </p:cNvPr>
          <p:cNvSpPr txBox="1"/>
          <p:nvPr/>
        </p:nvSpPr>
        <p:spPr>
          <a:xfrm>
            <a:off x="952045" y="3753993"/>
            <a:ext cx="1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ASPLOS 2010</a:t>
            </a:r>
          </a:p>
        </p:txBody>
      </p:sp>
    </p:spTree>
    <p:extLst>
      <p:ext uri="{BB962C8B-B14F-4D97-AF65-F5344CB8AC3E}">
        <p14:creationId xmlns:p14="http://schemas.microsoft.com/office/powerpoint/2010/main" val="423086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5251-3CFB-784C-92CC-FD9A41B7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Arithmetic Throughput (II)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F71C09B-6E76-3D45-969A-8C47017CC2D6}"/>
              </a:ext>
            </a:extLst>
          </p:cNvPr>
          <p:cNvSpPr/>
          <p:nvPr/>
        </p:nvSpPr>
        <p:spPr>
          <a:xfrm>
            <a:off x="576197" y="3339527"/>
            <a:ext cx="8054236" cy="7354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Huge throughput difference between add/sub and </a:t>
            </a:r>
            <a:r>
              <a:rPr lang="en-US" sz="2400" dirty="0" err="1">
                <a:solidFill>
                  <a:schemeClr val="tx1"/>
                </a:solidFill>
              </a:rPr>
              <a:t>mul</a:t>
            </a:r>
            <a:r>
              <a:rPr lang="en-US" sz="2400" dirty="0">
                <a:solidFill>
                  <a:schemeClr val="tx1"/>
                </a:solidFill>
              </a:rPr>
              <a:t>/div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885A54B-FC6B-6A41-9961-5A9771C87734}"/>
              </a:ext>
            </a:extLst>
          </p:cNvPr>
          <p:cNvSpPr/>
          <p:nvPr/>
        </p:nvSpPr>
        <p:spPr>
          <a:xfrm>
            <a:off x="576197" y="4234399"/>
            <a:ext cx="8054236" cy="111746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DPUs do not have a 32-bit multiplier.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/div implementation is based on bit shifting and addition: maximum of 32 cycles (instructions) to complete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7706A98-2A8B-534A-A322-FEC6D29B0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19" y="876413"/>
            <a:ext cx="8894763" cy="2372495"/>
          </a:xfr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72FBD8-5831-2A4C-A48C-11DA779C2CB7}"/>
              </a:ext>
            </a:extLst>
          </p:cNvPr>
          <p:cNvSpPr/>
          <p:nvPr/>
        </p:nvSpPr>
        <p:spPr>
          <a:xfrm>
            <a:off x="576197" y="5513426"/>
            <a:ext cx="8054236" cy="83452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There is an </a:t>
            </a:r>
            <a:r>
              <a:rPr lang="en-US" sz="2200" dirty="0">
                <a:solidFill>
                  <a:srgbClr val="FFFF00"/>
                </a:solidFill>
              </a:rPr>
              <a:t>8-bit multiplier in the pipeline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it be possible to use it for more efficient implementation?</a:t>
            </a:r>
            <a:endParaRPr lang="en-US" sz="2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4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5251-3CFB-784C-92CC-FD9A41B7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Arithmetic Throughput (III)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A3DDD-18BD-0E44-AEE3-5CF5CC03B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F71C09B-6E76-3D45-969A-8C47017CC2D6}"/>
              </a:ext>
            </a:extLst>
          </p:cNvPr>
          <p:cNvSpPr/>
          <p:nvPr/>
        </p:nvSpPr>
        <p:spPr>
          <a:xfrm>
            <a:off x="576197" y="3339532"/>
            <a:ext cx="8054236" cy="7354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Huge throughput difference between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int32/int64 and float/double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885A54B-FC6B-6A41-9961-5A9771C87734}"/>
              </a:ext>
            </a:extLst>
          </p:cNvPr>
          <p:cNvSpPr/>
          <p:nvPr/>
        </p:nvSpPr>
        <p:spPr>
          <a:xfrm>
            <a:off x="576197" y="4234404"/>
            <a:ext cx="8054236" cy="111746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DPUs do not have floating point units.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emulation for floating point computations</a:t>
            </a:r>
          </a:p>
        </p:txBody>
      </p:sp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68F9F509-B141-DA47-8DB1-A351B7244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9" y="876413"/>
            <a:ext cx="8894763" cy="237249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B922882-F10F-8F42-B2C6-6C134A7F27CE}"/>
              </a:ext>
            </a:extLst>
          </p:cNvPr>
          <p:cNvSpPr/>
          <p:nvPr/>
        </p:nvSpPr>
        <p:spPr>
          <a:xfrm>
            <a:off x="576197" y="5524443"/>
            <a:ext cx="8054236" cy="83452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More efficient algorithms based on </a:t>
            </a:r>
            <a:r>
              <a:rPr lang="en-US" sz="2200" dirty="0">
                <a:solidFill>
                  <a:srgbClr val="FFFF00"/>
                </a:solidFill>
              </a:rPr>
              <a:t>other formats</a:t>
            </a:r>
            <a:r>
              <a:rPr lang="en-US" sz="2200" dirty="0">
                <a:solidFill>
                  <a:schemeClr val="bg1"/>
                </a:solidFill>
              </a:rPr>
              <a:t>?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posit, TF32?</a:t>
            </a:r>
            <a:endParaRPr lang="en-US" sz="2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9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BF00-CBE8-814D-B088-82A94D9E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Organization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3EBD4-3CCC-C145-B4CE-E1E9E7261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In a UPMEM-based PIM system </a:t>
            </a:r>
            <a:r>
              <a:rPr lang="en-US" dirty="0"/>
              <a:t>UPMEM DIMMs coexist with regular DDR4 DIMMs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0052D-6AD0-5E45-81CF-2FBF423F3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165" y="2236016"/>
            <a:ext cx="6047670" cy="360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5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F3C35E-4216-CA41-82CA-F8269BE24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" y="860719"/>
            <a:ext cx="5580000" cy="558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7C8E5D-58D8-8D4D-9033-09B3F0C994B3}"/>
              </a:ext>
            </a:extLst>
          </p:cNvPr>
          <p:cNvSpPr/>
          <p:nvPr/>
        </p:nvSpPr>
        <p:spPr>
          <a:xfrm>
            <a:off x="105511" y="860719"/>
            <a:ext cx="1368000" cy="1332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VA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B7774-A3C6-0A48-A1FF-6D96A3E32FC0}"/>
              </a:ext>
            </a:extLst>
          </p:cNvPr>
          <p:cNvSpPr/>
          <p:nvPr/>
        </p:nvSpPr>
        <p:spPr>
          <a:xfrm>
            <a:off x="1488848" y="860718"/>
            <a:ext cx="1368000" cy="1332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GEMV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1FABE6-2A62-3A47-B478-8C5A923011A6}"/>
              </a:ext>
            </a:extLst>
          </p:cNvPr>
          <p:cNvSpPr/>
          <p:nvPr/>
        </p:nvSpPr>
        <p:spPr>
          <a:xfrm>
            <a:off x="2870751" y="860718"/>
            <a:ext cx="1368000" cy="1332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SpMV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32ABEB-684C-6C4B-85D3-40E280F4E0E2}"/>
              </a:ext>
            </a:extLst>
          </p:cNvPr>
          <p:cNvSpPr/>
          <p:nvPr/>
        </p:nvSpPr>
        <p:spPr>
          <a:xfrm>
            <a:off x="4266101" y="862367"/>
            <a:ext cx="1368000" cy="1332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D2287C-AFB6-EB42-AE6F-44001B366750}"/>
              </a:ext>
            </a:extLst>
          </p:cNvPr>
          <p:cNvSpPr/>
          <p:nvPr/>
        </p:nvSpPr>
        <p:spPr>
          <a:xfrm>
            <a:off x="105511" y="2205163"/>
            <a:ext cx="1368000" cy="1332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UNI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AF824-8AF2-0E41-875E-29F6B78E5EAB}"/>
              </a:ext>
            </a:extLst>
          </p:cNvPr>
          <p:cNvSpPr/>
          <p:nvPr/>
        </p:nvSpPr>
        <p:spPr>
          <a:xfrm>
            <a:off x="2870751" y="2205162"/>
            <a:ext cx="1368000" cy="1332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EC2791-7E42-A540-960B-2932187DE7C6}"/>
              </a:ext>
            </a:extLst>
          </p:cNvPr>
          <p:cNvSpPr/>
          <p:nvPr/>
        </p:nvSpPr>
        <p:spPr>
          <a:xfrm>
            <a:off x="4266101" y="2205161"/>
            <a:ext cx="1368000" cy="1332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BFS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29C13A-F5DC-694E-A30B-A06606C858A2}"/>
              </a:ext>
            </a:extLst>
          </p:cNvPr>
          <p:cNvSpPr/>
          <p:nvPr/>
        </p:nvSpPr>
        <p:spPr>
          <a:xfrm>
            <a:off x="1488848" y="2205160"/>
            <a:ext cx="1368000" cy="1332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2B6C66-2481-2341-A893-121E330A28B9}"/>
              </a:ext>
            </a:extLst>
          </p:cNvPr>
          <p:cNvSpPr/>
          <p:nvPr/>
        </p:nvSpPr>
        <p:spPr>
          <a:xfrm>
            <a:off x="105511" y="3554307"/>
            <a:ext cx="1368000" cy="1404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MLP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6198D8-D3D2-454A-9E1D-B90E53C30D38}"/>
              </a:ext>
            </a:extLst>
          </p:cNvPr>
          <p:cNvSpPr/>
          <p:nvPr/>
        </p:nvSpPr>
        <p:spPr>
          <a:xfrm>
            <a:off x="2870751" y="3554306"/>
            <a:ext cx="1368000" cy="1404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HST-S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68B217-45F5-D646-917F-DF9FA011E491}"/>
              </a:ext>
            </a:extLst>
          </p:cNvPr>
          <p:cNvSpPr/>
          <p:nvPr/>
        </p:nvSpPr>
        <p:spPr>
          <a:xfrm>
            <a:off x="4266101" y="3554305"/>
            <a:ext cx="1368000" cy="1404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HSt</a:t>
            </a:r>
            <a:r>
              <a:rPr lang="en-US" dirty="0">
                <a:solidFill>
                  <a:sysClr val="windowText" lastClr="000000"/>
                </a:solidFill>
              </a:rPr>
              <a:t>-L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0CA49-C88B-8144-885C-7ED03F445022}"/>
              </a:ext>
            </a:extLst>
          </p:cNvPr>
          <p:cNvSpPr/>
          <p:nvPr/>
        </p:nvSpPr>
        <p:spPr>
          <a:xfrm>
            <a:off x="1488848" y="3554304"/>
            <a:ext cx="1368000" cy="1404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NW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5ED3E7-5BE2-FB42-9113-5E3E734A3C0F}"/>
              </a:ext>
            </a:extLst>
          </p:cNvPr>
          <p:cNvSpPr/>
          <p:nvPr/>
        </p:nvSpPr>
        <p:spPr>
          <a:xfrm>
            <a:off x="105511" y="4997580"/>
            <a:ext cx="1368000" cy="1404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AA360E-15B8-AE4D-BF17-7081817D8FDB}"/>
              </a:ext>
            </a:extLst>
          </p:cNvPr>
          <p:cNvSpPr/>
          <p:nvPr/>
        </p:nvSpPr>
        <p:spPr>
          <a:xfrm>
            <a:off x="2870751" y="4997579"/>
            <a:ext cx="1368000" cy="1404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SCAN-RSS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6867D-02D7-154E-86ED-8FF6C8E2ECED}"/>
              </a:ext>
            </a:extLst>
          </p:cNvPr>
          <p:cNvSpPr/>
          <p:nvPr/>
        </p:nvSpPr>
        <p:spPr>
          <a:xfrm>
            <a:off x="4266101" y="4997578"/>
            <a:ext cx="1368000" cy="1404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TRNS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B37973-BF02-F149-B2BA-A338DC79A43B}"/>
              </a:ext>
            </a:extLst>
          </p:cNvPr>
          <p:cNvSpPr/>
          <p:nvPr/>
        </p:nvSpPr>
        <p:spPr>
          <a:xfrm>
            <a:off x="1488848" y="4997577"/>
            <a:ext cx="1368000" cy="1404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SCAN-SSA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32 Ranks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2EBB0F7-A5B1-6245-B1A3-3CBD789FD272}"/>
              </a:ext>
            </a:extLst>
          </p:cNvPr>
          <p:cNvSpPr/>
          <p:nvPr/>
        </p:nvSpPr>
        <p:spPr>
          <a:xfrm>
            <a:off x="105511" y="860718"/>
            <a:ext cx="1368000" cy="1332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VA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EC4D309-4030-0948-A6C5-88E16642387A}"/>
              </a:ext>
            </a:extLst>
          </p:cNvPr>
          <p:cNvSpPr/>
          <p:nvPr/>
        </p:nvSpPr>
        <p:spPr>
          <a:xfrm>
            <a:off x="1488848" y="860717"/>
            <a:ext cx="1368000" cy="1332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GEMV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E01ED8-917B-9D48-AA2A-D7E25E8F002E}"/>
              </a:ext>
            </a:extLst>
          </p:cNvPr>
          <p:cNvSpPr/>
          <p:nvPr/>
        </p:nvSpPr>
        <p:spPr>
          <a:xfrm>
            <a:off x="2870751" y="860717"/>
            <a:ext cx="1368000" cy="1332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SpMV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7AF667-B568-554A-868C-C7F6612AC864}"/>
              </a:ext>
            </a:extLst>
          </p:cNvPr>
          <p:cNvSpPr/>
          <p:nvPr/>
        </p:nvSpPr>
        <p:spPr>
          <a:xfrm>
            <a:off x="4266101" y="862366"/>
            <a:ext cx="1368000" cy="1332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SEL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EDBD99A-11F1-3142-B007-238B69F4DB01}"/>
              </a:ext>
            </a:extLst>
          </p:cNvPr>
          <p:cNvSpPr/>
          <p:nvPr/>
        </p:nvSpPr>
        <p:spPr>
          <a:xfrm>
            <a:off x="105511" y="2205162"/>
            <a:ext cx="1368000" cy="1332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UNI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5D69AA7-AF95-4742-8063-09D75E1490F5}"/>
              </a:ext>
            </a:extLst>
          </p:cNvPr>
          <p:cNvSpPr/>
          <p:nvPr/>
        </p:nvSpPr>
        <p:spPr>
          <a:xfrm>
            <a:off x="2870751" y="2205161"/>
            <a:ext cx="1368000" cy="1332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5D4926-1C45-7A45-B7CF-3C7EC306735B}"/>
              </a:ext>
            </a:extLst>
          </p:cNvPr>
          <p:cNvSpPr/>
          <p:nvPr/>
        </p:nvSpPr>
        <p:spPr>
          <a:xfrm>
            <a:off x="4266101" y="2205160"/>
            <a:ext cx="1368000" cy="1332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BFS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22A630E-B237-DF4E-B780-DA2F38AEB573}"/>
              </a:ext>
            </a:extLst>
          </p:cNvPr>
          <p:cNvSpPr/>
          <p:nvPr/>
        </p:nvSpPr>
        <p:spPr>
          <a:xfrm>
            <a:off x="1488848" y="2205159"/>
            <a:ext cx="1368000" cy="1332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0D7824A-D15B-A04D-9E7B-E167698F08D7}"/>
              </a:ext>
            </a:extLst>
          </p:cNvPr>
          <p:cNvSpPr/>
          <p:nvPr/>
        </p:nvSpPr>
        <p:spPr>
          <a:xfrm>
            <a:off x="105511" y="3554306"/>
            <a:ext cx="1368000" cy="1404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MLP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8EBDF07-E263-6C4C-8738-FF0239D73BA2}"/>
              </a:ext>
            </a:extLst>
          </p:cNvPr>
          <p:cNvSpPr/>
          <p:nvPr/>
        </p:nvSpPr>
        <p:spPr>
          <a:xfrm>
            <a:off x="2870751" y="3554305"/>
            <a:ext cx="1368000" cy="1404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HST-S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4AA9B6B-AA6D-FA47-B067-D6177A974BFA}"/>
              </a:ext>
            </a:extLst>
          </p:cNvPr>
          <p:cNvSpPr/>
          <p:nvPr/>
        </p:nvSpPr>
        <p:spPr>
          <a:xfrm>
            <a:off x="4266101" y="3554304"/>
            <a:ext cx="1368000" cy="1404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HSt</a:t>
            </a:r>
            <a:r>
              <a:rPr lang="en-US" dirty="0">
                <a:solidFill>
                  <a:sysClr val="windowText" lastClr="000000"/>
                </a:solidFill>
              </a:rPr>
              <a:t>-L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5D1DA6A-7F2B-3647-8C70-337AFF184822}"/>
              </a:ext>
            </a:extLst>
          </p:cNvPr>
          <p:cNvSpPr/>
          <p:nvPr/>
        </p:nvSpPr>
        <p:spPr>
          <a:xfrm>
            <a:off x="1488848" y="3554303"/>
            <a:ext cx="1368000" cy="1404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NW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FAAF4F6-5F08-DD4C-BD15-C9693E12D23A}"/>
              </a:ext>
            </a:extLst>
          </p:cNvPr>
          <p:cNvSpPr/>
          <p:nvPr/>
        </p:nvSpPr>
        <p:spPr>
          <a:xfrm>
            <a:off x="105511" y="4997579"/>
            <a:ext cx="1368000" cy="1404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RED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8D05C69-1CDE-5444-A95A-25BD04B18480}"/>
              </a:ext>
            </a:extLst>
          </p:cNvPr>
          <p:cNvSpPr/>
          <p:nvPr/>
        </p:nvSpPr>
        <p:spPr>
          <a:xfrm>
            <a:off x="2870751" y="4997578"/>
            <a:ext cx="1368000" cy="1404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SCAN-RSS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1DF6C30-B19D-B149-99EE-F4437B6D5B2F}"/>
              </a:ext>
            </a:extLst>
          </p:cNvPr>
          <p:cNvSpPr/>
          <p:nvPr/>
        </p:nvSpPr>
        <p:spPr>
          <a:xfrm>
            <a:off x="4266101" y="4997577"/>
            <a:ext cx="1368000" cy="1404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TRNS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50754EB-AFF2-5242-8F8A-1E323ECAC1EA}"/>
              </a:ext>
            </a:extLst>
          </p:cNvPr>
          <p:cNvSpPr/>
          <p:nvPr/>
        </p:nvSpPr>
        <p:spPr>
          <a:xfrm>
            <a:off x="1488848" y="4997576"/>
            <a:ext cx="1368000" cy="1404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SCAN-SSA</a:t>
            </a:r>
          </a:p>
        </p:txBody>
      </p:sp>
    </p:spTree>
    <p:extLst>
      <p:ext uri="{BB962C8B-B14F-4D97-AF65-F5344CB8AC3E}">
        <p14:creationId xmlns:p14="http://schemas.microsoft.com/office/powerpoint/2010/main" val="81325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275BA-7218-1841-9854-0C460796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Rank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B878F8-1F34-5E43-A5E3-57075D606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5175" y="936625"/>
            <a:ext cx="5500963" cy="5292725"/>
          </a:xfrm>
        </p:spPr>
      </p:pic>
    </p:spTree>
    <p:extLst>
      <p:ext uri="{BB962C8B-B14F-4D97-AF65-F5344CB8AC3E}">
        <p14:creationId xmlns:p14="http://schemas.microsoft.com/office/powerpoint/2010/main" val="186091552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B74A-63AA-0741-8C91-6C7909723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DSLs, High-level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35A86-79AC-7B4E-A2D1-6115634ED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Tangram</a:t>
            </a:r>
          </a:p>
        </p:txBody>
      </p:sp>
    </p:spTree>
    <p:extLst>
      <p:ext uri="{BB962C8B-B14F-4D97-AF65-F5344CB8AC3E}">
        <p14:creationId xmlns:p14="http://schemas.microsoft.com/office/powerpoint/2010/main" val="169935826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D69EA-1F5F-0C4F-9755-95C8BBE5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CCCB3-E0BB-D740-A35A-B82D20DB9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5461CC-2B66-E547-8AB7-E4A46223ED03}"/>
              </a:ext>
            </a:extLst>
          </p:cNvPr>
          <p:cNvSpPr/>
          <p:nvPr/>
        </p:nvSpPr>
        <p:spPr>
          <a:xfrm>
            <a:off x="576197" y="5287970"/>
            <a:ext cx="8054236" cy="73549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It is possible: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complex benchmarks with 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task-level parallelism</a:t>
            </a:r>
          </a:p>
        </p:txBody>
      </p:sp>
    </p:spTree>
    <p:extLst>
      <p:ext uri="{BB962C8B-B14F-4D97-AF65-F5344CB8AC3E}">
        <p14:creationId xmlns:p14="http://schemas.microsoft.com/office/powerpoint/2010/main" val="361916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Backup: CPU-DPU Data 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 asynchronous mode</a:t>
            </a:r>
          </a:p>
          <a:p>
            <a:pPr lvl="1"/>
            <a:r>
              <a:rPr lang="en-US" dirty="0"/>
              <a:t>Two transfers to a set of two ranks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C7D7D-824C-5941-8A28-2A55F612E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852" y="1858618"/>
            <a:ext cx="4232296" cy="40025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A1752F-1D2F-F643-AA61-B8EF523D9990}"/>
              </a:ext>
            </a:extLst>
          </p:cNvPr>
          <p:cNvSpPr txBox="1"/>
          <p:nvPr/>
        </p:nvSpPr>
        <p:spPr>
          <a:xfrm>
            <a:off x="2455852" y="5878191"/>
            <a:ext cx="6410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4"/>
              </a:rPr>
              <a:t>https://sdk.upmem.com/master/032_DPURuntimeService_HostCommunication.html#dpu-rank-transfer-interface-label</a:t>
            </a: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8330986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6DDB-217E-644B-90B3-6303860E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GEMV: Parallelization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EEB3D-EFE3-D64E-B377-56D04EFE2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GEMV (</a:t>
            </a:r>
            <a:r>
              <a:rPr lang="en-GB" dirty="0">
                <a:solidFill>
                  <a:srgbClr val="0000FF"/>
                </a:solidFill>
              </a:rPr>
              <a:t>general matrix-vector multiplication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Workload distribution</a:t>
            </a:r>
          </a:p>
          <a:p>
            <a:pPr lvl="1"/>
            <a:r>
              <a:rPr lang="en-GB" dirty="0" err="1"/>
              <a:t>chunk_size</a:t>
            </a:r>
            <a:r>
              <a:rPr lang="en-GB" dirty="0"/>
              <a:t> = </a:t>
            </a:r>
            <a:r>
              <a:rPr lang="en-GB" dirty="0">
                <a:solidFill>
                  <a:srgbClr val="0000FF"/>
                </a:solidFill>
              </a:rPr>
              <a:t>(</a:t>
            </a:r>
            <a:r>
              <a:rPr lang="en-GB" dirty="0" err="1">
                <a:solidFill>
                  <a:srgbClr val="0000FF"/>
                </a:solidFill>
              </a:rPr>
              <a:t>num_rows</a:t>
            </a:r>
            <a:r>
              <a:rPr lang="en-GB" dirty="0">
                <a:solidFill>
                  <a:srgbClr val="0000FF"/>
                </a:solidFill>
              </a:rPr>
              <a:t> / (</a:t>
            </a:r>
            <a:r>
              <a:rPr lang="en-GB" dirty="0" err="1">
                <a:solidFill>
                  <a:srgbClr val="0000FF"/>
                </a:solidFill>
              </a:rPr>
              <a:t>nr_ranks</a:t>
            </a:r>
            <a:r>
              <a:rPr lang="en-GB" dirty="0">
                <a:solidFill>
                  <a:srgbClr val="0000FF"/>
                </a:solidFill>
              </a:rPr>
              <a:t> * </a:t>
            </a:r>
            <a:r>
              <a:rPr lang="en-GB" dirty="0" err="1">
                <a:solidFill>
                  <a:srgbClr val="0000FF"/>
                </a:solidFill>
              </a:rPr>
              <a:t>nr_dpus</a:t>
            </a:r>
            <a:r>
              <a:rPr lang="en-GB" dirty="0">
                <a:solidFill>
                  <a:srgbClr val="0000FF"/>
                </a:solidFill>
              </a:rPr>
              <a:t>))</a:t>
            </a:r>
            <a:r>
              <a:rPr lang="en-GB" dirty="0"/>
              <a:t>, to each DPU</a:t>
            </a:r>
          </a:p>
          <a:p>
            <a:pPr lvl="1"/>
            <a:r>
              <a:rPr lang="en-GB" dirty="0" err="1"/>
              <a:t>chunk_size</a:t>
            </a:r>
            <a:r>
              <a:rPr lang="en-GB" dirty="0"/>
              <a:t> / NR_TASKLETS, to each </a:t>
            </a:r>
            <a:r>
              <a:rPr lang="en-GB" dirty="0" err="1"/>
              <a:t>tasklet</a:t>
            </a:r>
            <a:endParaRPr lang="en-GB" dirty="0"/>
          </a:p>
          <a:p>
            <a:pPr lvl="1"/>
            <a:endParaRPr lang="en-US" dirty="0"/>
          </a:p>
        </p:txBody>
      </p:sp>
      <p:pic>
        <p:nvPicPr>
          <p:cNvPr id="4" name="Google Shape;172;p10">
            <a:extLst>
              <a:ext uri="{FF2B5EF4-FFF2-40B4-BE49-F238E27FC236}">
                <a16:creationId xmlns:a16="http://schemas.microsoft.com/office/drawing/2014/main" id="{84C22CE4-F6CD-EC40-8875-D9B003985E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35433" y="1508294"/>
            <a:ext cx="2133600" cy="73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2">
            <a:extLst>
              <a:ext uri="{FF2B5EF4-FFF2-40B4-BE49-F238E27FC236}">
                <a16:creationId xmlns:a16="http://schemas.microsoft.com/office/drawing/2014/main" id="{DB9C3DD4-57BA-9444-96D5-845CE5E18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67" y="3824597"/>
            <a:ext cx="8394066" cy="211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9543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F7F93-FE18-374C-AE0C-9828CDF3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MLP: Parallelization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6BEA6-B3EF-4346-A8B8-085A8E1E2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MLP (</a:t>
            </a:r>
            <a:r>
              <a:rPr lang="en-GB" dirty="0">
                <a:solidFill>
                  <a:srgbClr val="0000FF"/>
                </a:solidFill>
              </a:rPr>
              <a:t>multi-layer perceptron</a:t>
            </a:r>
            <a:r>
              <a:rPr lang="en-GB" dirty="0"/>
              <a:t>), based on GEMV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Workload distribution</a:t>
            </a:r>
          </a:p>
          <a:p>
            <a:pPr lvl="1"/>
            <a:r>
              <a:rPr lang="en-GB" dirty="0" err="1"/>
              <a:t>chunk_size</a:t>
            </a:r>
            <a:r>
              <a:rPr lang="en-GB" dirty="0"/>
              <a:t> = </a:t>
            </a:r>
            <a:r>
              <a:rPr lang="en-GB" dirty="0">
                <a:solidFill>
                  <a:srgbClr val="0000FF"/>
                </a:solidFill>
              </a:rPr>
              <a:t>(</a:t>
            </a:r>
            <a:r>
              <a:rPr lang="en-GB" dirty="0" err="1">
                <a:solidFill>
                  <a:srgbClr val="0000FF"/>
                </a:solidFill>
              </a:rPr>
              <a:t>num_rows</a:t>
            </a:r>
            <a:r>
              <a:rPr lang="en-GB" dirty="0">
                <a:solidFill>
                  <a:srgbClr val="0000FF"/>
                </a:solidFill>
              </a:rPr>
              <a:t> / (</a:t>
            </a:r>
            <a:r>
              <a:rPr lang="en-GB" dirty="0" err="1">
                <a:solidFill>
                  <a:srgbClr val="0000FF"/>
                </a:solidFill>
              </a:rPr>
              <a:t>nr_ranks</a:t>
            </a:r>
            <a:r>
              <a:rPr lang="en-GB" dirty="0">
                <a:solidFill>
                  <a:srgbClr val="0000FF"/>
                </a:solidFill>
              </a:rPr>
              <a:t> * </a:t>
            </a:r>
            <a:r>
              <a:rPr lang="en-GB" dirty="0" err="1">
                <a:solidFill>
                  <a:srgbClr val="0000FF"/>
                </a:solidFill>
              </a:rPr>
              <a:t>nr_dpus</a:t>
            </a:r>
            <a:r>
              <a:rPr lang="en-GB" dirty="0">
                <a:solidFill>
                  <a:srgbClr val="0000FF"/>
                </a:solidFill>
              </a:rPr>
              <a:t>))</a:t>
            </a:r>
            <a:r>
              <a:rPr lang="en-GB" dirty="0"/>
              <a:t>, to each DPU</a:t>
            </a:r>
          </a:p>
          <a:p>
            <a:pPr lvl="1"/>
            <a:r>
              <a:rPr lang="en-GB" dirty="0" err="1"/>
              <a:t>chunk_size</a:t>
            </a:r>
            <a:r>
              <a:rPr lang="en-GB" dirty="0"/>
              <a:t> / NR_TASKLETS, to each </a:t>
            </a:r>
            <a:r>
              <a:rPr lang="en-GB" dirty="0" err="1"/>
              <a:t>tasklet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A88601-6820-AF41-8CAB-149F9E549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433851" y="1510943"/>
            <a:ext cx="2272337" cy="1042434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3BF84F43-D7E0-6A4E-82BE-3050C2B80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6" y="4326308"/>
            <a:ext cx="8639175" cy="154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878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8D16-593D-3648-A1F9-AC7FCC86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Scaling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6CB54-93CF-7149-83D2-C8BB6E593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 scaling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Weak scaling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EEE30-94DC-F34F-B32E-96314E37B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13" y="936172"/>
            <a:ext cx="4884986" cy="2426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05C02C-DD40-0647-8CDD-EA5649782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647" y="3679630"/>
            <a:ext cx="4966652" cy="247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5216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07896" cy="1066800"/>
          </a:xfrm>
        </p:spPr>
        <p:txBody>
          <a:bodyPr/>
          <a:lstStyle/>
          <a:p>
            <a:r>
              <a:rPr lang="en-US" dirty="0"/>
              <a:t>PIM Review and Open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915400" cy="4876800"/>
          </a:xfrm>
        </p:spPr>
        <p:txBody>
          <a:bodyPr/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683EC-8C81-D44E-8211-9FB74E176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298776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2BD8AA-5E69-D846-BFB8-21B3FD479841}"/>
              </a:ext>
            </a:extLst>
          </p:cNvPr>
          <p:cNvSpPr txBox="1">
            <a:spLocks/>
          </p:cNvSpPr>
          <p:nvPr/>
        </p:nvSpPr>
        <p:spPr bwMode="auto">
          <a:xfrm>
            <a:off x="381000" y="1205136"/>
            <a:ext cx="8915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Onur Mutlu, Saugata Ghose, Juan Gomez-Luna, and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Rachata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Ausavarungnirun,</a:t>
            </a:r>
            <a:b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"Processing Data Where It Makes Sense: Enabling In-Memory Computation"</a:t>
            </a:r>
            <a:b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Invited paper in 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4"/>
              </a:rPr>
              <a:t>Microprocessors and Microsystems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 (</a:t>
            </a:r>
            <a:r>
              <a: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MICPRO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June 2019. </a:t>
            </a:r>
            <a:b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5"/>
              </a:rPr>
              <a:t>arXiv version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]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AC5CF-BFA6-5646-92DE-C9D89AA74928}"/>
              </a:ext>
            </a:extLst>
          </p:cNvPr>
          <p:cNvSpPr txBox="1"/>
          <p:nvPr/>
        </p:nvSpPr>
        <p:spPr>
          <a:xfrm>
            <a:off x="2411760" y="6453336"/>
            <a:ext cx="467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https://arxiv.org/pdf/1903.03988.pdf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7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07896" cy="1066800"/>
          </a:xfrm>
        </p:spPr>
        <p:txBody>
          <a:bodyPr/>
          <a:lstStyle/>
          <a:p>
            <a:r>
              <a:rPr lang="en-US" dirty="0"/>
              <a:t>PIM Review and Open Problems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915400" cy="4876800"/>
          </a:xfrm>
        </p:spPr>
        <p:txBody>
          <a:bodyPr/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2BD8AA-5E69-D846-BFB8-21B3FD479841}"/>
              </a:ext>
            </a:extLst>
          </p:cNvPr>
          <p:cNvSpPr txBox="1">
            <a:spLocks/>
          </p:cNvSpPr>
          <p:nvPr/>
        </p:nvSpPr>
        <p:spPr bwMode="auto">
          <a:xfrm>
            <a:off x="381000" y="1205136"/>
            <a:ext cx="8915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Saugata Ghose, Amirali Boroumand,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Jeremie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S. Kim, Juan Gomez-Luna, and Onur Mutlu,</a:t>
            </a:r>
            <a:b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"Processing-in-Memory: A Workload-Driven Perspective"</a:t>
            </a:r>
            <a:b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Invited Article in 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3"/>
              </a:rPr>
              <a:t>IBM Journal of Research &amp; Development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Special Issue on Hardware for Artificial Intelligence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to appear in November 2019. </a:t>
            </a:r>
            <a:b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2"/>
              </a:rPr>
              <a:t>Preliminary arXiv version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AC5CF-BFA6-5646-92DE-C9D89AA74928}"/>
              </a:ext>
            </a:extLst>
          </p:cNvPr>
          <p:cNvSpPr txBox="1"/>
          <p:nvPr/>
        </p:nvSpPr>
        <p:spPr>
          <a:xfrm>
            <a:off x="2411760" y="6453336"/>
            <a:ext cx="474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https://arxiv.org/pdf/1907.12947.pdf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ED0A37-4CC1-FB45-AFBB-5CD2236B6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12" y="2457019"/>
            <a:ext cx="9144000" cy="10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6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B03D0-8190-D443-8C79-41C1214EA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87" y="3458048"/>
            <a:ext cx="3719964" cy="2217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806B28-E1D0-714E-8C6C-56E7F30BB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161" y="3511325"/>
            <a:ext cx="4830946" cy="245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96BF00-CBE8-814D-B088-82A94D9E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Organization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3EBD4-3CCC-C145-B4CE-E1E9E7261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UPMEM DIMM contains </a:t>
            </a:r>
            <a:r>
              <a:rPr lang="en-US" sz="2600" dirty="0">
                <a:solidFill>
                  <a:srgbClr val="00B050"/>
                </a:solidFill>
              </a:rPr>
              <a:t>8 or 16 chips</a:t>
            </a:r>
          </a:p>
          <a:p>
            <a:pPr lvl="1"/>
            <a:r>
              <a:rPr lang="en-US" sz="2200" dirty="0"/>
              <a:t>Thus, </a:t>
            </a:r>
            <a:r>
              <a:rPr lang="en-US" sz="2200" dirty="0">
                <a:solidFill>
                  <a:srgbClr val="00B050"/>
                </a:solidFill>
              </a:rPr>
              <a:t>1 or 2 ranks </a:t>
            </a:r>
            <a:r>
              <a:rPr lang="en-US" sz="2200" dirty="0"/>
              <a:t>of 8 chips each</a:t>
            </a:r>
          </a:p>
          <a:p>
            <a:r>
              <a:rPr lang="en-US" sz="2600" dirty="0"/>
              <a:t>Inside each PIM chip there are:</a:t>
            </a:r>
          </a:p>
          <a:p>
            <a:pPr lvl="1"/>
            <a:r>
              <a:rPr lang="en-US" dirty="0"/>
              <a:t>8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64MB banks </a:t>
            </a:r>
            <a:r>
              <a:rPr lang="en-US" dirty="0"/>
              <a:t>per chip: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Main RAM (MRAM)</a:t>
            </a:r>
            <a:r>
              <a:rPr lang="en-US" dirty="0"/>
              <a:t> banks</a:t>
            </a:r>
          </a:p>
          <a:p>
            <a:pPr lvl="1"/>
            <a:r>
              <a:rPr lang="en-US" dirty="0"/>
              <a:t>8 </a:t>
            </a:r>
            <a:r>
              <a:rPr lang="en-US" dirty="0">
                <a:solidFill>
                  <a:srgbClr val="0070C0"/>
                </a:solidFill>
              </a:rPr>
              <a:t>DRAM Processing Units (DPUs)</a:t>
            </a:r>
            <a:r>
              <a:rPr lang="en-US" dirty="0"/>
              <a:t> in each chip, 64 DPUs per rank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1802DE-1D59-FB46-A9C9-50AD777D4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728" y="4450292"/>
            <a:ext cx="2197507" cy="138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76EC1F-546A-D24F-B390-78D54FF76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4245" y="4450292"/>
            <a:ext cx="1195702" cy="13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1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7DD877-191D-2149-826A-8B0E2C443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525" y="986857"/>
            <a:ext cx="4175012" cy="49151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96BF00-CBE8-814D-B088-82A94D9E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2,560-DPU System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3EBD4-3CCC-C145-B4CE-E1E9E7261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741977" cy="5293805"/>
          </a:xfrm>
        </p:spPr>
        <p:txBody>
          <a:bodyPr/>
          <a:lstStyle/>
          <a:p>
            <a:r>
              <a:rPr lang="en-US" sz="2600" dirty="0"/>
              <a:t>UPMEM-based PIM system with </a:t>
            </a:r>
            <a:r>
              <a:rPr lang="en-US" sz="2600" dirty="0">
                <a:solidFill>
                  <a:srgbClr val="00B050"/>
                </a:solidFill>
              </a:rPr>
              <a:t>20 UPMEM DIMMs of 16 chips each (40 ranks)</a:t>
            </a:r>
          </a:p>
          <a:p>
            <a:pPr lvl="1"/>
            <a:r>
              <a:rPr lang="en-US" sz="2200" dirty="0"/>
              <a:t>P21 DIMMs</a:t>
            </a:r>
          </a:p>
          <a:p>
            <a:pPr lvl="1"/>
            <a:r>
              <a:rPr lang="en-US" sz="2200" dirty="0"/>
              <a:t>Dual x86 socket</a:t>
            </a:r>
          </a:p>
          <a:p>
            <a:pPr lvl="2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UPMEM DIMMs</a:t>
            </a:r>
            <a:r>
              <a:rPr lang="en-US" dirty="0"/>
              <a:t> coexist with </a:t>
            </a:r>
            <a:r>
              <a:rPr lang="en-US" dirty="0">
                <a:solidFill>
                  <a:srgbClr val="C00000"/>
                </a:solidFill>
              </a:rPr>
              <a:t>regular DDR4 DIMMs</a:t>
            </a:r>
          </a:p>
          <a:p>
            <a:pPr lvl="2"/>
            <a:r>
              <a:rPr lang="en-US" dirty="0"/>
              <a:t>2 memory controllers/socket (3 channels each)</a:t>
            </a:r>
          </a:p>
          <a:p>
            <a:pPr lvl="2"/>
            <a:r>
              <a:rPr lang="en-US" dirty="0"/>
              <a:t>2 conventional DDR4 DIMMs on one channel of one controller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B6B3FAE-C7A5-0D4C-A591-DBF72C4DD8EC}"/>
              </a:ext>
            </a:extLst>
          </p:cNvPr>
          <p:cNvSpPr/>
          <p:nvPr/>
        </p:nvSpPr>
        <p:spPr>
          <a:xfrm>
            <a:off x="6951641" y="2071051"/>
            <a:ext cx="1798982" cy="518227"/>
          </a:xfrm>
          <a:prstGeom prst="wedgeEllipseCallout">
            <a:avLst/>
          </a:prstGeom>
          <a:solidFill>
            <a:srgbClr val="00B050">
              <a:alpha val="7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2560 DPUs*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EE9180-9C7C-4243-8B57-779664277A41}"/>
              </a:ext>
            </a:extLst>
          </p:cNvPr>
          <p:cNvSpPr txBox="1"/>
          <p:nvPr/>
        </p:nvSpPr>
        <p:spPr>
          <a:xfrm>
            <a:off x="1443269" y="6555534"/>
            <a:ext cx="68964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* There are 4 faulty DPUs in the system that we use in our experiments. Thus, the maximum number of DPUs we can use is 2,556.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C9E62E71-A61D-4844-8734-EF6718D463B8}"/>
              </a:ext>
            </a:extLst>
          </p:cNvPr>
          <p:cNvSpPr/>
          <p:nvPr/>
        </p:nvSpPr>
        <p:spPr>
          <a:xfrm>
            <a:off x="7261295" y="5809731"/>
            <a:ext cx="1472242" cy="564175"/>
          </a:xfrm>
          <a:prstGeom prst="wedgeEllipseCallout">
            <a:avLst>
              <a:gd name="adj1" fmla="val -34346"/>
              <a:gd name="adj2" fmla="val -61743"/>
            </a:avLst>
          </a:prstGeom>
          <a:solidFill>
            <a:schemeClr val="accent2">
              <a:lumMod val="75000"/>
              <a:alpha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160 GB</a:t>
            </a:r>
          </a:p>
        </p:txBody>
      </p:sp>
    </p:spTree>
    <p:extLst>
      <p:ext uri="{BB962C8B-B14F-4D97-AF65-F5344CB8AC3E}">
        <p14:creationId xmlns:p14="http://schemas.microsoft.com/office/powerpoint/2010/main" val="300153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BF00-CBE8-814D-B088-82A94D9E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2,560-DPU System (II)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8E657-497E-D34D-9E02-328862033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309" y="867386"/>
            <a:ext cx="5851473" cy="55737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106EDF-1A4E-6145-9E03-9FF99CE57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245" y="2839197"/>
            <a:ext cx="3012711" cy="21189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0F6870-38D1-E447-9353-7D4BF2908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230" y="1609889"/>
            <a:ext cx="2066388" cy="9192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32921E-5AA3-B844-8F27-9D5D6227F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8623" y="3374763"/>
            <a:ext cx="2592924" cy="20016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4920E-CFD7-B344-BBAC-B77FDC25C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7595" y="1822368"/>
            <a:ext cx="2070100" cy="8685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EC4595-5C2B-D74E-A7AB-93038825B5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1083" y="2229106"/>
            <a:ext cx="2809502" cy="14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F31B5F0-E7C8-A94D-A239-6162094D42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2690" y="2001347"/>
            <a:ext cx="2320496" cy="100802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05FFEEB-275A-6D48-A0BA-4952CDBF4E51}"/>
              </a:ext>
            </a:extLst>
          </p:cNvPr>
          <p:cNvGrpSpPr/>
          <p:nvPr/>
        </p:nvGrpSpPr>
        <p:grpSpPr>
          <a:xfrm>
            <a:off x="6813095" y="910731"/>
            <a:ext cx="2281552" cy="1398315"/>
            <a:chOff x="5480050" y="921748"/>
            <a:chExt cx="2281552" cy="139831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6CE7DF7-C4B4-D04D-8FF2-ED61BC62C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80050" y="1249462"/>
              <a:ext cx="2120900" cy="750472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4550289-053A-BA48-9FBD-B9F4A7CC5957}"/>
                </a:ext>
              </a:extLst>
            </p:cNvPr>
            <p:cNvSpPr/>
            <p:nvPr/>
          </p:nvSpPr>
          <p:spPr>
            <a:xfrm>
              <a:off x="7506375" y="921748"/>
              <a:ext cx="255227" cy="1398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AF7B0-9D5C-3D46-B511-5F0408593525}"/>
              </a:ext>
            </a:extLst>
          </p:cNvPr>
          <p:cNvGrpSpPr/>
          <p:nvPr/>
        </p:nvGrpSpPr>
        <p:grpSpPr>
          <a:xfrm>
            <a:off x="2111632" y="3614951"/>
            <a:ext cx="3211780" cy="2660400"/>
            <a:chOff x="778587" y="3625968"/>
            <a:chExt cx="3211780" cy="26604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0E57DCB-2F0D-BD41-A724-67B83D67B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2110" y="3625968"/>
              <a:ext cx="3068257" cy="26604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9138301-4BD6-DD49-9B22-015A6C780208}"/>
                </a:ext>
              </a:extLst>
            </p:cNvPr>
            <p:cNvSpPr/>
            <p:nvPr/>
          </p:nvSpPr>
          <p:spPr>
            <a:xfrm>
              <a:off x="778587" y="3625968"/>
              <a:ext cx="853178" cy="1398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0ADAA6C-C5FB-CB44-A9E6-6E964C8200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930" y="977555"/>
            <a:ext cx="2580266" cy="30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BF00-CBE8-814D-B088-82A94D9E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640-DPU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3EBD4-3CCC-C145-B4CE-E1E9E7261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741977" cy="5293805"/>
          </a:xfrm>
        </p:spPr>
        <p:txBody>
          <a:bodyPr/>
          <a:lstStyle/>
          <a:p>
            <a:r>
              <a:rPr lang="en-US" sz="2600" dirty="0"/>
              <a:t>UPMEM-based PIM system with </a:t>
            </a:r>
            <a:r>
              <a:rPr lang="en-US" sz="2600" dirty="0">
                <a:solidFill>
                  <a:srgbClr val="00B050"/>
                </a:solidFill>
              </a:rPr>
              <a:t>10 UPMEM DIMMs of 8 chips each (10 ranks)</a:t>
            </a:r>
          </a:p>
          <a:p>
            <a:pPr lvl="1"/>
            <a:r>
              <a:rPr lang="en-US" sz="2200" dirty="0"/>
              <a:t>E19 DIMMs</a:t>
            </a:r>
          </a:p>
          <a:p>
            <a:pPr lvl="1"/>
            <a:r>
              <a:rPr lang="en-US" sz="2200" dirty="0"/>
              <a:t>x86 socket</a:t>
            </a:r>
          </a:p>
          <a:p>
            <a:pPr lvl="2"/>
            <a:r>
              <a:rPr lang="en-US" dirty="0"/>
              <a:t>2 memory controllers (3 channels each)</a:t>
            </a:r>
          </a:p>
          <a:p>
            <a:pPr lvl="2"/>
            <a:r>
              <a:rPr lang="en-US" dirty="0"/>
              <a:t>2 conventional DDR4 DIMMs on one channel of one controller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4C1694-403F-1740-81E2-EF1FB87EF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606" y="2214414"/>
            <a:ext cx="4445000" cy="2641600"/>
          </a:xfrm>
          <a:prstGeom prst="rect">
            <a:avLst/>
          </a:prstGeom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2B6B3FAE-C7A5-0D4C-A591-DBF72C4DD8EC}"/>
              </a:ext>
            </a:extLst>
          </p:cNvPr>
          <p:cNvSpPr/>
          <p:nvPr/>
        </p:nvSpPr>
        <p:spPr>
          <a:xfrm>
            <a:off x="7253614" y="3417820"/>
            <a:ext cx="1798982" cy="518227"/>
          </a:xfrm>
          <a:prstGeom prst="wedgeEllipseCallout">
            <a:avLst/>
          </a:prstGeom>
          <a:solidFill>
            <a:srgbClr val="00B050">
              <a:alpha val="7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640 DPUs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C9E62E71-A61D-4844-8734-EF6718D463B8}"/>
              </a:ext>
            </a:extLst>
          </p:cNvPr>
          <p:cNvSpPr/>
          <p:nvPr/>
        </p:nvSpPr>
        <p:spPr>
          <a:xfrm>
            <a:off x="7267364" y="4575278"/>
            <a:ext cx="1472242" cy="564175"/>
          </a:xfrm>
          <a:prstGeom prst="wedgeEllipseCallout">
            <a:avLst>
              <a:gd name="adj1" fmla="val -34346"/>
              <a:gd name="adj2" fmla="val -61743"/>
            </a:avLst>
          </a:prstGeom>
          <a:solidFill>
            <a:schemeClr val="accent2">
              <a:lumMod val="75000"/>
              <a:alpha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40 GB</a:t>
            </a:r>
          </a:p>
        </p:txBody>
      </p:sp>
    </p:spTree>
    <p:extLst>
      <p:ext uri="{BB962C8B-B14F-4D97-AF65-F5344CB8AC3E}">
        <p14:creationId xmlns:p14="http://schemas.microsoft.com/office/powerpoint/2010/main" val="394947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9701"/>
            <a:ext cx="8787600" cy="1384758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78200" y="1899716"/>
            <a:ext cx="8787600" cy="1373969"/>
          </a:xfrm>
          <a:prstGeom prst="roundRect">
            <a:avLst>
              <a:gd name="adj" fmla="val 7532"/>
            </a:avLst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2B69CC7-3B9F-0149-92EB-C2AB88684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153089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7B4DC-E43F-0644-A985-6D068B1B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Vector Addition (VA)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6F9D2-F549-0F40-837D-B42114E20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first programming example</a:t>
            </a:r>
          </a:p>
          <a:p>
            <a:r>
              <a:rPr lang="en-US" dirty="0"/>
              <a:t>We partition the input arrays across: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DPUs</a:t>
            </a:r>
          </a:p>
          <a:p>
            <a:pPr lvl="1"/>
            <a:r>
              <a:rPr lang="en-US" dirty="0" err="1">
                <a:solidFill>
                  <a:srgbClr val="00B050"/>
                </a:solidFill>
              </a:rPr>
              <a:t>Tasklets</a:t>
            </a:r>
            <a:r>
              <a:rPr lang="en-US" dirty="0"/>
              <a:t>, i.e., software threads running on a DPU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72EFEB-7804-EE40-8134-9A3997B8C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3100826"/>
            <a:ext cx="7920000" cy="1360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942C94-4BDB-C14D-9F8C-17B98264E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3564714"/>
            <a:ext cx="7920000" cy="22269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FB1A14-198C-EE44-976A-C32F2F324479}"/>
              </a:ext>
            </a:extLst>
          </p:cNvPr>
          <p:cNvSpPr/>
          <p:nvPr/>
        </p:nvSpPr>
        <p:spPr>
          <a:xfrm>
            <a:off x="612000" y="2932043"/>
            <a:ext cx="2001991" cy="302149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A4BB11-697F-9946-AAEC-B09BB35EA1DE}"/>
              </a:ext>
            </a:extLst>
          </p:cNvPr>
          <p:cNvSpPr/>
          <p:nvPr/>
        </p:nvSpPr>
        <p:spPr>
          <a:xfrm>
            <a:off x="2584174" y="2932043"/>
            <a:ext cx="2001991" cy="302149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D50D0-72B1-274B-9DBD-2C3D3C22C365}"/>
              </a:ext>
            </a:extLst>
          </p:cNvPr>
          <p:cNvSpPr/>
          <p:nvPr/>
        </p:nvSpPr>
        <p:spPr>
          <a:xfrm>
            <a:off x="4566287" y="2932043"/>
            <a:ext cx="2001991" cy="302149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012BA6-68A6-2149-8323-BCFE0737AD9F}"/>
              </a:ext>
            </a:extLst>
          </p:cNvPr>
          <p:cNvSpPr/>
          <p:nvPr/>
        </p:nvSpPr>
        <p:spPr>
          <a:xfrm>
            <a:off x="6552011" y="2932043"/>
            <a:ext cx="2001991" cy="302149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13413-1772-4C47-91D2-4A741FFEE9E9}"/>
              </a:ext>
            </a:extLst>
          </p:cNvPr>
          <p:cNvSpPr txBox="1"/>
          <p:nvPr/>
        </p:nvSpPr>
        <p:spPr>
          <a:xfrm>
            <a:off x="1140887" y="596747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D5E29E-24B5-1846-B55B-77EF1AEFD25D}"/>
              </a:ext>
            </a:extLst>
          </p:cNvPr>
          <p:cNvSpPr txBox="1"/>
          <p:nvPr/>
        </p:nvSpPr>
        <p:spPr>
          <a:xfrm>
            <a:off x="3127969" y="596747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4AD800-CDBD-5443-86DA-5DD3A10A83BB}"/>
              </a:ext>
            </a:extLst>
          </p:cNvPr>
          <p:cNvSpPr txBox="1"/>
          <p:nvPr/>
        </p:nvSpPr>
        <p:spPr>
          <a:xfrm>
            <a:off x="5110082" y="59669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937D9D-6A5D-FD48-BCD2-C423651EEA2E}"/>
              </a:ext>
            </a:extLst>
          </p:cNvPr>
          <p:cNvSpPr txBox="1"/>
          <p:nvPr/>
        </p:nvSpPr>
        <p:spPr>
          <a:xfrm>
            <a:off x="7097164" y="59669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683699-D365-B84F-9B55-5B01DEE904DD}"/>
              </a:ext>
            </a:extLst>
          </p:cNvPr>
          <p:cNvSpPr/>
          <p:nvPr/>
        </p:nvSpPr>
        <p:spPr>
          <a:xfrm>
            <a:off x="631879" y="3083090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1D4BEA-3515-B044-8D7E-9957E2FF768A}"/>
              </a:ext>
            </a:extLst>
          </p:cNvPr>
          <p:cNvSpPr/>
          <p:nvPr/>
        </p:nvSpPr>
        <p:spPr>
          <a:xfrm>
            <a:off x="1598087" y="3084443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D17448-99CF-D343-AB80-E5839B807C2B}"/>
              </a:ext>
            </a:extLst>
          </p:cNvPr>
          <p:cNvSpPr/>
          <p:nvPr/>
        </p:nvSpPr>
        <p:spPr>
          <a:xfrm>
            <a:off x="2625429" y="3081737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640CC6-91EE-074C-A1BE-7A8A20BAF44C}"/>
              </a:ext>
            </a:extLst>
          </p:cNvPr>
          <p:cNvSpPr/>
          <p:nvPr/>
        </p:nvSpPr>
        <p:spPr>
          <a:xfrm>
            <a:off x="3591637" y="3083090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B322A0-61C5-E14F-B057-915B78BCF5E2}"/>
              </a:ext>
            </a:extLst>
          </p:cNvPr>
          <p:cNvSpPr/>
          <p:nvPr/>
        </p:nvSpPr>
        <p:spPr>
          <a:xfrm>
            <a:off x="4591275" y="3080384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2B6E93-A55B-6F4F-8D27-B50A5B9E76CA}"/>
              </a:ext>
            </a:extLst>
          </p:cNvPr>
          <p:cNvSpPr/>
          <p:nvPr/>
        </p:nvSpPr>
        <p:spPr>
          <a:xfrm>
            <a:off x="5557483" y="3081737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53501B-02F8-1945-9F15-6B9C7924520E}"/>
              </a:ext>
            </a:extLst>
          </p:cNvPr>
          <p:cNvSpPr/>
          <p:nvPr/>
        </p:nvSpPr>
        <p:spPr>
          <a:xfrm>
            <a:off x="6551256" y="3079031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257B11-CEBB-7247-8BD6-8989381C7A1D}"/>
              </a:ext>
            </a:extLst>
          </p:cNvPr>
          <p:cNvSpPr/>
          <p:nvPr/>
        </p:nvSpPr>
        <p:spPr>
          <a:xfrm>
            <a:off x="7517464" y="3080384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14379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1" animBg="1"/>
      <p:bldP spid="17" grpId="1" animBg="1"/>
      <p:bldP spid="18" grpId="1" animBg="1"/>
      <p:bldP spid="19" grpId="1" animBg="1"/>
      <p:bldP spid="20" grpId="1" animBg="1"/>
      <p:bldP spid="2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7B4DC-E43F-0644-A985-6D068B1B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General Programming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6F9D2-F549-0F40-837D-B42114E20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UPMEM programming guide</a:t>
            </a:r>
            <a:r>
              <a:rPr lang="en-US" baseline="30000" dirty="0"/>
              <a:t>✻</a:t>
            </a:r>
            <a:r>
              <a:rPr lang="en-US" dirty="0"/>
              <a:t>, presentations</a:t>
            </a:r>
            <a:r>
              <a:rPr lang="en-US" baseline="30000" dirty="0"/>
              <a:t>★</a:t>
            </a:r>
            <a:r>
              <a:rPr lang="en-US" dirty="0"/>
              <a:t>, and white papers</a:t>
            </a:r>
            <a:r>
              <a:rPr lang="en-US" baseline="30000" dirty="0"/>
              <a:t>☆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5D1409-3F6A-404C-BA0C-B1E58EE0C5C1}"/>
              </a:ext>
            </a:extLst>
          </p:cNvPr>
          <p:cNvSpPr txBox="1"/>
          <p:nvPr/>
        </p:nvSpPr>
        <p:spPr>
          <a:xfrm>
            <a:off x="169011" y="5851726"/>
            <a:ext cx="7234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200" baseline="30000" dirty="0"/>
              <a:t>✻ </a:t>
            </a: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https://sdk.upmem.com/2021.1.1/index.html</a:t>
            </a:r>
            <a:endParaRPr lang="en-US" sz="1200" dirty="0"/>
          </a:p>
          <a:p>
            <a:pPr lvl="0">
              <a:defRPr/>
            </a:pPr>
            <a:r>
              <a:rPr lang="en-US" sz="1200" baseline="30000" dirty="0"/>
              <a:t>★ </a:t>
            </a:r>
            <a:r>
              <a:rPr lang="en-US" sz="1200" dirty="0"/>
              <a:t>F. </a:t>
            </a:r>
            <a:r>
              <a:rPr lang="en-US" sz="1200" dirty="0" err="1"/>
              <a:t>Devaux</a:t>
            </a:r>
            <a:r>
              <a:rPr lang="en-US" sz="1200" dirty="0"/>
              <a:t>, "The true Processing In Memory accelerator," </a:t>
            </a:r>
            <a:r>
              <a:rPr lang="en-US" sz="1200" dirty="0" err="1"/>
              <a:t>HotChips</a:t>
            </a:r>
            <a:r>
              <a:rPr lang="en-US" sz="1200" dirty="0"/>
              <a:t> 2019. </a:t>
            </a:r>
            <a:r>
              <a:rPr lang="en-US" sz="1200" dirty="0" err="1"/>
              <a:t>doi</a:t>
            </a:r>
            <a:r>
              <a:rPr lang="en-US" sz="1200" dirty="0"/>
              <a:t>: 10.1109/HOTCHIPS.2019.8875680</a:t>
            </a:r>
          </a:p>
          <a:p>
            <a:pPr lvl="0">
              <a:defRPr/>
            </a:pPr>
            <a:r>
              <a:rPr lang="en-US" sz="1200" baseline="30000" dirty="0"/>
              <a:t>☆ </a:t>
            </a:r>
            <a:r>
              <a:rPr lang="en-US" sz="1200" dirty="0"/>
              <a:t>UPMEM, “Introduction to UPMEM PIM. Processing-in-memory (PIM) on DRAM Accelerator,” White paper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9C40A2-9B30-A54D-8764-D723E53E557A}"/>
              </a:ext>
            </a:extLst>
          </p:cNvPr>
          <p:cNvGrpSpPr/>
          <p:nvPr/>
        </p:nvGrpSpPr>
        <p:grpSpPr>
          <a:xfrm>
            <a:off x="1630497" y="2060153"/>
            <a:ext cx="5883007" cy="3593820"/>
            <a:chOff x="1630497" y="2060153"/>
            <a:chExt cx="5883007" cy="3483650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02C774D0-0374-7B43-914C-DDA905936022}"/>
                </a:ext>
              </a:extLst>
            </p:cNvPr>
            <p:cNvSpPr/>
            <p:nvPr/>
          </p:nvSpPr>
          <p:spPr>
            <a:xfrm>
              <a:off x="1630497" y="2060153"/>
              <a:ext cx="5883007" cy="3483650"/>
            </a:xfrm>
            <a:prstGeom prst="roundRect">
              <a:avLst>
                <a:gd name="adj" fmla="val 7357"/>
              </a:avLst>
            </a:prstGeom>
            <a:solidFill>
              <a:srgbClr val="F3FCF3"/>
            </a:solidFill>
            <a:ln w="44450">
              <a:solidFill>
                <a:srgbClr val="009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 Same Side Corner Rectangle 23">
              <a:extLst>
                <a:ext uri="{FF2B5EF4-FFF2-40B4-BE49-F238E27FC236}">
                  <a16:creationId xmlns:a16="http://schemas.microsoft.com/office/drawing/2014/main" id="{C0955F9C-1712-B54F-9BAE-DD8C0C4C3A90}"/>
                </a:ext>
              </a:extLst>
            </p:cNvPr>
            <p:cNvSpPr/>
            <p:nvPr/>
          </p:nvSpPr>
          <p:spPr>
            <a:xfrm>
              <a:off x="1630497" y="2069119"/>
              <a:ext cx="5883007" cy="39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9901"/>
            </a:solidFill>
            <a:ln>
              <a:solidFill>
                <a:srgbClr val="009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GENERAL PROGRAMMING RECOMMENDATIONS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A18A08A-B5EA-F040-B17C-5E2D7CC3B463}"/>
              </a:ext>
            </a:extLst>
          </p:cNvPr>
          <p:cNvSpPr txBox="1"/>
          <p:nvPr/>
        </p:nvSpPr>
        <p:spPr>
          <a:xfrm>
            <a:off x="1630497" y="2465119"/>
            <a:ext cx="5883007" cy="3170099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Cambria" panose="02040503050406030204" pitchFamily="18" charset="0"/>
              </a:rPr>
              <a:t>Execute on the </a:t>
            </a:r>
            <a:r>
              <a:rPr lang="en-US" sz="2000" i="1" dirty="0">
                <a:latin typeface="Cambria" panose="02040503050406030204" pitchFamily="18" charset="0"/>
              </a:rPr>
              <a:t>DRAM Processing Units</a:t>
            </a:r>
            <a:r>
              <a:rPr lang="en-US" sz="2000" dirty="0">
                <a:latin typeface="Cambria" panose="02040503050406030204" pitchFamily="18" charset="0"/>
              </a:rPr>
              <a:t> (</a:t>
            </a:r>
            <a:r>
              <a:rPr lang="en-US" sz="2000" i="1" dirty="0">
                <a:latin typeface="Cambria" panose="02040503050406030204" pitchFamily="18" charset="0"/>
              </a:rPr>
              <a:t>DPUs</a:t>
            </a:r>
            <a:r>
              <a:rPr lang="en-US" sz="2000" dirty="0">
                <a:latin typeface="Cambria" panose="02040503050406030204" pitchFamily="18" charset="0"/>
              </a:rPr>
              <a:t>) </a:t>
            </a:r>
            <a:r>
              <a:rPr lang="en-US" sz="2000" b="1" dirty="0">
                <a:latin typeface="Cambria" panose="02040503050406030204" pitchFamily="18" charset="0"/>
              </a:rPr>
              <a:t>portions of parallel code</a:t>
            </a:r>
            <a:r>
              <a:rPr lang="en-US" sz="2000" dirty="0">
                <a:latin typeface="Cambria" panose="02040503050406030204" pitchFamily="18" charset="0"/>
              </a:rPr>
              <a:t> that are as long as possible. 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Cambria" panose="02040503050406030204" pitchFamily="18" charset="0"/>
              </a:rPr>
              <a:t>Split the workload into </a:t>
            </a:r>
            <a:r>
              <a:rPr lang="en-US" sz="2000" b="1" dirty="0">
                <a:latin typeface="Cambria" panose="02040503050406030204" pitchFamily="18" charset="0"/>
              </a:rPr>
              <a:t>independent data blocks</a:t>
            </a:r>
            <a:r>
              <a:rPr lang="en-US" sz="2000" dirty="0">
                <a:latin typeface="Cambria" panose="02040503050406030204" pitchFamily="18" charset="0"/>
              </a:rPr>
              <a:t>, which the DPUs operate on independently. 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Cambria" panose="02040503050406030204" pitchFamily="18" charset="0"/>
              </a:rPr>
              <a:t>Use </a:t>
            </a:r>
            <a:r>
              <a:rPr lang="en-US" sz="2000" b="1" dirty="0">
                <a:latin typeface="Cambria" panose="02040503050406030204" pitchFamily="18" charset="0"/>
              </a:rPr>
              <a:t>as many working DPUs </a:t>
            </a:r>
            <a:r>
              <a:rPr lang="en-US" sz="2000" dirty="0">
                <a:latin typeface="Cambria" panose="02040503050406030204" pitchFamily="18" charset="0"/>
              </a:rPr>
              <a:t>in the system as possible.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Cambria" panose="02040503050406030204" pitchFamily="18" charset="0"/>
              </a:rPr>
              <a:t>Launch at least </a:t>
            </a:r>
            <a:r>
              <a:rPr lang="en-US" sz="2000" b="1" dirty="0">
                <a:latin typeface="Cambria" panose="02040503050406030204" pitchFamily="18" charset="0"/>
              </a:rPr>
              <a:t>11 </a:t>
            </a:r>
            <a:r>
              <a:rPr lang="en-US" sz="2000" b="1" i="1" dirty="0" err="1">
                <a:latin typeface="Cambria" panose="02040503050406030204" pitchFamily="18" charset="0"/>
              </a:rPr>
              <a:t>tasklets</a:t>
            </a:r>
            <a:r>
              <a:rPr lang="en-US" sz="2000" b="1" dirty="0">
                <a:latin typeface="Cambria" panose="02040503050406030204" pitchFamily="18" charset="0"/>
              </a:rPr>
              <a:t> (i.e., software threads)</a:t>
            </a:r>
            <a:r>
              <a:rPr lang="en-US" sz="2000" dirty="0">
                <a:latin typeface="Cambria" panose="02040503050406030204" pitchFamily="18" charset="0"/>
              </a:rPr>
              <a:t> per DPU. </a:t>
            </a:r>
          </a:p>
        </p:txBody>
      </p:sp>
    </p:spTree>
    <p:extLst>
      <p:ext uri="{BB962C8B-B14F-4D97-AF65-F5344CB8AC3E}">
        <p14:creationId xmlns:p14="http://schemas.microsoft.com/office/powerpoint/2010/main" val="39849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F345-AA55-FA44-AB8E-FF396F7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F4DE-345E-C64B-942C-1E96465B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574797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Data movement </a:t>
            </a:r>
            <a:r>
              <a:rPr lang="en-US" dirty="0"/>
              <a:t>between memory/storage units and compute units is a major contributor to execution time and energy consumption</a:t>
            </a:r>
          </a:p>
          <a:p>
            <a:r>
              <a:rPr lang="en-US" dirty="0">
                <a:solidFill>
                  <a:srgbClr val="00B050"/>
                </a:solidFill>
              </a:rPr>
              <a:t>Processing-in-Memory</a:t>
            </a:r>
            <a:r>
              <a:rPr lang="en-US" dirty="0"/>
              <a:t> (PIM) is a paradigm that can tackle the </a:t>
            </a:r>
            <a:r>
              <a:rPr lang="en-US" i="1" dirty="0">
                <a:solidFill>
                  <a:srgbClr val="C00000"/>
                </a:solidFill>
              </a:rPr>
              <a:t>data movement bottleneck</a:t>
            </a:r>
          </a:p>
          <a:p>
            <a:pPr lvl="1"/>
            <a:r>
              <a:rPr lang="en-US" dirty="0"/>
              <a:t>Though explored for +50 years, technology challenges prevented the successful materialization</a:t>
            </a:r>
          </a:p>
          <a:p>
            <a:r>
              <a:rPr lang="en-US" dirty="0"/>
              <a:t>UPMEM has designed and fabricated </a:t>
            </a:r>
            <a:r>
              <a:rPr lang="en-US" dirty="0">
                <a:solidFill>
                  <a:srgbClr val="00B050"/>
                </a:solidFill>
              </a:rPr>
              <a:t>the first publicly-available real-world PIM architecture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DDR4 chips embedding in-order multithreaded DRAM Processing Units (DPUs)</a:t>
            </a:r>
          </a:p>
          <a:p>
            <a:r>
              <a:rPr lang="en-US" dirty="0"/>
              <a:t>Our work: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Introduction </a:t>
            </a:r>
            <a:r>
              <a:rPr lang="en-US" dirty="0"/>
              <a:t>to UPMEM programming model and PIM architecture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Microbenchmark-based characterization </a:t>
            </a:r>
            <a:r>
              <a:rPr lang="en-US" dirty="0"/>
              <a:t>of the DPU</a:t>
            </a:r>
          </a:p>
          <a:p>
            <a:pPr lvl="1"/>
            <a:r>
              <a:rPr lang="en-US" dirty="0"/>
              <a:t>Benchmarking and </a:t>
            </a:r>
            <a:r>
              <a:rPr lang="en-US" dirty="0">
                <a:solidFill>
                  <a:srgbClr val="7030A0"/>
                </a:solidFill>
              </a:rPr>
              <a:t>workload suitability</a:t>
            </a:r>
            <a:r>
              <a:rPr lang="en-US" dirty="0"/>
              <a:t> study</a:t>
            </a:r>
          </a:p>
          <a:p>
            <a:r>
              <a:rPr lang="en-US" dirty="0"/>
              <a:t>Main contributions:</a:t>
            </a:r>
          </a:p>
          <a:p>
            <a:pPr lvl="1"/>
            <a:r>
              <a:rPr lang="en-US" dirty="0"/>
              <a:t>Comprehensive </a:t>
            </a:r>
            <a:r>
              <a:rPr lang="en-US" dirty="0">
                <a:solidFill>
                  <a:srgbClr val="0070C0"/>
                </a:solidFill>
              </a:rPr>
              <a:t>characterization and analysis of the first commercially-available PIM architecture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PrIM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u="sng" dirty="0">
                <a:solidFill>
                  <a:srgbClr val="002060"/>
                </a:solidFill>
              </a:rPr>
              <a:t>Pr</a:t>
            </a:r>
            <a:r>
              <a:rPr lang="en-US" dirty="0">
                <a:solidFill>
                  <a:srgbClr val="002060"/>
                </a:solidFill>
              </a:rPr>
              <a:t>ocessing-</a:t>
            </a:r>
            <a:r>
              <a:rPr lang="en-US" u="sng" dirty="0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n-</a:t>
            </a:r>
            <a:r>
              <a:rPr lang="en-US" u="sng" dirty="0">
                <a:solidFill>
                  <a:srgbClr val="002060"/>
                </a:solidFill>
              </a:rPr>
              <a:t>M</a:t>
            </a:r>
            <a:r>
              <a:rPr lang="en-US" dirty="0">
                <a:solidFill>
                  <a:srgbClr val="002060"/>
                </a:solidFill>
              </a:rPr>
              <a:t>emory) benchmarks: </a:t>
            </a:r>
          </a:p>
          <a:p>
            <a:pPr lvl="2"/>
            <a:r>
              <a:rPr lang="en-US" dirty="0"/>
              <a:t>16 workloads that are memory-bound in conventional processor-centric systems</a:t>
            </a:r>
          </a:p>
          <a:p>
            <a:pPr lvl="2"/>
            <a:r>
              <a:rPr lang="en-US" dirty="0"/>
              <a:t>Strong and weak scaling characteristics</a:t>
            </a:r>
          </a:p>
          <a:p>
            <a:pPr lvl="1"/>
            <a:r>
              <a:rPr lang="en-US" dirty="0"/>
              <a:t>Comparison to </a:t>
            </a:r>
            <a:r>
              <a:rPr lang="en-US" dirty="0">
                <a:solidFill>
                  <a:srgbClr val="C00000"/>
                </a:solidFill>
              </a:rPr>
              <a:t>state-of-the-art CPU and GPU</a:t>
            </a:r>
          </a:p>
          <a:p>
            <a:r>
              <a:rPr lang="en-US" dirty="0"/>
              <a:t>Takeaways:</a:t>
            </a:r>
          </a:p>
          <a:p>
            <a:pPr lvl="1"/>
            <a:r>
              <a:rPr lang="en-US" dirty="0"/>
              <a:t>Workload characteristics for </a:t>
            </a:r>
            <a:r>
              <a:rPr lang="en-US" dirty="0">
                <a:solidFill>
                  <a:srgbClr val="0070C0"/>
                </a:solidFill>
              </a:rPr>
              <a:t>PIM suitability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Programming </a:t>
            </a:r>
            <a:r>
              <a:rPr lang="en-US" dirty="0"/>
              <a:t>recommendations</a:t>
            </a:r>
          </a:p>
          <a:p>
            <a:pPr lvl="1"/>
            <a:r>
              <a:rPr lang="en-US" dirty="0"/>
              <a:t>Suggestions and hints for </a:t>
            </a:r>
            <a:r>
              <a:rPr lang="en-US" dirty="0">
                <a:solidFill>
                  <a:srgbClr val="7030A0"/>
                </a:solidFill>
              </a:rPr>
              <a:t>hardware and architecture designers </a:t>
            </a:r>
            <a:r>
              <a:rPr lang="en-US" dirty="0"/>
              <a:t>of future PIM systems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PrIM</a:t>
            </a:r>
            <a:r>
              <a:rPr lang="en-US" dirty="0"/>
              <a:t>: (a) programming samples, (b) evaluation and comparison of current and future PIM systems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CPU-DPU/DPU-CPU Data 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5446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CPU-DPU and DPU-CPU transfers</a:t>
            </a:r>
          </a:p>
          <a:p>
            <a:pPr lvl="1"/>
            <a:r>
              <a:rPr lang="en-US" dirty="0"/>
              <a:t>Between host CPU’s main memory and DPUs’ MRAM banks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Serial CPU-DPU/DPU-CPU </a:t>
            </a:r>
            <a:r>
              <a:rPr lang="en-US" dirty="0"/>
              <a:t>transfers: </a:t>
            </a:r>
          </a:p>
          <a:p>
            <a:pPr lvl="1"/>
            <a:r>
              <a:rPr lang="en-US" dirty="0"/>
              <a:t>A single DPU (i.e., 1 MRAM bank)</a:t>
            </a:r>
          </a:p>
          <a:p>
            <a:r>
              <a:rPr lang="en-US" dirty="0">
                <a:solidFill>
                  <a:srgbClr val="00B0F0"/>
                </a:solidFill>
              </a:rPr>
              <a:t>Parallel CPU-DPU/DPU-CPU </a:t>
            </a:r>
            <a:r>
              <a:rPr lang="en-US" dirty="0"/>
              <a:t>transfers: </a:t>
            </a:r>
          </a:p>
          <a:p>
            <a:pPr lvl="1"/>
            <a:r>
              <a:rPr lang="en-US" dirty="0"/>
              <a:t>Multiple DPUs (i.e., many MRAM banks)</a:t>
            </a:r>
          </a:p>
          <a:p>
            <a:r>
              <a:rPr lang="en-US" dirty="0">
                <a:solidFill>
                  <a:srgbClr val="C00000"/>
                </a:solidFill>
              </a:rPr>
              <a:t>Broadcast CPU-DPU </a:t>
            </a:r>
            <a:r>
              <a:rPr lang="en-US" dirty="0"/>
              <a:t>transfers: </a:t>
            </a:r>
          </a:p>
          <a:p>
            <a:pPr lvl="1"/>
            <a:r>
              <a:rPr lang="en-US" dirty="0"/>
              <a:t>Multiple DPUs with a single buffer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72EA4C-7C37-8149-BB9F-4DBD4123B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397" y="1479374"/>
            <a:ext cx="5091206" cy="30256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BBFD5D-1D73-5A45-882D-127A02242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111" y="2216127"/>
            <a:ext cx="1353256" cy="1393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50C03D-7079-A345-905D-A3CC89134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511" y="2566738"/>
            <a:ext cx="1111978" cy="90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4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Different Types of Transfers in a Program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CDEB4C7-6870-FC49-886F-6AC4FABEC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example benchmark that uses both parallel and serial transfers</a:t>
            </a:r>
          </a:p>
          <a:p>
            <a:r>
              <a:rPr lang="en-US" dirty="0"/>
              <a:t>Select (SEL)</a:t>
            </a:r>
          </a:p>
          <a:p>
            <a:pPr lvl="1"/>
            <a:r>
              <a:rPr lang="en-US" dirty="0"/>
              <a:t>Remove even values</a:t>
            </a:r>
          </a:p>
        </p:txBody>
      </p:sp>
      <p:pic>
        <p:nvPicPr>
          <p:cNvPr id="1026" name="Picture 2" descr="https://lh3.googleusercontent.com/3CySxnroF3B3ofCAVargSn8x_YDhnSqiFLkgtnUdHwwQWemW3YdUXwdYSbMY2Xx-eOAKokCwHHGh2PjC8OaxwjdJjdV1ZMwnKvet9SMSAZwEoxxi9FTtjWHLaBcj65CFBCEG-L4">
            <a:extLst>
              <a:ext uri="{FF2B5EF4-FFF2-40B4-BE49-F238E27FC236}">
                <a16:creationId xmlns:a16="http://schemas.microsoft.com/office/drawing/2014/main" id="{AE11AA65-E381-344B-B0A3-CCCF3187A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0" y="3137414"/>
            <a:ext cx="6315765" cy="209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8D0166-1F09-1F4F-AC75-9B0B7A873D9C}"/>
              </a:ext>
            </a:extLst>
          </p:cNvPr>
          <p:cNvSpPr/>
          <p:nvPr/>
        </p:nvSpPr>
        <p:spPr>
          <a:xfrm>
            <a:off x="1838863" y="3524941"/>
            <a:ext cx="1819701" cy="48614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29C51-D287-554E-95CB-D669A3DB5308}"/>
              </a:ext>
            </a:extLst>
          </p:cNvPr>
          <p:cNvSpPr txBox="1"/>
          <p:nvPr/>
        </p:nvSpPr>
        <p:spPr>
          <a:xfrm>
            <a:off x="2407944" y="396208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B71EB7-8A9C-144F-ABDE-C1F827BF26D6}"/>
              </a:ext>
            </a:extLst>
          </p:cNvPr>
          <p:cNvSpPr/>
          <p:nvPr/>
        </p:nvSpPr>
        <p:spPr>
          <a:xfrm>
            <a:off x="3678861" y="3524941"/>
            <a:ext cx="1819701" cy="48614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C45036-4C95-7749-BF11-FCB7E07A5BDB}"/>
              </a:ext>
            </a:extLst>
          </p:cNvPr>
          <p:cNvSpPr txBox="1"/>
          <p:nvPr/>
        </p:nvSpPr>
        <p:spPr>
          <a:xfrm>
            <a:off x="4268239" y="396208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49E219-4A5E-E047-9D34-51BC98BDEB81}"/>
              </a:ext>
            </a:extLst>
          </p:cNvPr>
          <p:cNvSpPr/>
          <p:nvPr/>
        </p:nvSpPr>
        <p:spPr>
          <a:xfrm>
            <a:off x="5518859" y="3524941"/>
            <a:ext cx="1819701" cy="48614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6C3A0-6F9D-5D4C-8317-05EFEF69D13C}"/>
              </a:ext>
            </a:extLst>
          </p:cNvPr>
          <p:cNvSpPr txBox="1"/>
          <p:nvPr/>
        </p:nvSpPr>
        <p:spPr>
          <a:xfrm>
            <a:off x="6087940" y="396208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13D260-4160-7148-A5D6-BC53CFB03E89}"/>
              </a:ext>
            </a:extLst>
          </p:cNvPr>
          <p:cNvSpPr/>
          <p:nvPr/>
        </p:nvSpPr>
        <p:spPr>
          <a:xfrm>
            <a:off x="1838863" y="4731865"/>
            <a:ext cx="913827" cy="4861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8AAC44-C123-C34D-B7F0-41D2A9E54199}"/>
              </a:ext>
            </a:extLst>
          </p:cNvPr>
          <p:cNvSpPr txBox="1"/>
          <p:nvPr/>
        </p:nvSpPr>
        <p:spPr>
          <a:xfrm>
            <a:off x="1950744" y="517503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64F227-B950-214F-BED2-4789E6294B7A}"/>
              </a:ext>
            </a:extLst>
          </p:cNvPr>
          <p:cNvSpPr/>
          <p:nvPr/>
        </p:nvSpPr>
        <p:spPr>
          <a:xfrm>
            <a:off x="2764393" y="4731865"/>
            <a:ext cx="913827" cy="4861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512962-8A93-694F-91A8-25DACD2F0435}"/>
              </a:ext>
            </a:extLst>
          </p:cNvPr>
          <p:cNvSpPr txBox="1"/>
          <p:nvPr/>
        </p:nvSpPr>
        <p:spPr>
          <a:xfrm>
            <a:off x="2864571" y="517503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A486AB-4515-5C43-90C3-E770CBF7C1FF}"/>
              </a:ext>
            </a:extLst>
          </p:cNvPr>
          <p:cNvSpPr/>
          <p:nvPr/>
        </p:nvSpPr>
        <p:spPr>
          <a:xfrm>
            <a:off x="3689922" y="4731865"/>
            <a:ext cx="411093" cy="4861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CDF037-A4F4-1840-9FE1-3A616C64B3E2}"/>
              </a:ext>
            </a:extLst>
          </p:cNvPr>
          <p:cNvSpPr txBox="1"/>
          <p:nvPr/>
        </p:nvSpPr>
        <p:spPr>
          <a:xfrm>
            <a:off x="3635550" y="517503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BDC5F1-D650-3A4D-A19B-9DC141195CEC}"/>
              </a:ext>
            </a:extLst>
          </p:cNvPr>
          <p:cNvSpPr txBox="1"/>
          <p:nvPr/>
        </p:nvSpPr>
        <p:spPr>
          <a:xfrm>
            <a:off x="7391717" y="3444845"/>
            <a:ext cx="111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Parallel transfers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4EDAAB-1B0C-AD41-9543-D45741CDD8AD}"/>
              </a:ext>
            </a:extLst>
          </p:cNvPr>
          <p:cNvSpPr txBox="1"/>
          <p:nvPr/>
        </p:nvSpPr>
        <p:spPr>
          <a:xfrm>
            <a:off x="4168920" y="4630285"/>
            <a:ext cx="111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Serial transfers</a:t>
            </a:r>
          </a:p>
        </p:txBody>
      </p:sp>
    </p:spTree>
    <p:extLst>
      <p:ext uri="{BB962C8B-B14F-4D97-AF65-F5344CB8AC3E}">
        <p14:creationId xmlns:p14="http://schemas.microsoft.com/office/powerpoint/2010/main" val="21874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9" grpId="0" animBg="1"/>
      <p:bldP spid="20" grpId="0"/>
      <p:bldP spid="21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Inter-DPU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5446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There is </a:t>
            </a:r>
            <a:r>
              <a:rPr lang="en-US" dirty="0">
                <a:solidFill>
                  <a:srgbClr val="C00000"/>
                </a:solidFill>
              </a:rPr>
              <a:t>no direct communication channel between DPUs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Inter-DPU communication takes places via the host CPU </a:t>
            </a:r>
            <a:r>
              <a:rPr lang="en-US" dirty="0"/>
              <a:t>using CPU-DPU and DPU-CPU transfers</a:t>
            </a:r>
          </a:p>
          <a:p>
            <a:r>
              <a:rPr lang="en-US" dirty="0"/>
              <a:t>Example communication patterns:</a:t>
            </a:r>
          </a:p>
          <a:p>
            <a:pPr lvl="1"/>
            <a:r>
              <a:rPr lang="en-US" dirty="0"/>
              <a:t>Merging of partial results to obtain the final result</a:t>
            </a:r>
          </a:p>
          <a:p>
            <a:pPr lvl="2"/>
            <a:r>
              <a:rPr lang="en-US" dirty="0"/>
              <a:t>Only DPU-CPU transfers</a:t>
            </a:r>
          </a:p>
          <a:p>
            <a:pPr lvl="1"/>
            <a:r>
              <a:rPr lang="en-US" dirty="0"/>
              <a:t>Redistribution of intermediate results for further computation</a:t>
            </a:r>
          </a:p>
          <a:p>
            <a:pPr lvl="2"/>
            <a:r>
              <a:rPr lang="en-US" dirty="0"/>
              <a:t>DPU-CPU transfers and CPU-DPU transfers</a:t>
            </a:r>
          </a:p>
          <a:p>
            <a:pPr lvl="2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673F16-FD64-9E44-95EB-838ABD9C0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397" y="1479374"/>
            <a:ext cx="5091206" cy="3025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4BF1AC-6943-264D-9EE5-45F1898FB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111" y="2216127"/>
            <a:ext cx="1353256" cy="1393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8181AF-3817-9B4B-AC17-D6F6B7FA4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511" y="2566738"/>
            <a:ext cx="1111978" cy="90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Fast are these Data Transfers?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563509" cy="37717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With a microbenchmark, we obtain the </a:t>
            </a:r>
            <a:r>
              <a:rPr lang="en-US" dirty="0">
                <a:solidFill>
                  <a:srgbClr val="00B050"/>
                </a:solidFill>
              </a:rPr>
              <a:t>sustained bandwidth of all types of CPU-DPU and DPU-CPU transfers</a:t>
            </a:r>
          </a:p>
          <a:p>
            <a:r>
              <a:rPr lang="en-US" dirty="0"/>
              <a:t>Two experiments: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1 DPU</a:t>
            </a:r>
            <a:r>
              <a:rPr lang="en-US" dirty="0"/>
              <a:t>: variable CPU-DPU and DPU-CPU transfer size (</a:t>
            </a:r>
            <a:r>
              <a:rPr lang="en-US" dirty="0">
                <a:solidFill>
                  <a:srgbClr val="0070C0"/>
                </a:solidFill>
              </a:rPr>
              <a:t>8 bytes to 32 MB</a:t>
            </a:r>
            <a:r>
              <a:rPr lang="en-US" dirty="0"/>
              <a:t>)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1 rank</a:t>
            </a:r>
            <a:r>
              <a:rPr lang="en-US" dirty="0"/>
              <a:t>: 32 MB CPU-DPU and DPU-CPU transfers to/from a set of    </a:t>
            </a:r>
            <a:r>
              <a:rPr lang="en-US" dirty="0">
                <a:solidFill>
                  <a:srgbClr val="0070C0"/>
                </a:solidFill>
              </a:rPr>
              <a:t>1 to 64 MRAM banks </a:t>
            </a:r>
            <a:r>
              <a:rPr lang="en-US" dirty="0"/>
              <a:t>within the same rank</a:t>
            </a:r>
          </a:p>
          <a:p>
            <a:r>
              <a:rPr lang="en-US" dirty="0"/>
              <a:t>We do not experiment with more than one rank</a:t>
            </a:r>
          </a:p>
          <a:p>
            <a:pPr lvl="1"/>
            <a:r>
              <a:rPr lang="en-US" dirty="0"/>
              <a:t>Preliminary experiments show that the UPMEM SDK* only parallelizes transfers within the same rank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BB217F-CE19-9549-B45D-76E11BD6A632}"/>
              </a:ext>
            </a:extLst>
          </p:cNvPr>
          <p:cNvSpPr txBox="1"/>
          <p:nvPr/>
        </p:nvSpPr>
        <p:spPr>
          <a:xfrm>
            <a:off x="3858505" y="6553223"/>
            <a:ext cx="1426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* UPMEM SDK 2021.1.1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8BF6F1C-6357-FF41-8DAD-F141C5360C5E}"/>
              </a:ext>
            </a:extLst>
          </p:cNvPr>
          <p:cNvSpPr/>
          <p:nvPr/>
        </p:nvSpPr>
        <p:spPr>
          <a:xfrm>
            <a:off x="178200" y="4532559"/>
            <a:ext cx="8787600" cy="8090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andara" panose="020E0502030303020204" pitchFamily="34" charset="0"/>
              </a:rPr>
              <a:t>DDR4 bandwidth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bounds the maximum transfer bandwidth</a:t>
            </a:r>
            <a:endParaRPr lang="en-US" sz="2400" dirty="0">
              <a:solidFill>
                <a:schemeClr val="tx1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50DB32E-BCF3-E341-8FD4-948C6D96182A}"/>
              </a:ext>
            </a:extLst>
          </p:cNvPr>
          <p:cNvSpPr/>
          <p:nvPr/>
        </p:nvSpPr>
        <p:spPr>
          <a:xfrm>
            <a:off x="178200" y="5467048"/>
            <a:ext cx="8787600" cy="8345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The cost of the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transfers can be amortized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if enough computation is run on the DPUs</a:t>
            </a:r>
            <a:endParaRPr lang="en-US" sz="2200" dirty="0">
              <a:solidFill>
                <a:schemeClr val="tx1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9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CPU-DPU/DPU-CPU Transfers: 1 DPU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transfer size varies between 8 bytes and 32 MB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011641A-D2D1-0A49-B19D-E493AEEC6F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74015"/>
              </p:ext>
            </p:extLst>
          </p:nvPr>
        </p:nvGraphicFramePr>
        <p:xfrm>
          <a:off x="1682750" y="1532510"/>
          <a:ext cx="57785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D0B98109-C8EE-2342-9334-DD8DC3206000}"/>
              </a:ext>
            </a:extLst>
          </p:cNvPr>
          <p:cNvGrpSpPr/>
          <p:nvPr/>
        </p:nvGrpSpPr>
        <p:grpSpPr>
          <a:xfrm>
            <a:off x="832991" y="4512290"/>
            <a:ext cx="7478019" cy="1600415"/>
            <a:chOff x="1643281" y="4361975"/>
            <a:chExt cx="6864225" cy="1798364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7403D06A-5D97-DD45-9B05-3564ED166269}"/>
                </a:ext>
              </a:extLst>
            </p:cNvPr>
            <p:cNvSpPr/>
            <p:nvPr/>
          </p:nvSpPr>
          <p:spPr>
            <a:xfrm>
              <a:off x="1643281" y="4361977"/>
              <a:ext cx="6864225" cy="1707129"/>
            </a:xfrm>
            <a:prstGeom prst="roundRect">
              <a:avLst>
                <a:gd name="adj" fmla="val 7357"/>
              </a:avLst>
            </a:prstGeom>
            <a:solidFill>
              <a:srgbClr val="F5F6FB"/>
            </a:solidFill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3" name="Round Same Side Corner Rectangle 12">
              <a:extLst>
                <a:ext uri="{FF2B5EF4-FFF2-40B4-BE49-F238E27FC236}">
                  <a16:creationId xmlns:a16="http://schemas.microsoft.com/office/drawing/2014/main" id="{00193EC6-326B-7D4B-B7BB-74938269E67A}"/>
                </a:ext>
              </a:extLst>
            </p:cNvPr>
            <p:cNvSpPr/>
            <p:nvPr/>
          </p:nvSpPr>
          <p:spPr>
            <a:xfrm>
              <a:off x="1643281" y="4361975"/>
              <a:ext cx="6864225" cy="444980"/>
            </a:xfrm>
            <a:prstGeom prst="round2SameRect">
              <a:avLst>
                <a:gd name="adj1" fmla="val 33688"/>
                <a:gd name="adj2" fmla="val 0"/>
              </a:avLst>
            </a:prstGeom>
            <a:solidFill>
              <a:srgbClr val="2D458A"/>
            </a:solidFill>
            <a:ln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KEY OBSERVATION 7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F2F449-943C-994C-880E-C7AD4D78257B}"/>
                </a:ext>
              </a:extLst>
            </p:cNvPr>
            <p:cNvSpPr txBox="1"/>
            <p:nvPr/>
          </p:nvSpPr>
          <p:spPr>
            <a:xfrm>
              <a:off x="1643281" y="4836900"/>
              <a:ext cx="6864225" cy="1323439"/>
            </a:xfrm>
            <a:prstGeom prst="rect">
              <a:avLst/>
            </a:prstGeom>
            <a:noFill/>
          </p:spPr>
          <p:txBody>
            <a:bodyPr wrap="square" lIns="180000" rtlCol="0">
              <a:spAutoFit/>
            </a:bodyPr>
            <a:lstStyle/>
            <a:p>
              <a:r>
                <a:rPr lang="en-US" sz="2000" b="1" dirty="0">
                  <a:latin typeface="Cambria" panose="02040503050406030204" pitchFamily="18" charset="0"/>
                </a:rPr>
                <a:t>Larger CPU-DPU and DPU-CPU transfers </a:t>
              </a:r>
              <a:r>
                <a:rPr lang="en-US" sz="2000" dirty="0">
                  <a:latin typeface="Cambria" panose="02040503050406030204" pitchFamily="18" charset="0"/>
                </a:rPr>
                <a:t>between the host main memory and the DRAM Processing Unit’s Main memory (MRAM) banks </a:t>
              </a:r>
              <a:r>
                <a:rPr lang="en-US" sz="2000" b="1" dirty="0">
                  <a:latin typeface="Cambria" panose="02040503050406030204" pitchFamily="18" charset="0"/>
                </a:rPr>
                <a:t>result in higher sustained bandwidth</a:t>
              </a:r>
              <a:r>
                <a:rPr lang="en-US" sz="2000" dirty="0">
                  <a:latin typeface="Cambria" panose="02040503050406030204" pitchFamily="18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38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CPU-DPU/DPU-CPU Transfers: 1 Rank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CPU-DPU</a:t>
            </a:r>
            <a:r>
              <a:rPr lang="en-US" sz="2400" dirty="0"/>
              <a:t> (serial/parallel/</a:t>
            </a:r>
            <a:r>
              <a:rPr lang="en-US" sz="2400" dirty="0">
                <a:solidFill>
                  <a:srgbClr val="C00000"/>
                </a:solidFill>
              </a:rPr>
              <a:t>broadcast</a:t>
            </a:r>
            <a:r>
              <a:rPr lang="en-US" sz="2400" dirty="0"/>
              <a:t>) and </a:t>
            </a:r>
            <a:r>
              <a:rPr lang="en-US" sz="2400" dirty="0">
                <a:solidFill>
                  <a:srgbClr val="002060"/>
                </a:solidFill>
              </a:rPr>
              <a:t>DPU-CPU </a:t>
            </a:r>
            <a:r>
              <a:rPr lang="en-US" sz="2400" dirty="0"/>
              <a:t>(serial/parallel)</a:t>
            </a:r>
          </a:p>
          <a:p>
            <a:r>
              <a:rPr lang="en-US" sz="2400" dirty="0"/>
              <a:t>The number of DPUs varies between 1 and 64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ECE51C5-A872-834E-9035-785BB5A3D9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728337"/>
              </p:ext>
            </p:extLst>
          </p:nvPr>
        </p:nvGraphicFramePr>
        <p:xfrm>
          <a:off x="1729178" y="1947294"/>
          <a:ext cx="5774267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896F35F5-422B-DB4F-962C-E39AC8431745}"/>
              </a:ext>
            </a:extLst>
          </p:cNvPr>
          <p:cNvGrpSpPr/>
          <p:nvPr/>
        </p:nvGrpSpPr>
        <p:grpSpPr>
          <a:xfrm>
            <a:off x="701177" y="4612496"/>
            <a:ext cx="7741646" cy="1718559"/>
            <a:chOff x="1643281" y="4361976"/>
            <a:chExt cx="6864225" cy="171855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D58343B-D108-CE40-B33F-611BF9E8160A}"/>
                </a:ext>
              </a:extLst>
            </p:cNvPr>
            <p:cNvSpPr/>
            <p:nvPr/>
          </p:nvSpPr>
          <p:spPr>
            <a:xfrm>
              <a:off x="1643281" y="4361977"/>
              <a:ext cx="6864225" cy="1707129"/>
            </a:xfrm>
            <a:prstGeom prst="roundRect">
              <a:avLst>
                <a:gd name="adj" fmla="val 7357"/>
              </a:avLst>
            </a:prstGeom>
            <a:solidFill>
              <a:srgbClr val="F5F6FB"/>
            </a:solidFill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 Same Side Corner Rectangle 7">
              <a:extLst>
                <a:ext uri="{FF2B5EF4-FFF2-40B4-BE49-F238E27FC236}">
                  <a16:creationId xmlns:a16="http://schemas.microsoft.com/office/drawing/2014/main" id="{043BEDDD-71D2-DA47-9178-E8530F350FF8}"/>
                </a:ext>
              </a:extLst>
            </p:cNvPr>
            <p:cNvSpPr/>
            <p:nvPr/>
          </p:nvSpPr>
          <p:spPr>
            <a:xfrm>
              <a:off x="1643281" y="4361976"/>
              <a:ext cx="6864225" cy="396000"/>
            </a:xfrm>
            <a:prstGeom prst="round2SameRect">
              <a:avLst>
                <a:gd name="adj1" fmla="val 33688"/>
                <a:gd name="adj2" fmla="val 0"/>
              </a:avLst>
            </a:prstGeom>
            <a:solidFill>
              <a:srgbClr val="2D458A"/>
            </a:solidFill>
            <a:ln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KEY OBSERVATION 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ED7AD4-4306-894A-A53E-1939AE75FB6F}"/>
                </a:ext>
              </a:extLst>
            </p:cNvPr>
            <p:cNvSpPr txBox="1"/>
            <p:nvPr/>
          </p:nvSpPr>
          <p:spPr>
            <a:xfrm>
              <a:off x="1643281" y="4757096"/>
              <a:ext cx="6864225" cy="1323439"/>
            </a:xfrm>
            <a:prstGeom prst="rect">
              <a:avLst/>
            </a:prstGeom>
            <a:noFill/>
          </p:spPr>
          <p:txBody>
            <a:bodyPr wrap="square" lIns="180000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</a:rPr>
                <a:t>The </a:t>
              </a:r>
              <a:r>
                <a:rPr lang="en-US" sz="2000" b="1" dirty="0">
                  <a:latin typeface="Cambria" panose="02040503050406030204" pitchFamily="18" charset="0"/>
                </a:rPr>
                <a:t>sustained bandwidth of parallel CPU-DPU and DPU-CPU transfers</a:t>
              </a:r>
              <a:r>
                <a:rPr lang="en-US" sz="2000" dirty="0">
                  <a:latin typeface="Cambria" panose="02040503050406030204" pitchFamily="18" charset="0"/>
                </a:rPr>
                <a:t> between the host main memory and the DRAM Processing Unit’s Main memory (MRAM) banks </a:t>
              </a:r>
              <a:r>
                <a:rPr lang="en-US" sz="2000" b="1" dirty="0">
                  <a:latin typeface="Cambria" panose="02040503050406030204" pitchFamily="18" charset="0"/>
                </a:rPr>
                <a:t>increases with the number of DRAM Processing Units inside a rank</a:t>
              </a:r>
              <a:r>
                <a:rPr lang="en-US" sz="2000" dirty="0">
                  <a:latin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08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CPU-DPU/DPU-CPU Transfers: 1 Rank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CPU-DPU</a:t>
            </a:r>
            <a:r>
              <a:rPr lang="en-US" sz="2400" dirty="0"/>
              <a:t> (serial/parallel/</a:t>
            </a:r>
            <a:r>
              <a:rPr lang="en-US" sz="2400" dirty="0">
                <a:solidFill>
                  <a:srgbClr val="C00000"/>
                </a:solidFill>
              </a:rPr>
              <a:t>broadcast</a:t>
            </a:r>
            <a:r>
              <a:rPr lang="en-US" sz="2400" dirty="0"/>
              <a:t>) and </a:t>
            </a:r>
            <a:r>
              <a:rPr lang="en-US" sz="2400" dirty="0">
                <a:solidFill>
                  <a:srgbClr val="002060"/>
                </a:solidFill>
              </a:rPr>
              <a:t>DPU-CPU </a:t>
            </a:r>
            <a:r>
              <a:rPr lang="en-US" sz="2400" dirty="0"/>
              <a:t>(serial/parallel)</a:t>
            </a:r>
          </a:p>
          <a:p>
            <a:r>
              <a:rPr lang="en-US" sz="2400" dirty="0"/>
              <a:t>The number of DPUs varies between 1 and 64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ECE51C5-A872-834E-9035-785BB5A3D9F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29178" y="1947294"/>
          <a:ext cx="5774267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896F35F5-422B-DB4F-962C-E39AC8431745}"/>
              </a:ext>
            </a:extLst>
          </p:cNvPr>
          <p:cNvGrpSpPr/>
          <p:nvPr/>
        </p:nvGrpSpPr>
        <p:grpSpPr>
          <a:xfrm>
            <a:off x="701177" y="4612496"/>
            <a:ext cx="7741646" cy="1718559"/>
            <a:chOff x="1643281" y="4361976"/>
            <a:chExt cx="6864225" cy="171855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D58343B-D108-CE40-B33F-611BF9E8160A}"/>
                </a:ext>
              </a:extLst>
            </p:cNvPr>
            <p:cNvSpPr/>
            <p:nvPr/>
          </p:nvSpPr>
          <p:spPr>
            <a:xfrm>
              <a:off x="1643281" y="4361977"/>
              <a:ext cx="6864225" cy="1707129"/>
            </a:xfrm>
            <a:prstGeom prst="roundRect">
              <a:avLst>
                <a:gd name="adj" fmla="val 7357"/>
              </a:avLst>
            </a:prstGeom>
            <a:solidFill>
              <a:srgbClr val="F5F6FB"/>
            </a:solidFill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 Same Side Corner Rectangle 7">
              <a:extLst>
                <a:ext uri="{FF2B5EF4-FFF2-40B4-BE49-F238E27FC236}">
                  <a16:creationId xmlns:a16="http://schemas.microsoft.com/office/drawing/2014/main" id="{043BEDDD-71D2-DA47-9178-E8530F350FF8}"/>
                </a:ext>
              </a:extLst>
            </p:cNvPr>
            <p:cNvSpPr/>
            <p:nvPr/>
          </p:nvSpPr>
          <p:spPr>
            <a:xfrm>
              <a:off x="1643281" y="4361976"/>
              <a:ext cx="6864225" cy="396000"/>
            </a:xfrm>
            <a:prstGeom prst="round2SameRect">
              <a:avLst>
                <a:gd name="adj1" fmla="val 33688"/>
                <a:gd name="adj2" fmla="val 0"/>
              </a:avLst>
            </a:prstGeom>
            <a:solidFill>
              <a:srgbClr val="2D458A"/>
            </a:solidFill>
            <a:ln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KEY OBSERVATION 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ED7AD4-4306-894A-A53E-1939AE75FB6F}"/>
                </a:ext>
              </a:extLst>
            </p:cNvPr>
            <p:cNvSpPr txBox="1"/>
            <p:nvPr/>
          </p:nvSpPr>
          <p:spPr>
            <a:xfrm>
              <a:off x="1643281" y="4757096"/>
              <a:ext cx="6864225" cy="1323439"/>
            </a:xfrm>
            <a:prstGeom prst="rect">
              <a:avLst/>
            </a:prstGeom>
            <a:noFill/>
          </p:spPr>
          <p:txBody>
            <a:bodyPr wrap="square" lIns="180000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</a:rPr>
                <a:t>The </a:t>
              </a:r>
              <a:r>
                <a:rPr lang="en-US" sz="2000" b="1" dirty="0">
                  <a:latin typeface="Cambria" panose="02040503050406030204" pitchFamily="18" charset="0"/>
                </a:rPr>
                <a:t>sustained bandwidth of parallel CPU-DPU and DPU-CPU transfers</a:t>
              </a:r>
              <a:r>
                <a:rPr lang="en-US" sz="2000" dirty="0">
                  <a:latin typeface="Cambria" panose="02040503050406030204" pitchFamily="18" charset="0"/>
                </a:rPr>
                <a:t> between the host main memory and the DRAM Processing Unit’s Main memory (MRAM) banks </a:t>
              </a:r>
              <a:r>
                <a:rPr lang="en-US" sz="2000" b="1" dirty="0">
                  <a:latin typeface="Cambria" panose="02040503050406030204" pitchFamily="18" charset="0"/>
                </a:rPr>
                <a:t>increases with the number of DRAM Processing Units inside a rank</a:t>
              </a:r>
              <a:r>
                <a:rPr lang="en-US" sz="2000" dirty="0">
                  <a:latin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D89BA86-56E8-5346-8EDD-1AED968B5989}"/>
              </a:ext>
            </a:extLst>
          </p:cNvPr>
          <p:cNvSpPr/>
          <p:nvPr/>
        </p:nvSpPr>
        <p:spPr>
          <a:xfrm>
            <a:off x="169011" y="936172"/>
            <a:ext cx="8795695" cy="546462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A3FDF3-92A2-7245-A754-BAD113BA5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7942"/>
            <a:ext cx="9131300" cy="1930400"/>
          </a:xfrm>
          <a:prstGeom prst="rect">
            <a:avLst/>
          </a:prstGeom>
        </p:spPr>
      </p:pic>
      <p:sp>
        <p:nvSpPr>
          <p:cNvPr id="13" name="Subtitle 1">
            <a:extLst>
              <a:ext uri="{FF2B5EF4-FFF2-40B4-BE49-F238E27FC236}">
                <a16:creationId xmlns:a16="http://schemas.microsoft.com/office/drawing/2014/main" id="{CC8A1E09-CD88-4D49-9CDA-9BD9E4719A20}"/>
              </a:ext>
            </a:extLst>
          </p:cNvPr>
          <p:cNvSpPr txBox="1">
            <a:spLocks/>
          </p:cNvSpPr>
          <p:nvPr/>
        </p:nvSpPr>
        <p:spPr>
          <a:xfrm>
            <a:off x="1106731" y="5525569"/>
            <a:ext cx="6858000" cy="80399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4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5"/>
              </a:rPr>
              <a:t>https://github.com/CMU-SAFARI/prim-benchmarks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2080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2890"/>
            <a:ext cx="8787600" cy="1386667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69011" y="3320382"/>
            <a:ext cx="8787600" cy="86271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15C9B00-6F76-DD44-84F4-153AD1114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150028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49AE-E83A-F241-BA2F-2972D7A4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DRAM Processing Unit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30AA4E-EBDC-6041-B78E-B1FF87ADC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4" y="2054386"/>
            <a:ext cx="9063613" cy="27738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33BE86-857B-A848-BCA1-6FDAD350A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8" y="876821"/>
            <a:ext cx="9134222" cy="55490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0F57B4A-55EA-204C-B19D-97138EED41CC}"/>
              </a:ext>
            </a:extLst>
          </p:cNvPr>
          <p:cNvSpPr/>
          <p:nvPr/>
        </p:nvSpPr>
        <p:spPr>
          <a:xfrm flipV="1">
            <a:off x="4504623" y="2608433"/>
            <a:ext cx="4608000" cy="3780000"/>
          </a:xfrm>
          <a:prstGeom prst="roundRect">
            <a:avLst>
              <a:gd name="adj" fmla="val 757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75000"/>
                </a:srgbClr>
              </a:gs>
              <a:gs pos="50000">
                <a:srgbClr val="FFFF00">
                  <a:tint val="44500"/>
                  <a:satMod val="160000"/>
                  <a:alpha val="75000"/>
                </a:srgbClr>
              </a:gs>
              <a:gs pos="100000">
                <a:srgbClr val="FFFF00">
                  <a:tint val="23500"/>
                  <a:satMod val="160000"/>
                  <a:alpha val="7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AAA1C8A-5B3C-B04C-BCCF-70593A21B6FA}"/>
              </a:ext>
            </a:extLst>
          </p:cNvPr>
          <p:cNvSpPr/>
          <p:nvPr/>
        </p:nvSpPr>
        <p:spPr>
          <a:xfrm flipV="1">
            <a:off x="40194" y="1392484"/>
            <a:ext cx="9072000" cy="1215959"/>
          </a:xfrm>
          <a:prstGeom prst="roundRect">
            <a:avLst>
              <a:gd name="adj" fmla="val 2199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75000"/>
                </a:srgbClr>
              </a:gs>
              <a:gs pos="50000">
                <a:srgbClr val="FFFF00">
                  <a:tint val="44500"/>
                  <a:satMod val="160000"/>
                  <a:alpha val="75000"/>
                </a:srgbClr>
              </a:gs>
              <a:gs pos="100000">
                <a:srgbClr val="FFFF00">
                  <a:tint val="23500"/>
                  <a:satMod val="160000"/>
                  <a:alpha val="7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18C1B5C-D5DE-224C-BCE0-84902F66A049}"/>
              </a:ext>
            </a:extLst>
          </p:cNvPr>
          <p:cNvSpPr/>
          <p:nvPr/>
        </p:nvSpPr>
        <p:spPr>
          <a:xfrm flipV="1">
            <a:off x="2492942" y="2608436"/>
            <a:ext cx="2011681" cy="3780000"/>
          </a:xfrm>
          <a:prstGeom prst="roundRect">
            <a:avLst>
              <a:gd name="adj" fmla="val 757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75000"/>
                </a:srgbClr>
              </a:gs>
              <a:gs pos="49000">
                <a:srgbClr val="FFFF00">
                  <a:tint val="44500"/>
                  <a:satMod val="160000"/>
                  <a:alpha val="75000"/>
                </a:srgbClr>
              </a:gs>
              <a:gs pos="100000">
                <a:srgbClr val="FFFF00">
                  <a:tint val="23500"/>
                  <a:satMod val="160000"/>
                  <a:alpha val="7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83E2BE2-94C4-724C-9998-02C8E6710F08}"/>
              </a:ext>
            </a:extLst>
          </p:cNvPr>
          <p:cNvSpPr/>
          <p:nvPr/>
        </p:nvSpPr>
        <p:spPr>
          <a:xfrm flipV="1">
            <a:off x="40193" y="2608440"/>
            <a:ext cx="2452749" cy="3780000"/>
          </a:xfrm>
          <a:prstGeom prst="roundRect">
            <a:avLst>
              <a:gd name="adj" fmla="val 13995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75000"/>
                </a:srgbClr>
              </a:gs>
              <a:gs pos="50000">
                <a:srgbClr val="FFFF00">
                  <a:tint val="44500"/>
                  <a:satMod val="160000"/>
                  <a:alpha val="75000"/>
                </a:srgbClr>
              </a:gs>
              <a:gs pos="100000">
                <a:srgbClr val="FFFF00">
                  <a:tint val="23500"/>
                  <a:satMod val="160000"/>
                  <a:alpha val="7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6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1AAED-456D-7249-8063-DA02B88B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DPU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06610-9631-964A-ABB4-DB863A1DD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4867518" cy="5293805"/>
          </a:xfrm>
        </p:spPr>
        <p:txBody>
          <a:bodyPr>
            <a:normAutofit/>
          </a:bodyPr>
          <a:lstStyle/>
          <a:p>
            <a:r>
              <a:rPr lang="en-US" dirty="0"/>
              <a:t>In-order pipeline</a:t>
            </a:r>
          </a:p>
          <a:p>
            <a:pPr lvl="1"/>
            <a:r>
              <a:rPr lang="en-US" dirty="0"/>
              <a:t>Up to </a:t>
            </a:r>
            <a:r>
              <a:rPr lang="en-US" dirty="0">
                <a:solidFill>
                  <a:srgbClr val="0070C0"/>
                </a:solidFill>
              </a:rPr>
              <a:t>350 MHz </a:t>
            </a:r>
          </a:p>
          <a:p>
            <a:r>
              <a:rPr lang="en-US" dirty="0">
                <a:solidFill>
                  <a:srgbClr val="C00000"/>
                </a:solidFill>
              </a:rPr>
              <a:t>Fine-grain multithreaded</a:t>
            </a:r>
          </a:p>
          <a:p>
            <a:pPr lvl="1"/>
            <a:r>
              <a:rPr lang="en-US" dirty="0"/>
              <a:t>24 hardware threads</a:t>
            </a:r>
          </a:p>
          <a:p>
            <a:r>
              <a:rPr lang="en-US" dirty="0"/>
              <a:t>14 pipeline stages</a:t>
            </a:r>
          </a:p>
          <a:p>
            <a:pPr lvl="1"/>
            <a:r>
              <a:rPr lang="en-US" sz="2200" dirty="0">
                <a:solidFill>
                  <a:schemeClr val="accent6"/>
                </a:solidFill>
              </a:rPr>
              <a:t>DISPATCH</a:t>
            </a:r>
            <a:r>
              <a:rPr lang="en-US" sz="2200" dirty="0"/>
              <a:t>: Thread selection</a:t>
            </a:r>
          </a:p>
          <a:p>
            <a:pPr lvl="1"/>
            <a:r>
              <a:rPr lang="en-US" sz="2200" dirty="0">
                <a:solidFill>
                  <a:schemeClr val="accent2"/>
                </a:solidFill>
              </a:rPr>
              <a:t>FETCH</a:t>
            </a:r>
            <a:r>
              <a:rPr lang="en-US" sz="2200" dirty="0"/>
              <a:t>: Instruction fetch</a:t>
            </a:r>
          </a:p>
          <a:p>
            <a:pPr lvl="1"/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READOP</a:t>
            </a:r>
            <a:r>
              <a:rPr lang="en-US" sz="2200" dirty="0"/>
              <a:t>: Register file</a:t>
            </a:r>
          </a:p>
          <a:p>
            <a:pPr lvl="1"/>
            <a:r>
              <a:rPr lang="en-US" sz="2200" dirty="0">
                <a:solidFill>
                  <a:schemeClr val="accent6"/>
                </a:solidFill>
              </a:rPr>
              <a:t>FORMAT</a:t>
            </a:r>
            <a:r>
              <a:rPr lang="en-US" sz="2200" dirty="0"/>
              <a:t>: Operand formatting</a:t>
            </a:r>
          </a:p>
          <a:p>
            <a:pPr lvl="1"/>
            <a:r>
              <a:rPr lang="en-US" sz="2200" dirty="0">
                <a:solidFill>
                  <a:srgbClr val="009193"/>
                </a:solidFill>
              </a:rPr>
              <a:t>ALU</a:t>
            </a:r>
            <a:r>
              <a:rPr lang="en-US" sz="2200" dirty="0"/>
              <a:t>: Operation and WRAM</a:t>
            </a:r>
          </a:p>
          <a:p>
            <a:pPr lvl="1"/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MERGE</a:t>
            </a:r>
            <a:r>
              <a:rPr lang="en-US" sz="2200" dirty="0"/>
              <a:t>: Result formatting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C09A52-4D4A-8C48-B643-7D44B82414CE}"/>
              </a:ext>
            </a:extLst>
          </p:cNvPr>
          <p:cNvGrpSpPr>
            <a:grpSpLocks noChangeAspect="1"/>
          </p:cNvGrpSpPr>
          <p:nvPr/>
        </p:nvGrpSpPr>
        <p:grpSpPr>
          <a:xfrm>
            <a:off x="4614455" y="1575476"/>
            <a:ext cx="4529545" cy="4185524"/>
            <a:chOff x="4468932" y="1423074"/>
            <a:chExt cx="4675068" cy="432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7A6990-9AB4-2141-A33B-F8053BE58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8932" y="1423074"/>
              <a:ext cx="4675068" cy="4320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ECD6D3-4270-804B-A640-A464BC491D66}"/>
                </a:ext>
              </a:extLst>
            </p:cNvPr>
            <p:cNvSpPr txBox="1"/>
            <p:nvPr/>
          </p:nvSpPr>
          <p:spPr>
            <a:xfrm>
              <a:off x="7357185" y="3060398"/>
              <a:ext cx="1743320" cy="317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/>
                <a:t>To the DMA engine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471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Data Movement in Computing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19"/>
            <a:ext cx="8610600" cy="2060794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7030A0"/>
                </a:solidFill>
                <a:cs typeface="Adobe Garamond Pro"/>
              </a:rPr>
              <a:t>Data movement </a:t>
            </a:r>
            <a:r>
              <a:rPr lang="en-US" sz="2200" dirty="0">
                <a:cs typeface="Adobe Garamond Pro"/>
              </a:rPr>
              <a:t>dominates </a:t>
            </a:r>
            <a:r>
              <a:rPr lang="en-US" sz="2200" dirty="0">
                <a:solidFill>
                  <a:srgbClr val="0070C0"/>
                </a:solidFill>
                <a:cs typeface="Adobe Garamond Pro"/>
              </a:rPr>
              <a:t>performance </a:t>
            </a:r>
            <a:r>
              <a:rPr lang="en-US" sz="2200" dirty="0">
                <a:cs typeface="Adobe Garamond Pro"/>
              </a:rPr>
              <a:t>and</a:t>
            </a:r>
            <a:r>
              <a:rPr lang="en-US" sz="2200" dirty="0">
                <a:solidFill>
                  <a:srgbClr val="FF0000"/>
                </a:solidFill>
                <a:cs typeface="Adobe Garamond Pro"/>
              </a:rPr>
              <a:t> </a:t>
            </a:r>
            <a:r>
              <a:rPr lang="en-US" sz="2200" dirty="0">
                <a:cs typeface="Adobe Garamond Pro"/>
              </a:rPr>
              <a:t>is a major system </a:t>
            </a:r>
            <a:r>
              <a:rPr lang="en-US" sz="2200" dirty="0">
                <a:solidFill>
                  <a:srgbClr val="C00000"/>
                </a:solidFill>
                <a:cs typeface="Adobe Garamond Pro"/>
              </a:rPr>
              <a:t>energy bottleneck</a:t>
            </a:r>
          </a:p>
          <a:p>
            <a:r>
              <a:rPr lang="en-US" sz="2200" dirty="0">
                <a:solidFill>
                  <a:srgbClr val="C00000"/>
                </a:solidFill>
                <a:cs typeface="Adobe Garamond Pro"/>
              </a:rPr>
              <a:t>Total system energy</a:t>
            </a:r>
            <a:r>
              <a:rPr lang="en-US" sz="2200" dirty="0">
                <a:cs typeface="Adobe Garamond Pro"/>
              </a:rPr>
              <a:t>: data movement accounts for </a:t>
            </a:r>
          </a:p>
          <a:p>
            <a:pPr lvl="1"/>
            <a:r>
              <a:rPr lang="en-US" sz="1800" dirty="0">
                <a:cs typeface="Adobe Garamond Pro"/>
              </a:rPr>
              <a:t>62% in consumer applications</a:t>
            </a:r>
            <a:r>
              <a:rPr lang="en-US" sz="1800" baseline="30000" dirty="0"/>
              <a:t>✻</a:t>
            </a:r>
            <a:r>
              <a:rPr lang="en-US" sz="1800" dirty="0">
                <a:cs typeface="Adobe Garamond Pro"/>
              </a:rPr>
              <a:t>, </a:t>
            </a:r>
          </a:p>
          <a:p>
            <a:pPr lvl="1"/>
            <a:r>
              <a:rPr lang="en-US" sz="1800" dirty="0">
                <a:cs typeface="Adobe Garamond Pro"/>
              </a:rPr>
              <a:t>40% in scientific applications</a:t>
            </a:r>
            <a:r>
              <a:rPr lang="en-US" sz="1800" baseline="30000" dirty="0"/>
              <a:t>★</a:t>
            </a:r>
            <a:r>
              <a:rPr lang="en-US" sz="1800" dirty="0">
                <a:cs typeface="Adobe Garamond Pro"/>
              </a:rPr>
              <a:t>, </a:t>
            </a:r>
          </a:p>
          <a:p>
            <a:pPr lvl="1"/>
            <a:r>
              <a:rPr lang="en-US" sz="1800" dirty="0">
                <a:cs typeface="Adobe Garamond Pro"/>
              </a:rPr>
              <a:t>35% in mobile  applications</a:t>
            </a:r>
            <a:r>
              <a:rPr lang="en-US" sz="1800" baseline="30000" dirty="0"/>
              <a:t>☆</a:t>
            </a:r>
            <a:endParaRPr lang="en-US" sz="1800" dirty="0">
              <a:cs typeface="Adobe Garamond Pro"/>
            </a:endParaRPr>
          </a:p>
          <a:p>
            <a:pPr lvl="1"/>
            <a:endParaRPr lang="en-US" sz="2200" dirty="0">
              <a:solidFill>
                <a:srgbClr val="C00000"/>
              </a:solidFill>
              <a:cs typeface="Adobe Garamon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300" y="5923671"/>
            <a:ext cx="74895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/>
              <a:t>✻ </a:t>
            </a:r>
            <a:r>
              <a:rPr lang="en-US" sz="1000" dirty="0" err="1"/>
              <a:t>Boroumand</a:t>
            </a:r>
            <a:r>
              <a:rPr lang="en-US" sz="1000" dirty="0"/>
              <a:t> et al., “Google Workloads for Consumer Devices: Mitigating Data Movement Bottlenecks,” ASPLOS 2018</a:t>
            </a:r>
          </a:p>
          <a:p>
            <a:r>
              <a:rPr lang="en-US" sz="1000" baseline="30000" dirty="0"/>
              <a:t>★ </a:t>
            </a:r>
            <a:r>
              <a:rPr lang="en-US" sz="1000" dirty="0" err="1"/>
              <a:t>Kestor</a:t>
            </a:r>
            <a:r>
              <a:rPr lang="en-US" sz="1000" dirty="0"/>
              <a:t> et al., “Quantifying the Energy Cost of Data Movement in Scientific Applications,” IISWC 2013 </a:t>
            </a:r>
          </a:p>
          <a:p>
            <a:r>
              <a:rPr lang="en-US" sz="1000" baseline="30000" dirty="0"/>
              <a:t>☆ </a:t>
            </a:r>
            <a:r>
              <a:rPr lang="en-US" sz="1000" dirty="0" err="1"/>
              <a:t>Pandiyan</a:t>
            </a:r>
            <a:r>
              <a:rPr lang="en-US" sz="1000" dirty="0"/>
              <a:t> and Wu, “Quantifying the energy cost of data movement for emerging smart phone workloads on mobile platforms,” IISWC 2014</a:t>
            </a:r>
          </a:p>
        </p:txBody>
      </p:sp>
      <p:cxnSp>
        <p:nvCxnSpPr>
          <p:cNvPr id="10" name="Curved Connector 9"/>
          <p:cNvCxnSpPr/>
          <p:nvPr/>
        </p:nvCxnSpPr>
        <p:spPr>
          <a:xfrm rot="5400000">
            <a:off x="4328592" y="3380992"/>
            <a:ext cx="914400" cy="6096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092280" y="3436798"/>
            <a:ext cx="990600" cy="23063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DRAM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5640245" y="4464617"/>
            <a:ext cx="1387896" cy="256875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Curved Connector 13"/>
          <p:cNvCxnSpPr/>
          <p:nvPr/>
        </p:nvCxnSpPr>
        <p:spPr>
          <a:xfrm rot="16200000" flipH="1">
            <a:off x="5814492" y="3419092"/>
            <a:ext cx="990600" cy="6096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01344" y="2825182"/>
            <a:ext cx="27469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7030A0"/>
                </a:solidFill>
              </a:rPr>
              <a:t>Data Movement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98801" y="4310632"/>
            <a:ext cx="958117" cy="55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GPU</a:t>
            </a:r>
            <a:endParaRPr lang="en-U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161246" y="4031232"/>
            <a:ext cx="464820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22" name="Rounded Rectangle 21"/>
          <p:cNvSpPr/>
          <p:nvPr/>
        </p:nvSpPr>
        <p:spPr>
          <a:xfrm>
            <a:off x="1098801" y="3584192"/>
            <a:ext cx="830847" cy="5588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CPU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31606" y="3640072"/>
            <a:ext cx="830847" cy="5588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CPU</a:t>
            </a:r>
            <a:endParaRPr lang="en-US" sz="1100" b="1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3D5AE4-8163-4E43-9AF8-88A5F6E5A1DA}"/>
              </a:ext>
            </a:extLst>
          </p:cNvPr>
          <p:cNvGrpSpPr/>
          <p:nvPr/>
        </p:nvGrpSpPr>
        <p:grpSpPr>
          <a:xfrm>
            <a:off x="899592" y="3322722"/>
            <a:ext cx="4648200" cy="2496670"/>
            <a:chOff x="899592" y="3322722"/>
            <a:chExt cx="4648200" cy="2496670"/>
          </a:xfrm>
        </p:grpSpPr>
        <p:sp>
          <p:nvSpPr>
            <p:cNvPr id="19" name="Rounded Rectangle 18"/>
            <p:cNvSpPr/>
            <p:nvPr/>
          </p:nvSpPr>
          <p:spPr>
            <a:xfrm>
              <a:off x="899592" y="3360672"/>
              <a:ext cx="4648200" cy="2458720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 w="3810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86322" y="3322722"/>
              <a:ext cx="897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SoC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758872" y="3751832"/>
            <a:ext cx="464820" cy="1117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L2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88933" y="5372352"/>
            <a:ext cx="796834" cy="335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Video Decoder</a:t>
            </a:r>
            <a:endParaRPr lang="en-US" sz="900" b="1" dirty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337992" y="4295392"/>
            <a:ext cx="1524000" cy="0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>
          <a:xfrm flipH="1">
            <a:off x="2161246" y="4590032"/>
            <a:ext cx="464820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29" name="Rounded Rectangle 28"/>
          <p:cNvSpPr/>
          <p:nvPr/>
        </p:nvSpPr>
        <p:spPr>
          <a:xfrm>
            <a:off x="1098801" y="5372352"/>
            <a:ext cx="796834" cy="335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Video Encoder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880792" y="5362192"/>
            <a:ext cx="796834" cy="3352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Audio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795192" y="5362192"/>
            <a:ext cx="796834" cy="34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Display Engine</a:t>
            </a:r>
            <a:endParaRPr lang="en-US" sz="900" b="1" dirty="0">
              <a:solidFill>
                <a:srgbClr val="0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5090592" y="3761992"/>
            <a:ext cx="13064" cy="1905000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>
          <a:xfrm flipH="1">
            <a:off x="1165204" y="4981192"/>
            <a:ext cx="3772988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>
          <a:xfrm>
            <a:off x="2387350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>
          <a:xfrm>
            <a:off x="1497218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>
          <a:xfrm>
            <a:off x="3261792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>
          <a:xfrm>
            <a:off x="4176192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5691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15" grpId="0"/>
      <p:bldP spid="20" grpId="0" animBg="1"/>
      <p:bldP spid="22" grpId="0" animBg="1"/>
      <p:bldP spid="23" grpId="0" animBg="1"/>
      <p:bldP spid="25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5251-3CFB-784C-92CC-FD9A41B7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Arithmetic Throughput: Microbenchmark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A3DDD-18BD-0E44-AEE3-5CF5CC03B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31149" cy="52938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Measure the </a:t>
            </a:r>
            <a:r>
              <a:rPr lang="en-US" dirty="0">
                <a:solidFill>
                  <a:srgbClr val="00B050"/>
                </a:solidFill>
              </a:rPr>
              <a:t>maximum arithmetic throughput for different datatypes and operations</a:t>
            </a:r>
          </a:p>
          <a:p>
            <a:endParaRPr lang="en-US" dirty="0"/>
          </a:p>
          <a:p>
            <a:r>
              <a:rPr lang="en-US" dirty="0"/>
              <a:t>Microbenchmark</a:t>
            </a:r>
          </a:p>
          <a:p>
            <a:pPr lvl="1"/>
            <a:r>
              <a:rPr lang="en-US" dirty="0"/>
              <a:t>We stream over an </a:t>
            </a:r>
            <a:r>
              <a:rPr lang="en-US" dirty="0">
                <a:solidFill>
                  <a:srgbClr val="0070C0"/>
                </a:solidFill>
              </a:rPr>
              <a:t>array in WRAM and perform read-modify-write operations</a:t>
            </a:r>
          </a:p>
          <a:p>
            <a:pPr lvl="1"/>
            <a:r>
              <a:rPr lang="en-US" dirty="0"/>
              <a:t>Experiments on </a:t>
            </a:r>
            <a:r>
              <a:rPr lang="en-US" dirty="0">
                <a:solidFill>
                  <a:srgbClr val="C00000"/>
                </a:solidFill>
              </a:rPr>
              <a:t>one DPU</a:t>
            </a:r>
          </a:p>
          <a:p>
            <a:pPr lvl="1"/>
            <a:r>
              <a:rPr lang="en-US" dirty="0"/>
              <a:t>We vary the number of </a:t>
            </a:r>
            <a:r>
              <a:rPr lang="en-US" dirty="0" err="1"/>
              <a:t>tasklets</a:t>
            </a:r>
            <a:r>
              <a:rPr lang="en-US" dirty="0"/>
              <a:t> from </a:t>
            </a:r>
            <a:r>
              <a:rPr lang="en-US" dirty="0">
                <a:solidFill>
                  <a:srgbClr val="C00000"/>
                </a:solidFill>
              </a:rPr>
              <a:t>1 to 24</a:t>
            </a:r>
          </a:p>
          <a:p>
            <a:pPr lvl="1"/>
            <a:r>
              <a:rPr lang="en-US" dirty="0"/>
              <a:t>Arithmetic operations: </a:t>
            </a:r>
            <a:r>
              <a:rPr lang="en-US" dirty="0">
                <a:solidFill>
                  <a:srgbClr val="7030A0"/>
                </a:solidFill>
              </a:rPr>
              <a:t>add, subtract, multiply, divide</a:t>
            </a:r>
          </a:p>
          <a:p>
            <a:pPr lvl="1"/>
            <a:r>
              <a:rPr lang="en-US" dirty="0"/>
              <a:t>Datatypes: </a:t>
            </a:r>
            <a:r>
              <a:rPr lang="en-US" dirty="0">
                <a:solidFill>
                  <a:srgbClr val="0070C0"/>
                </a:solidFill>
              </a:rPr>
              <a:t>int32, int64, float, double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We measure cycles with an </a:t>
            </a:r>
            <a:r>
              <a:rPr lang="en-US" dirty="0">
                <a:solidFill>
                  <a:srgbClr val="00B050"/>
                </a:solidFill>
              </a:rPr>
              <a:t>accurate cycle counter </a:t>
            </a:r>
            <a:r>
              <a:rPr lang="en-US" dirty="0"/>
              <a:t>that the SDK provides</a:t>
            </a:r>
          </a:p>
          <a:p>
            <a:pPr lvl="1"/>
            <a:r>
              <a:rPr lang="en-US" dirty="0"/>
              <a:t>We include WRAM accesses (including address calculation) and arithmetic operation</a:t>
            </a:r>
          </a:p>
        </p:txBody>
      </p:sp>
    </p:spTree>
    <p:extLst>
      <p:ext uri="{BB962C8B-B14F-4D97-AF65-F5344CB8AC3E}">
        <p14:creationId xmlns:p14="http://schemas.microsoft.com/office/powerpoint/2010/main" val="4449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5251-3CFB-784C-92CC-FD9A41B7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Microbenchmark for INT32 ADD Throughput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17E370-53F6-A543-865A-028F9778536A}"/>
              </a:ext>
            </a:extLst>
          </p:cNvPr>
          <p:cNvSpPr/>
          <p:nvPr/>
        </p:nvSpPr>
        <p:spPr>
          <a:xfrm>
            <a:off x="1324764" y="1765300"/>
            <a:ext cx="7264400" cy="270000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C7C664-0063-A34B-BE93-34D02731FFFE}"/>
              </a:ext>
            </a:extLst>
          </p:cNvPr>
          <p:cNvSpPr/>
          <p:nvPr/>
        </p:nvSpPr>
        <p:spPr>
          <a:xfrm>
            <a:off x="1324764" y="2982681"/>
            <a:ext cx="7264400" cy="270000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A6B585-2971-9B40-9792-005130908F8E}"/>
              </a:ext>
            </a:extLst>
          </p:cNvPr>
          <p:cNvSpPr/>
          <p:nvPr/>
        </p:nvSpPr>
        <p:spPr>
          <a:xfrm>
            <a:off x="1324764" y="3575397"/>
            <a:ext cx="7264400" cy="270000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274882-8E4F-0840-A966-6B173F0DAC19}"/>
              </a:ext>
            </a:extLst>
          </p:cNvPr>
          <p:cNvSpPr/>
          <p:nvPr/>
        </p:nvSpPr>
        <p:spPr>
          <a:xfrm>
            <a:off x="1324764" y="5410200"/>
            <a:ext cx="7264400" cy="270000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B4F6F8-B0D9-644B-9B12-4B2B424EA2B7}"/>
              </a:ext>
            </a:extLst>
          </p:cNvPr>
          <p:cNvSpPr/>
          <p:nvPr/>
        </p:nvSpPr>
        <p:spPr>
          <a:xfrm>
            <a:off x="1324764" y="5720827"/>
            <a:ext cx="7264400" cy="270000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67F2FF-1B76-2942-BD32-A42FB3F61538}"/>
              </a:ext>
            </a:extLst>
          </p:cNvPr>
          <p:cNvSpPr/>
          <p:nvPr/>
        </p:nvSpPr>
        <p:spPr>
          <a:xfrm>
            <a:off x="1324764" y="2063227"/>
            <a:ext cx="7264400" cy="2700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CC15FD-6810-9C48-8314-B5E5AC5BBB16}"/>
              </a:ext>
            </a:extLst>
          </p:cNvPr>
          <p:cNvSpPr/>
          <p:nvPr/>
        </p:nvSpPr>
        <p:spPr>
          <a:xfrm>
            <a:off x="1324764" y="4185946"/>
            <a:ext cx="7264400" cy="2700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AF2788-091B-0A46-A6D4-DFF5BB245BB4}"/>
              </a:ext>
            </a:extLst>
          </p:cNvPr>
          <p:cNvSpPr/>
          <p:nvPr/>
        </p:nvSpPr>
        <p:spPr>
          <a:xfrm>
            <a:off x="1324764" y="4490746"/>
            <a:ext cx="7264400" cy="2700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1C299B-9F4C-1B42-93A3-7312BE6185D2}"/>
              </a:ext>
            </a:extLst>
          </p:cNvPr>
          <p:cNvSpPr/>
          <p:nvPr/>
        </p:nvSpPr>
        <p:spPr>
          <a:xfrm>
            <a:off x="1324764" y="2365935"/>
            <a:ext cx="7264400" cy="2700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F14C6E-83A1-734E-93DC-6EA2ACCBF7BF}"/>
              </a:ext>
            </a:extLst>
          </p:cNvPr>
          <p:cNvSpPr/>
          <p:nvPr/>
        </p:nvSpPr>
        <p:spPr>
          <a:xfrm>
            <a:off x="1324764" y="4794636"/>
            <a:ext cx="7264400" cy="2700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ADB799-0FE2-524E-9D0D-980A1F625BF6}"/>
              </a:ext>
            </a:extLst>
          </p:cNvPr>
          <p:cNvSpPr/>
          <p:nvPr/>
        </p:nvSpPr>
        <p:spPr>
          <a:xfrm>
            <a:off x="1324764" y="2670280"/>
            <a:ext cx="7264400" cy="270000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3A0DCC-B309-CA4E-A50E-08A1F76FD679}"/>
              </a:ext>
            </a:extLst>
          </p:cNvPr>
          <p:cNvSpPr/>
          <p:nvPr/>
        </p:nvSpPr>
        <p:spPr>
          <a:xfrm>
            <a:off x="1324764" y="5105263"/>
            <a:ext cx="7264400" cy="270000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BD665B-E83F-9042-A334-3ADFE24CA3E8}"/>
              </a:ext>
            </a:extLst>
          </p:cNvPr>
          <p:cNvSpPr txBox="1"/>
          <p:nvPr/>
        </p:nvSpPr>
        <p:spPr>
          <a:xfrm rot="16200000">
            <a:off x="-433268" y="1994953"/>
            <a:ext cx="1625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C-based code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2741F8-F015-8A44-8A4F-106CBD84DA8B}"/>
              </a:ext>
            </a:extLst>
          </p:cNvPr>
          <p:cNvSpPr txBox="1"/>
          <p:nvPr/>
        </p:nvSpPr>
        <p:spPr>
          <a:xfrm rot="16200000">
            <a:off x="-567034" y="4440693"/>
            <a:ext cx="22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Compiled code (UPMEM DPU ISA)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CB235-17EE-D44B-AD80-3597C2481B3C}"/>
              </a:ext>
            </a:extLst>
          </p:cNvPr>
          <p:cNvSpPr txBox="1"/>
          <p:nvPr/>
        </p:nvSpPr>
        <p:spPr>
          <a:xfrm>
            <a:off x="951449" y="1071880"/>
            <a:ext cx="77251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1  </a:t>
            </a:r>
            <a:r>
              <a:rPr lang="en-US" sz="2000" dirty="0">
                <a:solidFill>
                  <a:srgbClr val="0070C0"/>
                </a:solidFill>
                <a:latin typeface="Courier" pitchFamily="2" charset="0"/>
              </a:rPr>
              <a:t>#define </a:t>
            </a:r>
            <a:r>
              <a:rPr lang="en-US" sz="2000" dirty="0">
                <a:latin typeface="Courier" pitchFamily="2" charset="0"/>
              </a:rPr>
              <a:t>SIZE 256</a:t>
            </a:r>
          </a:p>
          <a:p>
            <a:r>
              <a:rPr lang="en-US" sz="2000" dirty="0">
                <a:latin typeface="Courier" pitchFamily="2" charset="0"/>
              </a:rPr>
              <a:t>2  </a:t>
            </a:r>
            <a:r>
              <a:rPr lang="en-US" sz="20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2000" dirty="0">
                <a:latin typeface="Courier" pitchFamily="2" charset="0"/>
              </a:rPr>
              <a:t>* </a:t>
            </a:r>
            <a:r>
              <a:rPr lang="en-US" sz="2000" dirty="0" err="1">
                <a:latin typeface="Courier" pitchFamily="2" charset="0"/>
              </a:rPr>
              <a:t>bufferA</a:t>
            </a:r>
            <a:r>
              <a:rPr lang="en-US" sz="2000" dirty="0">
                <a:latin typeface="Courier" pitchFamily="2" charset="0"/>
              </a:rPr>
              <a:t> = </a:t>
            </a:r>
            <a:r>
              <a:rPr lang="en-US" sz="2000" dirty="0" err="1">
                <a:solidFill>
                  <a:srgbClr val="0070C0"/>
                </a:solidFill>
                <a:latin typeface="Courier" pitchFamily="2" charset="0"/>
              </a:rPr>
              <a:t>mem_alloc</a:t>
            </a:r>
            <a:r>
              <a:rPr lang="en-US" sz="2000" dirty="0">
                <a:latin typeface="Courier" pitchFamily="2" charset="0"/>
              </a:rPr>
              <a:t>(SIZE * </a:t>
            </a:r>
            <a:r>
              <a:rPr lang="en-US" sz="2000" dirty="0" err="1">
                <a:solidFill>
                  <a:srgbClr val="0070C0"/>
                </a:solidFill>
                <a:latin typeface="Courier" pitchFamily="2" charset="0"/>
              </a:rPr>
              <a:t>sizeof</a:t>
            </a:r>
            <a:r>
              <a:rPr lang="en-US" sz="2000" dirty="0">
                <a:latin typeface="Courier" pitchFamily="2" charset="0"/>
              </a:rPr>
              <a:t>(</a:t>
            </a:r>
            <a:r>
              <a:rPr lang="en-US" sz="20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2000" dirty="0">
                <a:latin typeface="Courier" pitchFamily="2" charset="0"/>
              </a:rPr>
              <a:t>));</a:t>
            </a:r>
          </a:p>
          <a:p>
            <a:r>
              <a:rPr lang="en-US" sz="2000" dirty="0">
                <a:latin typeface="Courier" pitchFamily="2" charset="0"/>
              </a:rPr>
              <a:t>3  </a:t>
            </a:r>
            <a:r>
              <a:rPr lang="en-US" sz="2000" dirty="0">
                <a:solidFill>
                  <a:srgbClr val="0070C0"/>
                </a:solidFill>
                <a:latin typeface="Courier" pitchFamily="2" charset="0"/>
              </a:rPr>
              <a:t>for</a:t>
            </a:r>
            <a:r>
              <a:rPr lang="en-US" sz="2000" dirty="0">
                <a:latin typeface="Courier" pitchFamily="2" charset="0"/>
              </a:rPr>
              <a:t>(</a:t>
            </a:r>
            <a:r>
              <a:rPr lang="en-US" sz="20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&lt; SIZE;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++){</a:t>
            </a:r>
          </a:p>
          <a:p>
            <a:r>
              <a:rPr lang="en-US" sz="2000" dirty="0">
                <a:latin typeface="Courier" pitchFamily="2" charset="0"/>
              </a:rPr>
              <a:t>4      </a:t>
            </a:r>
            <a:r>
              <a:rPr lang="en-US" sz="20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2000" dirty="0">
                <a:latin typeface="Courier" pitchFamily="2" charset="0"/>
              </a:rPr>
              <a:t> temp = </a:t>
            </a:r>
            <a:r>
              <a:rPr lang="en-US" sz="2000" dirty="0" err="1">
                <a:latin typeface="Courier" pitchFamily="2" charset="0"/>
              </a:rPr>
              <a:t>bufferA</a:t>
            </a:r>
            <a:r>
              <a:rPr lang="en-US" sz="2000" dirty="0">
                <a:latin typeface="Courier" pitchFamily="2" charset="0"/>
              </a:rPr>
              <a:t>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];</a:t>
            </a:r>
          </a:p>
          <a:p>
            <a:r>
              <a:rPr lang="en-US" sz="2000" dirty="0">
                <a:latin typeface="Courier" pitchFamily="2" charset="0"/>
              </a:rPr>
              <a:t>5      temp += scalar;</a:t>
            </a:r>
          </a:p>
          <a:p>
            <a:r>
              <a:rPr lang="en-US" sz="2000" dirty="0">
                <a:latin typeface="Courier" pitchFamily="2" charset="0"/>
              </a:rPr>
              <a:t>6      </a:t>
            </a:r>
            <a:r>
              <a:rPr lang="en-US" sz="2000" dirty="0" err="1">
                <a:latin typeface="Courier" pitchFamily="2" charset="0"/>
              </a:rPr>
              <a:t>bufferA</a:t>
            </a:r>
            <a:r>
              <a:rPr lang="en-US" sz="2000" dirty="0">
                <a:latin typeface="Courier" pitchFamily="2" charset="0"/>
              </a:rPr>
              <a:t>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= temp;</a:t>
            </a:r>
          </a:p>
          <a:p>
            <a:r>
              <a:rPr lang="en-US" sz="2000" dirty="0">
                <a:latin typeface="Courier" pitchFamily="2" charset="0"/>
              </a:rPr>
              <a:t>7  }</a:t>
            </a: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1   </a:t>
            </a:r>
            <a:r>
              <a:rPr lang="en-US" sz="2000" dirty="0">
                <a:solidFill>
                  <a:srgbClr val="0070C0"/>
                </a:solidFill>
                <a:latin typeface="Courier" pitchFamily="2" charset="0"/>
              </a:rPr>
              <a:t>move</a:t>
            </a:r>
            <a:r>
              <a:rPr lang="en-US" sz="2000" dirty="0">
                <a:latin typeface="Courier" pitchFamily="2" charset="0"/>
              </a:rPr>
              <a:t> r2, 0</a:t>
            </a:r>
          </a:p>
          <a:p>
            <a:r>
              <a:rPr lang="en-US" sz="2000" dirty="0">
                <a:latin typeface="Courier" pitchFamily="2" charset="0"/>
              </a:rPr>
              <a:t>2 .LBB0_1: 						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Loop header</a:t>
            </a:r>
          </a:p>
          <a:p>
            <a:r>
              <a:rPr lang="en-US" sz="2000" dirty="0">
                <a:latin typeface="Courier" pitchFamily="2" charset="0"/>
              </a:rPr>
              <a:t>3   </a:t>
            </a:r>
            <a:r>
              <a:rPr lang="en-US" sz="2000" dirty="0" err="1">
                <a:solidFill>
                  <a:srgbClr val="0070C0"/>
                </a:solidFill>
                <a:latin typeface="Courier" pitchFamily="2" charset="0"/>
              </a:rPr>
              <a:t>lsl_add</a:t>
            </a:r>
            <a:r>
              <a:rPr lang="en-US" sz="2000" dirty="0">
                <a:solidFill>
                  <a:srgbClr val="0070C0"/>
                </a:solidFill>
                <a:latin typeface="Courier" pitchFamily="2" charset="0"/>
              </a:rPr>
              <a:t> </a:t>
            </a:r>
            <a:r>
              <a:rPr lang="en-US" sz="2000" dirty="0">
                <a:latin typeface="Courier" pitchFamily="2" charset="0"/>
              </a:rPr>
              <a:t>r3, r0, r2, 2 	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Address calculation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4   </a:t>
            </a:r>
            <a:r>
              <a:rPr lang="en-US" sz="2000" dirty="0" err="1">
                <a:solidFill>
                  <a:srgbClr val="0070C0"/>
                </a:solidFill>
                <a:latin typeface="Courier" pitchFamily="2" charset="0"/>
              </a:rPr>
              <a:t>lw</a:t>
            </a:r>
            <a:r>
              <a:rPr lang="en-US" sz="2000" dirty="0">
                <a:latin typeface="Courier" pitchFamily="2" charset="0"/>
              </a:rPr>
              <a:t> r4, r3, 0 				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Load from WRAM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5   </a:t>
            </a:r>
            <a:r>
              <a:rPr lang="en-US" sz="2000" dirty="0">
                <a:solidFill>
                  <a:srgbClr val="0070C0"/>
                </a:solidFill>
                <a:latin typeface="Courier" pitchFamily="2" charset="0"/>
              </a:rPr>
              <a:t>add</a:t>
            </a:r>
            <a:r>
              <a:rPr lang="en-US" sz="2000" dirty="0">
                <a:latin typeface="Courier" pitchFamily="2" charset="0"/>
              </a:rPr>
              <a:t> r4, r4, r1 			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Add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6   </a:t>
            </a:r>
            <a:r>
              <a:rPr lang="en-US" sz="2000" dirty="0" err="1">
                <a:solidFill>
                  <a:srgbClr val="0070C0"/>
                </a:solidFill>
                <a:latin typeface="Courier" pitchFamily="2" charset="0"/>
              </a:rPr>
              <a:t>sw</a:t>
            </a:r>
            <a:r>
              <a:rPr lang="en-US" sz="2000" dirty="0">
                <a:latin typeface="Courier" pitchFamily="2" charset="0"/>
              </a:rPr>
              <a:t> r3, 0, r4 				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Store to WRAM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7   </a:t>
            </a:r>
            <a:r>
              <a:rPr lang="en-US" sz="2000" dirty="0">
                <a:solidFill>
                  <a:srgbClr val="0070C0"/>
                </a:solidFill>
                <a:latin typeface="Courier" pitchFamily="2" charset="0"/>
              </a:rPr>
              <a:t>add</a:t>
            </a:r>
            <a:r>
              <a:rPr lang="en-US" sz="2000" dirty="0">
                <a:latin typeface="Courier" pitchFamily="2" charset="0"/>
              </a:rPr>
              <a:t> r2, r2, 1 			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Index update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8   </a:t>
            </a:r>
            <a:r>
              <a:rPr lang="en-US" sz="2000" dirty="0" err="1">
                <a:solidFill>
                  <a:srgbClr val="0070C0"/>
                </a:solidFill>
                <a:latin typeface="Courier" pitchFamily="2" charset="0"/>
              </a:rPr>
              <a:t>jneq</a:t>
            </a:r>
            <a:r>
              <a:rPr lang="en-US" sz="2000" dirty="0">
                <a:latin typeface="Courier" pitchFamily="2" charset="0"/>
              </a:rPr>
              <a:t> r2, 256, .LBB0_1	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Conditional jump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9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188F52B-1DB1-814C-AED1-7133182095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452818"/>
              </p:ext>
            </p:extLst>
          </p:nvPr>
        </p:nvGraphicFramePr>
        <p:xfrm>
          <a:off x="2869971" y="3671195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5EA822D9-F97D-AE40-A246-EEF6C607AD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201032"/>
              </p:ext>
            </p:extLst>
          </p:nvPr>
        </p:nvGraphicFramePr>
        <p:xfrm>
          <a:off x="169011" y="3671195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FB67FCF-9DAD-8D4E-B141-A601A26E36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236732"/>
              </p:ext>
            </p:extLst>
          </p:nvPr>
        </p:nvGraphicFramePr>
        <p:xfrm>
          <a:off x="286997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E088EBC-2B18-E243-A7EE-0B2A4D2B54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307590"/>
              </p:ext>
            </p:extLst>
          </p:nvPr>
        </p:nvGraphicFramePr>
        <p:xfrm>
          <a:off x="16901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EA5251-3CFB-784C-92CC-FD9A41B7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Arithmetic Throughput: 11 </a:t>
            </a:r>
            <a:r>
              <a:rPr lang="en-US" dirty="0" err="1"/>
              <a:t>Tasklets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364064-2365-7C4B-9C7E-79E7AEC6A89C}"/>
              </a:ext>
            </a:extLst>
          </p:cNvPr>
          <p:cNvGrpSpPr/>
          <p:nvPr/>
        </p:nvGrpSpPr>
        <p:grpSpPr>
          <a:xfrm>
            <a:off x="5811688" y="1573740"/>
            <a:ext cx="3135922" cy="3957485"/>
            <a:chOff x="4546948" y="1816270"/>
            <a:chExt cx="4478145" cy="2697210"/>
          </a:xfrm>
          <a:solidFill>
            <a:srgbClr val="2D458A"/>
          </a:solidFill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D6FF53F-79F1-B541-B72E-4A2D34953DBA}"/>
                </a:ext>
              </a:extLst>
            </p:cNvPr>
            <p:cNvSpPr/>
            <p:nvPr/>
          </p:nvSpPr>
          <p:spPr>
            <a:xfrm>
              <a:off x="4546948" y="1816272"/>
              <a:ext cx="4472353" cy="2697208"/>
            </a:xfrm>
            <a:prstGeom prst="roundRect">
              <a:avLst>
                <a:gd name="adj" fmla="val 2876"/>
              </a:avLst>
            </a:prstGeom>
            <a:solidFill>
              <a:srgbClr val="F5F6FB"/>
            </a:solidFill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 Same Side Corner Rectangle 13">
              <a:extLst>
                <a:ext uri="{FF2B5EF4-FFF2-40B4-BE49-F238E27FC236}">
                  <a16:creationId xmlns:a16="http://schemas.microsoft.com/office/drawing/2014/main" id="{5E9C6547-1660-2B4B-B99C-119636EA6AD9}"/>
                </a:ext>
              </a:extLst>
            </p:cNvPr>
            <p:cNvSpPr/>
            <p:nvPr/>
          </p:nvSpPr>
          <p:spPr>
            <a:xfrm>
              <a:off x="4546948" y="1816270"/>
              <a:ext cx="4472353" cy="269892"/>
            </a:xfrm>
            <a:prstGeom prst="round2SameRect">
              <a:avLst>
                <a:gd name="adj1" fmla="val 24871"/>
                <a:gd name="adj2" fmla="val 0"/>
              </a:avLst>
            </a:prstGeom>
            <a:grpFill/>
            <a:ln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KEY OBSERVATION 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AD0B00-1E27-1042-B564-6E7AD5BBC5B5}"/>
                </a:ext>
              </a:extLst>
            </p:cNvPr>
            <p:cNvSpPr txBox="1"/>
            <p:nvPr/>
          </p:nvSpPr>
          <p:spPr>
            <a:xfrm>
              <a:off x="4552740" y="2091279"/>
              <a:ext cx="4472353" cy="23703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rtlCol="0">
              <a:spAutoFit/>
            </a:bodyPr>
            <a:lstStyle/>
            <a:p>
              <a:r>
                <a:rPr lang="en-US" sz="2000" b="1" dirty="0">
                  <a:latin typeface="Cambria" panose="02040503050406030204" pitchFamily="18" charset="0"/>
                </a:rPr>
                <a:t>The arithmetic throughput of a DRAM Processing Unit saturates at 11 or more </a:t>
              </a:r>
              <a:r>
                <a:rPr lang="en-US" sz="2000" b="1" dirty="0" err="1">
                  <a:latin typeface="Cambria" panose="02040503050406030204" pitchFamily="18" charset="0"/>
                </a:rPr>
                <a:t>tasklets</a:t>
              </a:r>
              <a:r>
                <a:rPr lang="en-US" sz="2000" dirty="0">
                  <a:latin typeface="Cambria" panose="02040503050406030204" pitchFamily="18" charset="0"/>
                </a:rPr>
                <a:t>. </a:t>
              </a:r>
            </a:p>
            <a:p>
              <a:r>
                <a:rPr lang="en-US" sz="2000" dirty="0">
                  <a:latin typeface="Cambria" panose="02040503050406030204" pitchFamily="18" charset="0"/>
                </a:rPr>
                <a:t>This observation is consistent for different datatypes (INT32, INT64, UINT32, UINT64, FLOAT, DOUBLE) and operations (ADD, SUB, MUL, DIV). 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1E555F-259E-124A-8C6C-CE602D17A704}"/>
              </a:ext>
            </a:extLst>
          </p:cNvPr>
          <p:cNvCxnSpPr>
            <a:cxnSpLocks/>
          </p:cNvCxnSpPr>
          <p:nvPr/>
        </p:nvCxnSpPr>
        <p:spPr>
          <a:xfrm>
            <a:off x="1553031" y="1072451"/>
            <a:ext cx="0" cy="219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35A56E6-55FA-114F-8F2F-C0518EC5C7E5}"/>
              </a:ext>
            </a:extLst>
          </p:cNvPr>
          <p:cNvCxnSpPr>
            <a:cxnSpLocks/>
          </p:cNvCxnSpPr>
          <p:nvPr/>
        </p:nvCxnSpPr>
        <p:spPr>
          <a:xfrm>
            <a:off x="4252688" y="1072451"/>
            <a:ext cx="0" cy="219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6012B37-95F2-DD41-823C-CF531447B984}"/>
              </a:ext>
            </a:extLst>
          </p:cNvPr>
          <p:cNvCxnSpPr>
            <a:cxnSpLocks/>
          </p:cNvCxnSpPr>
          <p:nvPr/>
        </p:nvCxnSpPr>
        <p:spPr>
          <a:xfrm>
            <a:off x="1553031" y="3781073"/>
            <a:ext cx="0" cy="219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E2FE78-DBE6-FB4F-898B-B690A0869705}"/>
              </a:ext>
            </a:extLst>
          </p:cNvPr>
          <p:cNvCxnSpPr>
            <a:cxnSpLocks/>
          </p:cNvCxnSpPr>
          <p:nvPr/>
        </p:nvCxnSpPr>
        <p:spPr>
          <a:xfrm>
            <a:off x="4252688" y="3781073"/>
            <a:ext cx="0" cy="219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47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 uiExpand="1">
        <p:bldSub>
          <a:bldChart bld="series"/>
        </p:bldSub>
      </p:bldGraphic>
      <p:bldGraphic spid="25" grpId="0" uiExpand="1">
        <p:bldSub>
          <a:bldChart bld="series"/>
        </p:bldSub>
      </p:bldGraphic>
      <p:bldGraphic spid="26" grpId="0" uiExpand="1">
        <p:bldSub>
          <a:bldChart bld="series"/>
        </p:bldSub>
      </p:bldGraphic>
      <p:bldGraphic spid="27" grpId="0" uiExpand="1">
        <p:bldSub>
          <a:bldChart bld="series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188F52B-1DB1-814C-AED1-713318209520}"/>
              </a:ext>
            </a:extLst>
          </p:cNvPr>
          <p:cNvGraphicFramePr>
            <a:graphicFrameLocks/>
          </p:cNvGraphicFramePr>
          <p:nvPr/>
        </p:nvGraphicFramePr>
        <p:xfrm>
          <a:off x="2869971" y="3671195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5EA822D9-F97D-AE40-A246-EEF6C607ADAD}"/>
              </a:ext>
            </a:extLst>
          </p:cNvPr>
          <p:cNvGraphicFramePr>
            <a:graphicFrameLocks/>
          </p:cNvGraphicFramePr>
          <p:nvPr/>
        </p:nvGraphicFramePr>
        <p:xfrm>
          <a:off x="169011" y="3671195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FB67FCF-9DAD-8D4E-B141-A601A26E365F}"/>
              </a:ext>
            </a:extLst>
          </p:cNvPr>
          <p:cNvGraphicFramePr>
            <a:graphicFrameLocks/>
          </p:cNvGraphicFramePr>
          <p:nvPr/>
        </p:nvGraphicFramePr>
        <p:xfrm>
          <a:off x="286997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E088EBC-2B18-E243-A7EE-0B2A4D2B5479}"/>
              </a:ext>
            </a:extLst>
          </p:cNvPr>
          <p:cNvGraphicFramePr>
            <a:graphicFrameLocks/>
          </p:cNvGraphicFramePr>
          <p:nvPr/>
        </p:nvGraphicFramePr>
        <p:xfrm>
          <a:off x="16901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EA5251-3CFB-784C-92CC-FD9A41B7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Arithmetic Throughput: ADD/SUB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F25CF1-8FAE-CE41-AC37-E456EE52557D}"/>
              </a:ext>
            </a:extLst>
          </p:cNvPr>
          <p:cNvGrpSpPr/>
          <p:nvPr/>
        </p:nvGrpSpPr>
        <p:grpSpPr>
          <a:xfrm>
            <a:off x="1545771" y="1371598"/>
            <a:ext cx="3902922" cy="304802"/>
            <a:chOff x="1545771" y="1371598"/>
            <a:chExt cx="3712029" cy="30480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4A77147-94AC-3845-B356-FD2AB8ACB8B8}"/>
                </a:ext>
              </a:extLst>
            </p:cNvPr>
            <p:cNvCxnSpPr>
              <a:cxnSpLocks/>
            </p:cNvCxnSpPr>
            <p:nvPr/>
          </p:nvCxnSpPr>
          <p:spPr>
            <a:xfrm>
              <a:off x="1545771" y="1371598"/>
              <a:ext cx="371202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93F8C45-F361-524A-81EB-EFDC0B84EBE4}"/>
                </a:ext>
              </a:extLst>
            </p:cNvPr>
            <p:cNvCxnSpPr>
              <a:cxnSpLocks/>
            </p:cNvCxnSpPr>
            <p:nvPr/>
          </p:nvCxnSpPr>
          <p:spPr>
            <a:xfrm>
              <a:off x="5192486" y="1371600"/>
              <a:ext cx="0" cy="3048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C3856A3-6444-674F-9C24-8933D78E6EF5}"/>
              </a:ext>
            </a:extLst>
          </p:cNvPr>
          <p:cNvSpPr/>
          <p:nvPr/>
        </p:nvSpPr>
        <p:spPr>
          <a:xfrm>
            <a:off x="6007709" y="1276553"/>
            <a:ext cx="2812521" cy="1388510"/>
          </a:xfrm>
          <a:prstGeom prst="roundRect">
            <a:avLst>
              <a:gd name="adj" fmla="val 10569"/>
            </a:avLst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INT32 ADD/SUB are </a:t>
            </a:r>
            <a:r>
              <a:rPr lang="en-US" sz="2400" dirty="0">
                <a:solidFill>
                  <a:srgbClr val="FFC000"/>
                </a:solidFill>
                <a:latin typeface="Candara" panose="020E0502030303020204" pitchFamily="34" charset="0"/>
              </a:rPr>
              <a:t>17% faster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 than INT64 ADD/SUB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9CE4BA-8C24-AF45-98B4-03593C3CAF82}"/>
              </a:ext>
            </a:extLst>
          </p:cNvPr>
          <p:cNvSpPr txBox="1"/>
          <p:nvPr/>
        </p:nvSpPr>
        <p:spPr>
          <a:xfrm>
            <a:off x="5372581" y="133933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17%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1B90492-B248-B64D-AD03-18647948D40A}"/>
              </a:ext>
            </a:extLst>
          </p:cNvPr>
          <p:cNvSpPr/>
          <p:nvPr/>
        </p:nvSpPr>
        <p:spPr>
          <a:xfrm>
            <a:off x="169010" y="3719193"/>
            <a:ext cx="8819023" cy="468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Can we explain the peak throughput?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4AB30D6-13C4-0746-8221-7E17E84A9B49}"/>
              </a:ext>
            </a:extLst>
          </p:cNvPr>
          <p:cNvSpPr/>
          <p:nvPr/>
        </p:nvSpPr>
        <p:spPr>
          <a:xfrm>
            <a:off x="169009" y="4235190"/>
            <a:ext cx="8819026" cy="75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Peak throughput at 11 </a:t>
            </a:r>
            <a:r>
              <a:rPr lang="en-US" sz="2400" dirty="0" err="1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tasklets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One instruction retires every cycle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when the pipeline is full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FCCD4A8-A429-164E-AE4A-2C9EE9D5301C}"/>
                  </a:ext>
                </a:extLst>
              </p:cNvPr>
              <p:cNvSpPr/>
              <p:nvPr/>
            </p:nvSpPr>
            <p:spPr>
              <a:xfrm>
                <a:off x="169009" y="5050595"/>
                <a:ext cx="8819024" cy="759600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𝐴𝑟𝑖𝑡h𝑚𝑒𝑡𝑖𝑐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𝑇h𝑟𝑜𝑢𝑔h𝑝𝑢𝑡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𝑂𝑃𝑆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𝑓𝑟𝑒𝑞𝑢𝑒𝑛𝑐𝑦</m:t>
                          </m:r>
                          <m:r>
                            <a:rPr lang="en-US" sz="24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𝐷𝑃𝑈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𝑖𝑛𝑠𝑡𝑟𝑢𝑐𝑡𝑖𝑜𝑛𝑠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FCCD4A8-A429-164E-AE4A-2C9EE9D53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09" y="5050595"/>
                <a:ext cx="8819024" cy="759600"/>
              </a:xfrm>
              <a:prstGeom prst="roundRect">
                <a:avLst>
                  <a:gd name="adj" fmla="val 0"/>
                </a:avLst>
              </a:prstGeom>
              <a:blipFill>
                <a:blip r:embed="rId6"/>
                <a:stretch>
                  <a:fillRect b="-3125"/>
                </a:stretch>
              </a:blipFill>
              <a:ln w="571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34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5" grpId="0">
        <p:bldAsOne/>
      </p:bldGraphic>
      <p:bldP spid="23" grpId="0" animBg="1"/>
      <p:bldP spid="11" grpId="0"/>
      <p:bldP spid="32" grpId="0" animBg="1"/>
      <p:bldP spid="3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5251-3CFB-784C-92CC-FD9A41B7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Arithmetic Throughput: #Instructions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A3DDD-18BD-0E44-AEE3-5CF5CC03B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Compiler explorer: </a:t>
            </a:r>
            <a:r>
              <a:rPr lang="en-US" sz="2400" dirty="0">
                <a:hlinkClick r:id="rId3"/>
              </a:rPr>
              <a:t>https://dpu.dev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83972-1652-2E43-A073-C0D9D24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" y="1420281"/>
            <a:ext cx="8768080" cy="4755287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885A54B-FC6B-6A41-9961-5A9771C87734}"/>
              </a:ext>
            </a:extLst>
          </p:cNvPr>
          <p:cNvSpPr/>
          <p:nvPr/>
        </p:nvSpPr>
        <p:spPr>
          <a:xfrm>
            <a:off x="576197" y="5410986"/>
            <a:ext cx="8054236" cy="969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instructions in the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32-bit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ADD/SUB microbenchmark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7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instructions in the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64-bit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ADD/SUB microbenchmark</a:t>
            </a:r>
            <a:endParaRPr lang="en-US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7FBFB3A-F8AF-8044-941D-F2FC24DC2728}"/>
              </a:ext>
            </a:extLst>
          </p:cNvPr>
          <p:cNvSpPr/>
          <p:nvPr/>
        </p:nvSpPr>
        <p:spPr>
          <a:xfrm>
            <a:off x="6565900" y="2198510"/>
            <a:ext cx="2064533" cy="107809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AB66D62-20E1-EF42-B271-B4F2EADAD867}"/>
              </a:ext>
            </a:extLst>
          </p:cNvPr>
          <p:cNvSpPr/>
          <p:nvPr/>
        </p:nvSpPr>
        <p:spPr>
          <a:xfrm>
            <a:off x="6565899" y="3958462"/>
            <a:ext cx="2064533" cy="122400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33F61C4-EC24-1E49-A315-283C0A83C3F1}"/>
              </a:ext>
            </a:extLst>
          </p:cNvPr>
          <p:cNvSpPr/>
          <p:nvPr/>
        </p:nvSpPr>
        <p:spPr>
          <a:xfrm>
            <a:off x="6565898" y="4481562"/>
            <a:ext cx="2064533" cy="18000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6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2BD998C-6D4E-A64D-9B5E-E3CC2CCE7554}"/>
              </a:ext>
            </a:extLst>
          </p:cNvPr>
          <p:cNvSpPr/>
          <p:nvPr/>
        </p:nvSpPr>
        <p:spPr>
          <a:xfrm>
            <a:off x="169009" y="5405717"/>
            <a:ext cx="8819024" cy="10215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32-bit ADD/SUB</a:t>
            </a:r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: 6 instructions →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58.33 MOPS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64-bit ADD/SUB</a:t>
            </a:r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: 7 instructions →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50.00 MOPS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at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</a:rPr>
              <a:t>frequency</a:t>
            </a:r>
            <a:r>
              <a:rPr lang="en-US" sz="2000" i="1" baseline="-25000" dirty="0" err="1">
                <a:solidFill>
                  <a:schemeClr val="tx1"/>
                </a:solidFill>
                <a:latin typeface="Cambria" panose="02040503050406030204" pitchFamily="18" charset="0"/>
              </a:rPr>
              <a:t>DPU</a:t>
            </a:r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 = 350 MHz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FB67FCF-9DAD-8D4E-B141-A601A26E365F}"/>
              </a:ext>
            </a:extLst>
          </p:cNvPr>
          <p:cNvGraphicFramePr>
            <a:graphicFrameLocks/>
          </p:cNvGraphicFramePr>
          <p:nvPr/>
        </p:nvGraphicFramePr>
        <p:xfrm>
          <a:off x="286997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E088EBC-2B18-E243-A7EE-0B2A4D2B5479}"/>
              </a:ext>
            </a:extLst>
          </p:cNvPr>
          <p:cNvGraphicFramePr>
            <a:graphicFrameLocks/>
          </p:cNvGraphicFramePr>
          <p:nvPr/>
        </p:nvGraphicFramePr>
        <p:xfrm>
          <a:off x="16901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EA5251-3CFB-784C-92CC-FD9A41B7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Arithmetic Throughput: ADD/SUB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F25CF1-8FAE-CE41-AC37-E456EE52557D}"/>
              </a:ext>
            </a:extLst>
          </p:cNvPr>
          <p:cNvGrpSpPr/>
          <p:nvPr/>
        </p:nvGrpSpPr>
        <p:grpSpPr>
          <a:xfrm>
            <a:off x="1545771" y="1371598"/>
            <a:ext cx="3902922" cy="304802"/>
            <a:chOff x="1545771" y="1371598"/>
            <a:chExt cx="3712029" cy="30480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4A77147-94AC-3845-B356-FD2AB8ACB8B8}"/>
                </a:ext>
              </a:extLst>
            </p:cNvPr>
            <p:cNvCxnSpPr>
              <a:cxnSpLocks/>
            </p:cNvCxnSpPr>
            <p:nvPr/>
          </p:nvCxnSpPr>
          <p:spPr>
            <a:xfrm>
              <a:off x="1545771" y="1371598"/>
              <a:ext cx="371202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93F8C45-F361-524A-81EB-EFDC0B84EBE4}"/>
                </a:ext>
              </a:extLst>
            </p:cNvPr>
            <p:cNvCxnSpPr>
              <a:cxnSpLocks/>
            </p:cNvCxnSpPr>
            <p:nvPr/>
          </p:nvCxnSpPr>
          <p:spPr>
            <a:xfrm>
              <a:off x="5192486" y="1371600"/>
              <a:ext cx="0" cy="3048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C3856A3-6444-674F-9C24-8933D78E6EF5}"/>
              </a:ext>
            </a:extLst>
          </p:cNvPr>
          <p:cNvSpPr/>
          <p:nvPr/>
        </p:nvSpPr>
        <p:spPr>
          <a:xfrm>
            <a:off x="6007709" y="1276553"/>
            <a:ext cx="2812521" cy="1388510"/>
          </a:xfrm>
          <a:prstGeom prst="roundRect">
            <a:avLst>
              <a:gd name="adj" fmla="val 10569"/>
            </a:avLst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INT32 ADD/SUB are </a:t>
            </a:r>
            <a:r>
              <a:rPr lang="en-US" sz="2400" dirty="0">
                <a:solidFill>
                  <a:srgbClr val="FFC000"/>
                </a:solidFill>
                <a:latin typeface="Candara" panose="020E0502030303020204" pitchFamily="34" charset="0"/>
              </a:rPr>
              <a:t>17% faster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 than INT64 ADD/SUB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9CE4BA-8C24-AF45-98B4-03593C3CAF82}"/>
              </a:ext>
            </a:extLst>
          </p:cNvPr>
          <p:cNvSpPr txBox="1"/>
          <p:nvPr/>
        </p:nvSpPr>
        <p:spPr>
          <a:xfrm>
            <a:off x="5372581" y="133933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17%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1B90492-B248-B64D-AD03-18647948D40A}"/>
              </a:ext>
            </a:extLst>
          </p:cNvPr>
          <p:cNvSpPr/>
          <p:nvPr/>
        </p:nvSpPr>
        <p:spPr>
          <a:xfrm>
            <a:off x="169010" y="3719193"/>
            <a:ext cx="8819023" cy="468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Can we explain the peak throughput?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4AB30D6-13C4-0746-8221-7E17E84A9B49}"/>
              </a:ext>
            </a:extLst>
          </p:cNvPr>
          <p:cNvSpPr/>
          <p:nvPr/>
        </p:nvSpPr>
        <p:spPr>
          <a:xfrm>
            <a:off x="169009" y="4235190"/>
            <a:ext cx="8819026" cy="75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Peak throughput at 11 </a:t>
            </a:r>
            <a:r>
              <a:rPr lang="en-US" sz="2400" dirty="0" err="1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tasklets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One instruction retires every cycle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when the pipeline is full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1C8FB16-30CB-C34B-B6DB-88CEEF8BD35A}"/>
                  </a:ext>
                </a:extLst>
              </p:cNvPr>
              <p:cNvSpPr/>
              <p:nvPr/>
            </p:nvSpPr>
            <p:spPr>
              <a:xfrm>
                <a:off x="169009" y="5050595"/>
                <a:ext cx="8819024" cy="759600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𝐴𝑟𝑖𝑡h𝑚𝑒𝑡𝑖𝑐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𝑇h𝑟𝑜𝑢𝑔h𝑝𝑢𝑡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𝑂𝑃𝑆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𝑓𝑟𝑒𝑞𝑢𝑒𝑛𝑐𝑦</m:t>
                          </m:r>
                          <m:r>
                            <a:rPr lang="en-US" sz="24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𝐷𝑃𝑈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𝑖𝑛𝑠𝑡𝑟𝑢𝑐𝑡𝑖𝑜𝑛𝑠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1C8FB16-30CB-C34B-B6DB-88CEEF8BD3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09" y="5050595"/>
                <a:ext cx="8819024" cy="759600"/>
              </a:xfrm>
              <a:prstGeom prst="roundRect">
                <a:avLst>
                  <a:gd name="adj" fmla="val 0"/>
                </a:avLst>
              </a:prstGeom>
              <a:blipFill>
                <a:blip r:embed="rId4"/>
                <a:stretch>
                  <a:fillRect b="-3125"/>
                </a:stretch>
              </a:blipFill>
              <a:ln w="571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46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00035 -0.0678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4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00035 -0.0673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3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 animBg="1"/>
      <p:bldP spid="33" grpId="0" animBg="1"/>
      <p:bldP spid="1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188F52B-1DB1-814C-AED1-713318209520}"/>
              </a:ext>
            </a:extLst>
          </p:cNvPr>
          <p:cNvGraphicFramePr>
            <a:graphicFrameLocks/>
          </p:cNvGraphicFramePr>
          <p:nvPr/>
        </p:nvGraphicFramePr>
        <p:xfrm>
          <a:off x="2869971" y="3671195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5EA822D9-F97D-AE40-A246-EEF6C607ADAD}"/>
              </a:ext>
            </a:extLst>
          </p:cNvPr>
          <p:cNvGraphicFramePr>
            <a:graphicFrameLocks/>
          </p:cNvGraphicFramePr>
          <p:nvPr/>
        </p:nvGraphicFramePr>
        <p:xfrm>
          <a:off x="169011" y="3671195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FB67FCF-9DAD-8D4E-B141-A601A26E365F}"/>
              </a:ext>
            </a:extLst>
          </p:cNvPr>
          <p:cNvGraphicFramePr>
            <a:graphicFrameLocks/>
          </p:cNvGraphicFramePr>
          <p:nvPr/>
        </p:nvGraphicFramePr>
        <p:xfrm>
          <a:off x="286997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EA5251-3CFB-784C-92CC-FD9A41B7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Arithmetic Throughput: MUL/DIV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E088EBC-2B18-E243-A7EE-0B2A4D2B54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479778"/>
              </p:ext>
            </p:extLst>
          </p:nvPr>
        </p:nvGraphicFramePr>
        <p:xfrm>
          <a:off x="16901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7F09CEE-1431-474F-8B2B-41859D4BCEFD}"/>
              </a:ext>
            </a:extLst>
          </p:cNvPr>
          <p:cNvCxnSpPr>
            <a:cxnSpLocks/>
          </p:cNvCxnSpPr>
          <p:nvPr/>
        </p:nvCxnSpPr>
        <p:spPr>
          <a:xfrm>
            <a:off x="2869971" y="2329761"/>
            <a:ext cx="0" cy="1360714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5A77E4F-E716-8941-AC4E-34974DE8DD2E}"/>
              </a:ext>
            </a:extLst>
          </p:cNvPr>
          <p:cNvSpPr/>
          <p:nvPr/>
        </p:nvSpPr>
        <p:spPr>
          <a:xfrm>
            <a:off x="5279661" y="1066825"/>
            <a:ext cx="3270449" cy="1388510"/>
          </a:xfrm>
          <a:prstGeom prst="roundRect">
            <a:avLst>
              <a:gd name="adj" fmla="val 10569"/>
            </a:avLst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Huge throughput difference between ADD/SUB and MUL/DIV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A80BAD1-7D7F-8145-8881-9F0B9A47A3E8}"/>
              </a:ext>
            </a:extLst>
          </p:cNvPr>
          <p:cNvSpPr/>
          <p:nvPr/>
        </p:nvSpPr>
        <p:spPr>
          <a:xfrm>
            <a:off x="5279662" y="2554970"/>
            <a:ext cx="3270447" cy="9671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DPUs do </a:t>
            </a:r>
            <a:r>
              <a:rPr lang="en-US" sz="2400" i="1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not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have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 32-bit multiplier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46E65C3-CC53-D84C-98A2-71EEBC2BC934}"/>
              </a:ext>
            </a:extLst>
          </p:cNvPr>
          <p:cNvSpPr/>
          <p:nvPr/>
        </p:nvSpPr>
        <p:spPr>
          <a:xfrm>
            <a:off x="5271409" y="3622742"/>
            <a:ext cx="3278700" cy="2740265"/>
          </a:xfrm>
          <a:prstGeom prst="roundRect">
            <a:avLst>
              <a:gd name="adj" fmla="val 6780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MUL/DIV implementation is based on an instruction that performs </a:t>
            </a:r>
            <a:r>
              <a:rPr lang="en-US" sz="22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bit shifting and addition 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 1 cycle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(MUL/DIV take a maximum of 32 instructions)</a:t>
            </a:r>
          </a:p>
        </p:txBody>
      </p:sp>
    </p:spTree>
    <p:extLst>
      <p:ext uri="{BB962C8B-B14F-4D97-AF65-F5344CB8AC3E}">
        <p14:creationId xmlns:p14="http://schemas.microsoft.com/office/powerpoint/2010/main" val="36090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0.13334 " pathEditMode="relative" ptsTypes="AA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5" grpId="0">
        <p:bldAsOne/>
      </p:bldGraphic>
      <p:bldGraphic spid="26" grpId="0">
        <p:bldAsOne/>
      </p:bldGraphic>
      <p:bldGraphic spid="27" grpId="0">
        <p:bldAsOne/>
      </p:bldGraphic>
      <p:bldGraphic spid="27" grpId="1">
        <p:bldAsOne/>
      </p:bldGraphic>
      <p:bldP spid="19" grpId="0" animBg="1"/>
      <p:bldP spid="20" grpId="0" animBg="1"/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188F52B-1DB1-814C-AED1-71331820952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69971" y="3671195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5EA822D9-F97D-AE40-A246-EEF6C607ADA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9011" y="3671195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FB67FCF-9DAD-8D4E-B141-A601A26E365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6997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E088EBC-2B18-E243-A7EE-0B2A4D2B5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901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EA5251-3CFB-784C-92CC-FD9A41B7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Arithmetic Throughput: Native Support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D6FF53F-79F1-B541-B72E-4A2D34953DBA}"/>
              </a:ext>
            </a:extLst>
          </p:cNvPr>
          <p:cNvSpPr/>
          <p:nvPr/>
        </p:nvSpPr>
        <p:spPr>
          <a:xfrm>
            <a:off x="5562678" y="925426"/>
            <a:ext cx="3425321" cy="5442820"/>
          </a:xfrm>
          <a:prstGeom prst="roundRect">
            <a:avLst>
              <a:gd name="adj" fmla="val 2876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5E9C6547-1660-2B4B-B99C-119636EA6AD9}"/>
              </a:ext>
            </a:extLst>
          </p:cNvPr>
          <p:cNvSpPr/>
          <p:nvPr/>
        </p:nvSpPr>
        <p:spPr>
          <a:xfrm>
            <a:off x="5562678" y="925422"/>
            <a:ext cx="3425321" cy="432000"/>
          </a:xfrm>
          <a:prstGeom prst="round2SameRect">
            <a:avLst>
              <a:gd name="adj1" fmla="val 30308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AD0B00-1E27-1042-B564-6E7AD5BBC5B5}"/>
              </a:ext>
            </a:extLst>
          </p:cNvPr>
          <p:cNvSpPr txBox="1"/>
          <p:nvPr/>
        </p:nvSpPr>
        <p:spPr>
          <a:xfrm>
            <a:off x="5567114" y="1364187"/>
            <a:ext cx="3425321" cy="5016759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pPr marL="36000" indent="-1620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DPUs provide </a:t>
            </a:r>
            <a:r>
              <a:rPr lang="en-US" sz="2000" b="1" dirty="0">
                <a:latin typeface="Cambria" panose="02040503050406030204" pitchFamily="18" charset="0"/>
              </a:rPr>
              <a:t>native hardware support for 32- and 64-bit integer addition and subtraction</a:t>
            </a:r>
            <a:r>
              <a:rPr lang="en-US" sz="2000" dirty="0">
                <a:latin typeface="Cambria" panose="02040503050406030204" pitchFamily="18" charset="0"/>
              </a:rPr>
              <a:t>, leading to high throughput for these operations. </a:t>
            </a:r>
          </a:p>
          <a:p>
            <a:pPr marL="36000" indent="-162000"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</a:endParaRPr>
          </a:p>
          <a:p>
            <a:pPr marL="36000" indent="-1620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DPUs do </a:t>
            </a:r>
            <a:r>
              <a:rPr lang="en-US" sz="2000" b="1" i="1" dirty="0">
                <a:latin typeface="Cambria" panose="02040503050406030204" pitchFamily="18" charset="0"/>
              </a:rPr>
              <a:t>not</a:t>
            </a:r>
            <a:r>
              <a:rPr lang="en-US" sz="2000" b="1" dirty="0">
                <a:latin typeface="Cambria" panose="02040503050406030204" pitchFamily="18" charset="0"/>
              </a:rPr>
              <a:t> natively support 32- and 64-bit multiplication and division, and floating point operations</a:t>
            </a:r>
            <a:r>
              <a:rPr lang="en-US" sz="2000" dirty="0">
                <a:latin typeface="Cambria" panose="02040503050406030204" pitchFamily="18" charset="0"/>
              </a:rPr>
              <a:t>. These operations are </a:t>
            </a:r>
            <a:r>
              <a:rPr lang="en-US" sz="2000" b="1" dirty="0">
                <a:latin typeface="Cambria" panose="02040503050406030204" pitchFamily="18" charset="0"/>
              </a:rPr>
              <a:t>emulated by the UPMEM runtime library</a:t>
            </a:r>
            <a:r>
              <a:rPr lang="en-US" sz="2000" dirty="0">
                <a:latin typeface="Cambria" panose="02040503050406030204" pitchFamily="18" charset="0"/>
              </a:rPr>
              <a:t>, leading to much lower throughput.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F1CA90-8D8D-A24A-A007-849FC1278AC6}"/>
              </a:ext>
            </a:extLst>
          </p:cNvPr>
          <p:cNvSpPr/>
          <p:nvPr/>
        </p:nvSpPr>
        <p:spPr>
          <a:xfrm>
            <a:off x="331304" y="963902"/>
            <a:ext cx="251792" cy="57046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1814BF-7FDD-A242-8EF2-A604518ADDB5}"/>
              </a:ext>
            </a:extLst>
          </p:cNvPr>
          <p:cNvSpPr/>
          <p:nvPr/>
        </p:nvSpPr>
        <p:spPr>
          <a:xfrm>
            <a:off x="3032264" y="963902"/>
            <a:ext cx="251792" cy="57046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5DFA4E-15E1-7E4E-9468-947AE22B13DF}"/>
              </a:ext>
            </a:extLst>
          </p:cNvPr>
          <p:cNvSpPr/>
          <p:nvPr/>
        </p:nvSpPr>
        <p:spPr>
          <a:xfrm>
            <a:off x="331304" y="3671195"/>
            <a:ext cx="251792" cy="5704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513E39-1DE7-F241-82C0-FFEF6C728B6A}"/>
              </a:ext>
            </a:extLst>
          </p:cNvPr>
          <p:cNvSpPr/>
          <p:nvPr/>
        </p:nvSpPr>
        <p:spPr>
          <a:xfrm>
            <a:off x="3032264" y="3671195"/>
            <a:ext cx="251792" cy="5704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6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 animBg="1"/>
      <p:bldP spid="16" grpId="0" animBg="1"/>
      <p:bldP spid="17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49AE-E83A-F241-BA2F-2972D7A4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DPU: WRAM Bandwidth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2C28D-09D2-3E45-802E-950C770EC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2" y="876821"/>
            <a:ext cx="9151034" cy="55490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7F69F8-B4F7-9E47-A369-FFAD15353934}"/>
              </a:ext>
            </a:extLst>
          </p:cNvPr>
          <p:cNvSpPr/>
          <p:nvPr/>
        </p:nvSpPr>
        <p:spPr>
          <a:xfrm flipV="1">
            <a:off x="69811" y="1433383"/>
            <a:ext cx="8991801" cy="4896000"/>
          </a:xfrm>
          <a:prstGeom prst="roundRect">
            <a:avLst>
              <a:gd name="adj" fmla="val 441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90000"/>
                </a:srgbClr>
              </a:gs>
              <a:gs pos="49000">
                <a:srgbClr val="FFFF00">
                  <a:tint val="44500"/>
                  <a:satMod val="160000"/>
                  <a:alpha val="90000"/>
                </a:srgbClr>
              </a:gs>
              <a:gs pos="100000">
                <a:srgbClr val="FFFF00">
                  <a:tint val="23500"/>
                  <a:satMod val="160000"/>
                  <a:alpha val="9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DE718-C99B-054E-AD0C-9269E2131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28" y="3002691"/>
            <a:ext cx="3845356" cy="31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68 0.01806 L 0.26163 -0.1009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-594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1A09-65D3-0F45-A0AA-D2E1C54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WRAM Bandwidth: Microbenchmark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05AE9-DABD-FF4A-A951-32BE255FF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Measure the </a:t>
            </a:r>
            <a:r>
              <a:rPr lang="en-US" dirty="0">
                <a:solidFill>
                  <a:srgbClr val="00B050"/>
                </a:solidFill>
              </a:rPr>
              <a:t>WRAM bandwidth </a:t>
            </a:r>
            <a:r>
              <a:rPr lang="en-US" dirty="0"/>
              <a:t>for the STREAM benchmark</a:t>
            </a:r>
          </a:p>
          <a:p>
            <a:endParaRPr lang="en-US" dirty="0"/>
          </a:p>
          <a:p>
            <a:r>
              <a:rPr lang="en-US" dirty="0"/>
              <a:t>Microbenchmark</a:t>
            </a:r>
          </a:p>
          <a:p>
            <a:pPr lvl="1"/>
            <a:r>
              <a:rPr lang="en-US" dirty="0"/>
              <a:t>We implement the four versions of STREAM: </a:t>
            </a:r>
            <a:r>
              <a:rPr lang="en-US" dirty="0">
                <a:solidFill>
                  <a:srgbClr val="0070C0"/>
                </a:solidFill>
              </a:rPr>
              <a:t>COPY, ADD, SCALE, and TRIAD</a:t>
            </a:r>
          </a:p>
          <a:p>
            <a:pPr lvl="1"/>
            <a:r>
              <a:rPr lang="en-US" dirty="0"/>
              <a:t>The operations performed in ADD, SCALE, and TRIAD are </a:t>
            </a:r>
            <a:r>
              <a:rPr lang="en-US" dirty="0">
                <a:solidFill>
                  <a:srgbClr val="0070C0"/>
                </a:solidFill>
              </a:rPr>
              <a:t>addition, multiplication, and </a:t>
            </a:r>
            <a:r>
              <a:rPr lang="en-US" dirty="0" err="1">
                <a:solidFill>
                  <a:srgbClr val="0070C0"/>
                </a:solidFill>
              </a:rPr>
              <a:t>addition+multiplication</a:t>
            </a:r>
            <a:r>
              <a:rPr lang="en-US" dirty="0"/>
              <a:t>, respectively</a:t>
            </a:r>
          </a:p>
          <a:p>
            <a:pPr lvl="1"/>
            <a:r>
              <a:rPr lang="en-US" dirty="0"/>
              <a:t>We vary the number of </a:t>
            </a:r>
            <a:r>
              <a:rPr lang="en-US" dirty="0" err="1"/>
              <a:t>tasklets</a:t>
            </a:r>
            <a:r>
              <a:rPr lang="en-US" dirty="0"/>
              <a:t> from 1 to 16</a:t>
            </a:r>
          </a:p>
          <a:p>
            <a:pPr lvl="1"/>
            <a:r>
              <a:rPr lang="en-US" dirty="0"/>
              <a:t>We show results for 1 DPU</a:t>
            </a:r>
          </a:p>
          <a:p>
            <a:pPr lvl="1"/>
            <a:endParaRPr lang="en-US" dirty="0"/>
          </a:p>
          <a:p>
            <a:r>
              <a:rPr lang="en-US" dirty="0"/>
              <a:t>We do </a:t>
            </a:r>
            <a:r>
              <a:rPr lang="en-US" i="1" dirty="0"/>
              <a:t>not</a:t>
            </a:r>
            <a:r>
              <a:rPr lang="en-US" dirty="0"/>
              <a:t> include accesses to MRAM</a:t>
            </a:r>
          </a:p>
        </p:txBody>
      </p:sp>
    </p:spTree>
    <p:extLst>
      <p:ext uri="{BB962C8B-B14F-4D97-AF65-F5344CB8AC3E}">
        <p14:creationId xmlns:p14="http://schemas.microsoft.com/office/powerpoint/2010/main" val="1925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Data Movement in Computing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19"/>
            <a:ext cx="8610600" cy="2060794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7030A0"/>
                </a:solidFill>
                <a:cs typeface="Adobe Garamond Pro"/>
              </a:rPr>
              <a:t>Data movement </a:t>
            </a:r>
            <a:r>
              <a:rPr lang="en-US" sz="2200" dirty="0">
                <a:cs typeface="Adobe Garamond Pro"/>
              </a:rPr>
              <a:t>dominates </a:t>
            </a:r>
            <a:r>
              <a:rPr lang="en-US" sz="2200" dirty="0">
                <a:solidFill>
                  <a:srgbClr val="0070C0"/>
                </a:solidFill>
                <a:cs typeface="Adobe Garamond Pro"/>
              </a:rPr>
              <a:t>performance and</a:t>
            </a:r>
            <a:r>
              <a:rPr lang="en-US" sz="2200" dirty="0">
                <a:solidFill>
                  <a:srgbClr val="FF0000"/>
                </a:solidFill>
                <a:cs typeface="Adobe Garamond Pro"/>
              </a:rPr>
              <a:t> </a:t>
            </a:r>
            <a:r>
              <a:rPr lang="en-US" sz="2200" dirty="0">
                <a:cs typeface="Adobe Garamond Pro"/>
              </a:rPr>
              <a:t>is a major system </a:t>
            </a:r>
            <a:r>
              <a:rPr lang="en-US" sz="2200" dirty="0">
                <a:solidFill>
                  <a:srgbClr val="C00000"/>
                </a:solidFill>
                <a:cs typeface="Adobe Garamond Pro"/>
              </a:rPr>
              <a:t>energy bottleneck</a:t>
            </a:r>
          </a:p>
          <a:p>
            <a:r>
              <a:rPr lang="en-US" sz="2200" dirty="0">
                <a:solidFill>
                  <a:srgbClr val="C00000"/>
                </a:solidFill>
                <a:cs typeface="Adobe Garamond Pro"/>
              </a:rPr>
              <a:t>Total system energy</a:t>
            </a:r>
            <a:r>
              <a:rPr lang="en-US" sz="2200" dirty="0">
                <a:cs typeface="Adobe Garamond Pro"/>
              </a:rPr>
              <a:t>: data movement accounts for </a:t>
            </a:r>
          </a:p>
          <a:p>
            <a:pPr lvl="1"/>
            <a:r>
              <a:rPr lang="en-US" sz="1800" dirty="0">
                <a:cs typeface="Adobe Garamond Pro"/>
              </a:rPr>
              <a:t>62% in consumer applications</a:t>
            </a:r>
            <a:r>
              <a:rPr lang="en-US" sz="1800" baseline="30000" dirty="0"/>
              <a:t>✻</a:t>
            </a:r>
            <a:r>
              <a:rPr lang="en-US" sz="1800" dirty="0">
                <a:cs typeface="Adobe Garamond Pro"/>
              </a:rPr>
              <a:t>, </a:t>
            </a:r>
          </a:p>
          <a:p>
            <a:pPr lvl="1"/>
            <a:r>
              <a:rPr lang="en-US" sz="1800" dirty="0">
                <a:cs typeface="Adobe Garamond Pro"/>
              </a:rPr>
              <a:t>40% in scientific applications</a:t>
            </a:r>
            <a:r>
              <a:rPr lang="en-US" sz="1800" baseline="30000" dirty="0"/>
              <a:t>★</a:t>
            </a:r>
            <a:r>
              <a:rPr lang="en-US" sz="1800" dirty="0">
                <a:cs typeface="Adobe Garamond Pro"/>
              </a:rPr>
              <a:t>, </a:t>
            </a:r>
          </a:p>
          <a:p>
            <a:pPr lvl="1"/>
            <a:r>
              <a:rPr lang="en-US" sz="1800" dirty="0">
                <a:cs typeface="Adobe Garamond Pro"/>
              </a:rPr>
              <a:t>35% in mobile  applications</a:t>
            </a:r>
            <a:r>
              <a:rPr lang="en-US" sz="1800" baseline="30000" dirty="0"/>
              <a:t>☆</a:t>
            </a:r>
            <a:endParaRPr lang="en-US" sz="1800" dirty="0">
              <a:cs typeface="Adobe Garamond Pro"/>
            </a:endParaRPr>
          </a:p>
          <a:p>
            <a:pPr lvl="1"/>
            <a:endParaRPr lang="en-US" sz="2200" dirty="0">
              <a:solidFill>
                <a:srgbClr val="C00000"/>
              </a:solidFill>
              <a:cs typeface="Adobe Garamon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300" y="5923671"/>
            <a:ext cx="74895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/>
              <a:t>✻ </a:t>
            </a:r>
            <a:r>
              <a:rPr lang="en-US" sz="1000" dirty="0" err="1"/>
              <a:t>Boroumand</a:t>
            </a:r>
            <a:r>
              <a:rPr lang="en-US" sz="1000" dirty="0"/>
              <a:t> et al., “Google Workloads for Consumer Devices: Mitigating Data Movement Bottlenecks,” ASPLOS 2018</a:t>
            </a:r>
          </a:p>
          <a:p>
            <a:r>
              <a:rPr lang="en-US" sz="1000" baseline="30000" dirty="0"/>
              <a:t>★ </a:t>
            </a:r>
            <a:r>
              <a:rPr lang="en-US" sz="1000" dirty="0" err="1"/>
              <a:t>Kestor</a:t>
            </a:r>
            <a:r>
              <a:rPr lang="en-US" sz="1000" dirty="0"/>
              <a:t> et al., “Quantifying the Energy Cost of Data Movement in Scientific Applications,” IISWC 2013 </a:t>
            </a:r>
          </a:p>
          <a:p>
            <a:r>
              <a:rPr lang="en-US" sz="1000" baseline="30000" dirty="0"/>
              <a:t>☆ </a:t>
            </a:r>
            <a:r>
              <a:rPr lang="en-US" sz="1000" dirty="0" err="1"/>
              <a:t>Pandiyan</a:t>
            </a:r>
            <a:r>
              <a:rPr lang="en-US" sz="1000" dirty="0"/>
              <a:t> and Wu, “Quantifying the energy cost of data movement for emerging smart phone workloads on mobile platforms,” IISWC 2014</a:t>
            </a:r>
          </a:p>
        </p:txBody>
      </p:sp>
      <p:cxnSp>
        <p:nvCxnSpPr>
          <p:cNvPr id="10" name="Curved Connector 9"/>
          <p:cNvCxnSpPr/>
          <p:nvPr/>
        </p:nvCxnSpPr>
        <p:spPr>
          <a:xfrm rot="5400000">
            <a:off x="4328592" y="3380992"/>
            <a:ext cx="914400" cy="6096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092280" y="3685792"/>
            <a:ext cx="990600" cy="2057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DRAM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5652120" y="4523992"/>
            <a:ext cx="1387896" cy="38100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Curved Connector 13"/>
          <p:cNvCxnSpPr/>
          <p:nvPr/>
        </p:nvCxnSpPr>
        <p:spPr>
          <a:xfrm rot="16200000" flipH="1">
            <a:off x="5814492" y="3419092"/>
            <a:ext cx="990600" cy="6096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01344" y="2825182"/>
            <a:ext cx="27469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7030A0"/>
                </a:solidFill>
              </a:rPr>
              <a:t>Data Movement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99592" y="3360672"/>
            <a:ext cx="4648200" cy="2458720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00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98801" y="4310632"/>
            <a:ext cx="958117" cy="55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GPU</a:t>
            </a:r>
            <a:endParaRPr lang="en-U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161246" y="4031232"/>
            <a:ext cx="464820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22" name="Rounded Rectangle 21"/>
          <p:cNvSpPr/>
          <p:nvPr/>
        </p:nvSpPr>
        <p:spPr>
          <a:xfrm>
            <a:off x="1098801" y="3584192"/>
            <a:ext cx="830847" cy="5588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CPU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31606" y="3640072"/>
            <a:ext cx="830847" cy="5588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CPU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6322" y="3322722"/>
            <a:ext cx="89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SoC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758872" y="3751832"/>
            <a:ext cx="464820" cy="1117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L2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88933" y="5372352"/>
            <a:ext cx="796834" cy="335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Video Decoder</a:t>
            </a:r>
            <a:endParaRPr lang="en-US" sz="900" b="1" dirty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337992" y="4295392"/>
            <a:ext cx="1524000" cy="0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>
          <a:xfrm flipH="1">
            <a:off x="2161246" y="4590032"/>
            <a:ext cx="464820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29" name="Rounded Rectangle 28"/>
          <p:cNvSpPr/>
          <p:nvPr/>
        </p:nvSpPr>
        <p:spPr>
          <a:xfrm>
            <a:off x="1098801" y="5372352"/>
            <a:ext cx="796834" cy="335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Video Encoder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880792" y="5362192"/>
            <a:ext cx="796834" cy="3352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Audio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795192" y="5362192"/>
            <a:ext cx="796834" cy="34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Display Engine</a:t>
            </a:r>
            <a:endParaRPr lang="en-US" sz="900" b="1" dirty="0">
              <a:solidFill>
                <a:srgbClr val="0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5090592" y="3761992"/>
            <a:ext cx="13064" cy="1905000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>
          <a:xfrm flipH="1">
            <a:off x="1165204" y="4981192"/>
            <a:ext cx="3772988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>
          <a:xfrm>
            <a:off x="2387350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>
          <a:xfrm>
            <a:off x="1497218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>
          <a:xfrm>
            <a:off x="3261792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>
          <a:xfrm>
            <a:off x="4176192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FF37F64-70C8-0A4A-B569-3AE4C13C697B}"/>
              </a:ext>
            </a:extLst>
          </p:cNvPr>
          <p:cNvSpPr/>
          <p:nvPr/>
        </p:nvSpPr>
        <p:spPr>
          <a:xfrm>
            <a:off x="86335" y="872859"/>
            <a:ext cx="8968313" cy="5580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EDEE890-968C-4847-BCA7-3ED36572ED4E}"/>
              </a:ext>
            </a:extLst>
          </p:cNvPr>
          <p:cNvSpPr/>
          <p:nvPr/>
        </p:nvSpPr>
        <p:spPr>
          <a:xfrm>
            <a:off x="178200" y="3623917"/>
            <a:ext cx="8787600" cy="15853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ndara" panose="020E0502030303020204" pitchFamily="34" charset="0"/>
              </a:rPr>
              <a:t>Processing-In-Memory</a:t>
            </a:r>
            <a:r>
              <a:rPr lang="en-US" sz="3200" dirty="0">
                <a:solidFill>
                  <a:schemeClr val="accent6"/>
                </a:solidFill>
                <a:latin typeface="Candara" panose="020E050203030302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proposes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Candara" panose="020E0502030303020204" pitchFamily="34" charset="0"/>
              </a:rPr>
              <a:t>computing where it makes sense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(where data resides)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9B1E088-C508-1642-B71B-D6FEF9AF19AD}"/>
              </a:ext>
            </a:extLst>
          </p:cNvPr>
          <p:cNvSpPr/>
          <p:nvPr/>
        </p:nvSpPr>
        <p:spPr>
          <a:xfrm>
            <a:off x="178200" y="2403289"/>
            <a:ext cx="8787600" cy="102156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508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</a:rPr>
              <a:t>Compute systems should be more </a:t>
            </a:r>
            <a:r>
              <a:rPr lang="en-US" sz="2800" dirty="0">
                <a:solidFill>
                  <a:srgbClr val="FFC000"/>
                </a:solidFill>
                <a:latin typeface="Candara" panose="020E0502030303020204" pitchFamily="34" charset="0"/>
              </a:rPr>
              <a:t>data-centric</a:t>
            </a:r>
          </a:p>
        </p:txBody>
      </p:sp>
    </p:spTree>
    <p:extLst>
      <p:ext uri="{BB962C8B-B14F-4D97-AF65-F5344CB8AC3E}">
        <p14:creationId xmlns:p14="http://schemas.microsoft.com/office/powerpoint/2010/main" val="19304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1A09-65D3-0F45-A0AA-D2E1C54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STREAM Benchmark in WRAM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2E8C85-F0C1-8546-B732-45B170D68828}"/>
              </a:ext>
            </a:extLst>
          </p:cNvPr>
          <p:cNvSpPr/>
          <p:nvPr/>
        </p:nvSpPr>
        <p:spPr>
          <a:xfrm>
            <a:off x="889000" y="5801191"/>
            <a:ext cx="7264400" cy="270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3EBA5F-73BF-9645-AE22-BBD931B9A7DB}"/>
              </a:ext>
            </a:extLst>
          </p:cNvPr>
          <p:cNvSpPr/>
          <p:nvPr/>
        </p:nvSpPr>
        <p:spPr>
          <a:xfrm>
            <a:off x="889000" y="1455446"/>
            <a:ext cx="7264400" cy="27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3B171E-7983-1040-9664-06543EE8A133}"/>
              </a:ext>
            </a:extLst>
          </p:cNvPr>
          <p:cNvSpPr/>
          <p:nvPr/>
        </p:nvSpPr>
        <p:spPr>
          <a:xfrm>
            <a:off x="889000" y="2913909"/>
            <a:ext cx="7264400" cy="27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3DD690-927D-F64E-AD7C-6BFD636C3235}"/>
              </a:ext>
            </a:extLst>
          </p:cNvPr>
          <p:cNvSpPr/>
          <p:nvPr/>
        </p:nvSpPr>
        <p:spPr>
          <a:xfrm>
            <a:off x="889000" y="4347200"/>
            <a:ext cx="7264400" cy="270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7C30B5B-45AD-8742-BC6F-5CDEFABDD91F}"/>
              </a:ext>
            </a:extLst>
          </p:cNvPr>
          <p:cNvSpPr/>
          <p:nvPr/>
        </p:nvSpPr>
        <p:spPr>
          <a:xfrm>
            <a:off x="5613400" y="952500"/>
            <a:ext cx="2882900" cy="5038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8 bytes read, 8 bytes written,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no arithmetic operations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036B261-E71C-2B45-B4B0-EC501DBEF17A}"/>
              </a:ext>
            </a:extLst>
          </p:cNvPr>
          <p:cNvSpPr/>
          <p:nvPr/>
        </p:nvSpPr>
        <p:spPr>
          <a:xfrm>
            <a:off x="5613400" y="2401118"/>
            <a:ext cx="2882900" cy="5038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16 bytes read, 8 bytes written,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ADD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2497C67-7E99-674B-A355-E6DCC3FB3F9C}"/>
              </a:ext>
            </a:extLst>
          </p:cNvPr>
          <p:cNvSpPr/>
          <p:nvPr/>
        </p:nvSpPr>
        <p:spPr>
          <a:xfrm>
            <a:off x="5613400" y="3841591"/>
            <a:ext cx="2882900" cy="5038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8 bytes read, 8 bytes written,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MUL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B026CFF-767C-ED4E-A4B1-2847247FF251}"/>
              </a:ext>
            </a:extLst>
          </p:cNvPr>
          <p:cNvSpPr/>
          <p:nvPr/>
        </p:nvSpPr>
        <p:spPr>
          <a:xfrm>
            <a:off x="5613400" y="5300282"/>
            <a:ext cx="2882900" cy="5038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16 bytes read, 8 bytes written,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MUL, ADD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40F10-DEFE-A54E-B843-0EDA6E207D57}"/>
              </a:ext>
            </a:extLst>
          </p:cNvPr>
          <p:cNvSpPr txBox="1"/>
          <p:nvPr/>
        </p:nvSpPr>
        <p:spPr>
          <a:xfrm>
            <a:off x="800100" y="812800"/>
            <a:ext cx="7478329" cy="5647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COPY</a:t>
            </a:r>
          </a:p>
          <a:p>
            <a:r>
              <a:rPr lang="en-US" sz="1900" dirty="0">
                <a:solidFill>
                  <a:srgbClr val="0070C0"/>
                </a:solidFill>
                <a:latin typeface="Courier" pitchFamily="2" charset="0"/>
              </a:rPr>
              <a:t>for</a:t>
            </a:r>
            <a:r>
              <a:rPr lang="en-US" sz="1900" dirty="0">
                <a:latin typeface="Courier" pitchFamily="2" charset="0"/>
              </a:rPr>
              <a:t>(</a:t>
            </a:r>
            <a:r>
              <a:rPr lang="en-US" sz="19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900" dirty="0">
                <a:latin typeface="Courier" pitchFamily="2" charset="0"/>
              </a:rPr>
              <a:t> 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 = 0; 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 &lt; SIZE; 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++){</a:t>
            </a:r>
          </a:p>
          <a:p>
            <a:r>
              <a:rPr lang="en-US" sz="1900" dirty="0">
                <a:latin typeface="Courier" pitchFamily="2" charset="0"/>
              </a:rPr>
              <a:t>    </a:t>
            </a:r>
            <a:r>
              <a:rPr lang="en-US" sz="1900" dirty="0" err="1">
                <a:latin typeface="Courier" pitchFamily="2" charset="0"/>
              </a:rPr>
              <a:t>bufferB</a:t>
            </a:r>
            <a:r>
              <a:rPr lang="en-US" sz="1900" dirty="0">
                <a:latin typeface="Courier" pitchFamily="2" charset="0"/>
              </a:rPr>
              <a:t>[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] = </a:t>
            </a:r>
            <a:r>
              <a:rPr lang="en-US" sz="1900" dirty="0" err="1">
                <a:latin typeface="Courier" pitchFamily="2" charset="0"/>
              </a:rPr>
              <a:t>bufferA</a:t>
            </a:r>
            <a:r>
              <a:rPr lang="en-US" sz="1900" dirty="0">
                <a:latin typeface="Courier" pitchFamily="2" charset="0"/>
              </a:rPr>
              <a:t>[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];</a:t>
            </a:r>
          </a:p>
          <a:p>
            <a:r>
              <a:rPr lang="en-US" sz="1900" dirty="0">
                <a:latin typeface="Courier" pitchFamily="2" charset="0"/>
              </a:rPr>
              <a:t>}</a:t>
            </a:r>
          </a:p>
          <a:p>
            <a:endParaRPr lang="en-US" sz="1900" dirty="0">
              <a:solidFill>
                <a:schemeClr val="bg1">
                  <a:lumMod val="65000"/>
                </a:schemeClr>
              </a:solidFill>
              <a:latin typeface="Courier" pitchFamily="2" charset="0"/>
            </a:endParaRPr>
          </a:p>
          <a:p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ADD</a:t>
            </a:r>
          </a:p>
          <a:p>
            <a:r>
              <a:rPr lang="en-US" sz="1900" dirty="0">
                <a:solidFill>
                  <a:srgbClr val="0070C0"/>
                </a:solidFill>
                <a:latin typeface="Courier" pitchFamily="2" charset="0"/>
              </a:rPr>
              <a:t>for</a:t>
            </a:r>
            <a:r>
              <a:rPr lang="en-US" sz="1900" dirty="0">
                <a:latin typeface="Courier" pitchFamily="2" charset="0"/>
              </a:rPr>
              <a:t>(</a:t>
            </a:r>
            <a:r>
              <a:rPr lang="en-US" sz="19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900" dirty="0">
                <a:latin typeface="Courier" pitchFamily="2" charset="0"/>
              </a:rPr>
              <a:t> 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 = 0; 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 &lt; SIZE; 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++){</a:t>
            </a:r>
          </a:p>
          <a:p>
            <a:r>
              <a:rPr lang="en-US" sz="1900" dirty="0">
                <a:latin typeface="Courier" pitchFamily="2" charset="0"/>
              </a:rPr>
              <a:t>    </a:t>
            </a:r>
            <a:r>
              <a:rPr lang="en-US" sz="1900" dirty="0" err="1">
                <a:latin typeface="Courier" pitchFamily="2" charset="0"/>
              </a:rPr>
              <a:t>bufferC</a:t>
            </a:r>
            <a:r>
              <a:rPr lang="en-US" sz="1900" dirty="0">
                <a:latin typeface="Courier" pitchFamily="2" charset="0"/>
              </a:rPr>
              <a:t>[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] = </a:t>
            </a:r>
            <a:r>
              <a:rPr lang="en-US" sz="1900" dirty="0" err="1">
                <a:latin typeface="Courier" pitchFamily="2" charset="0"/>
              </a:rPr>
              <a:t>bufferA</a:t>
            </a:r>
            <a:r>
              <a:rPr lang="en-US" sz="1900" dirty="0">
                <a:latin typeface="Courier" pitchFamily="2" charset="0"/>
              </a:rPr>
              <a:t>[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] + </a:t>
            </a:r>
            <a:r>
              <a:rPr lang="en-US" sz="1900" dirty="0" err="1">
                <a:latin typeface="Courier" pitchFamily="2" charset="0"/>
              </a:rPr>
              <a:t>bufferB</a:t>
            </a:r>
            <a:r>
              <a:rPr lang="en-US" sz="1900" dirty="0">
                <a:latin typeface="Courier" pitchFamily="2" charset="0"/>
              </a:rPr>
              <a:t>[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];</a:t>
            </a:r>
          </a:p>
          <a:p>
            <a:r>
              <a:rPr lang="en-US" sz="1900" dirty="0">
                <a:latin typeface="Courier" pitchFamily="2" charset="0"/>
              </a:rPr>
              <a:t>}</a:t>
            </a:r>
          </a:p>
          <a:p>
            <a:endParaRPr lang="en-US" sz="1900" dirty="0">
              <a:solidFill>
                <a:schemeClr val="bg1">
                  <a:lumMod val="65000"/>
                </a:schemeClr>
              </a:solidFill>
              <a:latin typeface="Courier" pitchFamily="2" charset="0"/>
            </a:endParaRPr>
          </a:p>
          <a:p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SCALE</a:t>
            </a:r>
          </a:p>
          <a:p>
            <a:r>
              <a:rPr lang="en-US" sz="1900" dirty="0">
                <a:solidFill>
                  <a:srgbClr val="0070C0"/>
                </a:solidFill>
                <a:latin typeface="Courier" pitchFamily="2" charset="0"/>
              </a:rPr>
              <a:t>for</a:t>
            </a:r>
            <a:r>
              <a:rPr lang="en-US" sz="1900" dirty="0">
                <a:latin typeface="Courier" pitchFamily="2" charset="0"/>
              </a:rPr>
              <a:t>(</a:t>
            </a:r>
            <a:r>
              <a:rPr lang="en-US" sz="19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900" dirty="0">
                <a:latin typeface="Courier" pitchFamily="2" charset="0"/>
              </a:rPr>
              <a:t> 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 = 0; 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 &lt; SIZE; 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++){</a:t>
            </a:r>
          </a:p>
          <a:p>
            <a:r>
              <a:rPr lang="en-US" sz="1900" dirty="0">
                <a:latin typeface="Courier" pitchFamily="2" charset="0"/>
              </a:rPr>
              <a:t>    </a:t>
            </a:r>
            <a:r>
              <a:rPr lang="en-US" sz="1900" dirty="0" err="1">
                <a:latin typeface="Courier" pitchFamily="2" charset="0"/>
              </a:rPr>
              <a:t>bufferB</a:t>
            </a:r>
            <a:r>
              <a:rPr lang="en-US" sz="1900" dirty="0">
                <a:latin typeface="Courier" pitchFamily="2" charset="0"/>
              </a:rPr>
              <a:t>[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] = scalar * </a:t>
            </a:r>
            <a:r>
              <a:rPr lang="en-US" sz="1900" dirty="0" err="1">
                <a:latin typeface="Courier" pitchFamily="2" charset="0"/>
              </a:rPr>
              <a:t>bufferA</a:t>
            </a:r>
            <a:r>
              <a:rPr lang="en-US" sz="1900" dirty="0">
                <a:latin typeface="Courier" pitchFamily="2" charset="0"/>
              </a:rPr>
              <a:t>[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];</a:t>
            </a:r>
          </a:p>
          <a:p>
            <a:r>
              <a:rPr lang="en-US" sz="1900" dirty="0">
                <a:latin typeface="Courier" pitchFamily="2" charset="0"/>
              </a:rPr>
              <a:t>}</a:t>
            </a:r>
          </a:p>
          <a:p>
            <a:endParaRPr lang="en-US" sz="1900" dirty="0">
              <a:latin typeface="Courier" pitchFamily="2" charset="0"/>
            </a:endParaRPr>
          </a:p>
          <a:p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TRIAD</a:t>
            </a:r>
          </a:p>
          <a:p>
            <a:r>
              <a:rPr lang="en-US" sz="1900" dirty="0">
                <a:solidFill>
                  <a:srgbClr val="0070C0"/>
                </a:solidFill>
                <a:latin typeface="Courier" pitchFamily="2" charset="0"/>
              </a:rPr>
              <a:t>for</a:t>
            </a:r>
            <a:r>
              <a:rPr lang="en-US" sz="1900" dirty="0">
                <a:latin typeface="Courier" pitchFamily="2" charset="0"/>
              </a:rPr>
              <a:t>(</a:t>
            </a:r>
            <a:r>
              <a:rPr lang="en-US" sz="19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900" dirty="0">
                <a:latin typeface="Courier" pitchFamily="2" charset="0"/>
              </a:rPr>
              <a:t> 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 = 0; 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 &lt; SIZE; 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++){</a:t>
            </a:r>
          </a:p>
          <a:p>
            <a:r>
              <a:rPr lang="en-US" sz="1900" dirty="0">
                <a:latin typeface="Courier" pitchFamily="2" charset="0"/>
              </a:rPr>
              <a:t>    </a:t>
            </a:r>
            <a:r>
              <a:rPr lang="en-US" sz="1900" dirty="0" err="1">
                <a:latin typeface="Courier" pitchFamily="2" charset="0"/>
              </a:rPr>
              <a:t>bufferC</a:t>
            </a:r>
            <a:r>
              <a:rPr lang="en-US" sz="1900" dirty="0">
                <a:latin typeface="Courier" pitchFamily="2" charset="0"/>
              </a:rPr>
              <a:t>[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] = </a:t>
            </a:r>
            <a:r>
              <a:rPr lang="en-US" sz="1900" dirty="0" err="1">
                <a:latin typeface="Courier" pitchFamily="2" charset="0"/>
              </a:rPr>
              <a:t>bufferA</a:t>
            </a:r>
            <a:r>
              <a:rPr lang="en-US" sz="1900" dirty="0">
                <a:latin typeface="Courier" pitchFamily="2" charset="0"/>
              </a:rPr>
              <a:t>[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] + scalar * </a:t>
            </a:r>
            <a:r>
              <a:rPr lang="en-US" sz="1900" dirty="0" err="1">
                <a:latin typeface="Courier" pitchFamily="2" charset="0"/>
              </a:rPr>
              <a:t>bufferB</a:t>
            </a:r>
            <a:r>
              <a:rPr lang="en-US" sz="1900" dirty="0">
                <a:latin typeface="Courier" pitchFamily="2" charset="0"/>
              </a:rPr>
              <a:t>[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];</a:t>
            </a:r>
          </a:p>
          <a:p>
            <a:r>
              <a:rPr lang="en-US" sz="1900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7659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1A09-65D3-0F45-A0AA-D2E1C54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WRAM Bandwidth: STREAM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F23680-0032-184E-A63E-1C430DE432A8}"/>
              </a:ext>
            </a:extLst>
          </p:cNvPr>
          <p:cNvSpPr/>
          <p:nvPr/>
        </p:nvSpPr>
        <p:spPr>
          <a:xfrm>
            <a:off x="464214" y="3983776"/>
            <a:ext cx="8215572" cy="50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How can we estimate the bandwidth?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8EF10EA4-DAF8-DB49-B3E9-C0D192F103AA}"/>
                  </a:ext>
                </a:extLst>
              </p:cNvPr>
              <p:cNvSpPr/>
              <p:nvPr/>
            </p:nvSpPr>
            <p:spPr>
              <a:xfrm>
                <a:off x="464214" y="5542276"/>
                <a:ext cx="8215572" cy="831632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𝑊𝑅𝐴𝑀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𝐵𝑎𝑛𝑑𝑤𝑖𝑑𝑡h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𝐵𝑦𝑡𝑒𝑠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×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𝑓𝑟𝑒𝑞𝑢𝑒𝑛𝑐𝑦</m:t>
                          </m:r>
                          <m:r>
                            <a:rPr lang="en-US" sz="24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𝐷𝑃𝑈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#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𝑖𝑛𝑠𝑡𝑟𝑢𝑐𝑡𝑖𝑜𝑛𝑠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Candara" panose="020E0502030303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8EF10EA4-DAF8-DB49-B3E9-C0D192F103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4" y="5542276"/>
                <a:ext cx="8215572" cy="831632"/>
              </a:xfrm>
              <a:prstGeom prst="roundRect">
                <a:avLst>
                  <a:gd name="adj" fmla="val 0"/>
                </a:avLst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672C6BC-215D-6646-97E2-9D5657714A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396448"/>
              </p:ext>
            </p:extLst>
          </p:nvPr>
        </p:nvGraphicFramePr>
        <p:xfrm>
          <a:off x="972000" y="981607"/>
          <a:ext cx="72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CA99AF4-247C-B943-A13C-DBFCB95B7C35}"/>
              </a:ext>
            </a:extLst>
          </p:cNvPr>
          <p:cNvSpPr/>
          <p:nvPr/>
        </p:nvSpPr>
        <p:spPr>
          <a:xfrm>
            <a:off x="464214" y="4600980"/>
            <a:ext cx="8215572" cy="8316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Assuming that the pipeline is full, and </a:t>
            </a:r>
            <a:r>
              <a:rPr lang="en-US" sz="2400" i="1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Bytes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is the number of bytes read and written:</a:t>
            </a:r>
          </a:p>
        </p:txBody>
      </p:sp>
    </p:spTree>
    <p:extLst>
      <p:ext uri="{BB962C8B-B14F-4D97-AF65-F5344CB8AC3E}">
        <p14:creationId xmlns:p14="http://schemas.microsoft.com/office/powerpoint/2010/main" val="428897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Graphic spid="10" grpId="0" uiExpand="1">
        <p:bldSub>
          <a:bldChart bld="series"/>
        </p:bldSub>
      </p:bldGraphic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8EF10EA4-DAF8-DB49-B3E9-C0D192F103AA}"/>
                  </a:ext>
                </a:extLst>
              </p:cNvPr>
              <p:cNvSpPr/>
              <p:nvPr/>
            </p:nvSpPr>
            <p:spPr>
              <a:xfrm>
                <a:off x="464214" y="5542276"/>
                <a:ext cx="8215572" cy="831632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𝑊𝑅𝐴𝑀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𝐵𝑎𝑛𝑑𝑤𝑖𝑑𝑡h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𝐵𝑦𝑡𝑒𝑠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×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𝑓𝑟𝑒𝑞𝑢𝑒𝑛𝑐𝑦</m:t>
                          </m:r>
                          <m:r>
                            <a:rPr lang="en-US" sz="24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𝐷𝑃𝑈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#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𝑖𝑛𝑠𝑡𝑟𝑢𝑐𝑡𝑖𝑜𝑛𝑠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Candara" panose="020E0502030303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8EF10EA4-DAF8-DB49-B3E9-C0D192F103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4" y="5542276"/>
                <a:ext cx="8215572" cy="831632"/>
              </a:xfrm>
              <a:prstGeom prst="roundRect">
                <a:avLst>
                  <a:gd name="adj" fmla="val 0"/>
                </a:avLst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AFF6AEB1-0D09-BB47-B36D-A531E274A975}"/>
                  </a:ext>
                </a:extLst>
              </p:cNvPr>
              <p:cNvSpPr/>
              <p:nvPr/>
            </p:nvSpPr>
            <p:spPr>
              <a:xfrm>
                <a:off x="473174" y="5581868"/>
                <a:ext cx="8215572" cy="831632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𝑊𝑅𝐴𝑀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𝐵𝑎𝑛𝑑𝑤𝑖𝑑𝑡h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=2,800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𝑀𝐵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350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𝑀𝐻𝑧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Candara" panose="020E0502030303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AFF6AEB1-0D09-BB47-B36D-A531E274A9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74" y="5581868"/>
                <a:ext cx="8215572" cy="831632"/>
              </a:xfrm>
              <a:prstGeom prst="roundRect">
                <a:avLst>
                  <a:gd name="adj" fmla="val 0"/>
                </a:avLst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56B1A09-65D3-0F45-A0AA-D2E1C54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WRAM Bandwidth: COPY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672C6BC-215D-6646-97E2-9D5657714AE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72000" y="981607"/>
          <a:ext cx="72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B4361F2-A8BF-B248-91B7-4BDAC5B8F6B1}"/>
              </a:ext>
            </a:extLst>
          </p:cNvPr>
          <p:cNvSpPr/>
          <p:nvPr/>
        </p:nvSpPr>
        <p:spPr>
          <a:xfrm>
            <a:off x="464214" y="4800595"/>
            <a:ext cx="8215572" cy="72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COPY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executes </a:t>
            </a:r>
            <a:r>
              <a:rPr lang="en-US" sz="2400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 instructions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(WRAM load and store).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With 11 </a:t>
            </a:r>
            <a:r>
              <a:rPr lang="en-US" sz="2400" dirty="0" err="1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tasklets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11 × 16 bytes in 22 cycles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9005F6-8CA2-6B40-85EC-DAA73DF6ABE1}"/>
              </a:ext>
            </a:extLst>
          </p:cNvPr>
          <p:cNvSpPr/>
          <p:nvPr/>
        </p:nvSpPr>
        <p:spPr>
          <a:xfrm>
            <a:off x="7431741" y="1326776"/>
            <a:ext cx="600635" cy="22411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9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 -0.2391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9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1A09-65D3-0F45-A0AA-D2E1C54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WRAM Bandwidth: Access Patterns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52BBD0-AC47-3E47-99E4-482D832A4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688118" cy="55363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8-byte </a:t>
            </a:r>
            <a:r>
              <a:rPr lang="en-US" dirty="0">
                <a:solidFill>
                  <a:srgbClr val="0070C0"/>
                </a:solidFill>
              </a:rPr>
              <a:t>WRAM loads and stores take one cycle </a:t>
            </a:r>
            <a:r>
              <a:rPr lang="en-US" dirty="0"/>
              <a:t>when the DPU pipeline is full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r>
              <a:rPr lang="en-US" sz="2400" dirty="0"/>
              <a:t>Microbenchmark:  </a:t>
            </a:r>
            <a:r>
              <a:rPr lang="en-US" sz="2400" dirty="0">
                <a:latin typeface="Courier" pitchFamily="2" charset="0"/>
              </a:rPr>
              <a:t>c[a[</a:t>
            </a:r>
            <a:r>
              <a:rPr lang="en-US" sz="2400" dirty="0" err="1">
                <a:latin typeface="Courier" pitchFamily="2" charset="0"/>
              </a:rPr>
              <a:t>i</a:t>
            </a:r>
            <a:r>
              <a:rPr lang="en-US" sz="2400" dirty="0">
                <a:latin typeface="Courier" pitchFamily="2" charset="0"/>
              </a:rPr>
              <a:t>]]=b[a[</a:t>
            </a:r>
            <a:r>
              <a:rPr lang="en-US" sz="2400" dirty="0" err="1">
                <a:latin typeface="Courier" pitchFamily="2" charset="0"/>
              </a:rPr>
              <a:t>i</a:t>
            </a:r>
            <a:r>
              <a:rPr lang="en-US" sz="2400" dirty="0">
                <a:latin typeface="Courier" pitchFamily="2" charset="0"/>
              </a:rPr>
              <a:t>]];</a:t>
            </a:r>
          </a:p>
          <a:p>
            <a:pPr lvl="1"/>
            <a:r>
              <a:rPr lang="en-US" sz="2000" dirty="0"/>
              <a:t>Unit-stride:  </a:t>
            </a:r>
            <a:r>
              <a:rPr lang="en-US" sz="2000" dirty="0">
                <a:latin typeface="Courier" pitchFamily="2" charset="0"/>
              </a:rPr>
              <a:t>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]=a[i-1]</a:t>
            </a:r>
            <a:r>
              <a:rPr lang="en-US" sz="2000" dirty="0">
                <a:solidFill>
                  <a:srgbClr val="0070C0"/>
                </a:solidFill>
                <a:latin typeface="Courier" pitchFamily="2" charset="0"/>
              </a:rPr>
              <a:t>+1</a:t>
            </a:r>
            <a:r>
              <a:rPr lang="en-US" sz="2000" dirty="0">
                <a:latin typeface="Courier" pitchFamily="2" charset="0"/>
              </a:rPr>
              <a:t>;</a:t>
            </a:r>
          </a:p>
          <a:p>
            <a:pPr lvl="1"/>
            <a:r>
              <a:rPr lang="en-US" sz="2000" dirty="0" err="1"/>
              <a:t>Strided</a:t>
            </a:r>
            <a:r>
              <a:rPr lang="en-US" sz="2000" dirty="0"/>
              <a:t>:        </a:t>
            </a:r>
            <a:r>
              <a:rPr lang="en-US" sz="2000" dirty="0">
                <a:latin typeface="Courier" pitchFamily="2" charset="0"/>
              </a:rPr>
              <a:t>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]=a[i-1]</a:t>
            </a:r>
            <a:r>
              <a:rPr lang="en-US" sz="2000" dirty="0">
                <a:solidFill>
                  <a:srgbClr val="C00000"/>
                </a:solidFill>
                <a:latin typeface="Courier" pitchFamily="2" charset="0"/>
              </a:rPr>
              <a:t>+stride</a:t>
            </a:r>
            <a:r>
              <a:rPr lang="en-US" sz="2000" dirty="0">
                <a:latin typeface="Courier" pitchFamily="2" charset="0"/>
              </a:rPr>
              <a:t>;</a:t>
            </a:r>
          </a:p>
          <a:p>
            <a:pPr lvl="1"/>
            <a:r>
              <a:rPr lang="en-US" sz="2000" dirty="0"/>
              <a:t>Random:      </a:t>
            </a:r>
            <a:r>
              <a:rPr lang="en-US" sz="2000" dirty="0">
                <a:latin typeface="Courier" pitchFamily="2" charset="0"/>
              </a:rPr>
              <a:t>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]=</a:t>
            </a:r>
            <a:r>
              <a:rPr lang="en-US" sz="2000" dirty="0">
                <a:solidFill>
                  <a:srgbClr val="7030A0"/>
                </a:solidFill>
                <a:latin typeface="Courier" pitchFamily="2" charset="0"/>
              </a:rPr>
              <a:t>rand()</a:t>
            </a:r>
            <a:r>
              <a:rPr lang="en-US" sz="2000" dirty="0">
                <a:latin typeface="Courier" pitchFamily="2" charset="0"/>
              </a:rPr>
              <a:t>;</a:t>
            </a:r>
          </a:p>
          <a:p>
            <a:pPr lvl="1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579D5B-8D9E-634A-BB44-EE062A940F40}"/>
              </a:ext>
            </a:extLst>
          </p:cNvPr>
          <p:cNvGrpSpPr/>
          <p:nvPr/>
        </p:nvGrpSpPr>
        <p:grpSpPr>
          <a:xfrm>
            <a:off x="519294" y="2070845"/>
            <a:ext cx="8105413" cy="2393577"/>
            <a:chOff x="4546948" y="1816271"/>
            <a:chExt cx="4478145" cy="2959063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A503BAE-9455-2941-BE89-7DFD28ED9D38}"/>
                </a:ext>
              </a:extLst>
            </p:cNvPr>
            <p:cNvSpPr/>
            <p:nvPr/>
          </p:nvSpPr>
          <p:spPr>
            <a:xfrm>
              <a:off x="4546948" y="1816272"/>
              <a:ext cx="4472353" cy="2959062"/>
            </a:xfrm>
            <a:prstGeom prst="roundRect">
              <a:avLst>
                <a:gd name="adj" fmla="val 2876"/>
              </a:avLst>
            </a:prstGeom>
            <a:solidFill>
              <a:srgbClr val="F5F6FB"/>
            </a:solidFill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" name="Round Same Side Corner Rectangle 13">
              <a:extLst>
                <a:ext uri="{FF2B5EF4-FFF2-40B4-BE49-F238E27FC236}">
                  <a16:creationId xmlns:a16="http://schemas.microsoft.com/office/drawing/2014/main" id="{A8B85356-B08B-E140-8114-CA0CC7DFFF0D}"/>
                </a:ext>
              </a:extLst>
            </p:cNvPr>
            <p:cNvSpPr/>
            <p:nvPr/>
          </p:nvSpPr>
          <p:spPr>
            <a:xfrm>
              <a:off x="4546948" y="1816271"/>
              <a:ext cx="4472353" cy="484711"/>
            </a:xfrm>
            <a:prstGeom prst="round2SameRect">
              <a:avLst>
                <a:gd name="adj1" fmla="val 30308"/>
                <a:gd name="adj2" fmla="val 0"/>
              </a:avLst>
            </a:prstGeom>
            <a:solidFill>
              <a:srgbClr val="2D458A"/>
            </a:solidFill>
            <a:ln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KEY OBSERVATION 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16A196-3D4D-0E4F-9957-C2F51F7B397F}"/>
                </a:ext>
              </a:extLst>
            </p:cNvPr>
            <p:cNvSpPr txBox="1"/>
            <p:nvPr/>
          </p:nvSpPr>
          <p:spPr>
            <a:xfrm>
              <a:off x="4552740" y="2319942"/>
              <a:ext cx="4472353" cy="2397082"/>
            </a:xfrm>
            <a:prstGeom prst="rect">
              <a:avLst/>
            </a:prstGeom>
            <a:noFill/>
          </p:spPr>
          <p:txBody>
            <a:bodyPr wrap="square" lIns="180000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</a:rPr>
                <a:t>The sustained bandwidth provided by the DPU’s internal Working memory (WRAM) is </a:t>
              </a:r>
              <a:r>
                <a:rPr lang="en-US" sz="2000" b="1" dirty="0">
                  <a:latin typeface="Cambria" panose="02040503050406030204" pitchFamily="18" charset="0"/>
                </a:rPr>
                <a:t>independent of the memory access pattern </a:t>
              </a:r>
              <a:r>
                <a:rPr lang="en-US" sz="2000" dirty="0">
                  <a:latin typeface="Cambria" panose="02040503050406030204" pitchFamily="18" charset="0"/>
                </a:rPr>
                <a:t>(either streaming, </a:t>
              </a:r>
              <a:r>
                <a:rPr lang="en-US" sz="2000" dirty="0" err="1">
                  <a:latin typeface="Cambria" panose="02040503050406030204" pitchFamily="18" charset="0"/>
                </a:rPr>
                <a:t>strided</a:t>
              </a:r>
              <a:r>
                <a:rPr lang="en-US" sz="2000" dirty="0">
                  <a:latin typeface="Cambria" panose="02040503050406030204" pitchFamily="18" charset="0"/>
                </a:rPr>
                <a:t>, or random access pattern). </a:t>
              </a:r>
            </a:p>
            <a:p>
              <a:endParaRPr lang="en-US" sz="2000" dirty="0">
                <a:latin typeface="Cambria" panose="02040503050406030204" pitchFamily="18" charset="0"/>
              </a:endParaRPr>
            </a:p>
            <a:p>
              <a:r>
                <a:rPr lang="en-US" sz="2000" b="1" dirty="0">
                  <a:latin typeface="Cambria" panose="02040503050406030204" pitchFamily="18" charset="0"/>
                </a:rPr>
                <a:t>All 8-byte WRAM loads and stores take one cycle</a:t>
              </a:r>
              <a:r>
                <a:rPr lang="en-US" sz="2000" dirty="0">
                  <a:latin typeface="Cambria" panose="02040503050406030204" pitchFamily="18" charset="0"/>
                </a:rPr>
                <a:t>, when the DPU’s pipeline is full (i.e., with 11 or more </a:t>
              </a:r>
              <a:r>
                <a:rPr lang="en-US" sz="2000" dirty="0" err="1">
                  <a:latin typeface="Cambria" panose="02040503050406030204" pitchFamily="18" charset="0"/>
                </a:rPr>
                <a:t>tasklets</a:t>
              </a:r>
              <a:r>
                <a:rPr lang="en-US" sz="2000" dirty="0">
                  <a:latin typeface="Cambria" panose="02040503050406030204" pitchFamily="18" charset="0"/>
                </a:rPr>
                <a:t>). 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9C07DB6-585A-ED42-ACCF-EF2B7C6C84B9}"/>
              </a:ext>
            </a:extLst>
          </p:cNvPr>
          <p:cNvSpPr/>
          <p:nvPr/>
        </p:nvSpPr>
        <p:spPr>
          <a:xfrm>
            <a:off x="169011" y="936172"/>
            <a:ext cx="8795695" cy="546462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EC865F-BB12-A44E-8546-7EB74A048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7942"/>
            <a:ext cx="9131300" cy="1930400"/>
          </a:xfrm>
          <a:prstGeom prst="rect">
            <a:avLst/>
          </a:prstGeom>
        </p:spPr>
      </p:pic>
      <p:sp>
        <p:nvSpPr>
          <p:cNvPr id="11" name="Subtitle 1">
            <a:extLst>
              <a:ext uri="{FF2B5EF4-FFF2-40B4-BE49-F238E27FC236}">
                <a16:creationId xmlns:a16="http://schemas.microsoft.com/office/drawing/2014/main" id="{D5F465F9-6E3B-8D4F-86D8-122DF5621249}"/>
              </a:ext>
            </a:extLst>
          </p:cNvPr>
          <p:cNvSpPr txBox="1">
            <a:spLocks/>
          </p:cNvSpPr>
          <p:nvPr/>
        </p:nvSpPr>
        <p:spPr>
          <a:xfrm>
            <a:off x="1106731" y="5525569"/>
            <a:ext cx="6858000" cy="80399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3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4"/>
              </a:rPr>
              <a:t>https://github.com/CMU-SAFARI/prim-benchmarks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287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49AE-E83A-F241-BA2F-2972D7A4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DPU: MRAM Latency and Bandwidth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2C28D-09D2-3E45-802E-950C770EC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" y="876821"/>
            <a:ext cx="9151034" cy="55490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7F69F8-B4F7-9E47-A369-FFAD15353934}"/>
              </a:ext>
            </a:extLst>
          </p:cNvPr>
          <p:cNvSpPr/>
          <p:nvPr/>
        </p:nvSpPr>
        <p:spPr>
          <a:xfrm flipV="1">
            <a:off x="82511" y="1433383"/>
            <a:ext cx="8991801" cy="4896000"/>
          </a:xfrm>
          <a:prstGeom prst="roundRect">
            <a:avLst>
              <a:gd name="adj" fmla="val 441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90000"/>
                </a:srgbClr>
              </a:gs>
              <a:gs pos="50000">
                <a:srgbClr val="FFFF00">
                  <a:tint val="44500"/>
                  <a:satMod val="160000"/>
                  <a:alpha val="90000"/>
                </a:srgbClr>
              </a:gs>
              <a:gs pos="100000">
                <a:srgbClr val="FFFF00">
                  <a:tint val="23500"/>
                  <a:satMod val="160000"/>
                  <a:alpha val="9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1B2B1-A360-5E44-ACDA-FF518EE83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341" y="3002691"/>
            <a:ext cx="5147957" cy="31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5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96 0.00556 L -0.09895 -0.1043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550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E1E0-5F7B-F449-9161-40F925A9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11F60-311A-3F45-B3DA-368B4C91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Measure </a:t>
            </a:r>
            <a:r>
              <a:rPr lang="en-US" dirty="0">
                <a:solidFill>
                  <a:srgbClr val="00B050"/>
                </a:solidFill>
              </a:rPr>
              <a:t>MRAM bandwidth </a:t>
            </a:r>
            <a:r>
              <a:rPr lang="en-US" dirty="0"/>
              <a:t>for different access patterns</a:t>
            </a:r>
          </a:p>
          <a:p>
            <a:endParaRPr lang="en-US" dirty="0"/>
          </a:p>
          <a:p>
            <a:r>
              <a:rPr lang="en-US" dirty="0"/>
              <a:t>Microbenchmarks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Latency of a single DMA transfer </a:t>
            </a:r>
            <a:r>
              <a:rPr lang="en-US" dirty="0"/>
              <a:t>for different transfer sizes</a:t>
            </a:r>
          </a:p>
          <a:p>
            <a:pPr lvl="2"/>
            <a:r>
              <a:rPr lang="en-US" dirty="0" err="1">
                <a:latin typeface="Courier" pitchFamily="2" charset="0"/>
              </a:rPr>
              <a:t>mram_read</a:t>
            </a:r>
            <a:r>
              <a:rPr lang="en-US" dirty="0">
                <a:latin typeface="Courier" pitchFamily="2" charset="0"/>
              </a:rPr>
              <a:t>();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MRAM-WRAM DMA transfer</a:t>
            </a:r>
          </a:p>
          <a:p>
            <a:pPr lvl="2"/>
            <a:r>
              <a:rPr lang="en-US" dirty="0" err="1">
                <a:latin typeface="Courier" pitchFamily="2" charset="0"/>
              </a:rPr>
              <a:t>mram_write</a:t>
            </a:r>
            <a:r>
              <a:rPr lang="en-US" dirty="0">
                <a:latin typeface="Courier" pitchFamily="2" charset="0"/>
              </a:rPr>
              <a:t>();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WRAM-MRAM DMA transfer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STREAM</a:t>
            </a:r>
            <a:r>
              <a:rPr lang="en-US" dirty="0"/>
              <a:t> benchmark</a:t>
            </a:r>
          </a:p>
          <a:p>
            <a:pPr lvl="2"/>
            <a:r>
              <a:rPr lang="en-US" dirty="0"/>
              <a:t>COPY, COPY-DMA</a:t>
            </a:r>
          </a:p>
          <a:p>
            <a:pPr lvl="2"/>
            <a:r>
              <a:rPr lang="en-US" dirty="0"/>
              <a:t>ADD, SCALE, TRIAD</a:t>
            </a:r>
          </a:p>
          <a:p>
            <a:pPr lvl="1"/>
            <a:r>
              <a:rPr lang="en-US" dirty="0" err="1">
                <a:solidFill>
                  <a:srgbClr val="00B050"/>
                </a:solidFill>
              </a:rPr>
              <a:t>Strided</a:t>
            </a:r>
            <a:r>
              <a:rPr lang="en-US" dirty="0"/>
              <a:t> access pattern</a:t>
            </a:r>
          </a:p>
          <a:p>
            <a:pPr lvl="2"/>
            <a:r>
              <a:rPr lang="en-US" dirty="0"/>
              <a:t>Coarse-grain </a:t>
            </a:r>
            <a:r>
              <a:rPr lang="en-US" dirty="0" err="1"/>
              <a:t>strided</a:t>
            </a:r>
            <a:r>
              <a:rPr lang="en-US" dirty="0"/>
              <a:t> access</a:t>
            </a:r>
          </a:p>
          <a:p>
            <a:pPr lvl="2"/>
            <a:r>
              <a:rPr lang="en-US" dirty="0"/>
              <a:t>Fine-grain </a:t>
            </a:r>
            <a:r>
              <a:rPr lang="en-US" dirty="0" err="1"/>
              <a:t>strided</a:t>
            </a:r>
            <a:r>
              <a:rPr lang="en-US" dirty="0"/>
              <a:t> access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Random</a:t>
            </a:r>
            <a:r>
              <a:rPr lang="en-US" dirty="0"/>
              <a:t> access pattern (GUPS)</a:t>
            </a:r>
          </a:p>
          <a:p>
            <a:endParaRPr lang="en-US" dirty="0"/>
          </a:p>
          <a:p>
            <a:r>
              <a:rPr lang="en-US" dirty="0"/>
              <a:t>We do include accesses to MRAM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A30321-12CD-2546-A9E8-9C9B0D370E01}"/>
              </a:ext>
            </a:extLst>
          </p:cNvPr>
          <p:cNvSpPr/>
          <p:nvPr/>
        </p:nvSpPr>
        <p:spPr>
          <a:xfrm>
            <a:off x="609600" y="2343290"/>
            <a:ext cx="8064500" cy="8977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2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C004-F30F-5A4F-BC10-C2107BA7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Read and Write Latency (I)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0759DD8-9C94-D146-B449-605115CBE85F}"/>
                  </a:ext>
                </a:extLst>
              </p:cNvPr>
              <p:cNvSpPr/>
              <p:nvPr/>
            </p:nvSpPr>
            <p:spPr>
              <a:xfrm>
                <a:off x="473174" y="3570044"/>
                <a:ext cx="8215572" cy="831632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𝑀𝑅𝐴𝑀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𝐵𝑎𝑛𝑑𝑤𝑖𝑑𝑡h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𝑠𝑖𝑧𝑒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×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𝑓𝑟𝑒𝑞𝑢𝑒𝑛𝑐𝑦</m:t>
                          </m:r>
                          <m:r>
                            <a:rPr lang="en-US" sz="24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𝐷𝑃𝑈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𝑀𝑅𝐴𝑀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𝐿𝑎𝑡𝑒𝑛𝑐𝑦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Times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0759DD8-9C94-D146-B449-605115CBE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74" y="3570044"/>
                <a:ext cx="8215572" cy="831632"/>
              </a:xfrm>
              <a:prstGeom prst="roundRect">
                <a:avLst>
                  <a:gd name="adj" fmla="val 0"/>
                </a:avLst>
              </a:prstGeom>
              <a:blipFill>
                <a:blip r:embed="rId2"/>
                <a:stretch>
                  <a:fillRect b="-8333"/>
                </a:stretch>
              </a:blipFill>
              <a:ln w="571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BC90972-0241-DB4D-9ED5-078F713F99A5}"/>
              </a:ext>
            </a:extLst>
          </p:cNvPr>
          <p:cNvSpPr/>
          <p:nvPr/>
        </p:nvSpPr>
        <p:spPr>
          <a:xfrm>
            <a:off x="464214" y="4467866"/>
            <a:ext cx="8215572" cy="50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We can model the MRAM latency with a linear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63BB6B30-57D9-1B41-BB55-911A20D36784}"/>
                  </a:ext>
                </a:extLst>
              </p:cNvPr>
              <p:cNvSpPr/>
              <p:nvPr/>
            </p:nvSpPr>
            <p:spPr>
              <a:xfrm>
                <a:off x="464214" y="5038056"/>
                <a:ext cx="8215572" cy="504000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𝑀𝑅𝐴𝑀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𝐿𝑎𝑡𝑒𝑛𝑐𝑦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𝑐𝑦𝑐𝑙𝑒𝑠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𝛽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𝑠𝑖𝑧𝑒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Times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63BB6B30-57D9-1B41-BB55-911A20D367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4" y="5038056"/>
                <a:ext cx="8215572" cy="504000"/>
              </a:xfrm>
              <a:prstGeom prst="roundRect">
                <a:avLst>
                  <a:gd name="adj" fmla="val 0"/>
                </a:avLst>
              </a:prstGeom>
              <a:blipFill>
                <a:blip r:embed="rId3"/>
                <a:stretch>
                  <a:fillRect b="-4444"/>
                </a:stretch>
              </a:blipFill>
              <a:ln w="571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4AAEBA0-4577-D347-BD48-DE32518154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500965"/>
              </p:ext>
            </p:extLst>
          </p:nvPr>
        </p:nvGraphicFramePr>
        <p:xfrm>
          <a:off x="1768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19DD347-721E-5C4D-A045-AA3E0F4A74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302609"/>
              </p:ext>
            </p:extLst>
          </p:nvPr>
        </p:nvGraphicFramePr>
        <p:xfrm>
          <a:off x="46472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497BA67-9248-2042-A2BB-ACDC42AE8828}"/>
                  </a:ext>
                </a:extLst>
              </p:cNvPr>
              <p:cNvSpPr/>
              <p:nvPr/>
            </p:nvSpPr>
            <p:spPr>
              <a:xfrm>
                <a:off x="464214" y="5605028"/>
                <a:ext cx="8215572" cy="83163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In our measurements,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sz="2200" dirty="0">
                    <a:solidFill>
                      <a:srgbClr val="0070C0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 equals 0.5 cycles/byte</a:t>
                </a:r>
                <a:r>
                  <a:rPr lang="en-US" sz="2200" dirty="0">
                    <a:solidFill>
                      <a:schemeClr val="tx1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Theoretical maximum MRAM bandwidth = </a:t>
                </a:r>
                <a:r>
                  <a:rPr lang="en-US" sz="2200" dirty="0">
                    <a:solidFill>
                      <a:srgbClr val="0070C0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700 MB/s</a:t>
                </a:r>
                <a:r>
                  <a:rPr lang="en-US" sz="2200" dirty="0">
                    <a:solidFill>
                      <a:schemeClr val="tx1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 at 350 MHz</a:t>
                </a: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497BA67-9248-2042-A2BB-ACDC42AE88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4" y="5605028"/>
                <a:ext cx="8215572" cy="831632"/>
              </a:xfrm>
              <a:prstGeom prst="round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60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Graphic spid="20" grpId="0" uiExpand="1">
        <p:bldSub>
          <a:bldChart bld="series"/>
        </p:bldSub>
      </p:bldGraphic>
      <p:bldGraphic spid="21" grpId="0" uiExpand="1">
        <p:bldSub>
          <a:bldChart bld="series"/>
        </p:bldSub>
      </p:bldGraphic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63BB6B30-57D9-1B41-BB55-911A20D36784}"/>
                  </a:ext>
                </a:extLst>
              </p:cNvPr>
              <p:cNvSpPr/>
              <p:nvPr/>
            </p:nvSpPr>
            <p:spPr>
              <a:xfrm>
                <a:off x="464214" y="5038056"/>
                <a:ext cx="8215572" cy="504000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𝑀𝑅𝐴𝑀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𝐿𝑎𝑡𝑒𝑛𝑐𝑦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𝑐𝑦𝑐𝑙𝑒𝑠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𝛽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𝑠𝑖𝑧𝑒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Times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63BB6B30-57D9-1B41-BB55-911A20D367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4" y="5038056"/>
                <a:ext cx="8215572" cy="504000"/>
              </a:xfrm>
              <a:prstGeom prst="roundRect">
                <a:avLst>
                  <a:gd name="adj" fmla="val 0"/>
                </a:avLst>
              </a:prstGeom>
              <a:blipFill>
                <a:blip r:embed="rId2"/>
                <a:stretch>
                  <a:fillRect b="-4444"/>
                </a:stretch>
              </a:blipFill>
              <a:ln w="571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E65E0BA-57C4-E54D-8AD8-270B06687B5B}"/>
              </a:ext>
            </a:extLst>
          </p:cNvPr>
          <p:cNvGrpSpPr/>
          <p:nvPr/>
        </p:nvGrpSpPr>
        <p:grpSpPr>
          <a:xfrm>
            <a:off x="464215" y="4529592"/>
            <a:ext cx="8224532" cy="1548480"/>
            <a:chOff x="4546948" y="1816269"/>
            <a:chExt cx="4478145" cy="2328073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3FFF1D9F-0D78-A447-B06E-7DD4F75E7610}"/>
                </a:ext>
              </a:extLst>
            </p:cNvPr>
            <p:cNvSpPr/>
            <p:nvPr/>
          </p:nvSpPr>
          <p:spPr>
            <a:xfrm>
              <a:off x="4546948" y="1816275"/>
              <a:ext cx="4472353" cy="2328067"/>
            </a:xfrm>
            <a:prstGeom prst="roundRect">
              <a:avLst>
                <a:gd name="adj" fmla="val 9070"/>
              </a:avLst>
            </a:prstGeom>
            <a:solidFill>
              <a:srgbClr val="F5F6FB"/>
            </a:solidFill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 Same Side Corner Rectangle 10">
              <a:extLst>
                <a:ext uri="{FF2B5EF4-FFF2-40B4-BE49-F238E27FC236}">
                  <a16:creationId xmlns:a16="http://schemas.microsoft.com/office/drawing/2014/main" id="{1D0BCF65-5610-EC41-AD2D-AA08E3553E4E}"/>
                </a:ext>
              </a:extLst>
            </p:cNvPr>
            <p:cNvSpPr/>
            <p:nvPr/>
          </p:nvSpPr>
          <p:spPr>
            <a:xfrm>
              <a:off x="4546948" y="1816269"/>
              <a:ext cx="4472353" cy="595369"/>
            </a:xfrm>
            <a:prstGeom prst="round2SameRect">
              <a:avLst>
                <a:gd name="adj1" fmla="val 30308"/>
                <a:gd name="adj2" fmla="val 0"/>
              </a:avLst>
            </a:prstGeom>
            <a:solidFill>
              <a:srgbClr val="2D458A"/>
            </a:solidFill>
            <a:ln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KEY OBSERVATION 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CDB484-5B9A-2547-AB59-7D405F5AC4F2}"/>
                </a:ext>
              </a:extLst>
            </p:cNvPr>
            <p:cNvSpPr txBox="1"/>
            <p:nvPr/>
          </p:nvSpPr>
          <p:spPr>
            <a:xfrm>
              <a:off x="4552740" y="2497658"/>
              <a:ext cx="4472353" cy="1527006"/>
            </a:xfrm>
            <a:prstGeom prst="rect">
              <a:avLst/>
            </a:prstGeom>
            <a:noFill/>
          </p:spPr>
          <p:txBody>
            <a:bodyPr wrap="square" lIns="180000" rtlCol="0">
              <a:spAutoFit/>
            </a:bodyPr>
            <a:lstStyle/>
            <a:p>
              <a:pPr marL="36000" indent="-1620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Cambria" panose="02040503050406030204" pitchFamily="18" charset="0"/>
                </a:rPr>
                <a:t>The DPU’s </a:t>
              </a:r>
              <a:r>
                <a:rPr lang="en-US" sz="2000" b="1" dirty="0">
                  <a:latin typeface="Cambria" panose="02040503050406030204" pitchFamily="18" charset="0"/>
                </a:rPr>
                <a:t>Main memory (MRAM) bank access latency increases linearly</a:t>
              </a:r>
              <a:r>
                <a:rPr lang="en-US" sz="2000" dirty="0">
                  <a:latin typeface="Cambria" panose="02040503050406030204" pitchFamily="18" charset="0"/>
                </a:rPr>
                <a:t> with the transfer size.</a:t>
              </a:r>
            </a:p>
            <a:p>
              <a:pPr marL="36000" indent="-1620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Cambria" panose="02040503050406030204" pitchFamily="18" charset="0"/>
                </a:rPr>
                <a:t>The maximum theoretical MRAM </a:t>
              </a:r>
              <a:r>
                <a:rPr lang="en-US" sz="2000" b="1" dirty="0">
                  <a:latin typeface="Cambria" panose="02040503050406030204" pitchFamily="18" charset="0"/>
                </a:rPr>
                <a:t>bandwidth is 2 bytes per cycle</a:t>
              </a:r>
              <a:r>
                <a:rPr lang="en-US" sz="2000" dirty="0">
                  <a:latin typeface="Cambria" panose="02040503050406030204" pitchFamily="18" charset="0"/>
                </a:rPr>
                <a:t>.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7AC004-F30F-5A4F-BC10-C2107BA7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Read and Write Latency (II)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4AAEBA0-4577-D347-BD48-DE3251815439}"/>
              </a:ext>
            </a:extLst>
          </p:cNvPr>
          <p:cNvGraphicFramePr>
            <a:graphicFrameLocks/>
          </p:cNvGraphicFramePr>
          <p:nvPr/>
        </p:nvGraphicFramePr>
        <p:xfrm>
          <a:off x="1768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19DD347-721E-5C4D-A045-AA3E0F4A7491}"/>
              </a:ext>
            </a:extLst>
          </p:cNvPr>
          <p:cNvGraphicFramePr>
            <a:graphicFrameLocks/>
          </p:cNvGraphicFramePr>
          <p:nvPr/>
        </p:nvGraphicFramePr>
        <p:xfrm>
          <a:off x="46472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849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00104 -0.180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C004-F30F-5A4F-BC10-C2107BA7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Read and Write Latency (III)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BC90972-0241-DB4D-9ED5-078F713F99A5}"/>
              </a:ext>
            </a:extLst>
          </p:cNvPr>
          <p:cNvSpPr/>
          <p:nvPr/>
        </p:nvSpPr>
        <p:spPr>
          <a:xfrm>
            <a:off x="464214" y="3580357"/>
            <a:ext cx="8215572" cy="50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Read and write accesses to MRAM are symmetric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4AAEBA0-4577-D347-BD48-DE3251815439}"/>
              </a:ext>
            </a:extLst>
          </p:cNvPr>
          <p:cNvGraphicFramePr>
            <a:graphicFrameLocks/>
          </p:cNvGraphicFramePr>
          <p:nvPr/>
        </p:nvGraphicFramePr>
        <p:xfrm>
          <a:off x="1768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19DD347-721E-5C4D-A045-AA3E0F4A7491}"/>
              </a:ext>
            </a:extLst>
          </p:cNvPr>
          <p:cNvGraphicFramePr>
            <a:graphicFrameLocks/>
          </p:cNvGraphicFramePr>
          <p:nvPr/>
        </p:nvGraphicFramePr>
        <p:xfrm>
          <a:off x="46472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F2D9E94-BAFE-F94F-B5E2-B8161BC4B96A}"/>
              </a:ext>
            </a:extLst>
          </p:cNvPr>
          <p:cNvSpPr/>
          <p:nvPr/>
        </p:nvSpPr>
        <p:spPr>
          <a:xfrm>
            <a:off x="464214" y="4135165"/>
            <a:ext cx="8215572" cy="75266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The sustained MRAM bandwidth increases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with data transfer size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78D406-F79E-BE44-885E-F43D534EFD61}"/>
              </a:ext>
            </a:extLst>
          </p:cNvPr>
          <p:cNvGrpSpPr/>
          <p:nvPr/>
        </p:nvGrpSpPr>
        <p:grpSpPr>
          <a:xfrm>
            <a:off x="464215" y="4952692"/>
            <a:ext cx="8224532" cy="1446543"/>
            <a:chOff x="4546948" y="1816269"/>
            <a:chExt cx="4478145" cy="2771223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E8259FA-6BB9-3F4E-B32E-5676F5CC954B}"/>
                </a:ext>
              </a:extLst>
            </p:cNvPr>
            <p:cNvSpPr/>
            <p:nvPr/>
          </p:nvSpPr>
          <p:spPr>
            <a:xfrm>
              <a:off x="4546948" y="1816275"/>
              <a:ext cx="4472353" cy="2771217"/>
            </a:xfrm>
            <a:prstGeom prst="roundRect">
              <a:avLst>
                <a:gd name="adj" fmla="val 9070"/>
              </a:avLst>
            </a:prstGeom>
            <a:solidFill>
              <a:srgbClr val="F2F9F3"/>
            </a:solidFill>
            <a:ln w="444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ound Same Side Corner Rectangle 11">
              <a:extLst>
                <a:ext uri="{FF2B5EF4-FFF2-40B4-BE49-F238E27FC236}">
                  <a16:creationId xmlns:a16="http://schemas.microsoft.com/office/drawing/2014/main" id="{0E3D3B40-47A9-2141-841E-6D4D8922B15F}"/>
                </a:ext>
              </a:extLst>
            </p:cNvPr>
            <p:cNvSpPr/>
            <p:nvPr/>
          </p:nvSpPr>
          <p:spPr>
            <a:xfrm>
              <a:off x="4546948" y="1816269"/>
              <a:ext cx="4472353" cy="758639"/>
            </a:xfrm>
            <a:prstGeom prst="round2SameRect">
              <a:avLst>
                <a:gd name="adj1" fmla="val 30308"/>
                <a:gd name="adj2" fmla="val 0"/>
              </a:avLst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solidFill>
                    <a:schemeClr val="bg1"/>
                  </a:solidFill>
                  <a:latin typeface="Cambria" panose="02040503050406030204" pitchFamily="18" charset="0"/>
                </a:rPr>
                <a:t>PROGRAMMING RECOMMENDATION 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FF03DC-1DCB-CC46-8A46-66EBC2B6A1D7}"/>
                </a:ext>
              </a:extLst>
            </p:cNvPr>
            <p:cNvSpPr txBox="1"/>
            <p:nvPr/>
          </p:nvSpPr>
          <p:spPr>
            <a:xfrm>
              <a:off x="4552740" y="2641730"/>
              <a:ext cx="4472353" cy="19457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</a:rPr>
                <a:t>For data movement between the DPU’s MRAM bank and the WRAM, </a:t>
              </a:r>
              <a:r>
                <a:rPr lang="en-US" sz="2000" b="1" dirty="0">
                  <a:latin typeface="Cambria" panose="02040503050406030204" pitchFamily="18" charset="0"/>
                </a:rPr>
                <a:t>use large DMA transfer sizes when all the accessed data is going to be used</a:t>
              </a:r>
              <a:r>
                <a:rPr lang="en-US" sz="2000" dirty="0">
                  <a:latin typeface="Cambria" panose="02040503050406030204" pitchFamily="18" charset="0"/>
                </a:rPr>
                <a:t>. </a:t>
              </a:r>
            </a:p>
          </p:txBody>
        </p:sp>
      </p:grpSp>
      <p:sp>
        <p:nvSpPr>
          <p:cNvPr id="18" name="Arc 17">
            <a:extLst>
              <a:ext uri="{FF2B5EF4-FFF2-40B4-BE49-F238E27FC236}">
                <a16:creationId xmlns:a16="http://schemas.microsoft.com/office/drawing/2014/main" id="{ED969EB5-F839-BE41-97D2-9A95FD858970}"/>
              </a:ext>
            </a:extLst>
          </p:cNvPr>
          <p:cNvSpPr/>
          <p:nvPr/>
        </p:nvSpPr>
        <p:spPr>
          <a:xfrm rot="20410027">
            <a:off x="134251" y="1746414"/>
            <a:ext cx="4264270" cy="494676"/>
          </a:xfrm>
          <a:prstGeom prst="arc">
            <a:avLst>
              <a:gd name="adj1" fmla="val 11390633"/>
              <a:gd name="adj2" fmla="val 21139328"/>
            </a:avLst>
          </a:prstGeom>
          <a:ln w="508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AED15C81-8048-EF46-B953-E3769B7D4404}"/>
              </a:ext>
            </a:extLst>
          </p:cNvPr>
          <p:cNvSpPr/>
          <p:nvPr/>
        </p:nvSpPr>
        <p:spPr>
          <a:xfrm rot="20410027">
            <a:off x="4638500" y="1746415"/>
            <a:ext cx="4264270" cy="494676"/>
          </a:xfrm>
          <a:prstGeom prst="arc">
            <a:avLst>
              <a:gd name="adj1" fmla="val 11390633"/>
              <a:gd name="adj2" fmla="val 21139328"/>
            </a:avLst>
          </a:prstGeom>
          <a:ln w="508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3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8" grpId="0" animBg="1"/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C004-F30F-5A4F-BC10-C2107BA7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Read and Write Latency (IV)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4AAEBA0-4577-D347-BD48-DE3251815439}"/>
              </a:ext>
            </a:extLst>
          </p:cNvPr>
          <p:cNvGraphicFramePr>
            <a:graphicFrameLocks/>
          </p:cNvGraphicFramePr>
          <p:nvPr/>
        </p:nvGraphicFramePr>
        <p:xfrm>
          <a:off x="1768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19DD347-721E-5C4D-A045-AA3E0F4A7491}"/>
              </a:ext>
            </a:extLst>
          </p:cNvPr>
          <p:cNvGraphicFramePr>
            <a:graphicFrameLocks/>
          </p:cNvGraphicFramePr>
          <p:nvPr/>
        </p:nvGraphicFramePr>
        <p:xfrm>
          <a:off x="46472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378D406-F79E-BE44-885E-F43D534EFD61}"/>
              </a:ext>
            </a:extLst>
          </p:cNvPr>
          <p:cNvGrpSpPr/>
          <p:nvPr/>
        </p:nvGrpSpPr>
        <p:grpSpPr>
          <a:xfrm>
            <a:off x="169010" y="2952074"/>
            <a:ext cx="8798189" cy="1970162"/>
            <a:chOff x="4546948" y="1816269"/>
            <a:chExt cx="4478145" cy="3774347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E8259FA-6BB9-3F4E-B32E-5676F5CC954B}"/>
                </a:ext>
              </a:extLst>
            </p:cNvPr>
            <p:cNvSpPr/>
            <p:nvPr/>
          </p:nvSpPr>
          <p:spPr>
            <a:xfrm>
              <a:off x="4546948" y="1816275"/>
              <a:ext cx="4472353" cy="3297293"/>
            </a:xfrm>
            <a:prstGeom prst="roundRect">
              <a:avLst>
                <a:gd name="adj" fmla="val 9070"/>
              </a:avLst>
            </a:prstGeom>
            <a:solidFill>
              <a:srgbClr val="F2F9F3"/>
            </a:solidFill>
            <a:ln w="444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ound Same Side Corner Rectangle 11">
              <a:extLst>
                <a:ext uri="{FF2B5EF4-FFF2-40B4-BE49-F238E27FC236}">
                  <a16:creationId xmlns:a16="http://schemas.microsoft.com/office/drawing/2014/main" id="{0E3D3B40-47A9-2141-841E-6D4D8922B15F}"/>
                </a:ext>
              </a:extLst>
            </p:cNvPr>
            <p:cNvSpPr/>
            <p:nvPr/>
          </p:nvSpPr>
          <p:spPr>
            <a:xfrm>
              <a:off x="4546948" y="1816269"/>
              <a:ext cx="4472353" cy="758639"/>
            </a:xfrm>
            <a:prstGeom prst="round2SameRect">
              <a:avLst>
                <a:gd name="adj1" fmla="val 30308"/>
                <a:gd name="adj2" fmla="val 0"/>
              </a:avLst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PROGRAMMING RECOMMENDATION 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FF03DC-1DCB-CC46-8A46-66EBC2B6A1D7}"/>
                </a:ext>
              </a:extLst>
            </p:cNvPr>
            <p:cNvSpPr txBox="1"/>
            <p:nvPr/>
          </p:nvSpPr>
          <p:spPr>
            <a:xfrm>
              <a:off x="4552740" y="2613012"/>
              <a:ext cx="4472353" cy="29776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rtlCol="0">
              <a:spAutoFit/>
            </a:bodyPr>
            <a:lstStyle/>
            <a:p>
              <a:r>
                <a:rPr lang="en-US" sz="1900" dirty="0">
                  <a:latin typeface="Cambria" panose="02040503050406030204" pitchFamily="18" charset="0"/>
                </a:rPr>
                <a:t>For small transfers between the MRAM bank and the WRAM, </a:t>
              </a:r>
              <a:r>
                <a:rPr lang="en-US" sz="1900" b="1" dirty="0">
                  <a:latin typeface="Cambria" panose="02040503050406030204" pitchFamily="18" charset="0"/>
                </a:rPr>
                <a:t>fetch more bytes than necessary within a 128-byte limit</a:t>
              </a:r>
              <a:r>
                <a:rPr lang="en-US" sz="1900" dirty="0">
                  <a:latin typeface="Cambria" panose="02040503050406030204" pitchFamily="18" charset="0"/>
                </a:rPr>
                <a:t>. Doing so increases the likelihood of finding data in WRAM for later accesses (i.e., the program can check whether the desired data is in WRAM before issuing a new MRAM access). 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10A85B-EF93-1247-9BCF-F3BD93F76DA2}"/>
              </a:ext>
            </a:extLst>
          </p:cNvPr>
          <p:cNvCxnSpPr>
            <a:cxnSpLocks/>
          </p:cNvCxnSpPr>
          <p:nvPr/>
        </p:nvCxnSpPr>
        <p:spPr>
          <a:xfrm>
            <a:off x="1139252" y="2323477"/>
            <a:ext cx="1229194" cy="0"/>
          </a:xfrm>
          <a:prstGeom prst="line">
            <a:avLst/>
          </a:prstGeom>
          <a:ln w="50800">
            <a:solidFill>
              <a:srgbClr val="FF0000"/>
            </a:solidFill>
            <a:headEnd type="diamond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A6E077-76BE-4D40-8308-E9B8ED22C093}"/>
              </a:ext>
            </a:extLst>
          </p:cNvPr>
          <p:cNvCxnSpPr>
            <a:cxnSpLocks/>
          </p:cNvCxnSpPr>
          <p:nvPr/>
        </p:nvCxnSpPr>
        <p:spPr>
          <a:xfrm>
            <a:off x="5623808" y="2385937"/>
            <a:ext cx="1229194" cy="0"/>
          </a:xfrm>
          <a:prstGeom prst="line">
            <a:avLst/>
          </a:prstGeom>
          <a:ln w="50800">
            <a:solidFill>
              <a:srgbClr val="FF0000"/>
            </a:solidFill>
            <a:headEnd type="diamond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2DE4FC-0CE2-5C41-B60B-51D64C5513F6}"/>
              </a:ext>
            </a:extLst>
          </p:cNvPr>
          <p:cNvGrpSpPr/>
          <p:nvPr/>
        </p:nvGrpSpPr>
        <p:grpSpPr>
          <a:xfrm>
            <a:off x="169010" y="4691230"/>
            <a:ext cx="8798189" cy="1970162"/>
            <a:chOff x="4546948" y="1816269"/>
            <a:chExt cx="4478145" cy="377434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6C3E971-5F6D-F64C-B2B6-AAAF9BC4D8F1}"/>
                </a:ext>
              </a:extLst>
            </p:cNvPr>
            <p:cNvSpPr/>
            <p:nvPr/>
          </p:nvSpPr>
          <p:spPr>
            <a:xfrm>
              <a:off x="4546948" y="1816275"/>
              <a:ext cx="4472353" cy="3297293"/>
            </a:xfrm>
            <a:prstGeom prst="roundRect">
              <a:avLst>
                <a:gd name="adj" fmla="val 9070"/>
              </a:avLst>
            </a:prstGeom>
            <a:solidFill>
              <a:srgbClr val="F2F9F3"/>
            </a:solidFill>
            <a:ln w="444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ound Same Side Corner Rectangle 17">
              <a:extLst>
                <a:ext uri="{FF2B5EF4-FFF2-40B4-BE49-F238E27FC236}">
                  <a16:creationId xmlns:a16="http://schemas.microsoft.com/office/drawing/2014/main" id="{A4F7892D-4CA6-AB4A-A599-7CB1399A7F1C}"/>
                </a:ext>
              </a:extLst>
            </p:cNvPr>
            <p:cNvSpPr/>
            <p:nvPr/>
          </p:nvSpPr>
          <p:spPr>
            <a:xfrm>
              <a:off x="4546948" y="1816269"/>
              <a:ext cx="4472353" cy="758639"/>
            </a:xfrm>
            <a:prstGeom prst="round2SameRect">
              <a:avLst>
                <a:gd name="adj1" fmla="val 30308"/>
                <a:gd name="adj2" fmla="val 0"/>
              </a:avLst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PROGRAMMING RECOMMENDATION 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2C16024-B3CB-2445-88A8-02218679AE5D}"/>
                </a:ext>
              </a:extLst>
            </p:cNvPr>
            <p:cNvSpPr txBox="1"/>
            <p:nvPr/>
          </p:nvSpPr>
          <p:spPr>
            <a:xfrm>
              <a:off x="4552740" y="2613012"/>
              <a:ext cx="4472353" cy="29776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rtlCol="0">
              <a:spAutoFit/>
            </a:bodyPr>
            <a:lstStyle/>
            <a:p>
              <a:r>
                <a:rPr lang="en-US" sz="1900" b="1" dirty="0">
                  <a:latin typeface="Cambria" panose="02040503050406030204" pitchFamily="18" charset="0"/>
                </a:rPr>
                <a:t>Choose the data transfer size between the MRAM bank and the WRAM based on the program’s WRAM usage</a:t>
              </a:r>
              <a:r>
                <a:rPr lang="en-US" sz="1900" dirty="0">
                  <a:latin typeface="Cambria" panose="02040503050406030204" pitchFamily="18" charset="0"/>
                </a:rPr>
                <a:t>, as it imposes a tradeoff between the sustained MRAM bandwidth and the number of </a:t>
              </a:r>
              <a:r>
                <a:rPr lang="en-US" sz="1900" dirty="0" err="1">
                  <a:latin typeface="Cambria" panose="02040503050406030204" pitchFamily="18" charset="0"/>
                </a:rPr>
                <a:t>tasklets</a:t>
              </a:r>
              <a:r>
                <a:rPr lang="en-US" sz="1900" dirty="0">
                  <a:latin typeface="Cambria" panose="02040503050406030204" pitchFamily="18" charset="0"/>
                </a:rPr>
                <a:t> that can run in the DPU (which is dictated by the limited WRAM capacity). </a:t>
              </a:r>
            </a:p>
            <a:p>
              <a:endParaRPr lang="en-US" sz="1900" dirty="0">
                <a:latin typeface="Cambria" panose="02040503050406030204" pitchFamily="18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BF7B7C0-73F3-7848-A83B-C1082CA1F236}"/>
              </a:ext>
            </a:extLst>
          </p:cNvPr>
          <p:cNvSpPr/>
          <p:nvPr/>
        </p:nvSpPr>
        <p:spPr>
          <a:xfrm>
            <a:off x="108649" y="973116"/>
            <a:ext cx="8948417" cy="546462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691421A-FBC6-C444-808C-B14F9218D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27942"/>
            <a:ext cx="9131300" cy="1930400"/>
          </a:xfrm>
          <a:prstGeom prst="rect">
            <a:avLst/>
          </a:prstGeom>
        </p:spPr>
      </p:pic>
      <p:sp>
        <p:nvSpPr>
          <p:cNvPr id="24" name="Subtitle 1">
            <a:extLst>
              <a:ext uri="{FF2B5EF4-FFF2-40B4-BE49-F238E27FC236}">
                <a16:creationId xmlns:a16="http://schemas.microsoft.com/office/drawing/2014/main" id="{D23492EC-E9B8-6B40-8BC3-5F5226F134D5}"/>
              </a:ext>
            </a:extLst>
          </p:cNvPr>
          <p:cNvSpPr txBox="1">
            <a:spLocks/>
          </p:cNvSpPr>
          <p:nvPr/>
        </p:nvSpPr>
        <p:spPr>
          <a:xfrm>
            <a:off x="1106731" y="5525569"/>
            <a:ext cx="6858000" cy="80399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6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7"/>
              </a:rPr>
              <a:t>https://github.com/CMU-SAFARI/prim-benchmarks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171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83505-2DAA-ED43-A184-C4D419F9B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800" dirty="0"/>
              <a:t>UPMEM Processing-in-DRAM Engine (2019)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247EB-0F00-D348-A874-BCF1EE2FA5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AB0E41-6335-3B40-AB06-F5B4D651A9D6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5EB2FE4-BC58-E94C-8039-4CDE8EEBB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51" y="964045"/>
            <a:ext cx="8610600" cy="519372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Processing in DRAM Engine </a:t>
            </a:r>
          </a:p>
          <a:p>
            <a:r>
              <a:rPr lang="en-US" dirty="0"/>
              <a:t>Includes </a:t>
            </a:r>
            <a:r>
              <a:rPr lang="en-US" b="1" dirty="0"/>
              <a:t>standard DIMM modules</a:t>
            </a:r>
            <a:r>
              <a:rPr lang="en-US" dirty="0"/>
              <a:t>, with a </a:t>
            </a:r>
            <a:r>
              <a:rPr lang="en-US" b="1" dirty="0"/>
              <a:t>large number of DPU processors </a:t>
            </a:r>
            <a:r>
              <a:rPr lang="en-US" dirty="0"/>
              <a:t>combined with DRAM chips.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Replaces </a:t>
            </a:r>
            <a:r>
              <a:rPr lang="en-US" b="1" dirty="0"/>
              <a:t>standard</a:t>
            </a:r>
            <a:r>
              <a:rPr lang="en-US" dirty="0"/>
              <a:t> DIMMs</a:t>
            </a:r>
          </a:p>
          <a:p>
            <a:pPr lvl="1"/>
            <a:r>
              <a:rPr lang="en-US" dirty="0"/>
              <a:t>DDR4 R-DIMM modules</a:t>
            </a:r>
          </a:p>
          <a:p>
            <a:pPr lvl="2"/>
            <a:r>
              <a:rPr lang="en-US" dirty="0"/>
              <a:t>8GB+128 DPUs (16 PIM chips)</a:t>
            </a:r>
          </a:p>
          <a:p>
            <a:pPr lvl="2"/>
            <a:r>
              <a:rPr lang="en-US" dirty="0"/>
              <a:t>Standard 2x-nm DRAM process</a:t>
            </a:r>
          </a:p>
          <a:p>
            <a:pPr lvl="1"/>
            <a:r>
              <a:rPr lang="en-US" b="1" dirty="0"/>
              <a:t>Large amounts of</a:t>
            </a:r>
            <a:r>
              <a:rPr lang="en-US" dirty="0"/>
              <a:t> compute &amp; memory bandwidth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2C3A3A-02C6-5F46-8278-4883459024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331" y="2362200"/>
            <a:ext cx="3064669" cy="1809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094D00-96B4-E74E-917B-BA57463AF2F6}"/>
              </a:ext>
            </a:extLst>
          </p:cNvPr>
          <p:cNvSpPr txBox="1"/>
          <p:nvPr/>
        </p:nvSpPr>
        <p:spPr>
          <a:xfrm>
            <a:off x="184532" y="6452797"/>
            <a:ext cx="53270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https://www.anandtech.com/show/14750/hot-chips-31-analysis-inmemory-processing-by-upmem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4B1677-FAD4-8147-AAAE-CAD39B29F335}"/>
              </a:ext>
            </a:extLst>
          </p:cNvPr>
          <p:cNvSpPr/>
          <p:nvPr/>
        </p:nvSpPr>
        <p:spPr>
          <a:xfrm>
            <a:off x="184532" y="6613279"/>
            <a:ext cx="73324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https://www.upmem.com/video-upmem-presenting-its-true-processing-in-memory-solution-hot-chips-2019/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506766-B570-B545-B275-3559CFC233C5}"/>
              </a:ext>
            </a:extLst>
          </p:cNvPr>
          <p:cNvGrpSpPr/>
          <p:nvPr/>
        </p:nvGrpSpPr>
        <p:grpSpPr>
          <a:xfrm>
            <a:off x="228600" y="4724400"/>
            <a:ext cx="8754585" cy="1709697"/>
            <a:chOff x="228600" y="4724400"/>
            <a:chExt cx="8754585" cy="170969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9DF79F1-207B-C34F-AF17-579F237B3E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600" y="4724400"/>
              <a:ext cx="8754585" cy="1709697"/>
            </a:xfrm>
            <a:prstGeom prst="rect">
              <a:avLst/>
            </a:prstGeom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A8C06B5-1135-5C4F-83E8-E38AAB98D67C}"/>
                </a:ext>
              </a:extLst>
            </p:cNvPr>
            <p:cNvSpPr/>
            <p:nvPr/>
          </p:nvSpPr>
          <p:spPr bwMode="auto">
            <a:xfrm>
              <a:off x="228600" y="4725144"/>
              <a:ext cx="1440160" cy="134427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CPU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(x86, ARM, RV…)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DC95700-D7D1-5644-851B-FF2666B58A9E}"/>
                </a:ext>
              </a:extLst>
            </p:cNvPr>
            <p:cNvGrpSpPr/>
            <p:nvPr/>
          </p:nvGrpSpPr>
          <p:grpSpPr>
            <a:xfrm>
              <a:off x="1727429" y="5030705"/>
              <a:ext cx="1247056" cy="733148"/>
              <a:chOff x="1740768" y="5013176"/>
              <a:chExt cx="1247056" cy="73314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51D41E-D38C-AC45-AD0E-16543ACA0601}"/>
                  </a:ext>
                </a:extLst>
              </p:cNvPr>
              <p:cNvSpPr/>
              <p:nvPr/>
            </p:nvSpPr>
            <p:spPr bwMode="auto">
              <a:xfrm>
                <a:off x="1740768" y="5013176"/>
                <a:ext cx="1247056" cy="733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Left-Right Arrow 5">
                <a:extLst>
                  <a:ext uri="{FF2B5EF4-FFF2-40B4-BE49-F238E27FC236}">
                    <a16:creationId xmlns:a16="http://schemas.microsoft.com/office/drawing/2014/main" id="{8C261558-8DDB-CE4D-A03B-11579E0FA88F}"/>
                  </a:ext>
                </a:extLst>
              </p:cNvPr>
              <p:cNvSpPr/>
              <p:nvPr/>
            </p:nvSpPr>
            <p:spPr bwMode="auto">
              <a:xfrm>
                <a:off x="1740768" y="5013176"/>
                <a:ext cx="1247056" cy="720080"/>
              </a:xfrm>
              <a:prstGeom prst="leftRightArrow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DDR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Data bus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807757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E1E0-5F7B-F449-9161-40F925A9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11F60-311A-3F45-B3DA-368B4C91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Measure </a:t>
            </a:r>
            <a:r>
              <a:rPr lang="en-US" dirty="0">
                <a:solidFill>
                  <a:srgbClr val="00B050"/>
                </a:solidFill>
              </a:rPr>
              <a:t>MRAM bandwidth </a:t>
            </a:r>
            <a:r>
              <a:rPr lang="en-US" dirty="0"/>
              <a:t>for different access patterns</a:t>
            </a:r>
          </a:p>
          <a:p>
            <a:endParaRPr lang="en-US" dirty="0"/>
          </a:p>
          <a:p>
            <a:r>
              <a:rPr lang="en-US" dirty="0"/>
              <a:t>Microbenchmarks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Latency of a single DMA transfer </a:t>
            </a:r>
            <a:r>
              <a:rPr lang="en-US" dirty="0"/>
              <a:t>for different transfer sizes</a:t>
            </a:r>
          </a:p>
          <a:p>
            <a:pPr lvl="2"/>
            <a:r>
              <a:rPr lang="en-US" dirty="0" err="1">
                <a:latin typeface="Courier" pitchFamily="2" charset="0"/>
              </a:rPr>
              <a:t>mram_read</a:t>
            </a:r>
            <a:r>
              <a:rPr lang="en-US" dirty="0">
                <a:latin typeface="Courier" pitchFamily="2" charset="0"/>
              </a:rPr>
              <a:t>();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MRAM-WRAM DMA transfer</a:t>
            </a:r>
          </a:p>
          <a:p>
            <a:pPr lvl="2"/>
            <a:r>
              <a:rPr lang="en-US" dirty="0" err="1">
                <a:latin typeface="Courier" pitchFamily="2" charset="0"/>
              </a:rPr>
              <a:t>mram_write</a:t>
            </a:r>
            <a:r>
              <a:rPr lang="en-US" dirty="0">
                <a:latin typeface="Courier" pitchFamily="2" charset="0"/>
              </a:rPr>
              <a:t>();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WRAM-MRAM DMA transfer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STREAM</a:t>
            </a:r>
            <a:r>
              <a:rPr lang="en-US" dirty="0"/>
              <a:t> benchmark</a:t>
            </a:r>
          </a:p>
          <a:p>
            <a:pPr lvl="2"/>
            <a:r>
              <a:rPr lang="en-US" dirty="0"/>
              <a:t>COPY, COPY-DMA</a:t>
            </a:r>
          </a:p>
          <a:p>
            <a:pPr lvl="2"/>
            <a:r>
              <a:rPr lang="en-US" dirty="0"/>
              <a:t>ADD, SCALE, TRIAD</a:t>
            </a:r>
          </a:p>
          <a:p>
            <a:pPr lvl="1"/>
            <a:r>
              <a:rPr lang="en-US" dirty="0" err="1">
                <a:solidFill>
                  <a:srgbClr val="00B050"/>
                </a:solidFill>
              </a:rPr>
              <a:t>Strided</a:t>
            </a:r>
            <a:r>
              <a:rPr lang="en-US" dirty="0"/>
              <a:t> access pattern</a:t>
            </a:r>
          </a:p>
          <a:p>
            <a:pPr lvl="2"/>
            <a:r>
              <a:rPr lang="en-US" dirty="0"/>
              <a:t>Coarse-grain </a:t>
            </a:r>
            <a:r>
              <a:rPr lang="en-US" dirty="0" err="1"/>
              <a:t>strided</a:t>
            </a:r>
            <a:r>
              <a:rPr lang="en-US" dirty="0"/>
              <a:t> access</a:t>
            </a:r>
          </a:p>
          <a:p>
            <a:pPr lvl="2"/>
            <a:r>
              <a:rPr lang="en-US" dirty="0"/>
              <a:t>Fine-grain </a:t>
            </a:r>
            <a:r>
              <a:rPr lang="en-US" dirty="0" err="1"/>
              <a:t>strided</a:t>
            </a:r>
            <a:r>
              <a:rPr lang="en-US" dirty="0"/>
              <a:t> access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Random</a:t>
            </a:r>
            <a:r>
              <a:rPr lang="en-US" dirty="0"/>
              <a:t> access pattern (GUPS)</a:t>
            </a:r>
          </a:p>
          <a:p>
            <a:endParaRPr lang="en-US" dirty="0"/>
          </a:p>
          <a:p>
            <a:r>
              <a:rPr lang="en-US" dirty="0"/>
              <a:t>We do include accesses to MRAM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A30321-12CD-2546-A9E8-9C9B0D370E01}"/>
              </a:ext>
            </a:extLst>
          </p:cNvPr>
          <p:cNvSpPr/>
          <p:nvPr/>
        </p:nvSpPr>
        <p:spPr>
          <a:xfrm>
            <a:off x="609600" y="3186570"/>
            <a:ext cx="8064500" cy="8977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1A09-65D3-0F45-A0AA-D2E1C54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STREAM Benchmark in MRAM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3EBA5F-73BF-9645-AE22-BBD931B9A7DB}"/>
              </a:ext>
            </a:extLst>
          </p:cNvPr>
          <p:cNvSpPr/>
          <p:nvPr/>
        </p:nvSpPr>
        <p:spPr>
          <a:xfrm>
            <a:off x="673100" y="2355860"/>
            <a:ext cx="7740000" cy="27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5DB603-68F4-F642-86BD-DB5610C43ACD}"/>
              </a:ext>
            </a:extLst>
          </p:cNvPr>
          <p:cNvSpPr/>
          <p:nvPr/>
        </p:nvSpPr>
        <p:spPr>
          <a:xfrm>
            <a:off x="673100" y="1400020"/>
            <a:ext cx="7740000" cy="49227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1D4A95-0258-2948-989E-EAA408CFE53D}"/>
              </a:ext>
            </a:extLst>
          </p:cNvPr>
          <p:cNvSpPr/>
          <p:nvPr/>
        </p:nvSpPr>
        <p:spPr>
          <a:xfrm>
            <a:off x="609600" y="3359360"/>
            <a:ext cx="7740000" cy="49227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B08436-2F75-C94A-8995-75A088A31EA9}"/>
              </a:ext>
            </a:extLst>
          </p:cNvPr>
          <p:cNvSpPr/>
          <p:nvPr/>
        </p:nvSpPr>
        <p:spPr>
          <a:xfrm>
            <a:off x="609600" y="4559739"/>
            <a:ext cx="7740000" cy="492279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079C52-8E7B-7047-A86D-BC80E31558DC}"/>
              </a:ext>
            </a:extLst>
          </p:cNvPr>
          <p:cNvSpPr/>
          <p:nvPr/>
        </p:nvSpPr>
        <p:spPr>
          <a:xfrm>
            <a:off x="609600" y="5526678"/>
            <a:ext cx="7740000" cy="492279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40F10-DEFE-A54E-B843-0EDA6E207D57}"/>
              </a:ext>
            </a:extLst>
          </p:cNvPr>
          <p:cNvSpPr txBox="1"/>
          <p:nvPr/>
        </p:nvSpPr>
        <p:spPr>
          <a:xfrm>
            <a:off x="609600" y="850900"/>
            <a:ext cx="79629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COPY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Load current MRAM block to WRAM</a:t>
            </a:r>
          </a:p>
          <a:p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mram_read</a:t>
            </a:r>
            <a:r>
              <a:rPr lang="en-US" sz="1600" dirty="0">
                <a:latin typeface="Courier" pitchFamily="2" charset="0"/>
              </a:rPr>
              <a:t>((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__</a:t>
            </a:r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mram_ptr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 void </a:t>
            </a:r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const</a:t>
            </a:r>
            <a:r>
              <a:rPr lang="en-US" sz="1600" dirty="0">
                <a:latin typeface="Courier" pitchFamily="2" charset="0"/>
              </a:rPr>
              <a:t>*)</a:t>
            </a:r>
            <a:r>
              <a:rPr lang="en-US" sz="1600" dirty="0" err="1">
                <a:latin typeface="Courier" pitchFamily="2" charset="0"/>
              </a:rPr>
              <a:t>mram_address_A</a:t>
            </a:r>
            <a:r>
              <a:rPr lang="en-US" sz="1600" dirty="0">
                <a:latin typeface="Courier" pitchFamily="2" charset="0"/>
              </a:rPr>
              <a:t>, </a:t>
            </a:r>
            <a:r>
              <a:rPr lang="en-US" sz="1600" dirty="0" err="1">
                <a:latin typeface="Courier" pitchFamily="2" charset="0"/>
              </a:rPr>
              <a:t>bufferA</a:t>
            </a:r>
            <a:r>
              <a:rPr lang="en-US" sz="1600" dirty="0">
                <a:latin typeface="Courier" pitchFamily="2" charset="0"/>
              </a:rPr>
              <a:t>, </a:t>
            </a:r>
          </a:p>
          <a:p>
            <a:r>
              <a:rPr lang="en-US" sz="1600" dirty="0">
                <a:latin typeface="Courier" pitchFamily="2" charset="0"/>
              </a:rPr>
              <a:t>			SIZE * </a:t>
            </a:r>
            <a:r>
              <a:rPr lang="en-US" sz="1600" dirty="0" err="1">
                <a:latin typeface="Courier" pitchFamily="2" charset="0"/>
              </a:rPr>
              <a:t>sizeof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uint64_t</a:t>
            </a:r>
            <a:r>
              <a:rPr lang="en-US" sz="1600" dirty="0">
                <a:latin typeface="Courier" pitchFamily="2" charset="0"/>
              </a:rPr>
              <a:t>));</a:t>
            </a:r>
          </a:p>
          <a:p>
            <a:endParaRPr lang="en-US" sz="1600" dirty="0">
              <a:solidFill>
                <a:srgbClr val="0070C0"/>
              </a:solidFill>
              <a:latin typeface="Courier" pitchFamily="2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for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600" dirty="0">
                <a:latin typeface="Courier" pitchFamily="2" charset="0"/>
              </a:rPr>
              <a:t>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= 0;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&lt; SIZE;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++){</a:t>
            </a:r>
          </a:p>
          <a:p>
            <a:r>
              <a:rPr lang="en-US" sz="1600" dirty="0">
                <a:latin typeface="Courier" pitchFamily="2" charset="0"/>
              </a:rPr>
              <a:t>    </a:t>
            </a:r>
            <a:r>
              <a:rPr lang="en-US" sz="1600" dirty="0" err="1">
                <a:latin typeface="Courier" pitchFamily="2" charset="0"/>
              </a:rPr>
              <a:t>bufferB</a:t>
            </a:r>
            <a:r>
              <a:rPr lang="en-US" sz="1600" dirty="0">
                <a:latin typeface="Courier" pitchFamily="2" charset="0"/>
              </a:rPr>
              <a:t>[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] = </a:t>
            </a:r>
            <a:r>
              <a:rPr lang="en-US" sz="1600" dirty="0" err="1">
                <a:latin typeface="Courier" pitchFamily="2" charset="0"/>
              </a:rPr>
              <a:t>bufferA</a:t>
            </a:r>
            <a:r>
              <a:rPr lang="en-US" sz="1600" dirty="0">
                <a:latin typeface="Courier" pitchFamily="2" charset="0"/>
              </a:rPr>
              <a:t>[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];</a:t>
            </a:r>
          </a:p>
          <a:p>
            <a:r>
              <a:rPr lang="en-US" sz="1600" dirty="0">
                <a:latin typeface="Courier" pitchFamily="2" charset="0"/>
              </a:rPr>
              <a:t>}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" pitchFamily="2" charset="0"/>
            </a:endParaRP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urier" pitchFamily="2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Write WRAM block to MRAM</a:t>
            </a:r>
          </a:p>
          <a:p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mram_write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 err="1">
                <a:latin typeface="Courier" pitchFamily="2" charset="0"/>
              </a:rPr>
              <a:t>bufferB</a:t>
            </a:r>
            <a:r>
              <a:rPr lang="en-US" sz="1600" dirty="0">
                <a:latin typeface="Courier" pitchFamily="2" charset="0"/>
              </a:rPr>
              <a:t>, (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__</a:t>
            </a:r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mram_ptr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 void</a:t>
            </a:r>
            <a:r>
              <a:rPr lang="en-US" sz="1600" dirty="0">
                <a:latin typeface="Courier" pitchFamily="2" charset="0"/>
              </a:rPr>
              <a:t>*)</a:t>
            </a:r>
            <a:r>
              <a:rPr lang="en-US" sz="1600" dirty="0" err="1">
                <a:latin typeface="Courier" pitchFamily="2" charset="0"/>
              </a:rPr>
              <a:t>mram_address_B</a:t>
            </a:r>
            <a:r>
              <a:rPr lang="en-US" sz="1600" dirty="0">
                <a:latin typeface="Courier" pitchFamily="2" charset="0"/>
              </a:rPr>
              <a:t>, </a:t>
            </a:r>
          </a:p>
          <a:p>
            <a:r>
              <a:rPr lang="en-US" sz="1600" dirty="0">
                <a:latin typeface="Courier" pitchFamily="2" charset="0"/>
              </a:rPr>
              <a:t>			SIZE * </a:t>
            </a:r>
            <a:r>
              <a:rPr lang="en-US" sz="1600" dirty="0" err="1">
                <a:latin typeface="Courier" pitchFamily="2" charset="0"/>
              </a:rPr>
              <a:t>sizeof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uint64_t</a:t>
            </a:r>
            <a:r>
              <a:rPr lang="en-US" sz="1600" dirty="0">
                <a:latin typeface="Courier" pitchFamily="2" charset="0"/>
              </a:rPr>
              <a:t>));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urier" pitchFamily="2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COPY-DMA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Load current MRAM block to WRAM</a:t>
            </a:r>
          </a:p>
          <a:p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mram_read</a:t>
            </a:r>
            <a:r>
              <a:rPr lang="en-US" sz="1600" dirty="0">
                <a:latin typeface="Courier" pitchFamily="2" charset="0"/>
              </a:rPr>
              <a:t>((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__</a:t>
            </a:r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mram_ptr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 void </a:t>
            </a:r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const</a:t>
            </a:r>
            <a:r>
              <a:rPr lang="en-US" sz="1600" dirty="0">
                <a:latin typeface="Courier" pitchFamily="2" charset="0"/>
              </a:rPr>
              <a:t>*)</a:t>
            </a:r>
            <a:r>
              <a:rPr lang="en-US" sz="1600" dirty="0" err="1">
                <a:latin typeface="Courier" pitchFamily="2" charset="0"/>
              </a:rPr>
              <a:t>mram_address_A</a:t>
            </a:r>
            <a:r>
              <a:rPr lang="en-US" sz="1600" dirty="0">
                <a:latin typeface="Courier" pitchFamily="2" charset="0"/>
              </a:rPr>
              <a:t>, </a:t>
            </a:r>
            <a:r>
              <a:rPr lang="en-US" sz="1600" dirty="0" err="1">
                <a:latin typeface="Courier" pitchFamily="2" charset="0"/>
              </a:rPr>
              <a:t>bufferA</a:t>
            </a:r>
            <a:r>
              <a:rPr lang="en-US" sz="1600" dirty="0">
                <a:latin typeface="Courier" pitchFamily="2" charset="0"/>
              </a:rPr>
              <a:t>, </a:t>
            </a:r>
          </a:p>
          <a:p>
            <a:r>
              <a:rPr lang="en-US" sz="1600" dirty="0">
                <a:latin typeface="Courier" pitchFamily="2" charset="0"/>
              </a:rPr>
              <a:t>			SIZE * </a:t>
            </a:r>
            <a:r>
              <a:rPr lang="en-US" sz="1600" dirty="0" err="1">
                <a:latin typeface="Courier" pitchFamily="2" charset="0"/>
              </a:rPr>
              <a:t>sizeof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uint64_t</a:t>
            </a:r>
            <a:r>
              <a:rPr lang="en-US" sz="1600" dirty="0">
                <a:latin typeface="Courier" pitchFamily="2" charset="0"/>
              </a:rPr>
              <a:t>));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Write WRAM block to MRAM</a:t>
            </a:r>
          </a:p>
          <a:p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mram_write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 err="1">
                <a:latin typeface="Courier" pitchFamily="2" charset="0"/>
              </a:rPr>
              <a:t>bufferB</a:t>
            </a:r>
            <a:r>
              <a:rPr lang="en-US" sz="1600" dirty="0">
                <a:latin typeface="Courier" pitchFamily="2" charset="0"/>
              </a:rPr>
              <a:t>, (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__</a:t>
            </a:r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mram_ptr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 void</a:t>
            </a:r>
            <a:r>
              <a:rPr lang="en-US" sz="1600" dirty="0">
                <a:latin typeface="Courier" pitchFamily="2" charset="0"/>
              </a:rPr>
              <a:t>*)</a:t>
            </a:r>
            <a:r>
              <a:rPr lang="en-US" sz="1600" dirty="0" err="1">
                <a:latin typeface="Courier" pitchFamily="2" charset="0"/>
              </a:rPr>
              <a:t>mram_address_B</a:t>
            </a:r>
            <a:r>
              <a:rPr lang="en-US" sz="1600" dirty="0">
                <a:latin typeface="Courier" pitchFamily="2" charset="0"/>
              </a:rPr>
              <a:t>, </a:t>
            </a:r>
          </a:p>
          <a:p>
            <a:r>
              <a:rPr lang="en-US" sz="1600" dirty="0">
                <a:latin typeface="Courier" pitchFamily="2" charset="0"/>
              </a:rPr>
              <a:t>			SIZE * </a:t>
            </a:r>
            <a:r>
              <a:rPr lang="en-US" sz="1600" dirty="0" err="1">
                <a:latin typeface="Courier" pitchFamily="2" charset="0"/>
              </a:rPr>
              <a:t>sizeof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uint64_t</a:t>
            </a:r>
            <a:r>
              <a:rPr lang="en-US" sz="1600" dirty="0">
                <a:latin typeface="Courier" pitchFamily="2" charset="0"/>
              </a:rPr>
              <a:t>));</a:t>
            </a:r>
          </a:p>
          <a:p>
            <a:endParaRPr lang="en-US" sz="16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8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4A52-849C-814F-B38A-AF395E45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STREAM Benchmark: COPY-DMA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A071DF4-CFB0-8F42-BC60-8D5A6FA448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916707"/>
              </p:ext>
            </p:extLst>
          </p:nvPr>
        </p:nvGraphicFramePr>
        <p:xfrm>
          <a:off x="972000" y="924701"/>
          <a:ext cx="72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4704089-E24E-E34D-A54B-B14DE09E3BF4}"/>
              </a:ext>
            </a:extLst>
          </p:cNvPr>
          <p:cNvSpPr/>
          <p:nvPr/>
        </p:nvSpPr>
        <p:spPr>
          <a:xfrm>
            <a:off x="178200" y="3820197"/>
            <a:ext cx="8787600" cy="756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The sustained bandwidth of </a:t>
            </a:r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COPY-DMA 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is close to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the theoretical maximum (700 MB/s): </a:t>
            </a:r>
            <a:r>
              <a:rPr lang="en-US" sz="2400" dirty="0">
                <a:solidFill>
                  <a:srgbClr val="FFC000"/>
                </a:solidFill>
                <a:latin typeface="Candara" panose="020E0502030303020204" pitchFamily="34" charset="0"/>
              </a:rPr>
              <a:t>~1.6 TB/s for 2,556 DPUs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2A065AD-D79E-AC4E-A7BB-42E06D4EBE7F}"/>
              </a:ext>
            </a:extLst>
          </p:cNvPr>
          <p:cNvSpPr/>
          <p:nvPr/>
        </p:nvSpPr>
        <p:spPr>
          <a:xfrm>
            <a:off x="178200" y="4686480"/>
            <a:ext cx="8787600" cy="75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ndara" panose="020E0502030303020204" pitchFamily="34" charset="0"/>
              </a:rPr>
              <a:t>COPY-DMA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 saturates with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two </a:t>
            </a:r>
            <a:r>
              <a:rPr lang="en-US" sz="2400" dirty="0" err="1">
                <a:solidFill>
                  <a:srgbClr val="0070C0"/>
                </a:solidFill>
                <a:latin typeface="Candara" panose="020E0502030303020204" pitchFamily="34" charset="0"/>
              </a:rPr>
              <a:t>tasklets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, even though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the DMA engine can perform only one transfer at a time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90F82CA-41D9-9D47-A323-05CA5AB45EB2}"/>
              </a:ext>
            </a:extLst>
          </p:cNvPr>
          <p:cNvSpPr/>
          <p:nvPr/>
        </p:nvSpPr>
        <p:spPr>
          <a:xfrm>
            <a:off x="169011" y="5560058"/>
            <a:ext cx="8796789" cy="8316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Using </a:t>
            </a:r>
            <a:r>
              <a:rPr lang="en-US" sz="2400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two or more </a:t>
            </a:r>
            <a:r>
              <a:rPr lang="en-US" sz="2400" dirty="0" err="1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tasklets</a:t>
            </a:r>
            <a:r>
              <a:rPr lang="en-US" sz="2400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guarantees that there is always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 DMA request enqueued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to keep the DMA engine busy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6A21E6-1168-484C-B35E-534434E48A24}"/>
              </a:ext>
            </a:extLst>
          </p:cNvPr>
          <p:cNvCxnSpPr>
            <a:cxnSpLocks/>
          </p:cNvCxnSpPr>
          <p:nvPr/>
        </p:nvCxnSpPr>
        <p:spPr>
          <a:xfrm>
            <a:off x="2512401" y="1387244"/>
            <a:ext cx="0" cy="1764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84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Graphic spid="7" grpId="1" uiExpand="1">
        <p:bldSub>
          <a:bldChart bld="series"/>
        </p:bldSub>
      </p:bldGraphic>
      <p:bldP spid="10" grpId="0" animBg="1"/>
      <p:bldP spid="11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4A52-849C-814F-B38A-AF395E45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STREAM Benchmark: Bandwidth Saturation (I)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A071DF4-CFB0-8F42-BC60-8D5A6FA448F5}"/>
              </a:ext>
            </a:extLst>
          </p:cNvPr>
          <p:cNvGraphicFramePr>
            <a:graphicFrameLocks/>
          </p:cNvGraphicFramePr>
          <p:nvPr/>
        </p:nvGraphicFramePr>
        <p:xfrm>
          <a:off x="972000" y="924701"/>
          <a:ext cx="72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4704089-E24E-E34D-A54B-B14DE09E3BF4}"/>
              </a:ext>
            </a:extLst>
          </p:cNvPr>
          <p:cNvSpPr/>
          <p:nvPr/>
        </p:nvSpPr>
        <p:spPr>
          <a:xfrm>
            <a:off x="178200" y="3820197"/>
            <a:ext cx="8787600" cy="432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COPY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 and </a:t>
            </a:r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ADD 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saturate at </a:t>
            </a:r>
            <a:r>
              <a:rPr lang="en-US" sz="2400" dirty="0">
                <a:solidFill>
                  <a:srgbClr val="FFC000"/>
                </a:solidFill>
                <a:latin typeface="Candara" panose="020E0502030303020204" pitchFamily="34" charset="0"/>
              </a:rPr>
              <a:t>4 and 6 </a:t>
            </a:r>
            <a:r>
              <a:rPr lang="en-US" sz="2400" dirty="0" err="1">
                <a:solidFill>
                  <a:srgbClr val="FFC000"/>
                </a:solidFill>
                <a:latin typeface="Candara" panose="020E0502030303020204" pitchFamily="34" charset="0"/>
              </a:rPr>
              <a:t>tasklets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, respectively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2A065AD-D79E-AC4E-A7BB-42E06D4EBE7F}"/>
              </a:ext>
            </a:extLst>
          </p:cNvPr>
          <p:cNvSpPr/>
          <p:nvPr/>
        </p:nvSpPr>
        <p:spPr>
          <a:xfrm>
            <a:off x="178200" y="4322966"/>
            <a:ext cx="8787600" cy="432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SCALE 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and </a:t>
            </a:r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TRIAD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 saturate at </a:t>
            </a:r>
            <a:r>
              <a:rPr lang="en-US" sz="2400" dirty="0">
                <a:solidFill>
                  <a:srgbClr val="FFC000"/>
                </a:solidFill>
                <a:latin typeface="Candara" panose="020E0502030303020204" pitchFamily="34" charset="0"/>
              </a:rPr>
              <a:t>11 </a:t>
            </a:r>
            <a:r>
              <a:rPr lang="en-US" sz="2400" dirty="0" err="1">
                <a:solidFill>
                  <a:srgbClr val="FFC000"/>
                </a:solidFill>
                <a:latin typeface="Candara" panose="020E0502030303020204" pitchFamily="34" charset="0"/>
              </a:rPr>
              <a:t>tasklets</a:t>
            </a:r>
            <a:endParaRPr lang="en-US" sz="24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90F82CA-41D9-9D47-A323-05CA5AB45EB2}"/>
              </a:ext>
            </a:extLst>
          </p:cNvPr>
          <p:cNvSpPr/>
          <p:nvPr/>
        </p:nvSpPr>
        <p:spPr>
          <a:xfrm>
            <a:off x="178200" y="4825735"/>
            <a:ext cx="8787600" cy="75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The </a:t>
            </a:r>
            <a:r>
              <a:rPr lang="en-US" sz="22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latency of MRAM accesses becomes longer 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than the pipeline latency after 4 and 6 </a:t>
            </a:r>
            <a:r>
              <a:rPr lang="en-US" sz="2200" dirty="0" err="1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tasklets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for </a:t>
            </a:r>
            <a:r>
              <a:rPr lang="en-US" sz="2200" b="1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COPY</a:t>
            </a:r>
            <a:r>
              <a:rPr lang="en-US" sz="22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and</a:t>
            </a:r>
            <a:r>
              <a:rPr lang="en-US" sz="22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ADD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, respectively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8532EA-99CA-0248-B188-53C806F6DE32}"/>
              </a:ext>
            </a:extLst>
          </p:cNvPr>
          <p:cNvCxnSpPr>
            <a:cxnSpLocks/>
          </p:cNvCxnSpPr>
          <p:nvPr/>
        </p:nvCxnSpPr>
        <p:spPr>
          <a:xfrm>
            <a:off x="3291887" y="1387244"/>
            <a:ext cx="0" cy="1764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4A22C9-F0D8-664B-A6B3-D187FBF2AB8D}"/>
              </a:ext>
            </a:extLst>
          </p:cNvPr>
          <p:cNvCxnSpPr>
            <a:cxnSpLocks/>
          </p:cNvCxnSpPr>
          <p:nvPr/>
        </p:nvCxnSpPr>
        <p:spPr>
          <a:xfrm>
            <a:off x="4071376" y="1387244"/>
            <a:ext cx="0" cy="1764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DDC5FD-B1E3-EC4B-BFEF-7A3E14A44430}"/>
              </a:ext>
            </a:extLst>
          </p:cNvPr>
          <p:cNvCxnSpPr>
            <a:cxnSpLocks/>
          </p:cNvCxnSpPr>
          <p:nvPr/>
        </p:nvCxnSpPr>
        <p:spPr>
          <a:xfrm>
            <a:off x="6022596" y="2938072"/>
            <a:ext cx="0" cy="21317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DC69240-3489-3940-AB10-54AFFB8B5D90}"/>
              </a:ext>
            </a:extLst>
          </p:cNvPr>
          <p:cNvSpPr/>
          <p:nvPr/>
        </p:nvSpPr>
        <p:spPr>
          <a:xfrm>
            <a:off x="178200" y="5652503"/>
            <a:ext cx="8787600" cy="75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The 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pipeline latency 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of </a:t>
            </a:r>
            <a:r>
              <a:rPr lang="en-US" sz="22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SCALE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and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TRIAD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is 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longer than the MRAM latency 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for any number of </a:t>
            </a:r>
            <a:r>
              <a:rPr lang="en-US" sz="2200" dirty="0" err="1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tasklets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(both use costly MUL)</a:t>
            </a:r>
          </a:p>
        </p:txBody>
      </p:sp>
    </p:spTree>
    <p:extLst>
      <p:ext uri="{BB962C8B-B14F-4D97-AF65-F5344CB8AC3E}">
        <p14:creationId xmlns:p14="http://schemas.microsoft.com/office/powerpoint/2010/main" val="18761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10" grpId="0" animBg="1"/>
      <p:bldP spid="11" grpId="0" animBg="1"/>
      <p:bldP spid="12" grpId="0" animBg="1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4A52-849C-814F-B38A-AF395E45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STREAM Benchmark: Bandwidth Saturation (II)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A071DF4-CFB0-8F42-BC60-8D5A6FA448F5}"/>
              </a:ext>
            </a:extLst>
          </p:cNvPr>
          <p:cNvGraphicFramePr>
            <a:graphicFrameLocks/>
          </p:cNvGraphicFramePr>
          <p:nvPr/>
        </p:nvGraphicFramePr>
        <p:xfrm>
          <a:off x="972000" y="924701"/>
          <a:ext cx="72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8532EA-99CA-0248-B188-53C806F6DE32}"/>
              </a:ext>
            </a:extLst>
          </p:cNvPr>
          <p:cNvCxnSpPr>
            <a:cxnSpLocks/>
          </p:cNvCxnSpPr>
          <p:nvPr/>
        </p:nvCxnSpPr>
        <p:spPr>
          <a:xfrm>
            <a:off x="3291887" y="1387244"/>
            <a:ext cx="0" cy="1764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4A22C9-F0D8-664B-A6B3-D187FBF2AB8D}"/>
              </a:ext>
            </a:extLst>
          </p:cNvPr>
          <p:cNvCxnSpPr>
            <a:cxnSpLocks/>
          </p:cNvCxnSpPr>
          <p:nvPr/>
        </p:nvCxnSpPr>
        <p:spPr>
          <a:xfrm>
            <a:off x="4071376" y="1387244"/>
            <a:ext cx="0" cy="1764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DDC5FD-B1E3-EC4B-BFEF-7A3E14A44430}"/>
              </a:ext>
            </a:extLst>
          </p:cNvPr>
          <p:cNvCxnSpPr>
            <a:cxnSpLocks/>
          </p:cNvCxnSpPr>
          <p:nvPr/>
        </p:nvCxnSpPr>
        <p:spPr>
          <a:xfrm>
            <a:off x="6022596" y="2938072"/>
            <a:ext cx="0" cy="21317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11A6635-9C01-FC49-A40D-F8074011809F}"/>
              </a:ext>
            </a:extLst>
          </p:cNvPr>
          <p:cNvSpPr/>
          <p:nvPr/>
        </p:nvSpPr>
        <p:spPr>
          <a:xfrm>
            <a:off x="169011" y="3849676"/>
            <a:ext cx="8782484" cy="2520000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C2BDC9DE-4194-8942-9EC2-17369FDB1313}"/>
              </a:ext>
            </a:extLst>
          </p:cNvPr>
          <p:cNvSpPr/>
          <p:nvPr/>
        </p:nvSpPr>
        <p:spPr>
          <a:xfrm>
            <a:off x="169011" y="3849671"/>
            <a:ext cx="8782483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DE1461-CB21-4C42-A910-156E2C955D70}"/>
              </a:ext>
            </a:extLst>
          </p:cNvPr>
          <p:cNvSpPr txBox="1"/>
          <p:nvPr/>
        </p:nvSpPr>
        <p:spPr>
          <a:xfrm>
            <a:off x="169011" y="4276585"/>
            <a:ext cx="8782484" cy="2062103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pPr marL="36000" indent="-162000"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</a:rPr>
              <a:t>When the access latency to an MRAM bank </a:t>
            </a:r>
            <a:r>
              <a:rPr lang="en-US" dirty="0">
                <a:latin typeface="Cambria" panose="02040503050406030204" pitchFamily="18" charset="0"/>
              </a:rPr>
              <a:t>for a streaming benchmark (COPY-DMA, COPY, ADD) </a:t>
            </a:r>
            <a:r>
              <a:rPr lang="en-US" b="1" dirty="0">
                <a:latin typeface="Cambria" panose="02040503050406030204" pitchFamily="18" charset="0"/>
              </a:rPr>
              <a:t>is larger than the pipeline latency </a:t>
            </a:r>
            <a:r>
              <a:rPr lang="en-US" dirty="0">
                <a:latin typeface="Cambria" panose="02040503050406030204" pitchFamily="18" charset="0"/>
              </a:rPr>
              <a:t>(i.e., execution latency of arithmetic operations and WRAM accesses), the performance of the DPU saturates at a number of </a:t>
            </a:r>
            <a:r>
              <a:rPr lang="en-US" dirty="0" err="1">
                <a:latin typeface="Cambria" panose="02040503050406030204" pitchFamily="18" charset="0"/>
              </a:rPr>
              <a:t>tasklets</a:t>
            </a:r>
            <a:r>
              <a:rPr lang="en-US" dirty="0">
                <a:latin typeface="Cambria" panose="02040503050406030204" pitchFamily="18" charset="0"/>
              </a:rPr>
              <a:t> smaller than 11. </a:t>
            </a:r>
            <a:r>
              <a:rPr lang="en-US" b="1" dirty="0">
                <a:latin typeface="Cambria" panose="02040503050406030204" pitchFamily="18" charset="0"/>
              </a:rPr>
              <a:t>This is a memory-bound workload. </a:t>
            </a:r>
            <a:endParaRPr lang="en-US" sz="2000" b="1" dirty="0">
              <a:latin typeface="Cambria" panose="02040503050406030204" pitchFamily="18" charset="0"/>
            </a:endParaRPr>
          </a:p>
          <a:p>
            <a:pPr marL="36000" indent="-162000"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</a:rPr>
              <a:t>When the pipeline latency</a:t>
            </a:r>
            <a:r>
              <a:rPr lang="en-US" dirty="0">
                <a:latin typeface="Cambria" panose="02040503050406030204" pitchFamily="18" charset="0"/>
              </a:rPr>
              <a:t> for a streaming benchmark (SCALE, TRIAD) </a:t>
            </a:r>
            <a:r>
              <a:rPr lang="en-US" b="1" dirty="0">
                <a:latin typeface="Cambria" panose="02040503050406030204" pitchFamily="18" charset="0"/>
              </a:rPr>
              <a:t>is larger than the MRAM access latency</a:t>
            </a:r>
            <a:r>
              <a:rPr lang="en-US" dirty="0">
                <a:latin typeface="Cambria" panose="02040503050406030204" pitchFamily="18" charset="0"/>
              </a:rPr>
              <a:t>, the performance of a DPU saturates at 11 </a:t>
            </a:r>
            <a:r>
              <a:rPr lang="en-US" dirty="0" err="1">
                <a:latin typeface="Cambria" panose="02040503050406030204" pitchFamily="18" charset="0"/>
              </a:rPr>
              <a:t>tasklets</a:t>
            </a:r>
            <a:r>
              <a:rPr lang="en-US" dirty="0">
                <a:latin typeface="Cambria" panose="02040503050406030204" pitchFamily="18" charset="0"/>
              </a:rPr>
              <a:t>. </a:t>
            </a:r>
            <a:r>
              <a:rPr lang="en-US" b="1" dirty="0">
                <a:latin typeface="Cambria" panose="02040503050406030204" pitchFamily="18" charset="0"/>
              </a:rPr>
              <a:t>This is a compute-bound workload.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378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E1E0-5F7B-F449-9161-40F925A9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11F60-311A-3F45-B3DA-368B4C91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Measure </a:t>
            </a:r>
            <a:r>
              <a:rPr lang="en-US" dirty="0">
                <a:solidFill>
                  <a:srgbClr val="00B050"/>
                </a:solidFill>
              </a:rPr>
              <a:t>MRAM bandwidth </a:t>
            </a:r>
            <a:r>
              <a:rPr lang="en-US" dirty="0"/>
              <a:t>for different access patterns</a:t>
            </a:r>
          </a:p>
          <a:p>
            <a:endParaRPr lang="en-US" dirty="0"/>
          </a:p>
          <a:p>
            <a:r>
              <a:rPr lang="en-US" dirty="0"/>
              <a:t>Microbenchmarks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Latency of a single DMA transfer </a:t>
            </a:r>
            <a:r>
              <a:rPr lang="en-US" dirty="0"/>
              <a:t>for different transfer sizes</a:t>
            </a:r>
          </a:p>
          <a:p>
            <a:pPr lvl="2"/>
            <a:r>
              <a:rPr lang="en-US" dirty="0" err="1">
                <a:latin typeface="Courier" pitchFamily="2" charset="0"/>
              </a:rPr>
              <a:t>mram_read</a:t>
            </a:r>
            <a:r>
              <a:rPr lang="en-US" dirty="0">
                <a:latin typeface="Courier" pitchFamily="2" charset="0"/>
              </a:rPr>
              <a:t>();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MRAM-WRAM DMA transfer</a:t>
            </a:r>
          </a:p>
          <a:p>
            <a:pPr lvl="2"/>
            <a:r>
              <a:rPr lang="en-US" dirty="0" err="1">
                <a:latin typeface="Courier" pitchFamily="2" charset="0"/>
              </a:rPr>
              <a:t>mram_write</a:t>
            </a:r>
            <a:r>
              <a:rPr lang="en-US" dirty="0">
                <a:latin typeface="Courier" pitchFamily="2" charset="0"/>
              </a:rPr>
              <a:t>();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WRAM-MRAM DMA transfer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STREAM</a:t>
            </a:r>
            <a:r>
              <a:rPr lang="en-US" dirty="0"/>
              <a:t> benchmark</a:t>
            </a:r>
          </a:p>
          <a:p>
            <a:pPr lvl="2"/>
            <a:r>
              <a:rPr lang="en-US" dirty="0"/>
              <a:t>COPY, COPY-DMA</a:t>
            </a:r>
          </a:p>
          <a:p>
            <a:pPr lvl="2"/>
            <a:r>
              <a:rPr lang="en-US" dirty="0"/>
              <a:t>ADD, SCALE, TRIAD</a:t>
            </a:r>
          </a:p>
          <a:p>
            <a:pPr lvl="1"/>
            <a:r>
              <a:rPr lang="en-US" dirty="0" err="1">
                <a:solidFill>
                  <a:srgbClr val="00B050"/>
                </a:solidFill>
              </a:rPr>
              <a:t>Strided</a:t>
            </a:r>
            <a:r>
              <a:rPr lang="en-US" dirty="0"/>
              <a:t> access pattern</a:t>
            </a:r>
          </a:p>
          <a:p>
            <a:pPr lvl="2"/>
            <a:r>
              <a:rPr lang="en-US" dirty="0"/>
              <a:t>Coarse-grain </a:t>
            </a:r>
            <a:r>
              <a:rPr lang="en-US" dirty="0" err="1"/>
              <a:t>strided</a:t>
            </a:r>
            <a:r>
              <a:rPr lang="en-US" dirty="0"/>
              <a:t> access</a:t>
            </a:r>
          </a:p>
          <a:p>
            <a:pPr lvl="2"/>
            <a:r>
              <a:rPr lang="en-US" dirty="0"/>
              <a:t>Fine-grain </a:t>
            </a:r>
            <a:r>
              <a:rPr lang="en-US" dirty="0" err="1"/>
              <a:t>strided</a:t>
            </a:r>
            <a:r>
              <a:rPr lang="en-US" dirty="0"/>
              <a:t> access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Random</a:t>
            </a:r>
            <a:r>
              <a:rPr lang="en-US" dirty="0"/>
              <a:t> access pattern (GUPS)</a:t>
            </a:r>
          </a:p>
          <a:p>
            <a:endParaRPr lang="en-US" dirty="0"/>
          </a:p>
          <a:p>
            <a:r>
              <a:rPr lang="en-US" dirty="0"/>
              <a:t>We do include accesses to MRAM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A30321-12CD-2546-A9E8-9C9B0D370E01}"/>
              </a:ext>
            </a:extLst>
          </p:cNvPr>
          <p:cNvSpPr/>
          <p:nvPr/>
        </p:nvSpPr>
        <p:spPr>
          <a:xfrm>
            <a:off x="609600" y="4019690"/>
            <a:ext cx="8064500" cy="119239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3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1A09-65D3-0F45-A0AA-D2E1C54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Strided</a:t>
            </a:r>
            <a:r>
              <a:rPr lang="en-US" dirty="0"/>
              <a:t> and Random Access to MRAM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5DB603-68F4-F642-86BD-DB5610C43ACD}"/>
              </a:ext>
            </a:extLst>
          </p:cNvPr>
          <p:cNvSpPr/>
          <p:nvPr/>
        </p:nvSpPr>
        <p:spPr>
          <a:xfrm>
            <a:off x="609600" y="1343420"/>
            <a:ext cx="7874000" cy="840980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AA7E38-66BB-B34B-89A1-FB65545D269C}"/>
              </a:ext>
            </a:extLst>
          </p:cNvPr>
          <p:cNvSpPr/>
          <p:nvPr/>
        </p:nvSpPr>
        <p:spPr>
          <a:xfrm>
            <a:off x="609600" y="3230896"/>
            <a:ext cx="7874000" cy="457184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7E905-53AF-5247-90B4-F07D6F15814B}"/>
              </a:ext>
            </a:extLst>
          </p:cNvPr>
          <p:cNvSpPr/>
          <p:nvPr/>
        </p:nvSpPr>
        <p:spPr>
          <a:xfrm>
            <a:off x="3285352" y="2418080"/>
            <a:ext cx="1341120" cy="19080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EEBBFA-6CE9-6E4A-8EF3-E89F62F196F9}"/>
              </a:ext>
            </a:extLst>
          </p:cNvPr>
          <p:cNvSpPr/>
          <p:nvPr/>
        </p:nvSpPr>
        <p:spPr>
          <a:xfrm>
            <a:off x="609600" y="4954913"/>
            <a:ext cx="7874000" cy="457184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702FE5-C9CB-F34F-AA29-D71C9B452A61}"/>
              </a:ext>
            </a:extLst>
          </p:cNvPr>
          <p:cNvSpPr/>
          <p:nvPr/>
        </p:nvSpPr>
        <p:spPr>
          <a:xfrm>
            <a:off x="609600" y="5796601"/>
            <a:ext cx="7874000" cy="457184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BF14F-53F7-5A42-A772-4E6C62374482}"/>
              </a:ext>
            </a:extLst>
          </p:cNvPr>
          <p:cNvSpPr/>
          <p:nvPr/>
        </p:nvSpPr>
        <p:spPr>
          <a:xfrm>
            <a:off x="3285352" y="4332884"/>
            <a:ext cx="1341120" cy="192254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E2E5CA-945B-8741-A5DB-4EE9B32B5FD5}"/>
              </a:ext>
            </a:extLst>
          </p:cNvPr>
          <p:cNvSpPr/>
          <p:nvPr/>
        </p:nvSpPr>
        <p:spPr>
          <a:xfrm>
            <a:off x="1487032" y="4545456"/>
            <a:ext cx="3139440" cy="190800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712EE1-C67A-DC41-955E-C93DF45827DA}"/>
              </a:ext>
            </a:extLst>
          </p:cNvPr>
          <p:cNvSpPr/>
          <p:nvPr/>
        </p:nvSpPr>
        <p:spPr>
          <a:xfrm>
            <a:off x="6445112" y="4982545"/>
            <a:ext cx="756000" cy="190800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6A0F82-56B7-0644-A443-6CD99B18D8C4}"/>
              </a:ext>
            </a:extLst>
          </p:cNvPr>
          <p:cNvSpPr/>
          <p:nvPr/>
        </p:nvSpPr>
        <p:spPr>
          <a:xfrm>
            <a:off x="6912472" y="5824233"/>
            <a:ext cx="756000" cy="190800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40F10-DEFE-A54E-B843-0EDA6E207D57}"/>
              </a:ext>
            </a:extLst>
          </p:cNvPr>
          <p:cNvSpPr txBox="1"/>
          <p:nvPr/>
        </p:nvSpPr>
        <p:spPr>
          <a:xfrm>
            <a:off x="609600" y="850900"/>
            <a:ext cx="79857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COARSE-GRAINED STRIDED ACCESS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Load current MRAM block to WRAM</a:t>
            </a:r>
          </a:p>
          <a:p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mram_read</a:t>
            </a:r>
            <a:r>
              <a:rPr lang="en-US" sz="1400" dirty="0">
                <a:latin typeface="Courier" pitchFamily="2" charset="0"/>
              </a:rPr>
              <a:t>((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__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mram_ptr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 void 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const</a:t>
            </a:r>
            <a:r>
              <a:rPr lang="en-US" sz="1400" dirty="0">
                <a:latin typeface="Courier" pitchFamily="2" charset="0"/>
              </a:rPr>
              <a:t>*)</a:t>
            </a:r>
            <a:r>
              <a:rPr lang="en-US" sz="1400" dirty="0" err="1">
                <a:latin typeface="Courier" pitchFamily="2" charset="0"/>
              </a:rPr>
              <a:t>mram_address_A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 err="1">
                <a:latin typeface="Courier" pitchFamily="2" charset="0"/>
              </a:rPr>
              <a:t>bufferA</a:t>
            </a:r>
            <a:r>
              <a:rPr lang="en-US" sz="1400" dirty="0">
                <a:latin typeface="Courier" pitchFamily="2" charset="0"/>
              </a:rPr>
              <a:t>, </a:t>
            </a:r>
          </a:p>
          <a:p>
            <a:r>
              <a:rPr lang="en-US" sz="1400" dirty="0">
                <a:latin typeface="Courier" pitchFamily="2" charset="0"/>
              </a:rPr>
              <a:t>		SIZE * </a:t>
            </a:r>
            <a:r>
              <a:rPr lang="en-US" sz="1400" dirty="0" err="1">
                <a:latin typeface="Courier" pitchFamily="2" charset="0"/>
              </a:rPr>
              <a:t>sizeof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uint64_t</a:t>
            </a:r>
            <a:r>
              <a:rPr lang="en-US" sz="1400" dirty="0">
                <a:latin typeface="Courier" pitchFamily="2" charset="0"/>
              </a:rPr>
              <a:t>));</a:t>
            </a:r>
          </a:p>
          <a:p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mram_read</a:t>
            </a:r>
            <a:r>
              <a:rPr lang="en-US" sz="1400" dirty="0">
                <a:latin typeface="Courier" pitchFamily="2" charset="0"/>
              </a:rPr>
              <a:t>((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__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mram_ptr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 void 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const</a:t>
            </a:r>
            <a:r>
              <a:rPr lang="en-US" sz="1400" dirty="0">
                <a:latin typeface="Courier" pitchFamily="2" charset="0"/>
              </a:rPr>
              <a:t>*)</a:t>
            </a:r>
            <a:r>
              <a:rPr lang="en-US" sz="1400" dirty="0" err="1">
                <a:latin typeface="Courier" pitchFamily="2" charset="0"/>
              </a:rPr>
              <a:t>mram_address_B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 err="1">
                <a:latin typeface="Courier" pitchFamily="2" charset="0"/>
              </a:rPr>
              <a:t>bufferB</a:t>
            </a:r>
            <a:r>
              <a:rPr lang="en-US" sz="1400" dirty="0">
                <a:latin typeface="Courier" pitchFamily="2" charset="0"/>
              </a:rPr>
              <a:t>, </a:t>
            </a:r>
          </a:p>
          <a:p>
            <a:r>
              <a:rPr lang="en-US" sz="1400" dirty="0">
                <a:latin typeface="Courier" pitchFamily="2" charset="0"/>
              </a:rPr>
              <a:t>		SIZE * </a:t>
            </a:r>
            <a:r>
              <a:rPr lang="en-US" sz="1400" dirty="0" err="1">
                <a:latin typeface="Courier" pitchFamily="2" charset="0"/>
              </a:rPr>
              <a:t>sizeof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uint64_t</a:t>
            </a:r>
            <a:r>
              <a:rPr lang="en-US" sz="1400" dirty="0">
                <a:latin typeface="Courier" pitchFamily="2" charset="0"/>
              </a:rPr>
              <a:t>));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for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= 0;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&lt; SIZE;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+= stride){</a:t>
            </a:r>
          </a:p>
          <a:p>
            <a:r>
              <a:rPr lang="en-US" sz="1400" dirty="0">
                <a:latin typeface="Courier" pitchFamily="2" charset="0"/>
              </a:rPr>
              <a:t>    </a:t>
            </a:r>
            <a:r>
              <a:rPr lang="en-US" sz="1400" dirty="0" err="1">
                <a:latin typeface="Courier" pitchFamily="2" charset="0"/>
              </a:rPr>
              <a:t>bufferB</a:t>
            </a:r>
            <a:r>
              <a:rPr lang="en-US" sz="1400" dirty="0">
                <a:latin typeface="Courier" pitchFamily="2" charset="0"/>
              </a:rPr>
              <a:t>[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] = </a:t>
            </a:r>
            <a:r>
              <a:rPr lang="en-US" sz="1400" dirty="0" err="1">
                <a:latin typeface="Courier" pitchFamily="2" charset="0"/>
              </a:rPr>
              <a:t>bufferA</a:t>
            </a:r>
            <a:r>
              <a:rPr lang="en-US" sz="1400" dirty="0">
                <a:latin typeface="Courier" pitchFamily="2" charset="0"/>
              </a:rPr>
              <a:t>[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];</a:t>
            </a:r>
          </a:p>
          <a:p>
            <a:r>
              <a:rPr lang="en-US" sz="1400" dirty="0">
                <a:latin typeface="Courier" pitchFamily="2" charset="0"/>
              </a:rPr>
              <a:t>}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Write WRAM block to MRAM</a:t>
            </a:r>
          </a:p>
          <a:p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mram_write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bufferB</a:t>
            </a:r>
            <a:r>
              <a:rPr lang="en-US" sz="1400" dirty="0">
                <a:latin typeface="Courier" pitchFamily="2" charset="0"/>
              </a:rPr>
              <a:t>, 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__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mram_ptr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 void</a:t>
            </a:r>
            <a:r>
              <a:rPr lang="en-US" sz="1400" dirty="0">
                <a:latin typeface="Courier" pitchFamily="2" charset="0"/>
              </a:rPr>
              <a:t>*)</a:t>
            </a:r>
            <a:r>
              <a:rPr lang="en-US" sz="1400" dirty="0" err="1">
                <a:latin typeface="Courier" pitchFamily="2" charset="0"/>
              </a:rPr>
              <a:t>mram_address_B</a:t>
            </a:r>
            <a:r>
              <a:rPr lang="en-US" sz="1400" dirty="0">
                <a:latin typeface="Courier" pitchFamily="2" charset="0"/>
              </a:rPr>
              <a:t>, </a:t>
            </a:r>
          </a:p>
          <a:p>
            <a:r>
              <a:rPr lang="en-US" sz="1400" dirty="0">
                <a:latin typeface="Courier" pitchFamily="2" charset="0"/>
              </a:rPr>
              <a:t>		SIZE * </a:t>
            </a:r>
            <a:r>
              <a:rPr lang="en-US" sz="1400" dirty="0" err="1">
                <a:latin typeface="Courier" pitchFamily="2" charset="0"/>
              </a:rPr>
              <a:t>sizeof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uint64_t</a:t>
            </a:r>
            <a:r>
              <a:rPr lang="en-US" sz="1400" dirty="0">
                <a:latin typeface="Courier" pitchFamily="2" charset="0"/>
              </a:rPr>
              <a:t>));</a:t>
            </a:r>
          </a:p>
          <a:p>
            <a:endParaRPr lang="en-US" sz="1400" dirty="0">
              <a:latin typeface="Courier" pitchFamily="2" charset="0"/>
            </a:endParaRP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FINE-GRAINED STRIDED &amp; RANDOM ACCESS</a:t>
            </a:r>
          </a:p>
          <a:p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for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= 0;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&lt; SIZE;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+= stride){</a:t>
            </a:r>
          </a:p>
          <a:p>
            <a:r>
              <a:rPr lang="en-US" sz="1400" dirty="0">
                <a:latin typeface="Courier" pitchFamily="2" charset="0"/>
              </a:rPr>
              <a:t>    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400" dirty="0">
                <a:latin typeface="Courier" pitchFamily="2" charset="0"/>
              </a:rPr>
              <a:t> index =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* </a:t>
            </a:r>
            <a:r>
              <a:rPr lang="en-US" sz="1400" dirty="0" err="1">
                <a:latin typeface="Courier" pitchFamily="2" charset="0"/>
              </a:rPr>
              <a:t>sizeof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uint64_t</a:t>
            </a:r>
            <a:r>
              <a:rPr lang="en-US" sz="1400" dirty="0">
                <a:latin typeface="Courier" pitchFamily="2" charset="0"/>
              </a:rPr>
              <a:t>);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    // Load current MRAM element to WRAM</a:t>
            </a:r>
          </a:p>
          <a:p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    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mram_read</a:t>
            </a:r>
            <a:r>
              <a:rPr lang="en-US" sz="1400" dirty="0">
                <a:latin typeface="Courier" pitchFamily="2" charset="0"/>
              </a:rPr>
              <a:t>((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__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mram_ptr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 void 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const</a:t>
            </a:r>
            <a:r>
              <a:rPr lang="en-US" sz="1400" dirty="0">
                <a:latin typeface="Courier" pitchFamily="2" charset="0"/>
              </a:rPr>
              <a:t>*)(</a:t>
            </a:r>
            <a:r>
              <a:rPr lang="en-US" sz="1400" dirty="0" err="1">
                <a:latin typeface="Courier" pitchFamily="2" charset="0"/>
              </a:rPr>
              <a:t>mram_address_A</a:t>
            </a:r>
            <a:r>
              <a:rPr lang="en-US" sz="1400" dirty="0">
                <a:latin typeface="Courier" pitchFamily="2" charset="0"/>
              </a:rPr>
              <a:t> + index), </a:t>
            </a:r>
            <a:r>
              <a:rPr lang="en-US" sz="1400" dirty="0" err="1">
                <a:latin typeface="Courier" pitchFamily="2" charset="0"/>
              </a:rPr>
              <a:t>bufferA</a:t>
            </a:r>
            <a:r>
              <a:rPr lang="en-US" sz="1400" dirty="0">
                <a:latin typeface="Courier" pitchFamily="2" charset="0"/>
              </a:rPr>
              <a:t>, 				</a:t>
            </a:r>
            <a:r>
              <a:rPr lang="en-US" sz="1400" dirty="0" err="1">
                <a:latin typeface="Courier" pitchFamily="2" charset="0"/>
              </a:rPr>
              <a:t>sizeof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uint64_t</a:t>
            </a:r>
            <a:r>
              <a:rPr lang="en-US" sz="1400" dirty="0">
                <a:latin typeface="Courier" pitchFamily="2" charset="0"/>
              </a:rPr>
              <a:t>));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	// Write WRAM element to MRAM</a:t>
            </a:r>
          </a:p>
          <a:p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	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mram_write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bufferA</a:t>
            </a:r>
            <a:r>
              <a:rPr lang="en-US" sz="1400" dirty="0">
                <a:latin typeface="Courier" pitchFamily="2" charset="0"/>
              </a:rPr>
              <a:t>, 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__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mram_ptr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 void</a:t>
            </a:r>
            <a:r>
              <a:rPr lang="en-US" sz="1400" dirty="0">
                <a:latin typeface="Courier" pitchFamily="2" charset="0"/>
              </a:rPr>
              <a:t>*)(</a:t>
            </a:r>
            <a:r>
              <a:rPr lang="en-US" sz="1400" dirty="0" err="1">
                <a:latin typeface="Courier" pitchFamily="2" charset="0"/>
              </a:rPr>
              <a:t>mram_address_B</a:t>
            </a:r>
            <a:r>
              <a:rPr lang="en-US" sz="1400" dirty="0">
                <a:latin typeface="Courier" pitchFamily="2" charset="0"/>
              </a:rPr>
              <a:t> + index), 					</a:t>
            </a:r>
            <a:r>
              <a:rPr lang="en-US" sz="1400" dirty="0" err="1">
                <a:latin typeface="Courier" pitchFamily="2" charset="0"/>
              </a:rPr>
              <a:t>sizeof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uint64_t</a:t>
            </a:r>
            <a:r>
              <a:rPr lang="en-US" sz="1400" dirty="0">
                <a:latin typeface="Courier" pitchFamily="2" charset="0"/>
              </a:rPr>
              <a:t>));</a:t>
            </a:r>
          </a:p>
          <a:p>
            <a:r>
              <a:rPr lang="en-US" sz="1400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7385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B904-DC80-0340-90DF-8795CAA5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Strided</a:t>
            </a:r>
            <a:r>
              <a:rPr lang="en-US" dirty="0"/>
              <a:t> and Random Accesses (I)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622F74-2FCA-C942-9FC2-76F30579F648}"/>
              </a:ext>
            </a:extLst>
          </p:cNvPr>
          <p:cNvGrpSpPr/>
          <p:nvPr/>
        </p:nvGrpSpPr>
        <p:grpSpPr>
          <a:xfrm>
            <a:off x="169011" y="1389158"/>
            <a:ext cx="0" cy="0"/>
            <a:chOff x="0" y="0"/>
            <a:chExt cx="11398800" cy="3600000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1196F48F-4489-3545-AB79-DBD635E0505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5683800" cy="36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23317273-8366-BD47-AE6E-BB0D9A09948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727700" y="0"/>
            <a:ext cx="5671100" cy="36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DFE916F-106B-6147-98B2-23D68CCE02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202131"/>
              </p:ext>
            </p:extLst>
          </p:nvPr>
        </p:nvGraphicFramePr>
        <p:xfrm>
          <a:off x="86990" y="939452"/>
          <a:ext cx="4487683" cy="284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200C803-1E1D-5740-924D-3EAE5A988F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039746"/>
              </p:ext>
            </p:extLst>
          </p:nvPr>
        </p:nvGraphicFramePr>
        <p:xfrm>
          <a:off x="4579354" y="939452"/>
          <a:ext cx="4477656" cy="284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2D78543-8F86-8E47-A039-970EFBA48F87}"/>
              </a:ext>
            </a:extLst>
          </p:cNvPr>
          <p:cNvSpPr/>
          <p:nvPr/>
        </p:nvSpPr>
        <p:spPr>
          <a:xfrm>
            <a:off x="178200" y="3938064"/>
            <a:ext cx="8787600" cy="7720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C000"/>
                </a:solidFill>
                <a:latin typeface="Candara" panose="020E0502030303020204" pitchFamily="34" charset="0"/>
              </a:rPr>
              <a:t>Large difference in maximum sustained bandwidth 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between coarse-grained and fine-grained DMA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08F801E-E2A8-3B41-80D8-2F06E7CE76F2}"/>
              </a:ext>
            </a:extLst>
          </p:cNvPr>
          <p:cNvSpPr/>
          <p:nvPr/>
        </p:nvSpPr>
        <p:spPr>
          <a:xfrm>
            <a:off x="178200" y="4792030"/>
            <a:ext cx="8787600" cy="75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Coarse-grained DMA uses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1,024-byte transfers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while fine-grained DMA uses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8-byte transfers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F2ADF3D-D010-3B4C-A644-84291B262075}"/>
              </a:ext>
            </a:extLst>
          </p:cNvPr>
          <p:cNvSpPr/>
          <p:nvPr/>
        </p:nvSpPr>
        <p:spPr>
          <a:xfrm>
            <a:off x="801974" y="1049026"/>
            <a:ext cx="689548" cy="4047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2C15AC3-1CB6-FD48-9C6A-0F01FC2782BC}"/>
              </a:ext>
            </a:extLst>
          </p:cNvPr>
          <p:cNvSpPr/>
          <p:nvPr/>
        </p:nvSpPr>
        <p:spPr>
          <a:xfrm>
            <a:off x="8213621" y="1181480"/>
            <a:ext cx="689548" cy="4047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D355689-F381-0E40-BCFA-5A0800712E7D}"/>
              </a:ext>
            </a:extLst>
          </p:cNvPr>
          <p:cNvSpPr/>
          <p:nvPr/>
        </p:nvSpPr>
        <p:spPr>
          <a:xfrm>
            <a:off x="178200" y="5630574"/>
            <a:ext cx="8787600" cy="7720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C000"/>
                </a:solidFill>
                <a:latin typeface="Candara" panose="020E0502030303020204" pitchFamily="34" charset="0"/>
              </a:rPr>
              <a:t>Random access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 achieves very similar maximum sustained bandwidth to fine-grained </a:t>
            </a:r>
            <a:r>
              <a:rPr lang="en-US" sz="2400" dirty="0" err="1">
                <a:solidFill>
                  <a:schemeClr val="bg1"/>
                </a:solidFill>
                <a:latin typeface="Candara" panose="020E0502030303020204" pitchFamily="34" charset="0"/>
              </a:rPr>
              <a:t>strided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416262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Chart bld="series"/>
        </p:bldSub>
      </p:bldGraphic>
      <p:bldGraphic spid="16" grpId="0" uiExpand="1">
        <p:bldSub>
          <a:bldChart bld="series"/>
        </p:bldSub>
      </p:bldGraphic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B904-DC80-0340-90DF-8795CAA5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Strided</a:t>
            </a:r>
            <a:r>
              <a:rPr lang="en-US" dirty="0"/>
              <a:t> and Random Accesses (II)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622F74-2FCA-C942-9FC2-76F30579F648}"/>
              </a:ext>
            </a:extLst>
          </p:cNvPr>
          <p:cNvGrpSpPr/>
          <p:nvPr/>
        </p:nvGrpSpPr>
        <p:grpSpPr>
          <a:xfrm>
            <a:off x="169011" y="1389158"/>
            <a:ext cx="0" cy="0"/>
            <a:chOff x="0" y="0"/>
            <a:chExt cx="11398800" cy="3600000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1196F48F-4489-3545-AB79-DBD635E0505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5683800" cy="36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23317273-8366-BD47-AE6E-BB0D9A09948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727700" y="0"/>
            <a:ext cx="5671100" cy="36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DFE916F-106B-6147-98B2-23D68CCE020A}"/>
              </a:ext>
            </a:extLst>
          </p:cNvPr>
          <p:cNvGraphicFramePr>
            <a:graphicFrameLocks/>
          </p:cNvGraphicFramePr>
          <p:nvPr/>
        </p:nvGraphicFramePr>
        <p:xfrm>
          <a:off x="86990" y="939452"/>
          <a:ext cx="4487683" cy="284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200C803-1E1D-5740-924D-3EAE5A988FEA}"/>
              </a:ext>
            </a:extLst>
          </p:cNvPr>
          <p:cNvGraphicFramePr>
            <a:graphicFrameLocks/>
          </p:cNvGraphicFramePr>
          <p:nvPr/>
        </p:nvGraphicFramePr>
        <p:xfrm>
          <a:off x="4579354" y="939452"/>
          <a:ext cx="4477656" cy="284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2D78543-8F86-8E47-A039-970EFBA48F87}"/>
              </a:ext>
            </a:extLst>
          </p:cNvPr>
          <p:cNvSpPr/>
          <p:nvPr/>
        </p:nvSpPr>
        <p:spPr>
          <a:xfrm>
            <a:off x="178200" y="3938064"/>
            <a:ext cx="8787600" cy="7720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The sustained MRAM bandwidth of coarse-grained DMA </a:t>
            </a:r>
            <a:r>
              <a:rPr lang="en-US" sz="2400" dirty="0">
                <a:solidFill>
                  <a:srgbClr val="FFC000"/>
                </a:solidFill>
                <a:latin typeface="Candara" panose="020E0502030303020204" pitchFamily="34" charset="0"/>
              </a:rPr>
              <a:t>decreases as the stride increases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08F801E-E2A8-3B41-80D8-2F06E7CE76F2}"/>
              </a:ext>
            </a:extLst>
          </p:cNvPr>
          <p:cNvSpPr/>
          <p:nvPr/>
        </p:nvSpPr>
        <p:spPr>
          <a:xfrm>
            <a:off x="178200" y="4807805"/>
            <a:ext cx="8787600" cy="12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effective utilization of the transferred data decreases 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as the stride becomes larger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(e.g., a stride 4 means that only one fourth of the transferred data is used)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B3DEBC1B-A4AE-2F4F-8F58-40436B00B418}"/>
              </a:ext>
            </a:extLst>
          </p:cNvPr>
          <p:cNvSpPr/>
          <p:nvPr/>
        </p:nvSpPr>
        <p:spPr>
          <a:xfrm rot="13346287">
            <a:off x="996784" y="919956"/>
            <a:ext cx="3296509" cy="1828900"/>
          </a:xfrm>
          <a:prstGeom prst="arc">
            <a:avLst>
              <a:gd name="adj1" fmla="val 12481916"/>
              <a:gd name="adj2" fmla="val 20310381"/>
            </a:avLst>
          </a:prstGeom>
          <a:ln w="571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8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B904-DC80-0340-90DF-8795CAA5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Strided</a:t>
            </a:r>
            <a:r>
              <a:rPr lang="en-US" dirty="0"/>
              <a:t> and Random Accesses (III)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622F74-2FCA-C942-9FC2-76F30579F648}"/>
              </a:ext>
            </a:extLst>
          </p:cNvPr>
          <p:cNvGrpSpPr/>
          <p:nvPr/>
        </p:nvGrpSpPr>
        <p:grpSpPr>
          <a:xfrm>
            <a:off x="169011" y="1389158"/>
            <a:ext cx="0" cy="0"/>
            <a:chOff x="0" y="0"/>
            <a:chExt cx="11398800" cy="3600000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1196F48F-4489-3545-AB79-DBD635E0505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5683800" cy="36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23317273-8366-BD47-AE6E-BB0D9A09948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727700" y="0"/>
            <a:ext cx="5671100" cy="36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DFE916F-106B-6147-98B2-23D68CCE020A}"/>
              </a:ext>
            </a:extLst>
          </p:cNvPr>
          <p:cNvGraphicFramePr>
            <a:graphicFrameLocks/>
          </p:cNvGraphicFramePr>
          <p:nvPr/>
        </p:nvGraphicFramePr>
        <p:xfrm>
          <a:off x="86990" y="939452"/>
          <a:ext cx="4487683" cy="284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200C803-1E1D-5740-924D-3EAE5A988FEA}"/>
              </a:ext>
            </a:extLst>
          </p:cNvPr>
          <p:cNvGraphicFramePr>
            <a:graphicFrameLocks/>
          </p:cNvGraphicFramePr>
          <p:nvPr/>
        </p:nvGraphicFramePr>
        <p:xfrm>
          <a:off x="4579354" y="939452"/>
          <a:ext cx="4477656" cy="284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2D78543-8F86-8E47-A039-970EFBA48F87}"/>
              </a:ext>
            </a:extLst>
          </p:cNvPr>
          <p:cNvSpPr/>
          <p:nvPr/>
        </p:nvSpPr>
        <p:spPr>
          <a:xfrm>
            <a:off x="178200" y="3938064"/>
            <a:ext cx="8787600" cy="7720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For a </a:t>
            </a:r>
            <a:r>
              <a:rPr lang="en-US" sz="2400" dirty="0">
                <a:solidFill>
                  <a:srgbClr val="FFC000"/>
                </a:solidFill>
                <a:latin typeface="Candara" panose="020E0502030303020204" pitchFamily="34" charset="0"/>
              </a:rPr>
              <a:t>stride of 16 or larger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, the </a:t>
            </a:r>
            <a:r>
              <a:rPr lang="en-US" sz="2400" dirty="0">
                <a:solidFill>
                  <a:srgbClr val="FFC000"/>
                </a:solidFill>
                <a:latin typeface="Candara" panose="020E0502030303020204" pitchFamily="34" charset="0"/>
              </a:rPr>
              <a:t>fine-grained DMA approach 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achieves higher bandwidth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08F801E-E2A8-3B41-80D8-2F06E7CE76F2}"/>
              </a:ext>
            </a:extLst>
          </p:cNvPr>
          <p:cNvSpPr/>
          <p:nvPr/>
        </p:nvSpPr>
        <p:spPr>
          <a:xfrm>
            <a:off x="178200" y="4807805"/>
            <a:ext cx="8787600" cy="15420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With stride 16, </a:t>
            </a:r>
            <a:r>
              <a:rPr lang="en-US" sz="2400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only one sixteenth of the maximum sustained bandwidth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(622.36 MB/s) of coarse-grained DMA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is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effectively used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, which is lower than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the bandwidth of fine-grained DMA (72.58 MB/s)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F8F2ED-18A6-1246-8013-34EF495BEA42}"/>
              </a:ext>
            </a:extLst>
          </p:cNvPr>
          <p:cNvSpPr/>
          <p:nvPr/>
        </p:nvSpPr>
        <p:spPr>
          <a:xfrm>
            <a:off x="1677379" y="2745479"/>
            <a:ext cx="689548" cy="4047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FB8847A-F563-9F4D-977D-CDD54FF7A630}"/>
              </a:ext>
            </a:extLst>
          </p:cNvPr>
          <p:cNvSpPr/>
          <p:nvPr/>
        </p:nvSpPr>
        <p:spPr>
          <a:xfrm>
            <a:off x="8213621" y="1181480"/>
            <a:ext cx="689548" cy="4047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7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Understanding a Modern PIM Architecture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9FC009-0A42-9444-BC07-2ACD64DFB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7942"/>
            <a:ext cx="9131300" cy="1930400"/>
          </a:xfrm>
          <a:prstGeom prst="rect">
            <a:avLst/>
          </a:prstGeom>
        </p:spPr>
      </p:pic>
      <p:sp>
        <p:nvSpPr>
          <p:cNvPr id="10" name="Subtitle 1">
            <a:extLst>
              <a:ext uri="{FF2B5EF4-FFF2-40B4-BE49-F238E27FC236}">
                <a16:creationId xmlns:a16="http://schemas.microsoft.com/office/drawing/2014/main" id="{2FDA9319-5751-7940-9055-BA9FBB6536F3}"/>
              </a:ext>
            </a:extLst>
          </p:cNvPr>
          <p:cNvSpPr txBox="1">
            <a:spLocks/>
          </p:cNvSpPr>
          <p:nvPr/>
        </p:nvSpPr>
        <p:spPr>
          <a:xfrm>
            <a:off x="1106731" y="5525569"/>
            <a:ext cx="6858000" cy="803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4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5"/>
              </a:rPr>
              <a:t>https://github.com/CMU-SAFARI/prim-benchmarks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02846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B904-DC80-0340-90DF-8795CAA5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Strided</a:t>
            </a:r>
            <a:r>
              <a:rPr lang="en-US" dirty="0"/>
              <a:t> and Random Accesses (IV)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622F74-2FCA-C942-9FC2-76F30579F648}"/>
              </a:ext>
            </a:extLst>
          </p:cNvPr>
          <p:cNvGrpSpPr/>
          <p:nvPr/>
        </p:nvGrpSpPr>
        <p:grpSpPr>
          <a:xfrm>
            <a:off x="169011" y="1389158"/>
            <a:ext cx="0" cy="0"/>
            <a:chOff x="0" y="0"/>
            <a:chExt cx="11398800" cy="3600000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1196F48F-4489-3545-AB79-DBD635E0505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5683800" cy="36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23317273-8366-BD47-AE6E-BB0D9A09948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727700" y="0"/>
            <a:ext cx="5671100" cy="36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DFE916F-106B-6147-98B2-23D68CCE020A}"/>
              </a:ext>
            </a:extLst>
          </p:cNvPr>
          <p:cNvGraphicFramePr>
            <a:graphicFrameLocks/>
          </p:cNvGraphicFramePr>
          <p:nvPr/>
        </p:nvGraphicFramePr>
        <p:xfrm>
          <a:off x="86990" y="939452"/>
          <a:ext cx="4487683" cy="284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200C803-1E1D-5740-924D-3EAE5A988FEA}"/>
              </a:ext>
            </a:extLst>
          </p:cNvPr>
          <p:cNvGraphicFramePr>
            <a:graphicFrameLocks/>
          </p:cNvGraphicFramePr>
          <p:nvPr/>
        </p:nvGraphicFramePr>
        <p:xfrm>
          <a:off x="4579354" y="939452"/>
          <a:ext cx="4477656" cy="284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963924D2-7B16-E44F-9C9C-B76A93D000E2}"/>
              </a:ext>
            </a:extLst>
          </p:cNvPr>
          <p:cNvGrpSpPr/>
          <p:nvPr/>
        </p:nvGrpSpPr>
        <p:grpSpPr>
          <a:xfrm>
            <a:off x="639241" y="3967330"/>
            <a:ext cx="7865519" cy="2386705"/>
            <a:chOff x="464215" y="3967330"/>
            <a:chExt cx="8213894" cy="1906997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15DED43E-B97D-9B4C-A2B5-9DC62C0F6D12}"/>
                </a:ext>
              </a:extLst>
            </p:cNvPr>
            <p:cNvSpPr/>
            <p:nvPr/>
          </p:nvSpPr>
          <p:spPr>
            <a:xfrm>
              <a:off x="464215" y="3967333"/>
              <a:ext cx="8213894" cy="1906994"/>
            </a:xfrm>
            <a:prstGeom prst="roundRect">
              <a:avLst>
                <a:gd name="adj" fmla="val 9070"/>
              </a:avLst>
            </a:prstGeom>
            <a:solidFill>
              <a:srgbClr val="F2F9F3"/>
            </a:solidFill>
            <a:ln w="444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2" name="Round Same Side Corner Rectangle 21">
              <a:extLst>
                <a:ext uri="{FF2B5EF4-FFF2-40B4-BE49-F238E27FC236}">
                  <a16:creationId xmlns:a16="http://schemas.microsoft.com/office/drawing/2014/main" id="{0B37B348-5830-A446-A27E-34693EE3439E}"/>
                </a:ext>
              </a:extLst>
            </p:cNvPr>
            <p:cNvSpPr/>
            <p:nvPr/>
          </p:nvSpPr>
          <p:spPr>
            <a:xfrm>
              <a:off x="464215" y="3967330"/>
              <a:ext cx="8213894" cy="3164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PROGRAMMING RECOMMENDATION 4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7A2FC96-7A3C-1C46-99DB-CE1AD6961632}"/>
              </a:ext>
            </a:extLst>
          </p:cNvPr>
          <p:cNvSpPr txBox="1"/>
          <p:nvPr/>
        </p:nvSpPr>
        <p:spPr>
          <a:xfrm>
            <a:off x="639241" y="4387333"/>
            <a:ext cx="7865519" cy="1938992"/>
          </a:xfrm>
          <a:prstGeom prst="rect">
            <a:avLst/>
          </a:prstGeom>
          <a:noFill/>
          <a:ln>
            <a:noFill/>
          </a:ln>
        </p:spPr>
        <p:txBody>
          <a:bodyPr wrap="square" lIns="180000" rtlCol="0">
            <a:spAutoFit/>
          </a:bodyPr>
          <a:lstStyle/>
          <a:p>
            <a:pPr marL="36000" indent="-1620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For </a:t>
            </a:r>
            <a:r>
              <a:rPr lang="en-US" sz="2000" dirty="0" err="1">
                <a:latin typeface="Cambria" panose="02040503050406030204" pitchFamily="18" charset="0"/>
              </a:rPr>
              <a:t>strided</a:t>
            </a:r>
            <a:r>
              <a:rPr lang="en-US" sz="2000" dirty="0">
                <a:latin typeface="Cambria" panose="02040503050406030204" pitchFamily="18" charset="0"/>
              </a:rPr>
              <a:t> access patterns with a </a:t>
            </a:r>
            <a:r>
              <a:rPr lang="en-US" sz="2000" b="1" dirty="0">
                <a:latin typeface="Cambria" panose="02040503050406030204" pitchFamily="18" charset="0"/>
              </a:rPr>
              <a:t>stride smaller than 16 8-byte elements, fetch a large contiguous chunk</a:t>
            </a:r>
            <a:r>
              <a:rPr lang="en-US" sz="2000" dirty="0">
                <a:latin typeface="Cambria" panose="02040503050406030204" pitchFamily="18" charset="0"/>
              </a:rPr>
              <a:t> (e.g., 1,024 bytes) from a DPU’s MRAM bank. </a:t>
            </a:r>
            <a:r>
              <a:rPr lang="en-US" sz="2000" b="1" dirty="0">
                <a:latin typeface="Cambria" panose="02040503050406030204" pitchFamily="18" charset="0"/>
              </a:rPr>
              <a:t> </a:t>
            </a:r>
            <a:endParaRPr lang="en-US" sz="2000" dirty="0">
              <a:latin typeface="Cambria" panose="02040503050406030204" pitchFamily="18" charset="0"/>
            </a:endParaRPr>
          </a:p>
          <a:p>
            <a:pPr marL="36000" indent="-1620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For </a:t>
            </a:r>
            <a:r>
              <a:rPr lang="en-US" sz="2000" dirty="0" err="1">
                <a:latin typeface="Cambria" panose="02040503050406030204" pitchFamily="18" charset="0"/>
              </a:rPr>
              <a:t>strided</a:t>
            </a:r>
            <a:r>
              <a:rPr lang="en-US" sz="2000" dirty="0">
                <a:latin typeface="Cambria" panose="02040503050406030204" pitchFamily="18" charset="0"/>
              </a:rPr>
              <a:t> access patterns with </a:t>
            </a:r>
            <a:r>
              <a:rPr lang="en-US" sz="2000" b="1" dirty="0">
                <a:latin typeface="Cambria" panose="02040503050406030204" pitchFamily="18" charset="0"/>
              </a:rPr>
              <a:t>larger strides and random access patterns</a:t>
            </a:r>
            <a:r>
              <a:rPr lang="en-US" sz="2000" dirty="0">
                <a:latin typeface="Cambria" panose="02040503050406030204" pitchFamily="18" charset="0"/>
              </a:rPr>
              <a:t>, fetch </a:t>
            </a:r>
            <a:r>
              <a:rPr lang="en-US" sz="2000" b="1" dirty="0">
                <a:latin typeface="Cambria" panose="02040503050406030204" pitchFamily="18" charset="0"/>
              </a:rPr>
              <a:t>only the data elements that are needed </a:t>
            </a:r>
            <a:r>
              <a:rPr lang="en-US" sz="2000" dirty="0">
                <a:latin typeface="Cambria" panose="02040503050406030204" pitchFamily="18" charset="0"/>
              </a:rPr>
              <a:t>from an MRAM bank.   </a:t>
            </a:r>
          </a:p>
        </p:txBody>
      </p:sp>
    </p:spTree>
    <p:extLst>
      <p:ext uri="{BB962C8B-B14F-4D97-AF65-F5344CB8AC3E}">
        <p14:creationId xmlns:p14="http://schemas.microsoft.com/office/powerpoint/2010/main" val="355621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49AE-E83A-F241-BA2F-2972D7A4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DPU: Arithmetic Throughput vs. Operational Intensity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2C28D-09D2-3E45-802E-950C770EC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" y="876821"/>
            <a:ext cx="9151034" cy="55490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7F69F8-B4F7-9E47-A369-FFAD15353934}"/>
              </a:ext>
            </a:extLst>
          </p:cNvPr>
          <p:cNvSpPr/>
          <p:nvPr/>
        </p:nvSpPr>
        <p:spPr>
          <a:xfrm flipV="1">
            <a:off x="72351" y="1433383"/>
            <a:ext cx="8991801" cy="4896000"/>
          </a:xfrm>
          <a:prstGeom prst="roundRect">
            <a:avLst>
              <a:gd name="adj" fmla="val 441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90000"/>
                </a:srgbClr>
              </a:gs>
              <a:gs pos="50000">
                <a:srgbClr val="FFFF00">
                  <a:tint val="44500"/>
                  <a:satMod val="160000"/>
                  <a:alpha val="90000"/>
                </a:srgbClr>
              </a:gs>
              <a:gs pos="100000">
                <a:srgbClr val="FFFF00">
                  <a:tint val="23500"/>
                  <a:satMod val="160000"/>
                  <a:alpha val="9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0C09F-C747-2541-A3E2-DA1C4501C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89" y="2997200"/>
            <a:ext cx="7630365" cy="314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5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2269 L 0.05434 -0.1069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-648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26AB-1677-1943-85FC-75B1BE99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Arithmetic Throughput vs. Operational Intensity (I)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6029F-E62B-B040-8938-C00AEE817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527949" cy="561702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Characterize </a:t>
            </a:r>
            <a:r>
              <a:rPr lang="en-US" dirty="0">
                <a:solidFill>
                  <a:srgbClr val="00B050"/>
                </a:solidFill>
              </a:rPr>
              <a:t>memory-bound regions and compute-bound regions</a:t>
            </a:r>
            <a:r>
              <a:rPr lang="en-US" dirty="0"/>
              <a:t> for different datatypes and operations</a:t>
            </a:r>
          </a:p>
          <a:p>
            <a:endParaRPr lang="en-US" dirty="0"/>
          </a:p>
          <a:p>
            <a:r>
              <a:rPr lang="en-US" dirty="0"/>
              <a:t>Microbenchmark</a:t>
            </a:r>
          </a:p>
          <a:p>
            <a:pPr lvl="1"/>
            <a:r>
              <a:rPr lang="en-US" dirty="0"/>
              <a:t>We </a:t>
            </a:r>
            <a:r>
              <a:rPr lang="en-US" dirty="0">
                <a:solidFill>
                  <a:srgbClr val="0070C0"/>
                </a:solidFill>
              </a:rPr>
              <a:t>load one chunk of an MRAM array into WRAM</a:t>
            </a:r>
          </a:p>
          <a:p>
            <a:pPr lvl="1"/>
            <a:r>
              <a:rPr lang="en-US" dirty="0"/>
              <a:t>Perform a </a:t>
            </a:r>
            <a:r>
              <a:rPr lang="en-US" dirty="0">
                <a:solidFill>
                  <a:srgbClr val="00B050"/>
                </a:solidFill>
              </a:rPr>
              <a:t>variable number of operations on the data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Write back </a:t>
            </a:r>
            <a:r>
              <a:rPr lang="en-US" dirty="0"/>
              <a:t>to MRAM</a:t>
            </a:r>
          </a:p>
          <a:p>
            <a:endParaRPr lang="en-US" dirty="0"/>
          </a:p>
          <a:p>
            <a:r>
              <a:rPr lang="en-US" dirty="0"/>
              <a:t>The experiment is inspired by the </a:t>
            </a:r>
            <a:r>
              <a:rPr lang="en-US" dirty="0">
                <a:solidFill>
                  <a:srgbClr val="0070C0"/>
                </a:solidFill>
              </a:rPr>
              <a:t>Roofline model</a:t>
            </a:r>
            <a:r>
              <a:rPr lang="en-US" dirty="0"/>
              <a:t>*</a:t>
            </a:r>
          </a:p>
          <a:p>
            <a:endParaRPr lang="en-US" dirty="0"/>
          </a:p>
          <a:p>
            <a:r>
              <a:rPr lang="en-US" dirty="0"/>
              <a:t>We define </a:t>
            </a:r>
            <a:r>
              <a:rPr lang="en-US" dirty="0">
                <a:solidFill>
                  <a:srgbClr val="C00000"/>
                </a:solidFill>
              </a:rPr>
              <a:t>operational intensity </a:t>
            </a:r>
            <a:r>
              <a:rPr lang="en-US" dirty="0"/>
              <a:t>(OI)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as the number of arithmetic operations performed per byte accessed from MRAM (OP/B)</a:t>
            </a:r>
          </a:p>
          <a:p>
            <a:endParaRPr lang="en-US" dirty="0"/>
          </a:p>
          <a:p>
            <a:r>
              <a:rPr lang="en-US" dirty="0"/>
              <a:t>The pipeline latency changes with the operational intensity, but the MRAM access latency is fixed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3558A2-B31E-3240-AD07-810FDA6883D6}"/>
              </a:ext>
            </a:extLst>
          </p:cNvPr>
          <p:cNvSpPr txBox="1"/>
          <p:nvPr/>
        </p:nvSpPr>
        <p:spPr>
          <a:xfrm>
            <a:off x="1581667" y="6553200"/>
            <a:ext cx="6069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*S. Williams et al., “Roofline: An Insightful Visual Performance Model for Multi-core Architectures,” CACM, 2009</a:t>
            </a:r>
          </a:p>
        </p:txBody>
      </p:sp>
    </p:spTree>
    <p:extLst>
      <p:ext uri="{BB962C8B-B14F-4D97-AF65-F5344CB8AC3E}">
        <p14:creationId xmlns:p14="http://schemas.microsoft.com/office/powerpoint/2010/main" val="10040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1A09-65D3-0F45-A0AA-D2E1C54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Arithmetic Throughput vs. Operational Intensity (II)</a:t>
            </a:r>
            <a:endParaRPr lang="en-US" sz="3000" b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5DB603-68F4-F642-86BD-DB5610C43ACD}"/>
              </a:ext>
            </a:extLst>
          </p:cNvPr>
          <p:cNvSpPr/>
          <p:nvPr/>
        </p:nvSpPr>
        <p:spPr>
          <a:xfrm>
            <a:off x="389304" y="1955200"/>
            <a:ext cx="8454013" cy="290160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7E905-53AF-5247-90B4-F07D6F15814B}"/>
              </a:ext>
            </a:extLst>
          </p:cNvPr>
          <p:cNvSpPr/>
          <p:nvPr/>
        </p:nvSpPr>
        <p:spPr>
          <a:xfrm>
            <a:off x="2360792" y="1140108"/>
            <a:ext cx="2124000" cy="19080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3A86F-54C5-554B-B7F5-45DDCD71F73B}"/>
              </a:ext>
            </a:extLst>
          </p:cNvPr>
          <p:cNvSpPr/>
          <p:nvPr/>
        </p:nvSpPr>
        <p:spPr>
          <a:xfrm>
            <a:off x="389303" y="3243101"/>
            <a:ext cx="8454013" cy="252000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75770-494A-9C4D-BD75-FB307931F9AA}"/>
              </a:ext>
            </a:extLst>
          </p:cNvPr>
          <p:cNvSpPr/>
          <p:nvPr/>
        </p:nvSpPr>
        <p:spPr>
          <a:xfrm>
            <a:off x="389303" y="5801316"/>
            <a:ext cx="8454013" cy="290160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01A6FE-2B9D-4642-8EF2-5A609E671A67}"/>
              </a:ext>
            </a:extLst>
          </p:cNvPr>
          <p:cNvSpPr/>
          <p:nvPr/>
        </p:nvSpPr>
        <p:spPr>
          <a:xfrm>
            <a:off x="887592" y="1140108"/>
            <a:ext cx="1224000" cy="1800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A10F84-0A85-9C43-90FB-0524289FA0A1}"/>
              </a:ext>
            </a:extLst>
          </p:cNvPr>
          <p:cNvSpPr/>
          <p:nvPr/>
        </p:nvSpPr>
        <p:spPr>
          <a:xfrm>
            <a:off x="2482712" y="2644070"/>
            <a:ext cx="1224000" cy="1800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816DA1-F753-FB45-8A97-90474F098866}"/>
              </a:ext>
            </a:extLst>
          </p:cNvPr>
          <p:cNvSpPr/>
          <p:nvPr/>
        </p:nvSpPr>
        <p:spPr>
          <a:xfrm>
            <a:off x="887592" y="1343478"/>
            <a:ext cx="720000" cy="180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5C5A5A-4220-1C40-A842-74C89CF22F4A}"/>
              </a:ext>
            </a:extLst>
          </p:cNvPr>
          <p:cNvSpPr/>
          <p:nvPr/>
        </p:nvSpPr>
        <p:spPr>
          <a:xfrm>
            <a:off x="3682949" y="2848073"/>
            <a:ext cx="864000" cy="180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40F10-DEFE-A54E-B843-0EDA6E207D57}"/>
              </a:ext>
            </a:extLst>
          </p:cNvPr>
          <p:cNvSpPr txBox="1"/>
          <p:nvPr/>
        </p:nvSpPr>
        <p:spPr>
          <a:xfrm>
            <a:off x="389305" y="1074420"/>
            <a:ext cx="845401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400" dirty="0">
                <a:latin typeface="Courier" pitchFamily="2" charset="0"/>
              </a:rPr>
              <a:t> repetitions = </a:t>
            </a:r>
            <a:r>
              <a:rPr lang="en-US" sz="1400" dirty="0" err="1">
                <a:latin typeface="Courier" pitchFamily="2" charset="0"/>
              </a:rPr>
              <a:t>input_repeat</a:t>
            </a:r>
            <a:r>
              <a:rPr lang="en-US" sz="1400" dirty="0">
                <a:latin typeface="Courier" pitchFamily="2" charset="0"/>
              </a:rPr>
              <a:t> &gt;= 1.0 ? (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400" dirty="0">
                <a:latin typeface="Courier" pitchFamily="2" charset="0"/>
              </a:rPr>
              <a:t>)</a:t>
            </a:r>
            <a:r>
              <a:rPr lang="en-US" sz="1400" dirty="0" err="1">
                <a:latin typeface="Courier" pitchFamily="2" charset="0"/>
              </a:rPr>
              <a:t>input_repeat</a:t>
            </a:r>
            <a:r>
              <a:rPr lang="en-US" sz="1400" dirty="0">
                <a:latin typeface="Courier" pitchFamily="2" charset="0"/>
              </a:rPr>
              <a:t> : 1;</a:t>
            </a:r>
          </a:p>
          <a:p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400" dirty="0">
                <a:latin typeface="Courier" pitchFamily="2" charset="0"/>
              </a:rPr>
              <a:t> stride      = </a:t>
            </a:r>
            <a:r>
              <a:rPr lang="en-US" sz="1400" dirty="0" err="1">
                <a:latin typeface="Courier" pitchFamily="2" charset="0"/>
              </a:rPr>
              <a:t>input_repeat</a:t>
            </a:r>
            <a:r>
              <a:rPr lang="en-US" sz="1400" dirty="0">
                <a:latin typeface="Courier" pitchFamily="2" charset="0"/>
              </a:rPr>
              <a:t> &gt;= 1.0 ? 1 : (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400" dirty="0">
                <a:latin typeface="Courier" pitchFamily="2" charset="0"/>
              </a:rPr>
              <a:t>)(1 / </a:t>
            </a:r>
            <a:r>
              <a:rPr lang="en-US" sz="1400" dirty="0" err="1">
                <a:latin typeface="Courier" pitchFamily="2" charset="0"/>
              </a:rPr>
              <a:t>input_repeat</a:t>
            </a:r>
            <a:r>
              <a:rPr lang="en-US" sz="1400" dirty="0">
                <a:latin typeface="Courier" pitchFamily="2" charset="0"/>
              </a:rPr>
              <a:t>);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Load current MRAM block to WRAM</a:t>
            </a:r>
          </a:p>
          <a:p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mram_read</a:t>
            </a:r>
            <a:r>
              <a:rPr lang="en-US" sz="1400" dirty="0">
                <a:latin typeface="Courier" pitchFamily="2" charset="0"/>
              </a:rPr>
              <a:t>((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__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mram_ptr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 void 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const</a:t>
            </a:r>
            <a:r>
              <a:rPr lang="en-US" sz="1400" dirty="0">
                <a:latin typeface="Courier" pitchFamily="2" charset="0"/>
              </a:rPr>
              <a:t>*)</a:t>
            </a:r>
            <a:r>
              <a:rPr lang="en-US" sz="1400" dirty="0" err="1">
                <a:latin typeface="Courier" pitchFamily="2" charset="0"/>
              </a:rPr>
              <a:t>mram_address_A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 err="1">
                <a:latin typeface="Courier" pitchFamily="2" charset="0"/>
              </a:rPr>
              <a:t>bufferA</a:t>
            </a:r>
            <a:r>
              <a:rPr lang="en-US" sz="1400" dirty="0">
                <a:latin typeface="Courier" pitchFamily="2" charset="0"/>
              </a:rPr>
              <a:t>, SIZE * </a:t>
            </a:r>
            <a:r>
              <a:rPr lang="en-US" sz="1400" dirty="0" err="1">
                <a:latin typeface="Courier" pitchFamily="2" charset="0"/>
              </a:rPr>
              <a:t>sizeof</a:t>
            </a:r>
            <a:r>
              <a:rPr lang="en-US" sz="1400" dirty="0">
                <a:latin typeface="Courier" pitchFamily="2" charset="0"/>
              </a:rPr>
              <a:t>(T));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Update</a:t>
            </a:r>
          </a:p>
          <a:p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for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400" dirty="0">
                <a:latin typeface="Courier" pitchFamily="2" charset="0"/>
              </a:rPr>
              <a:t> r = 0; r &lt; repetitions; r++){</a:t>
            </a:r>
          </a:p>
          <a:p>
            <a:r>
              <a:rPr lang="en-US" sz="1400" dirty="0">
                <a:latin typeface="Courier" pitchFamily="2" charset="0"/>
              </a:rPr>
              <a:t>    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for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= 0;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&lt; SIZE;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+=stride){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#ifdef ADD</a:t>
            </a:r>
          </a:p>
          <a:p>
            <a:r>
              <a:rPr lang="en-US" sz="1400" dirty="0">
                <a:latin typeface="Courier" pitchFamily="2" charset="0"/>
              </a:rPr>
              <a:t>        </a:t>
            </a:r>
            <a:r>
              <a:rPr lang="en-US" sz="1400" dirty="0" err="1">
                <a:latin typeface="Courier" pitchFamily="2" charset="0"/>
              </a:rPr>
              <a:t>bufferA</a:t>
            </a:r>
            <a:r>
              <a:rPr lang="en-US" sz="1400" dirty="0">
                <a:latin typeface="Courier" pitchFamily="2" charset="0"/>
              </a:rPr>
              <a:t>[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] += scalar;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ADD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#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elif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SUB</a:t>
            </a:r>
          </a:p>
          <a:p>
            <a:r>
              <a:rPr lang="en-US" sz="1400" dirty="0">
                <a:latin typeface="Courier" pitchFamily="2" charset="0"/>
              </a:rPr>
              <a:t>        </a:t>
            </a:r>
            <a:r>
              <a:rPr lang="en-US" sz="1400" dirty="0" err="1">
                <a:latin typeface="Courier" pitchFamily="2" charset="0"/>
              </a:rPr>
              <a:t>bufferA</a:t>
            </a:r>
            <a:r>
              <a:rPr lang="en-US" sz="1400" dirty="0">
                <a:latin typeface="Courier" pitchFamily="2" charset="0"/>
              </a:rPr>
              <a:t>[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] -= scalar;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SUB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#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elif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MUL</a:t>
            </a:r>
          </a:p>
          <a:p>
            <a:r>
              <a:rPr lang="en-US" sz="1400" dirty="0">
                <a:latin typeface="Courier" pitchFamily="2" charset="0"/>
              </a:rPr>
              <a:t>        </a:t>
            </a:r>
            <a:r>
              <a:rPr lang="en-US" sz="1400" dirty="0" err="1">
                <a:latin typeface="Courier" pitchFamily="2" charset="0"/>
              </a:rPr>
              <a:t>bufferA</a:t>
            </a:r>
            <a:r>
              <a:rPr lang="en-US" sz="1400" dirty="0">
                <a:latin typeface="Courier" pitchFamily="2" charset="0"/>
              </a:rPr>
              <a:t>[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] *= scalar;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MUL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#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elif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DIV</a:t>
            </a:r>
          </a:p>
          <a:p>
            <a:r>
              <a:rPr lang="en-US" sz="1400" dirty="0">
                <a:latin typeface="Courier" pitchFamily="2" charset="0"/>
              </a:rPr>
              <a:t>        </a:t>
            </a:r>
            <a:r>
              <a:rPr lang="en-US" sz="1400" dirty="0" err="1">
                <a:latin typeface="Courier" pitchFamily="2" charset="0"/>
              </a:rPr>
              <a:t>bufferA</a:t>
            </a:r>
            <a:r>
              <a:rPr lang="en-US" sz="1400" dirty="0">
                <a:latin typeface="Courier" pitchFamily="2" charset="0"/>
              </a:rPr>
              <a:t>[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] /= scalar;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DIV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#endif</a:t>
            </a:r>
          </a:p>
          <a:p>
            <a:r>
              <a:rPr lang="en-US" sz="1400" dirty="0">
                <a:latin typeface="Courier" pitchFamily="2" charset="0"/>
              </a:rPr>
              <a:t>    }</a:t>
            </a:r>
          </a:p>
          <a:p>
            <a:r>
              <a:rPr lang="en-US" sz="1400" dirty="0">
                <a:latin typeface="Courier" pitchFamily="2" charset="0"/>
              </a:rPr>
              <a:t>}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Write WRAM block to MRAM</a:t>
            </a:r>
          </a:p>
          <a:p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mram_write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bufferA</a:t>
            </a:r>
            <a:r>
              <a:rPr lang="en-US" sz="1400" dirty="0">
                <a:latin typeface="Courier" pitchFamily="2" charset="0"/>
              </a:rPr>
              <a:t>, 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__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mram_ptr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 void</a:t>
            </a:r>
            <a:r>
              <a:rPr lang="en-US" sz="1400" dirty="0">
                <a:latin typeface="Courier" pitchFamily="2" charset="0"/>
              </a:rPr>
              <a:t>*)</a:t>
            </a:r>
            <a:r>
              <a:rPr lang="en-US" sz="1400" dirty="0" err="1">
                <a:latin typeface="Courier" pitchFamily="2" charset="0"/>
              </a:rPr>
              <a:t>mram_address_B</a:t>
            </a:r>
            <a:r>
              <a:rPr lang="en-US" sz="1400" dirty="0">
                <a:latin typeface="Courier" pitchFamily="2" charset="0"/>
              </a:rPr>
              <a:t>, SIZE * </a:t>
            </a:r>
            <a:r>
              <a:rPr lang="en-US" sz="1400" dirty="0" err="1">
                <a:latin typeface="Courier" pitchFamily="2" charset="0"/>
              </a:rPr>
              <a:t>sizeof</a:t>
            </a:r>
            <a:r>
              <a:rPr lang="en-US" sz="1400" dirty="0">
                <a:latin typeface="Courier" pitchFamily="2" charset="0"/>
              </a:rPr>
              <a:t>(T));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E0EC3F7-19D0-4F45-A792-6D714D4D2392}"/>
              </a:ext>
            </a:extLst>
          </p:cNvPr>
          <p:cNvSpPr/>
          <p:nvPr/>
        </p:nvSpPr>
        <p:spPr>
          <a:xfrm>
            <a:off x="5960417" y="2454324"/>
            <a:ext cx="2882900" cy="17942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input_repeat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greater or equal to 1 indicates the (integer) number of repetitions per input element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dirty="0" err="1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input_repeat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smaller than 1 indicates the fraction of elements that are updated</a:t>
            </a:r>
          </a:p>
        </p:txBody>
      </p:sp>
    </p:spTree>
    <p:extLst>
      <p:ext uri="{BB962C8B-B14F-4D97-AF65-F5344CB8AC3E}">
        <p14:creationId xmlns:p14="http://schemas.microsoft.com/office/powerpoint/2010/main" val="51027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26AB-1677-1943-85FC-75B1BE99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Arithmetic Throughput vs. Operational Intensity (III)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3D0DE-5C84-6441-A92C-A7033691C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12" y="887483"/>
            <a:ext cx="7162800" cy="435805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93E1D88-E6DE-FA40-AB62-FF2BDC4CB736}"/>
              </a:ext>
            </a:extLst>
          </p:cNvPr>
          <p:cNvSpPr/>
          <p:nvPr/>
        </p:nvSpPr>
        <p:spPr>
          <a:xfrm>
            <a:off x="464214" y="5017564"/>
            <a:ext cx="8215572" cy="13959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We show results of arithmetic throughput vs. operational intensity for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(a) </a:t>
            </a:r>
            <a:r>
              <a:rPr lang="en-US" sz="2000" dirty="0">
                <a:solidFill>
                  <a:srgbClr val="FFC000"/>
                </a:solidFill>
                <a:latin typeface="Candara" panose="020E0502030303020204" pitchFamily="34" charset="0"/>
              </a:rPr>
              <a:t>32-bit integer ADD</a:t>
            </a: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, (b) </a:t>
            </a:r>
            <a:r>
              <a:rPr lang="en-US" sz="2000" dirty="0">
                <a:solidFill>
                  <a:srgbClr val="FFC000"/>
                </a:solidFill>
                <a:latin typeface="Candara" panose="020E0502030303020204" pitchFamily="34" charset="0"/>
              </a:rPr>
              <a:t>32-bit integer MUL</a:t>
            </a: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,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(c) </a:t>
            </a:r>
            <a:r>
              <a:rPr lang="en-US" sz="2000" dirty="0">
                <a:solidFill>
                  <a:srgbClr val="FFC000"/>
                </a:solidFill>
                <a:latin typeface="Candara" panose="020E0502030303020204" pitchFamily="34" charset="0"/>
              </a:rPr>
              <a:t>32-bit floating-point ADD</a:t>
            </a: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, and (d) </a:t>
            </a:r>
            <a:r>
              <a:rPr lang="en-US" sz="2000" dirty="0">
                <a:solidFill>
                  <a:srgbClr val="FFC000"/>
                </a:solidFill>
                <a:latin typeface="Candara" panose="020E0502030303020204" pitchFamily="34" charset="0"/>
              </a:rPr>
              <a:t>32-bit floating-point MUL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(results for other datatypes and operations show similar trends)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0B82DE-2CFD-6949-8946-6828286B01F0}"/>
              </a:ext>
            </a:extLst>
          </p:cNvPr>
          <p:cNvSpPr/>
          <p:nvPr/>
        </p:nvSpPr>
        <p:spPr>
          <a:xfrm>
            <a:off x="1535070" y="922209"/>
            <a:ext cx="1046084" cy="2584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BB1EF2-5690-E244-989A-C72CC816AD9E}"/>
              </a:ext>
            </a:extLst>
          </p:cNvPr>
          <p:cNvSpPr/>
          <p:nvPr/>
        </p:nvSpPr>
        <p:spPr>
          <a:xfrm>
            <a:off x="5090427" y="920803"/>
            <a:ext cx="1046084" cy="2584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7BB1CA-EF79-EC4F-B489-FDAEAD1041AE}"/>
              </a:ext>
            </a:extLst>
          </p:cNvPr>
          <p:cNvSpPr/>
          <p:nvPr/>
        </p:nvSpPr>
        <p:spPr>
          <a:xfrm>
            <a:off x="1535070" y="3100179"/>
            <a:ext cx="1080000" cy="2584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176C0F-ABE5-A34A-9E23-C8F0EBF812C0}"/>
              </a:ext>
            </a:extLst>
          </p:cNvPr>
          <p:cNvSpPr/>
          <p:nvPr/>
        </p:nvSpPr>
        <p:spPr>
          <a:xfrm>
            <a:off x="5090427" y="3098773"/>
            <a:ext cx="1080000" cy="2584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6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26AB-1677-1943-85FC-75B1BE99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Arithmetic Throughput vs. Operational Intensity (IV)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58A7E4E-46E7-A941-80D3-FF7FD6CFC8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714162"/>
              </p:ext>
            </p:extLst>
          </p:nvPr>
        </p:nvGraphicFramePr>
        <p:xfrm>
          <a:off x="252136" y="1172483"/>
          <a:ext cx="4680000" cy="279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EE47C952-0691-0D41-B462-344133A31237}"/>
              </a:ext>
            </a:extLst>
          </p:cNvPr>
          <p:cNvGrpSpPr/>
          <p:nvPr/>
        </p:nvGrpSpPr>
        <p:grpSpPr>
          <a:xfrm>
            <a:off x="925804" y="1172483"/>
            <a:ext cx="2484000" cy="1999152"/>
            <a:chOff x="842679" y="887483"/>
            <a:chExt cx="2484000" cy="1999152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0B65AB58-6E39-E74F-9B09-13663BA35025}"/>
                </a:ext>
              </a:extLst>
            </p:cNvPr>
            <p:cNvSpPr/>
            <p:nvPr/>
          </p:nvSpPr>
          <p:spPr>
            <a:xfrm flipH="1">
              <a:off x="842679" y="887483"/>
              <a:ext cx="2484000" cy="1999152"/>
            </a:xfrm>
            <a:prstGeom prst="rtTriangle">
              <a:avLst/>
            </a:prstGeom>
            <a:solidFill>
              <a:srgbClr val="FF2600">
                <a:alpha val="25098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5D7AB2-F16C-0E43-8506-49F562DF246B}"/>
                </a:ext>
              </a:extLst>
            </p:cNvPr>
            <p:cNvSpPr txBox="1"/>
            <p:nvPr/>
          </p:nvSpPr>
          <p:spPr>
            <a:xfrm>
              <a:off x="1691936" y="2160494"/>
              <a:ext cx="1441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FF0000"/>
                  </a:solidFill>
                </a:rPr>
                <a:t>Memory-bound region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8D4043-BC79-594D-8CAF-AFDF7EA7C71A}"/>
              </a:ext>
            </a:extLst>
          </p:cNvPr>
          <p:cNvGrpSpPr/>
          <p:nvPr/>
        </p:nvGrpSpPr>
        <p:grpSpPr>
          <a:xfrm>
            <a:off x="3155624" y="1172483"/>
            <a:ext cx="1819835" cy="1999152"/>
            <a:chOff x="3072499" y="887483"/>
            <a:chExt cx="1819835" cy="19991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63AC6A-FF2B-4443-8C04-F757D7764BAC}"/>
                </a:ext>
              </a:extLst>
            </p:cNvPr>
            <p:cNvSpPr/>
            <p:nvPr/>
          </p:nvSpPr>
          <p:spPr>
            <a:xfrm>
              <a:off x="3371849" y="887483"/>
              <a:ext cx="1224000" cy="1999152"/>
            </a:xfrm>
            <a:prstGeom prst="rect">
              <a:avLst/>
            </a:prstGeom>
            <a:solidFill>
              <a:srgbClr val="00B0F0">
                <a:alpha val="25098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30D2FD-15B9-3C47-A8D0-D0ABCBE3941B}"/>
                </a:ext>
              </a:extLst>
            </p:cNvPr>
            <p:cNvSpPr txBox="1"/>
            <p:nvPr/>
          </p:nvSpPr>
          <p:spPr>
            <a:xfrm>
              <a:off x="3072499" y="2160494"/>
              <a:ext cx="18198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002060"/>
                  </a:solidFill>
                </a:rPr>
                <a:t>Compute-bound region</a:t>
              </a:r>
            </a:p>
          </p:txBody>
        </p: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117EF13-2289-E949-B65E-AAAF43AE5D4F}"/>
              </a:ext>
            </a:extLst>
          </p:cNvPr>
          <p:cNvSpPr/>
          <p:nvPr/>
        </p:nvSpPr>
        <p:spPr>
          <a:xfrm>
            <a:off x="5137078" y="1053733"/>
            <a:ext cx="3491347" cy="144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 the </a:t>
            </a:r>
            <a:r>
              <a:rPr lang="en-US" sz="2200" dirty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memory-bound region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, the arithmetic throughput increases with the operational intensity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744CA7D-8B32-0243-885E-B5D0E4098157}"/>
              </a:ext>
            </a:extLst>
          </p:cNvPr>
          <p:cNvSpPr/>
          <p:nvPr/>
        </p:nvSpPr>
        <p:spPr>
          <a:xfrm>
            <a:off x="5137077" y="2685989"/>
            <a:ext cx="3491347" cy="144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 the </a:t>
            </a:r>
            <a:r>
              <a:rPr lang="en-US" sz="22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compute-bound region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, the arithmetic throughput is flat at its maximum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D9559C1-0047-5C43-AE57-37811C246327}"/>
              </a:ext>
            </a:extLst>
          </p:cNvPr>
          <p:cNvSpPr/>
          <p:nvPr/>
        </p:nvSpPr>
        <p:spPr>
          <a:xfrm>
            <a:off x="464214" y="4298099"/>
            <a:ext cx="8215572" cy="11645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</a:rPr>
              <a:t>The </a:t>
            </a:r>
            <a:r>
              <a:rPr lang="en-US" sz="2200" i="1" dirty="0">
                <a:solidFill>
                  <a:srgbClr val="C00000"/>
                </a:solidFill>
                <a:latin typeface="Candara" panose="020E0502030303020204" pitchFamily="34" charset="0"/>
              </a:rPr>
              <a:t>throughput saturation point 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</a:rPr>
              <a:t>is the operational intensity 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</a:rPr>
              <a:t>where the transition between 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</a:rPr>
              <a:t>the memory-bound region and the compute-bound region happens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D25F215-D3B2-E442-A8A6-6C42B6FD453A}"/>
              </a:ext>
            </a:extLst>
          </p:cNvPr>
          <p:cNvSpPr/>
          <p:nvPr/>
        </p:nvSpPr>
        <p:spPr>
          <a:xfrm>
            <a:off x="464214" y="5615161"/>
            <a:ext cx="8215572" cy="71790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throughput saturation point is as low as ¼ OP/B,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i.e., </a:t>
            </a:r>
            <a:r>
              <a:rPr lang="en-US" sz="2200" dirty="0">
                <a:solidFill>
                  <a:schemeClr val="accent4"/>
                </a:solidFill>
                <a:latin typeface="Candara" panose="020E0502030303020204" pitchFamily="34" charset="0"/>
              </a:rPr>
              <a:t>1 integer addition per every 32-bit element 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fetched</a:t>
            </a:r>
          </a:p>
        </p:txBody>
      </p:sp>
    </p:spTree>
    <p:extLst>
      <p:ext uri="{BB962C8B-B14F-4D97-AF65-F5344CB8AC3E}">
        <p14:creationId xmlns:p14="http://schemas.microsoft.com/office/powerpoint/2010/main" val="230935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7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7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7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7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7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7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7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7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7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7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8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8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8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8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8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8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8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8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8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8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9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9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9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9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9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9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9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9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9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9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0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0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0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0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0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0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0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0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0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0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category"/>
        </p:bldSub>
      </p:bldGraphic>
      <p:bldP spid="18" grpId="0" animBg="1"/>
      <p:bldP spid="19" grpId="0" animBg="1"/>
      <p:bldP spid="20" grpId="0" animBg="1"/>
      <p:bldP spid="2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26AB-1677-1943-85FC-75B1BE99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Arithmetic Throughput vs. Operational Intensity (V)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3D0DE-5C84-6441-A92C-A7033691C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12" y="887483"/>
            <a:ext cx="7162800" cy="435805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F59E24-E535-D64D-85B0-011BC9DB4A07}"/>
              </a:ext>
            </a:extLst>
          </p:cNvPr>
          <p:cNvCxnSpPr/>
          <p:nvPr/>
        </p:nvCxnSpPr>
        <p:spPr>
          <a:xfrm>
            <a:off x="3491346" y="950027"/>
            <a:ext cx="0" cy="1603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41E883-1B60-4245-BEE3-A3E5A2C7E597}"/>
              </a:ext>
            </a:extLst>
          </p:cNvPr>
          <p:cNvCxnSpPr/>
          <p:nvPr/>
        </p:nvCxnSpPr>
        <p:spPr>
          <a:xfrm>
            <a:off x="6458197" y="950027"/>
            <a:ext cx="0" cy="1603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DA803C-B0CE-994D-8E7E-4D96E70BB85C}"/>
              </a:ext>
            </a:extLst>
          </p:cNvPr>
          <p:cNvCxnSpPr/>
          <p:nvPr/>
        </p:nvCxnSpPr>
        <p:spPr>
          <a:xfrm>
            <a:off x="2693720" y="3133108"/>
            <a:ext cx="0" cy="1603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FF0991-694A-0049-95C4-DF5503B8DF81}"/>
              </a:ext>
            </a:extLst>
          </p:cNvPr>
          <p:cNvCxnSpPr/>
          <p:nvPr/>
        </p:nvCxnSpPr>
        <p:spPr>
          <a:xfrm>
            <a:off x="6054437" y="3133108"/>
            <a:ext cx="0" cy="1603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F943DF7-74DB-8946-95D6-77B823ED7BC0}"/>
              </a:ext>
            </a:extLst>
          </p:cNvPr>
          <p:cNvSpPr/>
          <p:nvPr/>
        </p:nvSpPr>
        <p:spPr>
          <a:xfrm>
            <a:off x="455254" y="4502818"/>
            <a:ext cx="8213894" cy="1904237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1D68544-6280-0F44-AB25-3F08225D1E62}"/>
              </a:ext>
            </a:extLst>
          </p:cNvPr>
          <p:cNvSpPr/>
          <p:nvPr/>
        </p:nvSpPr>
        <p:spPr>
          <a:xfrm>
            <a:off x="455254" y="4502813"/>
            <a:ext cx="8213894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759750-D689-3844-B105-218E641961E8}"/>
              </a:ext>
            </a:extLst>
          </p:cNvPr>
          <p:cNvSpPr txBox="1"/>
          <p:nvPr/>
        </p:nvSpPr>
        <p:spPr>
          <a:xfrm>
            <a:off x="465892" y="4929727"/>
            <a:ext cx="8213894" cy="1477328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The arithmetic throughput of a DRAM Processing Unit (DPU) saturates at low or very low operational intensity</a:t>
            </a:r>
            <a:r>
              <a:rPr lang="en-US" dirty="0">
                <a:latin typeface="Cambria" panose="02040503050406030204" pitchFamily="18" charset="0"/>
              </a:rPr>
              <a:t> (e.g., 1 integer addition per 32-bit element). Thus, </a:t>
            </a:r>
            <a:r>
              <a:rPr lang="en-US" b="1" dirty="0">
                <a:latin typeface="Cambria" panose="02040503050406030204" pitchFamily="18" charset="0"/>
              </a:rPr>
              <a:t>the DPU is fundamentally a compute-bound processor.</a:t>
            </a:r>
            <a:r>
              <a:rPr lang="en-US" dirty="0">
                <a:latin typeface="Cambria" panose="02040503050406030204" pitchFamily="18" charset="0"/>
              </a:rPr>
              <a:t> 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We expect </a:t>
            </a:r>
            <a:r>
              <a:rPr lang="en-US" b="1" dirty="0">
                <a:latin typeface="Cambria" panose="02040503050406030204" pitchFamily="18" charset="0"/>
              </a:rPr>
              <a:t>most real-world workloads be compute-bound in the UPMEM PIM architecture</a:t>
            </a:r>
            <a:r>
              <a:rPr lang="en-US" dirty="0">
                <a:latin typeface="Cambria" panose="02040503050406030204" pitchFamily="18" charset="0"/>
              </a:rPr>
              <a:t>. 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3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2890"/>
            <a:ext cx="8787600" cy="1386667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78200" y="4233112"/>
            <a:ext cx="8787600" cy="82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D019095-9E32-434D-84CE-951BD5CF7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33118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322C-BB72-CE42-B0AA-57E42394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PrIM</a:t>
            </a:r>
            <a:r>
              <a:rPr lang="en-US" dirty="0"/>
              <a:t> Benchmarks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D8184-6769-2A4E-B4D0-B4EA4A0F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79046" cy="5293805"/>
          </a:xfrm>
        </p:spPr>
        <p:txBody>
          <a:bodyPr>
            <a:normAutofit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common set of workloads</a:t>
            </a:r>
            <a:r>
              <a:rPr lang="en-US" dirty="0"/>
              <a:t> that can be used to </a:t>
            </a:r>
          </a:p>
          <a:p>
            <a:pPr lvl="2"/>
            <a:r>
              <a:rPr lang="en-US" dirty="0"/>
              <a:t>evaluate the UPMEM PIM architecture,</a:t>
            </a:r>
          </a:p>
          <a:p>
            <a:pPr lvl="2"/>
            <a:r>
              <a:rPr lang="en-US" dirty="0"/>
              <a:t>compare software improvements and compilers,</a:t>
            </a:r>
          </a:p>
          <a:p>
            <a:pPr lvl="2"/>
            <a:r>
              <a:rPr lang="en-US" dirty="0"/>
              <a:t>compare future PIM architectures and hardware</a:t>
            </a:r>
          </a:p>
          <a:p>
            <a:endParaRPr lang="en-US" dirty="0"/>
          </a:p>
          <a:p>
            <a:r>
              <a:rPr lang="en-US" dirty="0"/>
              <a:t>Two key selection criteria:</a:t>
            </a:r>
          </a:p>
          <a:p>
            <a:pPr lvl="1"/>
            <a:r>
              <a:rPr lang="en-US" dirty="0"/>
              <a:t>Selected workloads from </a:t>
            </a:r>
            <a:r>
              <a:rPr lang="en-US" dirty="0">
                <a:solidFill>
                  <a:srgbClr val="00B050"/>
                </a:solidFill>
              </a:rPr>
              <a:t>different application domains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Memory-bound workloads </a:t>
            </a:r>
            <a:r>
              <a:rPr lang="en-US" dirty="0"/>
              <a:t>on processor-centric architectures</a:t>
            </a:r>
          </a:p>
          <a:p>
            <a:pPr lvl="1"/>
            <a:endParaRPr lang="en-US" dirty="0"/>
          </a:p>
          <a:p>
            <a:r>
              <a:rPr lang="en-US" dirty="0"/>
              <a:t>14 different workloads, 16 different benchmarks*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23A56-4D1B-DD40-99B2-114152D0331D}"/>
              </a:ext>
            </a:extLst>
          </p:cNvPr>
          <p:cNvSpPr txBox="1"/>
          <p:nvPr/>
        </p:nvSpPr>
        <p:spPr>
          <a:xfrm>
            <a:off x="2852619" y="6545765"/>
            <a:ext cx="4071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*There are two versions for two of the workloads (HST, SCAN).</a:t>
            </a:r>
          </a:p>
        </p:txBody>
      </p:sp>
    </p:spTree>
    <p:extLst>
      <p:ext uri="{BB962C8B-B14F-4D97-AF65-F5344CB8AC3E}">
        <p14:creationId xmlns:p14="http://schemas.microsoft.com/office/powerpoint/2010/main" val="231857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322C-BB72-CE42-B0AA-57E42394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PrIM</a:t>
            </a:r>
            <a:r>
              <a:rPr lang="en-US" dirty="0"/>
              <a:t> Benchmarks: Application Domains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42219D4-777D-6E42-9BED-8AB0204C0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073816"/>
              </p:ext>
            </p:extLst>
          </p:nvPr>
        </p:nvGraphicFramePr>
        <p:xfrm>
          <a:off x="168275" y="936626"/>
          <a:ext cx="8894763" cy="543151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64921">
                  <a:extLst>
                    <a:ext uri="{9D8B030D-6E8A-4147-A177-3AD203B41FA5}">
                      <a16:colId xmlns:a16="http://schemas.microsoft.com/office/drawing/2014/main" val="1839206127"/>
                    </a:ext>
                  </a:extLst>
                </a:gridCol>
                <a:gridCol w="4165675">
                  <a:extLst>
                    <a:ext uri="{9D8B030D-6E8A-4147-A177-3AD203B41FA5}">
                      <a16:colId xmlns:a16="http://schemas.microsoft.com/office/drawing/2014/main" val="3573282612"/>
                    </a:ext>
                  </a:extLst>
                </a:gridCol>
                <a:gridCol w="1764167">
                  <a:extLst>
                    <a:ext uri="{9D8B030D-6E8A-4147-A177-3AD203B41FA5}">
                      <a16:colId xmlns:a16="http://schemas.microsoft.com/office/drawing/2014/main" val="362133022"/>
                    </a:ext>
                  </a:extLst>
                </a:gridCol>
              </a:tblGrid>
              <a:tr h="31950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Domain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Benchmark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Short name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804337"/>
                  </a:ext>
                </a:extLst>
              </a:tr>
              <a:tr h="319501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Dense linear algebra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Vector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190206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Matrix-Vector 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GEMV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124206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Sparse linear algebra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Sparse Matrix-Vector 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ndara" panose="020E0502030303020204" pitchFamily="34" charset="0"/>
                        </a:rPr>
                        <a:t>SpMV</a:t>
                      </a:r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201907"/>
                  </a:ext>
                </a:extLst>
              </a:tr>
              <a:tr h="319501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Databases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Select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34675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Unique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UNI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232571"/>
                  </a:ext>
                </a:extLst>
              </a:tr>
              <a:tr h="319501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Data analytics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Binary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451127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Time Series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08381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Graph 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Breadth-First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BFS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081438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Neural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Multilayer Perceptron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MLP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520618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Bioinformatics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Needleman-Wunsch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NW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205944"/>
                  </a:ext>
                </a:extLst>
              </a:tr>
              <a:tr h="319501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Image processing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Image histogram (short)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HST-S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93920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Image histogram (large)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HST-L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467408"/>
                  </a:ext>
                </a:extLst>
              </a:tr>
              <a:tr h="319501">
                <a:tc rowSpan="4"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Parallel primitives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272034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Prefix sum (scan-scan-add)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SCAN-SSA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235633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Prefix sum (reduce-scan-scan)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SCAN-RSS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45761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Matrix transposition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TRNS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461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04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E8DE1-2DFF-8F4D-9D07-1B5E2425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Observations, Recommendations, Takeaways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A6A7D6-A66D-5442-B215-449631D9D656}"/>
              </a:ext>
            </a:extLst>
          </p:cNvPr>
          <p:cNvGrpSpPr/>
          <p:nvPr/>
        </p:nvGrpSpPr>
        <p:grpSpPr>
          <a:xfrm>
            <a:off x="300460" y="913670"/>
            <a:ext cx="4791692" cy="1960161"/>
            <a:chOff x="1630496" y="1483683"/>
            <a:chExt cx="6271846" cy="34836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32956E0-8CDE-4B47-AF4F-DE0E5DD4B72D}"/>
                </a:ext>
              </a:extLst>
            </p:cNvPr>
            <p:cNvGrpSpPr/>
            <p:nvPr/>
          </p:nvGrpSpPr>
          <p:grpSpPr>
            <a:xfrm>
              <a:off x="1630496" y="1483683"/>
              <a:ext cx="6271845" cy="3483650"/>
              <a:chOff x="1652530" y="2170323"/>
              <a:chExt cx="5883007" cy="3483650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230D3F85-BDA6-1944-9DD5-4C7692DF9C31}"/>
                  </a:ext>
                </a:extLst>
              </p:cNvPr>
              <p:cNvSpPr/>
              <p:nvPr/>
            </p:nvSpPr>
            <p:spPr>
              <a:xfrm>
                <a:off x="1652530" y="2170323"/>
                <a:ext cx="5883007" cy="3483650"/>
              </a:xfrm>
              <a:prstGeom prst="roundRect">
                <a:avLst>
                  <a:gd name="adj" fmla="val 7357"/>
                </a:avLst>
              </a:prstGeom>
              <a:solidFill>
                <a:srgbClr val="F3FCF3"/>
              </a:solidFill>
              <a:ln w="44450">
                <a:solidFill>
                  <a:srgbClr val="0099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ound Same Side Corner Rectangle 8">
                <a:extLst>
                  <a:ext uri="{FF2B5EF4-FFF2-40B4-BE49-F238E27FC236}">
                    <a16:creationId xmlns:a16="http://schemas.microsoft.com/office/drawing/2014/main" id="{36AC87D9-2689-F149-9CF6-7C3DA9DCC1F2}"/>
                  </a:ext>
                </a:extLst>
              </p:cNvPr>
              <p:cNvSpPr/>
              <p:nvPr/>
            </p:nvSpPr>
            <p:spPr>
              <a:xfrm>
                <a:off x="1652530" y="2179287"/>
                <a:ext cx="5883007" cy="575821"/>
              </a:xfrm>
              <a:prstGeom prst="round2SameRect">
                <a:avLst>
                  <a:gd name="adj1" fmla="val 33688"/>
                  <a:gd name="adj2" fmla="val 0"/>
                </a:avLst>
              </a:prstGeom>
              <a:solidFill>
                <a:srgbClr val="009901"/>
              </a:solidFill>
              <a:ln>
                <a:solidFill>
                  <a:srgbClr val="0099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0" rIns="0" bIns="0" rtlCol="0" anchor="ctr"/>
              <a:lstStyle/>
              <a:p>
                <a:r>
                  <a:rPr lang="en-US" sz="1400" b="1" i="1" dirty="0">
                    <a:latin typeface="Cambria" panose="02040503050406030204" pitchFamily="18" charset="0"/>
                  </a:rPr>
                  <a:t>GENERAL PROGRAMMING RECOMMENDATIONS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974F1D-0403-9F4B-8942-DD2EADB81DC6}"/>
                </a:ext>
              </a:extLst>
            </p:cNvPr>
            <p:cNvSpPr txBox="1"/>
            <p:nvPr/>
          </p:nvSpPr>
          <p:spPr>
            <a:xfrm>
              <a:off x="1630496" y="2043988"/>
              <a:ext cx="6271846" cy="2578748"/>
            </a:xfrm>
            <a:prstGeom prst="rect">
              <a:avLst/>
            </a:prstGeom>
            <a:noFill/>
          </p:spPr>
          <p:txBody>
            <a:bodyPr wrap="square" lIns="180000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z="1400" dirty="0">
                  <a:latin typeface="Cambria" panose="02040503050406030204" pitchFamily="18" charset="0"/>
                </a:rPr>
                <a:t>Execute on the </a:t>
              </a:r>
              <a:r>
                <a:rPr lang="en-US" sz="1400" i="1" dirty="0">
                  <a:latin typeface="Cambria" panose="02040503050406030204" pitchFamily="18" charset="0"/>
                </a:rPr>
                <a:t>DRAM Processing Units</a:t>
              </a:r>
              <a:r>
                <a:rPr lang="en-US" sz="1400" dirty="0">
                  <a:latin typeface="Cambria" panose="02040503050406030204" pitchFamily="18" charset="0"/>
                </a:rPr>
                <a:t> (</a:t>
              </a:r>
              <a:r>
                <a:rPr lang="en-US" sz="1400" i="1" dirty="0">
                  <a:latin typeface="Cambria" panose="02040503050406030204" pitchFamily="18" charset="0"/>
                </a:rPr>
                <a:t>DPUs</a:t>
              </a:r>
              <a:r>
                <a:rPr lang="en-US" sz="1400" dirty="0">
                  <a:latin typeface="Cambria" panose="02040503050406030204" pitchFamily="18" charset="0"/>
                </a:rPr>
                <a:t>) </a:t>
              </a:r>
              <a:r>
                <a:rPr lang="en-US" sz="1400" b="1" dirty="0">
                  <a:latin typeface="Cambria" panose="02040503050406030204" pitchFamily="18" charset="0"/>
                </a:rPr>
                <a:t>portions of parallel code</a:t>
              </a:r>
              <a:r>
                <a:rPr lang="en-US" sz="1400" dirty="0">
                  <a:latin typeface="Cambria" panose="02040503050406030204" pitchFamily="18" charset="0"/>
                </a:rPr>
                <a:t> that are as long as possible. </a:t>
              </a:r>
            </a:p>
            <a:p>
              <a:pPr marL="342900" indent="-342900">
                <a:buAutoNum type="arabicPeriod"/>
              </a:pPr>
              <a:r>
                <a:rPr lang="en-US" sz="1400" dirty="0">
                  <a:latin typeface="Cambria" panose="02040503050406030204" pitchFamily="18" charset="0"/>
                </a:rPr>
                <a:t>Split the workload into </a:t>
              </a:r>
              <a:r>
                <a:rPr lang="en-US" sz="1400" b="1" dirty="0">
                  <a:latin typeface="Cambria" panose="02040503050406030204" pitchFamily="18" charset="0"/>
                </a:rPr>
                <a:t>independent data blocks</a:t>
              </a:r>
              <a:r>
                <a:rPr lang="en-US" sz="1400" dirty="0">
                  <a:latin typeface="Cambria" panose="02040503050406030204" pitchFamily="18" charset="0"/>
                </a:rPr>
                <a:t>, which the DPUs operate on independently. </a:t>
              </a:r>
            </a:p>
            <a:p>
              <a:pPr marL="342900" indent="-342900">
                <a:buAutoNum type="arabicPeriod"/>
              </a:pPr>
              <a:r>
                <a:rPr lang="en-US" sz="1400" dirty="0">
                  <a:latin typeface="Cambria" panose="02040503050406030204" pitchFamily="18" charset="0"/>
                </a:rPr>
                <a:t>Use </a:t>
              </a:r>
              <a:r>
                <a:rPr lang="en-US" sz="1400" b="1" dirty="0">
                  <a:latin typeface="Cambria" panose="02040503050406030204" pitchFamily="18" charset="0"/>
                </a:rPr>
                <a:t>as many working DPUs </a:t>
              </a:r>
              <a:r>
                <a:rPr lang="en-US" sz="1400" dirty="0">
                  <a:latin typeface="Cambria" panose="02040503050406030204" pitchFamily="18" charset="0"/>
                </a:rPr>
                <a:t>in the system as possible.</a:t>
              </a:r>
            </a:p>
            <a:p>
              <a:pPr marL="342900" indent="-342900">
                <a:buAutoNum type="arabicPeriod"/>
              </a:pPr>
              <a:r>
                <a:rPr lang="en-US" sz="1400" dirty="0">
                  <a:latin typeface="Cambria" panose="02040503050406030204" pitchFamily="18" charset="0"/>
                </a:rPr>
                <a:t>Launch at least </a:t>
              </a:r>
              <a:r>
                <a:rPr lang="en-US" sz="1400" b="1" dirty="0">
                  <a:latin typeface="Cambria" panose="02040503050406030204" pitchFamily="18" charset="0"/>
                </a:rPr>
                <a:t>11 </a:t>
              </a:r>
              <a:r>
                <a:rPr lang="en-US" sz="1400" b="1" i="1" dirty="0" err="1">
                  <a:latin typeface="Cambria" panose="02040503050406030204" pitchFamily="18" charset="0"/>
                </a:rPr>
                <a:t>tasklets</a:t>
              </a:r>
              <a:r>
                <a:rPr lang="en-US" sz="1400" b="1" dirty="0">
                  <a:latin typeface="Cambria" panose="02040503050406030204" pitchFamily="18" charset="0"/>
                </a:rPr>
                <a:t> (i.e., software threads)</a:t>
              </a:r>
              <a:r>
                <a:rPr lang="en-US" sz="1400" dirty="0">
                  <a:latin typeface="Cambria" panose="02040503050406030204" pitchFamily="18" charset="0"/>
                </a:rPr>
                <a:t> per DPU.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E5E813-C8D6-6043-B396-B074EA615142}"/>
              </a:ext>
            </a:extLst>
          </p:cNvPr>
          <p:cNvGrpSpPr/>
          <p:nvPr/>
        </p:nvGrpSpPr>
        <p:grpSpPr>
          <a:xfrm>
            <a:off x="3574543" y="3036080"/>
            <a:ext cx="5272574" cy="1071018"/>
            <a:chOff x="4546948" y="1816269"/>
            <a:chExt cx="4478145" cy="2328073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00F5691-C71C-E14A-9B16-3F6393F2A21F}"/>
                </a:ext>
              </a:extLst>
            </p:cNvPr>
            <p:cNvSpPr/>
            <p:nvPr/>
          </p:nvSpPr>
          <p:spPr>
            <a:xfrm>
              <a:off x="4546948" y="1816275"/>
              <a:ext cx="4472353" cy="2328067"/>
            </a:xfrm>
            <a:prstGeom prst="roundRect">
              <a:avLst>
                <a:gd name="adj" fmla="val 9070"/>
              </a:avLst>
            </a:prstGeom>
            <a:solidFill>
              <a:srgbClr val="F2F9F3"/>
            </a:solidFill>
            <a:ln w="444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3" name="Round Same Side Corner Rectangle 12">
              <a:extLst>
                <a:ext uri="{FF2B5EF4-FFF2-40B4-BE49-F238E27FC236}">
                  <a16:creationId xmlns:a16="http://schemas.microsoft.com/office/drawing/2014/main" id="{D1C95A56-ADE7-AF40-BCD9-73E46003A275}"/>
                </a:ext>
              </a:extLst>
            </p:cNvPr>
            <p:cNvSpPr/>
            <p:nvPr/>
          </p:nvSpPr>
          <p:spPr>
            <a:xfrm>
              <a:off x="4546948" y="1816269"/>
              <a:ext cx="4472353" cy="704279"/>
            </a:xfrm>
            <a:prstGeom prst="round2SameRect">
              <a:avLst>
                <a:gd name="adj1" fmla="val 30308"/>
                <a:gd name="adj2" fmla="val 0"/>
              </a:avLst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1400" b="1" i="1" dirty="0">
                  <a:solidFill>
                    <a:schemeClr val="bg1"/>
                  </a:solidFill>
                  <a:latin typeface="Cambria" panose="02040503050406030204" pitchFamily="18" charset="0"/>
                </a:rPr>
                <a:t>PROGRAMMING RECOMMENDATION 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66FC7B-64B6-C248-A3F9-0C6391878FBE}"/>
                </a:ext>
              </a:extLst>
            </p:cNvPr>
            <p:cNvSpPr txBox="1"/>
            <p:nvPr/>
          </p:nvSpPr>
          <p:spPr>
            <a:xfrm>
              <a:off x="4552740" y="2504280"/>
              <a:ext cx="4472353" cy="16056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rtlCol="0">
              <a:spAutoFit/>
            </a:bodyPr>
            <a:lstStyle/>
            <a:p>
              <a:r>
                <a:rPr lang="en-US" sz="1400" dirty="0">
                  <a:latin typeface="Cambria" panose="02040503050406030204" pitchFamily="18" charset="0"/>
                </a:rPr>
                <a:t>For data movement between the DPU’s MRAM bank and the WRAM, </a:t>
              </a:r>
              <a:r>
                <a:rPr lang="en-US" sz="1400" b="1" dirty="0">
                  <a:latin typeface="Cambria" panose="02040503050406030204" pitchFamily="18" charset="0"/>
                </a:rPr>
                <a:t>use large DMA transfer sizes when all the accessed data is going to be used</a:t>
              </a:r>
              <a:r>
                <a:rPr lang="en-US" sz="1400" dirty="0">
                  <a:latin typeface="Cambria" panose="02040503050406030204" pitchFamily="18" charset="0"/>
                </a:rPr>
                <a:t>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597EDD-AF99-C74B-957D-3E0D3904C88E}"/>
              </a:ext>
            </a:extLst>
          </p:cNvPr>
          <p:cNvGrpSpPr/>
          <p:nvPr/>
        </p:nvGrpSpPr>
        <p:grpSpPr>
          <a:xfrm>
            <a:off x="300460" y="4255262"/>
            <a:ext cx="3384611" cy="1528185"/>
            <a:chOff x="1643281" y="4361976"/>
            <a:chExt cx="6864225" cy="170713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36B5677-DF2E-FE45-AA85-DB283C5C0122}"/>
                </a:ext>
              </a:extLst>
            </p:cNvPr>
            <p:cNvSpPr/>
            <p:nvPr/>
          </p:nvSpPr>
          <p:spPr>
            <a:xfrm>
              <a:off x="1643281" y="4361977"/>
              <a:ext cx="6864225" cy="1707129"/>
            </a:xfrm>
            <a:prstGeom prst="roundRect">
              <a:avLst>
                <a:gd name="adj" fmla="val 7357"/>
              </a:avLst>
            </a:prstGeom>
            <a:solidFill>
              <a:srgbClr val="F5F6FB"/>
            </a:solidFill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 Same Side Corner Rectangle 16">
              <a:extLst>
                <a:ext uri="{FF2B5EF4-FFF2-40B4-BE49-F238E27FC236}">
                  <a16:creationId xmlns:a16="http://schemas.microsoft.com/office/drawing/2014/main" id="{5F25360B-332A-B849-82FD-C665D784F041}"/>
                </a:ext>
              </a:extLst>
            </p:cNvPr>
            <p:cNvSpPr/>
            <p:nvPr/>
          </p:nvSpPr>
          <p:spPr>
            <a:xfrm>
              <a:off x="1643281" y="4361976"/>
              <a:ext cx="6864225" cy="361939"/>
            </a:xfrm>
            <a:prstGeom prst="round2SameRect">
              <a:avLst>
                <a:gd name="adj1" fmla="val 33688"/>
                <a:gd name="adj2" fmla="val 0"/>
              </a:avLst>
            </a:prstGeom>
            <a:solidFill>
              <a:srgbClr val="2D458A"/>
            </a:solidFill>
            <a:ln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1400" b="1" i="1" dirty="0">
                  <a:latin typeface="Cambria" panose="02040503050406030204" pitchFamily="18" charset="0"/>
                </a:rPr>
                <a:t>KEY OBSERVATION 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1A2A50-C25A-674F-8085-8824E02AE17B}"/>
                </a:ext>
              </a:extLst>
            </p:cNvPr>
            <p:cNvSpPr txBox="1"/>
            <p:nvPr/>
          </p:nvSpPr>
          <p:spPr>
            <a:xfrm>
              <a:off x="1643281" y="4731882"/>
              <a:ext cx="6864225" cy="1169551"/>
            </a:xfrm>
            <a:prstGeom prst="rect">
              <a:avLst/>
            </a:prstGeom>
            <a:noFill/>
          </p:spPr>
          <p:txBody>
            <a:bodyPr wrap="square" lIns="180000" rtlCol="0">
              <a:spAutoFit/>
            </a:bodyPr>
            <a:lstStyle/>
            <a:p>
              <a:r>
                <a:rPr lang="en-US" sz="1400" b="1" dirty="0">
                  <a:latin typeface="Cambria" panose="02040503050406030204" pitchFamily="18" charset="0"/>
                </a:rPr>
                <a:t>Larger CPU-DPU and DPU-CPU transfers </a:t>
              </a:r>
              <a:r>
                <a:rPr lang="en-US" sz="1400" dirty="0">
                  <a:latin typeface="Cambria" panose="02040503050406030204" pitchFamily="18" charset="0"/>
                </a:rPr>
                <a:t>between the host main memory and the DRAM Processing Unit’s Main memory (MRAM) banks </a:t>
              </a:r>
              <a:r>
                <a:rPr lang="en-US" sz="1400" b="1" dirty="0">
                  <a:latin typeface="Cambria" panose="02040503050406030204" pitchFamily="18" charset="0"/>
                </a:rPr>
                <a:t>result in higher sustained bandwidth</a:t>
              </a:r>
              <a:r>
                <a:rPr lang="en-US" sz="1400" dirty="0">
                  <a:latin typeface="Cambria" panose="02040503050406030204" pitchFamily="18" charset="0"/>
                </a:rPr>
                <a:t>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D33620-5C64-2549-B884-8B2B16CAE0BD}"/>
              </a:ext>
            </a:extLst>
          </p:cNvPr>
          <p:cNvGrpSpPr/>
          <p:nvPr/>
        </p:nvGrpSpPr>
        <p:grpSpPr>
          <a:xfrm>
            <a:off x="3883231" y="5299876"/>
            <a:ext cx="4960476" cy="1071018"/>
            <a:chOff x="4546948" y="1816269"/>
            <a:chExt cx="4478145" cy="232807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FB0880E-31A3-9A43-948E-4959436BC3F0}"/>
                </a:ext>
              </a:extLst>
            </p:cNvPr>
            <p:cNvSpPr/>
            <p:nvPr/>
          </p:nvSpPr>
          <p:spPr>
            <a:xfrm>
              <a:off x="4546948" y="1816275"/>
              <a:ext cx="4472353" cy="2328067"/>
            </a:xfrm>
            <a:prstGeom prst="roundRect">
              <a:avLst>
                <a:gd name="adj" fmla="val 9070"/>
              </a:avLst>
            </a:prstGeom>
            <a:solidFill>
              <a:srgbClr val="F9F2F2"/>
            </a:solidFill>
            <a:ln w="44450">
              <a:solidFill>
                <a:srgbClr val="6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6" name="Round Same Side Corner Rectangle 25">
              <a:extLst>
                <a:ext uri="{FF2B5EF4-FFF2-40B4-BE49-F238E27FC236}">
                  <a16:creationId xmlns:a16="http://schemas.microsoft.com/office/drawing/2014/main" id="{5FB3EDB7-8409-3A4E-A7C7-48668EC08BA0}"/>
                </a:ext>
              </a:extLst>
            </p:cNvPr>
            <p:cNvSpPr/>
            <p:nvPr/>
          </p:nvSpPr>
          <p:spPr>
            <a:xfrm>
              <a:off x="4546948" y="1816269"/>
              <a:ext cx="4472353" cy="704279"/>
            </a:xfrm>
            <a:prstGeom prst="round2SameRect">
              <a:avLst>
                <a:gd name="adj1" fmla="val 30308"/>
                <a:gd name="adj2" fmla="val 0"/>
              </a:avLst>
            </a:prstGeom>
            <a:solidFill>
              <a:srgbClr val="660000"/>
            </a:solidFill>
            <a:ln>
              <a:solidFill>
                <a:srgbClr val="6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1400" b="1" i="1" dirty="0">
                  <a:solidFill>
                    <a:schemeClr val="bg1"/>
                  </a:solidFill>
                  <a:latin typeface="Cambria" panose="02040503050406030204" pitchFamily="18" charset="0"/>
                </a:rPr>
                <a:t>KEY TAKEAWAY 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DD7673-D23A-5F41-85EC-946E24CDAEBF}"/>
                </a:ext>
              </a:extLst>
            </p:cNvPr>
            <p:cNvSpPr txBox="1"/>
            <p:nvPr/>
          </p:nvSpPr>
          <p:spPr>
            <a:xfrm>
              <a:off x="4552740" y="2504280"/>
              <a:ext cx="4472353" cy="16056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rtlCol="0">
              <a:spAutoFit/>
            </a:bodyPr>
            <a:lstStyle/>
            <a:p>
              <a:r>
                <a:rPr lang="en-US" sz="1400" b="1" dirty="0">
                  <a:latin typeface="Cambria" panose="02040503050406030204" pitchFamily="18" charset="0"/>
                </a:rPr>
                <a:t>The UPMEM PIM architecture is fundamentally compute bound. </a:t>
              </a:r>
              <a:r>
                <a:rPr lang="en-US" sz="1400" dirty="0">
                  <a:latin typeface="Cambria" panose="02040503050406030204" pitchFamily="18" charset="0"/>
                </a:rPr>
                <a:t>As a result, </a:t>
              </a:r>
              <a:r>
                <a:rPr lang="en-US" sz="1400" b="1" dirty="0">
                  <a:latin typeface="Cambria" panose="02040503050406030204" pitchFamily="18" charset="0"/>
                </a:rPr>
                <a:t>the most suitable work- loads are memory-bound.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403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83F1047-015F-EB4A-87A9-CA3BA6F28135}"/>
              </a:ext>
            </a:extLst>
          </p:cNvPr>
          <p:cNvGrpSpPr/>
          <p:nvPr/>
        </p:nvGrpSpPr>
        <p:grpSpPr>
          <a:xfrm>
            <a:off x="1605868" y="1936544"/>
            <a:ext cx="4032607" cy="2420014"/>
            <a:chOff x="1077871" y="272386"/>
            <a:chExt cx="3303777" cy="197063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3B38D0-DBB4-3E4D-88F0-E62285E416CC}"/>
                </a:ext>
              </a:extLst>
            </p:cNvPr>
            <p:cNvSpPr/>
            <p:nvPr/>
          </p:nvSpPr>
          <p:spPr>
            <a:xfrm>
              <a:off x="2565902" y="278736"/>
              <a:ext cx="1815746" cy="19642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60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D4EF3E92-F297-0346-B557-F78C8A1FBE01}"/>
                </a:ext>
              </a:extLst>
            </p:cNvPr>
            <p:cNvSpPr/>
            <p:nvPr/>
          </p:nvSpPr>
          <p:spPr>
            <a:xfrm>
              <a:off x="1077871" y="272386"/>
              <a:ext cx="2796130" cy="853732"/>
            </a:xfrm>
            <a:prstGeom prst="triangle">
              <a:avLst>
                <a:gd name="adj" fmla="val 532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98E2FB-C354-CB45-A1A3-FA799E597BA1}"/>
                </a:ext>
              </a:extLst>
            </p:cNvPr>
            <p:cNvSpPr/>
            <p:nvPr/>
          </p:nvSpPr>
          <p:spPr>
            <a:xfrm>
              <a:off x="1093771" y="1126118"/>
              <a:ext cx="1484833" cy="1116906"/>
            </a:xfrm>
            <a:prstGeom prst="rect">
              <a:avLst/>
            </a:prstGeom>
            <a:grpFill/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600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6635C7-EB81-FB47-8C79-C67F8E69B45F}"/>
              </a:ext>
            </a:extLst>
          </p:cNvPr>
          <p:cNvCxnSpPr/>
          <p:nvPr/>
        </p:nvCxnSpPr>
        <p:spPr>
          <a:xfrm flipV="1">
            <a:off x="1625277" y="1928763"/>
            <a:ext cx="4019291" cy="234220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5DA3F4-600C-BC45-BE3A-E9C292B6F12C}"/>
              </a:ext>
            </a:extLst>
          </p:cNvPr>
          <p:cNvCxnSpPr/>
          <p:nvPr/>
        </p:nvCxnSpPr>
        <p:spPr>
          <a:xfrm>
            <a:off x="3397497" y="1928762"/>
            <a:ext cx="48114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485349-9D21-B349-849C-EE276940B779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1615117" y="1928777"/>
            <a:ext cx="1785740" cy="104268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BEF336D-2DEB-D946-9D15-EC31EF403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025565"/>
              </p:ext>
            </p:extLst>
          </p:nvPr>
        </p:nvGraphicFramePr>
        <p:xfrm>
          <a:off x="527997" y="1664158"/>
          <a:ext cx="7920000" cy="352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2">
            <a:extLst>
              <a:ext uri="{FF2B5EF4-FFF2-40B4-BE49-F238E27FC236}">
                <a16:creationId xmlns:a16="http://schemas.microsoft.com/office/drawing/2014/main" id="{A4FCD16C-1481-B44C-93F3-54AB19B579EB}"/>
              </a:ext>
            </a:extLst>
          </p:cNvPr>
          <p:cNvSpPr txBox="1"/>
          <p:nvPr/>
        </p:nvSpPr>
        <p:spPr>
          <a:xfrm>
            <a:off x="6044877" y="1877518"/>
            <a:ext cx="2571125" cy="2801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Peak compute</a:t>
            </a:r>
            <a:r>
              <a:rPr lang="en-US" sz="1400" baseline="0"/>
              <a:t> performance</a:t>
            </a:r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504B2-5B42-7E4D-AA84-E802F73D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Roofline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708F1-8C29-7644-B831-B18AA4778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 Advisor on an Intel Xeon E3-1225 v6 CPU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6EC04833-5240-1B4B-9210-533FDFA03F78}"/>
              </a:ext>
            </a:extLst>
          </p:cNvPr>
          <p:cNvSpPr txBox="1"/>
          <p:nvPr/>
        </p:nvSpPr>
        <p:spPr>
          <a:xfrm rot="19781696">
            <a:off x="1564317" y="3810845"/>
            <a:ext cx="671457" cy="32409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DRAM</a:t>
            </a: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E89CC645-8B9D-8544-9599-F406B8042131}"/>
              </a:ext>
            </a:extLst>
          </p:cNvPr>
          <p:cNvSpPr txBox="1"/>
          <p:nvPr/>
        </p:nvSpPr>
        <p:spPr>
          <a:xfrm rot="19781696">
            <a:off x="1581862" y="2589041"/>
            <a:ext cx="384912" cy="3130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L3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A1BBE4C-4E9E-C849-AA62-8AEFC3EF8D9B}"/>
              </a:ext>
            </a:extLst>
          </p:cNvPr>
          <p:cNvSpPr/>
          <p:nvPr/>
        </p:nvSpPr>
        <p:spPr>
          <a:xfrm>
            <a:off x="178200" y="5374639"/>
            <a:ext cx="8787600" cy="7160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All workloads fall in the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memory-bound area of the Roofline</a:t>
            </a:r>
          </a:p>
        </p:txBody>
      </p:sp>
    </p:spTree>
    <p:extLst>
      <p:ext uri="{BB962C8B-B14F-4D97-AF65-F5344CB8AC3E}">
        <p14:creationId xmlns:p14="http://schemas.microsoft.com/office/powerpoint/2010/main" val="328266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  <p:bldP spid="9" grpId="0"/>
      <p:bldP spid="3" grpId="0" build="p"/>
      <p:bldP spid="10" grpId="0"/>
      <p:bldP spid="11" grpId="0"/>
      <p:bldP spid="1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F2D2EF-06EC-2A49-9BCD-BE2A25057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5206"/>
            <a:ext cx="9144000" cy="28025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F1322C-BB72-CE42-B0AA-57E42394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PrIM</a:t>
            </a:r>
            <a:r>
              <a:rPr lang="en-US" dirty="0"/>
              <a:t> Benchmarks: Diversity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D8184-6769-2A4E-B4D0-B4EA4A0F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</p:spPr>
        <p:txBody>
          <a:bodyPr>
            <a:normAutofit/>
          </a:bodyPr>
          <a:lstStyle/>
          <a:p>
            <a:r>
              <a:rPr lang="en-US" dirty="0" err="1"/>
              <a:t>PrIM</a:t>
            </a:r>
            <a:r>
              <a:rPr lang="en-US" dirty="0"/>
              <a:t> benchmarks are diverse: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Memory access patterns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Operations and datatypes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Communication/synchronization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3AEED7-AC85-8348-864C-5532EAC19F1E}"/>
              </a:ext>
            </a:extLst>
          </p:cNvPr>
          <p:cNvSpPr/>
          <p:nvPr/>
        </p:nvSpPr>
        <p:spPr>
          <a:xfrm>
            <a:off x="3614569" y="2949535"/>
            <a:ext cx="1812550" cy="273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84D38C-CA0F-EE44-8D92-DCD5DB03D5F6}"/>
              </a:ext>
            </a:extLst>
          </p:cNvPr>
          <p:cNvSpPr/>
          <p:nvPr/>
        </p:nvSpPr>
        <p:spPr>
          <a:xfrm>
            <a:off x="5466080" y="2949535"/>
            <a:ext cx="1645920" cy="273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4209F-B4E6-6040-8CD1-71212F5A3AEF}"/>
              </a:ext>
            </a:extLst>
          </p:cNvPr>
          <p:cNvSpPr/>
          <p:nvPr/>
        </p:nvSpPr>
        <p:spPr>
          <a:xfrm>
            <a:off x="7150960" y="2949535"/>
            <a:ext cx="1951613" cy="2736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28F421A-12F1-894D-B52D-B4D6D0248B66}"/>
              </a:ext>
            </a:extLst>
          </p:cNvPr>
          <p:cNvGrpSpPr/>
          <p:nvPr/>
        </p:nvGrpSpPr>
        <p:grpSpPr>
          <a:xfrm>
            <a:off x="0" y="2916707"/>
            <a:ext cx="9144000" cy="2802598"/>
            <a:chOff x="0" y="2916707"/>
            <a:chExt cx="9144000" cy="28025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611669C-9E86-3244-B921-6FFAF9B7B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916707"/>
              <a:ext cx="9144000" cy="280259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464897-AE4F-3E4E-91C1-BF93BB72DAED}"/>
                </a:ext>
              </a:extLst>
            </p:cNvPr>
            <p:cNvSpPr/>
            <p:nvPr/>
          </p:nvSpPr>
          <p:spPr>
            <a:xfrm>
              <a:off x="7150959" y="2949535"/>
              <a:ext cx="1951613" cy="273600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F1322C-BB72-CE42-B0AA-57E42394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PrIM</a:t>
            </a:r>
            <a:r>
              <a:rPr lang="en-US" sz="3200" dirty="0"/>
              <a:t> Benchmarks: Inter-DPU Communication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3AEED7-AC85-8348-864C-5532EAC19F1E}"/>
              </a:ext>
            </a:extLst>
          </p:cNvPr>
          <p:cNvSpPr/>
          <p:nvPr/>
        </p:nvSpPr>
        <p:spPr>
          <a:xfrm>
            <a:off x="3614569" y="2949535"/>
            <a:ext cx="1812550" cy="273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84D38C-CA0F-EE44-8D92-DCD5DB03D5F6}"/>
              </a:ext>
            </a:extLst>
          </p:cNvPr>
          <p:cNvSpPr/>
          <p:nvPr/>
        </p:nvSpPr>
        <p:spPr>
          <a:xfrm>
            <a:off x="5466080" y="2949535"/>
            <a:ext cx="1645920" cy="273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D7F56B-7396-9649-8D05-A81B33B51250}"/>
              </a:ext>
            </a:extLst>
          </p:cNvPr>
          <p:cNvSpPr/>
          <p:nvPr/>
        </p:nvSpPr>
        <p:spPr>
          <a:xfrm>
            <a:off x="1187532" y="1750156"/>
            <a:ext cx="7915041" cy="2882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1C82A-FA33-6343-B7E4-EC7D29A0B163}"/>
              </a:ext>
            </a:extLst>
          </p:cNvPr>
          <p:cNvSpPr/>
          <p:nvPr/>
        </p:nvSpPr>
        <p:spPr>
          <a:xfrm>
            <a:off x="1187532" y="2815366"/>
            <a:ext cx="7915041" cy="432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454F6F-55B4-D144-B9F3-787FA33635ED}"/>
              </a:ext>
            </a:extLst>
          </p:cNvPr>
          <p:cNvSpPr/>
          <p:nvPr/>
        </p:nvSpPr>
        <p:spPr>
          <a:xfrm>
            <a:off x="1187531" y="2342127"/>
            <a:ext cx="7915041" cy="450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41B48E-D36F-6049-AB48-EA695DD37DBB}"/>
              </a:ext>
            </a:extLst>
          </p:cNvPr>
          <p:cNvSpPr/>
          <p:nvPr/>
        </p:nvSpPr>
        <p:spPr>
          <a:xfrm>
            <a:off x="1187532" y="3260333"/>
            <a:ext cx="7915041" cy="3019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D8184-6769-2A4E-B4D0-B4EA4A0F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Inter-DPU communication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Result merging:</a:t>
            </a:r>
          </a:p>
          <a:p>
            <a:pPr lvl="2"/>
            <a:r>
              <a:rPr lang="en-US" dirty="0"/>
              <a:t>SEL, UNI, HST-S, HST-L, RED</a:t>
            </a:r>
          </a:p>
          <a:p>
            <a:pPr lvl="2"/>
            <a:r>
              <a:rPr lang="en-US" dirty="0"/>
              <a:t>Only DPU-CPU transfers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Redistribution of intermediate results:</a:t>
            </a:r>
          </a:p>
          <a:p>
            <a:pPr lvl="2"/>
            <a:r>
              <a:rPr lang="en-US" dirty="0"/>
              <a:t>BFS, MLP, NW, SCAN-SSA, SCAN-RSS</a:t>
            </a:r>
          </a:p>
          <a:p>
            <a:pPr lvl="2"/>
            <a:r>
              <a:rPr lang="en-US" dirty="0"/>
              <a:t>DPU-CPU and CPU-DPU transfers</a:t>
            </a:r>
          </a:p>
        </p:txBody>
      </p:sp>
    </p:spTree>
    <p:extLst>
      <p:ext uri="{BB962C8B-B14F-4D97-AF65-F5344CB8AC3E}">
        <p14:creationId xmlns:p14="http://schemas.microsoft.com/office/powerpoint/2010/main" val="336145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 -0.288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1" grpId="0" animBg="1"/>
      <p:bldP spid="15" grpId="0" animBg="1"/>
      <p:bldP spid="1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2890"/>
            <a:ext cx="8787600" cy="1386667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69011" y="5111634"/>
            <a:ext cx="8787600" cy="83196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C305AA6-E8C9-FB4C-817B-0029654BF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6801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evaluate the </a:t>
            </a:r>
            <a:r>
              <a:rPr lang="en-US" dirty="0">
                <a:solidFill>
                  <a:srgbClr val="C00000"/>
                </a:solidFill>
              </a:rPr>
              <a:t>16 </a:t>
            </a:r>
            <a:r>
              <a:rPr lang="en-US" dirty="0" err="1">
                <a:solidFill>
                  <a:srgbClr val="C00000"/>
                </a:solidFill>
              </a:rPr>
              <a:t>PrIM</a:t>
            </a:r>
            <a:r>
              <a:rPr lang="en-US" dirty="0">
                <a:solidFill>
                  <a:srgbClr val="C00000"/>
                </a:solidFill>
              </a:rPr>
              <a:t> benchmarks on two UPMEM-based systems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2,556-DPU system</a:t>
            </a:r>
          </a:p>
          <a:p>
            <a:pPr lvl="1"/>
            <a:r>
              <a:rPr lang="en-US" dirty="0"/>
              <a:t>640-DPU system</a:t>
            </a:r>
          </a:p>
          <a:p>
            <a:r>
              <a:rPr lang="en-US" dirty="0">
                <a:solidFill>
                  <a:srgbClr val="0070C0"/>
                </a:solidFill>
              </a:rPr>
              <a:t>Strong and weak scaling experiments</a:t>
            </a:r>
            <a:r>
              <a:rPr lang="en-US" dirty="0"/>
              <a:t> on the 2,556-DPU system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1 DPU</a:t>
            </a:r>
            <a:r>
              <a:rPr lang="en-US" dirty="0"/>
              <a:t> with different numbers of </a:t>
            </a:r>
            <a:r>
              <a:rPr lang="en-US" dirty="0" err="1"/>
              <a:t>tasklets</a:t>
            </a:r>
            <a:endParaRPr lang="en-US" dirty="0"/>
          </a:p>
          <a:p>
            <a:pPr lvl="1"/>
            <a:r>
              <a:rPr lang="en-US" dirty="0">
                <a:solidFill>
                  <a:srgbClr val="7030A0"/>
                </a:solidFill>
              </a:rPr>
              <a:t>1 rank</a:t>
            </a:r>
            <a:r>
              <a:rPr lang="en-US" dirty="0"/>
              <a:t> (strong and weak)</a:t>
            </a:r>
          </a:p>
          <a:p>
            <a:pPr lvl="1"/>
            <a:r>
              <a:rPr lang="en-US" dirty="0"/>
              <a:t>Up to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32 ranks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1602B1-C5DD-0F49-B47D-31A2EF1A63C8}"/>
              </a:ext>
            </a:extLst>
          </p:cNvPr>
          <p:cNvSpPr/>
          <p:nvPr/>
        </p:nvSpPr>
        <p:spPr>
          <a:xfrm>
            <a:off x="178200" y="5145743"/>
            <a:ext cx="8787600" cy="5519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rgbClr val="C00000"/>
                </a:solidFill>
                <a:latin typeface="Candara" panose="020E0502030303020204" pitchFamily="34" charset="0"/>
              </a:rPr>
              <a:t>Strong scaling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refers to how the execution time of a program solving a particular problem varies 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with the number of processors for a fixed problem size</a:t>
            </a:r>
            <a:endParaRPr lang="en-US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750B84-15C2-184F-A6B8-5FEBD953F55A}"/>
              </a:ext>
            </a:extLst>
          </p:cNvPr>
          <p:cNvSpPr/>
          <p:nvPr/>
        </p:nvSpPr>
        <p:spPr>
          <a:xfrm>
            <a:off x="178200" y="5779994"/>
            <a:ext cx="8787600" cy="5519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rgbClr val="C00000"/>
                </a:solidFill>
                <a:latin typeface="Candara" panose="020E0502030303020204" pitchFamily="34" charset="0"/>
              </a:rPr>
              <a:t>Weak scaling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refers to how the execution time of a program solving a particular problem varies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with the number of processors 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for a fixed problem size per processor</a:t>
            </a:r>
            <a:endParaRPr lang="en-US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0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We evaluate the </a:t>
            </a:r>
            <a:r>
              <a:rPr lang="en-US" dirty="0">
                <a:solidFill>
                  <a:srgbClr val="C00000"/>
                </a:solidFill>
              </a:rPr>
              <a:t>16 </a:t>
            </a:r>
            <a:r>
              <a:rPr lang="en-US" dirty="0" err="1">
                <a:solidFill>
                  <a:srgbClr val="C00000"/>
                </a:solidFill>
              </a:rPr>
              <a:t>PrIM</a:t>
            </a:r>
            <a:r>
              <a:rPr lang="en-US" dirty="0">
                <a:solidFill>
                  <a:srgbClr val="C00000"/>
                </a:solidFill>
              </a:rPr>
              <a:t> benchmarks on two UPMEM-based systems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2,556-DPU system</a:t>
            </a:r>
          </a:p>
          <a:p>
            <a:pPr lvl="1"/>
            <a:r>
              <a:rPr lang="en-US" dirty="0"/>
              <a:t>640-DPU system</a:t>
            </a:r>
          </a:p>
          <a:p>
            <a:r>
              <a:rPr lang="en-US" dirty="0">
                <a:solidFill>
                  <a:srgbClr val="0070C0"/>
                </a:solidFill>
              </a:rPr>
              <a:t>Strong and weak scaling experiments</a:t>
            </a:r>
            <a:r>
              <a:rPr lang="en-US" dirty="0"/>
              <a:t> on the 2,556-DPU system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1 DPU</a:t>
            </a:r>
            <a:r>
              <a:rPr lang="en-US" dirty="0"/>
              <a:t> with different numbers of </a:t>
            </a:r>
            <a:r>
              <a:rPr lang="en-US" dirty="0" err="1"/>
              <a:t>tasklets</a:t>
            </a:r>
            <a:endParaRPr lang="en-US" dirty="0"/>
          </a:p>
          <a:p>
            <a:pPr lvl="1"/>
            <a:r>
              <a:rPr lang="en-US" dirty="0">
                <a:solidFill>
                  <a:srgbClr val="7030A0"/>
                </a:solidFill>
              </a:rPr>
              <a:t>1 rank</a:t>
            </a:r>
            <a:r>
              <a:rPr lang="en-US" dirty="0"/>
              <a:t> (strong and weak)</a:t>
            </a:r>
          </a:p>
          <a:p>
            <a:pPr lvl="1"/>
            <a:r>
              <a:rPr lang="en-US" dirty="0"/>
              <a:t>Up to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32 ranks</a:t>
            </a:r>
          </a:p>
          <a:p>
            <a:r>
              <a:rPr lang="en-US" dirty="0"/>
              <a:t>Comparison of both UPMEM-based PIM systems to </a:t>
            </a:r>
            <a:r>
              <a:rPr lang="en-US" dirty="0">
                <a:solidFill>
                  <a:srgbClr val="00B050"/>
                </a:solidFill>
              </a:rPr>
              <a:t>state-of-the-art CPU and GPU</a:t>
            </a:r>
          </a:p>
          <a:p>
            <a:pPr lvl="1"/>
            <a:r>
              <a:rPr lang="en-US" dirty="0"/>
              <a:t>Intel Xeon E3-1240 CPU</a:t>
            </a:r>
          </a:p>
          <a:p>
            <a:pPr lvl="1"/>
            <a:r>
              <a:rPr lang="en-US" dirty="0"/>
              <a:t>NVIDIA Titan V GPU</a:t>
            </a:r>
          </a:p>
        </p:txBody>
      </p:sp>
    </p:spTree>
    <p:extLst>
      <p:ext uri="{BB962C8B-B14F-4D97-AF65-F5344CB8AC3E}">
        <p14:creationId xmlns:p14="http://schemas.microsoft.com/office/powerpoint/2010/main" val="8069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Strong and weak scaling experiments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96CD0-76A1-8D4C-B444-E452CD68E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508"/>
            <a:ext cx="9144000" cy="31602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B8067D-A442-0248-BF6C-1E932AD2C19D}"/>
              </a:ext>
            </a:extLst>
          </p:cNvPr>
          <p:cNvSpPr/>
          <p:nvPr/>
        </p:nvSpPr>
        <p:spPr>
          <a:xfrm>
            <a:off x="771894" y="1635131"/>
            <a:ext cx="4824000" cy="3096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CBB6C1-CCCE-8F4D-9651-51B6818CAB43}"/>
              </a:ext>
            </a:extLst>
          </p:cNvPr>
          <p:cNvSpPr/>
          <p:nvPr/>
        </p:nvSpPr>
        <p:spPr>
          <a:xfrm>
            <a:off x="5626917" y="1635131"/>
            <a:ext cx="2556000" cy="3096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252CB8-C0C8-F348-B5F8-30C66E187E61}"/>
              </a:ext>
            </a:extLst>
          </p:cNvPr>
          <p:cNvSpPr/>
          <p:nvPr/>
        </p:nvSpPr>
        <p:spPr>
          <a:xfrm>
            <a:off x="8218490" y="1635131"/>
            <a:ext cx="864000" cy="309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66752C-05DF-364B-8B0C-1EB187A4B847}"/>
              </a:ext>
            </a:extLst>
          </p:cNvPr>
          <p:cNvSpPr/>
          <p:nvPr/>
        </p:nvSpPr>
        <p:spPr>
          <a:xfrm>
            <a:off x="771894" y="1995056"/>
            <a:ext cx="1656000" cy="1781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AA1D88-3DBB-C644-822F-DB030953AD1A}"/>
              </a:ext>
            </a:extLst>
          </p:cNvPr>
          <p:cNvSpPr/>
          <p:nvPr/>
        </p:nvSpPr>
        <p:spPr>
          <a:xfrm>
            <a:off x="2458917" y="1995056"/>
            <a:ext cx="1476000" cy="17813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F7DC675-FC2B-334D-964F-096177F9F2BE}"/>
              </a:ext>
            </a:extLst>
          </p:cNvPr>
          <p:cNvSpPr/>
          <p:nvPr/>
        </p:nvSpPr>
        <p:spPr>
          <a:xfrm>
            <a:off x="464214" y="5047160"/>
            <a:ext cx="8215572" cy="117163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</a:t>
            </a:r>
            <a:r>
              <a:rPr lang="en-US" sz="2200" dirty="0" err="1">
                <a:solidFill>
                  <a:srgbClr val="FFC000"/>
                </a:solidFill>
                <a:latin typeface="Candara" panose="020E0502030303020204" pitchFamily="34" charset="0"/>
              </a:rPr>
              <a:t>PrIM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 benchmarks 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repository includes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all datasets and scripts used in our evaluation</a:t>
            </a:r>
          </a:p>
          <a:p>
            <a:pPr algn="ctr"/>
            <a:r>
              <a:rPr lang="en-US" dirty="0">
                <a:solidFill>
                  <a:srgbClr val="00B0F0"/>
                </a:solidFill>
                <a:latin typeface="Candara" panose="020E05020303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https://github.com/CMU-SAFARI/prim-benchmarks</a:t>
            </a:r>
            <a:endParaRPr lang="en-US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1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DPU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031389" cy="529380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Strong scaling experiments on 1 DPU</a:t>
            </a:r>
          </a:p>
          <a:p>
            <a:pPr lvl="1"/>
            <a:r>
              <a:rPr lang="en-US" sz="2100" dirty="0"/>
              <a:t>We set the </a:t>
            </a:r>
            <a:r>
              <a:rPr lang="en-US" sz="2100" dirty="0">
                <a:solidFill>
                  <a:srgbClr val="C00000"/>
                </a:solidFill>
              </a:rPr>
              <a:t>number of </a:t>
            </a:r>
            <a:r>
              <a:rPr lang="en-US" sz="2100" dirty="0" err="1">
                <a:solidFill>
                  <a:srgbClr val="C00000"/>
                </a:solidFill>
              </a:rPr>
              <a:t>tasklets</a:t>
            </a:r>
            <a:r>
              <a:rPr lang="en-US" sz="2100" dirty="0">
                <a:solidFill>
                  <a:srgbClr val="C00000"/>
                </a:solidFill>
              </a:rPr>
              <a:t> to 1, 2, 4, 8, and 16</a:t>
            </a:r>
          </a:p>
          <a:p>
            <a:pPr lvl="1"/>
            <a:r>
              <a:rPr lang="en-US" sz="2100" dirty="0"/>
              <a:t>We show the breakdown of execution time:</a:t>
            </a:r>
          </a:p>
          <a:p>
            <a:pPr lvl="2"/>
            <a:r>
              <a:rPr lang="en-US" sz="1700" dirty="0">
                <a:solidFill>
                  <a:srgbClr val="00B050"/>
                </a:solidFill>
              </a:rPr>
              <a:t>DPU</a:t>
            </a:r>
            <a:r>
              <a:rPr lang="en-US" sz="1700" dirty="0"/>
              <a:t>: Execution time on the DPU</a:t>
            </a:r>
          </a:p>
          <a:p>
            <a:pPr lvl="2"/>
            <a:r>
              <a:rPr lang="en-US" sz="1700" dirty="0">
                <a:solidFill>
                  <a:srgbClr val="0070C0"/>
                </a:solidFill>
              </a:rPr>
              <a:t>Inter-DPU</a:t>
            </a:r>
            <a:r>
              <a:rPr lang="en-US" sz="1700" dirty="0"/>
              <a:t>: Time for inter-DPU communication via the host CPU</a:t>
            </a:r>
          </a:p>
          <a:p>
            <a:pPr lvl="2"/>
            <a:r>
              <a:rPr lang="en-US" sz="1700" dirty="0">
                <a:solidFill>
                  <a:schemeClr val="accent2"/>
                </a:solidFill>
              </a:rPr>
              <a:t>CPU-DPU</a:t>
            </a:r>
            <a:r>
              <a:rPr lang="en-US" sz="1700" dirty="0"/>
              <a:t>: Time for CPU to DPU transfer of input data</a:t>
            </a:r>
          </a:p>
          <a:p>
            <a:pPr lvl="2"/>
            <a:r>
              <a:rPr lang="en-US" sz="1700" dirty="0">
                <a:solidFill>
                  <a:srgbClr val="7030A0"/>
                </a:solidFill>
              </a:rPr>
              <a:t>DPU-CPU</a:t>
            </a:r>
            <a:r>
              <a:rPr lang="en-US" sz="1700" dirty="0"/>
              <a:t>: Time for DPU to CPU transfer of final results</a:t>
            </a:r>
          </a:p>
          <a:p>
            <a:pPr lvl="1"/>
            <a:r>
              <a:rPr lang="en-US" sz="2100" dirty="0">
                <a:solidFill>
                  <a:srgbClr val="C00000"/>
                </a:solidFill>
              </a:rPr>
              <a:t>Speedup over 1 </a:t>
            </a:r>
            <a:r>
              <a:rPr lang="en-US" sz="2100" dirty="0" err="1">
                <a:solidFill>
                  <a:srgbClr val="C00000"/>
                </a:solidFill>
              </a:rPr>
              <a:t>tasklet</a:t>
            </a:r>
            <a:endParaRPr lang="en-US" sz="21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0E7FC-2264-0C4B-B3CB-C5EDA157D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074" y="873419"/>
            <a:ext cx="5799539" cy="558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23FF1D-8675-EE42-8D80-937527AC2441}"/>
              </a:ext>
            </a:extLst>
          </p:cNvPr>
          <p:cNvSpPr/>
          <p:nvPr/>
        </p:nvSpPr>
        <p:spPr>
          <a:xfrm>
            <a:off x="3200400" y="873419"/>
            <a:ext cx="5863213" cy="5544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AB1A6BF-AE20-C142-9394-2E76B7A28C9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79436" y="1323982"/>
          <a:ext cx="29308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6776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34618 -0.0007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Graphic spid="7" grpId="0" uiExpand="1">
        <p:bldSub>
          <a:bldChart bld="series"/>
        </p:bldSub>
      </p:bldGraphic>
      <p:bldGraphic spid="7" grpId="1" uiExpand="1">
        <p:bldSub>
          <a:bldChart bld="series"/>
        </p:bldSub>
      </p:bldGraphic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791C72-5527-1F49-A094-8964151FB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" y="860719"/>
            <a:ext cx="5799539" cy="55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DPU (II)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C8E5D-58D8-8D4D-9033-09B3F0C994B3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B7774-A3C6-0A48-A1FF-6D96A3E32FC0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1FABE6-2A62-3A47-B478-8C5A923011A6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32ABEB-684C-6C4B-85D3-40E280F4E0E2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D2287C-AFB6-EB42-AE6F-44001B366750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AF824-8AF2-0E41-875E-29F6B78E5EAB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EC2791-7E42-A540-960B-2932187DE7C6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29C13A-F5DC-694E-A30B-A06606C858A2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2B6C66-2481-2341-A893-121E330A28B9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6198D8-D3D2-454A-9E1D-B90E53C30D38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68B217-45F5-D646-917F-DF9FA011E491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0CA49-C88B-8144-885C-7ED03F445022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5ED3E7-5BE2-FB42-9113-5E3E734A3C0F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AA360E-15B8-AE4D-BF17-7081817D8FDB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6867D-02D7-154E-86ED-8FF6C8E2ECED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B37973-BF02-F149-B2BA-A338DC79A43B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DFEFAF6-6F42-A648-82C4-AA559762BD29}"/>
              </a:ext>
            </a:extLst>
          </p:cNvPr>
          <p:cNvSpPr/>
          <p:nvPr/>
        </p:nvSpPr>
        <p:spPr>
          <a:xfrm>
            <a:off x="6082145" y="900545"/>
            <a:ext cx="2981467" cy="1330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VA, GEMV,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SpMV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SEL, UNI, TS, MLP, NW, HST-S, RED, SCAN-SSA (Scan kernel), SCAN-RSS (both kernels), and TRNS (Step 2 kernel), </a:t>
            </a:r>
            <a:r>
              <a:rPr lang="en-US" sz="1400" dirty="0">
                <a:solidFill>
                  <a:srgbClr val="0070C0"/>
                </a:solidFill>
                <a:latin typeface="Candara" panose="020E0502030303020204" pitchFamily="34" charset="0"/>
              </a:rPr>
              <a:t>the best performing number of </a:t>
            </a:r>
            <a:r>
              <a:rPr lang="en-US" sz="1400" dirty="0" err="1">
                <a:solidFill>
                  <a:srgbClr val="0070C0"/>
                </a:solidFill>
                <a:latin typeface="Candara" panose="020E0502030303020204" pitchFamily="34" charset="0"/>
              </a:rPr>
              <a:t>tasklets</a:t>
            </a:r>
            <a:r>
              <a:rPr lang="en-US" sz="1400" dirty="0">
                <a:solidFill>
                  <a:srgbClr val="0070C0"/>
                </a:solidFill>
                <a:latin typeface="Candara" panose="020E0502030303020204" pitchFamily="34" charset="0"/>
              </a:rPr>
              <a:t> is 16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60652FB-F54B-1C48-ABAE-FD147CB47971}"/>
              </a:ext>
            </a:extLst>
          </p:cNvPr>
          <p:cNvSpPr/>
          <p:nvPr/>
        </p:nvSpPr>
        <p:spPr>
          <a:xfrm>
            <a:off x="6082145" y="2304131"/>
            <a:ext cx="2981467" cy="133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70C0"/>
                </a:solidFill>
                <a:latin typeface="Candara" panose="020E0502030303020204" pitchFamily="34" charset="0"/>
              </a:rPr>
              <a:t>Speedups 1.5-2.0x as we double the number of </a:t>
            </a:r>
            <a:r>
              <a:rPr lang="en-US" sz="1400" dirty="0" err="1">
                <a:solidFill>
                  <a:srgbClr val="0070C0"/>
                </a:solidFill>
                <a:latin typeface="Candara" panose="020E0502030303020204" pitchFamily="34" charset="0"/>
              </a:rPr>
              <a:t>tasklets</a:t>
            </a:r>
            <a:r>
              <a:rPr lang="en-US" sz="1400" dirty="0">
                <a:solidFill>
                  <a:srgbClr val="0070C0"/>
                </a:solidFill>
                <a:latin typeface="Candara" panose="020E0502030303020204" pitchFamily="34" charset="0"/>
              </a:rPr>
              <a:t> from 1 to 8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.</a:t>
            </a:r>
          </a:p>
          <a:p>
            <a:r>
              <a:rPr lang="en-US" sz="1400" dirty="0">
                <a:solidFill>
                  <a:srgbClr val="C00000"/>
                </a:solidFill>
                <a:latin typeface="Candara" panose="020E0502030303020204" pitchFamily="34" charset="0"/>
              </a:rPr>
              <a:t>Speedups 1.2-1.5x from 8 to 16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since the pipeline throughput saturates at 11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tasklets</a:t>
            </a:r>
            <a:endParaRPr lang="en-US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8D249C5-8F6D-4243-B239-FC7965B7C953}"/>
              </a:ext>
            </a:extLst>
          </p:cNvPr>
          <p:cNvSpPr/>
          <p:nvPr/>
        </p:nvSpPr>
        <p:spPr>
          <a:xfrm>
            <a:off x="6071506" y="3699333"/>
            <a:ext cx="2981467" cy="2720910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4B40945B-2B36-6B4C-B201-9B3AC7579F93}"/>
              </a:ext>
            </a:extLst>
          </p:cNvPr>
          <p:cNvSpPr/>
          <p:nvPr/>
        </p:nvSpPr>
        <p:spPr>
          <a:xfrm>
            <a:off x="6071506" y="3699327"/>
            <a:ext cx="2981467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DCBDE2-6C2A-3945-AC61-68CAAD589481}"/>
              </a:ext>
            </a:extLst>
          </p:cNvPr>
          <p:cNvSpPr txBox="1"/>
          <p:nvPr/>
        </p:nvSpPr>
        <p:spPr>
          <a:xfrm>
            <a:off x="6082144" y="4140097"/>
            <a:ext cx="2981467" cy="2308324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A number of </a:t>
            </a:r>
            <a:r>
              <a:rPr lang="en-US" b="1" dirty="0" err="1">
                <a:latin typeface="Cambria" panose="02040503050406030204" pitchFamily="18" charset="0"/>
              </a:rPr>
              <a:t>tasklets</a:t>
            </a:r>
            <a:r>
              <a:rPr lang="en-US" b="1" dirty="0">
                <a:latin typeface="Cambria" panose="02040503050406030204" pitchFamily="18" charset="0"/>
              </a:rPr>
              <a:t> greater than 11 is a good choice for most real-world workloads</a:t>
            </a:r>
            <a:r>
              <a:rPr lang="en-US" dirty="0">
                <a:latin typeface="Cambria" panose="02040503050406030204" pitchFamily="18" charset="0"/>
              </a:rPr>
              <a:t> we tested (16 kernels out of 19 kernels from 16 benchmarks), as it fully utilizes the DPU’s pipeline. </a:t>
            </a:r>
          </a:p>
        </p:txBody>
      </p:sp>
    </p:spTree>
    <p:extLst>
      <p:ext uri="{BB962C8B-B14F-4D97-AF65-F5344CB8AC3E}">
        <p14:creationId xmlns:p14="http://schemas.microsoft.com/office/powerpoint/2010/main" val="378212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791C72-5527-1F49-A094-8964151FB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" y="860719"/>
            <a:ext cx="5799539" cy="558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EC2791-7E42-A540-960B-2932187DE7C6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68B217-45F5-D646-917F-DF9FA011E491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6867D-02D7-154E-86ED-8FF6C8E2ECED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DE292C3-0E8D-4841-994C-D4D73D981305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C60A17F-06E5-0841-AB77-08849D0AD9AA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349BD93-DADD-2343-892D-8537350276B3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09CEB0-54D8-F648-BDFE-500E590BC1B1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FEFE75-F127-4E43-A0E9-70A5F7C3E515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F3531C-594B-194B-A672-E05098F68784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69B698-D27B-8849-A721-9E40944395F3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68AEDE-772C-0C46-832B-1BE66674F2FA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B154389-D4C3-6E4E-9770-086653456C6D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E6850D-4DAF-694B-AE6D-7E7962042F51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AB2552-00BF-6F41-ADE1-B4F777BCBA75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05D4FE-3908-E549-93ED-18ABD5E76C7B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DB9763-2E42-8945-B918-EFD48023CDF2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3F3147-1F9C-D44D-991B-DDA7D474A0D1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059416-1B9F-5E4A-B7B9-9DB77D2627D7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D5EC9E-1520-6E45-867C-ED5BFFBFD49D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C8E5D-58D8-8D4D-9033-09B3F0C994B3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B7774-A3C6-0A48-A1FF-6D96A3E32FC0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1FABE6-2A62-3A47-B478-8C5A923011A6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32ABEB-684C-6C4B-85D3-40E280F4E0E2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D2287C-AFB6-EB42-AE6F-44001B366750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AF824-8AF2-0E41-875E-29F6B78E5EAB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29C13A-F5DC-694E-A30B-A06606C858A2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2B6C66-2481-2341-A893-121E330A28B9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6198D8-D3D2-454A-9E1D-B90E53C30D38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0CA49-C88B-8144-885C-7ED03F445022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5ED3E7-5BE2-FB42-9113-5E3E734A3C0F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AA360E-15B8-AE4D-BF17-7081817D8FDB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B37973-BF02-F149-B2BA-A338DC79A43B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DPU (III)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7D56F87-CE24-C544-943E-EA90D593B7C6}"/>
              </a:ext>
            </a:extLst>
          </p:cNvPr>
          <p:cNvSpPr/>
          <p:nvPr/>
        </p:nvSpPr>
        <p:spPr>
          <a:xfrm>
            <a:off x="6082145" y="900545"/>
            <a:ext cx="2981467" cy="6788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VA, GEMV,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SpMV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BS, TS, MLP, HST-S </a:t>
            </a:r>
            <a:r>
              <a:rPr lang="en-US" sz="1400" dirty="0">
                <a:solidFill>
                  <a:srgbClr val="00B050"/>
                </a:solidFill>
                <a:latin typeface="Candara" panose="020E0502030303020204" pitchFamily="34" charset="0"/>
              </a:rPr>
              <a:t>do not use intra-DPU synchronization primitives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6B9AB5DB-78A8-E342-9FC3-F30C79A20284}"/>
              </a:ext>
            </a:extLst>
          </p:cNvPr>
          <p:cNvSpPr/>
          <p:nvPr/>
        </p:nvSpPr>
        <p:spPr>
          <a:xfrm>
            <a:off x="6082144" y="2390280"/>
            <a:ext cx="2981467" cy="941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BFS, HST-L, TRNS (Step 3)</a:t>
            </a:r>
            <a:r>
              <a:rPr lang="en-US" sz="1400" dirty="0">
                <a:solidFill>
                  <a:srgbClr val="C00000"/>
                </a:solidFill>
                <a:latin typeface="Candara" panose="020E0502030303020204" pitchFamily="34" charset="0"/>
              </a:rPr>
              <a:t> use mutexes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which cause contention when accessing shared data structures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86F3EB09-6015-C940-85C5-4BAE034CD2D8}"/>
              </a:ext>
            </a:extLst>
          </p:cNvPr>
          <p:cNvSpPr/>
          <p:nvPr/>
        </p:nvSpPr>
        <p:spPr>
          <a:xfrm>
            <a:off x="6071505" y="1652340"/>
            <a:ext cx="2981467" cy="6788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In SEL, UNI, NW, RED, SCAN-SSA (Scan kernel), SCAN-RSS (both kernels), </a:t>
            </a:r>
            <a:r>
              <a:rPr lang="en-US" sz="1400" dirty="0">
                <a:solidFill>
                  <a:schemeClr val="accent2"/>
                </a:solidFill>
              </a:rPr>
              <a:t>synchronization is lightweight</a:t>
            </a:r>
          </a:p>
        </p:txBody>
      </p:sp>
    </p:spTree>
    <p:extLst>
      <p:ext uri="{BB962C8B-B14F-4D97-AF65-F5344CB8AC3E}">
        <p14:creationId xmlns:p14="http://schemas.microsoft.com/office/powerpoint/2010/main" val="1963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3" grpId="0" animBg="1"/>
      <p:bldP spid="39" grpId="0" animBg="1"/>
      <p:bldP spid="40" grpId="0" animBg="1"/>
      <p:bldP spid="41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43" grpId="0" animBg="1"/>
      <p:bldP spid="44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All microbenchmarks, benchmarks, and scripts</a:t>
            </a:r>
          </a:p>
          <a:p>
            <a:r>
              <a:rPr lang="en-US" sz="2400" dirty="0">
                <a:hlinkClick r:id="rId3"/>
              </a:rPr>
              <a:t>https://github.com/CMU-SAFARI/prim-benchmarks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A27B2-6CC8-5C4B-B68F-F810D4173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311" y="1813559"/>
            <a:ext cx="6433378" cy="459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498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791C72-5527-1F49-A094-8964151FB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" y="860719"/>
            <a:ext cx="5799539" cy="558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EC2791-7E42-A540-960B-2932187DE7C6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68B217-45F5-D646-917F-DF9FA011E491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6867D-02D7-154E-86ED-8FF6C8E2ECED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09CEB0-54D8-F648-BDFE-500E590BC1B1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FEFE75-F127-4E43-A0E9-70A5F7C3E515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F3531C-594B-194B-A672-E05098F68784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69B698-D27B-8849-A721-9E40944395F3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68AEDE-772C-0C46-832B-1BE66674F2FA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B154389-D4C3-6E4E-9770-086653456C6D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E6850D-4DAF-694B-AE6D-7E7962042F51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AB2552-00BF-6F41-ADE1-B4F777BCBA75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05D4FE-3908-E549-93ED-18ABD5E76C7B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DB9763-2E42-8945-B918-EFD48023CDF2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3F3147-1F9C-D44D-991B-DDA7D474A0D1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059416-1B9F-5E4A-B7B9-9DB77D2627D7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D5EC9E-1520-6E45-867C-ED5BFFBFD49D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C941BE-CEF0-5347-ACC1-F12E72C36CE7}"/>
              </a:ext>
            </a:extLst>
          </p:cNvPr>
          <p:cNvGrpSpPr/>
          <p:nvPr/>
        </p:nvGrpSpPr>
        <p:grpSpPr>
          <a:xfrm>
            <a:off x="105511" y="860718"/>
            <a:ext cx="5793189" cy="5559528"/>
            <a:chOff x="105511" y="860718"/>
            <a:chExt cx="5793189" cy="555952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DE292C3-0E8D-4841-994C-D4D73D981305}"/>
                </a:ext>
              </a:extLst>
            </p:cNvPr>
            <p:cNvSpPr/>
            <p:nvPr/>
          </p:nvSpPr>
          <p:spPr>
            <a:xfrm>
              <a:off x="4494700" y="2258949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C60A17F-06E5-0841-AB77-08849D0AD9AA}"/>
                </a:ext>
              </a:extLst>
            </p:cNvPr>
            <p:cNvSpPr/>
            <p:nvPr/>
          </p:nvSpPr>
          <p:spPr>
            <a:xfrm>
              <a:off x="4494700" y="3661881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349BD93-DADD-2343-892D-8537350276B3}"/>
                </a:ext>
              </a:extLst>
            </p:cNvPr>
            <p:cNvSpPr/>
            <p:nvPr/>
          </p:nvSpPr>
          <p:spPr>
            <a:xfrm>
              <a:off x="4494700" y="5064813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7C8E5D-58D8-8D4D-9033-09B3F0C994B3}"/>
                </a:ext>
              </a:extLst>
            </p:cNvPr>
            <p:cNvSpPr/>
            <p:nvPr/>
          </p:nvSpPr>
          <p:spPr>
            <a:xfrm>
              <a:off x="105511" y="860719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DB7774-A3C6-0A48-A1FF-6D96A3E32FC0}"/>
                </a:ext>
              </a:extLst>
            </p:cNvPr>
            <p:cNvSpPr/>
            <p:nvPr/>
          </p:nvSpPr>
          <p:spPr>
            <a:xfrm>
              <a:off x="1569530" y="860718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1FABE6-2A62-3A47-B478-8C5A923011A6}"/>
                </a:ext>
              </a:extLst>
            </p:cNvPr>
            <p:cNvSpPr/>
            <p:nvPr/>
          </p:nvSpPr>
          <p:spPr>
            <a:xfrm>
              <a:off x="3032115" y="860718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32ABEB-684C-6C4B-85D3-40E280F4E0E2}"/>
                </a:ext>
              </a:extLst>
            </p:cNvPr>
            <p:cNvSpPr/>
            <p:nvPr/>
          </p:nvSpPr>
          <p:spPr>
            <a:xfrm>
              <a:off x="4494700" y="862367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D2287C-AFB6-EB42-AE6F-44001B366750}"/>
                </a:ext>
              </a:extLst>
            </p:cNvPr>
            <p:cNvSpPr/>
            <p:nvPr/>
          </p:nvSpPr>
          <p:spPr>
            <a:xfrm>
              <a:off x="105511" y="2258951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BAF824-8AF2-0E41-875E-29F6B78E5EAB}"/>
                </a:ext>
              </a:extLst>
            </p:cNvPr>
            <p:cNvSpPr/>
            <p:nvPr/>
          </p:nvSpPr>
          <p:spPr>
            <a:xfrm>
              <a:off x="3032115" y="2258950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029C13A-F5DC-694E-A30B-A06606C858A2}"/>
                </a:ext>
              </a:extLst>
            </p:cNvPr>
            <p:cNvSpPr/>
            <p:nvPr/>
          </p:nvSpPr>
          <p:spPr>
            <a:xfrm>
              <a:off x="1569530" y="2258948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2B6C66-2481-2341-A893-121E330A28B9}"/>
                </a:ext>
              </a:extLst>
            </p:cNvPr>
            <p:cNvSpPr/>
            <p:nvPr/>
          </p:nvSpPr>
          <p:spPr>
            <a:xfrm>
              <a:off x="105511" y="3661883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6198D8-D3D2-454A-9E1D-B90E53C30D38}"/>
                </a:ext>
              </a:extLst>
            </p:cNvPr>
            <p:cNvSpPr/>
            <p:nvPr/>
          </p:nvSpPr>
          <p:spPr>
            <a:xfrm>
              <a:off x="3032115" y="3661882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80CA49-C88B-8144-885C-7ED03F445022}"/>
                </a:ext>
              </a:extLst>
            </p:cNvPr>
            <p:cNvSpPr/>
            <p:nvPr/>
          </p:nvSpPr>
          <p:spPr>
            <a:xfrm>
              <a:off x="1569530" y="3661880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95ED3E7-5BE2-FB42-9113-5E3E734A3C0F}"/>
                </a:ext>
              </a:extLst>
            </p:cNvPr>
            <p:cNvSpPr/>
            <p:nvPr/>
          </p:nvSpPr>
          <p:spPr>
            <a:xfrm>
              <a:off x="105511" y="5064815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BAA360E-15B8-AE4D-BF17-7081817D8FDB}"/>
                </a:ext>
              </a:extLst>
            </p:cNvPr>
            <p:cNvSpPr/>
            <p:nvPr/>
          </p:nvSpPr>
          <p:spPr>
            <a:xfrm>
              <a:off x="3032115" y="5064814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7B37973-BF02-F149-B2BA-A338DC79A43B}"/>
                </a:ext>
              </a:extLst>
            </p:cNvPr>
            <p:cNvSpPr/>
            <p:nvPr/>
          </p:nvSpPr>
          <p:spPr>
            <a:xfrm>
              <a:off x="1569530" y="5064812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DPU (IV)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51115318-81A9-B848-8F52-807D0A621F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780239"/>
              </p:ext>
            </p:extLst>
          </p:nvPr>
        </p:nvGraphicFramePr>
        <p:xfrm>
          <a:off x="2543184" y="2386868"/>
          <a:ext cx="29308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EA73810-158E-744C-83F4-D03AC08D3967}"/>
              </a:ext>
            </a:extLst>
          </p:cNvPr>
          <p:cNvSpPr/>
          <p:nvPr/>
        </p:nvSpPr>
        <p:spPr>
          <a:xfrm>
            <a:off x="6082145" y="900545"/>
            <a:ext cx="2981467" cy="6788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VA, GEMV,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SpMV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BS, TS, MLP, HST-S </a:t>
            </a:r>
            <a:r>
              <a:rPr lang="en-US" sz="1400" dirty="0">
                <a:solidFill>
                  <a:srgbClr val="00B050"/>
                </a:solidFill>
                <a:latin typeface="Candara" panose="020E0502030303020204" pitchFamily="34" charset="0"/>
              </a:rPr>
              <a:t>do not use synchronization primitives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2935F7E-2863-3442-BE6F-7AA65319EAAE}"/>
              </a:ext>
            </a:extLst>
          </p:cNvPr>
          <p:cNvSpPr/>
          <p:nvPr/>
        </p:nvSpPr>
        <p:spPr>
          <a:xfrm>
            <a:off x="6082144" y="2390280"/>
            <a:ext cx="2981467" cy="941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BFS, HST-L, TRNS (Step 3) </a:t>
            </a:r>
            <a:r>
              <a:rPr lang="en-US" sz="1400" dirty="0">
                <a:solidFill>
                  <a:srgbClr val="C00000"/>
                </a:solidFill>
                <a:latin typeface="Candara" panose="020E0502030303020204" pitchFamily="34" charset="0"/>
              </a:rPr>
              <a:t>use mutexes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which cause contention when accessing shared data structures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4825D60B-5E60-7B4C-86BA-72C5832691C3}"/>
              </a:ext>
            </a:extLst>
          </p:cNvPr>
          <p:cNvSpPr/>
          <p:nvPr/>
        </p:nvSpPr>
        <p:spPr>
          <a:xfrm>
            <a:off x="6071506" y="3408378"/>
            <a:ext cx="2981467" cy="3011866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5">
            <a:extLst>
              <a:ext uri="{FF2B5EF4-FFF2-40B4-BE49-F238E27FC236}">
                <a16:creationId xmlns:a16="http://schemas.microsoft.com/office/drawing/2014/main" id="{222A212D-AA50-3E47-A148-18CF3EFD2CFA}"/>
              </a:ext>
            </a:extLst>
          </p:cNvPr>
          <p:cNvSpPr/>
          <p:nvPr/>
        </p:nvSpPr>
        <p:spPr>
          <a:xfrm>
            <a:off x="6071506" y="3408372"/>
            <a:ext cx="2981467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C773D2-3525-634A-88DD-EE03165A7636}"/>
              </a:ext>
            </a:extLst>
          </p:cNvPr>
          <p:cNvSpPr txBox="1"/>
          <p:nvPr/>
        </p:nvSpPr>
        <p:spPr>
          <a:xfrm>
            <a:off x="6065156" y="3841425"/>
            <a:ext cx="2981467" cy="2585323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Intensive use of </a:t>
            </a:r>
            <a:r>
              <a:rPr lang="en-US" b="1" dirty="0">
                <a:latin typeface="Cambria" panose="02040503050406030204" pitchFamily="18" charset="0"/>
              </a:rPr>
              <a:t>intra-DPU synchronization across </a:t>
            </a:r>
            <a:r>
              <a:rPr lang="en-US" b="1" dirty="0" err="1">
                <a:latin typeface="Cambria" panose="02040503050406030204" pitchFamily="18" charset="0"/>
              </a:rPr>
              <a:t>tasklets</a:t>
            </a:r>
            <a:r>
              <a:rPr lang="en-US" b="1" dirty="0">
                <a:latin typeface="Cambria" panose="02040503050406030204" pitchFamily="18" charset="0"/>
              </a:rPr>
              <a:t> (e.g., mutexes, barriers, handshakes) may limit scalability</a:t>
            </a:r>
            <a:r>
              <a:rPr lang="en-US" dirty="0">
                <a:latin typeface="Cambria" panose="02040503050406030204" pitchFamily="18" charset="0"/>
              </a:rPr>
              <a:t>, sometimes causing the best performing number of </a:t>
            </a:r>
            <a:r>
              <a:rPr lang="en-US" dirty="0" err="1">
                <a:latin typeface="Cambria" panose="02040503050406030204" pitchFamily="18" charset="0"/>
              </a:rPr>
              <a:t>tasklets</a:t>
            </a:r>
            <a:r>
              <a:rPr lang="en-US" dirty="0">
                <a:latin typeface="Cambria" panose="02040503050406030204" pitchFamily="18" charset="0"/>
              </a:rPr>
              <a:t> to be lower than 11.  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9B54D56D-45A0-0E40-9D1D-09792D4C2674}"/>
              </a:ext>
            </a:extLst>
          </p:cNvPr>
          <p:cNvSpPr/>
          <p:nvPr/>
        </p:nvSpPr>
        <p:spPr>
          <a:xfrm>
            <a:off x="6071505" y="1652340"/>
            <a:ext cx="2981467" cy="6788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In SEL, UNI, NW, RED, SCAN-SSA (Scan kernel), SCAN-RSS (both kernels), </a:t>
            </a:r>
            <a:r>
              <a:rPr lang="en-US" sz="1400" dirty="0">
                <a:solidFill>
                  <a:schemeClr val="accent2"/>
                </a:solidFill>
              </a:rPr>
              <a:t>synchronization is lightweight</a:t>
            </a:r>
          </a:p>
        </p:txBody>
      </p:sp>
    </p:spTree>
    <p:extLst>
      <p:ext uri="{BB962C8B-B14F-4D97-AF65-F5344CB8AC3E}">
        <p14:creationId xmlns:p14="http://schemas.microsoft.com/office/powerpoint/2010/main" val="27868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 uiExpand="1">
        <p:bldSub>
          <a:bldChart bld="series"/>
        </p:bldSub>
      </p:bldGraphic>
      <p:bldP spid="45" grpId="0" animBg="1"/>
      <p:bldP spid="46" grpId="0" animBg="1"/>
      <p:bldP spid="4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791C72-5527-1F49-A094-8964151FB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" y="860719"/>
            <a:ext cx="5799539" cy="558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EC2791-7E42-A540-960B-2932187DE7C6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68B217-45F5-D646-917F-DF9FA011E491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6867D-02D7-154E-86ED-8FF6C8E2ECED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09CEB0-54D8-F648-BDFE-500E590BC1B1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FEFE75-F127-4E43-A0E9-70A5F7C3E515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F3531C-594B-194B-A672-E05098F68784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69B698-D27B-8849-A721-9E40944395F3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68AEDE-772C-0C46-832B-1BE66674F2FA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B154389-D4C3-6E4E-9770-086653456C6D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E6850D-4DAF-694B-AE6D-7E7962042F51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AB2552-00BF-6F41-ADE1-B4F777BCBA75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05D4FE-3908-E549-93ED-18ABD5E76C7B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DB9763-2E42-8945-B918-EFD48023CDF2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3F3147-1F9C-D44D-991B-DDA7D474A0D1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059416-1B9F-5E4A-B7B9-9DB77D2627D7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D5EC9E-1520-6E45-867C-ED5BFFBFD49D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CF8C2E-F89E-8144-B346-CD827A83B133}"/>
              </a:ext>
            </a:extLst>
          </p:cNvPr>
          <p:cNvGrpSpPr/>
          <p:nvPr/>
        </p:nvGrpSpPr>
        <p:grpSpPr>
          <a:xfrm>
            <a:off x="105511" y="860718"/>
            <a:ext cx="5793189" cy="5559528"/>
            <a:chOff x="105511" y="860718"/>
            <a:chExt cx="5793189" cy="555952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DE292C3-0E8D-4841-994C-D4D73D981305}"/>
                </a:ext>
              </a:extLst>
            </p:cNvPr>
            <p:cNvSpPr/>
            <p:nvPr/>
          </p:nvSpPr>
          <p:spPr>
            <a:xfrm>
              <a:off x="4494700" y="2258949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C60A17F-06E5-0841-AB77-08849D0AD9AA}"/>
                </a:ext>
              </a:extLst>
            </p:cNvPr>
            <p:cNvSpPr/>
            <p:nvPr/>
          </p:nvSpPr>
          <p:spPr>
            <a:xfrm>
              <a:off x="4494700" y="3661881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349BD93-DADD-2343-892D-8537350276B3}"/>
                </a:ext>
              </a:extLst>
            </p:cNvPr>
            <p:cNvSpPr/>
            <p:nvPr/>
          </p:nvSpPr>
          <p:spPr>
            <a:xfrm>
              <a:off x="4494700" y="5064813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7C8E5D-58D8-8D4D-9033-09B3F0C994B3}"/>
                </a:ext>
              </a:extLst>
            </p:cNvPr>
            <p:cNvSpPr/>
            <p:nvPr/>
          </p:nvSpPr>
          <p:spPr>
            <a:xfrm>
              <a:off x="105511" y="860719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DB7774-A3C6-0A48-A1FF-6D96A3E32FC0}"/>
                </a:ext>
              </a:extLst>
            </p:cNvPr>
            <p:cNvSpPr/>
            <p:nvPr/>
          </p:nvSpPr>
          <p:spPr>
            <a:xfrm>
              <a:off x="1569530" y="860718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1FABE6-2A62-3A47-B478-8C5A923011A6}"/>
                </a:ext>
              </a:extLst>
            </p:cNvPr>
            <p:cNvSpPr/>
            <p:nvPr/>
          </p:nvSpPr>
          <p:spPr>
            <a:xfrm>
              <a:off x="3032115" y="860718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32ABEB-684C-6C4B-85D3-40E280F4E0E2}"/>
                </a:ext>
              </a:extLst>
            </p:cNvPr>
            <p:cNvSpPr/>
            <p:nvPr/>
          </p:nvSpPr>
          <p:spPr>
            <a:xfrm>
              <a:off x="4494700" y="862367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D2287C-AFB6-EB42-AE6F-44001B366750}"/>
                </a:ext>
              </a:extLst>
            </p:cNvPr>
            <p:cNvSpPr/>
            <p:nvPr/>
          </p:nvSpPr>
          <p:spPr>
            <a:xfrm>
              <a:off x="105511" y="2258951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BAF824-8AF2-0E41-875E-29F6B78E5EAB}"/>
                </a:ext>
              </a:extLst>
            </p:cNvPr>
            <p:cNvSpPr/>
            <p:nvPr/>
          </p:nvSpPr>
          <p:spPr>
            <a:xfrm>
              <a:off x="3032115" y="2258950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029C13A-F5DC-694E-A30B-A06606C858A2}"/>
                </a:ext>
              </a:extLst>
            </p:cNvPr>
            <p:cNvSpPr/>
            <p:nvPr/>
          </p:nvSpPr>
          <p:spPr>
            <a:xfrm>
              <a:off x="1569530" y="2258948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2B6C66-2481-2341-A893-121E330A28B9}"/>
                </a:ext>
              </a:extLst>
            </p:cNvPr>
            <p:cNvSpPr/>
            <p:nvPr/>
          </p:nvSpPr>
          <p:spPr>
            <a:xfrm>
              <a:off x="105511" y="3661883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6198D8-D3D2-454A-9E1D-B90E53C30D38}"/>
                </a:ext>
              </a:extLst>
            </p:cNvPr>
            <p:cNvSpPr/>
            <p:nvPr/>
          </p:nvSpPr>
          <p:spPr>
            <a:xfrm>
              <a:off x="3032115" y="3661882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80CA49-C88B-8144-885C-7ED03F445022}"/>
                </a:ext>
              </a:extLst>
            </p:cNvPr>
            <p:cNvSpPr/>
            <p:nvPr/>
          </p:nvSpPr>
          <p:spPr>
            <a:xfrm>
              <a:off x="1569530" y="3661880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95ED3E7-5BE2-FB42-9113-5E3E734A3C0F}"/>
                </a:ext>
              </a:extLst>
            </p:cNvPr>
            <p:cNvSpPr/>
            <p:nvPr/>
          </p:nvSpPr>
          <p:spPr>
            <a:xfrm>
              <a:off x="105511" y="5064815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BAA360E-15B8-AE4D-BF17-7081817D8FDB}"/>
                </a:ext>
              </a:extLst>
            </p:cNvPr>
            <p:cNvSpPr/>
            <p:nvPr/>
          </p:nvSpPr>
          <p:spPr>
            <a:xfrm>
              <a:off x="3032115" y="5064814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7B37973-BF02-F149-B2BA-A338DC79A43B}"/>
                </a:ext>
              </a:extLst>
            </p:cNvPr>
            <p:cNvSpPr/>
            <p:nvPr/>
          </p:nvSpPr>
          <p:spPr>
            <a:xfrm>
              <a:off x="1569530" y="5064812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DPU (V)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C8B830CF-E556-E346-A32F-D0EFCFC0F5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420367"/>
              </p:ext>
            </p:extLst>
          </p:nvPr>
        </p:nvGraphicFramePr>
        <p:xfrm>
          <a:off x="2268715" y="2339319"/>
          <a:ext cx="29308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E0115A5-D1A6-304F-84B4-AC7ABB08EE18}"/>
              </a:ext>
            </a:extLst>
          </p:cNvPr>
          <p:cNvSpPr/>
          <p:nvPr/>
        </p:nvSpPr>
        <p:spPr>
          <a:xfrm>
            <a:off x="6082144" y="1288473"/>
            <a:ext cx="2981467" cy="17041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SCAN-SSA (Add kernel) is </a:t>
            </a:r>
            <a:r>
              <a:rPr lang="en-US" sz="1600" dirty="0">
                <a:solidFill>
                  <a:srgbClr val="C00000"/>
                </a:solidFill>
                <a:latin typeface="Candara" panose="020E0502030303020204" pitchFamily="34" charset="0"/>
              </a:rPr>
              <a:t>not compute-intensive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. Thus, 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performance saturates with less that 11 </a:t>
            </a:r>
            <a:r>
              <a:rPr lang="en-US" sz="1600" dirty="0" err="1">
                <a:solidFill>
                  <a:srgbClr val="0070C0"/>
                </a:solidFill>
                <a:latin typeface="Candara" panose="020E0502030303020204" pitchFamily="34" charset="0"/>
              </a:rPr>
              <a:t>tasklets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(recall STREAM ADD).</a:t>
            </a:r>
          </a:p>
          <a:p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BS shows similar behavior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9AC58130-5BFA-2D45-8CF2-97596990F93F}"/>
              </a:ext>
            </a:extLst>
          </p:cNvPr>
          <p:cNvSpPr/>
          <p:nvPr/>
        </p:nvSpPr>
        <p:spPr>
          <a:xfrm>
            <a:off x="6071506" y="3339103"/>
            <a:ext cx="2981467" cy="2741371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5">
            <a:extLst>
              <a:ext uri="{FF2B5EF4-FFF2-40B4-BE49-F238E27FC236}">
                <a16:creationId xmlns:a16="http://schemas.microsoft.com/office/drawing/2014/main" id="{D025D70C-7BE7-6F43-B6F9-B96C7B4ECEF6}"/>
              </a:ext>
            </a:extLst>
          </p:cNvPr>
          <p:cNvSpPr/>
          <p:nvPr/>
        </p:nvSpPr>
        <p:spPr>
          <a:xfrm>
            <a:off x="6071506" y="3339097"/>
            <a:ext cx="2981467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6DF05A-8755-7A4D-B86F-B7ACB33545F7}"/>
              </a:ext>
            </a:extLst>
          </p:cNvPr>
          <p:cNvSpPr txBox="1"/>
          <p:nvPr/>
        </p:nvSpPr>
        <p:spPr>
          <a:xfrm>
            <a:off x="6065156" y="3772150"/>
            <a:ext cx="2981467" cy="2308324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Most real-world workloads are in the compute-bound region </a:t>
            </a:r>
            <a:r>
              <a:rPr lang="en-US" dirty="0">
                <a:latin typeface="Cambria" panose="02040503050406030204" pitchFamily="18" charset="0"/>
              </a:rPr>
              <a:t>of the DPU (all kernels except SCAN-SSA (Add kernel) and BS), i.e., the pipeline latency dominates the MRAM access latency. </a:t>
            </a:r>
          </a:p>
        </p:txBody>
      </p:sp>
    </p:spTree>
    <p:extLst>
      <p:ext uri="{BB962C8B-B14F-4D97-AF65-F5344CB8AC3E}">
        <p14:creationId xmlns:p14="http://schemas.microsoft.com/office/powerpoint/2010/main" val="320257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3" grpId="0" uiExpand="1">
        <p:bldSub>
          <a:bldChart bld="series"/>
        </p:bldSub>
      </p:bldGraphic>
      <p:bldGraphic spid="43" grpId="1" uiExpand="1">
        <p:bldSub>
          <a:bldChart bld="series"/>
        </p:bldSub>
      </p:bldGraphic>
      <p:bldP spid="44" grpId="0" animBg="1"/>
      <p:bldP spid="45" grpId="0" animBg="1"/>
      <p:bldP spid="46" grpId="0" animBg="1"/>
      <p:bldP spid="4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791C72-5527-1F49-A094-8964151FB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" y="860719"/>
            <a:ext cx="5799539" cy="5580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E9EBF3-43A0-ED4E-9967-198BCFFABD5B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4941B9-6159-D948-B20C-9AA8B546C6F9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7A1261-ABAC-D34E-82B1-7801B135C023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3B49C6-79FB-7E44-AC94-6C1A922EDFBA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414FE2-920A-7745-A2BE-092E79DE2DD2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9B41FA-8B5E-1E4F-88CA-119C2BAAC8AB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47C0D4-0770-2A4D-B444-EC5075AC7D15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6046B6-CF97-9E4C-8BCA-BACAF9000D89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B1A621-6A06-3D47-9F58-788B564F81B5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DF2606-2A5F-2346-8F5F-D772EAEA1E9E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0C060E-2C0C-BC40-80A6-A2AFBB3DFBBD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502930-5AC4-2247-AF1F-3A3191464084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7840F6-2D93-E042-959C-345ED2270AA4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D7D873-EE3E-6641-9890-E6B4F76996D1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12AB97C-7DA0-6543-A98C-E5C90C32E6EB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D47B08E-631E-194E-B9EA-41ECC3522D3A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DPU (VI)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863A9EBB-F1D2-8645-974A-5CA92C6E1E90}"/>
              </a:ext>
            </a:extLst>
          </p:cNvPr>
          <p:cNvSpPr/>
          <p:nvPr/>
        </p:nvSpPr>
        <p:spPr>
          <a:xfrm>
            <a:off x="6082144" y="2279440"/>
            <a:ext cx="2981467" cy="14614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TRNS performs step 1 of the matrix transposition via the CPU-DPU transfer.</a:t>
            </a:r>
          </a:p>
          <a:p>
            <a:r>
              <a:rPr lang="en-US" sz="1400" dirty="0">
                <a:solidFill>
                  <a:srgbClr val="C00000"/>
                </a:solidFill>
                <a:latin typeface="Candara" panose="020E0502030303020204" pitchFamily="34" charset="0"/>
              </a:rPr>
              <a:t>Using small transfers (8 elements) does not exploit full CPU-DPU bandwidth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08ACEDC-69C1-D04D-AA42-F9484C7C45D4}"/>
              </a:ext>
            </a:extLst>
          </p:cNvPr>
          <p:cNvSpPr/>
          <p:nvPr/>
        </p:nvSpPr>
        <p:spPr>
          <a:xfrm>
            <a:off x="6071506" y="3893303"/>
            <a:ext cx="2981467" cy="2187373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3" name="Round Same Side Corner Rectangle 42">
            <a:extLst>
              <a:ext uri="{FF2B5EF4-FFF2-40B4-BE49-F238E27FC236}">
                <a16:creationId xmlns:a16="http://schemas.microsoft.com/office/drawing/2014/main" id="{5EE9A380-8AD7-BF44-8F10-DDF70482FA7E}"/>
              </a:ext>
            </a:extLst>
          </p:cNvPr>
          <p:cNvSpPr/>
          <p:nvPr/>
        </p:nvSpPr>
        <p:spPr>
          <a:xfrm>
            <a:off x="6071506" y="3893297"/>
            <a:ext cx="2981467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A9A1F2-AA3B-594B-9600-1458A86167DB}"/>
              </a:ext>
            </a:extLst>
          </p:cNvPr>
          <p:cNvSpPr txBox="1"/>
          <p:nvPr/>
        </p:nvSpPr>
        <p:spPr>
          <a:xfrm>
            <a:off x="6065156" y="4326350"/>
            <a:ext cx="2981467" cy="1754326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Transferring large data chunks from/to the host CPU is preferred </a:t>
            </a:r>
            <a:r>
              <a:rPr lang="en-US" dirty="0">
                <a:latin typeface="Cambria" panose="02040503050406030204" pitchFamily="18" charset="0"/>
              </a:rPr>
              <a:t>for input data and output results due to higher sustained CPU-DPU/DPU-CPU bandwidths.  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96A1C8A4-C29F-3241-96FB-26DF84481446}"/>
              </a:ext>
            </a:extLst>
          </p:cNvPr>
          <p:cNvSpPr/>
          <p:nvPr/>
        </p:nvSpPr>
        <p:spPr>
          <a:xfrm>
            <a:off x="6071505" y="1149921"/>
            <a:ext cx="2981467" cy="9873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The </a:t>
            </a:r>
            <a:r>
              <a:rPr lang="en-US" sz="1400" dirty="0">
                <a:solidFill>
                  <a:srgbClr val="0070C0"/>
                </a:solidFill>
              </a:rPr>
              <a:t>amount of time spent on CPU-DPU and DPU-CPU transfers is low</a:t>
            </a:r>
            <a:r>
              <a:rPr lang="en-US" sz="1400" dirty="0">
                <a:solidFill>
                  <a:schemeClr val="tx1"/>
                </a:solidFill>
              </a:rPr>
              <a:t> compared to the time spent on DPU execution</a:t>
            </a:r>
            <a:endParaRPr lang="en-US" sz="1400" dirty="0">
              <a:solidFill>
                <a:schemeClr val="accent2"/>
              </a:solidFill>
            </a:endParaRPr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6C65779D-F6BB-E64D-99AA-CE5F634D861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68715" y="2296679"/>
          <a:ext cx="29308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D73542AF-3A89-7944-A6D2-1E0F83C8994B}"/>
              </a:ext>
            </a:extLst>
          </p:cNvPr>
          <p:cNvSpPr/>
          <p:nvPr/>
        </p:nvSpPr>
        <p:spPr>
          <a:xfrm>
            <a:off x="169011" y="860718"/>
            <a:ext cx="8962289" cy="5580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C531DE1-7D47-3F4D-A586-9403CAEA5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27942"/>
            <a:ext cx="9131300" cy="1930400"/>
          </a:xfrm>
          <a:prstGeom prst="rect">
            <a:avLst/>
          </a:prstGeom>
        </p:spPr>
      </p:pic>
      <p:sp>
        <p:nvSpPr>
          <p:cNvPr id="49" name="Subtitle 1">
            <a:extLst>
              <a:ext uri="{FF2B5EF4-FFF2-40B4-BE49-F238E27FC236}">
                <a16:creationId xmlns:a16="http://schemas.microsoft.com/office/drawing/2014/main" id="{DA1ECF0D-ACF3-0A41-816F-A91EF0BDD09B}"/>
              </a:ext>
            </a:extLst>
          </p:cNvPr>
          <p:cNvSpPr txBox="1">
            <a:spLocks/>
          </p:cNvSpPr>
          <p:nvPr/>
        </p:nvSpPr>
        <p:spPr>
          <a:xfrm>
            <a:off x="1106731" y="5525569"/>
            <a:ext cx="6858000" cy="80399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6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7"/>
              </a:rPr>
              <a:t>https://github.com/CMU-SAFARI/prim-benchmarks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52306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031389" cy="5293805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Strong scaling experiments on 1 rank</a:t>
            </a:r>
          </a:p>
          <a:p>
            <a:pPr lvl="1"/>
            <a:r>
              <a:rPr lang="en-US" sz="2100" dirty="0"/>
              <a:t>We set the number of </a:t>
            </a:r>
            <a:r>
              <a:rPr lang="en-US" sz="2100" dirty="0" err="1"/>
              <a:t>tasklets</a:t>
            </a:r>
            <a:r>
              <a:rPr lang="en-US" sz="2100" dirty="0"/>
              <a:t> to the best performing one</a:t>
            </a:r>
          </a:p>
          <a:p>
            <a:pPr lvl="1"/>
            <a:r>
              <a:rPr lang="en-US" sz="2100" dirty="0"/>
              <a:t>The </a:t>
            </a:r>
            <a:r>
              <a:rPr lang="en-US" sz="2100" dirty="0">
                <a:solidFill>
                  <a:srgbClr val="C00000"/>
                </a:solidFill>
              </a:rPr>
              <a:t>number of DPUs is 1, 4, 16, 64</a:t>
            </a:r>
          </a:p>
          <a:p>
            <a:pPr lvl="1"/>
            <a:r>
              <a:rPr lang="en-US" sz="2100" dirty="0"/>
              <a:t>We show the breakdown of execution time:</a:t>
            </a:r>
          </a:p>
          <a:p>
            <a:pPr lvl="2"/>
            <a:r>
              <a:rPr lang="en-US" sz="1700" dirty="0">
                <a:solidFill>
                  <a:srgbClr val="00B050"/>
                </a:solidFill>
              </a:rPr>
              <a:t>DPU</a:t>
            </a:r>
            <a:r>
              <a:rPr lang="en-US" sz="1700" dirty="0"/>
              <a:t>: Execution time on the DPU</a:t>
            </a:r>
          </a:p>
          <a:p>
            <a:pPr lvl="2"/>
            <a:r>
              <a:rPr lang="en-US" sz="1700" dirty="0">
                <a:solidFill>
                  <a:srgbClr val="0070C0"/>
                </a:solidFill>
              </a:rPr>
              <a:t>Inter-DPU</a:t>
            </a:r>
            <a:r>
              <a:rPr lang="en-US" sz="1700" dirty="0"/>
              <a:t>: Time for inter-DPU communication via the host CPU</a:t>
            </a:r>
          </a:p>
          <a:p>
            <a:pPr lvl="2"/>
            <a:r>
              <a:rPr lang="en-US" sz="1700" dirty="0">
                <a:solidFill>
                  <a:schemeClr val="accent2"/>
                </a:solidFill>
              </a:rPr>
              <a:t>CPU-DPU</a:t>
            </a:r>
            <a:r>
              <a:rPr lang="en-US" sz="1700" dirty="0"/>
              <a:t>: Time for CPU to DPU transfer of input data</a:t>
            </a:r>
          </a:p>
          <a:p>
            <a:pPr lvl="2"/>
            <a:r>
              <a:rPr lang="en-US" sz="1700" dirty="0">
                <a:solidFill>
                  <a:srgbClr val="7030A0"/>
                </a:solidFill>
              </a:rPr>
              <a:t>DPU-CPU</a:t>
            </a:r>
            <a:r>
              <a:rPr lang="en-US" sz="1700" dirty="0"/>
              <a:t>: Time for DPU to CPU transfer of final results</a:t>
            </a:r>
          </a:p>
          <a:p>
            <a:pPr lvl="1"/>
            <a:r>
              <a:rPr lang="en-US" sz="2100" dirty="0">
                <a:solidFill>
                  <a:srgbClr val="C00000"/>
                </a:solidFill>
              </a:rPr>
              <a:t>Speedup over 1 DPU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614C6C1-8A21-7246-9421-1A9F20EDE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072" y="873419"/>
            <a:ext cx="5799541" cy="558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23FF1D-8675-EE42-8D80-937527AC2441}"/>
              </a:ext>
            </a:extLst>
          </p:cNvPr>
          <p:cNvSpPr/>
          <p:nvPr/>
        </p:nvSpPr>
        <p:spPr>
          <a:xfrm>
            <a:off x="3200400" y="873419"/>
            <a:ext cx="5863213" cy="5544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Rank (I)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A3D328F-00E0-FC48-AA7E-34FB94CF288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104127" y="1559509"/>
          <a:ext cx="29308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201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34514 -0.0007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7" y="-4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Graphic spid="26" grpId="0" uiExpand="1">
        <p:bldSub>
          <a:bldChart bld="series"/>
        </p:bldSub>
      </p:bldGraphic>
      <p:bldGraphic spid="26" grpId="1" uiExpand="1">
        <p:bldSub>
          <a:bldChart bld="series"/>
        </p:bldSub>
      </p:bldGraphic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AC910D-2258-C74B-B46F-EF00CEA22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1" y="860719"/>
            <a:ext cx="5799541" cy="558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EC2791-7E42-A540-960B-2932187DE7C6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0CA49-C88B-8144-885C-7ED03F445022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C8E5D-58D8-8D4D-9033-09B3F0C994B3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B7774-A3C6-0A48-A1FF-6D96A3E32FC0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1FABE6-2A62-3A47-B478-8C5A923011A6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32ABEB-684C-6C4B-85D3-40E280F4E0E2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D2287C-AFB6-EB42-AE6F-44001B366750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AF824-8AF2-0E41-875E-29F6B78E5EAB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29C13A-F5DC-694E-A30B-A06606C858A2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2B6C66-2481-2341-A893-121E330A28B9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6198D8-D3D2-454A-9E1D-B90E53C30D38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68B217-45F5-D646-917F-DF9FA011E491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5ED3E7-5BE2-FB42-9113-5E3E734A3C0F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AA360E-15B8-AE4D-BF17-7081817D8FDB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6867D-02D7-154E-86ED-8FF6C8E2ECED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B37973-BF02-F149-B2BA-A338DC79A43B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Rank (II)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8CE20153-0E49-0245-ABB2-248795153381}"/>
              </a:ext>
            </a:extLst>
          </p:cNvPr>
          <p:cNvSpPr/>
          <p:nvPr/>
        </p:nvSpPr>
        <p:spPr>
          <a:xfrm>
            <a:off x="6082145" y="1317402"/>
            <a:ext cx="2981467" cy="1330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VA, GEMV,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SpMV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SEL, UNI, BS, TS, MLP, HST-S, HSTS-L, RED, SCAN-SSA (both kernel), SCAN-RSS (both kernels), and TRNS (both kernels) </a:t>
            </a:r>
            <a:r>
              <a:rPr lang="en-US" sz="1400" dirty="0">
                <a:solidFill>
                  <a:srgbClr val="00B050"/>
                </a:solidFill>
                <a:latin typeface="Candara" panose="020E0502030303020204" pitchFamily="34" charset="0"/>
              </a:rPr>
              <a:t>scale linearly with the number of DPUs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2052FAC-A480-C64B-A016-25D5AC21A6E2}"/>
              </a:ext>
            </a:extLst>
          </p:cNvPr>
          <p:cNvSpPr/>
          <p:nvPr/>
        </p:nvSpPr>
        <p:spPr>
          <a:xfrm>
            <a:off x="6082145" y="3254386"/>
            <a:ext cx="2981467" cy="4281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70C0"/>
                </a:solidFill>
                <a:latin typeface="Candara" panose="020E0502030303020204" pitchFamily="34" charset="0"/>
              </a:rPr>
              <a:t>Scaling is sublinear for BFS and NW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16FDE4A-053F-B048-9AEC-F4714A6A4A21}"/>
              </a:ext>
            </a:extLst>
          </p:cNvPr>
          <p:cNvSpPr/>
          <p:nvPr/>
        </p:nvSpPr>
        <p:spPr>
          <a:xfrm>
            <a:off x="6082144" y="3845108"/>
            <a:ext cx="2981467" cy="6782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BFS suffers </a:t>
            </a:r>
            <a:r>
              <a:rPr lang="en-US" sz="1400" dirty="0">
                <a:solidFill>
                  <a:schemeClr val="accent2"/>
                </a:solidFill>
                <a:latin typeface="Candara" panose="020E0502030303020204" pitchFamily="34" charset="0"/>
              </a:rPr>
              <a:t>load imbalance 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due to irregular graph topology</a:t>
            </a:r>
            <a:endParaRPr lang="en-US" sz="1400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BF67F04-209E-664B-9A27-FC98A9A09554}"/>
              </a:ext>
            </a:extLst>
          </p:cNvPr>
          <p:cNvSpPr/>
          <p:nvPr/>
        </p:nvSpPr>
        <p:spPr>
          <a:xfrm>
            <a:off x="6082144" y="4685869"/>
            <a:ext cx="2981467" cy="10701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NW computes a diagonal of a 2D matrix in each iteration.</a:t>
            </a:r>
          </a:p>
          <a:p>
            <a:r>
              <a:rPr lang="en-US" sz="1400" dirty="0">
                <a:solidFill>
                  <a:srgbClr val="C00000"/>
                </a:solidFill>
                <a:latin typeface="Candara" panose="020E0502030303020204" pitchFamily="34" charset="0"/>
              </a:rPr>
              <a:t>More DPUs does not mean more parallelization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in shorter diagonals.</a:t>
            </a:r>
            <a:endParaRPr lang="en-US" sz="1400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4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41" grpId="0" animBg="1"/>
      <p:bldP spid="42" grpId="0" animBg="1"/>
      <p:bldP spid="46" grpId="0" animBg="1"/>
      <p:bldP spid="4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AC910D-2258-C74B-B46F-EF00CEA22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1" y="860719"/>
            <a:ext cx="5799541" cy="558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EC2791-7E42-A540-960B-2932187DE7C6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2B6C66-2481-2341-A893-121E330A28B9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0CA49-C88B-8144-885C-7ED03F445022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32ABEB-684C-6C4B-85D3-40E280F4E0E2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D2287C-AFB6-EB42-AE6F-44001B366750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6198D8-D3D2-454A-9E1D-B90E53C30D38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68B217-45F5-D646-917F-DF9FA011E491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5ED3E7-5BE2-FB42-9113-5E3E734A3C0F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AA360E-15B8-AE4D-BF17-7081817D8FDB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B37973-BF02-F149-B2BA-A338DC79A43B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C8E5D-58D8-8D4D-9033-09B3F0C994B3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B7774-A3C6-0A48-A1FF-6D96A3E32FC0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1FABE6-2A62-3A47-B478-8C5A923011A6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AF824-8AF2-0E41-875E-29F6B78E5EAB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29C13A-F5DC-694E-A30B-A06606C858A2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6867D-02D7-154E-86ED-8FF6C8E2ECED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47C0D4-0770-2A4D-B444-EC5075AC7D15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B1A621-6A06-3D47-9F58-788B564F81B5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502930-5AC4-2247-AF1F-3A3191464084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3B49C6-79FB-7E44-AC94-6C1A922EDFBA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414FE2-920A-7745-A2BE-092E79DE2DD2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0C060E-2C0C-BC40-80A6-A2AFBB3DFBBD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7840F6-2D93-E042-959C-345ED2270AA4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D7D873-EE3E-6641-9890-E6B4F76996D1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D47B08E-631E-194E-B9EA-41ECC3522D3A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E9EBF3-43A0-ED4E-9967-198BCFFABD5B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4941B9-6159-D948-B20C-9AA8B546C6F9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7A1261-ABAC-D34E-82B1-7801B135C023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9B41FA-8B5E-1E4F-88CA-119C2BAAC8AB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6046B6-CF97-9E4C-8BCA-BACAF9000D89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12AB97C-7DA0-6543-A98C-E5C90C32E6EB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DF2606-2A5F-2346-8F5F-D772EAEA1E9E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Rank (III)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9203E3D-7771-D445-9766-F1EB3BD3A696}"/>
              </a:ext>
            </a:extLst>
          </p:cNvPr>
          <p:cNvSpPr/>
          <p:nvPr/>
        </p:nvSpPr>
        <p:spPr>
          <a:xfrm>
            <a:off x="6082145" y="1801494"/>
            <a:ext cx="2981467" cy="6593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VA, GEMV,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SpMV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BS, TS, TRNS </a:t>
            </a:r>
            <a:r>
              <a:rPr lang="en-US" sz="1400" dirty="0">
                <a:solidFill>
                  <a:srgbClr val="00B050"/>
                </a:solidFill>
                <a:latin typeface="Candara" panose="020E0502030303020204" pitchFamily="34" charset="0"/>
              </a:rPr>
              <a:t>do not need inter-DPU synchronization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58E9C51-8355-6B43-BF4C-B3137DEB5D4E}"/>
              </a:ext>
            </a:extLst>
          </p:cNvPr>
          <p:cNvSpPr/>
          <p:nvPr/>
        </p:nvSpPr>
        <p:spPr>
          <a:xfrm>
            <a:off x="6082145" y="2898051"/>
            <a:ext cx="2981467" cy="9939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SEL, UNI, HST-S, HST-L, RED, SCAN-SSA, SCAN-RSS </a:t>
            </a:r>
            <a:r>
              <a:rPr lang="en-US" sz="1400" dirty="0">
                <a:solidFill>
                  <a:schemeClr val="accent2"/>
                </a:solidFill>
                <a:latin typeface="Candara" panose="020E0502030303020204" pitchFamily="34" charset="0"/>
              </a:rPr>
              <a:t>need inter-DPU synchronization but 64 DPUs still obtain the best performance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E33B74C-7AE1-8D41-832E-F3E0380C9668}"/>
              </a:ext>
            </a:extLst>
          </p:cNvPr>
          <p:cNvSpPr/>
          <p:nvPr/>
        </p:nvSpPr>
        <p:spPr>
          <a:xfrm>
            <a:off x="6082144" y="4329200"/>
            <a:ext cx="2981467" cy="8748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BFS, MLP, NW require</a:t>
            </a:r>
            <a:r>
              <a:rPr lang="en-US" sz="1400" dirty="0">
                <a:solidFill>
                  <a:srgbClr val="C00000"/>
                </a:solidFill>
                <a:latin typeface="Candara" panose="020E0502030303020204" pitchFamily="34" charset="0"/>
              </a:rPr>
              <a:t> heavy inter-DPU synchronization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involving DPU-CPU and CPU-DPU transfers</a:t>
            </a:r>
          </a:p>
        </p:txBody>
      </p:sp>
    </p:spTree>
    <p:extLst>
      <p:ext uri="{BB962C8B-B14F-4D97-AF65-F5344CB8AC3E}">
        <p14:creationId xmlns:p14="http://schemas.microsoft.com/office/powerpoint/2010/main" val="331559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  <p:bldP spid="12" grpId="0" animBg="1"/>
      <p:bldP spid="13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8" grpId="0" animBg="1"/>
      <p:bldP spid="10" grpId="0" animBg="1"/>
      <p:bldP spid="11" grpId="0" animBg="1"/>
      <p:bldP spid="14" grpId="0" animBg="1"/>
      <p:bldP spid="16" grpId="0" animBg="1"/>
      <p:bldP spid="23" grpId="0" animBg="1"/>
      <p:bldP spid="31" grpId="0" animBg="1"/>
      <p:bldP spid="33" grpId="0" animBg="1"/>
      <p:bldP spid="36" grpId="0" animBg="1"/>
      <p:bldP spid="28" grpId="0" animBg="1"/>
      <p:bldP spid="29" grpId="0" animBg="1"/>
      <p:bldP spid="35" grpId="0" animBg="1"/>
      <p:bldP spid="37" grpId="0" animBg="1"/>
      <p:bldP spid="38" grpId="0" animBg="1"/>
      <p:bldP spid="40" grpId="0" animBg="1"/>
      <p:bldP spid="25" grpId="0" animBg="1"/>
      <p:bldP spid="26" grpId="0" animBg="1"/>
      <p:bldP spid="27" grpId="0" animBg="1"/>
      <p:bldP spid="30" grpId="0" animBg="1"/>
      <p:bldP spid="32" grpId="0" animBg="1"/>
      <p:bldP spid="39" grpId="0" animBg="1"/>
      <p:bldP spid="34" grpId="0" animBg="1"/>
      <p:bldP spid="41" grpId="0" animBg="1"/>
      <p:bldP spid="42" grpId="0" animBg="1"/>
      <p:bldP spid="4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AC910D-2258-C74B-B46F-EF00CEA22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1" y="860719"/>
            <a:ext cx="5799541" cy="558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EC2791-7E42-A540-960B-2932187DE7C6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32ABEB-684C-6C4B-85D3-40E280F4E0E2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D2287C-AFB6-EB42-AE6F-44001B366750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1FABE6-2A62-3A47-B478-8C5A923011A6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47C0D4-0770-2A4D-B444-EC5075AC7D15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3B49C6-79FB-7E44-AC94-6C1A922EDFBA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414FE2-920A-7745-A2BE-092E79DE2DD2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7A1261-ABAC-D34E-82B1-7801B135C023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29C13A-F5DC-694E-A30B-A06606C858A2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0CA49-C88B-8144-885C-7ED03F445022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6046B6-CF97-9E4C-8BCA-BACAF9000D89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502930-5AC4-2247-AF1F-3A3191464084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2B6C66-2481-2341-A893-121E330A28B9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6198D8-D3D2-454A-9E1D-B90E53C30D38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68B217-45F5-D646-917F-DF9FA011E491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5ED3E7-5BE2-FB42-9113-5E3E734A3C0F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AA360E-15B8-AE4D-BF17-7081817D8FDB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B37973-BF02-F149-B2BA-A338DC79A43B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C8E5D-58D8-8D4D-9033-09B3F0C994B3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B7774-A3C6-0A48-A1FF-6D96A3E32FC0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6867D-02D7-154E-86ED-8FF6C8E2ECED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AF824-8AF2-0E41-875E-29F6B78E5EAB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B1A621-6A06-3D47-9F58-788B564F81B5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0C060E-2C0C-BC40-80A6-A2AFBB3DFBBD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7840F6-2D93-E042-959C-345ED2270AA4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D7D873-EE3E-6641-9890-E6B4F76996D1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D47B08E-631E-194E-B9EA-41ECC3522D3A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E9EBF3-43A0-ED4E-9967-198BCFFABD5B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4941B9-6159-D948-B20C-9AA8B546C6F9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12AB97C-7DA0-6543-A98C-E5C90C32E6EB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DF2606-2A5F-2346-8F5F-D772EAEA1E9E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9B41FA-8B5E-1E4F-88CA-119C2BAAC8AB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Rank (IV)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9203E3D-7771-D445-9766-F1EB3BD3A696}"/>
              </a:ext>
            </a:extLst>
          </p:cNvPr>
          <p:cNvSpPr/>
          <p:nvPr/>
        </p:nvSpPr>
        <p:spPr>
          <a:xfrm>
            <a:off x="6082145" y="927848"/>
            <a:ext cx="2981467" cy="13850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VA, GEMV, TS, MLP, HST-S, HST-L, RED, SCAN-SSA, SCAN-RSS, TRNS </a:t>
            </a:r>
            <a:r>
              <a:rPr lang="en-US" sz="1400" dirty="0">
                <a:solidFill>
                  <a:srgbClr val="00B050"/>
                </a:solidFill>
                <a:latin typeface="Candara" panose="020E0502030303020204" pitchFamily="34" charset="0"/>
              </a:rPr>
              <a:t>use parallel transfers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CPU-DPU and DPU-CPU transfer times decrease as we increase the number of DPUs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58E9C51-8355-6B43-BF4C-B3137DEB5D4E}"/>
              </a:ext>
            </a:extLst>
          </p:cNvPr>
          <p:cNvSpPr/>
          <p:nvPr/>
        </p:nvSpPr>
        <p:spPr>
          <a:xfrm>
            <a:off x="6082145" y="2391101"/>
            <a:ext cx="2981467" cy="14184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BS, NW </a:t>
            </a:r>
            <a:r>
              <a:rPr lang="en-US" sz="1400" dirty="0">
                <a:solidFill>
                  <a:schemeClr val="accent2"/>
                </a:solidFill>
                <a:latin typeface="Candara" panose="020E0502030303020204" pitchFamily="34" charset="0"/>
              </a:rPr>
              <a:t>use parallel transfers but do not reduce transfer times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BS transfers a complete array to all DPUs.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NW does not use all DPUs in all iterations</a:t>
            </a:r>
            <a:endParaRPr lang="en-US" sz="1400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E33B74C-7AE1-8D41-832E-F3E0380C9668}"/>
              </a:ext>
            </a:extLst>
          </p:cNvPr>
          <p:cNvSpPr/>
          <p:nvPr/>
        </p:nvSpPr>
        <p:spPr>
          <a:xfrm>
            <a:off x="6082144" y="3887764"/>
            <a:ext cx="2981467" cy="7514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SpMV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SEL, UNI, BFS </a:t>
            </a:r>
            <a:r>
              <a:rPr lang="en-US" sz="1400" dirty="0">
                <a:solidFill>
                  <a:srgbClr val="C00000"/>
                </a:solidFill>
                <a:latin typeface="Candara" panose="020E0502030303020204" pitchFamily="34" charset="0"/>
              </a:rPr>
              <a:t>cannot use parallel transfers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as the transfer size per DPU is not fixed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A074351-7E1D-A04A-9F2A-14899F42FF86}"/>
              </a:ext>
            </a:extLst>
          </p:cNvPr>
          <p:cNvSpPr/>
          <p:nvPr/>
        </p:nvSpPr>
        <p:spPr>
          <a:xfrm>
            <a:off x="6082143" y="4717451"/>
            <a:ext cx="2917726" cy="1702792"/>
          </a:xfrm>
          <a:prstGeom prst="roundRect">
            <a:avLst>
              <a:gd name="adj" fmla="val 9070"/>
            </a:avLst>
          </a:prstGeom>
          <a:solidFill>
            <a:srgbClr val="F2F9F3"/>
          </a:solidFill>
          <a:ln w="444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Round Same Side Corner Rectangle 45">
            <a:extLst>
              <a:ext uri="{FF2B5EF4-FFF2-40B4-BE49-F238E27FC236}">
                <a16:creationId xmlns:a16="http://schemas.microsoft.com/office/drawing/2014/main" id="{D2F7B0F6-80B2-EB49-BA79-74AD5DD80A83}"/>
              </a:ext>
            </a:extLst>
          </p:cNvPr>
          <p:cNvSpPr/>
          <p:nvPr/>
        </p:nvSpPr>
        <p:spPr>
          <a:xfrm>
            <a:off x="6082143" y="4717448"/>
            <a:ext cx="2917725" cy="432000"/>
          </a:xfrm>
          <a:prstGeom prst="round2SameRect">
            <a:avLst>
              <a:gd name="adj1" fmla="val 30308"/>
              <a:gd name="adj2" fmla="val 0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1400" b="1" i="1" dirty="0">
                <a:solidFill>
                  <a:schemeClr val="bg1"/>
                </a:solidFill>
                <a:latin typeface="Cambria" panose="02040503050406030204" pitchFamily="18" charset="0"/>
              </a:rPr>
              <a:t>PROGRAMMING RECOMMENDATION 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D873C1C-5359-0543-87C7-0C942DABEB8C}"/>
              </a:ext>
            </a:extLst>
          </p:cNvPr>
          <p:cNvSpPr txBox="1"/>
          <p:nvPr/>
        </p:nvSpPr>
        <p:spPr>
          <a:xfrm>
            <a:off x="6082143" y="5089999"/>
            <a:ext cx="2917726" cy="1384995"/>
          </a:xfrm>
          <a:prstGeom prst="rect">
            <a:avLst/>
          </a:prstGeom>
          <a:noFill/>
          <a:ln>
            <a:noFill/>
          </a:ln>
        </p:spPr>
        <p:txBody>
          <a:bodyPr wrap="square" lIns="180000" rtlCol="0">
            <a:spAutoFit/>
          </a:bodyPr>
          <a:lstStyle/>
          <a:p>
            <a:r>
              <a:rPr lang="en-US" sz="1400" b="1" dirty="0">
                <a:latin typeface="Cambria" panose="02040503050406030204" pitchFamily="18" charset="0"/>
              </a:rPr>
              <a:t>Parallel CPU-DPU/DPU-CPU transfers inside a rank of DPUs are recommended for real-world workloads</a:t>
            </a:r>
            <a:r>
              <a:rPr lang="en-US" sz="1400" dirty="0">
                <a:latin typeface="Cambria" panose="02040503050406030204" pitchFamily="18" charset="0"/>
              </a:rPr>
              <a:t> when all transferred buffers are of the same size.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D51AF2A-32D3-564A-ACB4-28464FADF612}"/>
              </a:ext>
            </a:extLst>
          </p:cNvPr>
          <p:cNvSpPr/>
          <p:nvPr/>
        </p:nvSpPr>
        <p:spPr>
          <a:xfrm>
            <a:off x="169011" y="860718"/>
            <a:ext cx="8962289" cy="5580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0FA34C7-E693-4549-8F18-B1B938D1E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7942"/>
            <a:ext cx="9131300" cy="1930400"/>
          </a:xfrm>
          <a:prstGeom prst="rect">
            <a:avLst/>
          </a:prstGeom>
        </p:spPr>
      </p:pic>
      <p:sp>
        <p:nvSpPr>
          <p:cNvPr id="49" name="Subtitle 1">
            <a:extLst>
              <a:ext uri="{FF2B5EF4-FFF2-40B4-BE49-F238E27FC236}">
                <a16:creationId xmlns:a16="http://schemas.microsoft.com/office/drawing/2014/main" id="{E04E9A31-2B7F-FB48-9E73-7ED06EBA6D5F}"/>
              </a:ext>
            </a:extLst>
          </p:cNvPr>
          <p:cNvSpPr txBox="1">
            <a:spLocks/>
          </p:cNvSpPr>
          <p:nvPr/>
        </p:nvSpPr>
        <p:spPr>
          <a:xfrm>
            <a:off x="1106731" y="5525569"/>
            <a:ext cx="6858000" cy="80399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4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5"/>
              </a:rPr>
              <a:t>https://github.com/CMU-SAFARI/prim-benchmarks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183300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031389" cy="529380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Strong scaling experiments on 32 rank</a:t>
            </a:r>
          </a:p>
          <a:p>
            <a:pPr lvl="1"/>
            <a:r>
              <a:rPr lang="en-US" sz="2100" dirty="0"/>
              <a:t>We set the number of </a:t>
            </a:r>
            <a:r>
              <a:rPr lang="en-US" sz="2100" dirty="0" err="1"/>
              <a:t>tasklets</a:t>
            </a:r>
            <a:r>
              <a:rPr lang="en-US" sz="2100" dirty="0"/>
              <a:t> to the best performing one</a:t>
            </a:r>
          </a:p>
          <a:p>
            <a:pPr lvl="1"/>
            <a:r>
              <a:rPr lang="en-US" sz="2100" dirty="0"/>
              <a:t>The </a:t>
            </a:r>
            <a:r>
              <a:rPr lang="en-US" sz="2100" dirty="0">
                <a:solidFill>
                  <a:srgbClr val="C00000"/>
                </a:solidFill>
              </a:rPr>
              <a:t>number of DPUs is 256, 512, 1024, 2048</a:t>
            </a:r>
          </a:p>
          <a:p>
            <a:pPr lvl="1"/>
            <a:r>
              <a:rPr lang="en-US" sz="2100" dirty="0"/>
              <a:t>We show the breakdown of execution time:</a:t>
            </a:r>
          </a:p>
          <a:p>
            <a:pPr lvl="2"/>
            <a:r>
              <a:rPr lang="en-US" sz="1700" dirty="0">
                <a:solidFill>
                  <a:srgbClr val="00B050"/>
                </a:solidFill>
              </a:rPr>
              <a:t>DPU</a:t>
            </a:r>
            <a:r>
              <a:rPr lang="en-US" sz="1700" dirty="0"/>
              <a:t>: Execution time on the DPU</a:t>
            </a:r>
          </a:p>
          <a:p>
            <a:pPr lvl="2"/>
            <a:r>
              <a:rPr lang="en-US" sz="1700" dirty="0">
                <a:solidFill>
                  <a:srgbClr val="0070C0"/>
                </a:solidFill>
              </a:rPr>
              <a:t>Inter-DPU</a:t>
            </a:r>
            <a:r>
              <a:rPr lang="en-US" sz="1700" dirty="0"/>
              <a:t>: Time for inter-DPU communication via the host CPU</a:t>
            </a:r>
          </a:p>
          <a:p>
            <a:pPr lvl="2"/>
            <a:r>
              <a:rPr lang="en-US" sz="1700" dirty="0"/>
              <a:t>We do not show CPU-DPU/DPU-CPU transfer times</a:t>
            </a:r>
          </a:p>
          <a:p>
            <a:pPr lvl="1"/>
            <a:r>
              <a:rPr lang="en-US" sz="2100" dirty="0">
                <a:solidFill>
                  <a:srgbClr val="C00000"/>
                </a:solidFill>
              </a:rPr>
              <a:t>Speedup over 256 DPUs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8C7CA-02F7-AC4B-B2DF-D55EAA69E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613" y="873419"/>
            <a:ext cx="5580000" cy="55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32 Ranks</a:t>
            </a:r>
          </a:p>
        </p:txBody>
      </p:sp>
    </p:spTree>
    <p:extLst>
      <p:ext uri="{BB962C8B-B14F-4D97-AF65-F5344CB8AC3E}">
        <p14:creationId xmlns:p14="http://schemas.microsoft.com/office/powerpoint/2010/main" val="119452549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Weak Scaling: 1 Rank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BF018FF-A725-3C49-A265-1BD6BA0F3D69}"/>
              </a:ext>
            </a:extLst>
          </p:cNvPr>
          <p:cNvSpPr/>
          <p:nvPr/>
        </p:nvSpPr>
        <p:spPr>
          <a:xfrm>
            <a:off x="6071505" y="1195541"/>
            <a:ext cx="2981467" cy="2980034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7" name="Round Same Side Corner Rectangle 56">
            <a:extLst>
              <a:ext uri="{FF2B5EF4-FFF2-40B4-BE49-F238E27FC236}">
                <a16:creationId xmlns:a16="http://schemas.microsoft.com/office/drawing/2014/main" id="{47FB5699-D8F7-C34F-83E0-D7DD4FE77FC9}"/>
              </a:ext>
            </a:extLst>
          </p:cNvPr>
          <p:cNvSpPr/>
          <p:nvPr/>
        </p:nvSpPr>
        <p:spPr>
          <a:xfrm>
            <a:off x="6071505" y="1195534"/>
            <a:ext cx="2981467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C6E9EE0-83F9-EE43-8CE0-2B148EC1A655}"/>
              </a:ext>
            </a:extLst>
          </p:cNvPr>
          <p:cNvSpPr txBox="1"/>
          <p:nvPr/>
        </p:nvSpPr>
        <p:spPr>
          <a:xfrm>
            <a:off x="6062291" y="1621030"/>
            <a:ext cx="2981467" cy="2554545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</a:rPr>
              <a:t>Equally-sized problems assigned to different DPUs and little/no inter-DPU synchronization lead to linear weak scaling </a:t>
            </a:r>
            <a:r>
              <a:rPr lang="en-US" sz="1600" dirty="0">
                <a:latin typeface="Cambria" panose="02040503050406030204" pitchFamily="18" charset="0"/>
              </a:rPr>
              <a:t>of the execution time spent on the DPUs (i.e., constant execution time when we increase the number of DPUs and the dataset size accordingly). 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6E4CA248-79CF-0641-88D3-50FBC4F6804C}"/>
              </a:ext>
            </a:extLst>
          </p:cNvPr>
          <p:cNvSpPr/>
          <p:nvPr/>
        </p:nvSpPr>
        <p:spPr>
          <a:xfrm>
            <a:off x="6091359" y="4374036"/>
            <a:ext cx="2981467" cy="1748929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1" name="Round Same Side Corner Rectangle 60">
            <a:extLst>
              <a:ext uri="{FF2B5EF4-FFF2-40B4-BE49-F238E27FC236}">
                <a16:creationId xmlns:a16="http://schemas.microsoft.com/office/drawing/2014/main" id="{D6060AC6-1DD7-004B-A5B3-5EE6C8BE57DF}"/>
              </a:ext>
            </a:extLst>
          </p:cNvPr>
          <p:cNvSpPr/>
          <p:nvPr/>
        </p:nvSpPr>
        <p:spPr>
          <a:xfrm>
            <a:off x="6091359" y="4391282"/>
            <a:ext cx="2981467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62DD269-106D-ED45-9D35-5B6F85BEFDB2}"/>
              </a:ext>
            </a:extLst>
          </p:cNvPr>
          <p:cNvSpPr txBox="1"/>
          <p:nvPr/>
        </p:nvSpPr>
        <p:spPr>
          <a:xfrm>
            <a:off x="6082145" y="4799526"/>
            <a:ext cx="2981467" cy="1323439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</a:rPr>
              <a:t>Sustained bandwidth of parallel CPU-DPU/DPU-CPU transfers inside a rank of DPUs increases </a:t>
            </a:r>
            <a:r>
              <a:rPr lang="en-US" sz="1600" b="1" dirty="0" err="1">
                <a:latin typeface="Cambria" panose="02040503050406030204" pitchFamily="18" charset="0"/>
              </a:rPr>
              <a:t>sublinearly</a:t>
            </a:r>
            <a:r>
              <a:rPr lang="en-US" sz="1600" dirty="0">
                <a:latin typeface="Cambria" panose="02040503050406030204" pitchFamily="18" charset="0"/>
              </a:rPr>
              <a:t> with the number of DPUs.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DD0A8-74EB-5548-933D-8257C29C4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58" y="873992"/>
            <a:ext cx="5799541" cy="558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B28C06-581D-6548-A7B3-AB910D6422F8}"/>
              </a:ext>
            </a:extLst>
          </p:cNvPr>
          <p:cNvSpPr/>
          <p:nvPr/>
        </p:nvSpPr>
        <p:spPr>
          <a:xfrm>
            <a:off x="169011" y="936172"/>
            <a:ext cx="8962289" cy="551782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EE234C-535E-F546-915D-2FC39BF69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27942"/>
            <a:ext cx="9131300" cy="1930400"/>
          </a:xfrm>
          <a:prstGeom prst="rect">
            <a:avLst/>
          </a:prstGeom>
        </p:spPr>
      </p:pic>
      <p:sp>
        <p:nvSpPr>
          <p:cNvPr id="14" name="Subtitle 1">
            <a:extLst>
              <a:ext uri="{FF2B5EF4-FFF2-40B4-BE49-F238E27FC236}">
                <a16:creationId xmlns:a16="http://schemas.microsoft.com/office/drawing/2014/main" id="{169A0447-95C7-BA4D-B883-F27C7EB3BE1A}"/>
              </a:ext>
            </a:extLst>
          </p:cNvPr>
          <p:cNvSpPr txBox="1">
            <a:spLocks/>
          </p:cNvSpPr>
          <p:nvPr/>
        </p:nvSpPr>
        <p:spPr>
          <a:xfrm>
            <a:off x="1106731" y="5525569"/>
            <a:ext cx="6858000" cy="80399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5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6"/>
              </a:rPr>
              <a:t>https://github.com/CMU-SAFARI/prim-benchmarks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51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CPU/GPU: 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 of both UPMEM-based PIM systems </a:t>
            </a:r>
            <a:r>
              <a:rPr lang="en-US" dirty="0">
                <a:solidFill>
                  <a:srgbClr val="00B050"/>
                </a:solidFill>
              </a:rPr>
              <a:t>to state-of-the-art CPU and GPU</a:t>
            </a:r>
          </a:p>
          <a:p>
            <a:pPr lvl="1"/>
            <a:r>
              <a:rPr lang="en-US" dirty="0"/>
              <a:t>Intel Xeon E3-1240 CPU</a:t>
            </a:r>
          </a:p>
          <a:p>
            <a:pPr lvl="1"/>
            <a:r>
              <a:rPr lang="en-US" dirty="0"/>
              <a:t>NVIDIA Titan V GPU</a:t>
            </a:r>
          </a:p>
          <a:p>
            <a:r>
              <a:rPr lang="en-US" dirty="0"/>
              <a:t>We use </a:t>
            </a:r>
            <a:r>
              <a:rPr lang="en-US" dirty="0">
                <a:solidFill>
                  <a:srgbClr val="C00000"/>
                </a:solidFill>
              </a:rPr>
              <a:t>state-of-the-art CPU and GPU counterparts</a:t>
            </a:r>
            <a:r>
              <a:rPr lang="en-US" dirty="0"/>
              <a:t> of </a:t>
            </a:r>
            <a:r>
              <a:rPr lang="en-US" dirty="0" err="1"/>
              <a:t>PrIM</a:t>
            </a:r>
            <a:r>
              <a:rPr lang="en-US" dirty="0"/>
              <a:t> benchmarks</a:t>
            </a:r>
          </a:p>
          <a:p>
            <a:pPr lvl="1"/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https://github.com/CMU-SAFARI/prim-benchmarks</a:t>
            </a:r>
            <a:endParaRPr lang="en-US" dirty="0"/>
          </a:p>
          <a:p>
            <a:r>
              <a:rPr lang="en-US" dirty="0"/>
              <a:t>We use the </a:t>
            </a:r>
            <a:r>
              <a:rPr lang="en-US" dirty="0">
                <a:solidFill>
                  <a:srgbClr val="0070C0"/>
                </a:solidFill>
              </a:rPr>
              <a:t>largest dataset that we can fit in the GPU</a:t>
            </a:r>
            <a:r>
              <a:rPr lang="en-US" dirty="0"/>
              <a:t> memory</a:t>
            </a:r>
          </a:p>
          <a:p>
            <a:r>
              <a:rPr lang="en-US" dirty="0"/>
              <a:t>We show overall execution time, including DPU kernel time and inter DPU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12926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78200" y="962395"/>
            <a:ext cx="8787600" cy="88049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2890"/>
            <a:ext cx="8787600" cy="1386667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C2468A4-AD3D-9E4B-BF86-87D7754FA1EC}"/>
              </a:ext>
            </a:extLst>
          </p:cNvPr>
          <p:cNvSpPr/>
          <p:nvPr/>
        </p:nvSpPr>
        <p:spPr>
          <a:xfrm>
            <a:off x="169011" y="1888002"/>
            <a:ext cx="8787600" cy="1396457"/>
          </a:xfrm>
          <a:prstGeom prst="roundRect">
            <a:avLst>
              <a:gd name="adj" fmla="val 9605"/>
            </a:avLst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6092E59-AC16-6F4B-A65D-CBD183F3F254}"/>
              </a:ext>
            </a:extLst>
          </p:cNvPr>
          <p:cNvSpPr/>
          <p:nvPr/>
        </p:nvSpPr>
        <p:spPr>
          <a:xfrm>
            <a:off x="169011" y="3328556"/>
            <a:ext cx="8787600" cy="85454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6C0B9E9-FA02-B54D-BCAA-80A0D841BBC7}"/>
              </a:ext>
            </a:extLst>
          </p:cNvPr>
          <p:cNvSpPr/>
          <p:nvPr/>
        </p:nvSpPr>
        <p:spPr>
          <a:xfrm>
            <a:off x="169010" y="4235006"/>
            <a:ext cx="8796789" cy="83005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1F7BF48-9CA3-844E-9033-227911BFE414}"/>
              </a:ext>
            </a:extLst>
          </p:cNvPr>
          <p:cNvSpPr/>
          <p:nvPr/>
        </p:nvSpPr>
        <p:spPr>
          <a:xfrm>
            <a:off x="178200" y="5116966"/>
            <a:ext cx="8787600" cy="82663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86D1183-62FC-FD49-BA7D-A11F3326BB26}"/>
              </a:ext>
            </a:extLst>
          </p:cNvPr>
          <p:cNvSpPr/>
          <p:nvPr/>
        </p:nvSpPr>
        <p:spPr>
          <a:xfrm>
            <a:off x="169010" y="5988711"/>
            <a:ext cx="8787600" cy="36000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8BF89-EC1C-A447-B581-92D8E4742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287422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CPU/GPU: Performance Comparison (I)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66632C0-F0A1-3A48-A999-5A93D469E4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913302"/>
          <a:ext cx="9000000" cy="380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A97F01-7391-1F4F-866C-1945B0944185}"/>
              </a:ext>
            </a:extLst>
          </p:cNvPr>
          <p:cNvSpPr/>
          <p:nvPr/>
        </p:nvSpPr>
        <p:spPr>
          <a:xfrm>
            <a:off x="464214" y="4808624"/>
            <a:ext cx="8215572" cy="783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2,556-DPU and the 640-DPU systems outperform the CPU for 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all benchmarks except </a:t>
            </a:r>
            <a:r>
              <a:rPr lang="en-US" sz="2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SpMV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, BFS, and NW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0417DB-CE0F-BF4A-94A8-271FA4EC1E26}"/>
              </a:ext>
            </a:extLst>
          </p:cNvPr>
          <p:cNvSpPr/>
          <p:nvPr/>
        </p:nvSpPr>
        <p:spPr>
          <a:xfrm>
            <a:off x="5605670" y="1378226"/>
            <a:ext cx="357808" cy="26636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2A0405-D778-6E49-BE7E-0F485EBA57C2}"/>
              </a:ext>
            </a:extLst>
          </p:cNvPr>
          <p:cNvSpPr/>
          <p:nvPr/>
        </p:nvSpPr>
        <p:spPr>
          <a:xfrm>
            <a:off x="6327914" y="1378225"/>
            <a:ext cx="357808" cy="26636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10BD69-F7BB-A54E-96B5-49A2A6DC44F9}"/>
              </a:ext>
            </a:extLst>
          </p:cNvPr>
          <p:cNvSpPr/>
          <p:nvPr/>
        </p:nvSpPr>
        <p:spPr>
          <a:xfrm>
            <a:off x="7050158" y="1378224"/>
            <a:ext cx="357808" cy="26636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160FFD9-D775-0B4F-86C2-16FD03CB8961}"/>
              </a:ext>
            </a:extLst>
          </p:cNvPr>
          <p:cNvSpPr/>
          <p:nvPr/>
        </p:nvSpPr>
        <p:spPr>
          <a:xfrm>
            <a:off x="464214" y="5640298"/>
            <a:ext cx="8215572" cy="783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2,556-DPU and the 640-DPU are, respectively, 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93.0x and 27.9x faster than the CPU for 13 of the </a:t>
            </a:r>
            <a:r>
              <a:rPr lang="en-US" sz="2200" dirty="0" err="1">
                <a:solidFill>
                  <a:srgbClr val="FFC000"/>
                </a:solidFill>
                <a:latin typeface="Candara" panose="020E0502030303020204" pitchFamily="34" charset="0"/>
              </a:rPr>
              <a:t>PrIM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 benchmarks</a:t>
            </a:r>
            <a:endParaRPr lang="en-US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6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CPU/GPU: Performance Comparison (II)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66632C0-F0A1-3A48-A999-5A93D469E4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913302"/>
          <a:ext cx="9000000" cy="380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A97F01-7391-1F4F-866C-1945B0944185}"/>
              </a:ext>
            </a:extLst>
          </p:cNvPr>
          <p:cNvSpPr/>
          <p:nvPr/>
        </p:nvSpPr>
        <p:spPr>
          <a:xfrm>
            <a:off x="464214" y="4808624"/>
            <a:ext cx="8215572" cy="783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2,556-DPU outperforms the GPU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for 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10 </a:t>
            </a:r>
            <a:r>
              <a:rPr lang="en-US" sz="2200" dirty="0" err="1">
                <a:solidFill>
                  <a:srgbClr val="FFC000"/>
                </a:solidFill>
                <a:latin typeface="Candara" panose="020E0502030303020204" pitchFamily="34" charset="0"/>
              </a:rPr>
              <a:t>PrIM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 benchmarks with an average of 2.54x</a:t>
            </a:r>
            <a:endParaRPr lang="en-US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160FFD9-D775-0B4F-86C2-16FD03CB8961}"/>
              </a:ext>
            </a:extLst>
          </p:cNvPr>
          <p:cNvSpPr/>
          <p:nvPr/>
        </p:nvSpPr>
        <p:spPr>
          <a:xfrm>
            <a:off x="464214" y="5640298"/>
            <a:ext cx="8215572" cy="783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performance of 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the 640-DPU is within 65% </a:t>
            </a:r>
          </a:p>
          <a:p>
            <a:pPr algn="ctr"/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the performance of the GPU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 for the same 10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</a:rPr>
              <a:t>PrIM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 benchmarks</a:t>
            </a:r>
            <a:endParaRPr lang="en-US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A41674-C562-A346-8D0B-95C18468A69A}"/>
              </a:ext>
            </a:extLst>
          </p:cNvPr>
          <p:cNvSpPr/>
          <p:nvPr/>
        </p:nvSpPr>
        <p:spPr>
          <a:xfrm>
            <a:off x="1232452" y="1298713"/>
            <a:ext cx="3631095" cy="30347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0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CPU/GPU: Performance Comparison (III)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66632C0-F0A1-3A48-A999-5A93D469E4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913302"/>
          <a:ext cx="9000000" cy="380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6AFBF55-5425-1D49-B337-C7653377291F}"/>
              </a:ext>
            </a:extLst>
          </p:cNvPr>
          <p:cNvSpPr/>
          <p:nvPr/>
        </p:nvSpPr>
        <p:spPr>
          <a:xfrm>
            <a:off x="1232452" y="1298713"/>
            <a:ext cx="3631095" cy="30347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D7FE97D-2960-BC45-9EA4-C13EEE6396CB}"/>
              </a:ext>
            </a:extLst>
          </p:cNvPr>
          <p:cNvSpPr/>
          <p:nvPr/>
        </p:nvSpPr>
        <p:spPr>
          <a:xfrm>
            <a:off x="701177" y="3711348"/>
            <a:ext cx="7741646" cy="2703443"/>
          </a:xfrm>
          <a:prstGeom prst="roundRect">
            <a:avLst>
              <a:gd name="adj" fmla="val 7357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95D8526F-C3DC-4648-82BE-C22B75E8A537}"/>
              </a:ext>
            </a:extLst>
          </p:cNvPr>
          <p:cNvSpPr/>
          <p:nvPr/>
        </p:nvSpPr>
        <p:spPr>
          <a:xfrm>
            <a:off x="701177" y="3711347"/>
            <a:ext cx="7741646" cy="396000"/>
          </a:xfrm>
          <a:prstGeom prst="round2SameRect">
            <a:avLst>
              <a:gd name="adj1" fmla="val 33688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D2CECB-52B0-4D46-AFF5-3E91BC237804}"/>
              </a:ext>
            </a:extLst>
          </p:cNvPr>
          <p:cNvSpPr txBox="1"/>
          <p:nvPr/>
        </p:nvSpPr>
        <p:spPr>
          <a:xfrm>
            <a:off x="701177" y="4106467"/>
            <a:ext cx="7741646" cy="2308324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The UPMEM-based PIM system can outperform a state-of-the-art GPU</a:t>
            </a:r>
            <a:r>
              <a:rPr lang="en-US" dirty="0">
                <a:latin typeface="Cambria" panose="02040503050406030204" pitchFamily="18" charset="0"/>
              </a:rPr>
              <a:t> on workloads </a:t>
            </a:r>
            <a:r>
              <a:rPr lang="en-US" b="1" dirty="0">
                <a:latin typeface="Cambria" panose="02040503050406030204" pitchFamily="18" charset="0"/>
              </a:rPr>
              <a:t>with three key characteristics</a:t>
            </a:r>
            <a:r>
              <a:rPr lang="en-US" dirty="0">
                <a:latin typeface="Cambria" panose="02040503050406030204" pitchFamily="18" charset="0"/>
              </a:rPr>
              <a:t>: </a:t>
            </a:r>
            <a:endParaRPr lang="en-US" sz="2000" dirty="0"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Streaming memory accesses</a:t>
            </a:r>
          </a:p>
          <a:p>
            <a:pPr marL="342900" indent="-342900"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No or little inter-DPU synchronization</a:t>
            </a:r>
          </a:p>
          <a:p>
            <a:pPr marL="342900" indent="-342900"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No or little use of integer multiplication, integer division, or floating point operations</a:t>
            </a:r>
          </a:p>
          <a:p>
            <a:r>
              <a:rPr lang="en-US" dirty="0">
                <a:latin typeface="Cambria" panose="02040503050406030204" pitchFamily="18" charset="0"/>
              </a:rPr>
              <a:t>These three key characteristics make a </a:t>
            </a:r>
            <a:r>
              <a:rPr lang="en-US" b="1" dirty="0">
                <a:latin typeface="Cambria" panose="02040503050406030204" pitchFamily="18" charset="0"/>
              </a:rPr>
              <a:t>workload potentially suitable to the UPMEM PIM architecture</a:t>
            </a:r>
            <a:r>
              <a:rPr lang="en-US" dirty="0">
                <a:latin typeface="Cambria" panose="02040503050406030204" pitchFamily="18" charset="0"/>
              </a:rPr>
              <a:t>.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7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CPU/GPU: Energy Comparison (I)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A97F01-7391-1F4F-866C-1945B0944185}"/>
              </a:ext>
            </a:extLst>
          </p:cNvPr>
          <p:cNvSpPr/>
          <p:nvPr/>
        </p:nvSpPr>
        <p:spPr>
          <a:xfrm>
            <a:off x="464214" y="4808624"/>
            <a:ext cx="8215572" cy="783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640-DPU system consumes 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on average 1.64x less energy than the CPU for all 16 </a:t>
            </a:r>
            <a:r>
              <a:rPr lang="en-US" sz="2200" dirty="0" err="1">
                <a:solidFill>
                  <a:srgbClr val="FFC000"/>
                </a:solidFill>
                <a:latin typeface="Candara" panose="020E0502030303020204" pitchFamily="34" charset="0"/>
              </a:rPr>
              <a:t>PrIM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 benchmarks</a:t>
            </a:r>
            <a:endParaRPr lang="en-US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160FFD9-D775-0B4F-86C2-16FD03CB8961}"/>
              </a:ext>
            </a:extLst>
          </p:cNvPr>
          <p:cNvSpPr/>
          <p:nvPr/>
        </p:nvSpPr>
        <p:spPr>
          <a:xfrm>
            <a:off x="464214" y="5640298"/>
            <a:ext cx="8215572" cy="783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For 12 benchmarks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, the 640-DPU system provides energy savings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of 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5.23x over the CPU</a:t>
            </a:r>
            <a:endParaRPr lang="en-US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108889F-D916-454D-9391-E23D5F5D6A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879156"/>
          <a:ext cx="9000000" cy="3807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286A357-218A-E84D-AC0C-807C6A1D662A}"/>
              </a:ext>
            </a:extLst>
          </p:cNvPr>
          <p:cNvSpPr/>
          <p:nvPr/>
        </p:nvSpPr>
        <p:spPr>
          <a:xfrm>
            <a:off x="1099930" y="1205948"/>
            <a:ext cx="3710609" cy="312751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C2E23B-6947-3245-BDAD-1CD2B23A5DC7}"/>
              </a:ext>
            </a:extLst>
          </p:cNvPr>
          <p:cNvSpPr/>
          <p:nvPr/>
        </p:nvSpPr>
        <p:spPr>
          <a:xfrm>
            <a:off x="5188226" y="1205948"/>
            <a:ext cx="351183" cy="312751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31AADF-C020-4445-82CC-73A110C3C261}"/>
              </a:ext>
            </a:extLst>
          </p:cNvPr>
          <p:cNvSpPr/>
          <p:nvPr/>
        </p:nvSpPr>
        <p:spPr>
          <a:xfrm>
            <a:off x="5917096" y="1205948"/>
            <a:ext cx="351183" cy="312751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6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Graphic spid="14" grpId="0" uiExpand="1">
        <p:bldSub>
          <a:bldChart bld="category"/>
        </p:bldSub>
      </p:bldGraphic>
      <p:bldP spid="15" grpId="0" animBg="1"/>
      <p:bldP spid="16" grpId="0" animBg="1"/>
      <p:bldP spid="1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CPU/GPU: Energy Comparison (II)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108889F-D916-454D-9391-E23D5F5D6A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879156"/>
          <a:ext cx="9000000" cy="3807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2DEBD98-FA37-F840-B866-6FCC79CD3AD4}"/>
              </a:ext>
            </a:extLst>
          </p:cNvPr>
          <p:cNvSpPr/>
          <p:nvPr/>
        </p:nvSpPr>
        <p:spPr>
          <a:xfrm>
            <a:off x="701177" y="3419804"/>
            <a:ext cx="7741646" cy="2980442"/>
          </a:xfrm>
          <a:prstGeom prst="roundRect">
            <a:avLst>
              <a:gd name="adj" fmla="val 7357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AC56BE9C-D53E-8541-9801-74905310F9C3}"/>
              </a:ext>
            </a:extLst>
          </p:cNvPr>
          <p:cNvSpPr/>
          <p:nvPr/>
        </p:nvSpPr>
        <p:spPr>
          <a:xfrm>
            <a:off x="701177" y="3419803"/>
            <a:ext cx="7741646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8DE82E-BA1F-F042-A082-561AF4A0DB10}"/>
              </a:ext>
            </a:extLst>
          </p:cNvPr>
          <p:cNvSpPr txBox="1"/>
          <p:nvPr/>
        </p:nvSpPr>
        <p:spPr>
          <a:xfrm>
            <a:off x="701177" y="3814923"/>
            <a:ext cx="7741646" cy="2585323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The UPMEM-based PIM system provides large energy savings over a state-of-the-art CPU</a:t>
            </a:r>
            <a:r>
              <a:rPr lang="en-US" dirty="0">
                <a:latin typeface="Cambria" panose="02040503050406030204" pitchFamily="18" charset="0"/>
              </a:rPr>
              <a:t> due to higher performance (thus, lower static energy) and less data movement between memory and processors. </a:t>
            </a:r>
          </a:p>
          <a:p>
            <a:r>
              <a:rPr lang="en-US" b="1" dirty="0">
                <a:latin typeface="Cambria" panose="02040503050406030204" pitchFamily="18" charset="0"/>
              </a:rPr>
              <a:t>The UPMEM-based PIM system provides energy savings over a state-of-the-art CPU/GPU on workloads where it outperforms the CPU/GPU</a:t>
            </a:r>
            <a:r>
              <a:rPr lang="en-US" dirty="0">
                <a:latin typeface="Cambria" panose="02040503050406030204" pitchFamily="18" charset="0"/>
              </a:rPr>
              <a:t>. </a:t>
            </a:r>
          </a:p>
          <a:p>
            <a:r>
              <a:rPr lang="en-US" dirty="0">
                <a:latin typeface="Cambria" panose="02040503050406030204" pitchFamily="18" charset="0"/>
              </a:rPr>
              <a:t>This is because the source of both performance improvement and energy savings is the same: </a:t>
            </a:r>
            <a:r>
              <a:rPr lang="en-US" b="1" dirty="0">
                <a:latin typeface="Cambria" panose="02040503050406030204" pitchFamily="18" charset="0"/>
              </a:rPr>
              <a:t>the significant reduction in data movement between the memory and the processor cores</a:t>
            </a:r>
            <a:r>
              <a:rPr lang="en-US" dirty="0">
                <a:latin typeface="Cambria" panose="02040503050406030204" pitchFamily="18" charset="0"/>
              </a:rPr>
              <a:t>, which the UPMEM-based PIM system can provide for PIM-suitable workloads.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8E0245-77BD-7B41-996A-374396B3DD29}"/>
              </a:ext>
            </a:extLst>
          </p:cNvPr>
          <p:cNvSpPr/>
          <p:nvPr/>
        </p:nvSpPr>
        <p:spPr>
          <a:xfrm>
            <a:off x="169011" y="936171"/>
            <a:ext cx="8894602" cy="5527381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97CE43-6F2A-054E-B9C9-6768F23BD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27942"/>
            <a:ext cx="9131300" cy="1930400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0B0ACCC4-0887-6E47-A58F-F848AEFEFED3}"/>
              </a:ext>
            </a:extLst>
          </p:cNvPr>
          <p:cNvSpPr txBox="1">
            <a:spLocks/>
          </p:cNvSpPr>
          <p:nvPr/>
        </p:nvSpPr>
        <p:spPr>
          <a:xfrm>
            <a:off x="1106731" y="5525569"/>
            <a:ext cx="6858000" cy="80399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5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6"/>
              </a:rPr>
              <a:t>https://github.com/CMU-SAFARI/prim-benchmarks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21621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2890"/>
            <a:ext cx="8787600" cy="1386667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69011" y="5990175"/>
            <a:ext cx="8787600" cy="35853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E52B8E0-367F-B447-B19F-0CD1C9857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8713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Takeaway 1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59BB4B7-D308-A343-86BB-DEF6AAC2424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2136" y="1172483"/>
          <a:ext cx="4680000" cy="279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EED77566-CAFF-0D40-9517-F4F799C2325B}"/>
              </a:ext>
            </a:extLst>
          </p:cNvPr>
          <p:cNvGrpSpPr/>
          <p:nvPr/>
        </p:nvGrpSpPr>
        <p:grpSpPr>
          <a:xfrm>
            <a:off x="925804" y="1172483"/>
            <a:ext cx="2484000" cy="1999152"/>
            <a:chOff x="842679" y="887483"/>
            <a:chExt cx="2484000" cy="1999152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39F54316-3400-BE47-91D0-5BF8A2AF3573}"/>
                </a:ext>
              </a:extLst>
            </p:cNvPr>
            <p:cNvSpPr/>
            <p:nvPr/>
          </p:nvSpPr>
          <p:spPr>
            <a:xfrm flipH="1">
              <a:off x="842679" y="887483"/>
              <a:ext cx="2484000" cy="1999152"/>
            </a:xfrm>
            <a:prstGeom prst="rtTriangle">
              <a:avLst/>
            </a:prstGeom>
            <a:solidFill>
              <a:srgbClr val="FF2600">
                <a:alpha val="25098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7FDA02-7327-B546-9210-4967490D3EDA}"/>
                </a:ext>
              </a:extLst>
            </p:cNvPr>
            <p:cNvSpPr txBox="1"/>
            <p:nvPr/>
          </p:nvSpPr>
          <p:spPr>
            <a:xfrm>
              <a:off x="1691936" y="2160494"/>
              <a:ext cx="1441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FF0000"/>
                  </a:solidFill>
                </a:rPr>
                <a:t>Memory-bound region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D4D2BF-C849-4E45-9193-07B0974758A9}"/>
              </a:ext>
            </a:extLst>
          </p:cNvPr>
          <p:cNvGrpSpPr/>
          <p:nvPr/>
        </p:nvGrpSpPr>
        <p:grpSpPr>
          <a:xfrm>
            <a:off x="3155624" y="1172483"/>
            <a:ext cx="1819835" cy="1999152"/>
            <a:chOff x="3072499" y="887483"/>
            <a:chExt cx="1819835" cy="199915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CB3CFB-184D-CA49-B103-8255F9C8EFE1}"/>
                </a:ext>
              </a:extLst>
            </p:cNvPr>
            <p:cNvSpPr/>
            <p:nvPr/>
          </p:nvSpPr>
          <p:spPr>
            <a:xfrm>
              <a:off x="3371849" y="887483"/>
              <a:ext cx="1224000" cy="1999152"/>
            </a:xfrm>
            <a:prstGeom prst="rect">
              <a:avLst/>
            </a:prstGeom>
            <a:solidFill>
              <a:srgbClr val="00B0F0">
                <a:alpha val="25098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AC1BB2-D09D-D043-9330-2E346F10189A}"/>
                </a:ext>
              </a:extLst>
            </p:cNvPr>
            <p:cNvSpPr txBox="1"/>
            <p:nvPr/>
          </p:nvSpPr>
          <p:spPr>
            <a:xfrm>
              <a:off x="3072499" y="2160494"/>
              <a:ext cx="18198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002060"/>
                  </a:solidFill>
                </a:rPr>
                <a:t>Compute-bound region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162ED09-6690-754B-9E64-C17091975622}"/>
              </a:ext>
            </a:extLst>
          </p:cNvPr>
          <p:cNvSpPr/>
          <p:nvPr/>
        </p:nvSpPr>
        <p:spPr>
          <a:xfrm>
            <a:off x="5247860" y="1172483"/>
            <a:ext cx="3392169" cy="23656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throughput saturation point is as low as ¼ OP/B,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i.e., </a:t>
            </a:r>
            <a:r>
              <a:rPr lang="en-US" sz="2200" dirty="0">
                <a:solidFill>
                  <a:schemeClr val="accent4"/>
                </a:solidFill>
                <a:latin typeface="Candara" panose="020E0502030303020204" pitchFamily="34" charset="0"/>
              </a:rPr>
              <a:t>1 integer addition per every 32-bit element 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fetched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0EB9356-6B63-CE48-9614-A37E15880C50}"/>
              </a:ext>
            </a:extLst>
          </p:cNvPr>
          <p:cNvSpPr/>
          <p:nvPr/>
        </p:nvSpPr>
        <p:spPr>
          <a:xfrm>
            <a:off x="700200" y="4590270"/>
            <a:ext cx="7733584" cy="1130415"/>
          </a:xfrm>
          <a:prstGeom prst="roundRect">
            <a:avLst>
              <a:gd name="adj" fmla="val 9070"/>
            </a:avLst>
          </a:prstGeom>
          <a:solidFill>
            <a:srgbClr val="F9F2F2"/>
          </a:solidFill>
          <a:ln w="44450"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9BA37741-816E-554A-BC80-B489AA341C30}"/>
              </a:ext>
            </a:extLst>
          </p:cNvPr>
          <p:cNvSpPr/>
          <p:nvPr/>
        </p:nvSpPr>
        <p:spPr>
          <a:xfrm>
            <a:off x="700200" y="4590267"/>
            <a:ext cx="7733584" cy="396000"/>
          </a:xfrm>
          <a:prstGeom prst="round2SameRect">
            <a:avLst>
              <a:gd name="adj1" fmla="val 30308"/>
              <a:gd name="adj2" fmla="val 0"/>
            </a:avLst>
          </a:prstGeom>
          <a:solidFill>
            <a:srgbClr val="660000"/>
          </a:solidFill>
          <a:ln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solidFill>
                  <a:schemeClr val="bg1"/>
                </a:solidFill>
                <a:latin typeface="Cambria" panose="02040503050406030204" pitchFamily="18" charset="0"/>
              </a:rPr>
              <a:t>KEY TAKEAWAY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746EAB-FF17-3E42-8BF7-565BF59B1C19}"/>
              </a:ext>
            </a:extLst>
          </p:cNvPr>
          <p:cNvSpPr txBox="1"/>
          <p:nvPr/>
        </p:nvSpPr>
        <p:spPr>
          <a:xfrm>
            <a:off x="710216" y="5012799"/>
            <a:ext cx="7733584" cy="707886"/>
          </a:xfrm>
          <a:prstGeom prst="rect">
            <a:avLst/>
          </a:prstGeom>
          <a:noFill/>
          <a:ln>
            <a:noFill/>
          </a:ln>
        </p:spPr>
        <p:txBody>
          <a:bodyPr wrap="square" lIns="180000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The UPMEM PIM architecture is fundamentally compute bound. </a:t>
            </a:r>
          </a:p>
          <a:p>
            <a:r>
              <a:rPr lang="en-US" sz="2000" dirty="0">
                <a:latin typeface="Cambria" panose="02040503050406030204" pitchFamily="18" charset="0"/>
              </a:rPr>
              <a:t>As a result, </a:t>
            </a:r>
            <a:r>
              <a:rPr lang="en-US" sz="2000" b="1" dirty="0">
                <a:latin typeface="Cambria" panose="02040503050406030204" pitchFamily="18" charset="0"/>
              </a:rPr>
              <a:t>the most suitable workloads are memory-bound.</a:t>
            </a:r>
          </a:p>
        </p:txBody>
      </p:sp>
    </p:spTree>
    <p:extLst>
      <p:ext uri="{BB962C8B-B14F-4D97-AF65-F5344CB8AC3E}">
        <p14:creationId xmlns:p14="http://schemas.microsoft.com/office/powerpoint/2010/main" val="359177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Takeaway 2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29964FF-8838-AA42-9258-BD8354F304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913302"/>
          <a:ext cx="9000000" cy="380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A0466AB-D48B-B946-9216-CA80DEDD9699}"/>
              </a:ext>
            </a:extLst>
          </p:cNvPr>
          <p:cNvSpPr/>
          <p:nvPr/>
        </p:nvSpPr>
        <p:spPr>
          <a:xfrm>
            <a:off x="700200" y="4815559"/>
            <a:ext cx="7733584" cy="1438192"/>
          </a:xfrm>
          <a:prstGeom prst="roundRect">
            <a:avLst>
              <a:gd name="adj" fmla="val 9070"/>
            </a:avLst>
          </a:prstGeom>
          <a:solidFill>
            <a:srgbClr val="F9F2F2"/>
          </a:solidFill>
          <a:ln w="44450"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C54532F2-4500-5440-9AB6-1DCBD691C46C}"/>
              </a:ext>
            </a:extLst>
          </p:cNvPr>
          <p:cNvSpPr/>
          <p:nvPr/>
        </p:nvSpPr>
        <p:spPr>
          <a:xfrm>
            <a:off x="700200" y="4815556"/>
            <a:ext cx="7733584" cy="396000"/>
          </a:xfrm>
          <a:prstGeom prst="round2SameRect">
            <a:avLst>
              <a:gd name="adj1" fmla="val 30308"/>
              <a:gd name="adj2" fmla="val 0"/>
            </a:avLst>
          </a:prstGeom>
          <a:solidFill>
            <a:srgbClr val="660000"/>
          </a:solidFill>
          <a:ln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solidFill>
                  <a:schemeClr val="bg1"/>
                </a:solidFill>
                <a:latin typeface="Cambria" panose="02040503050406030204" pitchFamily="18" charset="0"/>
              </a:rPr>
              <a:t>KEY TAKEAWAY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0E3122-1510-E540-8497-0CFCEB1E25D7}"/>
              </a:ext>
            </a:extLst>
          </p:cNvPr>
          <p:cNvSpPr txBox="1"/>
          <p:nvPr/>
        </p:nvSpPr>
        <p:spPr>
          <a:xfrm>
            <a:off x="630703" y="5224836"/>
            <a:ext cx="7930201" cy="1015663"/>
          </a:xfrm>
          <a:prstGeom prst="rect">
            <a:avLst/>
          </a:prstGeom>
          <a:noFill/>
          <a:ln>
            <a:noFill/>
          </a:ln>
        </p:spPr>
        <p:txBody>
          <a:bodyPr wrap="square" lIns="180000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The most well-suited workloads for the UPMEM PIM architecture use no arithmetic operations or use only simple operations</a:t>
            </a:r>
            <a:r>
              <a:rPr lang="en-US" sz="2000" dirty="0">
                <a:latin typeface="Cambria" panose="02040503050406030204" pitchFamily="18" charset="0"/>
              </a:rPr>
              <a:t> (e.g., bitwise operations and integer addition/subtraction).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BF7BF4-E564-CC47-8F9A-21CA64555889}"/>
              </a:ext>
            </a:extLst>
          </p:cNvPr>
          <p:cNvSpPr/>
          <p:nvPr/>
        </p:nvSpPr>
        <p:spPr>
          <a:xfrm>
            <a:off x="1232452" y="1298713"/>
            <a:ext cx="3631095" cy="30347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1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Takeaway 3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29964FF-8838-AA42-9258-BD8354F304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913302"/>
          <a:ext cx="9000000" cy="380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A0466AB-D48B-B946-9216-CA80DEDD9699}"/>
              </a:ext>
            </a:extLst>
          </p:cNvPr>
          <p:cNvSpPr/>
          <p:nvPr/>
        </p:nvSpPr>
        <p:spPr>
          <a:xfrm>
            <a:off x="700200" y="4815559"/>
            <a:ext cx="7733584" cy="1438192"/>
          </a:xfrm>
          <a:prstGeom prst="roundRect">
            <a:avLst>
              <a:gd name="adj" fmla="val 9070"/>
            </a:avLst>
          </a:prstGeom>
          <a:solidFill>
            <a:srgbClr val="F9F2F2"/>
          </a:solidFill>
          <a:ln w="44450"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C54532F2-4500-5440-9AB6-1DCBD691C46C}"/>
              </a:ext>
            </a:extLst>
          </p:cNvPr>
          <p:cNvSpPr/>
          <p:nvPr/>
        </p:nvSpPr>
        <p:spPr>
          <a:xfrm>
            <a:off x="700200" y="4815556"/>
            <a:ext cx="7733584" cy="396000"/>
          </a:xfrm>
          <a:prstGeom prst="round2SameRect">
            <a:avLst>
              <a:gd name="adj1" fmla="val 30308"/>
              <a:gd name="adj2" fmla="val 0"/>
            </a:avLst>
          </a:prstGeom>
          <a:solidFill>
            <a:srgbClr val="660000"/>
          </a:solidFill>
          <a:ln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solidFill>
                  <a:schemeClr val="bg1"/>
                </a:solidFill>
                <a:latin typeface="Cambria" panose="02040503050406030204" pitchFamily="18" charset="0"/>
              </a:rPr>
              <a:t>KEY TAKEAWAY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0E3122-1510-E540-8497-0CFCEB1E25D7}"/>
              </a:ext>
            </a:extLst>
          </p:cNvPr>
          <p:cNvSpPr txBox="1"/>
          <p:nvPr/>
        </p:nvSpPr>
        <p:spPr>
          <a:xfrm>
            <a:off x="700200" y="5224836"/>
            <a:ext cx="7733584" cy="1015663"/>
          </a:xfrm>
          <a:prstGeom prst="rect">
            <a:avLst/>
          </a:prstGeom>
          <a:noFill/>
          <a:ln>
            <a:noFill/>
          </a:ln>
        </p:spPr>
        <p:txBody>
          <a:bodyPr wrap="square" lIns="180000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The most well-suited workloads for the UPMEM PIM architecture require little or no communication across DPUs (inter-DPU communication).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BF7BF4-E564-CC47-8F9A-21CA64555889}"/>
              </a:ext>
            </a:extLst>
          </p:cNvPr>
          <p:cNvSpPr/>
          <p:nvPr/>
        </p:nvSpPr>
        <p:spPr>
          <a:xfrm>
            <a:off x="1232452" y="1298713"/>
            <a:ext cx="3631095" cy="30347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4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Takeaway 4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B3C4AA8-C8CD-064D-9979-C3650E7F070B}"/>
              </a:ext>
            </a:extLst>
          </p:cNvPr>
          <p:cNvSpPr/>
          <p:nvPr/>
        </p:nvSpPr>
        <p:spPr>
          <a:xfrm>
            <a:off x="766461" y="1648286"/>
            <a:ext cx="7733584" cy="3887152"/>
          </a:xfrm>
          <a:prstGeom prst="roundRect">
            <a:avLst>
              <a:gd name="adj" fmla="val 2252"/>
            </a:avLst>
          </a:prstGeom>
          <a:solidFill>
            <a:srgbClr val="F9F2F2"/>
          </a:solidFill>
          <a:ln w="44450"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B93526BC-9435-E84F-B68B-2C60EEB365A4}"/>
              </a:ext>
            </a:extLst>
          </p:cNvPr>
          <p:cNvSpPr/>
          <p:nvPr/>
        </p:nvSpPr>
        <p:spPr>
          <a:xfrm>
            <a:off x="766461" y="1648283"/>
            <a:ext cx="7733584" cy="396000"/>
          </a:xfrm>
          <a:prstGeom prst="round2SameRect">
            <a:avLst>
              <a:gd name="adj1" fmla="val 30308"/>
              <a:gd name="adj2" fmla="val 0"/>
            </a:avLst>
          </a:prstGeom>
          <a:solidFill>
            <a:srgbClr val="660000"/>
          </a:solidFill>
          <a:ln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solidFill>
                  <a:schemeClr val="bg1"/>
                </a:solidFill>
                <a:latin typeface="Cambria" panose="02040503050406030204" pitchFamily="18" charset="0"/>
              </a:rPr>
              <a:t>KEY TAKEAWAY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96DD57-61CF-F14F-A41B-75B4CACDC863}"/>
              </a:ext>
            </a:extLst>
          </p:cNvPr>
          <p:cNvSpPr txBox="1"/>
          <p:nvPr/>
        </p:nvSpPr>
        <p:spPr>
          <a:xfrm>
            <a:off x="766461" y="2057563"/>
            <a:ext cx="7733584" cy="3477875"/>
          </a:xfrm>
          <a:prstGeom prst="rect">
            <a:avLst/>
          </a:prstGeom>
          <a:noFill/>
          <a:ln>
            <a:noFill/>
          </a:ln>
        </p:spPr>
        <p:txBody>
          <a:bodyPr wrap="square" lIns="180000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• UPMEM-based PIM systems </a:t>
            </a:r>
            <a:r>
              <a:rPr lang="en-US" sz="2000" b="1" dirty="0">
                <a:latin typeface="Cambria" panose="02040503050406030204" pitchFamily="18" charset="0"/>
              </a:rPr>
              <a:t>outperform state-of-the-art CPUs in terms of performance and energy efficiency on most of </a:t>
            </a:r>
            <a:r>
              <a:rPr lang="en-US" sz="2000" b="1" dirty="0" err="1">
                <a:latin typeface="Cambria" panose="02040503050406030204" pitchFamily="18" charset="0"/>
              </a:rPr>
              <a:t>PrIM</a:t>
            </a:r>
            <a:r>
              <a:rPr lang="en-US" sz="2000" b="1" dirty="0">
                <a:latin typeface="Cambria" panose="02040503050406030204" pitchFamily="18" charset="0"/>
              </a:rPr>
              <a:t> benchmarks.</a:t>
            </a:r>
          </a:p>
          <a:p>
            <a:br>
              <a:rPr lang="en-US" sz="2000" dirty="0">
                <a:latin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</a:rPr>
              <a:t>• UPMEM-based PIM systems </a:t>
            </a:r>
            <a:r>
              <a:rPr lang="en-US" sz="2000" b="1" dirty="0">
                <a:latin typeface="Cambria" panose="02040503050406030204" pitchFamily="18" charset="0"/>
              </a:rPr>
              <a:t>outperform state-of-the-art GPUs on a majority of </a:t>
            </a:r>
            <a:r>
              <a:rPr lang="en-US" sz="2000" b="1" dirty="0" err="1">
                <a:latin typeface="Cambria" panose="02040503050406030204" pitchFamily="18" charset="0"/>
              </a:rPr>
              <a:t>PrIM</a:t>
            </a:r>
            <a:r>
              <a:rPr lang="en-US" sz="2000" b="1" dirty="0">
                <a:latin typeface="Cambria" panose="02040503050406030204" pitchFamily="18" charset="0"/>
              </a:rPr>
              <a:t> benchmarks</a:t>
            </a:r>
            <a:r>
              <a:rPr lang="en-US" sz="2000" dirty="0">
                <a:latin typeface="Cambria" panose="02040503050406030204" pitchFamily="18" charset="0"/>
              </a:rPr>
              <a:t>, and the outlook is even more positive for future PIM systems. </a:t>
            </a:r>
          </a:p>
          <a:p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• UPMEM-based PIM systems are </a:t>
            </a:r>
            <a:r>
              <a:rPr lang="en-US" sz="2000" b="1" dirty="0">
                <a:latin typeface="Cambria" panose="02040503050406030204" pitchFamily="18" charset="0"/>
              </a:rPr>
              <a:t>more energy-efficient than state-of-the-art CPUs and GPUs on workloads that they provide performance improvements </a:t>
            </a:r>
            <a:r>
              <a:rPr lang="en-US" sz="2000" dirty="0">
                <a:latin typeface="Cambria" panose="02040503050406030204" pitchFamily="18" charset="0"/>
              </a:rPr>
              <a:t>over the CPUs and the GPUs. </a:t>
            </a:r>
          </a:p>
        </p:txBody>
      </p:sp>
    </p:spTree>
    <p:extLst>
      <p:ext uri="{BB962C8B-B14F-4D97-AF65-F5344CB8AC3E}">
        <p14:creationId xmlns:p14="http://schemas.microsoft.com/office/powerpoint/2010/main" val="130590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12222</TotalTime>
  <Words>9938</Words>
  <Application>Microsoft Macintosh PowerPoint</Application>
  <PresentationFormat>On-screen Show (4:3)</PresentationFormat>
  <Paragraphs>1616</Paragraphs>
  <Slides>129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129</vt:i4>
      </vt:variant>
    </vt:vector>
  </HeadingPairs>
  <TitlesOfParts>
    <vt:vector size="154" baseType="lpstr">
      <vt:lpstr>ＭＳ Ｐゴシック</vt:lpstr>
      <vt:lpstr>Adobe Garamond Pro</vt:lpstr>
      <vt:lpstr>Arial</vt:lpstr>
      <vt:lpstr>Beirut</vt:lpstr>
      <vt:lpstr>Calibri</vt:lpstr>
      <vt:lpstr>Calibri Light</vt:lpstr>
      <vt:lpstr>Cambria</vt:lpstr>
      <vt:lpstr>Cambria Math</vt:lpstr>
      <vt:lpstr>Candara</vt:lpstr>
      <vt:lpstr>Courier</vt:lpstr>
      <vt:lpstr>Futura Medium</vt:lpstr>
      <vt:lpstr>Garamond</vt:lpstr>
      <vt:lpstr>Geneva</vt:lpstr>
      <vt:lpstr>Segoe UI</vt:lpstr>
      <vt:lpstr>Segoe UI Historic</vt:lpstr>
      <vt:lpstr>Segoe UI Symbol</vt:lpstr>
      <vt:lpstr>Tahoma</vt:lpstr>
      <vt:lpstr>Times</vt:lpstr>
      <vt:lpstr>Wingdings</vt:lpstr>
      <vt:lpstr>Office Theme</vt:lpstr>
      <vt:lpstr>1_Edge</vt:lpstr>
      <vt:lpstr>Edge</vt:lpstr>
      <vt:lpstr>3_Edge</vt:lpstr>
      <vt:lpstr>4_Edge</vt:lpstr>
      <vt:lpstr>2_Edge</vt:lpstr>
      <vt:lpstr>PowerPoint Presentation</vt:lpstr>
      <vt:lpstr>Executive Summary</vt:lpstr>
      <vt:lpstr>Data Movement in Computing Systems</vt:lpstr>
      <vt:lpstr>Data Movement in Computing Systems</vt:lpstr>
      <vt:lpstr>UPMEM Processing-in-DRAM Engine (2019)</vt:lpstr>
      <vt:lpstr>Understanding a Modern PIM Architecture</vt:lpstr>
      <vt:lpstr>Observations, Recommendations, Takeaways</vt:lpstr>
      <vt:lpstr>PrIM Repository</vt:lpstr>
      <vt:lpstr>Outline</vt:lpstr>
      <vt:lpstr>Outline</vt:lpstr>
      <vt:lpstr>Accelerator Model</vt:lpstr>
      <vt:lpstr>System Organization (I)</vt:lpstr>
      <vt:lpstr>System Organization (II)</vt:lpstr>
      <vt:lpstr>2,560-DPU System (I)</vt:lpstr>
      <vt:lpstr>2,560-DPU System (II)</vt:lpstr>
      <vt:lpstr>640-DPU System</vt:lpstr>
      <vt:lpstr>Outline</vt:lpstr>
      <vt:lpstr>Vector Addition (VA)</vt:lpstr>
      <vt:lpstr>General Programming Recommendations</vt:lpstr>
      <vt:lpstr>CPU-DPU/DPU-CPU Data Transfers</vt:lpstr>
      <vt:lpstr>Different Types of Transfers in a Program</vt:lpstr>
      <vt:lpstr>Inter-DPU Communication</vt:lpstr>
      <vt:lpstr>How Fast are these Data Transfers? </vt:lpstr>
      <vt:lpstr>CPU-DPU/DPU-CPU Transfers: 1 DPU</vt:lpstr>
      <vt:lpstr>CPU-DPU/DPU-CPU Transfers: 1 Rank</vt:lpstr>
      <vt:lpstr>CPU-DPU/DPU-CPU Transfers: 1 Rank</vt:lpstr>
      <vt:lpstr>Outline</vt:lpstr>
      <vt:lpstr>DRAM Processing Unit</vt:lpstr>
      <vt:lpstr>DPU Pipeline</vt:lpstr>
      <vt:lpstr>Arithmetic Throughput: Microbenchmark </vt:lpstr>
      <vt:lpstr>Microbenchmark for INT32 ADD Throughput</vt:lpstr>
      <vt:lpstr>Arithmetic Throughput: 11 Tasklets</vt:lpstr>
      <vt:lpstr>Arithmetic Throughput: ADD/SUB</vt:lpstr>
      <vt:lpstr>Arithmetic Throughput: #Instructions</vt:lpstr>
      <vt:lpstr>Arithmetic Throughput: ADD/SUB</vt:lpstr>
      <vt:lpstr>Arithmetic Throughput: MUL/DIV</vt:lpstr>
      <vt:lpstr>Arithmetic Throughput: Native Support</vt:lpstr>
      <vt:lpstr>DPU: WRAM Bandwidth</vt:lpstr>
      <vt:lpstr>WRAM Bandwidth: Microbenchmark</vt:lpstr>
      <vt:lpstr>STREAM Benchmark in WRAM</vt:lpstr>
      <vt:lpstr>WRAM Bandwidth: STREAM</vt:lpstr>
      <vt:lpstr>WRAM Bandwidth: COPY</vt:lpstr>
      <vt:lpstr>WRAM Bandwidth: Access Patterns</vt:lpstr>
      <vt:lpstr>DPU: MRAM Latency and Bandwidth</vt:lpstr>
      <vt:lpstr>MRAM Bandwidth</vt:lpstr>
      <vt:lpstr>MRAM Read and Write Latency (I)</vt:lpstr>
      <vt:lpstr>MRAM Read and Write Latency (II)</vt:lpstr>
      <vt:lpstr>MRAM Read and Write Latency (III)</vt:lpstr>
      <vt:lpstr>MRAM Read and Write Latency (IV)</vt:lpstr>
      <vt:lpstr>MRAM Bandwidth</vt:lpstr>
      <vt:lpstr>STREAM Benchmark in MRAM</vt:lpstr>
      <vt:lpstr>STREAM Benchmark: COPY-DMA</vt:lpstr>
      <vt:lpstr>STREAM Benchmark: Bandwidth Saturation (I)</vt:lpstr>
      <vt:lpstr>STREAM Benchmark: Bandwidth Saturation (II)</vt:lpstr>
      <vt:lpstr>MRAM Bandwidth</vt:lpstr>
      <vt:lpstr>Strided and Random Access to MRAM</vt:lpstr>
      <vt:lpstr>Strided and Random Accesses (I)</vt:lpstr>
      <vt:lpstr>Strided and Random Accesses (II)</vt:lpstr>
      <vt:lpstr>Strided and Random Accesses (III)</vt:lpstr>
      <vt:lpstr>Strided and Random Accesses (IV)</vt:lpstr>
      <vt:lpstr>DPU: Arithmetic Throughput vs. Operational Intensity</vt:lpstr>
      <vt:lpstr>Arithmetic Throughput vs. Operational Intensity (I)</vt:lpstr>
      <vt:lpstr>Arithmetic Throughput vs. Operational Intensity (II)</vt:lpstr>
      <vt:lpstr>Arithmetic Throughput vs. Operational Intensity (III)</vt:lpstr>
      <vt:lpstr>Arithmetic Throughput vs. Operational Intensity (IV)</vt:lpstr>
      <vt:lpstr>Arithmetic Throughput vs. Operational Intensity (V)</vt:lpstr>
      <vt:lpstr>Outline</vt:lpstr>
      <vt:lpstr>PrIM Benchmarks</vt:lpstr>
      <vt:lpstr>PrIM Benchmarks: Application Domains</vt:lpstr>
      <vt:lpstr>Roofline Model</vt:lpstr>
      <vt:lpstr>PrIM Benchmarks: Diversity</vt:lpstr>
      <vt:lpstr>PrIM Benchmarks: Inter-DPU Communication</vt:lpstr>
      <vt:lpstr>Outline</vt:lpstr>
      <vt:lpstr>Evaluation Methodology</vt:lpstr>
      <vt:lpstr>Evaluation Methodology</vt:lpstr>
      <vt:lpstr>Datasets</vt:lpstr>
      <vt:lpstr>Strong Scaling: 1 DPU (I)</vt:lpstr>
      <vt:lpstr>Strong Scaling: 1 DPU (II)</vt:lpstr>
      <vt:lpstr>Strong Scaling: 1 DPU (III)</vt:lpstr>
      <vt:lpstr>Strong Scaling: 1 DPU (IV)</vt:lpstr>
      <vt:lpstr>Strong Scaling: 1 DPU (V)</vt:lpstr>
      <vt:lpstr>Strong Scaling: 1 DPU (VI)</vt:lpstr>
      <vt:lpstr>Strong Scaling: 1 Rank (I)</vt:lpstr>
      <vt:lpstr>Strong Scaling: 1 Rank (II)</vt:lpstr>
      <vt:lpstr>Strong Scaling: 1 Rank (III)</vt:lpstr>
      <vt:lpstr>Strong Scaling: 1 Rank (IV)</vt:lpstr>
      <vt:lpstr>Strong Scaling: 32 Ranks</vt:lpstr>
      <vt:lpstr>Weak Scaling: 1 Rank</vt:lpstr>
      <vt:lpstr>CPU/GPU: Evaluation Methodology</vt:lpstr>
      <vt:lpstr>CPU/GPU: Performance Comparison (I)</vt:lpstr>
      <vt:lpstr>CPU/GPU: Performance Comparison (II)</vt:lpstr>
      <vt:lpstr>CPU/GPU: Performance Comparison (III)</vt:lpstr>
      <vt:lpstr>CPU/GPU: Energy Comparison (I)</vt:lpstr>
      <vt:lpstr>CPU/GPU: Energy Comparison (II)</vt:lpstr>
      <vt:lpstr>Outline</vt:lpstr>
      <vt:lpstr>Key Takeaway 1</vt:lpstr>
      <vt:lpstr>Key Takeaway 2</vt:lpstr>
      <vt:lpstr>Key Takeaway 3</vt:lpstr>
      <vt:lpstr>Key Takeaway 4</vt:lpstr>
      <vt:lpstr>Executive Summary</vt:lpstr>
      <vt:lpstr>PrIM Repository</vt:lpstr>
      <vt:lpstr>PowerPoint Presentation</vt:lpstr>
      <vt:lpstr>Technology Challenges</vt:lpstr>
      <vt:lpstr>CPU-DPU/DPU-CPU Transfers: 1 Rank (II)</vt:lpstr>
      <vt:lpstr>WRAM Bandwidth: ADD</vt:lpstr>
      <vt:lpstr>MRAM Read and Write Latency (IV)</vt:lpstr>
      <vt:lpstr>MRAM Read and Write Latency (V)</vt:lpstr>
      <vt:lpstr>Strong Scaling: 1 Rank (IV)</vt:lpstr>
      <vt:lpstr>Strong Scaling: 32 Ranks (I)</vt:lpstr>
      <vt:lpstr>Strong Scaling: 32 Ranks (II)</vt:lpstr>
      <vt:lpstr>Strong Scaling: 32 Ranks (III)</vt:lpstr>
      <vt:lpstr>Weak Scaling: 1 Rank</vt:lpstr>
      <vt:lpstr>Resources</vt:lpstr>
      <vt:lpstr>Characterization of UPMEM PIM</vt:lpstr>
      <vt:lpstr>Banner Colors</vt:lpstr>
      <vt:lpstr>DPU Sharing? Security Implications?</vt:lpstr>
      <vt:lpstr>More Questions and Ideas?</vt:lpstr>
      <vt:lpstr>Arithmetic Throughput (II)</vt:lpstr>
      <vt:lpstr>Arithmetic Throughput (III)</vt:lpstr>
      <vt:lpstr>Strong Scaling: 32 Ranks</vt:lpstr>
      <vt:lpstr>Strong Scaling: 1 Rank</vt:lpstr>
      <vt:lpstr>DSLs, High-level Programming</vt:lpstr>
      <vt:lpstr>Recap</vt:lpstr>
      <vt:lpstr>Backup: CPU-DPU Data Transfers</vt:lpstr>
      <vt:lpstr>GEMV: Parallelization Approach</vt:lpstr>
      <vt:lpstr>MLP: Parallelization Approach</vt:lpstr>
      <vt:lpstr>Performance Scaling Results</vt:lpstr>
      <vt:lpstr>PIM Review and Open Problems</vt:lpstr>
      <vt:lpstr>PIM Review and Open Problems (II)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</dc:title>
  <dc:creator>Microsoft Office User</dc:creator>
  <cp:lastModifiedBy>Juan Gómez-Luna</cp:lastModifiedBy>
  <cp:revision>715</cp:revision>
  <dcterms:created xsi:type="dcterms:W3CDTF">2020-09-04T14:15:51Z</dcterms:created>
  <dcterms:modified xsi:type="dcterms:W3CDTF">2021-07-04T13:03:55Z</dcterms:modified>
</cp:coreProperties>
</file>