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26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29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30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31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32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33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34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35.xml" ContentType="application/vnd.openxmlformats-officedocument.presentationml.notesSl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drawings/drawing1.xml" ContentType="application/vnd.openxmlformats-officedocument.drawingml.chartshapes+xml"/>
  <Override PartName="/ppt/notesSlides/notesSlide36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drawings/drawing2.xml" ContentType="application/vnd.openxmlformats-officedocument.drawingml.chartshapes+xml"/>
  <Override PartName="/ppt/notesSlides/notesSlide37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drawings/drawing3.xml" ContentType="application/vnd.openxmlformats-officedocument.drawingml.chartshapes+xml"/>
  <Override PartName="/ppt/notesSlides/notesSlide38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drawings/drawing4.xml" ContentType="application/vnd.openxmlformats-officedocument.drawingml.chartshape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54.xml" ContentType="application/vnd.openxmlformats-officedocument.drawingml.chart+xml"/>
  <Override PartName="/ppt/drawings/drawing5.xml" ContentType="application/vnd.openxmlformats-officedocument.drawingml.chartshape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55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56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57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notesSlides/notesSlide49.xml" ContentType="application/vnd.openxmlformats-officedocument.presentationml.notesSlide+xml"/>
  <Override PartName="/ppt/charts/chart58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notesSlides/notesSlide50.xml" ContentType="application/vnd.openxmlformats-officedocument.presentationml.notesSlide+xml"/>
  <Override PartName="/ppt/charts/chart59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notesSlides/notesSlide51.xml" ContentType="application/vnd.openxmlformats-officedocument.presentationml.notesSlide+xml"/>
  <Override PartName="/ppt/charts/chart60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notesSlides/notesSlide52.xml" ContentType="application/vnd.openxmlformats-officedocument.presentationml.notesSlide+xml"/>
  <Override PartName="/ppt/charts/chart61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62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3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drawings/drawing6.xml" ContentType="application/vnd.openxmlformats-officedocument.drawingml.chartshapes+xml"/>
  <Override PartName="/ppt/notesSlides/notesSlide56.xml" ContentType="application/vnd.openxmlformats-officedocument.presentationml.notesSlide+xml"/>
  <Override PartName="/ppt/charts/chart64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drawings/drawing7.xml" ContentType="application/vnd.openxmlformats-officedocument.drawingml.chartshapes+xml"/>
  <Override PartName="/ppt/notesSlides/notesSlide57.xml" ContentType="application/vnd.openxmlformats-officedocument.presentationml.notesSlide+xml"/>
  <Override PartName="/ppt/charts/chart65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drawings/drawing8.xml" ContentType="application/vnd.openxmlformats-officedocument.drawingml.chartshapes+xml"/>
  <Override PartName="/ppt/charts/chart66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drawings/drawing9.xml" ContentType="application/vnd.openxmlformats-officedocument.drawingml.chartshapes+xml"/>
  <Override PartName="/ppt/notesSlides/notesSlide58.xml" ContentType="application/vnd.openxmlformats-officedocument.presentationml.notesSlide+xml"/>
  <Override PartName="/ppt/charts/chart67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drawings/drawing10.xml" ContentType="application/vnd.openxmlformats-officedocument.drawingml.chartshapes+xml"/>
  <Override PartName="/ppt/charts/chart68.xml" ContentType="application/vnd.openxmlformats-officedocument.drawingml.chart+xml"/>
  <Override PartName="/ppt/drawings/drawing11.xml" ContentType="application/vnd.openxmlformats-officedocument.drawingml.chartshapes+xml"/>
  <Override PartName="/ppt/charts/chart69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drawings/drawing12.xml" ContentType="application/vnd.openxmlformats-officedocument.drawingml.chartshapes+xml"/>
  <Override PartName="/ppt/charts/chart70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drawings/drawing13.xml" ContentType="application/vnd.openxmlformats-officedocument.drawingml.chartshape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8" r:id="rId3"/>
    <p:sldMasterId id="2147483700" r:id="rId4"/>
    <p:sldMasterId id="2147483712" r:id="rId5"/>
    <p:sldMasterId id="2147483724" r:id="rId6"/>
  </p:sldMasterIdLst>
  <p:notesMasterIdLst>
    <p:notesMasterId r:id="rId166"/>
  </p:notesMasterIdLst>
  <p:handoutMasterIdLst>
    <p:handoutMasterId r:id="rId167"/>
  </p:handoutMasterIdLst>
  <p:sldIdLst>
    <p:sldId id="6035" r:id="rId7"/>
    <p:sldId id="282" r:id="rId8"/>
    <p:sldId id="3497" r:id="rId9"/>
    <p:sldId id="5947" r:id="rId10"/>
    <p:sldId id="5895" r:id="rId11"/>
    <p:sldId id="5743" r:id="rId12"/>
    <p:sldId id="5867" r:id="rId13"/>
    <p:sldId id="6015" r:id="rId14"/>
    <p:sldId id="5870" r:id="rId15"/>
    <p:sldId id="298" r:id="rId16"/>
    <p:sldId id="6037" r:id="rId17"/>
    <p:sldId id="263" r:id="rId18"/>
    <p:sldId id="6016" r:id="rId19"/>
    <p:sldId id="5952" r:id="rId20"/>
    <p:sldId id="6025" r:id="rId21"/>
    <p:sldId id="5913" r:id="rId22"/>
    <p:sldId id="274" r:id="rId23"/>
    <p:sldId id="264" r:id="rId24"/>
    <p:sldId id="3146" r:id="rId25"/>
    <p:sldId id="295" r:id="rId26"/>
    <p:sldId id="277" r:id="rId27"/>
    <p:sldId id="5898" r:id="rId28"/>
    <p:sldId id="5899" r:id="rId29"/>
    <p:sldId id="296" r:id="rId30"/>
    <p:sldId id="5900" r:id="rId31"/>
    <p:sldId id="5903" r:id="rId32"/>
    <p:sldId id="305" r:id="rId33"/>
    <p:sldId id="6017" r:id="rId34"/>
    <p:sldId id="275" r:id="rId35"/>
    <p:sldId id="5905" r:id="rId36"/>
    <p:sldId id="265" r:id="rId37"/>
    <p:sldId id="308" r:id="rId38"/>
    <p:sldId id="306" r:id="rId39"/>
    <p:sldId id="5906" r:id="rId40"/>
    <p:sldId id="266" r:id="rId41"/>
    <p:sldId id="310" r:id="rId42"/>
    <p:sldId id="5907" r:id="rId43"/>
    <p:sldId id="312" r:id="rId44"/>
    <p:sldId id="5975" r:id="rId45"/>
    <p:sldId id="5910" r:id="rId46"/>
    <p:sldId id="5908" r:id="rId47"/>
    <p:sldId id="6038" r:id="rId48"/>
    <p:sldId id="5911" r:id="rId49"/>
    <p:sldId id="300" r:id="rId50"/>
    <p:sldId id="5912" r:id="rId51"/>
    <p:sldId id="267" r:id="rId52"/>
    <p:sldId id="314" r:id="rId53"/>
    <p:sldId id="6018" r:id="rId54"/>
    <p:sldId id="278" r:id="rId55"/>
    <p:sldId id="5914" r:id="rId56"/>
    <p:sldId id="272" r:id="rId57"/>
    <p:sldId id="279" r:id="rId58"/>
    <p:sldId id="5882" r:id="rId59"/>
    <p:sldId id="5915" r:id="rId60"/>
    <p:sldId id="5917" r:id="rId61"/>
    <p:sldId id="319" r:id="rId62"/>
    <p:sldId id="5919" r:id="rId63"/>
    <p:sldId id="5916" r:id="rId64"/>
    <p:sldId id="5920" r:id="rId65"/>
    <p:sldId id="5953" r:id="rId66"/>
    <p:sldId id="5921" r:id="rId67"/>
    <p:sldId id="280" r:id="rId68"/>
    <p:sldId id="5958" r:id="rId69"/>
    <p:sldId id="5923" r:id="rId70"/>
    <p:sldId id="5924" r:id="rId71"/>
    <p:sldId id="6039" r:id="rId72"/>
    <p:sldId id="6040" r:id="rId73"/>
    <p:sldId id="5954" r:id="rId74"/>
    <p:sldId id="5922" r:id="rId75"/>
    <p:sldId id="281" r:id="rId76"/>
    <p:sldId id="5927" r:id="rId77"/>
    <p:sldId id="5928" r:id="rId78"/>
    <p:sldId id="5929" r:id="rId79"/>
    <p:sldId id="6041" r:id="rId80"/>
    <p:sldId id="5931" r:id="rId81"/>
    <p:sldId id="5964" r:id="rId82"/>
    <p:sldId id="5959" r:id="rId83"/>
    <p:sldId id="5932" r:id="rId84"/>
    <p:sldId id="5933" r:id="rId85"/>
    <p:sldId id="5934" r:id="rId86"/>
    <p:sldId id="5965" r:id="rId87"/>
    <p:sldId id="5962" r:id="rId88"/>
    <p:sldId id="5935" r:id="rId89"/>
    <p:sldId id="5936" r:id="rId90"/>
    <p:sldId id="5937" r:id="rId91"/>
    <p:sldId id="5939" r:id="rId92"/>
    <p:sldId id="5955" r:id="rId93"/>
    <p:sldId id="5940" r:id="rId94"/>
    <p:sldId id="334" r:id="rId95"/>
    <p:sldId id="5963" r:id="rId96"/>
    <p:sldId id="5942" r:id="rId97"/>
    <p:sldId id="5943" r:id="rId98"/>
    <p:sldId id="5944" r:id="rId99"/>
    <p:sldId id="5956" r:id="rId100"/>
    <p:sldId id="6019" r:id="rId101"/>
    <p:sldId id="273" r:id="rId102"/>
    <p:sldId id="5968" r:id="rId103"/>
    <p:sldId id="5969" r:id="rId104"/>
    <p:sldId id="5967" r:id="rId105"/>
    <p:sldId id="5976" r:id="rId106"/>
    <p:sldId id="5904" r:id="rId107"/>
    <p:sldId id="5970" r:id="rId108"/>
    <p:sldId id="5971" r:id="rId109"/>
    <p:sldId id="330" r:id="rId110"/>
    <p:sldId id="5852" r:id="rId111"/>
    <p:sldId id="5853" r:id="rId112"/>
    <p:sldId id="5855" r:id="rId113"/>
    <p:sldId id="5972" r:id="rId114"/>
    <p:sldId id="6049" r:id="rId115"/>
    <p:sldId id="5851" r:id="rId116"/>
    <p:sldId id="6042" r:id="rId117"/>
    <p:sldId id="6020" r:id="rId118"/>
    <p:sldId id="5973" r:id="rId119"/>
    <p:sldId id="5990" r:id="rId120"/>
    <p:sldId id="289" r:id="rId121"/>
    <p:sldId id="5977" r:id="rId122"/>
    <p:sldId id="5987" r:id="rId123"/>
    <p:sldId id="5992" r:id="rId124"/>
    <p:sldId id="5988" r:id="rId125"/>
    <p:sldId id="5993" r:id="rId126"/>
    <p:sldId id="6043" r:id="rId127"/>
    <p:sldId id="5994" r:id="rId128"/>
    <p:sldId id="5995" r:id="rId129"/>
    <p:sldId id="5996" r:id="rId130"/>
    <p:sldId id="6044" r:id="rId131"/>
    <p:sldId id="6045" r:id="rId132"/>
    <p:sldId id="6022" r:id="rId133"/>
    <p:sldId id="6024" r:id="rId134"/>
    <p:sldId id="6046" r:id="rId135"/>
    <p:sldId id="6003" r:id="rId136"/>
    <p:sldId id="292" r:id="rId137"/>
    <p:sldId id="6004" r:id="rId138"/>
    <p:sldId id="6005" r:id="rId139"/>
    <p:sldId id="6006" r:id="rId140"/>
    <p:sldId id="6047" r:id="rId141"/>
    <p:sldId id="6021" r:id="rId142"/>
    <p:sldId id="5877" r:id="rId143"/>
    <p:sldId id="6008" r:id="rId144"/>
    <p:sldId id="6011" r:id="rId145"/>
    <p:sldId id="6010" r:id="rId146"/>
    <p:sldId id="6036" r:id="rId147"/>
    <p:sldId id="6048" r:id="rId148"/>
    <p:sldId id="6014" r:id="rId149"/>
    <p:sldId id="5966" r:id="rId150"/>
    <p:sldId id="307" r:id="rId151"/>
    <p:sldId id="5509" r:id="rId152"/>
    <p:sldId id="328" r:id="rId153"/>
    <p:sldId id="329" r:id="rId154"/>
    <p:sldId id="5878" r:id="rId155"/>
    <p:sldId id="313" r:id="rId156"/>
    <p:sldId id="5856" r:id="rId157"/>
    <p:sldId id="5857" r:id="rId158"/>
    <p:sldId id="5986" r:id="rId159"/>
    <p:sldId id="269" r:id="rId160"/>
    <p:sldId id="311" r:id="rId161"/>
    <p:sldId id="338" r:id="rId162"/>
    <p:sldId id="339" r:id="rId163"/>
    <p:sldId id="5385" r:id="rId164"/>
    <p:sldId id="5596" r:id="rId1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D458A"/>
    <a:srgbClr val="F5F6FB"/>
    <a:srgbClr val="000000"/>
    <a:srgbClr val="B9B9B9"/>
    <a:srgbClr val="FBE5D6"/>
    <a:srgbClr val="0070C0"/>
    <a:srgbClr val="009193"/>
    <a:srgbClr val="006600"/>
    <a:srgbClr val="F2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/>
    <p:restoredTop sz="88725"/>
  </p:normalViewPr>
  <p:slideViewPr>
    <p:cSldViewPr snapToGrid="0" snapToObjects="1">
      <p:cViewPr>
        <p:scale>
          <a:sx n="140" d="100"/>
          <a:sy n="140" d="100"/>
        </p:scale>
        <p:origin x="1120" y="256"/>
      </p:cViewPr>
      <p:guideLst/>
    </p:cSldViewPr>
  </p:slideViewPr>
  <p:outlineViewPr>
    <p:cViewPr>
      <p:scale>
        <a:sx n="33" d="100"/>
        <a:sy n="33" d="100"/>
      </p:scale>
      <p:origin x="0" y="-289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4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70" Type="http://schemas.openxmlformats.org/officeDocument/2006/relationships/theme" Target="theme/theme1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71" Type="http://schemas.openxmlformats.org/officeDocument/2006/relationships/tableStyles" Target="tableStyles.xml"/><Relationship Id="rId12" Type="http://schemas.openxmlformats.org/officeDocument/2006/relationships/slide" Target="slides/slide6.xml"/><Relationship Id="rId33" Type="http://schemas.openxmlformats.org/officeDocument/2006/relationships/slide" Target="slides/slide27.xml"/><Relationship Id="rId108" Type="http://schemas.openxmlformats.org/officeDocument/2006/relationships/slide" Target="slides/slide102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slide" Target="slides/slide155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slide" Target="slides/slide159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Relationship Id="rId17" Type="http://schemas.openxmlformats.org/officeDocument/2006/relationships/slide" Target="slides/slide11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24" Type="http://schemas.openxmlformats.org/officeDocument/2006/relationships/slide" Target="slides/slide1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chartUserShapes" Target="../drawings/drawing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chartUserShapes" Target="../drawings/drawing2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9.xml"/><Relationship Id="rId1" Type="http://schemas.microsoft.com/office/2011/relationships/chartStyle" Target="style49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3.xml"/><Relationship Id="rId1" Type="http://schemas.microsoft.com/office/2011/relationships/chartStyle" Target="style53.xml"/><Relationship Id="rId4" Type="http://schemas.openxmlformats.org/officeDocument/2006/relationships/chartUserShapes" Target="../drawings/drawing4.xml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roofline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2.xml"/><Relationship Id="rId1" Type="http://schemas.microsoft.com/office/2011/relationships/chartStyle" Target="style62.xml"/><Relationship Id="rId4" Type="http://schemas.openxmlformats.org/officeDocument/2006/relationships/chartUserShapes" Target="../drawings/drawing6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3.xml"/><Relationship Id="rId1" Type="http://schemas.microsoft.com/office/2011/relationships/chartStyle" Target="style63.xml"/><Relationship Id="rId4" Type="http://schemas.openxmlformats.org/officeDocument/2006/relationships/chartUserShapes" Target="../drawings/drawing7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4.xml"/><Relationship Id="rId1" Type="http://schemas.microsoft.com/office/2011/relationships/chartStyle" Target="style64.xml"/><Relationship Id="rId4" Type="http://schemas.openxmlformats.org/officeDocument/2006/relationships/chartUserShapes" Target="../drawings/drawing8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5.xml"/><Relationship Id="rId1" Type="http://schemas.microsoft.com/office/2011/relationships/chartStyle" Target="style65.xml"/><Relationship Id="rId4" Type="http://schemas.openxmlformats.org/officeDocument/2006/relationships/chartUserShapes" Target="../drawings/drawing9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6.xml"/><Relationship Id="rId1" Type="http://schemas.microsoft.com/office/2011/relationships/chartStyle" Target="style66.xml"/><Relationship Id="rId4" Type="http://schemas.openxmlformats.org/officeDocument/2006/relationships/chartUserShapes" Target="../drawings/drawing10.xml"/></Relationships>
</file>

<file path=ppt/charts/_rels/chart6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7.xml"/><Relationship Id="rId1" Type="http://schemas.microsoft.com/office/2011/relationships/chartStyle" Target="style67.xml"/><Relationship Id="rId4" Type="http://schemas.openxmlformats.org/officeDocument/2006/relationships/chartUserShapes" Target="../drawings/drawing1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8.xml"/><Relationship Id="rId1" Type="http://schemas.microsoft.com/office/2011/relationships/chartStyle" Target="style68.xml"/><Relationship Id="rId4" Type="http://schemas.openxmlformats.org/officeDocument/2006/relationships/chartUserShapes" Target="../drawings/drawing1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6132772790708"/>
          <c:y val="5.207888888888889E-2"/>
          <c:w val="0.75915418942435275"/>
          <c:h val="0.65173373015873015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(6)'!$V$13</c:f>
              <c:strCache>
                <c:ptCount val="1"/>
                <c:pt idx="0">
                  <c:v>CPU-DPU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strRef>
              <c:f>'cpudpu_output (6)'!$U$14:$U$25</c:f>
              <c:strCache>
                <c:ptCount val="12"/>
                <c:pt idx="0">
                  <c:v>8</c:v>
                </c:pt>
                <c:pt idx="1">
                  <c:v>32</c:v>
                </c:pt>
                <c:pt idx="2">
                  <c:v>128</c:v>
                </c:pt>
                <c:pt idx="3">
                  <c:v>512</c:v>
                </c:pt>
                <c:pt idx="4">
                  <c:v>2K</c:v>
                </c:pt>
                <c:pt idx="5">
                  <c:v>8K</c:v>
                </c:pt>
                <c:pt idx="6">
                  <c:v>32K</c:v>
                </c:pt>
                <c:pt idx="7">
                  <c:v>128K</c:v>
                </c:pt>
                <c:pt idx="8">
                  <c:v>512K</c:v>
                </c:pt>
                <c:pt idx="9">
                  <c:v>2M</c:v>
                </c:pt>
                <c:pt idx="10">
                  <c:v>8M</c:v>
                </c:pt>
                <c:pt idx="11">
                  <c:v>32M</c:v>
                </c:pt>
              </c:strCache>
            </c:strRef>
          </c:cat>
          <c:val>
            <c:numRef>
              <c:f>'cpudpu_output (6)'!$V$14:$V$25</c:f>
              <c:numCache>
                <c:formatCode>General</c:formatCode>
                <c:ptCount val="12"/>
                <c:pt idx="0">
                  <c:v>1.55E-4</c:v>
                </c:pt>
                <c:pt idx="1">
                  <c:v>6.5200000000000002E-4</c:v>
                </c:pt>
                <c:pt idx="2">
                  <c:v>2.771E-3</c:v>
                </c:pt>
                <c:pt idx="3">
                  <c:v>1.0059E-2</c:v>
                </c:pt>
                <c:pt idx="4">
                  <c:v>3.6637000000000003E-2</c:v>
                </c:pt>
                <c:pt idx="5">
                  <c:v>0.104891</c:v>
                </c:pt>
                <c:pt idx="6">
                  <c:v>0.20327500000000001</c:v>
                </c:pt>
                <c:pt idx="7">
                  <c:v>0.29401500000000003</c:v>
                </c:pt>
                <c:pt idx="8">
                  <c:v>0.60928300000000002</c:v>
                </c:pt>
                <c:pt idx="9">
                  <c:v>0.66016699999999995</c:v>
                </c:pt>
                <c:pt idx="10">
                  <c:v>0.38165100000000002</c:v>
                </c:pt>
                <c:pt idx="11">
                  <c:v>0.33247700000000002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26-7641-B7BE-D6491285D7AA}"/>
            </c:ext>
          </c:extLst>
        </c:ser>
        <c:ser>
          <c:idx val="2"/>
          <c:order val="1"/>
          <c:tx>
            <c:strRef>
              <c:f>'cpudpu_output (6)'!$W$13</c:f>
              <c:strCache>
                <c:ptCount val="1"/>
                <c:pt idx="0">
                  <c:v>DPU-CPU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DA26-7641-B7BE-D6491285D7AA}"/>
              </c:ext>
            </c:extLst>
          </c:dPt>
          <c:cat>
            <c:strRef>
              <c:f>'cpudpu_output (6)'!$U$14:$U$25</c:f>
              <c:strCache>
                <c:ptCount val="12"/>
                <c:pt idx="0">
                  <c:v>8</c:v>
                </c:pt>
                <c:pt idx="1">
                  <c:v>32</c:v>
                </c:pt>
                <c:pt idx="2">
                  <c:v>128</c:v>
                </c:pt>
                <c:pt idx="3">
                  <c:v>512</c:v>
                </c:pt>
                <c:pt idx="4">
                  <c:v>2K</c:v>
                </c:pt>
                <c:pt idx="5">
                  <c:v>8K</c:v>
                </c:pt>
                <c:pt idx="6">
                  <c:v>32K</c:v>
                </c:pt>
                <c:pt idx="7">
                  <c:v>128K</c:v>
                </c:pt>
                <c:pt idx="8">
                  <c:v>512K</c:v>
                </c:pt>
                <c:pt idx="9">
                  <c:v>2M</c:v>
                </c:pt>
                <c:pt idx="10">
                  <c:v>8M</c:v>
                </c:pt>
                <c:pt idx="11">
                  <c:v>32M</c:v>
                </c:pt>
              </c:strCache>
            </c:strRef>
          </c:cat>
          <c:val>
            <c:numRef>
              <c:f>'cpudpu_output (6)'!$W$14:$W$25</c:f>
              <c:numCache>
                <c:formatCode>General</c:formatCode>
                <c:ptCount val="12"/>
                <c:pt idx="0">
                  <c:v>1.55E-4</c:v>
                </c:pt>
                <c:pt idx="1">
                  <c:v>6.6799999999999997E-4</c:v>
                </c:pt>
                <c:pt idx="2">
                  <c:v>2.7950000000000002E-3</c:v>
                </c:pt>
                <c:pt idx="3">
                  <c:v>9.0939999999999997E-3</c:v>
                </c:pt>
                <c:pt idx="4">
                  <c:v>2.7453000000000002E-2</c:v>
                </c:pt>
                <c:pt idx="5">
                  <c:v>5.2311999999999997E-2</c:v>
                </c:pt>
                <c:pt idx="6">
                  <c:v>7.2383000000000003E-2</c:v>
                </c:pt>
                <c:pt idx="7">
                  <c:v>8.8080000000000006E-2</c:v>
                </c:pt>
                <c:pt idx="8">
                  <c:v>0.11748500000000001</c:v>
                </c:pt>
                <c:pt idx="9">
                  <c:v>0.12198000000000001</c:v>
                </c:pt>
                <c:pt idx="10">
                  <c:v>0.122519</c:v>
                </c:pt>
                <c:pt idx="11">
                  <c:v>0.122087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26-7641-B7BE-D6491285D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Data transfer size (bytes)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601583"/>
        <c:crossesAt val="1.0000000000000003E-4"/>
        <c:auto val="1"/>
        <c:lblAlgn val="ctr"/>
        <c:lblOffset val="100"/>
        <c:noMultiLvlLbl val="0"/>
      </c:catAx>
      <c:valAx>
        <c:axId val="1598601583"/>
        <c:scaling>
          <c:logBase val="10"/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319462775030583"/>
          <c:y val="6.2702777777777774E-2"/>
          <c:w val="0.2181661330795189"/>
          <c:h val="0.2258620370370370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7948965350886"/>
          <c:y val="5.207888888888889E-2"/>
          <c:w val="0.78103602749875078"/>
          <c:h val="0.72228928571428574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(6)'!$V$32</c:f>
              <c:strCache>
                <c:ptCount val="1"/>
                <c:pt idx="0">
                  <c:v>CPU-DPU (serial)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207886646045291E-3"/>
                  <c:y val="-5.67166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(6)'!$V$33:$V$39</c:f>
              <c:numCache>
                <c:formatCode>General</c:formatCode>
                <c:ptCount val="7"/>
                <c:pt idx="0">
                  <c:v>0.33247700000000002</c:v>
                </c:pt>
                <c:pt idx="1">
                  <c:v>0.33347300000000002</c:v>
                </c:pt>
                <c:pt idx="2">
                  <c:v>0.33201199999999997</c:v>
                </c:pt>
                <c:pt idx="3">
                  <c:v>0.33126800000000001</c:v>
                </c:pt>
                <c:pt idx="4">
                  <c:v>0.302512</c:v>
                </c:pt>
                <c:pt idx="5">
                  <c:v>0.300481</c:v>
                </c:pt>
                <c:pt idx="6">
                  <c:v>0.27370800000000001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6-2847-B5AF-7B217FFF7B0A}"/>
            </c:ext>
          </c:extLst>
        </c:ser>
        <c:ser>
          <c:idx val="2"/>
          <c:order val="1"/>
          <c:tx>
            <c:strRef>
              <c:f>'cpudpu_output (6)'!$W$32</c:f>
              <c:strCache>
                <c:ptCount val="1"/>
                <c:pt idx="0">
                  <c:v>DPU-CPU (serial)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06-2847-B5AF-7B217FFF7B0A}"/>
              </c:ext>
            </c:extLst>
          </c:dPt>
          <c:dLbls>
            <c:dLbl>
              <c:idx val="6"/>
              <c:layout>
                <c:manualLayout>
                  <c:x val="-2.1320455046503618E-3"/>
                  <c:y val="-1.2186111111111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(6)'!$W$33:$W$39</c:f>
              <c:numCache>
                <c:formatCode>General</c:formatCode>
                <c:ptCount val="7"/>
                <c:pt idx="0">
                  <c:v>0.122087</c:v>
                </c:pt>
                <c:pt idx="1">
                  <c:v>0.12213499999999999</c:v>
                </c:pt>
                <c:pt idx="2">
                  <c:v>0.12211900000000001</c:v>
                </c:pt>
                <c:pt idx="3">
                  <c:v>0.122109</c:v>
                </c:pt>
                <c:pt idx="4">
                  <c:v>0.114958</c:v>
                </c:pt>
                <c:pt idx="5">
                  <c:v>0.11515499999999999</c:v>
                </c:pt>
                <c:pt idx="6">
                  <c:v>0.11561100000000001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06-2847-B5AF-7B217FFF7B0A}"/>
            </c:ext>
          </c:extLst>
        </c:ser>
        <c:ser>
          <c:idx val="0"/>
          <c:order val="2"/>
          <c:tx>
            <c:strRef>
              <c:f>'cpudpu_output (6)'!$X$32</c:f>
              <c:strCache>
                <c:ptCount val="1"/>
                <c:pt idx="0">
                  <c:v>CPU-DPU (parallel)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squar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-1.803849206349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(6)'!$X$33:$X$39</c:f>
              <c:numCache>
                <c:formatCode>General</c:formatCode>
                <c:ptCount val="7"/>
                <c:pt idx="0">
                  <c:v>0.33203700000000003</c:v>
                </c:pt>
                <c:pt idx="1">
                  <c:v>0.54059000000000001</c:v>
                </c:pt>
                <c:pt idx="2">
                  <c:v>0.73244699999999996</c:v>
                </c:pt>
                <c:pt idx="3">
                  <c:v>0.87673100000000004</c:v>
                </c:pt>
                <c:pt idx="4">
                  <c:v>1.810935</c:v>
                </c:pt>
                <c:pt idx="5">
                  <c:v>4.2348889999999999</c:v>
                </c:pt>
                <c:pt idx="6">
                  <c:v>6.682779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C06-2847-B5AF-7B217FFF7B0A}"/>
            </c:ext>
          </c:extLst>
        </c:ser>
        <c:ser>
          <c:idx val="3"/>
          <c:order val="3"/>
          <c:tx>
            <c:strRef>
              <c:f>'cpudpu_output (6)'!$Y$32</c:f>
              <c:strCache>
                <c:ptCount val="1"/>
                <c:pt idx="0">
                  <c:v>DPU-CPU (parallel)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5.05896825396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(6)'!$Y$33:$Y$39</c:f>
              <c:numCache>
                <c:formatCode>General</c:formatCode>
                <c:ptCount val="7"/>
                <c:pt idx="0">
                  <c:v>0.12227</c:v>
                </c:pt>
                <c:pt idx="1">
                  <c:v>0.225214</c:v>
                </c:pt>
                <c:pt idx="2">
                  <c:v>0.42436800000000002</c:v>
                </c:pt>
                <c:pt idx="3">
                  <c:v>0.63153499999999996</c:v>
                </c:pt>
                <c:pt idx="4">
                  <c:v>1.4963979999999999</c:v>
                </c:pt>
                <c:pt idx="5">
                  <c:v>3.1702340000000002</c:v>
                </c:pt>
                <c:pt idx="6">
                  <c:v>4.7395189999999996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06-2847-B5AF-7B217FFF7B0A}"/>
            </c:ext>
          </c:extLst>
        </c:ser>
        <c:ser>
          <c:idx val="4"/>
          <c:order val="4"/>
          <c:tx>
            <c:strRef>
              <c:f>'cpudpu_output (6)'!$Z$32</c:f>
              <c:strCache>
                <c:ptCount val="1"/>
                <c:pt idx="0">
                  <c:v>CPU-DPU (broadcast)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659892069417642E-3"/>
                  <c:y val="-1.0079365079365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(6)'!$Z$33:$Z$39</c:f>
              <c:numCache>
                <c:formatCode>General</c:formatCode>
                <c:ptCount val="7"/>
                <c:pt idx="0">
                  <c:v>0.332812</c:v>
                </c:pt>
                <c:pt idx="1">
                  <c:v>0.66767799999999999</c:v>
                </c:pt>
                <c:pt idx="2">
                  <c:v>1.35345</c:v>
                </c:pt>
                <c:pt idx="3">
                  <c:v>2.5642670000000001</c:v>
                </c:pt>
                <c:pt idx="4">
                  <c:v>5.0996030000000001</c:v>
                </c:pt>
                <c:pt idx="5">
                  <c:v>10.14317</c:v>
                </c:pt>
                <c:pt idx="6">
                  <c:v>16.884644999999999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C06-2847-B5AF-7B217FFF7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601583"/>
        <c:crossesAt val="1.0000000000000004E-5"/>
        <c:auto val="1"/>
        <c:lblAlgn val="ctr"/>
        <c:lblOffset val="100"/>
        <c:noMultiLvlLbl val="0"/>
      </c:catAx>
      <c:valAx>
        <c:axId val="1598601583"/>
        <c:scaling>
          <c:logBase val="2"/>
          <c:orientation val="minMax"/>
          <c:max val="2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0092248315787661"/>
          <c:y val="9.2460317460317466E-5"/>
          <c:w val="0.54512079195506546"/>
          <c:h val="0.186152380952380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7948965350886"/>
          <c:y val="5.207888888888889E-2"/>
          <c:w val="0.78103602749875078"/>
          <c:h val="0.72228928571428574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(6)'!$V$32</c:f>
              <c:strCache>
                <c:ptCount val="1"/>
                <c:pt idx="0">
                  <c:v>CPU-DPU (serial)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207886646045291E-3"/>
                  <c:y val="-5.67166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(6)'!$V$33:$V$39</c:f>
              <c:numCache>
                <c:formatCode>General</c:formatCode>
                <c:ptCount val="7"/>
                <c:pt idx="0">
                  <c:v>0.33247700000000002</c:v>
                </c:pt>
                <c:pt idx="1">
                  <c:v>0.33347300000000002</c:v>
                </c:pt>
                <c:pt idx="2">
                  <c:v>0.33201199999999997</c:v>
                </c:pt>
                <c:pt idx="3">
                  <c:v>0.33126800000000001</c:v>
                </c:pt>
                <c:pt idx="4">
                  <c:v>0.302512</c:v>
                </c:pt>
                <c:pt idx="5">
                  <c:v>0.300481</c:v>
                </c:pt>
                <c:pt idx="6">
                  <c:v>0.27370800000000001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6-2847-B5AF-7B217FFF7B0A}"/>
            </c:ext>
          </c:extLst>
        </c:ser>
        <c:ser>
          <c:idx val="2"/>
          <c:order val="1"/>
          <c:tx>
            <c:strRef>
              <c:f>'cpudpu_output (6)'!$W$32</c:f>
              <c:strCache>
                <c:ptCount val="1"/>
                <c:pt idx="0">
                  <c:v>DPU-CPU (serial)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06-2847-B5AF-7B217FFF7B0A}"/>
              </c:ext>
            </c:extLst>
          </c:dPt>
          <c:dLbls>
            <c:dLbl>
              <c:idx val="6"/>
              <c:layout>
                <c:manualLayout>
                  <c:x val="-2.1320455046503618E-3"/>
                  <c:y val="-1.2186111111111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(6)'!$W$33:$W$39</c:f>
              <c:numCache>
                <c:formatCode>General</c:formatCode>
                <c:ptCount val="7"/>
                <c:pt idx="0">
                  <c:v>0.122087</c:v>
                </c:pt>
                <c:pt idx="1">
                  <c:v>0.12213499999999999</c:v>
                </c:pt>
                <c:pt idx="2">
                  <c:v>0.12211900000000001</c:v>
                </c:pt>
                <c:pt idx="3">
                  <c:v>0.122109</c:v>
                </c:pt>
                <c:pt idx="4">
                  <c:v>0.114958</c:v>
                </c:pt>
                <c:pt idx="5">
                  <c:v>0.11515499999999999</c:v>
                </c:pt>
                <c:pt idx="6">
                  <c:v>0.11561100000000001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06-2847-B5AF-7B217FFF7B0A}"/>
            </c:ext>
          </c:extLst>
        </c:ser>
        <c:ser>
          <c:idx val="0"/>
          <c:order val="2"/>
          <c:tx>
            <c:strRef>
              <c:f>'cpudpu_output (6)'!$X$32</c:f>
              <c:strCache>
                <c:ptCount val="1"/>
                <c:pt idx="0">
                  <c:v>CPU-DPU (parallel)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squar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-1.803849206349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(6)'!$X$33:$X$39</c:f>
              <c:numCache>
                <c:formatCode>General</c:formatCode>
                <c:ptCount val="7"/>
                <c:pt idx="0">
                  <c:v>0.33203700000000003</c:v>
                </c:pt>
                <c:pt idx="1">
                  <c:v>0.54059000000000001</c:v>
                </c:pt>
                <c:pt idx="2">
                  <c:v>0.73244699999999996</c:v>
                </c:pt>
                <c:pt idx="3">
                  <c:v>0.87673100000000004</c:v>
                </c:pt>
                <c:pt idx="4">
                  <c:v>1.810935</c:v>
                </c:pt>
                <c:pt idx="5">
                  <c:v>4.2348889999999999</c:v>
                </c:pt>
                <c:pt idx="6">
                  <c:v>6.682779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C06-2847-B5AF-7B217FFF7B0A}"/>
            </c:ext>
          </c:extLst>
        </c:ser>
        <c:ser>
          <c:idx val="3"/>
          <c:order val="3"/>
          <c:tx>
            <c:strRef>
              <c:f>'cpudpu_output (6)'!$Y$32</c:f>
              <c:strCache>
                <c:ptCount val="1"/>
                <c:pt idx="0">
                  <c:v>DPU-CPU (parallel)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5.05896825396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(6)'!$Y$33:$Y$39</c:f>
              <c:numCache>
                <c:formatCode>General</c:formatCode>
                <c:ptCount val="7"/>
                <c:pt idx="0">
                  <c:v>0.12227</c:v>
                </c:pt>
                <c:pt idx="1">
                  <c:v>0.225214</c:v>
                </c:pt>
                <c:pt idx="2">
                  <c:v>0.42436800000000002</c:v>
                </c:pt>
                <c:pt idx="3">
                  <c:v>0.63153499999999996</c:v>
                </c:pt>
                <c:pt idx="4">
                  <c:v>1.4963979999999999</c:v>
                </c:pt>
                <c:pt idx="5">
                  <c:v>3.1702340000000002</c:v>
                </c:pt>
                <c:pt idx="6">
                  <c:v>4.7395189999999996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06-2847-B5AF-7B217FFF7B0A}"/>
            </c:ext>
          </c:extLst>
        </c:ser>
        <c:ser>
          <c:idx val="4"/>
          <c:order val="4"/>
          <c:tx>
            <c:strRef>
              <c:f>'cpudpu_output (6)'!$Z$32</c:f>
              <c:strCache>
                <c:ptCount val="1"/>
                <c:pt idx="0">
                  <c:v>CPU-DPU (broadcast)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659892069417642E-3"/>
                  <c:y val="-1.0079365079365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(6)'!$Z$33:$Z$39</c:f>
              <c:numCache>
                <c:formatCode>General</c:formatCode>
                <c:ptCount val="7"/>
                <c:pt idx="0">
                  <c:v>0.332812</c:v>
                </c:pt>
                <c:pt idx="1">
                  <c:v>0.66767799999999999</c:v>
                </c:pt>
                <c:pt idx="2">
                  <c:v>1.35345</c:v>
                </c:pt>
                <c:pt idx="3">
                  <c:v>2.5642670000000001</c:v>
                </c:pt>
                <c:pt idx="4">
                  <c:v>5.0996030000000001</c:v>
                </c:pt>
                <c:pt idx="5">
                  <c:v>10.14317</c:v>
                </c:pt>
                <c:pt idx="6">
                  <c:v>16.884644999999999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C06-2847-B5AF-7B217FFF7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601583"/>
        <c:crossesAt val="1.0000000000000004E-5"/>
        <c:auto val="1"/>
        <c:lblAlgn val="ctr"/>
        <c:lblOffset val="100"/>
        <c:noMultiLvlLbl val="0"/>
      </c:catAx>
      <c:valAx>
        <c:axId val="1598601583"/>
        <c:scaling>
          <c:logBase val="2"/>
          <c:orientation val="minMax"/>
          <c:max val="2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0092248315787661"/>
          <c:y val="9.2460317460317466E-5"/>
          <c:w val="0.54512079195506546"/>
          <c:h val="0.186152380952380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{BB0DD3D1-8D60-9D40-A69F-54B6EE8108B7}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051A-7C4B-8DA7-A6CA2798094A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{47E33AA1-EF06-9242-8B33-EE25792624FA}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051A-7C4B-8DA7-A6CA2798094A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{9858EF25-4404-5C46-8D33-E6453F29B8D4}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051A-7C4B-8DA7-A6CA2798094A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{A995EE59-71E2-8247-B9EB-32B90289E061}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051A-7C4B-8DA7-A6CA2798094A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{4EF16944-5003-F343-A935-FAF96451FBAA}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051A-7C4B-8DA7-A6CA2798094A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{4AD7EEBE-B6BF-6A42-B355-A84EC322940F}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051A-7C4B-8DA7-A6CA2798094A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{D170CDF6-4FB6-8E45-8F9B-535B6922E5EC}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051A-7C4B-8DA7-A6CA2798094A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{B36349A1-D8F8-8A42-9754-9ABD6F73028E}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051A-7C4B-8DA7-A6CA2798094A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{C1BEB9A0-8E2B-684A-9B84-86C813292E78}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051A-7C4B-8DA7-A6CA2798094A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{793F1A03-CD42-604A-B3C4-FE55D17F27B4}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051A-7C4B-8DA7-A6CA2798094A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{686F3E39-C5F9-294F-A19E-9A7202FE637B}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051A-7C4B-8DA7-A6CA2798094A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{F8132A5C-3F98-0449-BC54-F5BEE4E45342}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051A-7C4B-8DA7-A6CA2798094A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{B8F35B6D-6457-BC44-9955-FD42DBA6BA7B}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051A-7C4B-8DA7-A6CA2798094A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{65AC1683-348D-394E-9DA9-483CFC2BB89A}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051A-7C4B-8DA7-A6CA2798094A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{CCF99135-1059-E546-87F7-638D68EC08E0}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051A-7C4B-8DA7-A6CA2798094A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{488E821E-5AB0-0744-9D58-079289E1AB57}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051A-7C4B-8DA7-A6CA2798094A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{78DC56D8-0BED-5049-84C7-A633D36AC57F}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051A-7C4B-8DA7-A6CA2798094A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{9C9FD8FE-B938-FB48-950B-CEC4797D6223}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051A-7C4B-8DA7-A6CA2798094A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{E4099E57-7393-E444-AC11-EA1CD5DCF37B}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051A-7C4B-8DA7-A6CA2798094A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{7A9638A0-B334-FD4B-9870-BEF57BD2616B}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051A-7C4B-8DA7-A6CA2798094A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{DBC374A9-71BF-EE46-843B-6008069D1BC2}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051A-7C4B-8DA7-A6CA2798094A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{BCB7219E-341B-CD4A-B42C-4DFBB7C3D0DB}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051A-7C4B-8DA7-A6CA2798094A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{D06861BD-F030-6940-B304-438DD1D67003}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051A-7C4B-8DA7-A6CA2798094A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{FF6E1318-EB81-8942-840D-4A12D66F6E0C}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051A-7C4B-8DA7-A6CA2798094A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{9B1B24C1-38CB-804F-A732-8EF17EA845E8}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051A-7C4B-8DA7-A6CA2798094A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{0949827E-4A1A-004D-88EA-2305CEF61184}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051A-7C4B-8DA7-A6CA2798094A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{06833228-1CCF-1043-A767-B5027E6E1D8E}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051A-7C4B-8DA7-A6CA2798094A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{CA915F1E-41DD-4E48-B1D2-71128D68341D}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051A-7C4B-8DA7-A6CA2798094A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{E3A7AFB9-218B-C34A-AFAB-742D52DEA219}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051A-7C4B-8DA7-A6CA2798094A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{9FEA4F24-6CAD-864D-B792-8FBF33E6511B}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051A-7C4B-8DA7-A6CA2798094A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{9C7C405A-34A3-0742-9247-17D4592D032B}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051A-7C4B-8DA7-A6CA2798094A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{D1CBB51C-5A78-CA48-A08C-F01DDAC00C63}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051A-7C4B-8DA7-A6CA2798094A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{5B67485C-F03A-E340-9ABC-D4B025CC37F6}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051A-7C4B-8DA7-A6CA2798094A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{888FB002-6263-DA4E-8DBD-74EE3F436093}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051A-7C4B-8DA7-A6CA2798094A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{22EDEE3E-864A-2642-9237-51F0E18F9F98}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051A-7C4B-8DA7-A6CA2798094A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{F3787CC1-8E7A-3A46-A14A-F7421766637F}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051A-7C4B-8DA7-A6CA2798094A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{8539D213-FE25-5743-BB0C-449169C528A5}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051A-7C4B-8DA7-A6CA2798094A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{C46F6142-1D5F-4C48-8A8D-A7FB7BE8B8B2}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051A-7C4B-8DA7-A6CA2798094A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{6F494ABB-ED27-3B46-84DF-62E61C02DF46}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051A-7C4B-8DA7-A6CA2798094A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{F03F8CC6-FD2D-AB4F-8295-241303F8AB25}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051A-7C4B-8DA7-A6CA2798094A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{2BC47CB6-743C-B344-8BBA-B032A95E4586}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051A-7C4B-8DA7-A6CA2798094A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{EF4F950F-3FFF-7440-AB2C-7493DD9B4AFE}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051A-7C4B-8DA7-A6CA2798094A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{3704D28C-BF20-8E4E-A88C-6496BC39AE2D}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051A-7C4B-8DA7-A6CA2798094A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{2F4E7C65-2E3A-4841-B535-8A91EC800598}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051A-7C4B-8DA7-A6CA2798094A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{BCE0AEE3-9459-4349-A5CF-5EA9E4CBC1C5}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051A-7C4B-8DA7-A6CA2798094A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{7440EEDB-4E77-2B4F-8F2A-6256B544F513}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051A-7C4B-8DA7-A6CA2798094A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{00688502-D92F-6C44-858B-DF1716F27F16}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051A-7C4B-8DA7-A6CA2798094A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{A448209F-6B6E-194A-8E2B-7A81FFC73EBC}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051A-7C4B-8DA7-A6CA2798094A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{44123F30-C2D6-4E4D-97AA-F04F05EBD6C0}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051A-7C4B-8DA7-A6CA2798094A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{1B045424-EBCB-5142-97A3-F68DD316F1E3}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051A-7C4B-8DA7-A6CA2798094A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{BAF61297-6AD0-C848-8008-038E7315198D}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051A-7C4B-8DA7-A6CA2798094A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{B9F53E44-9E83-5046-8ED6-FF1ED9B9DF77}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051A-7C4B-8DA7-A6CA2798094A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{A363904C-B550-C845-86FC-C4BF8D79C294}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051A-7C4B-8DA7-A6CA2798094A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{58582C9D-7D2E-C948-AE82-4B0835EEB24C}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051A-7C4B-8DA7-A6CA2798094A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{A0AE2800-16F1-9A4F-9FA9-4FD64D077A70}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051A-7C4B-8DA7-A6CA2798094A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{A2151AA8-CA92-9B4C-BF88-3A1F27A83EEC}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051A-7C4B-8DA7-A6CA2798094A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{1AFABB9B-75C0-EE48-B850-B66044CEB94C}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051A-7C4B-8DA7-A6CA2798094A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{61340343-4B28-F049-95FE-EA6E0E626E02}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051A-7C4B-8DA7-A6CA2798094A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{D4B8108D-AD9D-AB4F-AD54-F077AFE2B058}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051A-7C4B-8DA7-A6CA2798094A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{61024CCE-E5F3-E64E-914C-D866E5441E99}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051A-7C4B-8DA7-A6CA2798094A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{5D4FE1FB-1F1E-2146-A061-2E8287DB6A37}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051A-7C4B-8DA7-A6CA2798094A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{070B020C-2DA4-124E-8C57-751EB0C21E7A}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051A-7C4B-8DA7-A6CA2798094A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{C54F3E84-CCA7-F142-BD2C-CD199B11722B}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051A-7C4B-8DA7-A6CA2798094A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{D6A4ACC2-8190-4B44-B6EA-83A28978FAD5}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051A-7C4B-8DA7-A6CA2798094A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{2E348113-04BC-2B45-9E29-666B1E7EBEDC}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051A-7C4B-8DA7-A6CA2798094A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{BF493EF7-7E43-CE48-8D30-9C7B0DF5A9E9}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051A-7C4B-8DA7-A6CA2798094A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{4565D5F6-0E85-1A45-AE60-1CF5B0906D34}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051A-7C4B-8DA7-A6CA2798094A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{28FE3DBA-E74E-3E47-9088-389FA442641D}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051A-7C4B-8DA7-A6CA2798094A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{CD416AE2-F413-8F42-94BE-8F24B9AA5F54}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051A-7C4B-8DA7-A6CA2798094A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{7959E9F8-0DEC-D54A-A6D3-CAA60DA58594}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051A-7C4B-8DA7-A6CA2798094A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{D81D91F7-7690-5946-8972-96CB4F0F0827}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051A-7C4B-8DA7-A6CA2798094A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{D5899BFA-12B4-554C-BC0A-51AF8B3C7F3D}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051A-7C4B-8DA7-A6CA2798094A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{83E17328-61FB-E14C-ACF3-9F037CF8A34E}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051A-7C4B-8DA7-A6CA2798094A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{446FECB4-1FA1-5747-AA9B-2DA00AC5CD38}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051A-7C4B-8DA7-A6CA2798094A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{5F0D1066-4901-5848-B812-DE2E6A22739B}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051A-7C4B-8DA7-A6CA2798094A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{1EE22B54-7C5F-0047-A0C4-81E720B9E6A4}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051A-7C4B-8DA7-A6CA2798094A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{F9E3FB90-A8AF-FC4F-B9A3-EAB7F1A32B72}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051A-7C4B-8DA7-A6CA2798094A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{903C76F5-5945-7946-A4C8-3CDE28036785}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051A-7C4B-8DA7-A6CA2798094A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{DD737AC3-81BE-3242-B268-2D520A050CE4}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051A-7C4B-8DA7-A6CA2798094A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{7C56209C-7743-7349-A1A2-59F653FFBBE3}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051A-7C4B-8DA7-A6CA2798094A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{6B14DFAE-FD1D-0C47-AD82-5F1EE6E43CE1}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051A-7C4B-8DA7-A6CA2798094A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{3458FE13-D7BC-1E41-A54F-B68BFF4DD1F8}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051A-7C4B-8DA7-A6CA2798094A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{BF23AFFB-6262-A943-844B-F642A01F80D3}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051A-7C4B-8DA7-A6CA2798094A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{D1D1FCE5-7F73-D743-9D21-941C55184762}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051A-7C4B-8DA7-A6CA2798094A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{B71444B5-3EA3-434A-811D-E08B430FC3F8}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051A-7C4B-8DA7-A6CA2798094A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{8914EAC4-FB5B-FD4C-B150-AFEDBE676044}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051A-7C4B-8DA7-A6CA2798094A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{5B345D4E-7D5B-6E47-B77F-F5244E46D162}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051A-7C4B-8DA7-A6CA2798094A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{12BAF95B-55D7-D44B-A4BB-604FE4BA3032}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051A-7C4B-8DA7-A6CA2798094A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{D714EB48-84E9-FD42-93D4-93CAEB38CE2D}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051A-7C4B-8DA7-A6CA2798094A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{DCEAEFE4-8ABE-3C46-A51E-853F5D7E00D0}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051A-7C4B-8DA7-A6CA2798094A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{64521F85-51FB-D14E-A4C2-A021488C7761}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051A-7C4B-8DA7-A6CA2798094A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{BD4C9DB9-335C-4F44-B21B-95D849662D5D}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051A-7C4B-8DA7-A6CA2798094A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{00EF597F-84F5-6741-85B7-F9705AC17C22}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051A-7C4B-8DA7-A6CA2798094A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{2CF257BA-B5A9-9D44-AF2D-95E065AF7B05}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051A-7C4B-8DA7-A6CA2798094A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{0524FAF9-632B-1746-B6EE-F0788B51ACCA}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051A-7C4B-8DA7-A6CA2798094A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{14BE8272-3217-2F4C-A0C9-6D4A0011038E}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051A-7C4B-8DA7-A6CA2798094A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{574F9434-51DC-5340-8510-DA4EC5D57135}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051A-7C4B-8DA7-A6CA2798094A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{E5DE5A68-BBAE-B74F-B456-DD76C6122B61}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051A-7C4B-8DA7-A6CA2798094A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{D068B117-D9A9-C946-9B75-3814EBA3B48F}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051A-7C4B-8DA7-A6CA2798094A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{3DFDB715-25BE-7B43-AAAA-4B7C20024C57}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051A-7C4B-8DA7-A6CA2798094A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{93F737DB-D8FC-3E4E-A423-2C9865F7EDD5}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051A-7C4B-8DA7-A6CA2798094A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{1BEDA7D5-618A-BE4A-882B-609BF107736C}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051A-7C4B-8DA7-A6CA2798094A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{A1B28045-38B2-8F4F-80F3-9589622D889D}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051A-7C4B-8DA7-A6CA2798094A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{BCB1D87E-10BA-FC4A-A7CD-20353C8C1135}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051A-7C4B-8DA7-A6CA2798094A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{A75A1A35-35A3-3646-AB7F-C37AD781C810}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051A-7C4B-8DA7-A6CA2798094A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{9C9EE0D4-3474-8242-BBA3-A122380E6424}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051A-7C4B-8DA7-A6CA2798094A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{A76BD8D3-25E7-5544-A993-4AD87E262490}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051A-7C4B-8DA7-A6CA2798094A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{AC939028-4F93-F244-8519-45E05896E342}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051A-7C4B-8DA7-A6CA2798094A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{825CD564-6386-A546-B081-8DA71B3ECEEC}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051A-7C4B-8DA7-A6CA2798094A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{D4D963A9-4B08-F84B-BA6C-F5C1C4C26EBB}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051A-7C4B-8DA7-A6CA2798094A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{26E57978-62D6-A34E-854B-BDA4C77A9EA8}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051A-7C4B-8DA7-A6CA2798094A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{2DA7D8AD-D5A2-B246-8BEF-68BB083CAF5C}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051A-7C4B-8DA7-A6CA2798094A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{314D5F72-17FF-4C46-9D62-406B3C536738}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051A-7C4B-8DA7-A6CA2798094A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{4D364E0C-E3F7-5345-813A-4ABD81C03922}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051A-7C4B-8DA7-A6CA2798094A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{D350598B-FFE9-FA42-9F08-0F7F6E24A31D}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051A-7C4B-8DA7-A6CA2798094A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{A94485C0-0805-4240-A715-6231CC851947}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051A-7C4B-8DA7-A6CA2798094A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{950D3BE3-F83B-C14B-B35B-615A71064687}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051A-7C4B-8DA7-A6CA2798094A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{AEA7F88A-018C-2741-94B3-1C9A06F788CA}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051A-7C4B-8DA7-A6CA2798094A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{A61B5BE8-6991-F443-AA9D-C0E07DC1564F}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051A-7C4B-8DA7-A6CA2798094A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{B98CC50B-926B-0640-AC43-875EDB5C637A}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051A-7C4B-8DA7-A6CA2798094A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{7978AAFF-CCD8-734F-886F-3CD05BFDDA75}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051A-7C4B-8DA7-A6CA2798094A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{ED3905C7-2409-DB49-A84A-DBC90402F725}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051A-7C4B-8DA7-A6CA2798094A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{6F7B1D90-FD25-9744-8E3A-447CDB4D8313}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051A-7C4B-8DA7-A6CA2798094A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{F128F476-66E6-5B49-8C4F-4A34E32879F3}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051A-7C4B-8DA7-A6CA2798094A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{C0DE9F3B-C2DB-0B47-8966-9AE25430A670}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051A-7C4B-8DA7-A6CA2798094A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{E8EB0800-08AD-2745-A26B-30F85BB6EB90}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051A-7C4B-8DA7-A6CA2798094A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{F16B26CB-8FB6-8646-9893-7706C9DBE240}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051A-7C4B-8DA7-A6CA2798094A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{E1CAE966-150D-6E4D-AD4A-6E4BBE3538D1}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051A-7C4B-8DA7-A6CA2798094A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{65E8E8BC-C1F3-024D-9535-CB83755DB2B9}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051A-7C4B-8DA7-A6CA2798094A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{BED3ABFE-C5D2-8249-92B5-E8062CEAAE67}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051A-7C4B-8DA7-A6CA2798094A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{0C9024C1-C783-0D44-9D3A-4B820AE3BDEF}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051A-7C4B-8DA7-A6CA2798094A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{514D9B67-4271-B341-B877-9C8451EFC065}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051A-7C4B-8DA7-A6CA2798094A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{6E789CB8-667B-B641-9DC6-7A78032D1A79}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051A-7C4B-8DA7-A6CA2798094A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{1838661F-4D43-8A40-8344-4E97A9AE0379}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051A-7C4B-8DA7-A6CA2798094A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{3349E81A-F506-7C4F-AD45-4ED2F35FBA91}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051A-7C4B-8DA7-A6CA2798094A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{3DDAF0E0-1235-2A44-8554-B1F45CBC6CAB}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051A-7C4B-8DA7-A6CA2798094A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{75ECE5C9-AF4E-9040-9A3E-15FAAC2D6FE5}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051A-7C4B-8DA7-A6CA2798094A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{9E1E9D0B-E42C-054D-B903-1B919E9D82C4}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051A-7C4B-8DA7-A6CA2798094A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{613A048F-6140-524C-91B3-4AAAA3415FE5}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051A-7C4B-8DA7-A6CA2798094A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{FACCF6AC-06B4-6C42-A167-4E7E60263733}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051A-7C4B-8DA7-A6CA2798094A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{30DC305E-DBFD-8F4C-99C6-6490B05BB572}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051A-7C4B-8DA7-A6CA2798094A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{645B0E5C-8EB4-D742-BCB3-71005AC1AB9C}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051A-7C4B-8DA7-A6CA2798094A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{5ADDE150-C1A9-B44C-A033-573A7AC9460F}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051A-7C4B-8DA7-A6CA2798094A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{9B416EC7-7736-0445-88D0-5D1DE7939871}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051A-7C4B-8DA7-A6CA2798094A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{9216DBCA-E826-904E-9F23-E42153723A72}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051A-7C4B-8DA7-A6CA2798094A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{D4039EF4-FF83-D948-8688-018D8BA2578B}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051A-7C4B-8DA7-A6CA2798094A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{69A75D6D-4B1C-D944-90CA-82D01682C773}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051A-7C4B-8DA7-A6CA2798094A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{7EE735CB-BD9E-E645-9858-EDE5B46ED0AA}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051A-7C4B-8DA7-A6CA2798094A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{33A6E5B3-B37A-9448-8E20-DDEF02007613}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051A-7C4B-8DA7-A6CA2798094A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{40769309-F758-0A44-A5E1-3DE1A0EF1E00}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051A-7C4B-8DA7-A6CA2798094A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{0CCC06BD-608D-174F-BE70-921DE8FB06A6}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051A-7C4B-8DA7-A6CA2798094A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{67AFB144-BA15-3048-8F44-F0FC8B13ECEA}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051A-7C4B-8DA7-A6CA2798094A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{334A64F4-AC44-064D-AEDC-DF3872D38ACD}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051A-7C4B-8DA7-A6CA2798094A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{511CD3AB-12C0-BB47-AFB8-18400361B5C4}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051A-7C4B-8DA7-A6CA2798094A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{B91A72C5-6D2F-8245-B42B-CCD1A9FE25D4}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051A-7C4B-8DA7-A6CA2798094A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{59CE3AB9-EA0F-DF47-8558-5457F9538A92}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051A-7C4B-8DA7-A6CA2798094A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{CB6F9B08-4A9C-B74C-8904-A49ECF812F0C}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051A-7C4B-8DA7-A6CA2798094A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{A6AD7F00-433D-D84D-979C-53CB5AE39CA2}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051A-7C4B-8DA7-A6CA2798094A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{E82AFF4E-0C27-354B-8A6E-452CD0401D94}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051A-7C4B-8DA7-A6CA2798094A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{36AF0B41-B7C2-1A4B-B802-AC345868BBC6}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051A-7C4B-8DA7-A6CA2798094A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{85D9A17F-E97D-7240-8EA5-E7F346EC459C}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051A-7C4B-8DA7-A6CA2798094A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{ACFBC8FC-7A4C-8243-ADA1-D71F5E155497}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051A-7C4B-8DA7-A6CA2798094A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{689E910F-0F22-AA41-BDBA-AA7FA1720150}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051A-7C4B-8DA7-A6CA2798094A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{3D0B0861-DD95-6640-BDB9-4FB2B4CA39DD}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051A-7C4B-8DA7-A6CA2798094A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{23CA7FE7-3FFD-F646-80DC-5A70BCE47BE5}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051A-7C4B-8DA7-A6CA2798094A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{556328D2-5F4B-604E-AE44-BBDDE1DC395F}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051A-7C4B-8DA7-A6CA2798094A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{A45DAE1A-08D9-3742-AC45-2EFFB6C3EBDA}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051A-7C4B-8DA7-A6CA2798094A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{43203A84-B2A1-6946-9E1B-3D7798143754}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051A-7C4B-8DA7-A6CA2798094A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{90D2D522-04DE-E146-B766-3994967F6040}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051A-7C4B-8DA7-A6CA2798094A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{4845672C-FBFA-5D4C-A28E-6AAA11E5CCFE}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051A-7C4B-8DA7-A6CA2798094A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{BB0ECC2D-9374-F94C-BA5B-D1BE6BEF35FA}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051A-7C4B-8DA7-A6CA2798094A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{F14208A9-BA81-EF4B-AD1B-1CDF840B007F}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051A-7C4B-8DA7-A6CA2798094A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{2BB47B66-AC90-5B47-9BD6-C558472BB54F}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051A-7C4B-8DA7-A6CA2798094A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{3B9F6BA3-3BC7-284D-8345-25C2C4D2656B}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051A-7C4B-8DA7-A6CA2798094A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{A20E8479-66B2-D44D-BA07-760B03885930}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051A-7C4B-8DA7-A6CA2798094A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{4DFB7FBB-8B1A-6249-96C7-93B799DDF8AE}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051A-7C4B-8DA7-A6CA2798094A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{48CD53FA-CBAB-134B-8B51-9F15748A309A}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051A-7C4B-8DA7-A6CA2798094A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{2FEA6CF8-48DD-5540-B173-28D8C9D07319}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051A-7C4B-8DA7-A6CA2798094A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{74BE6F5F-070E-BF4C-902A-F68199B15958}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051A-7C4B-8DA7-A6CA2798094A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{CA709358-C4E3-E247-97D7-5ACB4213C14F}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051A-7C4B-8DA7-A6CA2798094A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{358A0404-D5F0-9C42-9D3B-DF7F8954AED0}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051A-7C4B-8DA7-A6CA2798094A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{6FABFEAC-4285-404E-B9F6-3C5DAE6BFC6E}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051A-7C4B-8DA7-A6CA2798094A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{3FEA26BD-531A-A345-84FD-17BE33418128}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051A-7C4B-8DA7-A6CA2798094A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{B6F2FF34-7CB4-0B46-9638-FC611BC06046}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051A-7C4B-8DA7-A6CA2798094A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{3F7A711B-A5A5-FB46-B590-8C87816941C0}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051A-7C4B-8DA7-A6CA2798094A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{481B758F-B62A-0F42-A459-DC4EFA2C2178}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051A-7C4B-8DA7-A6CA2798094A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{B6951B0A-6F3E-7C42-AA93-9D543D05518D}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051A-7C4B-8DA7-A6CA2798094A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{7890ECC1-974A-594A-A41E-1878337ED2C2}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051A-7C4B-8DA7-A6CA2798094A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{0D59D933-AACF-B64A-A95F-757739ECA384}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051A-7C4B-8DA7-A6CA2798094A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{59D67F84-6C36-A043-A1DB-3DBD8E0A8370}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051A-7C4B-8DA7-A6CA2798094A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{6C7AA83A-C04F-7748-8069-D44085636540}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051A-7C4B-8DA7-A6CA2798094A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{3BEB5FD1-1BBF-A04C-A1D8-02003F4E50A9}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051A-7C4B-8DA7-A6CA2798094A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{EBE3E23D-32B7-6847-84BD-6801BE696747}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051A-7C4B-8DA7-A6CA2798094A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{AB04765C-13C7-6C44-847B-EF610062EB91}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051A-7C4B-8DA7-A6CA2798094A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{5F5D83C6-9343-4040-B0D0-8CC0ACC5C1CA}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051A-7C4B-8DA7-A6CA2798094A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{FF967D4E-EBFA-0242-B560-7E8C7C1C9484}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051A-7C4B-8DA7-A6CA2798094A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{7A0129BD-3D13-B149-855A-CA789D25CB98}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051A-7C4B-8DA7-A6CA2798094A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{FBC64EA3-FA75-B941-93E1-9C930A22C817}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051A-7C4B-8DA7-A6CA2798094A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{06A5A31B-85FE-2547-BC21-F691DFDA19F7}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051A-7C4B-8DA7-A6CA2798094A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{29809D17-9451-EF40-BC24-24720DF5262A}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051A-7C4B-8DA7-A6CA2798094A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{E784DA8E-F81B-3249-9930-FB8F7136BAA8}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051A-7C4B-8DA7-A6CA2798094A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{A059EF44-F868-8040-B737-93F58F4D4300}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051A-7C4B-8DA7-A6CA2798094A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{5B146A06-662B-194F-87B8-56D2B36CB330}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051A-7C4B-8DA7-A6CA2798094A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{BF351F9D-C992-B34F-AB8D-70FBA4B4BB99}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051A-7C4B-8DA7-A6CA2798094A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{B513EF10-B3BA-5848-B281-E25DBB7F579A}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051A-7C4B-8DA7-A6CA2798094A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{D6D50903-50F0-134C-B323-035751F93396}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051A-7C4B-8DA7-A6CA2798094A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{9603EECF-F105-924C-A086-56C8B1E414B2}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051A-7C4B-8DA7-A6CA2798094A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{17E8DE82-B83E-2543-91FA-3F9F0D6BA5E5}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051A-7C4B-8DA7-A6CA2798094A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{FBF739F8-1EAB-9542-B4C0-62335B164B69}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051A-7C4B-8DA7-A6CA2798094A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{1BF3F357-A019-5B42-B5A8-26D9FBD4F09A}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051A-7C4B-8DA7-A6CA2798094A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{43491EB5-68FD-C34C-B93A-5A1D50D19EB9}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051A-7C4B-8DA7-A6CA2798094A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{3672FAC7-A7C2-144E-88E3-279D80CBDCCB}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051A-7C4B-8DA7-A6CA2798094A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{1563F8C8-7558-A340-A8D1-82B8864DD633}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051A-7C4B-8DA7-A6CA2798094A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{910CB752-85E2-9446-830D-B6F1688C3687}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051A-7C4B-8DA7-A6CA2798094A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{15297D1C-2CF1-7749-8E12-94C1CD884F4C}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051A-7C4B-8DA7-A6CA2798094A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{1BD4C1B1-C46A-3A45-A9B3-678CB43EFC70}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051A-7C4B-8DA7-A6CA2798094A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{946CAFB4-753B-484B-89DA-9DCC3BC5AB2A}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051A-7C4B-8DA7-A6CA2798094A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{69BFDE36-6C29-194E-A5A7-C238698C3D0E}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051A-7C4B-8DA7-A6CA2798094A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{A99A55AE-C827-8A45-A67D-B71C6CBD7F62}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051A-7C4B-8DA7-A6CA2798094A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{74F90D0F-7D93-234F-9519-E3AE1D9E34B5}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051A-7C4B-8DA7-A6CA2798094A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{9534827C-785F-894E-9DE5-2BF9278DA0BD}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051A-7C4B-8DA7-A6CA2798094A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{B7E69362-6431-7D43-B0A4-B0D89D7DA927}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051A-7C4B-8DA7-A6CA2798094A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{375159F8-AAF6-A748-993C-B5F0357B2F5D}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051A-7C4B-8DA7-A6CA2798094A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{B6A6E87D-13E6-B647-9967-A4E2D994335B}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051A-7C4B-8DA7-A6CA2798094A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{719DE958-B1F6-454E-A81D-C121C5839A9B}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051A-7C4B-8DA7-A6CA2798094A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{B65D2EC4-A258-874F-8209-B7DA0D80FDD2}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051A-7C4B-8DA7-A6CA2798094A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{12472FE7-76C2-6E41-9FE6-D33622A32C03}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051A-7C4B-8DA7-A6CA2798094A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{614E677F-CCFD-834D-95CC-18BA8F5774FE}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051A-7C4B-8DA7-A6CA2798094A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{871991F4-33DE-A143-8D79-BEAA281DA5E7}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051A-7C4B-8DA7-A6CA2798094A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{CE0C78F3-9084-0C4F-B935-794FDB2A38A1}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051A-7C4B-8DA7-A6CA2798094A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{2F3F5308-8BEE-D943-91DC-EA1E1F7D7293}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051A-7C4B-8DA7-A6CA2798094A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{772A7713-E8EE-394E-880B-A416512F318C}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051A-7C4B-8DA7-A6CA2798094A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{F458554A-0B0D-8D40-B69A-902A1A5F60D4}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051A-7C4B-8DA7-A6CA2798094A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{B8A006C9-B574-9146-87B2-124E939D3A3D}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051A-7C4B-8DA7-A6CA2798094A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{D73F05D2-5D4A-064B-8B6C-D93E65EA6636}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051A-7C4B-8DA7-A6CA2798094A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{6E79ABB1-09DD-1A43-9BC4-37CEDEE02F9E}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051A-7C4B-8DA7-A6CA2798094A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{937B0C5F-37C6-F84D-A45E-9E3173255636}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051A-7C4B-8DA7-A6CA2798094A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{81AA3E99-0862-A443-8BFA-6B20623D4C25}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051A-7C4B-8DA7-A6CA2798094A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{ACB6D8CC-27D9-3A41-B5BD-C1CD03C416B4}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051A-7C4B-8DA7-A6CA2798094A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{45D412EC-E298-8D4E-816E-E756FD967648}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051A-7C4B-8DA7-A6CA2798094A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{A73AD6D8-CB95-9C4E-A6B4-8D6A4B5A7A12}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051A-7C4B-8DA7-A6CA2798094A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{ACA6A99C-2A4E-434D-A5C2-8AEB72B264DA}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051A-7C4B-8DA7-A6CA2798094A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{05A93A4B-7AC8-B048-89D2-3F142ADA32DA}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051A-7C4B-8DA7-A6CA2798094A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{DFCDD33F-66A4-8440-81FE-88DB5275D3E4}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051A-7C4B-8DA7-A6CA2798094A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{6A693A2C-62D3-6046-8E02-774B52103757}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051A-7C4B-8DA7-A6CA2798094A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{87BA5586-E98A-7944-9EA8-CEA5BE2E1C56}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051A-7C4B-8DA7-A6CA2798094A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{61029AF5-EE91-FA45-AEFE-F06760FE1E42}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051A-7C4B-8DA7-A6CA2798094A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{388451AE-F970-304B-9C4F-EDFFD4548781}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051A-7C4B-8DA7-A6CA2798094A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{4E311322-7889-5E4E-84B5-8F3DC55864CC}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051A-7C4B-8DA7-A6CA2798094A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{58BFC03C-149B-A447-B538-A9482521A60F}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051A-7C4B-8DA7-A6CA2798094A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{E9A24375-6646-2C4D-B506-C7C6AD8D899A}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051A-7C4B-8DA7-A6CA2798094A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{0B20CE40-550C-764F-A6EE-4DDD19818CC9}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051A-7C4B-8DA7-A6CA2798094A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{B2D8285F-0D7A-0847-A7D6-AC374985FCF2}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051A-7C4B-8DA7-A6CA2798094A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{8E63895E-4E7D-5643-815D-D6DED6CDF0CB}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051A-7C4B-8DA7-A6CA2798094A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{137E5148-00B2-8D4A-A676-7BE546AC528D}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051A-7C4B-8DA7-A6CA2798094A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{FC6A9D29-FBAF-DB47-9384-277A1A43899B}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051A-7C4B-8DA7-A6CA2798094A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{96A8D9EA-0651-1C4A-A9B3-196B49ADF6B9}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051A-7C4B-8DA7-A6CA2798094A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{010C4537-6328-BD40-A97D-8036CD767316}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051A-7C4B-8DA7-A6CA2798094A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{D7EE853E-9D0A-8748-89A7-C3D4A7F9D91E}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051A-7C4B-8DA7-A6CA2798094A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{F20C1763-7BE7-6D4B-8304-34128FDC12CA}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051A-7C4B-8DA7-A6CA2798094A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{168FEE9A-56EE-994F-86AF-C5C12365A1FF}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051A-7C4B-8DA7-A6CA2798094A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{8643CF16-D4EB-9B46-8011-AF948A92FF1E}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051A-7C4B-8DA7-A6CA2798094A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{8168E338-BEDB-9B4D-A204-AFEBDD97EFBF}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051A-7C4B-8DA7-A6CA2798094A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{A85CA9FA-4D2F-894D-8ABC-7B45A178760D}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051A-7C4B-8DA7-A6CA2798094A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{0DF5FD17-5FA8-5946-81A6-8D5857BB2077}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051A-7C4B-8DA7-A6CA2798094A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{1118CA46-2A34-8944-97FC-F0869FEB5FA2}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051A-7C4B-8DA7-A6CA2798094A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{277C1746-BA3A-E640-B61E-7A32461FCD3D}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051A-7C4B-8DA7-A6CA2798094A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{47F33035-5755-0B40-AD1C-2825B56196BE}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051A-7C4B-8DA7-A6CA2798094A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{79C4498C-BE83-9B44-98E4-2580BAF755E3}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051A-7C4B-8DA7-A6CA2798094A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{B92A94CC-CEBC-D84C-A667-CCE2D9DDBA55}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051A-7C4B-8DA7-A6CA2798094A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{A99EE250-0980-1849-9F46-1A9FB24E4446}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051A-7C4B-8DA7-A6CA2798094A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{BCE5AABC-A0E9-BF45-A95F-DAD988576704}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051A-7C4B-8DA7-A6CA2798094A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{18598A80-E09F-4547-8320-996A8B2263B4}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051A-7C4B-8DA7-A6CA2798094A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{D2DD408B-A663-F445-9B80-E92216CD2B6B}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051A-7C4B-8DA7-A6CA2798094A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{54E5837C-3140-7A4C-A4D6-53F1A5C8DF1E}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051A-7C4B-8DA7-A6CA2798094A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{D6247CEB-0AAC-E747-A9C6-7591910CB699}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051A-7C4B-8DA7-A6CA2798094A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{72400F88-604A-B147-B5F4-1216BD70525E}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051A-7C4B-8DA7-A6CA2798094A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{3AE3745A-EAA0-B44E-B83B-484261034E0B}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051A-7C4B-8DA7-A6CA2798094A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{4690BAEE-7D5C-B642-B421-28DBD3154412}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051A-7C4B-8DA7-A6CA2798094A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{E750119D-E261-4B46-9E5B-7569ADFB4875}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051A-7C4B-8DA7-A6CA2798094A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{48FF9C42-D61C-B34A-A6A3-752AE0208C60}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051A-7C4B-8DA7-A6CA2798094A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{3A495252-B008-D74F-9FF4-2B0ED419F8A2}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051A-7C4B-8DA7-A6CA2798094A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{6DAA795A-EE3F-3E46-99BD-777C865D9C58}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051A-7C4B-8DA7-A6CA2798094A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{A53500AD-4904-194E-863E-D1B871A07C5E}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051A-7C4B-8DA7-A6CA2798094A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{07482617-9DB3-2946-9637-9A79D5B96D5C}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051A-7C4B-8DA7-A6CA2798094A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{7E9B0879-0287-5644-B7F9-E31528D748F9}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051A-7C4B-8DA7-A6CA2798094A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{F70AE097-1C3D-D643-8222-F4C05E2BE3B2}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051A-7C4B-8DA7-A6CA2798094A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{8B110BE2-2F1B-8A4F-B21B-A6105308333D}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051A-7C4B-8DA7-A6CA2798094A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{51DA7230-89D0-6740-8548-28F82538D5CA}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051A-7C4B-8DA7-A6CA2798094A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{EC847C3C-AE51-F146-8389-545BF1B32090}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051A-7C4B-8DA7-A6CA2798094A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{49D8E8C1-C02D-A349-9524-1B2DF20B36BC}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051A-7C4B-8DA7-A6CA2798094A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{19AABA66-EACE-1148-9B7F-815E81F8E46F}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051A-7C4B-8DA7-A6CA2798094A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{3D2FB0DB-455A-F348-B95D-294630C3CB95}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051A-7C4B-8DA7-A6CA2798094A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{5BA9808D-6AA0-484F-A0AA-EC2B7EB0BCCD}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051A-7C4B-8DA7-A6CA2798094A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{9C28C7DD-29F8-C149-A865-18A04F50E042}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051A-7C4B-8DA7-A6CA2798094A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{F62A410E-B802-6448-A2EF-25F26F77B86D}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051A-7C4B-8DA7-A6CA2798094A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{31EE75B4-D45C-4142-9DDF-B762C711C2A4}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051A-7C4B-8DA7-A6CA2798094A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{CF3FE4E1-4397-954E-9EF8-60A83A2E1E0D}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051A-7C4B-8DA7-A6CA2798094A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{6CACB6AE-C29B-6F45-81E3-2E9DF4E4BF2D}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051A-7C4B-8DA7-A6CA2798094A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{23E28277-6004-5747-81EF-085E64D673D0}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051A-7C4B-8DA7-A6CA2798094A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{970A4A57-ECAD-FC4E-9FF6-74325CBFFC27}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051A-7C4B-8DA7-A6CA2798094A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{F4181A13-220C-AC4D-BA36-CCD43C5264DD}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051A-7C4B-8DA7-A6CA2798094A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{9181B705-2F7F-C34D-8C83-2AF35D026AC1}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051A-7C4B-8DA7-A6CA2798094A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{C6A4C6E6-4BCC-0A41-8192-E0DDF99F4DF9}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051A-7C4B-8DA7-A6CA279809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051A-7C4B-8DA7-A6CA279809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US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Sheet3!$C$2</c:f>
              <c:strCache>
                <c:ptCount val="1"/>
                <c:pt idx="0">
                  <c:v>Performance (GOPS)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6729053696268284E-3"/>
                  <c:y val="6.1548611111111109E-2"/>
                </c:manualLayout>
              </c:layout>
              <c:tx>
                <c:strRef>
                  <c:f>Sheet3!$A$3</c:f>
                  <c:strCache>
                    <c:ptCount val="1"/>
                    <c:pt idx="0">
                      <c:v>BFS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{4438B4DA-9D55-404A-BB8E-80E101012FE0}</c15:txfldGUID>
                      <c15:f>Sheet3!$A$3</c15:f>
                      <c15:dlblFieldTableCache>
                        <c:ptCount val="1"/>
                        <c:pt idx="0">
                          <c:v>BFS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2654-FD47-8C27-FB62404161D0}"/>
                </c:ext>
              </c:extLst>
            </c:dLbl>
            <c:dLbl>
              <c:idx val="1"/>
              <c:layout>
                <c:manualLayout>
                  <c:x val="-7.8087044231218636E-2"/>
                  <c:y val="-4.5972222222222222E-3"/>
                </c:manualLayout>
              </c:layout>
              <c:tx>
                <c:strRef>
                  <c:f>Sheet3!$A$4</c:f>
                  <c:strCache>
                    <c:ptCount val="1"/>
                    <c:pt idx="0">
                      <c:v>BS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{1336FA1C-338D-D64F-87C7-FFBB8151456B}</c15:txfldGUID>
                      <c15:f>Sheet3!$A$4</c15:f>
                      <c15:dlblFieldTableCache>
                        <c:ptCount val="1"/>
                        <c:pt idx="0">
                          <c:v>BS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2654-FD47-8C27-FB62404161D0}"/>
                </c:ext>
              </c:extLst>
            </c:dLbl>
            <c:dLbl>
              <c:idx val="2"/>
              <c:layout>
                <c:manualLayout>
                  <c:x val="-9.9986435487223385E-2"/>
                  <c:y val="-2.1265972222222221E-2"/>
                </c:manualLayout>
              </c:layout>
              <c:tx>
                <c:strRef>
                  <c:f>Sheet3!$A$5</c:f>
                  <c:strCache>
                    <c:ptCount val="1"/>
                    <c:pt idx="0">
                      <c:v>GEMV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{E2761091-E0F8-7243-89C3-287350E120BF}</c15:txfldGUID>
                      <c15:f>Sheet3!$A$5</c15:f>
                      <c15:dlblFieldTableCache>
                        <c:ptCount val="1"/>
                        <c:pt idx="0">
                          <c:v>GEMV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2654-FD47-8C27-FB62404161D0}"/>
                </c:ext>
              </c:extLst>
            </c:dLbl>
            <c:dLbl>
              <c:idx val="3"/>
              <c:layout>
                <c:manualLayout>
                  <c:x val="4.7944331116668995E-3"/>
                  <c:y val="-4.5972222222222222E-3"/>
                </c:manualLayout>
              </c:layout>
              <c:tx>
                <c:strRef>
                  <c:f>Sheet3!$A$6</c:f>
                  <c:strCache>
                    <c:ptCount val="1"/>
                    <c:pt idx="0">
                      <c:v>MLP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{A8FCDFFD-9C16-5448-9D9C-F2CE6987A8C8}</c15:txfldGUID>
                      <c15:f>Sheet3!$A$6</c15:f>
                      <c15:dlblFieldTableCache>
                        <c:ptCount val="1"/>
                        <c:pt idx="0">
                          <c:v>MLP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2654-FD47-8C27-FB62404161D0}"/>
                </c:ext>
              </c:extLst>
            </c:dLbl>
            <c:dLbl>
              <c:idx val="4"/>
              <c:layout>
                <c:manualLayout>
                  <c:x val="-7.5263075506714433E-2"/>
                  <c:y val="1.7451388888888888E-2"/>
                </c:manualLayout>
              </c:layout>
              <c:tx>
                <c:strRef>
                  <c:f>Sheet3!$A$7</c:f>
                  <c:strCache>
                    <c:ptCount val="1"/>
                    <c:pt idx="0">
                      <c:v>SEL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{2623CA01-801C-B648-8320-CE9337D0A735}</c15:txfldGUID>
                      <c15:f>Sheet3!$A$7</c15:f>
                      <c15:dlblFieldTableCache>
                        <c:ptCount val="1"/>
                        <c:pt idx="0">
                          <c:v>SEL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2654-FD47-8C27-FB62404161D0}"/>
                </c:ext>
              </c:extLst>
            </c:dLbl>
            <c:dLbl>
              <c:idx val="5"/>
              <c:layout>
                <c:manualLayout>
                  <c:x val="-0.12572936139410623"/>
                  <c:y val="-2.1265972222222221E-2"/>
                </c:manualLayout>
              </c:layout>
              <c:tx>
                <c:strRef>
                  <c:f>Sheet3!$A$8</c:f>
                  <c:strCache>
                    <c:ptCount val="1"/>
                    <c:pt idx="0">
                      <c:v>SpMV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{325C243D-8DE1-F647-9863-0A06ADBCEDD1}</c15:txfldGUID>
                      <c15:f>Sheet3!$A$8</c15:f>
                      <c15:dlblFieldTableCache>
                        <c:ptCount val="1"/>
                        <c:pt idx="0">
                          <c:v>SpMV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2654-FD47-8C27-FB62404161D0}"/>
                </c:ext>
              </c:extLst>
            </c:dLbl>
            <c:dLbl>
              <c:idx val="6"/>
              <c:layout>
                <c:manualLayout>
                  <c:x val="-5.3831759793524461E-2"/>
                  <c:y val="3.5090277777777776E-2"/>
                </c:manualLayout>
              </c:layout>
              <c:tx>
                <c:strRef>
                  <c:f>Sheet3!$A$9</c:f>
                  <c:strCache>
                    <c:ptCount val="1"/>
                    <c:pt idx="0">
                      <c:v>TS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{B674C7ED-16A9-0C45-9A0B-F9C0E0DBDC83}</c15:txfldGUID>
                      <c15:f>Sheet3!$A$9</c15:f>
                      <c15:dlblFieldTableCache>
                        <c:ptCount val="1"/>
                        <c:pt idx="0">
                          <c:v>TS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2654-FD47-8C27-FB62404161D0}"/>
                </c:ext>
              </c:extLst>
            </c:dLbl>
            <c:dLbl>
              <c:idx val="7"/>
              <c:layout>
                <c:manualLayout>
                  <c:x val="2.3996744516933599E-3"/>
                  <c:y val="-9.0069444444444442E-3"/>
                </c:manualLayout>
              </c:layout>
              <c:tx>
                <c:strRef>
                  <c:f>Sheet3!$A$10</c:f>
                  <c:strCache>
                    <c:ptCount val="1"/>
                    <c:pt idx="0">
                      <c:v>UNI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{86845C80-A1D6-9645-B049-98061DE970D8}</c15:txfldGUID>
                      <c15:f>Sheet3!$A$10</c15:f>
                      <c15:dlblFieldTableCache>
                        <c:ptCount val="1"/>
                        <c:pt idx="0">
                          <c:v>UNI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2654-FD47-8C27-FB62404161D0}"/>
                </c:ext>
              </c:extLst>
            </c:dLbl>
            <c:dLbl>
              <c:idx val="8"/>
              <c:layout>
                <c:manualLayout>
                  <c:x val="5.9496441658078117E-4"/>
                  <c:y val="-1.8750000000004042E-4"/>
                </c:manualLayout>
              </c:layout>
              <c:tx>
                <c:strRef>
                  <c:f>Sheet3!$A$11</c:f>
                  <c:strCache>
                    <c:ptCount val="1"/>
                    <c:pt idx="0">
                      <c:v>VA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{D6736CAA-127F-AB46-8F17-0F912B123C2E}</c15:txfldGUID>
                      <c15:f>Sheet3!$A$11</c15:f>
                      <c15:dlblFieldTableCache>
                        <c:ptCount val="1"/>
                        <c:pt idx="0">
                          <c:v>VA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2654-FD47-8C27-FB62404161D0}"/>
                </c:ext>
              </c:extLst>
            </c:dLbl>
            <c:dLbl>
              <c:idx val="9"/>
              <c:layout>
                <c:manualLayout>
                  <c:x val="2.0630963373818464E-3"/>
                  <c:y val="-3.9875000000000001E-2"/>
                </c:manualLayout>
              </c:layout>
              <c:tx>
                <c:strRef>
                  <c:f>Sheet3!$A$12</c:f>
                  <c:strCache>
                    <c:ptCount val="1"/>
                    <c:pt idx="0">
                      <c:v>HST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{130D8ABE-3D73-CB49-8114-15F877E9C9E8}</c15:txfldGUID>
                      <c15:f>Sheet3!$A$12</c15:f>
                      <c15:dlblFieldTableCache>
                        <c:ptCount val="1"/>
                        <c:pt idx="0">
                          <c:v>HST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2654-FD47-8C27-FB62404161D0}"/>
                </c:ext>
              </c:extLst>
            </c:dLbl>
            <c:dLbl>
              <c:idx val="10"/>
              <c:layout>
                <c:manualLayout>
                  <c:x val="9.266267391724748E-4"/>
                  <c:y val="4.2222222222222218E-3"/>
                </c:manualLayout>
              </c:layout>
              <c:tx>
                <c:strRef>
                  <c:f>Sheet3!$A$13</c:f>
                  <c:strCache>
                    <c:ptCount val="1"/>
                    <c:pt idx="0">
                      <c:v>RED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{3D1400F1-03E3-5940-A2D1-8607B7DD9D36}</c15:txfldGUID>
                      <c15:f>Sheet3!$A$13</c15:f>
                      <c15:dlblFieldTableCache>
                        <c:ptCount val="1"/>
                        <c:pt idx="0">
                          <c:v>RED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2654-FD47-8C27-FB62404161D0}"/>
                </c:ext>
              </c:extLst>
            </c:dLbl>
            <c:dLbl>
              <c:idx val="11"/>
              <c:layout>
                <c:manualLayout>
                  <c:x val="-5.5172311557349002E-2"/>
                  <c:y val="9.3386979166666662E-2"/>
                </c:manualLayout>
              </c:layout>
              <c:tx>
                <c:strRef>
                  <c:f>Sheet3!$A$14</c:f>
                  <c:strCache>
                    <c:ptCount val="1"/>
                    <c:pt idx="0">
                      <c:v>SCAN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09606440178718E-2"/>
                      <c:h val="6.8990277777777761E-2"/>
                    </c:manualLayout>
                  </c15:layout>
                  <c15:dlblFieldTable>
                    <c15:dlblFTEntry>
                      <c15:txfldGUID>{E1FA22B7-0C31-414A-A303-221D810994F8}</c15:txfldGUID>
                      <c15:f>Sheet3!$A$14</c15:f>
                      <c15:dlblFieldTableCache>
                        <c:ptCount val="1"/>
                        <c:pt idx="0">
                          <c:v>SCAN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2654-FD47-8C27-FB62404161D0}"/>
                </c:ext>
              </c:extLst>
            </c:dLbl>
            <c:dLbl>
              <c:idx val="12"/>
              <c:layout>
                <c:manualLayout>
                  <c:x val="6.3502811909673653E-3"/>
                  <c:y val="-9.0069444444444442E-3"/>
                </c:manualLayout>
              </c:layout>
              <c:tx>
                <c:strRef>
                  <c:f>Sheet3!$A$15</c:f>
                  <c:strCache>
                    <c:ptCount val="1"/>
                    <c:pt idx="0">
                      <c:v>NW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{4DAFD89B-19A6-AC4A-AE6C-667FE1E47CD5}</c15:txfldGUID>
                      <c15:f>Sheet3!$A$15</c15:f>
                      <c15:dlblFieldTableCache>
                        <c:ptCount val="1"/>
                        <c:pt idx="0">
                          <c:v>NW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2654-FD47-8C27-FB62404161D0}"/>
                </c:ext>
              </c:extLst>
            </c:dLbl>
            <c:dLbl>
              <c:idx val="13"/>
              <c:layout>
                <c:manualLayout>
                  <c:x val="1.2071494660298054E-2"/>
                  <c:y val="-8.0368055555555557E-3"/>
                </c:manualLayout>
              </c:layout>
              <c:tx>
                <c:strRef>
                  <c:f>Sheet3!$A$16</c:f>
                  <c:strCache>
                    <c:ptCount val="1"/>
                    <c:pt idx="0">
                      <c:v>TRNS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{F4D51C33-69F2-8245-972E-11BE06837283}</c15:txfldGUID>
                      <c15:f>Sheet3!$A$16</c15:f>
                      <c15:dlblFieldTableCache>
                        <c:ptCount val="1"/>
                        <c:pt idx="0">
                          <c:v>TRNS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2654-FD47-8C27-FB62404161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206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Sheet3!$B$3:$B$16</c:f>
              <c:numCache>
                <c:formatCode>General</c:formatCode>
                <c:ptCount val="14"/>
                <c:pt idx="0">
                  <c:v>0.14799999999999999</c:v>
                </c:pt>
                <c:pt idx="1">
                  <c:v>8.3000000000000004E-2</c:v>
                </c:pt>
                <c:pt idx="2">
                  <c:v>8.7999999999999995E-2</c:v>
                </c:pt>
                <c:pt idx="3">
                  <c:v>0.107</c:v>
                </c:pt>
                <c:pt idx="4">
                  <c:v>0.1</c:v>
                </c:pt>
                <c:pt idx="5">
                  <c:v>0.11</c:v>
                </c:pt>
                <c:pt idx="6">
                  <c:v>9.7000000000000003E-2</c:v>
                </c:pt>
                <c:pt idx="7">
                  <c:v>0.125</c:v>
                </c:pt>
                <c:pt idx="8">
                  <c:v>0.15</c:v>
                </c:pt>
                <c:pt idx="9">
                  <c:v>0.14299999999999999</c:v>
                </c:pt>
                <c:pt idx="10">
                  <c:v>0.25</c:v>
                </c:pt>
                <c:pt idx="11">
                  <c:v>0.125</c:v>
                </c:pt>
                <c:pt idx="12">
                  <c:v>0.25</c:v>
                </c:pt>
                <c:pt idx="13">
                  <c:v>0.16300000000000001</c:v>
                </c:pt>
              </c:numCache>
            </c:numRef>
          </c:xVal>
          <c:yVal>
            <c:numRef>
              <c:f>Sheet3!$C$3:$C$16</c:f>
              <c:numCache>
                <c:formatCode>General</c:formatCode>
                <c:ptCount val="14"/>
                <c:pt idx="0">
                  <c:v>0.79100000000000004</c:v>
                </c:pt>
                <c:pt idx="1">
                  <c:v>2.7490000000000001</c:v>
                </c:pt>
                <c:pt idx="2">
                  <c:v>4.774</c:v>
                </c:pt>
                <c:pt idx="3">
                  <c:v>8.9879999999999995</c:v>
                </c:pt>
                <c:pt idx="4">
                  <c:v>0.69299999999999995</c:v>
                </c:pt>
                <c:pt idx="5">
                  <c:v>0.95</c:v>
                </c:pt>
                <c:pt idx="6">
                  <c:v>2.331</c:v>
                </c:pt>
                <c:pt idx="7">
                  <c:v>1.5249999999999999</c:v>
                </c:pt>
                <c:pt idx="8">
                  <c:v>5.5510000000000002</c:v>
                </c:pt>
                <c:pt idx="9">
                  <c:v>2.1190000000000002</c:v>
                </c:pt>
                <c:pt idx="10">
                  <c:v>0.74099999999999999</c:v>
                </c:pt>
                <c:pt idx="11">
                  <c:v>0.76200000000000001</c:v>
                </c:pt>
                <c:pt idx="12">
                  <c:v>1.68</c:v>
                </c:pt>
                <c:pt idx="13">
                  <c:v>1.0669999999999999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2654-FD47-8C27-FB6240416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5797215"/>
        <c:axId val="526351823"/>
      </c:scatterChart>
      <c:valAx>
        <c:axId val="525797215"/>
        <c:scaling>
          <c:logBase val="10"/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Intensity (OP/B)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351823"/>
        <c:crossesAt val="1.0000000000000002E-2"/>
        <c:crossBetween val="midCat"/>
      </c:valAx>
      <c:valAx>
        <c:axId val="526351823"/>
        <c:scaling>
          <c:logBase val="2"/>
          <c:orientation val="minMax"/>
          <c:max val="24"/>
          <c:min val="0.1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Performance (GOPS)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797215"/>
        <c:crossesAt val="1.0000000000000002E-3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4999317592466216E-2"/>
          <c:y val="0.7972628472222221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VA!$S$51:$S$55</c:f>
              <c:numCache>
                <c:formatCode>0.00</c:formatCode>
                <c:ptCount val="5"/>
                <c:pt idx="0">
                  <c:v>883.81200000000001</c:v>
                </c:pt>
                <c:pt idx="1">
                  <c:v>443.16500000000002</c:v>
                </c:pt>
                <c:pt idx="2">
                  <c:v>228.26499999999999</c:v>
                </c:pt>
                <c:pt idx="3">
                  <c:v>114.315</c:v>
                </c:pt>
                <c:pt idx="4">
                  <c:v>76.322999999999993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5-4249-AB31-39B58F9AFD8A}"/>
            </c:ext>
          </c:extLst>
        </c:ser>
        <c:ser>
          <c:idx val="2"/>
          <c:order val="1"/>
          <c:tx>
            <c:strRef>
              <c:f>VA!$T$50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VA!$T$51:$T$55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D5-4249-AB31-39B58F9AFD8A}"/>
            </c:ext>
          </c:extLst>
        </c:ser>
        <c:ser>
          <c:idx val="3"/>
          <c:order val="2"/>
          <c:tx>
            <c:strRef>
              <c:f>VA!$U$50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VA!$U$51:$U$55</c:f>
              <c:numCache>
                <c:formatCode>0.00</c:formatCode>
                <c:ptCount val="5"/>
                <c:pt idx="0">
                  <c:v>94.190400000000011</c:v>
                </c:pt>
                <c:pt idx="1">
                  <c:v>94.190400000000011</c:v>
                </c:pt>
                <c:pt idx="2">
                  <c:v>94.190400000000011</c:v>
                </c:pt>
                <c:pt idx="3">
                  <c:v>94.190400000000011</c:v>
                </c:pt>
                <c:pt idx="4">
                  <c:v>94.190400000000011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D5-4249-AB31-39B58F9AFD8A}"/>
            </c:ext>
          </c:extLst>
        </c:ser>
        <c:ser>
          <c:idx val="4"/>
          <c:order val="3"/>
          <c:tx>
            <c:strRef>
              <c:f>VA!$V$50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VA!$V$51:$V$55</c:f>
              <c:numCache>
                <c:formatCode>0.00</c:formatCode>
                <c:ptCount val="5"/>
                <c:pt idx="0">
                  <c:v>87.730400000000003</c:v>
                </c:pt>
                <c:pt idx="1">
                  <c:v>87.730400000000003</c:v>
                </c:pt>
                <c:pt idx="2">
                  <c:v>87.730400000000003</c:v>
                </c:pt>
                <c:pt idx="3">
                  <c:v>87.730400000000003</c:v>
                </c:pt>
                <c:pt idx="4">
                  <c:v>87.730400000000003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VA!$W$50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VA!$W$51:$W$55</c:f>
              <c:numCache>
                <c:formatCode>0.00</c:formatCode>
                <c:ptCount val="5"/>
                <c:pt idx="0">
                  <c:v>1</c:v>
                </c:pt>
                <c:pt idx="1">
                  <c:v>1.9943181433551838</c:v>
                </c:pt>
                <c:pt idx="2">
                  <c:v>3.8718682233369113</c:v>
                </c:pt>
                <c:pt idx="3">
                  <c:v>7.7313738354546651</c:v>
                </c:pt>
                <c:pt idx="4">
                  <c:v>11.579890727565742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8764812720605873"/>
          <c:y val="1.7201388888888891E-3"/>
          <c:w val="0.31607649788453668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HST-L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HSTL!$S$50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HSTL!$S$51:$S$55</c:f>
              <c:numCache>
                <c:formatCode>0.00</c:formatCode>
                <c:ptCount val="5"/>
                <c:pt idx="0">
                  <c:v>1631.278</c:v>
                </c:pt>
                <c:pt idx="1">
                  <c:v>819.02300000000002</c:v>
                </c:pt>
                <c:pt idx="2">
                  <c:v>411.71</c:v>
                </c:pt>
                <c:pt idx="3">
                  <c:v>303.67399999999998</c:v>
                </c:pt>
                <c:pt idx="4">
                  <c:v>436.30900000000003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29-F247-BA0C-EFA29C2B354D}"/>
            </c:ext>
          </c:extLst>
        </c:ser>
        <c:ser>
          <c:idx val="2"/>
          <c:order val="1"/>
          <c:tx>
            <c:strRef>
              <c:f>HSTL!$T$50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HSTL!$T$51:$T$55</c:f>
              <c:numCache>
                <c:formatCode>0.00</c:formatCode>
                <c:ptCount val="5"/>
                <c:pt idx="0">
                  <c:v>0.185</c:v>
                </c:pt>
                <c:pt idx="1">
                  <c:v>0.127</c:v>
                </c:pt>
                <c:pt idx="2">
                  <c:v>0.151</c:v>
                </c:pt>
                <c:pt idx="3">
                  <c:v>0.14399999999999999</c:v>
                </c:pt>
                <c:pt idx="4">
                  <c:v>0.14199999999999999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29-F247-BA0C-EFA29C2B354D}"/>
            </c:ext>
          </c:extLst>
        </c:ser>
        <c:ser>
          <c:idx val="3"/>
          <c:order val="2"/>
          <c:tx>
            <c:strRef>
              <c:f>HSTL!$U$50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HSTL!$U$51:$U$55</c:f>
              <c:numCache>
                <c:formatCode>0.00</c:formatCode>
                <c:ptCount val="5"/>
                <c:pt idx="0">
                  <c:v>19.9726</c:v>
                </c:pt>
                <c:pt idx="1">
                  <c:v>19.9726</c:v>
                </c:pt>
                <c:pt idx="2">
                  <c:v>19.9726</c:v>
                </c:pt>
                <c:pt idx="3">
                  <c:v>19.9726</c:v>
                </c:pt>
                <c:pt idx="4">
                  <c:v>19.9726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29-F247-BA0C-EFA29C2B354D}"/>
            </c:ext>
          </c:extLst>
        </c:ser>
        <c:ser>
          <c:idx val="4"/>
          <c:order val="3"/>
          <c:tx>
            <c:strRef>
              <c:f>HSTL!$V$50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HSTL!$V$51:$V$55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HSTL!$W$50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HSTL!$W$51:$W$55</c:f>
              <c:numCache>
                <c:formatCode>0.00</c:formatCode>
                <c:ptCount val="5"/>
                <c:pt idx="0">
                  <c:v>1</c:v>
                </c:pt>
                <c:pt idx="1">
                  <c:v>1.9917364958004842</c:v>
                </c:pt>
                <c:pt idx="2">
                  <c:v>3.9622015496344516</c:v>
                </c:pt>
                <c:pt idx="3">
                  <c:v>5.3718066084024318</c:v>
                </c:pt>
                <c:pt idx="4">
                  <c:v>3.7388135472795656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0495733525239027"/>
          <c:y val="1.7201388888888891E-3"/>
          <c:w val="0.28986943559165212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SCAN-SSA</a:t>
            </a:r>
            <a:r>
              <a:rPr lang="en-US" sz="1400" b="0" i="0" u="none" strike="noStrike" baseline="0"/>
              <a:t>  </a:t>
            </a:r>
            <a:endParaRPr lang="en-US" sz="1400"/>
          </a:p>
        </c:rich>
      </c:tx>
      <c:layout>
        <c:manualLayout>
          <c:xMode val="edge"/>
          <c:yMode val="edge"/>
          <c:x val="0"/>
          <c:y val="0.8193114583333331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709166666666665"/>
          <c:y val="0.162321875"/>
          <c:w val="0.59506944444444454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SSA!$U$50</c:f>
              <c:strCache>
                <c:ptCount val="1"/>
                <c:pt idx="0">
                  <c:v>DPU (Add)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SSA!$U$51:$U$55</c:f>
              <c:numCache>
                <c:formatCode>0.00</c:formatCode>
                <c:ptCount val="5"/>
                <c:pt idx="0">
                  <c:v>602.75099999999998</c:v>
                </c:pt>
                <c:pt idx="1">
                  <c:v>301.53399999999999</c:v>
                </c:pt>
                <c:pt idx="2">
                  <c:v>150.881</c:v>
                </c:pt>
                <c:pt idx="3">
                  <c:v>101.075</c:v>
                </c:pt>
                <c:pt idx="4">
                  <c:v>101.071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F-814A-9C51-6C0807B8E9CF}"/>
            </c:ext>
          </c:extLst>
        </c:ser>
        <c:ser>
          <c:idx val="2"/>
          <c:order val="1"/>
          <c:tx>
            <c:strRef>
              <c:f>SSA!$V$50</c:f>
              <c:strCache>
                <c:ptCount val="1"/>
                <c:pt idx="0">
                  <c:v>DPU (Scan)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SSA!$V$51:$V$55</c:f>
              <c:numCache>
                <c:formatCode>0.00</c:formatCode>
                <c:ptCount val="5"/>
                <c:pt idx="0">
                  <c:v>1123.9739999999999</c:v>
                </c:pt>
                <c:pt idx="1">
                  <c:v>617.625</c:v>
                </c:pt>
                <c:pt idx="2">
                  <c:v>359.495</c:v>
                </c:pt>
                <c:pt idx="3">
                  <c:v>230.09</c:v>
                </c:pt>
                <c:pt idx="4">
                  <c:v>179.01400000000001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F-814A-9C51-6C0807B8E9CF}"/>
            </c:ext>
          </c:extLst>
        </c:ser>
        <c:ser>
          <c:idx val="3"/>
          <c:order val="2"/>
          <c:tx>
            <c:strRef>
              <c:f>SSA!$W$50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SSA!$W$51:$W$55</c:f>
              <c:numCache>
                <c:formatCode>0.00</c:formatCode>
                <c:ptCount val="5"/>
                <c:pt idx="0">
                  <c:v>0.151</c:v>
                </c:pt>
                <c:pt idx="1">
                  <c:v>9.0999999999999998E-2</c:v>
                </c:pt>
                <c:pt idx="2">
                  <c:v>0.107</c:v>
                </c:pt>
                <c:pt idx="3">
                  <c:v>0.13800000000000001</c:v>
                </c:pt>
                <c:pt idx="4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F-814A-9C51-6C0807B8E9CF}"/>
            </c:ext>
          </c:extLst>
        </c:ser>
        <c:ser>
          <c:idx val="4"/>
          <c:order val="3"/>
          <c:tx>
            <c:strRef>
              <c:f>SSA!$X$50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SSA!$X$51:$X$55</c:f>
              <c:numCache>
                <c:formatCode>0.00</c:formatCode>
                <c:ptCount val="5"/>
                <c:pt idx="0">
                  <c:v>141.44540000000001</c:v>
                </c:pt>
                <c:pt idx="1">
                  <c:v>141.44540000000001</c:v>
                </c:pt>
                <c:pt idx="2">
                  <c:v>141.44540000000001</c:v>
                </c:pt>
                <c:pt idx="3">
                  <c:v>141.44540000000001</c:v>
                </c:pt>
                <c:pt idx="4">
                  <c:v>141.44540000000001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5F-814A-9C51-6C0807B8E9CF}"/>
            </c:ext>
          </c:extLst>
        </c:ser>
        <c:ser>
          <c:idx val="0"/>
          <c:order val="4"/>
          <c:tx>
            <c:strRef>
              <c:f>SSA!$Y$50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SSA!$Y$51:$Y$55</c:f>
              <c:numCache>
                <c:formatCode>0.00</c:formatCode>
                <c:ptCount val="5"/>
                <c:pt idx="0">
                  <c:v>265.36820000000006</c:v>
                </c:pt>
                <c:pt idx="1">
                  <c:v>265.36820000000006</c:v>
                </c:pt>
                <c:pt idx="2">
                  <c:v>265.36820000000006</c:v>
                </c:pt>
                <c:pt idx="3">
                  <c:v>265.36820000000006</c:v>
                </c:pt>
                <c:pt idx="4">
                  <c:v>265.36820000000006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SSA!$AA$50</c:f>
              <c:strCache>
                <c:ptCount val="1"/>
                <c:pt idx="0">
                  <c:v>Speedup (Scan)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SSA!$AA$51:$AA$55</c:f>
              <c:numCache>
                <c:formatCode>0.00</c:formatCode>
                <c:ptCount val="5"/>
                <c:pt idx="0">
                  <c:v>1</c:v>
                </c:pt>
                <c:pt idx="1">
                  <c:v>1.8198324225865208</c:v>
                </c:pt>
                <c:pt idx="2">
                  <c:v>3.1265358349907508</c:v>
                </c:pt>
                <c:pt idx="3">
                  <c:v>4.884931983137033</c:v>
                </c:pt>
                <c:pt idx="4">
                  <c:v>6.2786932865585925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5F-814A-9C51-6C0807B8E9CF}"/>
            </c:ext>
          </c:extLst>
        </c:ser>
        <c:ser>
          <c:idx val="5"/>
          <c:order val="6"/>
          <c:tx>
            <c:strRef>
              <c:f>SSA!$Z$50</c:f>
              <c:strCache>
                <c:ptCount val="1"/>
                <c:pt idx="0">
                  <c:v>Speedup (Add)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SSA!$Z$51:$Z$55</c:f>
              <c:numCache>
                <c:formatCode>0.00</c:formatCode>
                <c:ptCount val="5"/>
                <c:pt idx="0">
                  <c:v>1</c:v>
                </c:pt>
                <c:pt idx="1">
                  <c:v>1.9989487089349791</c:v>
                </c:pt>
                <c:pt idx="2">
                  <c:v>3.9948767571794987</c:v>
                </c:pt>
                <c:pt idx="3">
                  <c:v>5.96340341330695</c:v>
                </c:pt>
                <c:pt idx="4">
                  <c:v>5.9636394217926014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4260416666666666E-3"/>
          <c:w val="0.74302936373875805"/>
          <c:h val="0.18816840277777774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TRNS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104920138888889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473055555555558"/>
          <c:y val="0.162321875"/>
          <c:w val="0.57302083333333342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TRNS!$U$50</c:f>
              <c:strCache>
                <c:ptCount val="1"/>
                <c:pt idx="0">
                  <c:v>DPU (Step 2)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TRNS!$U$51:$U$55</c:f>
              <c:numCache>
                <c:formatCode>0.00</c:formatCode>
                <c:ptCount val="5"/>
                <c:pt idx="0">
                  <c:v>2632.5010000000002</c:v>
                </c:pt>
                <c:pt idx="1">
                  <c:v>1319.6179999999999</c:v>
                </c:pt>
                <c:pt idx="2">
                  <c:v>659.93499999999995</c:v>
                </c:pt>
                <c:pt idx="3">
                  <c:v>330.185</c:v>
                </c:pt>
                <c:pt idx="4">
                  <c:v>236.16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4-4D4A-A2F3-1BA450D2AC9E}"/>
            </c:ext>
          </c:extLst>
        </c:ser>
        <c:ser>
          <c:idx val="2"/>
          <c:order val="1"/>
          <c:tx>
            <c:strRef>
              <c:f>TRNS!$V$50</c:f>
              <c:strCache>
                <c:ptCount val="1"/>
                <c:pt idx="0">
                  <c:v>DPU (Step 3)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TRNS!$V$51:$V$55</c:f>
              <c:numCache>
                <c:formatCode>0.00</c:formatCode>
                <c:ptCount val="5"/>
                <c:pt idx="0">
                  <c:v>1158.8879999999999</c:v>
                </c:pt>
                <c:pt idx="1">
                  <c:v>581.71299999999997</c:v>
                </c:pt>
                <c:pt idx="2">
                  <c:v>292.73399999999998</c:v>
                </c:pt>
                <c:pt idx="3">
                  <c:v>156.28899999999999</c:v>
                </c:pt>
                <c:pt idx="4">
                  <c:v>169.42500000000001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74-4D4A-A2F3-1BA450D2AC9E}"/>
            </c:ext>
          </c:extLst>
        </c:ser>
        <c:ser>
          <c:idx val="3"/>
          <c:order val="2"/>
          <c:tx>
            <c:strRef>
              <c:f>TRNS!$W$50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TRNS!$W$51:$W$55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74-4D4A-A2F3-1BA450D2AC9E}"/>
            </c:ext>
          </c:extLst>
        </c:ser>
        <c:ser>
          <c:idx val="4"/>
          <c:order val="3"/>
          <c:tx>
            <c:strRef>
              <c:f>TRNS!$X$50</c:f>
              <c:strCache>
                <c:ptCount val="1"/>
                <c:pt idx="0">
                  <c:v>CPU-DPU (Step 1)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TRNS!$X$51:$X$55</c:f>
              <c:numCache>
                <c:formatCode>0.00</c:formatCode>
                <c:ptCount val="5"/>
                <c:pt idx="0">
                  <c:v>10590.0262</c:v>
                </c:pt>
                <c:pt idx="1">
                  <c:v>10590.0262</c:v>
                </c:pt>
                <c:pt idx="2">
                  <c:v>10590.0262</c:v>
                </c:pt>
                <c:pt idx="3">
                  <c:v>10590.0262</c:v>
                </c:pt>
                <c:pt idx="4">
                  <c:v>10590.0262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74-4D4A-A2F3-1BA450D2AC9E}"/>
            </c:ext>
          </c:extLst>
        </c:ser>
        <c:ser>
          <c:idx val="0"/>
          <c:order val="4"/>
          <c:tx>
            <c:strRef>
              <c:f>TRNS!$Y$50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TRNS!$Y$51:$Y$55</c:f>
              <c:numCache>
                <c:formatCode>0.00</c:formatCode>
                <c:ptCount val="5"/>
                <c:pt idx="0">
                  <c:v>113.50700000000002</c:v>
                </c:pt>
                <c:pt idx="1">
                  <c:v>113.50700000000002</c:v>
                </c:pt>
                <c:pt idx="2">
                  <c:v>113.50700000000002</c:v>
                </c:pt>
                <c:pt idx="3">
                  <c:v>113.50700000000002</c:v>
                </c:pt>
                <c:pt idx="4">
                  <c:v>113.50700000000002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TRNS!$AA$50</c:f>
              <c:strCache>
                <c:ptCount val="1"/>
                <c:pt idx="0">
                  <c:v>Speedup (Step 3)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TRNS!$AA$51:$AA$55</c:f>
              <c:numCache>
                <c:formatCode>0.00</c:formatCode>
                <c:ptCount val="5"/>
                <c:pt idx="0">
                  <c:v>1</c:v>
                </c:pt>
                <c:pt idx="1">
                  <c:v>1.9921989022077897</c:v>
                </c:pt>
                <c:pt idx="2">
                  <c:v>3.9588431818647645</c:v>
                </c:pt>
                <c:pt idx="3">
                  <c:v>7.4150324079109859</c:v>
                </c:pt>
                <c:pt idx="4">
                  <c:v>6.8401239486498442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74-4D4A-A2F3-1BA450D2AC9E}"/>
            </c:ext>
          </c:extLst>
        </c:ser>
        <c:ser>
          <c:idx val="5"/>
          <c:order val="6"/>
          <c:tx>
            <c:strRef>
              <c:f>TRNS!$Z$50</c:f>
              <c:strCache>
                <c:ptCount val="1"/>
                <c:pt idx="0">
                  <c:v>Speedup (Step 2)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TRNS!$Z$51:$Z$55</c:f>
              <c:numCache>
                <c:formatCode>0.00</c:formatCode>
                <c:ptCount val="5"/>
                <c:pt idx="0">
                  <c:v>1</c:v>
                </c:pt>
                <c:pt idx="1">
                  <c:v>1.9948962502784899</c:v>
                </c:pt>
                <c:pt idx="2">
                  <c:v>3.9890307378757006</c:v>
                </c:pt>
                <c:pt idx="3">
                  <c:v>7.9728061541257178</c:v>
                </c:pt>
                <c:pt idx="4">
                  <c:v>11.147107892953931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1.5729412974195922E-3"/>
          <c:y val="1.1465277777777845E-3"/>
          <c:w val="0.82854237750784765"/>
          <c:h val="0.18190833333333331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NW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3.4666302715981985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6364305555555561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NW!$S$25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NW!$S$26:$S$29</c:f>
              <c:numCache>
                <c:formatCode>0.00</c:formatCode>
                <c:ptCount val="4"/>
                <c:pt idx="0">
                  <c:v>1379.001</c:v>
                </c:pt>
                <c:pt idx="1">
                  <c:v>615.10299999999995</c:v>
                </c:pt>
                <c:pt idx="2">
                  <c:v>187.60900000000001</c:v>
                </c:pt>
                <c:pt idx="3">
                  <c:v>80.096000000000004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0-9446-8C16-310EF5DDE354}"/>
            </c:ext>
          </c:extLst>
        </c:ser>
        <c:ser>
          <c:idx val="2"/>
          <c:order val="1"/>
          <c:tx>
            <c:strRef>
              <c:f>NW!$T$25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NW!$T$26:$T$29</c:f>
              <c:numCache>
                <c:formatCode>0.00</c:formatCode>
                <c:ptCount val="4"/>
                <c:pt idx="0">
                  <c:v>0.56599999999999995</c:v>
                </c:pt>
                <c:pt idx="1">
                  <c:v>189.892</c:v>
                </c:pt>
                <c:pt idx="2">
                  <c:v>243.12700000000001</c:v>
                </c:pt>
                <c:pt idx="3">
                  <c:v>288.78199999999998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0-9446-8C16-310EF5DDE354}"/>
            </c:ext>
          </c:extLst>
        </c:ser>
        <c:ser>
          <c:idx val="3"/>
          <c:order val="2"/>
          <c:tx>
            <c:strRef>
              <c:f>NW!$U$25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NW!$U$26:$U$29</c:f>
              <c:numCache>
                <c:formatCode>0.00</c:formatCode>
                <c:ptCount val="4"/>
                <c:pt idx="0">
                  <c:v>213.6558</c:v>
                </c:pt>
                <c:pt idx="1">
                  <c:v>258.88819999999998</c:v>
                </c:pt>
                <c:pt idx="2">
                  <c:v>260.38839999999999</c:v>
                </c:pt>
                <c:pt idx="3">
                  <c:v>287.07979999999998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60-9446-8C16-310EF5DDE354}"/>
            </c:ext>
          </c:extLst>
        </c:ser>
        <c:ser>
          <c:idx val="4"/>
          <c:order val="3"/>
          <c:tx>
            <c:strRef>
              <c:f>NW!$V$25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NW!$V$26:$V$29</c:f>
              <c:numCache>
                <c:formatCode>0.00</c:formatCode>
                <c:ptCount val="4"/>
                <c:pt idx="0">
                  <c:v>318.87199999999996</c:v>
                </c:pt>
                <c:pt idx="1">
                  <c:v>318.94619999999998</c:v>
                </c:pt>
                <c:pt idx="2">
                  <c:v>299.822</c:v>
                </c:pt>
                <c:pt idx="3">
                  <c:v>309.99380000000002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NW!$W$25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NW!$W$26:$W$29</c:f>
              <c:numCache>
                <c:formatCode>0.00</c:formatCode>
                <c:ptCount val="4"/>
                <c:pt idx="0">
                  <c:v>1</c:v>
                </c:pt>
                <c:pt idx="1">
                  <c:v>2.2419025756661894</c:v>
                </c:pt>
                <c:pt idx="2">
                  <c:v>7.3503989680665631</c:v>
                </c:pt>
                <c:pt idx="3">
                  <c:v>17.216852277267279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5004064"/>
        <c:axId val="2038231744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528383"/>
        <c:crosses val="autoZero"/>
        <c:crossBetween val="between"/>
      </c:valAx>
      <c:valAx>
        <c:axId val="20382317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5004064"/>
        <c:crosses val="max"/>
        <c:crossBetween val="between"/>
      </c:valAx>
      <c:catAx>
        <c:axId val="1955004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823174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6123345161730591"/>
          <c:y val="1.7201388888888891E-3"/>
          <c:w val="0.32433942950730182"/>
          <c:h val="0.2363385416666667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MLP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7575754419191920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812240841643534"/>
          <c:y val="5.207888888888889E-2"/>
          <c:w val="0.59508687159453078"/>
          <c:h val="0.6882715277777776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MLP!$S$1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MLP!$S$2:$S$5</c:f>
              <c:numCache>
                <c:formatCode>0.00</c:formatCode>
                <c:ptCount val="4"/>
                <c:pt idx="0">
                  <c:v>286.02266700000001</c:v>
                </c:pt>
                <c:pt idx="1">
                  <c:v>143.48566700000001</c:v>
                </c:pt>
                <c:pt idx="2">
                  <c:v>72.242666999999997</c:v>
                </c:pt>
                <c:pt idx="3">
                  <c:v>39.745333000000002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4-6444-98B1-509CA49AD829}"/>
            </c:ext>
          </c:extLst>
        </c:ser>
        <c:ser>
          <c:idx val="2"/>
          <c:order val="1"/>
          <c:tx>
            <c:strRef>
              <c:f>MLP!$T$1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MLP!$T$2:$T$5</c:f>
              <c:numCache>
                <c:formatCode>0.00</c:formatCode>
                <c:ptCount val="4"/>
                <c:pt idx="0">
                  <c:v>828.31166700000006</c:v>
                </c:pt>
                <c:pt idx="1">
                  <c:v>940.81066699999997</c:v>
                </c:pt>
                <c:pt idx="2">
                  <c:v>705.39300000000003</c:v>
                </c:pt>
                <c:pt idx="3">
                  <c:v>502.61766699999998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2"/>
          <c:tx>
            <c:strRef>
              <c:f>MLP!$W$1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val>
            <c:numRef>
              <c:f>MLP!$W$2:$W$5</c:f>
              <c:numCache>
                <c:formatCode>0.00</c:formatCode>
                <c:ptCount val="4"/>
                <c:pt idx="0">
                  <c:v>1</c:v>
                </c:pt>
                <c:pt idx="1">
                  <c:v>1.9933884197646028</c:v>
                </c:pt>
                <c:pt idx="2">
                  <c:v>3.959193076302125</c:v>
                </c:pt>
                <c:pt idx="3">
                  <c:v>7.1963837112649172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7076016"/>
        <c:axId val="192326819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601583"/>
        <c:crosses val="autoZero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528383"/>
        <c:crosses val="autoZero"/>
        <c:crossBetween val="between"/>
      </c:valAx>
      <c:valAx>
        <c:axId val="19232681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7076016"/>
        <c:crosses val="max"/>
        <c:crossBetween val="between"/>
      </c:valAx>
      <c:catAx>
        <c:axId val="1927076016"/>
        <c:scaling>
          <c:orientation val="minMax"/>
        </c:scaling>
        <c:delete val="1"/>
        <c:axPos val="b"/>
        <c:majorTickMark val="out"/>
        <c:minorTickMark val="none"/>
        <c:tickLblPos val="nextTo"/>
        <c:crossAx val="192326819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409355807288113"/>
          <c:y val="0.30759438131313133"/>
          <c:w val="0.29799406305445614"/>
          <c:h val="0.162087847222222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933260543196397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73121250000000004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VA!$M$82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VA!$M$83:$M$86</c:f>
              <c:numCache>
                <c:formatCode>0.00</c:formatCode>
                <c:ptCount val="4"/>
                <c:pt idx="0">
                  <c:v>76.322999999999993</c:v>
                </c:pt>
                <c:pt idx="1">
                  <c:v>76.335999999999999</c:v>
                </c:pt>
                <c:pt idx="2">
                  <c:v>76.245000000000005</c:v>
                </c:pt>
                <c:pt idx="3">
                  <c:v>76.203999999999994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2B-024F-A8D6-3C783DFCDBD1}"/>
            </c:ext>
          </c:extLst>
        </c:ser>
        <c:ser>
          <c:idx val="2"/>
          <c:order val="1"/>
          <c:tx>
            <c:strRef>
              <c:f>VA!$N$82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VA!$N$83:$N$86</c:f>
              <c:numCache>
                <c:formatCode>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2B-024F-A8D6-3C783DFCDBD1}"/>
            </c:ext>
          </c:extLst>
        </c:ser>
        <c:ser>
          <c:idx val="3"/>
          <c:order val="2"/>
          <c:tx>
            <c:strRef>
              <c:f>VA!$O$82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VA!$O$83:$O$86</c:f>
              <c:numCache>
                <c:formatCode>0.00</c:formatCode>
                <c:ptCount val="4"/>
                <c:pt idx="0">
                  <c:v>94.190400000000011</c:v>
                </c:pt>
                <c:pt idx="1">
                  <c:v>145.67559999999997</c:v>
                </c:pt>
                <c:pt idx="2">
                  <c:v>221.94479999999999</c:v>
                </c:pt>
                <c:pt idx="3">
                  <c:v>298.30840000000001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2B-024F-A8D6-3C783DFCDBD1}"/>
            </c:ext>
          </c:extLst>
        </c:ser>
        <c:ser>
          <c:idx val="4"/>
          <c:order val="3"/>
          <c:tx>
            <c:strRef>
              <c:f>VA!$P$82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VA!$P$83:$P$86</c:f>
              <c:numCache>
                <c:formatCode>0.00</c:formatCode>
                <c:ptCount val="4"/>
                <c:pt idx="0">
                  <c:v>87.730400000000003</c:v>
                </c:pt>
                <c:pt idx="1">
                  <c:v>103.5604</c:v>
                </c:pt>
                <c:pt idx="2">
                  <c:v>156.1164</c:v>
                </c:pt>
                <c:pt idx="3">
                  <c:v>282.08780000000002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2B-024F-A8D6-3C783DFCD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5570208333333333"/>
          <c:y val="6.3456249999999992E-2"/>
          <c:w val="0.3350054592602702"/>
          <c:h val="0.2760260416666667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{A8F615D8-5D23-4B48-960C-C2102AA7538E}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{F5BCB6B8-EF7B-6A4A-BD0E-BA0D28725DBF}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{420CBDC6-D4D6-434E-BEFE-4CA9C31C24E7}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{E6E4B28A-EEBA-F446-B285-B5F1E809479F}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{A717BC5A-DB58-B144-96A2-87ED48886EFF}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{221780B2-E76F-8643-9EAE-06486D31B2E8}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{5727C62B-A7B5-5746-84D9-089D70596419}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{1820CB29-4B14-4549-889D-9A0CCB5FCD54}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{A784F4DB-3C04-004E-88B8-A5B010615A42}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{274356A0-37A6-054F-9963-F96A97747B30}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{1C37533A-D452-AD4F-B5E7-E1147E938866}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{88219910-38FF-3046-927A-584CC20FDD13}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{90D5BBC2-F81D-8C4E-8A8E-7A3607F08FC7}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{D3A191FC-536A-C047-83A4-AD40855DB2F1}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{EFAB2BBD-0EA7-B846-9E72-F8053D9DCC6C}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{C3D52049-C596-F44B-9F7C-95654C2A4C46}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{59B2F7E8-7E0D-C540-AABB-C61ABA3FE099}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{4D8DD4B1-F82A-3D42-AA67-84435A8BE0C1}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{3B08061F-5CFE-CC4A-A39E-D4AC9922F656}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{2A5EA329-2C96-3143-84E7-9B3AC2DBBF9E}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{1595B224-09F7-8C4B-9CD9-FB791C0C90F0}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{8AF474E8-7560-894A-9342-A2E413ABB506}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{4960E83C-1907-D045-ACD5-3F78D3A18FB4}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{E1E27C9D-862A-0D4D-A808-6E05C0BC5919}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{6C3760AD-9334-584D-ACD4-A0B61F472854}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{14A648C8-3F31-BE4F-B35B-4F27954505AC}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{E608FA7D-C036-EF4A-B850-44F8F4EB5BB6}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{ACD9E2A4-FE19-0C48-92D1-584A05FD4784}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{8910FB0D-190A-6F44-876A-467BBEC0B3C8}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{B3F551D4-CE10-6C48-8C0D-EF6D6682BAF1}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{68410AB4-7305-BF46-AE26-A101A03E8C34}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{F2004C36-A279-8648-9875-528D5EA04931}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{D0107AB1-9440-2442-9C38-615254DC55CF}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{F25F3709-5C36-B741-A008-C1B6A355786E}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{00438C4A-542F-7D4F-BBCC-1948DC9C33B1}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{7DCEB864-5AE1-934A-9B4B-B1F1AE9F9B3D}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{E5F7D116-6289-7D42-A1C7-34ED06540007}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{F054D2C7-01A4-614C-B01F-A41248C5CED9}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{2DC25A6F-E591-954C-A553-1B628853A241}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{7F780A86-D7CB-7D42-AB87-C142A0E484CA}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{3E2AE18A-DE16-6C47-8D10-A3203F841B46}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{E9FD185E-2633-1A48-A3E5-321AC4383069}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{4DE9100A-BCAD-9941-A0A1-745EE779256C}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{DF3D43E9-9815-CA4A-877B-4C0816EEFDD4}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{CF3926DB-5577-DC47-B475-63B1F559F5F4}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{1388E0BE-1CED-3548-B722-1EA92FC5A473}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{2EFA412D-9FE3-5C4E-BE26-C85EAC5BDC39}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{0BF8B0C4-3918-5540-A7D9-7730FC23E13B}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{6F25C08D-9BD2-244D-84A6-52FFABAD023E}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{24804520-E899-6D42-AB3D-4B733F679222}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{B29D9988-D4A0-B44B-9EAD-63660244D8D5}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{CFE655E7-4BC8-4448-9E46-64961D8B7750}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{6905B236-BA28-DA42-B11E-524C056E36AD}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{DFF64C30-EB0B-2D4D-9A28-F459C1E22593}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{39309726-0B5C-7543-8DA5-AB93EE9B029A}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{2F9C71E0-6554-1A45-B2F1-DC3759522307}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{D743752B-3301-0E48-B3AE-AFD239FB4389}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{E584A7FC-8209-9B42-829C-BC98148E9C3D}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{E246034A-17BC-5B40-8C26-2F53220C2FEB}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{999606CD-3E8A-2647-A5BB-60F175E913BF}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{19096CCA-238A-E849-89D5-5EF9A7C7A486}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{CFBE9632-83AD-9E49-A4B9-E36FB398F5D2}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{AE1677A3-20CE-8F45-9E44-05A569F1657B}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{544EFEDE-75C4-7341-8B0E-45F1B7E610AB}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{07A2EEB2-A820-6643-B16F-EFB337AB0059}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{E77FEC36-C7E0-2F46-98E9-13D396BD30A6}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{435161DD-E77B-B241-9D74-90FABBCDC29D}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{E488CCA4-8660-7048-A335-597FDC8579EA}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{E46E040D-10DA-BD48-8C69-E33ADBC13FDD}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{BF0BA796-C17A-C94D-8A73-AF9F0DD6FA0C}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{5F7677FB-2839-C146-847C-FCD71F85DB55}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{36E003F5-F288-804F-954B-33024B393D2B}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{C882A732-8A84-304D-A194-BC5E965C08F2}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{829616DC-236C-B44A-8543-9F82A8F6258C}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{E3508978-CC2F-8A49-8355-F76F4C494314}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{4B1534A0-B3B7-754A-A318-6B3DAC945B89}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{C7905AC7-8BED-FE45-B0A0-9DFE82FEC95D}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{E1E9E214-5AC1-5846-AB9D-08EE22A363C9}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{41CA4743-E5F3-9042-A1BF-1691C3A273A5}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{03B446BA-A846-354B-AF4E-122F16FAA385}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{9883FEEB-B86C-F644-A5DD-B839637BC6A5}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{94CACC05-41C0-A84E-9435-CAB5266CEEA1}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{F5653885-59EC-AB4E-9A1A-83A4B0DADB4F}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{6A5D95DD-FD7A-274E-A0EA-3947AC0B1AF3}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{297552AB-AAB4-9649-BFA0-26B43C47250C}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{7B6A3B17-871D-7245-B988-D024224C3814}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{562A3311-81FC-6D48-9DC1-26F78AC98C7B}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{6DACD09B-2F91-E143-A9B8-5C9A021F8248}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{E330EBC4-2D11-CC4F-9F36-79653157DE36}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{57B0E387-B584-5047-A74C-F52280C2107D}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{3897AD23-052B-D749-900C-C954BE2B87AE}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{A70F3211-452F-4144-8BB1-3C157AB6FE08}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{EE8F717C-30AC-E540-AE52-4AEFB8AFEAE0}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{2552ADF9-DF60-C344-B627-1BE42C5AC4E9}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{D5C8E025-3761-554A-A31B-76F6C3C6ED09}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{29A44DD5-5E45-FC4E-9DF2-E4418AF1463D}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{752168C5-FB5A-654D-817E-D9EA70A96F3B}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{306535F6-EE45-0C43-A171-CDA70B86F182}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{8E50EF75-E58B-FA4D-AD0E-F4C8555E90FA}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{9E955C78-0C2D-D643-8407-7E40C98EE120}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{EC57DC9B-6326-2F4B-9869-CA8510A9B496}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{92B08E36-44CA-4E4F-B834-9402653AC37E}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{179F852A-4CCB-CE48-A862-461DA1E9596B}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{61B6239C-E551-5D4D-85B4-697C5D5E1CE0}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{4E6389EE-8CFA-634B-ABAE-FBC2E247F06B}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{9EC3075D-5716-8F4D-B568-A2E507927598}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{D0518156-0671-A64B-9615-1432460AE170}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{54279D81-0D9D-5F40-9DA9-7BBFAD5548CC}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{2180D589-03D0-224D-997B-3BD5947961E1}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{21507C8C-4444-E447-B577-00416634A2F3}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{C4C6A0B0-7E4E-B140-B538-DEE7753741B7}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{BA7E5545-6AC9-7942-AEEF-2B40C058A77F}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{964DFF39-53CC-6E42-A143-8B2CA690903C}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{058D4FDB-0004-1346-92B1-DDEDF2812D4D}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{0ECEFE04-FCED-9648-891D-2E8EF287E538}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{883A1D3C-DF76-5541-9783-1C7A62B49C92}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{D89B56D0-4484-2343-B7C5-602A0B9EBD7D}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{89A9B82C-CD5F-084F-8A59-9EB0AD8ACCD4}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{1C4C2E95-BEE9-6440-A3C8-AB91EB8D540E}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{73C4E6EB-2801-A344-A8F0-8072F141577D}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{F606A5C7-E534-7948-A83F-5FDF60D0BFE8}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{2EAF9B65-EE6C-A341-9D86-646C45CB9A24}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{2F2F6892-69D8-514F-A8F9-F8854B644058}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{D5C5DDB5-7EB9-0A4A-8A6B-7DF52155B853}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{E1A8ECCE-2DB5-4043-958D-422816C7E64E}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{F58904C1-6313-1844-8911-A8A82262E559}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{7AF428C9-4ED2-9E47-9D3E-3B37348D4170}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{46EF45A3-C21E-1847-921F-B220BE8C5214}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{1D52B703-AB59-A34E-8C2D-2FD6C7A3AAE7}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{47BB78C8-1D21-1D49-834A-9459394A87A8}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{DDE32B62-8437-D847-97E3-FDCC90501B96}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{AE3F6A5B-87DC-1C4D-B1FC-0078462CC721}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{F6B7EF0B-B741-7C44-BF37-1D3E583677DE}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{C17436F4-2B2D-C34B-B8F3-ABAC5C442791}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{3EFC5A34-C7A8-6946-89F0-5243E4C1AE7D}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{AE43FEF9-E881-8042-9266-6F609B6A4F00}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{2B2F9559-2D3E-654C-B508-9F434EF1578D}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{71B2FDBA-23A5-5548-9357-B0CCBE6C96F9}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{B5F7957A-044D-C04D-AE6E-6CBEA2812834}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{EC6738BA-9A71-CD42-957D-8A2346F8E641}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{3C295287-BD7A-A14F-89D3-2319D10AD8F1}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{C022E85F-F492-B347-962F-4D5E4B600F2A}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{FF5E92CC-93F8-8941-86CF-7DC588D1C314}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{BBDD98E5-4C87-4B44-908C-3C2FB0184DAA}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{DC4801D1-80B3-4040-BFBD-59DE445BDBFF}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{2070B8FF-CB0C-6144-A857-5458FFADFA20}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{E0B69852-2B9C-4649-96CE-E9CC55D06A7A}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{B3B29F18-A039-C747-9529-C3D126108711}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{6F6D5833-D242-3244-8FCF-38B0849A3C17}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{1250DC0F-DA8E-4A46-BA96-971FEE9EBC6D}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{DCFEDFE1-97BA-2A4B-9094-EA3B01A77F2C}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{D56DA3CA-94E1-1742-BC66-CF3FA062DC14}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{B7874D41-237F-A849-A9FC-E10A08C35180}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{66377F95-97FE-E54E-84EB-3316E37FD0DA}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{6D49AC1B-C5DC-4149-982F-099343DF72C6}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{1AB6CC75-F68B-8B4F-AB35-2811C6937E50}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{CEEE9BCF-4B86-1244-8296-AE32503E2D12}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{E9D0606A-2420-0742-AB53-9496AA72951E}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{A16382FB-0302-614D-A4D4-DF89275F496A}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{C623AB16-D56A-E74B-B096-A14F2E71F54C}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{52E25281-AC93-F44D-865E-14CCA3BFB4D4}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{4CC3B113-28D1-AF47-9532-FF4D49712BFE}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{391E1902-6257-D14A-9281-AF935CEFE7E3}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{214B7B2A-44AD-FC48-BD0E-5AB740D7A3AA}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{B3809FA6-1BDF-C445-BBFA-5C4E637B4D84}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{ADCD9E19-8EAF-3B4A-8886-6FBEF8020D3B}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{11A69295-06BB-4440-BD69-8C081F34D39E}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{15CA95BF-9070-0846-B215-C9B75FCC2295}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{42C20EE7-1DEA-8047-B3C8-9EB22E476E2C}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{F87F5097-F597-7340-92D5-F4EB39CA86E2}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{C70848E5-384C-1A48-8B4E-12F80EF086B6}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{B048E09C-050E-2146-85BB-2AA08671A44F}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{C115773A-A640-4549-97AE-A77C00E6C7E7}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{E2D02866-A86D-154D-9531-827C51025F2B}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{E34983F6-44BC-2441-BB0E-A4F2C83A8E16}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{E1546962-4448-A646-8845-70E4B418EDAB}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{9D0A658C-964F-1E4E-BF0F-DB0388AC2AFD}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{FEF603D3-5ADB-1141-98E3-4B6154EFFB7C}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{2B99F276-3517-8F4B-A476-283B7CF26C4D}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{57131501-F8FD-554C-891B-B563CBD3FF8E}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{5A08C0E2-B4FC-DD48-94F7-25DE40D5D344}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{26AEC166-1A0E-5F48-9758-1EF956AF6F26}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{222BD13C-9F3E-AC4F-8F55-E18582D9357F}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{402A822B-8C22-9F47-B2EF-DB9A009CAC73}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{7C2B89C6-F4A1-FD47-A21A-E4E609819D36}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{ECDAB0EE-8CE3-8A45-AD4A-EC30D036B016}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{63A7CF70-ED49-F643-9917-D8D8D2AD3450}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{7107C9CB-FDAB-9242-B33B-0B5CCE9919B9}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{11BBBD04-4739-AC4D-8669-F749307B1435}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{3A4750BA-5D40-CB4B-A43B-5D76B65BF802}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{FB67DEAC-5C2E-ED45-A249-5303A0A0E6F6}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{D1BB449B-7DD4-464C-997E-0443FA793558}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{A02BD359-CAE7-244D-8045-6BFB51342380}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{B444FC64-DCF2-3F4E-8E3F-2BF6A4A0F114}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{078D758E-E2D8-7747-85D5-C01FF35B3EEB}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{BD4FAA67-209A-BF49-B437-BE24EFA1AD0E}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{B573925B-7986-6F43-A181-C7668FB77B5F}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{E9F75E1C-A7B9-7E4F-AEA3-16159C3532EF}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{26493C56-DA1E-3244-A3FC-4B95A37BAEFA}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{06539D5F-C5CC-3C4E-A1F4-78D7436813C3}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{646F3BB5-8CDE-8741-B14A-452E4887292A}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{25315498-2403-7340-A67A-EE8FE7EC3D50}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{C35DAD70-C02A-2744-AE2D-4FA1BA03DAE0}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{38D0E9AD-B256-6E4B-8405-4F85BFFB2664}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{82B1C553-FAD3-304C-A31A-717DF4F682C9}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{5E742514-7CEC-BF46-AF19-50D9F089D850}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{9E35ED9C-375A-894B-AAAC-C80B2313ACDD}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{D3CB1C37-B21C-C643-8D47-843DB7834B33}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{0051CDDC-E222-1C44-9C38-B1231A3ED32E}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{4D629DE8-8395-D748-9C97-61C61E304064}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{544B1995-B861-0843-82FD-23FF9382CD91}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{41432A47-0448-1E4A-B3C0-C7BE9C1C603A}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{2A1AC714-7E46-D142-A552-35DEAC46D4EF}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{739F43D7-2849-B14E-9ECC-D2EA5CC78353}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{41EADF5E-84B1-E247-AF62-28C6D7D8BCA1}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{86622C63-7541-894B-8709-71EC6EB77483}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{84CF23C3-6631-D74D-9C50-AEE0BC7C556A}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{BDDAC8DF-78F3-9F4E-904F-5A05BBF4DBAD}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{EBD470D6-99F8-B143-8901-5A873D6C223F}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{F6D92D1A-9A73-364F-9D5D-3F9F1CB4252D}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{03C8021B-2BFE-634E-8186-C70087C36A8C}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{2F52A866-4837-7A4B-9C68-F71265D5930B}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{9D1482F0-ECBE-E940-9508-89CC953B2503}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{A42898C1-36E9-AC44-BDA1-6516481E1A3B}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{75D9DE77-B442-2847-9E75-23A6861268F9}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{10BFACB5-20CD-D44B-9BCC-34EBC728EB14}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{F7DA7419-C5B6-C142-84A6-CD85AE7FAD79}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{51CF8A21-5DC0-B046-A148-55DD593F2571}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{FF231E1A-86DE-3E47-84DD-9CF7F4EE769F}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{480038A5-345D-BE43-B430-AB2DCD33B0B9}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{8CF0BF41-9B59-7F46-96BD-D70B831986A9}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{12880418-D80B-554C-92A7-A8E70FCB6AFE}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{E4A83BCD-2669-B44D-85C3-DCF402AF9146}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{C084107C-83CD-B847-B80D-111A397B4426}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{11A9A0FE-68C2-1F43-ACAA-B044697E245D}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{622B1C65-B379-5C43-BDC1-7067890A5E59}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{B592E86B-48FA-F641-8B41-79F8CFCCD1C8}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{DACCA77E-B067-B342-8F71-45AD62EEB6F6}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{5DD8A070-CEA8-6947-90B7-8BCBD54339BF}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{135DAC23-E7B4-3045-AA56-7A16528CF7C8}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{47C0EA34-37D6-064F-8B22-AE747EA5E508}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{235F7EA1-71FC-7442-97E4-4C738E1DA8A0}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{01E9BB21-D486-0346-8B17-AE2322D5B11F}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{71D54E5F-BF2D-0A4E-A258-038C05E47279}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{FA3C304C-C82D-D343-8BAD-22F8218845E1}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{47999FA1-30E2-AC4D-AD16-D584E630B86B}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{37126A8F-ABF5-C744-91FB-B91E70317644}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{ED07D4EC-03E7-EF4F-B406-5CAD5AC4449A}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{8FEAE85A-928C-A749-A469-FBF5745DE093}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{6DB847E9-228C-3D46-B11B-093A2C26F397}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{1C71DBA7-AF45-2144-BEB9-15928E55F89F}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{ED300DCE-D7E8-D248-BB4B-BC34E168368D}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{FB045981-892E-2A4C-9740-C4B319063D25}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{E82A43CA-41F4-D146-B66F-D2342D8F7150}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{16DB1954-9BA7-5842-B311-0FF3B7733436}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{A30273AC-B419-DE44-8AF9-D1956E70C04A}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{1BCC0095-D40D-3745-AFFE-C5C30C070F61}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{8173A6A1-6B84-3544-A348-C7F1697A5A84}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{3CE00E2C-2201-BC4A-88E8-40DAB1370D94}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{191317D4-AE2D-C445-AE75-945F95E8B907}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{0B848735-72BA-8442-A425-AF31430D99ED}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{71CE5818-7FF8-DE45-8996-A9D1C337A7FD}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{9D032FFA-ACEF-7245-9553-D4D200A591BA}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{29F10C05-E8E3-664C-9FA3-E76C2C6FBC17}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{F525B78C-8DC4-5343-A503-CA834B33681C}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{73365917-6F32-274C-9A78-9AAB2C587C29}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{923F84A9-27C8-6A49-BAB8-B40E1383EC8C}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{518A3EB4-E5DC-CF4B-B435-C96071B6B2A6}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{A2BB184F-BDC1-6E44-AE0C-4D27E2FE709B}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{DE0AAB7C-465A-C148-9EA3-865455BCB3FD}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{091F6B8D-BADF-444E-A4DE-B721596575CE}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{926EDFEA-7EC5-F946-A170-0E0465F7E43F}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{2DFAFAAF-6FBD-6C4B-8414-F9C1CB4DE78C}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{138B15D6-00AF-9F40-8ECF-2AF1578648E0}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{3ECFF81E-54AA-2E42-8A99-29E432B417C8}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{9E9DC4D5-1B22-324E-8E82-906CF85E6E92}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{C26776F2-C4FC-324B-9CBB-06A9BF7F1842}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{FC970F0D-CEB7-5E43-8136-B87465947C07}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{0B83388D-11A6-554A-B90B-93A442EFE2A0}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{69F70D1F-73C6-A742-8C10-2373C83EDBAE}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{6FF8CAEF-12FF-5140-8EEB-C3019DFA2509}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{F8B6CA2A-E076-9743-965E-9131C6C882E9}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{3F51A556-BB28-2C40-BEC0-757AD0DB2940}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{88B8A510-46EA-6348-BFE0-970CBEE175D6}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{B0B25A3F-C979-684E-B3D4-990F55063BCC}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{8A74C8B7-74AB-434D-A001-84E9D8A5580D}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{188751C2-CBA4-9942-A0D9-DFC34AFE3B52}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{1B3A8438-CC46-B748-9FB2-C377BA8FB16F}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{5581CFCD-DFBD-884C-9BAC-815E93E6841F}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{EFA68EF1-7FAA-1546-969F-1C773F63A35E}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{9CFF9D96-F196-C444-AF42-8D4E32C7EC7D}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{2F236F58-9644-A242-9E0E-F2A29248D9C6}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{8DE93059-174C-B546-920D-088F8DFC74EF}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{A63A366D-17B1-E040-9CE9-BB75970FE303}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{7C6F8614-D2DD-F447-9699-42F80935FE4A}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{39144208-613A-2A4A-AC63-95332A10C658}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{F2526057-F61E-7B4A-BA1A-DC0BEDA9EC72}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{A3B113F8-E0E0-9A43-911E-CE097B46A1AB}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{27234159-8AB5-BA45-85B0-5FB3FF6090EB}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{D5D792A9-4D4D-1E43-87EB-610A73732D0C}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{FCA4FE44-5BBF-D542-BF0C-E4F0CE2E5592}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{269B0E2C-2411-BD47-84A6-FE5A34725C9A}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{E64DF35A-9953-714D-8FDA-D6D5898902C5}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{57E72BDD-7738-B64A-83DB-6B4A897829AF}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US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B5256-F1E6-8743-B02A-68834AC97D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3DF50-F8E9-9241-9406-236CB6BE4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437D9-744C-C144-AC94-91DD2CDA03B0}" type="datetimeFigureOut">
              <a:rPr lang="en-US" smtClean="0"/>
              <a:t>7/12/21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6F5C5-CE3A-FA42-98DE-93BCBE04D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6B318-E632-1A46-A963-2EC75F69F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05C31-5BD3-9B42-A270-096A1EE5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929AC-FC5A-1646-B3A1-E39A37E8D8F5}" type="datetimeFigureOut">
              <a:rPr lang="en-US" smtClean="0"/>
              <a:t>7/12/21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715E5-0E3B-1B4F-BB79-1C4B57B47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58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42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98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39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09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71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n-lt"/>
              </a:rPr>
              <a:t>Load uses AVX write instructions, which are asynchronous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.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However, AVX read instructions are synchronous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91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71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22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07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7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8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63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36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33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78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64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23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44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86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028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243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56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762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872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69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random accesses we implement the GUPS benchmark.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150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051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116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985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18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680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446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200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178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213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10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25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202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026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50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316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Fifth</a:t>
            </a:r>
          </a:p>
          <a:p>
            <a:r>
              <a:rPr lang="en-US" dirty="0"/>
              <a:t>TRNS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942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023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907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180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618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603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014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010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169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40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8590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9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244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894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45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P21 DIMMs.</a:t>
            </a:r>
          </a:p>
          <a:p>
            <a:r>
              <a:rPr lang="en-US" dirty="0"/>
              <a:t>DPUs cannot be shared. There is a large number of DPUs.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need for OS.</a:t>
            </a:r>
          </a:p>
          <a:p>
            <a:r>
              <a:rPr lang="en-US" dirty="0"/>
              <a:t>This simplifies security implications. No side channels.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13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2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4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030665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84489" y="5887318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664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77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345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4976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3187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300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2626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318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92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8334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87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717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8087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672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9591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342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517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0915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943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724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3237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504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2999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563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834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4638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9701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973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618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4378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98605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73945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470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58657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9815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0206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2992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5543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29795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18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54513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31065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13354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16621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1071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38700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33747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77903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81192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01697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17522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2488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31198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73911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4220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6585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4309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223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10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8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safari.ethz.ch/digitaltechnik/spring2018/lib/exe/fetch.php?media=digitaldesign-2018-lecture22-gpuprogramming-afterlecture.pdf" TargetMode="External"/><Relationship Id="rId2" Type="http://schemas.openxmlformats.org/officeDocument/2006/relationships/hyperlink" Target="https://www.youtube.com/watch?v=y40-tY5WJ8A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prim-benchmarks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stamp/stamp.jsp?tp=&amp;arnumber=8875680" TargetMode="External"/><Relationship Id="rId2" Type="http://schemas.openxmlformats.org/officeDocument/2006/relationships/hyperlink" Target="https://sdk.upmem.com/master/00_ToolchainAtAGlance.html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people.inf.ethz.ch/omutlu/pub/onur-MST-Keynote-%20EnablingInMemoryComputation-October-27-2017-unrolled-FINAL.pptx" TargetMode="Externa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dk.upmem.com/master/032_DPURuntimeService_HostCommunication.html#dpu-rank-transfer-interface-label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safari.ethz.ch/digitaltechnik/spring2018/lib/exe/fetch.php?media=digitaldesign-2018-lecture22-gpuprogramming-afterlecture.pdf" TargetMode="External"/><Relationship Id="rId4" Type="http://schemas.openxmlformats.org/officeDocument/2006/relationships/hyperlink" Target="https://www.youtube.com/watch?v=y40-tY5WJ8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35.emf"/><Relationship Id="rId5" Type="http://schemas.openxmlformats.org/officeDocument/2006/relationships/image" Target="../media/image29.emf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sdk.upmem.com/2021.1.1/index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oi.org/10.1109/T-C.1969.22275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pu.dev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C.1970.500890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people.inf.ethz.ch/omutlu/pub/onur-MiM-Talk-IntelligentArchitecturesForIntelligentMachines-May-3-2021.pptx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chart" Target="../charts/char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hyperlink" Target="https://arxiv.org/pdf/1903.03988.pdf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chart" Target="../charts/chart3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.tiff"/><Relationship Id="rId4" Type="http://schemas.openxmlformats.org/officeDocument/2006/relationships/hyperlink" Target="https://www.upmem.com/video-upmem-presenting-its-true-processing-in-memory-solution-hot-chips-2019/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5.xml"/><Relationship Id="rId5" Type="http://schemas.openxmlformats.org/officeDocument/2006/relationships/chart" Target="../charts/chart44.xml"/><Relationship Id="rId4" Type="http://schemas.openxmlformats.org/officeDocument/2006/relationships/chart" Target="../charts/chart4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3.xml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pmem.com/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79298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b="0" u="sng" dirty="0">
                <a:latin typeface="Candara" panose="020E0502030303020204" pitchFamily="34" charset="0"/>
              </a:rPr>
              <a:t>Juan Gómez Luna</a:t>
            </a:r>
            <a:r>
              <a:rPr lang="en-US" sz="2400" b="0" dirty="0">
                <a:latin typeface="Candara" panose="020E0502030303020204" pitchFamily="34" charset="0"/>
              </a:rPr>
              <a:t>, Izzat El Hajj, </a:t>
            </a:r>
          </a:p>
          <a:p>
            <a:pPr>
              <a:spcBef>
                <a:spcPts val="600"/>
              </a:spcBef>
            </a:pPr>
            <a:r>
              <a:rPr lang="en-US" sz="2400" b="0" dirty="0">
                <a:latin typeface="Candara" panose="020E0502030303020204" pitchFamily="34" charset="0"/>
              </a:rPr>
              <a:t>Ivan Fernandez, Christina </a:t>
            </a:r>
            <a:r>
              <a:rPr lang="en-US" sz="2400" b="0" dirty="0" err="1">
                <a:latin typeface="Candara" panose="020E0502030303020204" pitchFamily="34" charset="0"/>
              </a:rPr>
              <a:t>Giannoula</a:t>
            </a:r>
            <a:r>
              <a:rPr lang="en-US" sz="2400" b="0" dirty="0">
                <a:latin typeface="Candara" panose="020E0502030303020204" pitchFamily="34" charset="0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sz="2400" b="0" dirty="0">
                <a:latin typeface="Candara" panose="020E0502030303020204" pitchFamily="34" charset="0"/>
              </a:rPr>
              <a:t>Geraldo F. Oliveira, </a:t>
            </a:r>
            <a:r>
              <a:rPr lang="en-US" sz="2400" b="0" dirty="0" err="1">
                <a:latin typeface="Candara" panose="020E0502030303020204" pitchFamily="34" charset="0"/>
              </a:rPr>
              <a:t>Onur</a:t>
            </a:r>
            <a:r>
              <a:rPr lang="en-US" sz="2400" b="0" dirty="0">
                <a:latin typeface="Candara" panose="020E0502030303020204" pitchFamily="34" charset="0"/>
              </a:rPr>
              <a:t> </a:t>
            </a:r>
            <a:r>
              <a:rPr lang="en-US" sz="2400" b="0" dirty="0" err="1">
                <a:latin typeface="Candara" panose="020E0502030303020204" pitchFamily="34" charset="0"/>
              </a:rPr>
              <a:t>Mutlu</a:t>
            </a:r>
            <a:endParaRPr lang="en-US" sz="24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20668"/>
            <a:ext cx="9144000" cy="272872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Understanding a Modern Processing-in-Memory Architecture:</a:t>
            </a:r>
          </a:p>
          <a:p>
            <a:r>
              <a:rPr lang="en-US" sz="3200" dirty="0">
                <a:latin typeface="Candara" panose="020E0502030303020204" pitchFamily="34" charset="0"/>
              </a:rPr>
              <a:t>Benchmarking and Experimental Characterization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08957"/>
            <a:ext cx="6858000" cy="1146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sz="2000" u="sng" dirty="0">
              <a:hlinkClick r:id="rId2"/>
            </a:endParaRPr>
          </a:p>
          <a:p>
            <a:pPr>
              <a:spcBef>
                <a:spcPts val="600"/>
              </a:spcBef>
            </a:pPr>
            <a:r>
              <a:rPr lang="en-US" sz="2000" u="sng" dirty="0">
                <a:hlinkClick r:id="rId2"/>
              </a:rPr>
              <a:t>https://arxiv.org/pdf/2105.03814.pdf</a:t>
            </a:r>
            <a:endParaRPr lang="en-US" sz="2000" u="sng" dirty="0"/>
          </a:p>
          <a:p>
            <a:pPr>
              <a:spcBef>
                <a:spcPts val="600"/>
              </a:spcBef>
            </a:pPr>
            <a:r>
              <a:rPr lang="en-US" sz="2000" dirty="0">
                <a:hlinkClick r:id="rId3"/>
              </a:rPr>
              <a:t>https://github.com/CMU-SAFARI/prim-benchmarks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416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357E3-8542-6F47-9EDD-EF35BB96A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PIM’s Promises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CDFC01-9E84-4543-87EA-E38381A8B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568"/>
            <a:ext cx="9144000" cy="51540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C12E3-636E-D049-90DE-9DE087456A86}"/>
              </a:ext>
            </a:extLst>
          </p:cNvPr>
          <p:cNvSpPr txBox="1"/>
          <p:nvPr/>
        </p:nvSpPr>
        <p:spPr>
          <a:xfrm>
            <a:off x="1568614" y="6556419"/>
            <a:ext cx="6006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"The true Processing In Memory accelerator,"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HotChips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10.1109/HOTCHIPS.2019.8875680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08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F421A-12F1-894D-B52D-B4D6D0248B66}"/>
              </a:ext>
            </a:extLst>
          </p:cNvPr>
          <p:cNvGrpSpPr/>
          <p:nvPr/>
        </p:nvGrpSpPr>
        <p:grpSpPr>
          <a:xfrm>
            <a:off x="0" y="2916707"/>
            <a:ext cx="9144000" cy="2802598"/>
            <a:chOff x="0" y="2916707"/>
            <a:chExt cx="9144000" cy="28025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11669C-9E86-3244-B921-6FFAF9B7B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16707"/>
              <a:ext cx="9144000" cy="28025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64897-AE4F-3E4E-91C1-BF93BB72DAED}"/>
                </a:ext>
              </a:extLst>
            </p:cNvPr>
            <p:cNvSpPr/>
            <p:nvPr/>
          </p:nvSpPr>
          <p:spPr>
            <a:xfrm>
              <a:off x="7150959" y="2949535"/>
              <a:ext cx="1951613" cy="2736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PrIM</a:t>
            </a:r>
            <a:r>
              <a:rPr lang="en-US" sz="3200" dirty="0"/>
              <a:t> Benchmarks: Inter-DPU Communication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D7F56B-7396-9649-8D05-A81B33B51250}"/>
              </a:ext>
            </a:extLst>
          </p:cNvPr>
          <p:cNvSpPr/>
          <p:nvPr/>
        </p:nvSpPr>
        <p:spPr>
          <a:xfrm>
            <a:off x="1187532" y="1750156"/>
            <a:ext cx="7915041" cy="2882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1C82A-FA33-6343-B7E4-EC7D29A0B163}"/>
              </a:ext>
            </a:extLst>
          </p:cNvPr>
          <p:cNvSpPr/>
          <p:nvPr/>
        </p:nvSpPr>
        <p:spPr>
          <a:xfrm>
            <a:off x="1187532" y="2815366"/>
            <a:ext cx="7915041" cy="4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454F6F-55B4-D144-B9F3-787FA33635ED}"/>
              </a:ext>
            </a:extLst>
          </p:cNvPr>
          <p:cNvSpPr/>
          <p:nvPr/>
        </p:nvSpPr>
        <p:spPr>
          <a:xfrm>
            <a:off x="1187531" y="2342127"/>
            <a:ext cx="7915041" cy="45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41B48E-D36F-6049-AB48-EA695DD37DBB}"/>
              </a:ext>
            </a:extLst>
          </p:cNvPr>
          <p:cNvSpPr/>
          <p:nvPr/>
        </p:nvSpPr>
        <p:spPr>
          <a:xfrm>
            <a:off x="1187532" y="3260333"/>
            <a:ext cx="7915041" cy="3019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Result merging:</a:t>
            </a:r>
          </a:p>
          <a:p>
            <a:pPr lvl="2"/>
            <a:r>
              <a:rPr lang="en-US" dirty="0"/>
              <a:t>SEL, UNI, HST-S, HST-L, RED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Redistribution of intermediate results:</a:t>
            </a:r>
          </a:p>
          <a:p>
            <a:pPr lvl="2"/>
            <a:r>
              <a:rPr lang="en-US" dirty="0"/>
              <a:t>BFS, MLP, NW, SCAN-SSA, SCAN-RSS</a:t>
            </a:r>
          </a:p>
          <a:p>
            <a:pPr lvl="2"/>
            <a:r>
              <a:rPr lang="en-US" dirty="0"/>
              <a:t>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614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288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1" grpId="0" animBg="1"/>
      <p:bldP spid="15" grpId="0" animBg="1"/>
      <p:bldP spid="1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Recall: Vector Addition (VA)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first programming example</a:t>
            </a:r>
          </a:p>
          <a:p>
            <a:r>
              <a:rPr lang="en-US" dirty="0"/>
              <a:t>We partition the input arrays across: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DPUs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Tasklets</a:t>
            </a:r>
            <a:r>
              <a:rPr lang="en-US" dirty="0"/>
              <a:t>, i.e., software threads running on a DPU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2EFEB-7804-EE40-8134-9A3997B8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100826"/>
            <a:ext cx="7920000" cy="1360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42C94-4BDB-C14D-9F8C-17B98264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564714"/>
            <a:ext cx="7920000" cy="2226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B1A14-198C-EE44-976A-C32F2F324479}"/>
              </a:ext>
            </a:extLst>
          </p:cNvPr>
          <p:cNvSpPr/>
          <p:nvPr/>
        </p:nvSpPr>
        <p:spPr>
          <a:xfrm>
            <a:off x="612000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4BB11-697F-9946-AAEC-B09BB35EA1DE}"/>
              </a:ext>
            </a:extLst>
          </p:cNvPr>
          <p:cNvSpPr/>
          <p:nvPr/>
        </p:nvSpPr>
        <p:spPr>
          <a:xfrm>
            <a:off x="2584174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D50D0-72B1-274B-9DBD-2C3D3C22C365}"/>
              </a:ext>
            </a:extLst>
          </p:cNvPr>
          <p:cNvSpPr/>
          <p:nvPr/>
        </p:nvSpPr>
        <p:spPr>
          <a:xfrm>
            <a:off x="4566287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12BA6-68A6-2149-8323-BCFE0737AD9F}"/>
              </a:ext>
            </a:extLst>
          </p:cNvPr>
          <p:cNvSpPr/>
          <p:nvPr/>
        </p:nvSpPr>
        <p:spPr>
          <a:xfrm>
            <a:off x="6552011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3413-1772-4C47-91D2-4A741FFEE9E9}"/>
              </a:ext>
            </a:extLst>
          </p:cNvPr>
          <p:cNvSpPr txBox="1"/>
          <p:nvPr/>
        </p:nvSpPr>
        <p:spPr>
          <a:xfrm>
            <a:off x="1140887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5E29E-24B5-1846-B55B-77EF1AEFD25D}"/>
              </a:ext>
            </a:extLst>
          </p:cNvPr>
          <p:cNvSpPr txBox="1"/>
          <p:nvPr/>
        </p:nvSpPr>
        <p:spPr>
          <a:xfrm>
            <a:off x="3127969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AD800-CDBD-5443-86DA-5DD3A10A83BB}"/>
              </a:ext>
            </a:extLst>
          </p:cNvPr>
          <p:cNvSpPr txBox="1"/>
          <p:nvPr/>
        </p:nvSpPr>
        <p:spPr>
          <a:xfrm>
            <a:off x="5110082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37D9D-6A5D-FD48-BCD2-C423651EEA2E}"/>
              </a:ext>
            </a:extLst>
          </p:cNvPr>
          <p:cNvSpPr txBox="1"/>
          <p:nvPr/>
        </p:nvSpPr>
        <p:spPr>
          <a:xfrm>
            <a:off x="7097164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83699-D365-B84F-9B55-5B01DEE904DD}"/>
              </a:ext>
            </a:extLst>
          </p:cNvPr>
          <p:cNvSpPr/>
          <p:nvPr/>
        </p:nvSpPr>
        <p:spPr>
          <a:xfrm>
            <a:off x="631879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D4BEA-3515-B044-8D7E-9957E2FF768A}"/>
              </a:ext>
            </a:extLst>
          </p:cNvPr>
          <p:cNvSpPr/>
          <p:nvPr/>
        </p:nvSpPr>
        <p:spPr>
          <a:xfrm>
            <a:off x="1598087" y="3084443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D17448-99CF-D343-AB80-E5839B807C2B}"/>
              </a:ext>
            </a:extLst>
          </p:cNvPr>
          <p:cNvSpPr/>
          <p:nvPr/>
        </p:nvSpPr>
        <p:spPr>
          <a:xfrm>
            <a:off x="2625429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40CC6-91EE-074C-A1BE-7A8A20BAF44C}"/>
              </a:ext>
            </a:extLst>
          </p:cNvPr>
          <p:cNvSpPr/>
          <p:nvPr/>
        </p:nvSpPr>
        <p:spPr>
          <a:xfrm>
            <a:off x="3591637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322A0-61C5-E14F-B057-915B78BCF5E2}"/>
              </a:ext>
            </a:extLst>
          </p:cNvPr>
          <p:cNvSpPr/>
          <p:nvPr/>
        </p:nvSpPr>
        <p:spPr>
          <a:xfrm>
            <a:off x="4591275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2B6E93-A55B-6F4F-8D27-B50A5B9E76CA}"/>
              </a:ext>
            </a:extLst>
          </p:cNvPr>
          <p:cNvSpPr/>
          <p:nvPr/>
        </p:nvSpPr>
        <p:spPr>
          <a:xfrm>
            <a:off x="5557483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3501B-02F8-1945-9F15-6B9C7924520E}"/>
              </a:ext>
            </a:extLst>
          </p:cNvPr>
          <p:cNvSpPr/>
          <p:nvPr/>
        </p:nvSpPr>
        <p:spPr>
          <a:xfrm>
            <a:off x="6551256" y="3079031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57B11-CEBB-7247-8BD6-8989381C7A1D}"/>
              </a:ext>
            </a:extLst>
          </p:cNvPr>
          <p:cNvSpPr/>
          <p:nvPr/>
        </p:nvSpPr>
        <p:spPr>
          <a:xfrm>
            <a:off x="7517464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0786006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FD8F1-F7E7-A745-BA19-7DB5453F2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305"/>
            <a:ext cx="9144000" cy="46948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 addition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a DPU Kernel (I)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DFD3A-77D3-9743-B42F-A3C23780108D}"/>
              </a:ext>
            </a:extLst>
          </p:cNvPr>
          <p:cNvSpPr txBox="1"/>
          <p:nvPr/>
        </p:nvSpPr>
        <p:spPr>
          <a:xfrm>
            <a:off x="2189919" y="1547847"/>
            <a:ext cx="884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Tasklet</a:t>
            </a:r>
            <a:r>
              <a:rPr lang="en-US" sz="1400" dirty="0">
                <a:solidFill>
                  <a:schemeClr val="bg1"/>
                </a:solidFill>
              </a:rPr>
              <a:t> 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B0BAA-FFFB-1D47-9CE0-0091AD59DA14}"/>
              </a:ext>
            </a:extLst>
          </p:cNvPr>
          <p:cNvSpPr/>
          <p:nvPr/>
        </p:nvSpPr>
        <p:spPr>
          <a:xfrm>
            <a:off x="544220" y="1824593"/>
            <a:ext cx="2088000" cy="14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2319A-D0BA-6A45-ADD7-2991250C4A35}"/>
              </a:ext>
            </a:extLst>
          </p:cNvPr>
          <p:cNvSpPr txBox="1"/>
          <p:nvPr/>
        </p:nvSpPr>
        <p:spPr>
          <a:xfrm>
            <a:off x="3562135" y="1712135"/>
            <a:ext cx="3410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Size of vector tile processed by a DPU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748E3-C9E2-BE46-998E-096447DD8658}"/>
              </a:ext>
            </a:extLst>
          </p:cNvPr>
          <p:cNvSpPr/>
          <p:nvPr/>
        </p:nvSpPr>
        <p:spPr>
          <a:xfrm>
            <a:off x="544220" y="1973461"/>
            <a:ext cx="3852000" cy="14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010B3-B0AC-8F4D-BE30-0B9FBFDE13BE}"/>
              </a:ext>
            </a:extLst>
          </p:cNvPr>
          <p:cNvSpPr txBox="1"/>
          <p:nvPr/>
        </p:nvSpPr>
        <p:spPr>
          <a:xfrm>
            <a:off x="5267522" y="2429624"/>
            <a:ext cx="278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MRAM addresses of arrays A and 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8ACB72-765F-CC44-B331-941DBBF6E2F4}"/>
              </a:ext>
            </a:extLst>
          </p:cNvPr>
          <p:cNvSpPr/>
          <p:nvPr/>
        </p:nvSpPr>
        <p:spPr>
          <a:xfrm>
            <a:off x="544220" y="2691875"/>
            <a:ext cx="6300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DDFC1F-F536-B048-AD49-3F3DF79BD992}"/>
              </a:ext>
            </a:extLst>
          </p:cNvPr>
          <p:cNvSpPr/>
          <p:nvPr/>
        </p:nvSpPr>
        <p:spPr>
          <a:xfrm>
            <a:off x="544220" y="3268875"/>
            <a:ext cx="2808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8CBA5-B1CC-114E-A7B0-FEAD929934D8}"/>
              </a:ext>
            </a:extLst>
          </p:cNvPr>
          <p:cNvSpPr txBox="1"/>
          <p:nvPr/>
        </p:nvSpPr>
        <p:spPr>
          <a:xfrm>
            <a:off x="3352220" y="3275297"/>
            <a:ext cx="278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WRAM allocation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86BD6-F8A5-4643-8152-12DD6CB99FF2}"/>
              </a:ext>
            </a:extLst>
          </p:cNvPr>
          <p:cNvSpPr/>
          <p:nvPr/>
        </p:nvSpPr>
        <p:spPr>
          <a:xfrm>
            <a:off x="802201" y="4439193"/>
            <a:ext cx="6048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5FF25A-F6AF-554F-8F33-9D267541E3EF}"/>
              </a:ext>
            </a:extLst>
          </p:cNvPr>
          <p:cNvSpPr txBox="1"/>
          <p:nvPr/>
        </p:nvSpPr>
        <p:spPr>
          <a:xfrm>
            <a:off x="6811806" y="4430162"/>
            <a:ext cx="2372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MRAM-WRAM DMA transfers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743F8-A950-0C44-A1E9-EF88F39328BF}"/>
              </a:ext>
            </a:extLst>
          </p:cNvPr>
          <p:cNvSpPr txBox="1"/>
          <p:nvPr/>
        </p:nvSpPr>
        <p:spPr>
          <a:xfrm>
            <a:off x="4524802" y="4947576"/>
            <a:ext cx="2448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Vector addition (see next slide)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775B4D-E317-004E-BB15-AF48CEA111A6}"/>
              </a:ext>
            </a:extLst>
          </p:cNvPr>
          <p:cNvSpPr/>
          <p:nvPr/>
        </p:nvSpPr>
        <p:spPr>
          <a:xfrm>
            <a:off x="805255" y="5020461"/>
            <a:ext cx="374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C4AA86-377B-E44A-BCA9-9875E981C8ED}"/>
              </a:ext>
            </a:extLst>
          </p:cNvPr>
          <p:cNvSpPr txBox="1"/>
          <p:nvPr/>
        </p:nvSpPr>
        <p:spPr>
          <a:xfrm>
            <a:off x="6522821" y="5379190"/>
            <a:ext cx="2450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WRAM-MRAM DMA transfer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9E4164-9376-ED49-94A0-BCE9AF28C05F}"/>
              </a:ext>
            </a:extLst>
          </p:cNvPr>
          <p:cNvSpPr/>
          <p:nvPr/>
        </p:nvSpPr>
        <p:spPr>
          <a:xfrm>
            <a:off x="798821" y="5447112"/>
            <a:ext cx="57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4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/>
      <p:bldP spid="19" grpId="0"/>
      <p:bldP spid="20" grpId="0" animBg="1"/>
      <p:bldP spid="21" grpId="0"/>
      <p:bldP spid="2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a DPU Kernel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 addition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BF6B3-4A7E-2A41-A212-506896CB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2590800"/>
            <a:ext cx="76835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a DPU Kernel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>
                <a:solidFill>
                  <a:srgbClr val="00B050"/>
                </a:solidFill>
              </a:rPr>
              <a:t>tasklet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is the software abstraction of a hardware thread</a:t>
            </a:r>
          </a:p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can have its </a:t>
            </a:r>
            <a:r>
              <a:rPr lang="en-US" dirty="0">
                <a:solidFill>
                  <a:srgbClr val="ED7D31"/>
                </a:solidFill>
              </a:rPr>
              <a:t>own memory space in WRAM</a:t>
            </a:r>
          </a:p>
          <a:p>
            <a:pPr lvl="1"/>
            <a:r>
              <a:rPr lang="en-US" dirty="0" err="1"/>
              <a:t>Tasklets</a:t>
            </a:r>
            <a:r>
              <a:rPr lang="en-US" dirty="0"/>
              <a:t> can also share data in WRAM by sharing pointers</a:t>
            </a:r>
          </a:p>
          <a:p>
            <a:r>
              <a:rPr lang="en-US" dirty="0" err="1"/>
              <a:t>Tasklets</a:t>
            </a:r>
            <a:r>
              <a:rPr lang="en-US" dirty="0"/>
              <a:t> within the same DPU can </a:t>
            </a:r>
            <a:r>
              <a:rPr lang="en-US" dirty="0">
                <a:solidFill>
                  <a:srgbClr val="0070C0"/>
                </a:solidFill>
              </a:rPr>
              <a:t>synchronize</a:t>
            </a:r>
          </a:p>
          <a:p>
            <a:pPr lvl="1"/>
            <a:r>
              <a:rPr lang="en-US" dirty="0"/>
              <a:t>Mutual exclusion</a:t>
            </a:r>
          </a:p>
          <a:p>
            <a:pPr lvl="2"/>
            <a:r>
              <a:rPr lang="en-US" dirty="0" err="1">
                <a:latin typeface="Courier" pitchFamily="2" charset="0"/>
              </a:rPr>
              <a:t>mutex_lock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mutex_unlock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Handshakes</a:t>
            </a:r>
          </a:p>
          <a:p>
            <a:pPr lvl="2"/>
            <a:r>
              <a:rPr lang="en-US" dirty="0" err="1">
                <a:latin typeface="Courier" pitchFamily="2" charset="0"/>
              </a:rPr>
              <a:t>handshake_wait_for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handshake_notify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Barriers</a:t>
            </a:r>
          </a:p>
          <a:p>
            <a:pPr lvl="2"/>
            <a:r>
              <a:rPr lang="en-US" dirty="0" err="1">
                <a:latin typeface="Courier" pitchFamily="2" charset="0"/>
              </a:rPr>
              <a:t>barrier_wait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Semaphores</a:t>
            </a:r>
          </a:p>
          <a:p>
            <a:pPr lvl="2"/>
            <a:r>
              <a:rPr lang="en-US" dirty="0" err="1">
                <a:latin typeface="Courier" pitchFamily="2" charset="0"/>
              </a:rPr>
              <a:t>sem_give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sem_take</a:t>
            </a:r>
            <a:r>
              <a:rPr lang="en-US" dirty="0">
                <a:latin typeface="Courier" pitchFamily="2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344859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Tasklets</a:t>
            </a:r>
            <a:r>
              <a:rPr lang="en-US" dirty="0"/>
              <a:t> in a DPU can work together on a parallel reduction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5F4D6-0E5B-454D-B0EA-ED77FE3F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94" y="2771848"/>
            <a:ext cx="8149213" cy="2824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456374-CE0A-3A44-B692-09239593EA62}"/>
              </a:ext>
            </a:extLst>
          </p:cNvPr>
          <p:cNvSpPr/>
          <p:nvPr/>
        </p:nvSpPr>
        <p:spPr>
          <a:xfrm>
            <a:off x="497394" y="2673463"/>
            <a:ext cx="8149213" cy="74297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D975D-88DD-DA4A-8722-B5A126123316}"/>
              </a:ext>
            </a:extLst>
          </p:cNvPr>
          <p:cNvSpPr/>
          <p:nvPr/>
        </p:nvSpPr>
        <p:spPr>
          <a:xfrm>
            <a:off x="525589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6B83B-B7CC-7244-A157-F259E80A9276}"/>
              </a:ext>
            </a:extLst>
          </p:cNvPr>
          <p:cNvSpPr/>
          <p:nvPr/>
        </p:nvSpPr>
        <p:spPr>
          <a:xfrm>
            <a:off x="2599668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F3BBA-B21A-574F-9F70-33F3B7148787}"/>
              </a:ext>
            </a:extLst>
          </p:cNvPr>
          <p:cNvSpPr/>
          <p:nvPr/>
        </p:nvSpPr>
        <p:spPr>
          <a:xfrm>
            <a:off x="4555884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B3776-A2F3-2E4D-BFA9-7C46D132BFB4}"/>
              </a:ext>
            </a:extLst>
          </p:cNvPr>
          <p:cNvSpPr/>
          <p:nvPr/>
        </p:nvSpPr>
        <p:spPr>
          <a:xfrm>
            <a:off x="6629963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6064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CB5DB3-BD5A-0045-8E47-5DB80392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0" y="2771012"/>
            <a:ext cx="8150400" cy="3058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a local sum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56374-CE0A-3A44-B692-09239593EA62}"/>
              </a:ext>
            </a:extLst>
          </p:cNvPr>
          <p:cNvSpPr/>
          <p:nvPr/>
        </p:nvSpPr>
        <p:spPr>
          <a:xfrm>
            <a:off x="497394" y="2673463"/>
            <a:ext cx="8149213" cy="74297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D975D-88DD-DA4A-8722-B5A126123316}"/>
              </a:ext>
            </a:extLst>
          </p:cNvPr>
          <p:cNvSpPr/>
          <p:nvPr/>
        </p:nvSpPr>
        <p:spPr>
          <a:xfrm>
            <a:off x="525589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6B83B-B7CC-7244-A157-F259E80A9276}"/>
              </a:ext>
            </a:extLst>
          </p:cNvPr>
          <p:cNvSpPr/>
          <p:nvPr/>
        </p:nvSpPr>
        <p:spPr>
          <a:xfrm>
            <a:off x="2599668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F3BBA-B21A-574F-9F70-33F3B7148787}"/>
              </a:ext>
            </a:extLst>
          </p:cNvPr>
          <p:cNvSpPr/>
          <p:nvPr/>
        </p:nvSpPr>
        <p:spPr>
          <a:xfrm>
            <a:off x="4555884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B3776-A2F3-2E4D-BFA9-7C46D132BFB4}"/>
              </a:ext>
            </a:extLst>
          </p:cNvPr>
          <p:cNvSpPr/>
          <p:nvPr/>
        </p:nvSpPr>
        <p:spPr>
          <a:xfrm>
            <a:off x="6629963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5983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417C3C-5630-1744-A10F-747471DEF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457"/>
            <a:ext cx="9144000" cy="2131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a local sum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09483-704D-4A4F-B10D-0F30E3C40FCD}"/>
              </a:ext>
            </a:extLst>
          </p:cNvPr>
          <p:cNvSpPr txBox="1"/>
          <p:nvPr/>
        </p:nvSpPr>
        <p:spPr>
          <a:xfrm>
            <a:off x="4155877" y="2934113"/>
            <a:ext cx="2075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Accumulate in a local sum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0F346B-835C-B84C-8979-D39085A1D4CA}"/>
              </a:ext>
            </a:extLst>
          </p:cNvPr>
          <p:cNvSpPr/>
          <p:nvPr/>
        </p:nvSpPr>
        <p:spPr>
          <a:xfrm>
            <a:off x="627877" y="3009802"/>
            <a:ext cx="3528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443D4-4FAB-9545-B4C3-74FF8FB22846}"/>
              </a:ext>
            </a:extLst>
          </p:cNvPr>
          <p:cNvSpPr txBox="1"/>
          <p:nvPr/>
        </p:nvSpPr>
        <p:spPr>
          <a:xfrm>
            <a:off x="2471431" y="3533336"/>
            <a:ext cx="216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Copy local sum into WRAM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ACF78-6126-6341-86FC-135CB43AE145}"/>
              </a:ext>
            </a:extLst>
          </p:cNvPr>
          <p:cNvSpPr/>
          <p:nvPr/>
        </p:nvSpPr>
        <p:spPr>
          <a:xfrm>
            <a:off x="347431" y="3606280"/>
            <a:ext cx="21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7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5971FD-896F-D643-99F0-590FA96A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9354"/>
            <a:ext cx="9144000" cy="2353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17C3C-5630-1744-A10F-747471DEF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9457"/>
            <a:ext cx="9144000" cy="2131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</a:t>
            </a:r>
            <a:r>
              <a:rPr lang="en-US" dirty="0" err="1"/>
              <a:t>tasklet</a:t>
            </a:r>
            <a:r>
              <a:rPr lang="en-US" dirty="0"/>
              <a:t> can perform the final reduction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09483-704D-4A4F-B10D-0F30E3C40FCD}"/>
              </a:ext>
            </a:extLst>
          </p:cNvPr>
          <p:cNvSpPr txBox="1"/>
          <p:nvPr/>
        </p:nvSpPr>
        <p:spPr>
          <a:xfrm>
            <a:off x="4155877" y="2934113"/>
            <a:ext cx="2075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Accumulate in a local sum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0F346B-835C-B84C-8979-D39085A1D4CA}"/>
              </a:ext>
            </a:extLst>
          </p:cNvPr>
          <p:cNvSpPr/>
          <p:nvPr/>
        </p:nvSpPr>
        <p:spPr>
          <a:xfrm>
            <a:off x="627877" y="3009802"/>
            <a:ext cx="3528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443D4-4FAB-9545-B4C3-74FF8FB22846}"/>
              </a:ext>
            </a:extLst>
          </p:cNvPr>
          <p:cNvSpPr txBox="1"/>
          <p:nvPr/>
        </p:nvSpPr>
        <p:spPr>
          <a:xfrm>
            <a:off x="2471431" y="3533336"/>
            <a:ext cx="216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Copy local sum into WRAM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ACF78-6126-6341-86FC-135CB43AE145}"/>
              </a:ext>
            </a:extLst>
          </p:cNvPr>
          <p:cNvSpPr/>
          <p:nvPr/>
        </p:nvSpPr>
        <p:spPr>
          <a:xfrm>
            <a:off x="347431" y="3606280"/>
            <a:ext cx="21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EA728-1A57-2546-944F-5B07D9BD0724}"/>
              </a:ext>
            </a:extLst>
          </p:cNvPr>
          <p:cNvSpPr txBox="1"/>
          <p:nvPr/>
        </p:nvSpPr>
        <p:spPr>
          <a:xfrm>
            <a:off x="4000215" y="5171957"/>
            <a:ext cx="1986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Sequential accumulation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27842E-36A0-B247-9DA8-5C9696EAB8F2}"/>
              </a:ext>
            </a:extLst>
          </p:cNvPr>
          <p:cNvSpPr/>
          <p:nvPr/>
        </p:nvSpPr>
        <p:spPr>
          <a:xfrm>
            <a:off x="1068155" y="5228761"/>
            <a:ext cx="2952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D1953-2BEE-1A4F-A987-D970F220FBC1}"/>
              </a:ext>
            </a:extLst>
          </p:cNvPr>
          <p:cNvSpPr txBox="1"/>
          <p:nvPr/>
        </p:nvSpPr>
        <p:spPr>
          <a:xfrm>
            <a:off x="2636301" y="4259388"/>
            <a:ext cx="18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Barrier synchronization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CF4DCC-13D1-2246-BA84-12FC7084C1FE}"/>
              </a:ext>
            </a:extLst>
          </p:cNvPr>
          <p:cNvSpPr/>
          <p:nvPr/>
        </p:nvSpPr>
        <p:spPr>
          <a:xfrm>
            <a:off x="407624" y="4329548"/>
            <a:ext cx="2192352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5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Reduction: Naïve Mapping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380000" y="1605705"/>
            <a:ext cx="648000" cy="4320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88000" y="1605705"/>
            <a:ext cx="648000" cy="4320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96000" y="1605705"/>
            <a:ext cx="648000" cy="4320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492000" y="1605705"/>
            <a:ext cx="648000" cy="4320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84000" y="1605705"/>
            <a:ext cx="648000" cy="4320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00000" y="1605705"/>
            <a:ext cx="648000" cy="4320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900000" y="2037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48000" y="2037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196000" y="2037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844000" y="2037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492000" y="2037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140000" y="2037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5436000" y="2037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7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4788000" y="2037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380000" y="2037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10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6732000" y="2037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9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6084000" y="2037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8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8028000" y="2037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11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900000" y="3045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0+1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548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2196000" y="3045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2+3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2844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3492000" y="3045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4+5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140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5436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4788000" y="3045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6+7</a:t>
            </a: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7380000" y="3045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10+11</a:t>
            </a: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6732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6084000" y="3045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8+9</a:t>
            </a: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8028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900000" y="4125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0...3</a:t>
            </a: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154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2196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2844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3492000" y="4125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4..7</a:t>
            </a: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4140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5436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478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7380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6732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6084000" y="4125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8..11</a:t>
            </a: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802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900000" y="5205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0..7</a:t>
            </a: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154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2196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2844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3492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4140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5436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478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7380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6732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6084000" y="5205705"/>
            <a:ext cx="648000" cy="432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8..15</a:t>
            </a:r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802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1188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 flipH="1">
            <a:off x="1332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>
            <a:off x="2556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 flipH="1">
            <a:off x="2700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>
            <a:off x="3780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 flipH="1">
            <a:off x="3924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5" name="Line 63"/>
          <p:cNvSpPr>
            <a:spLocks noChangeShapeType="1"/>
          </p:cNvSpPr>
          <p:nvPr/>
        </p:nvSpPr>
        <p:spPr bwMode="auto">
          <a:xfrm>
            <a:off x="5148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Line 64"/>
          <p:cNvSpPr>
            <a:spLocks noChangeShapeType="1"/>
          </p:cNvSpPr>
          <p:nvPr/>
        </p:nvSpPr>
        <p:spPr bwMode="auto">
          <a:xfrm flipH="1">
            <a:off x="5292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7" name="Line 65"/>
          <p:cNvSpPr>
            <a:spLocks noChangeShapeType="1"/>
          </p:cNvSpPr>
          <p:nvPr/>
        </p:nvSpPr>
        <p:spPr bwMode="auto">
          <a:xfrm>
            <a:off x="6444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 flipH="1">
            <a:off x="6588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>
            <a:off x="7740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 flipH="1">
            <a:off x="7884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1" name="Line 69"/>
          <p:cNvSpPr>
            <a:spLocks noChangeShapeType="1"/>
          </p:cNvSpPr>
          <p:nvPr/>
        </p:nvSpPr>
        <p:spPr bwMode="auto">
          <a:xfrm>
            <a:off x="1188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2" name="Line 70"/>
          <p:cNvSpPr>
            <a:spLocks noChangeShapeType="1"/>
          </p:cNvSpPr>
          <p:nvPr/>
        </p:nvSpPr>
        <p:spPr bwMode="auto">
          <a:xfrm flipH="1">
            <a:off x="1332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3" name="Line 71"/>
          <p:cNvSpPr>
            <a:spLocks noChangeShapeType="1"/>
          </p:cNvSpPr>
          <p:nvPr/>
        </p:nvSpPr>
        <p:spPr bwMode="auto">
          <a:xfrm>
            <a:off x="3780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4" name="Line 72"/>
          <p:cNvSpPr>
            <a:spLocks noChangeShapeType="1"/>
          </p:cNvSpPr>
          <p:nvPr/>
        </p:nvSpPr>
        <p:spPr bwMode="auto">
          <a:xfrm flipH="1">
            <a:off x="3924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5" name="Line 73"/>
          <p:cNvSpPr>
            <a:spLocks noChangeShapeType="1"/>
          </p:cNvSpPr>
          <p:nvPr/>
        </p:nvSpPr>
        <p:spPr bwMode="auto">
          <a:xfrm>
            <a:off x="6444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6" name="Line 74"/>
          <p:cNvSpPr>
            <a:spLocks noChangeShapeType="1"/>
          </p:cNvSpPr>
          <p:nvPr/>
        </p:nvSpPr>
        <p:spPr bwMode="auto">
          <a:xfrm flipH="1">
            <a:off x="6516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7" name="Line 75"/>
          <p:cNvSpPr>
            <a:spLocks noChangeShapeType="1"/>
          </p:cNvSpPr>
          <p:nvPr/>
        </p:nvSpPr>
        <p:spPr bwMode="auto">
          <a:xfrm>
            <a:off x="1188000" y="455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8" name="Line 76"/>
          <p:cNvSpPr>
            <a:spLocks noChangeShapeType="1"/>
          </p:cNvSpPr>
          <p:nvPr/>
        </p:nvSpPr>
        <p:spPr bwMode="auto">
          <a:xfrm flipH="1">
            <a:off x="1332000" y="4557705"/>
            <a:ext cx="2592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9" name="Text Box 77"/>
          <p:cNvSpPr txBox="1">
            <a:spLocks noChangeArrowheads="1"/>
          </p:cNvSpPr>
          <p:nvPr/>
        </p:nvSpPr>
        <p:spPr bwMode="auto">
          <a:xfrm>
            <a:off x="612000" y="304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80" name="Text Box 78"/>
          <p:cNvSpPr txBox="1">
            <a:spLocks noChangeArrowheads="1"/>
          </p:cNvSpPr>
          <p:nvPr/>
        </p:nvSpPr>
        <p:spPr bwMode="auto">
          <a:xfrm>
            <a:off x="612000" y="412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</a:t>
            </a:r>
          </a:p>
        </p:txBody>
      </p:sp>
      <p:sp>
        <p:nvSpPr>
          <p:cNvPr id="81" name="Text Box 79"/>
          <p:cNvSpPr txBox="1">
            <a:spLocks noChangeArrowheads="1"/>
          </p:cNvSpPr>
          <p:nvPr/>
        </p:nvSpPr>
        <p:spPr bwMode="auto">
          <a:xfrm>
            <a:off x="612000" y="520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</a:t>
            </a:r>
          </a:p>
        </p:txBody>
      </p:sp>
      <p:sp>
        <p:nvSpPr>
          <p:cNvPr id="83" name="Line 81"/>
          <p:cNvSpPr>
            <a:spLocks noChangeShapeType="1"/>
          </p:cNvSpPr>
          <p:nvPr/>
        </p:nvSpPr>
        <p:spPr bwMode="auto">
          <a:xfrm>
            <a:off x="6444000" y="455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4" name="Line 82"/>
          <p:cNvSpPr>
            <a:spLocks noChangeShapeType="1"/>
          </p:cNvSpPr>
          <p:nvPr/>
        </p:nvSpPr>
        <p:spPr bwMode="auto">
          <a:xfrm flipH="1">
            <a:off x="6588000" y="4629705"/>
            <a:ext cx="23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5" name="Line 83"/>
          <p:cNvSpPr>
            <a:spLocks noChangeShapeType="1"/>
          </p:cNvSpPr>
          <p:nvPr/>
        </p:nvSpPr>
        <p:spPr bwMode="auto">
          <a:xfrm>
            <a:off x="1188000" y="5637705"/>
            <a:ext cx="0" cy="4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6" name="Line 84"/>
          <p:cNvSpPr>
            <a:spLocks noChangeShapeType="1"/>
          </p:cNvSpPr>
          <p:nvPr/>
        </p:nvSpPr>
        <p:spPr bwMode="auto">
          <a:xfrm flipH="1">
            <a:off x="1476000" y="5637705"/>
            <a:ext cx="4968000" cy="4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8" name="Text Box 87"/>
          <p:cNvSpPr txBox="1">
            <a:spLocks noChangeArrowheads="1"/>
          </p:cNvSpPr>
          <p:nvPr/>
        </p:nvSpPr>
        <p:spPr bwMode="auto">
          <a:xfrm rot="16200000">
            <a:off x="-171000" y="4822959"/>
            <a:ext cx="972000" cy="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iterations</a:t>
            </a:r>
          </a:p>
        </p:txBody>
      </p:sp>
      <p:sp>
        <p:nvSpPr>
          <p:cNvPr id="89" name="Line 88"/>
          <p:cNvSpPr>
            <a:spLocks noChangeShapeType="1"/>
          </p:cNvSpPr>
          <p:nvPr/>
        </p:nvSpPr>
        <p:spPr bwMode="auto">
          <a:xfrm>
            <a:off x="468000" y="4845705"/>
            <a:ext cx="0" cy="72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0" name="Text Box 89"/>
          <p:cNvSpPr txBox="1">
            <a:spLocks noChangeArrowheads="1"/>
          </p:cNvSpPr>
          <p:nvPr/>
        </p:nvSpPr>
        <p:spPr bwMode="auto">
          <a:xfrm>
            <a:off x="828000" y="1340768"/>
            <a:ext cx="83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Thread 0</a:t>
            </a:r>
          </a:p>
        </p:txBody>
      </p:sp>
      <p:sp>
        <p:nvSpPr>
          <p:cNvPr id="91" name="Text Box 90"/>
          <p:cNvSpPr txBox="1">
            <a:spLocks noChangeArrowheads="1"/>
          </p:cNvSpPr>
          <p:nvPr/>
        </p:nvSpPr>
        <p:spPr bwMode="auto">
          <a:xfrm>
            <a:off x="6012000" y="1340768"/>
            <a:ext cx="83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Thread 8</a:t>
            </a:r>
          </a:p>
        </p:txBody>
      </p:sp>
      <p:sp>
        <p:nvSpPr>
          <p:cNvPr id="92" name="Text Box 91"/>
          <p:cNvSpPr txBox="1">
            <a:spLocks noChangeArrowheads="1"/>
          </p:cNvSpPr>
          <p:nvPr/>
        </p:nvSpPr>
        <p:spPr bwMode="auto">
          <a:xfrm>
            <a:off x="2124000" y="1340768"/>
            <a:ext cx="83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Thread 2</a:t>
            </a:r>
          </a:p>
        </p:txBody>
      </p:sp>
      <p:sp>
        <p:nvSpPr>
          <p:cNvPr id="93" name="Text Box 92"/>
          <p:cNvSpPr txBox="1">
            <a:spLocks noChangeArrowheads="1"/>
          </p:cNvSpPr>
          <p:nvPr/>
        </p:nvSpPr>
        <p:spPr bwMode="auto">
          <a:xfrm>
            <a:off x="3420000" y="1340768"/>
            <a:ext cx="83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Thread 4</a:t>
            </a:r>
          </a:p>
        </p:txBody>
      </p:sp>
      <p:sp>
        <p:nvSpPr>
          <p:cNvPr id="94" name="Text Box 93"/>
          <p:cNvSpPr txBox="1">
            <a:spLocks noChangeArrowheads="1"/>
          </p:cNvSpPr>
          <p:nvPr/>
        </p:nvSpPr>
        <p:spPr bwMode="auto">
          <a:xfrm>
            <a:off x="4716000" y="1340768"/>
            <a:ext cx="83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Thread 6</a:t>
            </a:r>
          </a:p>
        </p:txBody>
      </p:sp>
      <p:sp>
        <p:nvSpPr>
          <p:cNvPr id="95" name="Text Box 94"/>
          <p:cNvSpPr txBox="1">
            <a:spLocks noChangeArrowheads="1"/>
          </p:cNvSpPr>
          <p:nvPr/>
        </p:nvSpPr>
        <p:spPr bwMode="auto">
          <a:xfrm>
            <a:off x="7308000" y="1340768"/>
            <a:ext cx="91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Thread 10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6" name="CuadroTexto 95"/>
          <p:cNvSpPr txBox="1"/>
          <p:nvPr/>
        </p:nvSpPr>
        <p:spPr>
          <a:xfrm>
            <a:off x="7545764" y="6165304"/>
            <a:ext cx="12747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Slide credit: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Hwu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&amp; Kirk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8A96A7A-4265-004E-B0A0-DFF84041AD3A}"/>
              </a:ext>
            </a:extLst>
          </p:cNvPr>
          <p:cNvSpPr txBox="1"/>
          <p:nvPr/>
        </p:nvSpPr>
        <p:spPr>
          <a:xfrm>
            <a:off x="228600" y="6381328"/>
            <a:ext cx="7720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https://www.youtube.com/watch?v=y40-tY5WJ8A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https://safari.ethz.ch/digitaltechnik/spring2018/lib/exe/fetch.php?media=digitaldesign-2018-lecture22-gpuprogramming-afterlecture.pdf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343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/>
      <p:bldP spid="81" grpId="0"/>
      <p:bldP spid="83" grpId="0" animBg="1"/>
      <p:bldP spid="84" grpId="0" animBg="1"/>
      <p:bldP spid="85" grpId="0" animBg="1"/>
      <p:bldP spid="86" grpId="0" animBg="1"/>
      <p:bldP spid="88" grpId="0"/>
      <p:bldP spid="89" grpId="0" animBg="1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6CA2B-1446-2644-9432-B4191A7F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Technology Challenges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256D1-3BD0-6941-A297-81F0C1036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160"/>
            <a:ext cx="9144000" cy="51526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F7E02-3549-9F4B-B664-A5D16374B807}"/>
              </a:ext>
            </a:extLst>
          </p:cNvPr>
          <p:cNvSpPr txBox="1"/>
          <p:nvPr/>
        </p:nvSpPr>
        <p:spPr>
          <a:xfrm>
            <a:off x="1568614" y="6556419"/>
            <a:ext cx="6006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"The true Processing In Memory accelerator,"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HotChips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10.1109/HOTCHIPS.2019.8875680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85507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E07565-983B-F540-84C3-EFECFAFB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2540"/>
            <a:ext cx="9144000" cy="2503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Barriers: Tree-Based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</a:t>
            </a:r>
            <a:r>
              <a:rPr lang="en-US" dirty="0" err="1"/>
              <a:t>tasklets</a:t>
            </a:r>
            <a:r>
              <a:rPr lang="en-US" dirty="0"/>
              <a:t> can perform a tree-based reduction</a:t>
            </a:r>
          </a:p>
          <a:p>
            <a:pPr lvl="1"/>
            <a:r>
              <a:rPr lang="en-US" dirty="0"/>
              <a:t>After every iteration </a:t>
            </a:r>
            <a:r>
              <a:rPr lang="en-US" dirty="0" err="1"/>
              <a:t>tasklets</a:t>
            </a:r>
            <a:r>
              <a:rPr lang="en-US" dirty="0"/>
              <a:t> synchronize with a barrier</a:t>
            </a:r>
          </a:p>
          <a:p>
            <a:pPr lvl="1"/>
            <a:r>
              <a:rPr lang="en-US" dirty="0"/>
              <a:t>Half of the </a:t>
            </a:r>
            <a:r>
              <a:rPr lang="en-US" dirty="0" err="1"/>
              <a:t>tasklets</a:t>
            </a:r>
            <a:r>
              <a:rPr lang="en-US" dirty="0"/>
              <a:t> retire at the end of an iteration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16E5F-AC72-C442-A1D6-1A4EA61EB72F}"/>
              </a:ext>
            </a:extLst>
          </p:cNvPr>
          <p:cNvSpPr txBox="1"/>
          <p:nvPr/>
        </p:nvSpPr>
        <p:spPr>
          <a:xfrm>
            <a:off x="5992566" y="3730717"/>
            <a:ext cx="1981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“offset” </a:t>
            </a:r>
            <a:r>
              <a:rPr lang="en-US" sz="1400" dirty="0" err="1">
                <a:solidFill>
                  <a:schemeClr val="bg1"/>
                </a:solidFill>
              </a:rPr>
              <a:t>tasklets</a:t>
            </a:r>
            <a:r>
              <a:rPr lang="en-US" sz="1400" dirty="0">
                <a:solidFill>
                  <a:schemeClr val="bg1"/>
                </a:solidFill>
              </a:rPr>
              <a:t> working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A664B-7C47-444F-8113-4A0035D934FC}"/>
              </a:ext>
            </a:extLst>
          </p:cNvPr>
          <p:cNvSpPr/>
          <p:nvPr/>
        </p:nvSpPr>
        <p:spPr>
          <a:xfrm>
            <a:off x="1136226" y="3786472"/>
            <a:ext cx="4821141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6336E8-DC8B-C34B-B303-4D68D193D67F}"/>
              </a:ext>
            </a:extLst>
          </p:cNvPr>
          <p:cNvSpPr txBox="1"/>
          <p:nvPr/>
        </p:nvSpPr>
        <p:spPr>
          <a:xfrm>
            <a:off x="3326186" y="4490794"/>
            <a:ext cx="18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Barrier synchronization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4CB4E-5E92-F44D-BDE6-1769D47E590C}"/>
              </a:ext>
            </a:extLst>
          </p:cNvPr>
          <p:cNvSpPr/>
          <p:nvPr/>
        </p:nvSpPr>
        <p:spPr>
          <a:xfrm>
            <a:off x="786739" y="4554683"/>
            <a:ext cx="2520077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EC781D-DA8D-B449-B075-B773D4E97483}"/>
              </a:ext>
            </a:extLst>
          </p:cNvPr>
          <p:cNvSpPr/>
          <p:nvPr/>
        </p:nvSpPr>
        <p:spPr>
          <a:xfrm>
            <a:off x="464214" y="511841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</a:rPr>
              <a:t>PrIM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 also includes a </a:t>
            </a:r>
            <a:r>
              <a:rPr lang="en-US" sz="2200" dirty="0">
                <a:solidFill>
                  <a:srgbClr val="FFC000"/>
                </a:solidFill>
                <a:latin typeface="Candara" panose="020E0502030303020204" pitchFamily="34" charset="0"/>
              </a:rPr>
              <a:t>handshake-based tree-based reduction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.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We compare single-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</a:rPr>
              <a:t>tasklet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, barrier-based, and handshake-based versions in the Appendix of the paper</a:t>
            </a:r>
          </a:p>
        </p:txBody>
      </p:sp>
    </p:spTree>
    <p:extLst>
      <p:ext uri="{BB962C8B-B14F-4D97-AF65-F5344CB8AC3E}">
        <p14:creationId xmlns:p14="http://schemas.microsoft.com/office/powerpoint/2010/main" val="23217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16 benchmarks and scripts for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84D90-BFC0-3C44-A1BD-303717155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50" y="1306286"/>
            <a:ext cx="4889500" cy="54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970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111634"/>
            <a:ext cx="8787600" cy="83196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305AA6-E8C9-FB4C-817B-0029654B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6801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1602B1-C5DD-0F49-B47D-31A2EF1A63C8}"/>
              </a:ext>
            </a:extLst>
          </p:cNvPr>
          <p:cNvSpPr/>
          <p:nvPr/>
        </p:nvSpPr>
        <p:spPr>
          <a:xfrm>
            <a:off x="178200" y="5145743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Candara" panose="020E0502030303020204" pitchFamily="34" charset="0"/>
              </a:rPr>
              <a:t>Strong scaling</a:t>
            </a: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 refers to how the execution time of a program solving a particular problem varies </a:t>
            </a:r>
            <a:r>
              <a:rPr lang="en-US" sz="1600" dirty="0">
                <a:solidFill>
                  <a:srgbClr val="0070C0"/>
                </a:solidFill>
                <a:latin typeface="Candara" panose="020E0502030303020204" pitchFamily="34" charset="0"/>
              </a:rPr>
              <a:t>with the number of processors for a fixed problem size</a:t>
            </a:r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750B84-15C2-184F-A6B8-5FEBD953F55A}"/>
              </a:ext>
            </a:extLst>
          </p:cNvPr>
          <p:cNvSpPr/>
          <p:nvPr/>
        </p:nvSpPr>
        <p:spPr>
          <a:xfrm>
            <a:off x="178200" y="5779994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Candara" panose="020E0502030303020204" pitchFamily="34" charset="0"/>
              </a:rPr>
              <a:t>Weak scaling</a:t>
            </a: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 refers to how the execution time of a program solving a particular problem varies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with the number of processors </a:t>
            </a:r>
            <a:r>
              <a:rPr lang="en-US" sz="1600" dirty="0">
                <a:solidFill>
                  <a:srgbClr val="0070C0"/>
                </a:solidFill>
                <a:latin typeface="Candara" panose="020E0502030303020204" pitchFamily="34" charset="0"/>
              </a:rPr>
              <a:t>for a fixed problem size per processor</a:t>
            </a:r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0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  <a:p>
            <a:r>
              <a:rPr lang="en-US" dirty="0"/>
              <a:t>Comparison of both UPMEM-based PIM systems to </a:t>
            </a:r>
            <a:r>
              <a:rPr lang="en-US" dirty="0">
                <a:solidFill>
                  <a:srgbClr val="00B050"/>
                </a:solidFill>
              </a:rPr>
              <a:t>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</p:txBody>
      </p:sp>
    </p:spTree>
    <p:extLst>
      <p:ext uri="{BB962C8B-B14F-4D97-AF65-F5344CB8AC3E}">
        <p14:creationId xmlns:p14="http://schemas.microsoft.com/office/powerpoint/2010/main" val="806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and weak scaling experiments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96CD0-76A1-8D4C-B444-E452CD68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508"/>
            <a:ext cx="9144000" cy="31602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B8067D-A442-0248-BF6C-1E932AD2C19D}"/>
              </a:ext>
            </a:extLst>
          </p:cNvPr>
          <p:cNvSpPr/>
          <p:nvPr/>
        </p:nvSpPr>
        <p:spPr>
          <a:xfrm>
            <a:off x="771894" y="1635131"/>
            <a:ext cx="4824000" cy="3096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CBB6C1-CCCE-8F4D-9651-51B6818CAB43}"/>
              </a:ext>
            </a:extLst>
          </p:cNvPr>
          <p:cNvSpPr/>
          <p:nvPr/>
        </p:nvSpPr>
        <p:spPr>
          <a:xfrm>
            <a:off x="5626917" y="1635131"/>
            <a:ext cx="2556000" cy="309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252CB8-C0C8-F348-B5F8-30C66E187E61}"/>
              </a:ext>
            </a:extLst>
          </p:cNvPr>
          <p:cNvSpPr/>
          <p:nvPr/>
        </p:nvSpPr>
        <p:spPr>
          <a:xfrm>
            <a:off x="8218490" y="1635131"/>
            <a:ext cx="864000" cy="309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6752C-05DF-364B-8B0C-1EB187A4B847}"/>
              </a:ext>
            </a:extLst>
          </p:cNvPr>
          <p:cNvSpPr/>
          <p:nvPr/>
        </p:nvSpPr>
        <p:spPr>
          <a:xfrm>
            <a:off x="771894" y="1995056"/>
            <a:ext cx="1656000" cy="1781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A1D88-3DBB-C644-822F-DB030953AD1A}"/>
              </a:ext>
            </a:extLst>
          </p:cNvPr>
          <p:cNvSpPr/>
          <p:nvPr/>
        </p:nvSpPr>
        <p:spPr>
          <a:xfrm>
            <a:off x="2458917" y="1995056"/>
            <a:ext cx="1476000" cy="17813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7DC675-FC2B-334D-964F-096177F9F2BE}"/>
              </a:ext>
            </a:extLst>
          </p:cNvPr>
          <p:cNvSpPr/>
          <p:nvPr/>
        </p:nvSpPr>
        <p:spPr>
          <a:xfrm>
            <a:off x="464214" y="504716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The </a:t>
            </a:r>
            <a:r>
              <a:rPr lang="en-US" sz="2200" dirty="0" err="1">
                <a:solidFill>
                  <a:srgbClr val="FFC000"/>
                </a:solidFill>
                <a:latin typeface="Candara" panose="020E0502030303020204" pitchFamily="34" charset="0"/>
              </a:rPr>
              <a:t>PrIM</a:t>
            </a:r>
            <a:r>
              <a:rPr lang="en-US" sz="2200" dirty="0">
                <a:solidFill>
                  <a:srgbClr val="FFC000"/>
                </a:solidFill>
                <a:latin typeface="Candara" panose="020E0502030303020204" pitchFamily="34" charset="0"/>
              </a:rPr>
              <a:t> benchmarks 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repository includes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all datasets and scripts used in our evaluation</a:t>
            </a:r>
          </a:p>
          <a:p>
            <a:pPr algn="ctr"/>
            <a:r>
              <a:rPr lang="en-US" dirty="0">
                <a:solidFill>
                  <a:srgbClr val="00B0F0"/>
                </a:solidFill>
                <a:latin typeface="Candara" panose="020E05020303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DPU</a:t>
            </a:r>
          </a:p>
          <a:p>
            <a:pPr lvl="1"/>
            <a:r>
              <a:rPr lang="en-US" sz="2100" dirty="0"/>
              <a:t>We set the </a:t>
            </a:r>
            <a:r>
              <a:rPr lang="en-US" sz="2100" dirty="0">
                <a:solidFill>
                  <a:srgbClr val="C00000"/>
                </a:solidFill>
              </a:rPr>
              <a:t>number of </a:t>
            </a:r>
            <a:r>
              <a:rPr lang="en-US" sz="2100" dirty="0" err="1">
                <a:solidFill>
                  <a:srgbClr val="C00000"/>
                </a:solidFill>
              </a:rPr>
              <a:t>tasklets</a:t>
            </a:r>
            <a:r>
              <a:rPr lang="en-US" sz="2100" dirty="0">
                <a:solidFill>
                  <a:srgbClr val="C00000"/>
                </a:solidFill>
              </a:rPr>
              <a:t> to 1, 2, 4, 8, and 16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</a:t>
            </a:r>
            <a:r>
              <a:rPr lang="en-US" sz="2100" dirty="0" err="1">
                <a:solidFill>
                  <a:srgbClr val="C00000"/>
                </a:solidFill>
              </a:rPr>
              <a:t>tasklet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0E7FC-2264-0C4B-B3CB-C5EDA157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4" y="873419"/>
            <a:ext cx="5799539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AB1A6BF-AE20-C142-9394-2E76B7A28C9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979436" y="1323982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677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618 -0.0007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7" grpId="0" uiExpand="1">
        <p:bldSub>
          <a:bldChart bld="series"/>
        </p:bldSub>
      </p:bldGraphic>
      <p:bldGraphic spid="7" grpId="1" uiExpand="1">
        <p:bldSub>
          <a:bldChart bld="series"/>
        </p:bldSub>
      </p:bldGraphic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DFEFAF6-6F42-A648-82C4-AA559762BD29}"/>
              </a:ext>
            </a:extLst>
          </p:cNvPr>
          <p:cNvSpPr/>
          <p:nvPr/>
        </p:nvSpPr>
        <p:spPr>
          <a:xfrm>
            <a:off x="6082145" y="900545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VA, GEMV, </a:t>
            </a:r>
            <a:r>
              <a:rPr lang="en-US" sz="1400" dirty="0" err="1">
                <a:solidFill>
                  <a:schemeClr val="tx1"/>
                </a:solidFill>
                <a:latin typeface="Candara" panose="020E0502030303020204" pitchFamily="34" charset="0"/>
              </a:rPr>
              <a:t>SpMV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, SEL, UNI, TS, MLP, NW, HST-S, RED, SCAN-SSA (Scan kernel), SCAN-RSS (both kernels), and TRNS (Step 2 kernel), </a:t>
            </a:r>
            <a:r>
              <a:rPr lang="en-US" sz="1400" dirty="0">
                <a:solidFill>
                  <a:srgbClr val="0070C0"/>
                </a:solidFill>
                <a:latin typeface="Candara" panose="020E0502030303020204" pitchFamily="34" charset="0"/>
              </a:rPr>
              <a:t>the best performing number of </a:t>
            </a:r>
            <a:r>
              <a:rPr lang="en-US" sz="1400" dirty="0" err="1">
                <a:solidFill>
                  <a:srgbClr val="0070C0"/>
                </a:solidFill>
                <a:latin typeface="Candara" panose="020E0502030303020204" pitchFamily="34" charset="0"/>
              </a:rPr>
              <a:t>tasklets</a:t>
            </a:r>
            <a:r>
              <a:rPr lang="en-US" sz="1400" dirty="0">
                <a:solidFill>
                  <a:srgbClr val="0070C0"/>
                </a:solidFill>
                <a:latin typeface="Candara" panose="020E0502030303020204" pitchFamily="34" charset="0"/>
              </a:rPr>
              <a:t> is 16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60652FB-F54B-1C48-ABAE-FD147CB47971}"/>
              </a:ext>
            </a:extLst>
          </p:cNvPr>
          <p:cNvSpPr/>
          <p:nvPr/>
        </p:nvSpPr>
        <p:spPr>
          <a:xfrm>
            <a:off x="6082145" y="2304131"/>
            <a:ext cx="2981467" cy="13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70C0"/>
                </a:solidFill>
                <a:latin typeface="Candara" panose="020E0502030303020204" pitchFamily="34" charset="0"/>
              </a:rPr>
              <a:t>Speedups 1.5-2.0x as we double the number of </a:t>
            </a:r>
            <a:r>
              <a:rPr lang="en-US" sz="1400" dirty="0" err="1">
                <a:solidFill>
                  <a:srgbClr val="0070C0"/>
                </a:solidFill>
                <a:latin typeface="Candara" panose="020E0502030303020204" pitchFamily="34" charset="0"/>
              </a:rPr>
              <a:t>tasklets</a:t>
            </a:r>
            <a:r>
              <a:rPr lang="en-US" sz="1400" dirty="0">
                <a:solidFill>
                  <a:srgbClr val="0070C0"/>
                </a:solidFill>
                <a:latin typeface="Candara" panose="020E0502030303020204" pitchFamily="34" charset="0"/>
              </a:rPr>
              <a:t> from 1 to 8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.</a:t>
            </a:r>
          </a:p>
          <a:p>
            <a:r>
              <a:rPr lang="en-US" sz="1400" dirty="0">
                <a:solidFill>
                  <a:srgbClr val="C00000"/>
                </a:solidFill>
                <a:latin typeface="Candara" panose="020E0502030303020204" pitchFamily="34" charset="0"/>
              </a:rPr>
              <a:t>Speedups 1.2-1.5x from 8 to 16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, since the pipeline throughput saturates at 11 </a:t>
            </a:r>
            <a:r>
              <a:rPr lang="en-US" sz="1400" dirty="0" err="1">
                <a:solidFill>
                  <a:schemeClr val="tx1"/>
                </a:solidFill>
                <a:latin typeface="Candara" panose="020E0502030303020204" pitchFamily="34" charset="0"/>
              </a:rPr>
              <a:t>tasklets</a:t>
            </a:r>
            <a:endParaRPr lang="en-US" sz="14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8D249C5-8F6D-4243-B239-FC7965B7C953}"/>
              </a:ext>
            </a:extLst>
          </p:cNvPr>
          <p:cNvSpPr/>
          <p:nvPr/>
        </p:nvSpPr>
        <p:spPr>
          <a:xfrm>
            <a:off x="6071506" y="3699333"/>
            <a:ext cx="2981467" cy="2720910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4B40945B-2B36-6B4C-B201-9B3AC7579F93}"/>
              </a:ext>
            </a:extLst>
          </p:cNvPr>
          <p:cNvSpPr/>
          <p:nvPr/>
        </p:nvSpPr>
        <p:spPr>
          <a:xfrm>
            <a:off x="6071506" y="369932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DCBDE2-6C2A-3945-AC61-68CAAD589481}"/>
              </a:ext>
            </a:extLst>
          </p:cNvPr>
          <p:cNvSpPr txBox="1"/>
          <p:nvPr/>
        </p:nvSpPr>
        <p:spPr>
          <a:xfrm>
            <a:off x="6082144" y="4104237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A number of </a:t>
            </a:r>
            <a:r>
              <a:rPr lang="en-US" b="1" dirty="0" err="1">
                <a:latin typeface="Cambria" panose="02040503050406030204" pitchFamily="18" charset="0"/>
              </a:rPr>
              <a:t>tasklets</a:t>
            </a:r>
            <a:r>
              <a:rPr lang="en-US" b="1" dirty="0">
                <a:latin typeface="Cambria" panose="02040503050406030204" pitchFamily="18" charset="0"/>
              </a:rPr>
              <a:t> greater than 11 is a good choice for most real-world workloads</a:t>
            </a:r>
            <a:r>
              <a:rPr lang="en-US" dirty="0">
                <a:latin typeface="Cambria" panose="02040503050406030204" pitchFamily="18" charset="0"/>
              </a:rPr>
              <a:t> we tested (16 kernels out of 19 kernels from 16 benchmarks), as it fully utilizes the DPU’s pipeline. </a:t>
            </a:r>
          </a:p>
        </p:txBody>
      </p:sp>
    </p:spTree>
    <p:extLst>
      <p:ext uri="{BB962C8B-B14F-4D97-AF65-F5344CB8AC3E}">
        <p14:creationId xmlns:p14="http://schemas.microsoft.com/office/powerpoint/2010/main" val="37821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E292C3-0E8D-4841-994C-D4D73D98130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60A17F-06E5-0841-AB77-08849D0AD9AA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49BD93-DADD-2343-892D-8537350276B3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(III)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7D56F87-CE24-C544-943E-EA90D593B7C6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VA, GEMV, </a:t>
            </a:r>
            <a:r>
              <a:rPr lang="en-US" sz="1400" dirty="0" err="1">
                <a:solidFill>
                  <a:schemeClr val="tx1"/>
                </a:solidFill>
                <a:latin typeface="Candara" panose="020E0502030303020204" pitchFamily="34" charset="0"/>
              </a:rPr>
              <a:t>SpMV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, BS, TS, MLP, HST-S </a:t>
            </a:r>
            <a:r>
              <a:rPr lang="en-US" sz="1400" dirty="0">
                <a:solidFill>
                  <a:srgbClr val="00B050"/>
                </a:solidFill>
                <a:latin typeface="Candara" panose="020E0502030303020204" pitchFamily="34" charset="0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6B9AB5DB-78A8-E342-9FC3-F30C79A20284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BFS, HST-L, TRNS (Step 3)</a:t>
            </a:r>
            <a:r>
              <a:rPr lang="en-US" sz="1400" dirty="0">
                <a:solidFill>
                  <a:srgbClr val="C00000"/>
                </a:solidFill>
                <a:latin typeface="Candara" panose="020E0502030303020204" pitchFamily="34" charset="0"/>
              </a:rPr>
              <a:t> use mutexes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, which cause contention when accessing shared data structures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6F3EB09-6015-C940-85C5-4BAE034CD2D8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In SEL, UNI, NW, RED, SCAN-SSA (Scan kernel), SCAN-RSS (both kernels), </a:t>
            </a:r>
            <a:r>
              <a:rPr lang="en-US" sz="1400" dirty="0">
                <a:solidFill>
                  <a:schemeClr val="accent2"/>
                </a:solidFill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1963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 animBg="1"/>
      <p:bldP spid="39" grpId="0" animBg="1"/>
      <p:bldP spid="40" grpId="0" animBg="1"/>
      <p:bldP spid="41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38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43" grpId="0" animBg="1"/>
      <p:bldP spid="44" grpId="0" animBg="1"/>
      <p:bldP spid="4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C941BE-CEF0-5347-ACC1-F12E72C36CE7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(IV)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51115318-81A9-B848-8F52-807D0A621F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4780239"/>
              </p:ext>
            </p:extLst>
          </p:nvPr>
        </p:nvGraphicFramePr>
        <p:xfrm>
          <a:off x="2543184" y="2386868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EA73810-158E-744C-83F4-D03AC08D3967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VA, GEMV, </a:t>
            </a:r>
            <a:r>
              <a:rPr lang="en-US" sz="1400" dirty="0" err="1">
                <a:solidFill>
                  <a:schemeClr val="tx1"/>
                </a:solidFill>
                <a:latin typeface="Candara" panose="020E0502030303020204" pitchFamily="34" charset="0"/>
              </a:rPr>
              <a:t>SpMV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, BS, TS, MLP, HST-S </a:t>
            </a:r>
            <a:r>
              <a:rPr lang="en-US" sz="1400" dirty="0">
                <a:solidFill>
                  <a:srgbClr val="00B050"/>
                </a:solidFill>
                <a:latin typeface="Candara" panose="020E0502030303020204" pitchFamily="34" charset="0"/>
              </a:rPr>
              <a:t>do not use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2935F7E-2863-3442-BE6F-7AA65319EAAE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BFS, HST-L, TRNS (Step 3) </a:t>
            </a:r>
            <a:r>
              <a:rPr lang="en-US" sz="1400" dirty="0">
                <a:solidFill>
                  <a:srgbClr val="C00000"/>
                </a:solidFill>
                <a:latin typeface="Candara" panose="020E0502030303020204" pitchFamily="34" charset="0"/>
              </a:rPr>
              <a:t>use mutexes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, which cause contention when accessing shared data structures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825D60B-5E60-7B4C-86BA-72C5832691C3}"/>
              </a:ext>
            </a:extLst>
          </p:cNvPr>
          <p:cNvSpPr/>
          <p:nvPr/>
        </p:nvSpPr>
        <p:spPr>
          <a:xfrm>
            <a:off x="6071506" y="3408378"/>
            <a:ext cx="2981467" cy="3011866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222A212D-AA50-3E47-A148-18CF3EFD2CFA}"/>
              </a:ext>
            </a:extLst>
          </p:cNvPr>
          <p:cNvSpPr/>
          <p:nvPr/>
        </p:nvSpPr>
        <p:spPr>
          <a:xfrm>
            <a:off x="6071506" y="3408372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C773D2-3525-634A-88DD-EE03165A7636}"/>
              </a:ext>
            </a:extLst>
          </p:cNvPr>
          <p:cNvSpPr txBox="1"/>
          <p:nvPr/>
        </p:nvSpPr>
        <p:spPr>
          <a:xfrm>
            <a:off x="6065156" y="3841425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Intensive use of </a:t>
            </a:r>
            <a:r>
              <a:rPr lang="en-US" b="1" dirty="0">
                <a:latin typeface="Cambria" panose="02040503050406030204" pitchFamily="18" charset="0"/>
              </a:rPr>
              <a:t>intra-DPU synchronization across </a:t>
            </a:r>
            <a:r>
              <a:rPr lang="en-US" b="1" dirty="0" err="1">
                <a:latin typeface="Cambria" panose="02040503050406030204" pitchFamily="18" charset="0"/>
              </a:rPr>
              <a:t>tasklets</a:t>
            </a:r>
            <a:r>
              <a:rPr lang="en-US" b="1" dirty="0">
                <a:latin typeface="Cambria" panose="02040503050406030204" pitchFamily="18" charset="0"/>
              </a:rPr>
              <a:t> (e.g., mutexes, barriers, handshakes) may limit scalability</a:t>
            </a:r>
            <a:r>
              <a:rPr lang="en-US" dirty="0">
                <a:latin typeface="Cambria" panose="02040503050406030204" pitchFamily="18" charset="0"/>
              </a:rPr>
              <a:t>, sometimes causing the best performing number of </a:t>
            </a:r>
            <a:r>
              <a:rPr lang="en-US" dirty="0" err="1">
                <a:latin typeface="Cambria" panose="02040503050406030204" pitchFamily="18" charset="0"/>
              </a:rPr>
              <a:t>tasklets</a:t>
            </a:r>
            <a:r>
              <a:rPr lang="en-US" dirty="0">
                <a:latin typeface="Cambria" panose="02040503050406030204" pitchFamily="18" charset="0"/>
              </a:rPr>
              <a:t> to be lower than 11.  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B54D56D-45A0-0E40-9D1D-09792D4C2674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In SEL, UNI, NW, RED, SCAN-SSA (Scan kernel), SCAN-RSS (both kernels), </a:t>
            </a:r>
            <a:r>
              <a:rPr lang="en-US" sz="1400" dirty="0">
                <a:solidFill>
                  <a:schemeClr val="accent2"/>
                </a:solidFill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27868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 uiExpand="1">
        <p:bldSub>
          <a:bldChart bld="series"/>
        </p:bldSub>
      </p:bldGraphic>
      <p:bldP spid="45" grpId="0" animBg="1"/>
      <p:bldP spid="46" grpId="0" animBg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2F5B-2FA9-4644-9521-6571B9C0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Patent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BB8D6-4586-EC4C-9064-653F73D9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34" y="1191714"/>
            <a:ext cx="5844014" cy="2734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B17AD4-C0E1-B14E-896F-AC18656A1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061" y="4105105"/>
            <a:ext cx="3958652" cy="2035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C25AE1-A9B4-E449-9534-6F0CF62D93CF}"/>
              </a:ext>
            </a:extLst>
          </p:cNvPr>
          <p:cNvSpPr/>
          <p:nvPr/>
        </p:nvSpPr>
        <p:spPr bwMode="auto">
          <a:xfrm>
            <a:off x="6899238" y="5005854"/>
            <a:ext cx="1188000" cy="174066"/>
          </a:xfrm>
          <a:prstGeom prst="rect">
            <a:avLst/>
          </a:prstGeom>
          <a:solidFill>
            <a:srgbClr val="FF0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2B044E-F24D-3549-B4A9-C4D2B91FECF4}"/>
              </a:ext>
            </a:extLst>
          </p:cNvPr>
          <p:cNvSpPr/>
          <p:nvPr/>
        </p:nvSpPr>
        <p:spPr bwMode="auto">
          <a:xfrm>
            <a:off x="4694131" y="4520252"/>
            <a:ext cx="1116000" cy="157488"/>
          </a:xfrm>
          <a:prstGeom prst="rect">
            <a:avLst/>
          </a:prstGeom>
          <a:solidFill>
            <a:srgbClr val="7030A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288ED-5C82-4D4B-8B35-1885F6AA3C45}"/>
              </a:ext>
            </a:extLst>
          </p:cNvPr>
          <p:cNvSpPr/>
          <p:nvPr/>
        </p:nvSpPr>
        <p:spPr bwMode="auto">
          <a:xfrm>
            <a:off x="4694131" y="4850746"/>
            <a:ext cx="1080000" cy="160104"/>
          </a:xfrm>
          <a:prstGeom prst="rect">
            <a:avLst/>
          </a:prstGeom>
          <a:solidFill>
            <a:srgbClr val="FFC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2F21AB-CED6-2F44-95DB-FF3035209C9B}"/>
              </a:ext>
            </a:extLst>
          </p:cNvPr>
          <p:cNvSpPr/>
          <p:nvPr/>
        </p:nvSpPr>
        <p:spPr bwMode="auto">
          <a:xfrm>
            <a:off x="6152052" y="4686912"/>
            <a:ext cx="1080000" cy="146095"/>
          </a:xfrm>
          <a:prstGeom prst="rect">
            <a:avLst/>
          </a:prstGeom>
          <a:solidFill>
            <a:srgbClr val="0432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E85F-2C23-6F45-9AFF-1C55921C5C68}"/>
              </a:ext>
            </a:extLst>
          </p:cNvPr>
          <p:cNvSpPr/>
          <p:nvPr/>
        </p:nvSpPr>
        <p:spPr bwMode="auto">
          <a:xfrm>
            <a:off x="6304985" y="4520252"/>
            <a:ext cx="997587" cy="157488"/>
          </a:xfrm>
          <a:prstGeom prst="rect">
            <a:avLst/>
          </a:prstGeom>
          <a:solidFill>
            <a:srgbClr val="00B05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1FE6C1-E199-8048-A1CB-B97F932E986B}"/>
              </a:ext>
            </a:extLst>
          </p:cNvPr>
          <p:cNvSpPr/>
          <p:nvPr/>
        </p:nvSpPr>
        <p:spPr bwMode="auto">
          <a:xfrm>
            <a:off x="5116985" y="5685379"/>
            <a:ext cx="2772000" cy="174066"/>
          </a:xfrm>
          <a:prstGeom prst="rect">
            <a:avLst/>
          </a:prstGeom>
          <a:solidFill>
            <a:srgbClr val="FFC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0FD91A-B7F1-2446-A14D-F78F0CD77E31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61800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CF8C2E-F89E-8144-B346-CD827A83B133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(V)</a:t>
            </a:r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C8B830CF-E556-E346-A32F-D0EFCFC0F5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0420367"/>
              </p:ext>
            </p:extLst>
          </p:nvPr>
        </p:nvGraphicFramePr>
        <p:xfrm>
          <a:off x="2268715" y="233931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E0115A5-D1A6-304F-84B4-AC7ABB08EE18}"/>
              </a:ext>
            </a:extLst>
          </p:cNvPr>
          <p:cNvSpPr/>
          <p:nvPr/>
        </p:nvSpPr>
        <p:spPr>
          <a:xfrm>
            <a:off x="6082144" y="1288473"/>
            <a:ext cx="2981467" cy="17041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SCAN-SSA (Add kernel) is </a:t>
            </a:r>
            <a:r>
              <a:rPr lang="en-US" sz="1600" dirty="0">
                <a:solidFill>
                  <a:srgbClr val="C00000"/>
                </a:solidFill>
                <a:latin typeface="Candara" panose="020E0502030303020204" pitchFamily="34" charset="0"/>
              </a:rPr>
              <a:t>not compute-intensive</a:t>
            </a: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. Thus, </a:t>
            </a:r>
            <a:r>
              <a:rPr lang="en-US" sz="1600" dirty="0">
                <a:solidFill>
                  <a:srgbClr val="0070C0"/>
                </a:solidFill>
                <a:latin typeface="Candara" panose="020E0502030303020204" pitchFamily="34" charset="0"/>
              </a:rPr>
              <a:t>performance saturates with less that 11 </a:t>
            </a:r>
            <a:r>
              <a:rPr lang="en-US" sz="1600" dirty="0" err="1">
                <a:solidFill>
                  <a:srgbClr val="0070C0"/>
                </a:solidFill>
                <a:latin typeface="Candara" panose="020E0502030303020204" pitchFamily="34" charset="0"/>
              </a:rPr>
              <a:t>tasklets</a:t>
            </a:r>
            <a:r>
              <a:rPr lang="en-US" sz="1600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(recall STREAM ADD).</a:t>
            </a:r>
          </a:p>
          <a:p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BS shows similar behavior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AC58130-5BFA-2D45-8CF2-97596990F93F}"/>
              </a:ext>
            </a:extLst>
          </p:cNvPr>
          <p:cNvSpPr/>
          <p:nvPr/>
        </p:nvSpPr>
        <p:spPr>
          <a:xfrm>
            <a:off x="6071506" y="3339103"/>
            <a:ext cx="2981467" cy="2741371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025D70C-7BE7-6F43-B6F9-B96C7B4ECEF6}"/>
              </a:ext>
            </a:extLst>
          </p:cNvPr>
          <p:cNvSpPr/>
          <p:nvPr/>
        </p:nvSpPr>
        <p:spPr>
          <a:xfrm>
            <a:off x="6071506" y="33390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6DF05A-8755-7A4D-B86F-B7ACB33545F7}"/>
              </a:ext>
            </a:extLst>
          </p:cNvPr>
          <p:cNvSpPr txBox="1"/>
          <p:nvPr/>
        </p:nvSpPr>
        <p:spPr>
          <a:xfrm>
            <a:off x="6065156" y="3772150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Most real-world workloads are in the compute-bound region </a:t>
            </a:r>
            <a:r>
              <a:rPr lang="en-US" dirty="0">
                <a:latin typeface="Cambria" panose="02040503050406030204" pitchFamily="18" charset="0"/>
              </a:rPr>
              <a:t>of the DPU (all kernels except SCAN-SSA (Add kernel) and BS), i.e., the pipeline latency dominates the MRAM access latency. </a:t>
            </a:r>
          </a:p>
        </p:txBody>
      </p:sp>
    </p:spTree>
    <p:extLst>
      <p:ext uri="{BB962C8B-B14F-4D97-AF65-F5344CB8AC3E}">
        <p14:creationId xmlns:p14="http://schemas.microsoft.com/office/powerpoint/2010/main" val="320257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 uiExpand="1">
        <p:bldSub>
          <a:bldChart bld="series"/>
        </p:bldSub>
      </p:bldGraphic>
      <p:bldGraphic spid="43" grpId="1" uiExpand="1">
        <p:bldSub>
          <a:bldChart bld="series"/>
        </p:bldSub>
      </p:bldGraphic>
      <p:bldP spid="44" grpId="0" animBg="1"/>
      <p:bldP spid="45" grpId="0" animBg="1"/>
      <p:bldP spid="46" grpId="0" animBg="1"/>
      <p:bldP spid="47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63A9EBB-F1D2-8645-974A-5CA92C6E1E90}"/>
              </a:ext>
            </a:extLst>
          </p:cNvPr>
          <p:cNvSpPr/>
          <p:nvPr/>
        </p:nvSpPr>
        <p:spPr>
          <a:xfrm>
            <a:off x="6082144" y="2279440"/>
            <a:ext cx="2981467" cy="14614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TRNS performs step 1 of the matrix transposition via the CPU-DPU transfer.</a:t>
            </a:r>
          </a:p>
          <a:p>
            <a:r>
              <a:rPr lang="en-US" sz="1400" dirty="0">
                <a:solidFill>
                  <a:srgbClr val="C00000"/>
                </a:solidFill>
                <a:latin typeface="Candara" panose="020E0502030303020204" pitchFamily="34" charset="0"/>
              </a:rPr>
              <a:t>Using small transfers (8 elements) does not exploit full CPU-DPU bandwidth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08ACEDC-69C1-D04D-AA42-F9484C7C45D4}"/>
              </a:ext>
            </a:extLst>
          </p:cNvPr>
          <p:cNvSpPr/>
          <p:nvPr/>
        </p:nvSpPr>
        <p:spPr>
          <a:xfrm>
            <a:off x="6071506" y="3893303"/>
            <a:ext cx="2981467" cy="2187373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3" name="Round Same Side Corner Rectangle 42">
            <a:extLst>
              <a:ext uri="{FF2B5EF4-FFF2-40B4-BE49-F238E27FC236}">
                <a16:creationId xmlns:a16="http://schemas.microsoft.com/office/drawing/2014/main" id="{5EE9A380-8AD7-BF44-8F10-DDF70482FA7E}"/>
              </a:ext>
            </a:extLst>
          </p:cNvPr>
          <p:cNvSpPr/>
          <p:nvPr/>
        </p:nvSpPr>
        <p:spPr>
          <a:xfrm>
            <a:off x="6071506" y="38932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13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A9A1F2-AA3B-594B-9600-1458A86167DB}"/>
              </a:ext>
            </a:extLst>
          </p:cNvPr>
          <p:cNvSpPr txBox="1"/>
          <p:nvPr/>
        </p:nvSpPr>
        <p:spPr>
          <a:xfrm>
            <a:off x="6065156" y="4326350"/>
            <a:ext cx="2981467" cy="1754326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Transferring large data chunks from/to the host CPU is preferred </a:t>
            </a:r>
            <a:r>
              <a:rPr lang="en-US" dirty="0">
                <a:latin typeface="Cambria" panose="02040503050406030204" pitchFamily="18" charset="0"/>
              </a:rPr>
              <a:t>for input data and output results due to higher sustained CPU-DPU/DPU-CPU bandwidths. 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6A1C8A4-C29F-3241-96FB-26DF84481446}"/>
              </a:ext>
            </a:extLst>
          </p:cNvPr>
          <p:cNvSpPr/>
          <p:nvPr/>
        </p:nvSpPr>
        <p:spPr>
          <a:xfrm>
            <a:off x="6071505" y="1149921"/>
            <a:ext cx="2981467" cy="9873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The </a:t>
            </a:r>
            <a:r>
              <a:rPr lang="en-US" sz="1400" dirty="0">
                <a:solidFill>
                  <a:srgbClr val="0070C0"/>
                </a:solidFill>
              </a:rPr>
              <a:t>amount of time spent on CPU-DPU and DPU-CPU transfers is low</a:t>
            </a:r>
            <a:r>
              <a:rPr lang="en-US" sz="1400" dirty="0">
                <a:solidFill>
                  <a:schemeClr val="tx1"/>
                </a:solidFill>
              </a:rPr>
              <a:t> compared to the time spent on DPU execution</a:t>
            </a:r>
            <a:endParaRPr lang="en-US" sz="1400" dirty="0">
              <a:solidFill>
                <a:schemeClr val="accent2"/>
              </a:solidFill>
            </a:endParaRP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6C65779D-F6BB-E64D-99AA-CE5F634D861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68715" y="229667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19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3" grpId="0" animBg="1"/>
      <p:bldP spid="44" grpId="0"/>
      <p:bldP spid="45" grpId="0" animBg="1"/>
      <p:bldGraphic spid="46" grpId="0" uiExpand="1">
        <p:bldSub>
          <a:bldChart bld="series"/>
        </p:bldSub>
      </p:bldGraphic>
      <p:bldGraphic spid="46" grpId="1" uiExpand="1">
        <p:bldSub>
          <a:bldChart bld="series"/>
        </p:bldSub>
      </p:bldGraphic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1, 4, 16, 64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DPU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14C6C1-8A21-7246-9421-1A9F20ED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2" y="873419"/>
            <a:ext cx="5799541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A3D328F-00E0-FC48-AA7E-34FB94CF288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104127" y="155950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20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514 -0.000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7" y="-4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26" grpId="0" uiExpand="1">
        <p:bldSub>
          <a:bldChart bld="series"/>
        </p:bldSub>
      </p:bldGraphic>
      <p:bldGraphic spid="26" grpId="1" uiExpand="1">
        <p:bldSub>
          <a:bldChart bld="series"/>
        </p:bldSub>
      </p:bldGraphic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CE20153-0E49-0245-ABB2-248795153381}"/>
              </a:ext>
            </a:extLst>
          </p:cNvPr>
          <p:cNvSpPr/>
          <p:nvPr/>
        </p:nvSpPr>
        <p:spPr>
          <a:xfrm>
            <a:off x="6082145" y="131740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VA, GEMV, </a:t>
            </a:r>
            <a:r>
              <a:rPr lang="en-US" sz="1400" dirty="0" err="1">
                <a:solidFill>
                  <a:schemeClr val="tx1"/>
                </a:solidFill>
                <a:latin typeface="Candara" panose="020E0502030303020204" pitchFamily="34" charset="0"/>
              </a:rPr>
              <a:t>SpMV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, SEL, UNI, BS, TS, MLP, HST-S, HSTS-L, RED, SCAN-SSA (both kernel), SCAN-RSS (both kernels), and TRNS (both kernels) </a:t>
            </a:r>
            <a:r>
              <a:rPr lang="en-US" sz="1400" dirty="0">
                <a:solidFill>
                  <a:srgbClr val="00B050"/>
                </a:solidFill>
                <a:latin typeface="Candara" panose="020E0502030303020204" pitchFamily="34" charset="0"/>
              </a:rPr>
              <a:t>scale linearly with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2052FAC-A480-C64B-A016-25D5AC21A6E2}"/>
              </a:ext>
            </a:extLst>
          </p:cNvPr>
          <p:cNvSpPr/>
          <p:nvPr/>
        </p:nvSpPr>
        <p:spPr>
          <a:xfrm>
            <a:off x="6082145" y="3254386"/>
            <a:ext cx="2981467" cy="428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70C0"/>
                </a:solidFill>
                <a:latin typeface="Candara" panose="020E0502030303020204" pitchFamily="34" charset="0"/>
              </a:rPr>
              <a:t>Scaling is sublinear for BFS and NW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16FDE4A-053F-B048-9AEC-F4714A6A4A21}"/>
              </a:ext>
            </a:extLst>
          </p:cNvPr>
          <p:cNvSpPr/>
          <p:nvPr/>
        </p:nvSpPr>
        <p:spPr>
          <a:xfrm>
            <a:off x="6082144" y="3845108"/>
            <a:ext cx="2981467" cy="6782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BFS suffers </a:t>
            </a:r>
            <a:r>
              <a:rPr lang="en-US" sz="1400" dirty="0">
                <a:solidFill>
                  <a:schemeClr val="accent2"/>
                </a:solidFill>
                <a:latin typeface="Candara" panose="020E0502030303020204" pitchFamily="34" charset="0"/>
              </a:rPr>
              <a:t>load imbalance 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due to irregular graph topology</a:t>
            </a:r>
            <a:endParaRPr lang="en-US" sz="1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BF67F04-209E-664B-9A27-FC98A9A09554}"/>
              </a:ext>
            </a:extLst>
          </p:cNvPr>
          <p:cNvSpPr/>
          <p:nvPr/>
        </p:nvSpPr>
        <p:spPr>
          <a:xfrm>
            <a:off x="6082144" y="4685869"/>
            <a:ext cx="2981467" cy="1070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NW computes a diagonal of a 2D matrix in each iteration.</a:t>
            </a:r>
          </a:p>
          <a:p>
            <a:r>
              <a:rPr lang="en-US" sz="1400" dirty="0">
                <a:solidFill>
                  <a:srgbClr val="C00000"/>
                </a:solidFill>
                <a:latin typeface="Candara" panose="020E0502030303020204" pitchFamily="34" charset="0"/>
              </a:rPr>
              <a:t>More DPUs does not mean more parallelization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 in shorter diagonals.</a:t>
            </a:r>
            <a:endParaRPr lang="en-US" sz="14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1801494"/>
            <a:ext cx="2981467" cy="6593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VA, GEMV, </a:t>
            </a:r>
            <a:r>
              <a:rPr lang="en-US" sz="1400" dirty="0" err="1">
                <a:solidFill>
                  <a:schemeClr val="tx1"/>
                </a:solidFill>
                <a:latin typeface="Candara" panose="020E0502030303020204" pitchFamily="34" charset="0"/>
              </a:rPr>
              <a:t>SpMV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, BS, TS, TRNS </a:t>
            </a:r>
            <a:r>
              <a:rPr lang="en-US" sz="1400" dirty="0">
                <a:solidFill>
                  <a:srgbClr val="00B050"/>
                </a:solidFill>
                <a:latin typeface="Candara" panose="020E0502030303020204" pitchFamily="34" charset="0"/>
              </a:rPr>
              <a:t>do not need inter-DPU synchronization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898051"/>
            <a:ext cx="2981467" cy="9939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SEL, UNI, HST-S, HST-L, RED, SCAN-SSA, SCAN-RSS </a:t>
            </a:r>
            <a:r>
              <a:rPr lang="en-US" sz="1400" dirty="0">
                <a:solidFill>
                  <a:schemeClr val="accent2"/>
                </a:solidFill>
                <a:latin typeface="Candara" panose="020E0502030303020204" pitchFamily="34" charset="0"/>
              </a:rPr>
              <a:t>need inter-DPU synchronization but 64 DPUs still obtain the best performance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4329200"/>
            <a:ext cx="2981467" cy="8748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BFS, MLP, NW require</a:t>
            </a:r>
            <a:r>
              <a:rPr lang="en-US" sz="1400" dirty="0">
                <a:solidFill>
                  <a:srgbClr val="C00000"/>
                </a:solidFill>
                <a:latin typeface="Candara" panose="020E0502030303020204" pitchFamily="34" charset="0"/>
              </a:rPr>
              <a:t> heavy inter-DPU synchronization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, involving 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155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12" grpId="0" animBg="1"/>
      <p:bldP spid="13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11" grpId="0" animBg="1"/>
      <p:bldP spid="14" grpId="0" animBg="1"/>
      <p:bldP spid="16" grpId="0" animBg="1"/>
      <p:bldP spid="23" grpId="0" animBg="1"/>
      <p:bldP spid="31" grpId="0" animBg="1"/>
      <p:bldP spid="33" grpId="0" animBg="1"/>
      <p:bldP spid="36" grpId="0" animBg="1"/>
      <p:bldP spid="28" grpId="0" animBg="1"/>
      <p:bldP spid="29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27" grpId="0" animBg="1"/>
      <p:bldP spid="30" grpId="0" animBg="1"/>
      <p:bldP spid="32" grpId="0" animBg="1"/>
      <p:bldP spid="39" grpId="0" animBg="1"/>
      <p:bldP spid="34" grpId="0" animBg="1"/>
      <p:bldP spid="41" grpId="0" animBg="1"/>
      <p:bldP spid="42" grpId="0" animBg="1"/>
      <p:bldP spid="4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(IV)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927848"/>
            <a:ext cx="2981467" cy="1385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VA, GEMV, TS, MLP, HST-S, HST-L, RED, SCAN-SSA, SCAN-RSS, TRNS </a:t>
            </a:r>
            <a:r>
              <a:rPr lang="en-US" sz="1400" dirty="0">
                <a:solidFill>
                  <a:srgbClr val="00B050"/>
                </a:solidFill>
                <a:latin typeface="Candara" panose="020E0502030303020204" pitchFamily="34" charset="0"/>
              </a:rPr>
              <a:t>use parallel transfers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.</a:t>
            </a:r>
          </a:p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CPU-DPU and DPU-CPU transfer times decrease as we increase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391101"/>
            <a:ext cx="2981467" cy="14184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BS, NW </a:t>
            </a:r>
            <a:r>
              <a:rPr lang="en-US" sz="1400" dirty="0">
                <a:solidFill>
                  <a:schemeClr val="accent2"/>
                </a:solidFill>
                <a:latin typeface="Candara" panose="020E0502030303020204" pitchFamily="34" charset="0"/>
              </a:rPr>
              <a:t>use parallel transfers but do not reduce transfer times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BS transfers a complete array to all DPUs.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NW does not use all DPUs in all iterations</a:t>
            </a:r>
            <a:endParaRPr lang="en-US" sz="1400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3887764"/>
            <a:ext cx="2981467" cy="7514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chemeClr val="tx1"/>
                </a:solidFill>
                <a:latin typeface="Candara" panose="020E0502030303020204" pitchFamily="34" charset="0"/>
              </a:rPr>
              <a:t>SpMV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, SEL, UNI, BFS </a:t>
            </a:r>
            <a:r>
              <a:rPr lang="en-US" sz="1400" dirty="0">
                <a:solidFill>
                  <a:srgbClr val="C00000"/>
                </a:solidFill>
                <a:latin typeface="Candara" panose="020E0502030303020204" pitchFamily="34" charset="0"/>
              </a:rPr>
              <a:t>cannot use parallel transfers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, as the transfer size per DPU is not fixed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A074351-7E1D-A04A-9F2A-14899F42FF86}"/>
              </a:ext>
            </a:extLst>
          </p:cNvPr>
          <p:cNvSpPr/>
          <p:nvPr/>
        </p:nvSpPr>
        <p:spPr>
          <a:xfrm>
            <a:off x="6082143" y="4717451"/>
            <a:ext cx="2917726" cy="1702792"/>
          </a:xfrm>
          <a:prstGeom prst="roundRect">
            <a:avLst>
              <a:gd name="adj" fmla="val 9070"/>
            </a:avLst>
          </a:prstGeom>
          <a:solidFill>
            <a:srgbClr val="F2F9F3"/>
          </a:solidFill>
          <a:ln w="444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2F7B0F6-80B2-EB49-BA79-74AD5DD80A83}"/>
              </a:ext>
            </a:extLst>
          </p:cNvPr>
          <p:cNvSpPr/>
          <p:nvPr/>
        </p:nvSpPr>
        <p:spPr>
          <a:xfrm>
            <a:off x="6082143" y="4717448"/>
            <a:ext cx="2917725" cy="432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1400" b="1" i="1" dirty="0">
                <a:solidFill>
                  <a:schemeClr val="bg1"/>
                </a:solidFill>
                <a:latin typeface="Cambria" panose="02040503050406030204" pitchFamily="18" charset="0"/>
              </a:rPr>
              <a:t>PROGRAMMING RECOMMENDATION 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873C1C-5359-0543-87C7-0C942DABEB8C}"/>
              </a:ext>
            </a:extLst>
          </p:cNvPr>
          <p:cNvSpPr txBox="1"/>
          <p:nvPr/>
        </p:nvSpPr>
        <p:spPr>
          <a:xfrm>
            <a:off x="6082143" y="5089999"/>
            <a:ext cx="2917726" cy="1384995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</a:rPr>
              <a:t>Parallel CPU-DPU/DPU-CPU transfers inside a rank of DPUs are recommended for real-world workloads</a:t>
            </a:r>
            <a:r>
              <a:rPr lang="en-US" sz="1400" dirty="0">
                <a:latin typeface="Cambria" panose="02040503050406030204" pitchFamily="18" charset="0"/>
              </a:rPr>
              <a:t> when all transferred buffers are of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40496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3" grpId="0" animBg="1"/>
      <p:bldP spid="11" grpId="0" animBg="1"/>
      <p:bldP spid="31" grpId="0" animBg="1"/>
      <p:bldP spid="28" grpId="0" animBg="1"/>
      <p:bldP spid="29" grpId="0" animBg="1"/>
      <p:bldP spid="27" grpId="0" animBg="1"/>
      <p:bldP spid="16" grpId="0" animBg="1"/>
      <p:bldP spid="20" grpId="0" animBg="1"/>
      <p:bldP spid="32" grpId="0" animBg="1"/>
      <p:bldP spid="3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23" grpId="0" animBg="1"/>
      <p:bldP spid="14" grpId="0" animBg="1"/>
      <p:bldP spid="33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39" grpId="0" animBg="1"/>
      <p:bldP spid="34" grpId="0" animBg="1"/>
      <p:bldP spid="3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32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256, 512, 1024, 2048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/>
              <a:t>We do not show CPU-DPU/DPU-CPU transfer times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256 DPUs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8C7CA-02F7-AC4B-B2DF-D55EAA69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13" y="873419"/>
            <a:ext cx="5580000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C523BA4-AEEC-EC49-BCCE-35D7DDB27793}"/>
              </a:ext>
            </a:extLst>
          </p:cNvPr>
          <p:cNvGraphicFramePr>
            <a:graphicFrameLocks/>
          </p:cNvGraphicFramePr>
          <p:nvPr/>
        </p:nvGraphicFramePr>
        <p:xfrm>
          <a:off x="3886530" y="1845000"/>
          <a:ext cx="29308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796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36094 -0.0007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9" grpId="0" uiExpand="1">
        <p:bldSub>
          <a:bldChart bld="series"/>
        </p:bldSub>
      </p:bldGraphic>
      <p:bldGraphic spid="9" grpId="1">
        <p:bldSub>
          <a:bldChart bld="series"/>
        </p:bldSub>
      </p:bldGraphic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7FC3CE5-1753-1A40-8A6A-688B4CB58F07}"/>
              </a:ext>
            </a:extLst>
          </p:cNvPr>
          <p:cNvSpPr/>
          <p:nvPr/>
        </p:nvSpPr>
        <p:spPr>
          <a:xfrm>
            <a:off x="6082144" y="2530159"/>
            <a:ext cx="2981467" cy="5885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chemeClr val="tx1"/>
                </a:solidFill>
                <a:latin typeface="Candara" panose="020E0502030303020204" pitchFamily="34" charset="0"/>
              </a:rPr>
              <a:t>SpMV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, BFS, NW </a:t>
            </a:r>
            <a:r>
              <a:rPr lang="en-US" sz="1400" dirty="0">
                <a:solidFill>
                  <a:srgbClr val="C00000"/>
                </a:solidFill>
                <a:latin typeface="Candara" panose="020E0502030303020204" pitchFamily="34" charset="0"/>
              </a:rPr>
              <a:t>do not scale linearly due to load imbalance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3183202"/>
            <a:ext cx="2981467" cy="3010813"/>
          </a:xfrm>
          <a:prstGeom prst="roundRect">
            <a:avLst>
              <a:gd name="adj" fmla="val 57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3183196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14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3554901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Load balancing across DPUs ensures linear reduction of the execution time spent on the DPUs</a:t>
            </a:r>
            <a:r>
              <a:rPr lang="en-US" dirty="0">
                <a:latin typeface="Cambria" panose="02040503050406030204" pitchFamily="18" charset="0"/>
              </a:rPr>
              <a:t> for a given problem size, when all available DPUs are used (as observed in strong scaling experiments). 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42ECB67-5E7D-1C4F-B5F0-B0BCB169D35F}"/>
              </a:ext>
            </a:extLst>
          </p:cNvPr>
          <p:cNvSpPr/>
          <p:nvPr/>
        </p:nvSpPr>
        <p:spPr>
          <a:xfrm>
            <a:off x="6082145" y="111092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VA, GEMV, SEL, UNI, BS, TS, MLP, HST-S, HSTS-L, RED, SCAN-SSA (both kernel), SCAN-RSS (both kernels), and TRNS (both kernels) </a:t>
            </a:r>
            <a:r>
              <a:rPr lang="en-US" sz="1400" dirty="0">
                <a:solidFill>
                  <a:srgbClr val="00B050"/>
                </a:solidFill>
                <a:latin typeface="Candara" panose="020E0502030303020204" pitchFamily="34" charset="0"/>
              </a:rPr>
              <a:t>scale linearly with the number of DPUs</a:t>
            </a:r>
          </a:p>
        </p:txBody>
      </p:sp>
    </p:spTree>
    <p:extLst>
      <p:ext uri="{BB962C8B-B14F-4D97-AF65-F5344CB8AC3E}">
        <p14:creationId xmlns:p14="http://schemas.microsoft.com/office/powerpoint/2010/main" val="2720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1" grpId="0" animBg="1"/>
      <p:bldP spid="39" grpId="0" animBg="1"/>
      <p:bldP spid="40" grpId="0" animBg="1"/>
      <p:bldP spid="57" grpId="0" animBg="1"/>
      <p:bldP spid="58" grpId="0"/>
      <p:bldP spid="6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(III)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BB08AE25-5806-DF4C-B329-F837064BBA87}"/>
              </a:ext>
            </a:extLst>
          </p:cNvPr>
          <p:cNvSpPr/>
          <p:nvPr/>
        </p:nvSpPr>
        <p:spPr>
          <a:xfrm>
            <a:off x="6071505" y="1782138"/>
            <a:ext cx="2981467" cy="1470648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3" name="Round Same Side Corner Rectangle 62">
            <a:extLst>
              <a:ext uri="{FF2B5EF4-FFF2-40B4-BE49-F238E27FC236}">
                <a16:creationId xmlns:a16="http://schemas.microsoft.com/office/drawing/2014/main" id="{1CD92AF1-ACF6-054A-A1A9-D2DF4F96EBE8}"/>
              </a:ext>
            </a:extLst>
          </p:cNvPr>
          <p:cNvSpPr/>
          <p:nvPr/>
        </p:nvSpPr>
        <p:spPr>
          <a:xfrm>
            <a:off x="6071505" y="1782131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15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054227-803E-A542-9831-27D82C6499A2}"/>
              </a:ext>
            </a:extLst>
          </p:cNvPr>
          <p:cNvSpPr txBox="1"/>
          <p:nvPr/>
        </p:nvSpPr>
        <p:spPr>
          <a:xfrm>
            <a:off x="6062291" y="2207627"/>
            <a:ext cx="2981467" cy="101566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n-US" sz="1500" b="1" dirty="0">
                <a:latin typeface="Cambria" panose="02040503050406030204" pitchFamily="18" charset="0"/>
              </a:rPr>
              <a:t>The overhead of merging partial results from DPUs in the host CPU is tolerable </a:t>
            </a:r>
            <a:r>
              <a:rPr lang="en-US" sz="1500" dirty="0">
                <a:latin typeface="Cambria" panose="02040503050406030204" pitchFamily="18" charset="0"/>
              </a:rPr>
              <a:t>across all </a:t>
            </a:r>
            <a:r>
              <a:rPr lang="en-US" sz="1500" dirty="0" err="1">
                <a:latin typeface="Cambria" panose="02040503050406030204" pitchFamily="18" charset="0"/>
              </a:rPr>
              <a:t>PrIM</a:t>
            </a:r>
            <a:r>
              <a:rPr lang="en-US" sz="1500" dirty="0">
                <a:latin typeface="Cambria" panose="02040503050406030204" pitchFamily="18" charset="0"/>
              </a:rPr>
              <a:t> benchmarks that need it. 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484D7255-1193-CE4B-9509-4934996D11FD}"/>
              </a:ext>
            </a:extLst>
          </p:cNvPr>
          <p:cNvSpPr/>
          <p:nvPr/>
        </p:nvSpPr>
        <p:spPr>
          <a:xfrm>
            <a:off x="6082145" y="1037182"/>
            <a:ext cx="2981467" cy="6546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SEL, UNI, HST-S, HST-L, RED only need to merge final results</a:t>
            </a:r>
            <a:endParaRPr lang="en-US" sz="1400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4B4099A5-F66A-0944-906B-BB7211CD8FB5}"/>
              </a:ext>
            </a:extLst>
          </p:cNvPr>
          <p:cNvSpPr/>
          <p:nvPr/>
        </p:nvSpPr>
        <p:spPr>
          <a:xfrm>
            <a:off x="6091359" y="4132496"/>
            <a:ext cx="2981467" cy="213364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7" name="Round Same Side Corner Rectangle 66">
            <a:extLst>
              <a:ext uri="{FF2B5EF4-FFF2-40B4-BE49-F238E27FC236}">
                <a16:creationId xmlns:a16="http://schemas.microsoft.com/office/drawing/2014/main" id="{2D5A7A7E-6D4B-2646-A0CC-3075BED1841B}"/>
              </a:ext>
            </a:extLst>
          </p:cNvPr>
          <p:cNvSpPr/>
          <p:nvPr/>
        </p:nvSpPr>
        <p:spPr>
          <a:xfrm>
            <a:off x="6091359" y="4132490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16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7A514D-9045-FE4C-A50B-C1F9CA1022DE}"/>
              </a:ext>
            </a:extLst>
          </p:cNvPr>
          <p:cNvSpPr txBox="1"/>
          <p:nvPr/>
        </p:nvSpPr>
        <p:spPr>
          <a:xfrm>
            <a:off x="6082145" y="4557986"/>
            <a:ext cx="2981467" cy="1708160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n-US" sz="1500" b="1" dirty="0">
                <a:latin typeface="Cambria" panose="02040503050406030204" pitchFamily="18" charset="0"/>
              </a:rPr>
              <a:t>Complex synchronization across DPUs (i.e., inter-DPU synchronization involving two-way communication with the host CPU) imposes significant overhead, which limits scalability to more DPUs</a:t>
            </a:r>
            <a:r>
              <a:rPr lang="en-US" sz="1500" dirty="0">
                <a:latin typeface="Cambria" panose="02040503050406030204" pitchFamily="18" charset="0"/>
              </a:rPr>
              <a:t>. 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9969970-72C7-BD4D-9F1F-83A8F66A4D80}"/>
              </a:ext>
            </a:extLst>
          </p:cNvPr>
          <p:cNvSpPr/>
          <p:nvPr/>
        </p:nvSpPr>
        <p:spPr>
          <a:xfrm>
            <a:off x="6101999" y="3372791"/>
            <a:ext cx="2981467" cy="6514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</a:rPr>
              <a:t>BFS, MLP, NW, SCAN-SSA, SCAN-RSS have more complex communication</a:t>
            </a:r>
            <a:endParaRPr lang="en-US" sz="1400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4" grpId="0" animBg="1"/>
      <p:bldP spid="38" grpId="0" animBg="1"/>
      <p:bldP spid="42" grpId="0" animBg="1"/>
      <p:bldP spid="43" grpId="0" animBg="1"/>
      <p:bldP spid="44" grpId="0" animBg="1"/>
      <p:bldP spid="52" grpId="0" animBg="1"/>
      <p:bldP spid="56" grpId="0" animBg="1"/>
      <p:bldP spid="61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48" grpId="0" animBg="1"/>
      <p:bldP spid="49" grpId="0" animBg="1"/>
      <p:bldP spid="53" grpId="0" animBg="1"/>
      <p:bldP spid="54" grpId="0" animBg="1"/>
      <p:bldP spid="55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/>
      <p:bldP spid="6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Weak Scaling: 1 Rank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1195541"/>
            <a:ext cx="2981467" cy="2980034"/>
          </a:xfrm>
          <a:prstGeom prst="roundRect">
            <a:avLst>
              <a:gd name="adj" fmla="val 63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1195534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17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1621030"/>
            <a:ext cx="2981467" cy="255454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Equally-sized problems assigned to different DPUs and little/no inter-DPU synchronization lead to linear weak scaling </a:t>
            </a:r>
            <a:r>
              <a:rPr lang="en-US" sz="1600" dirty="0">
                <a:latin typeface="Cambria" panose="02040503050406030204" pitchFamily="18" charset="0"/>
              </a:rPr>
              <a:t>of the execution time spent on the DPUs (i.e., constant execution time when we increase the number of DPUs and the dataset size accordingly). 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E4CA248-79CF-0641-88D3-50FBC4F6804C}"/>
              </a:ext>
            </a:extLst>
          </p:cNvPr>
          <p:cNvSpPr/>
          <p:nvPr/>
        </p:nvSpPr>
        <p:spPr>
          <a:xfrm>
            <a:off x="6091359" y="4374036"/>
            <a:ext cx="2981467" cy="174892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1" name="Round Same Side Corner Rectangle 60">
            <a:extLst>
              <a:ext uri="{FF2B5EF4-FFF2-40B4-BE49-F238E27FC236}">
                <a16:creationId xmlns:a16="http://schemas.microsoft.com/office/drawing/2014/main" id="{D6060AC6-1DD7-004B-A5B3-5EE6C8BE57DF}"/>
              </a:ext>
            </a:extLst>
          </p:cNvPr>
          <p:cNvSpPr/>
          <p:nvPr/>
        </p:nvSpPr>
        <p:spPr>
          <a:xfrm>
            <a:off x="6091359" y="4391282"/>
            <a:ext cx="2981467" cy="396000"/>
          </a:xfrm>
          <a:prstGeom prst="round2SameRect">
            <a:avLst>
              <a:gd name="adj1" fmla="val 2509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18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62DD269-106D-ED45-9D35-5B6F85BEFDB2}"/>
              </a:ext>
            </a:extLst>
          </p:cNvPr>
          <p:cNvSpPr txBox="1"/>
          <p:nvPr/>
        </p:nvSpPr>
        <p:spPr>
          <a:xfrm>
            <a:off x="6082145" y="4799526"/>
            <a:ext cx="2981467" cy="132343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Sustained bandwidth of parallel CPU-DPU/DPU-CPU transfers inside a rank of DPUs increases </a:t>
            </a:r>
            <a:r>
              <a:rPr lang="en-US" sz="1600" b="1" dirty="0" err="1">
                <a:latin typeface="Cambria" panose="02040503050406030204" pitchFamily="18" charset="0"/>
              </a:rPr>
              <a:t>sublinearly</a:t>
            </a:r>
            <a:r>
              <a:rPr lang="en-US" sz="1600" dirty="0">
                <a:latin typeface="Cambria" panose="02040503050406030204" pitchFamily="18" charset="0"/>
              </a:rPr>
              <a:t> with the number of DPUs.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DD0A8-74EB-5548-933D-8257C29C4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8" y="873992"/>
            <a:ext cx="5799541" cy="5580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B66557A-4370-AF49-BDF6-F6940359BACC}"/>
              </a:ext>
            </a:extLst>
          </p:cNvPr>
          <p:cNvSpPr/>
          <p:nvPr/>
        </p:nvSpPr>
        <p:spPr>
          <a:xfrm>
            <a:off x="122592" y="884550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D912F25D-50DB-CA4D-A389-648CAB90D4B5}"/>
              </a:ext>
            </a:extLst>
          </p:cNvPr>
          <p:cNvGraphicFramePr>
            <a:graphicFrameLocks/>
          </p:cNvGraphicFramePr>
          <p:nvPr/>
        </p:nvGraphicFramePr>
        <p:xfrm>
          <a:off x="1642382" y="1621030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332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7" grpId="0" animBg="1"/>
      <p:bldP spid="58" grpId="0"/>
      <p:bldP spid="59" grpId="0" animBg="1"/>
      <p:bldP spid="61" grpId="0" animBg="1"/>
      <p:bldP spid="62" grpId="0"/>
      <p:bldP spid="64" grpId="0" animBg="1"/>
      <p:bldGraphic spid="65" grpId="0" uiExpand="1">
        <p:bldSub>
          <a:bldChart bld="series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FC009-0A42-9444-BC07-2ACD64DFB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7942"/>
            <a:ext cx="9131300" cy="1930400"/>
          </a:xfrm>
          <a:prstGeom prst="rect">
            <a:avLst/>
          </a:prstGeom>
        </p:spPr>
      </p:pic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u="sng" dirty="0">
                <a:hlinkClick r:id="rId4"/>
              </a:rPr>
              <a:t>https://arxiv.org/pdf/2105.03814.pdf</a:t>
            </a:r>
            <a:endParaRPr lang="en-US" sz="2000" u="sng" dirty="0"/>
          </a:p>
          <a:p>
            <a:pPr>
              <a:spcBef>
                <a:spcPts val="600"/>
              </a:spcBef>
            </a:pPr>
            <a:r>
              <a:rPr lang="en-US" sz="2000" dirty="0">
                <a:hlinkClick r:id="rId5"/>
              </a:rPr>
              <a:t>https://github.com/CMU-SAFARI/prim-benchmarks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028465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of both UPMEM-based PIM systems </a:t>
            </a:r>
            <a:r>
              <a:rPr lang="en-US" dirty="0">
                <a:solidFill>
                  <a:srgbClr val="00B050"/>
                </a:solidFill>
              </a:rPr>
              <a:t>to 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  <a:p>
            <a:r>
              <a:rPr lang="en-US" dirty="0"/>
              <a:t>We use </a:t>
            </a:r>
            <a:r>
              <a:rPr lang="en-US" dirty="0">
                <a:solidFill>
                  <a:srgbClr val="C00000"/>
                </a:solidFill>
              </a:rPr>
              <a:t>state-of-the-art CPU and GPU counterparts</a:t>
            </a:r>
            <a:r>
              <a:rPr lang="en-US" dirty="0"/>
              <a:t> of </a:t>
            </a:r>
            <a:r>
              <a:rPr lang="en-US" dirty="0" err="1"/>
              <a:t>PrIM</a:t>
            </a:r>
            <a:r>
              <a:rPr lang="en-US" dirty="0"/>
              <a:t> benchmarks</a:t>
            </a:r>
          </a:p>
          <a:p>
            <a:pPr lvl="1"/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lang="en-US" dirty="0"/>
          </a:p>
          <a:p>
            <a:r>
              <a:rPr lang="en-US" dirty="0"/>
              <a:t>We use the </a:t>
            </a:r>
            <a:r>
              <a:rPr lang="en-US" dirty="0">
                <a:solidFill>
                  <a:srgbClr val="0070C0"/>
                </a:solidFill>
              </a:rPr>
              <a:t>largest dataset that we can fit in the GPU</a:t>
            </a:r>
            <a:r>
              <a:rPr lang="en-US" dirty="0"/>
              <a:t> memory</a:t>
            </a:r>
          </a:p>
          <a:p>
            <a:r>
              <a:rPr lang="en-US" dirty="0"/>
              <a:t>We show overall execution time, including DPU kernel time and inter DPU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1292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The 2,556-DPU and the 640-DPU systems outperform the CPU for </a:t>
            </a: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all benchmarks except </a:t>
            </a:r>
            <a:r>
              <a:rPr lang="en-US" sz="2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SpMV</a:t>
            </a: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, BFS, and NW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0417DB-CE0F-BF4A-94A8-271FA4EC1E26}"/>
              </a:ext>
            </a:extLst>
          </p:cNvPr>
          <p:cNvSpPr/>
          <p:nvPr/>
        </p:nvSpPr>
        <p:spPr>
          <a:xfrm>
            <a:off x="5605670" y="1378226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A0405-D778-6E49-BE7E-0F485EBA57C2}"/>
              </a:ext>
            </a:extLst>
          </p:cNvPr>
          <p:cNvSpPr/>
          <p:nvPr/>
        </p:nvSpPr>
        <p:spPr>
          <a:xfrm>
            <a:off x="6327914" y="1378225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10BD69-F7BB-A54E-96B5-49A2A6DC44F9}"/>
              </a:ext>
            </a:extLst>
          </p:cNvPr>
          <p:cNvSpPr/>
          <p:nvPr/>
        </p:nvSpPr>
        <p:spPr>
          <a:xfrm>
            <a:off x="7050158" y="1378224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The 2,556-DPU and the 640-DPU are, respectively, </a:t>
            </a:r>
            <a:r>
              <a:rPr lang="en-US" sz="2200" dirty="0">
                <a:solidFill>
                  <a:srgbClr val="FFC000"/>
                </a:solidFill>
                <a:latin typeface="Candara" panose="020E0502030303020204" pitchFamily="34" charset="0"/>
              </a:rPr>
              <a:t>93.0x and 27.9x faster than the CPU for 13 of the </a:t>
            </a:r>
            <a:r>
              <a:rPr lang="en-US" sz="2200" dirty="0" err="1">
                <a:solidFill>
                  <a:srgbClr val="FFC000"/>
                </a:solidFill>
                <a:latin typeface="Candara" panose="020E0502030303020204" pitchFamily="34" charset="0"/>
              </a:rPr>
              <a:t>PrIM</a:t>
            </a:r>
            <a:r>
              <a:rPr lang="en-US" sz="2200" dirty="0">
                <a:solidFill>
                  <a:srgbClr val="FFC000"/>
                </a:solidFill>
                <a:latin typeface="Candara" panose="020E0502030303020204" pitchFamily="34" charset="0"/>
              </a:rPr>
              <a:t> benchmarks</a:t>
            </a:r>
            <a:endParaRPr lang="en-US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7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The 2,556-DPU outperforms the GPU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for </a:t>
            </a:r>
            <a:r>
              <a:rPr lang="en-US" sz="2200" dirty="0">
                <a:solidFill>
                  <a:srgbClr val="FFC000"/>
                </a:solidFill>
                <a:latin typeface="Candara" panose="020E0502030303020204" pitchFamily="34" charset="0"/>
              </a:rPr>
              <a:t>10 </a:t>
            </a:r>
            <a:r>
              <a:rPr lang="en-US" sz="2200" dirty="0" err="1">
                <a:solidFill>
                  <a:srgbClr val="FFC000"/>
                </a:solidFill>
                <a:latin typeface="Candara" panose="020E0502030303020204" pitchFamily="34" charset="0"/>
              </a:rPr>
              <a:t>PrIM</a:t>
            </a:r>
            <a:r>
              <a:rPr lang="en-US" sz="2200" dirty="0">
                <a:solidFill>
                  <a:srgbClr val="FFC000"/>
                </a:solidFill>
                <a:latin typeface="Candara" panose="020E0502030303020204" pitchFamily="34" charset="0"/>
              </a:rPr>
              <a:t> benchmarks with an average of 2.54x</a:t>
            </a:r>
            <a:endParaRPr lang="en-US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The performance of </a:t>
            </a:r>
            <a:r>
              <a:rPr lang="en-US" sz="2200" dirty="0">
                <a:solidFill>
                  <a:srgbClr val="FFC000"/>
                </a:solidFill>
                <a:latin typeface="Candara" panose="020E0502030303020204" pitchFamily="34" charset="0"/>
              </a:rPr>
              <a:t>the 640-DPU is within 65% </a:t>
            </a:r>
          </a:p>
          <a:p>
            <a:pPr algn="ctr"/>
            <a:r>
              <a:rPr lang="en-US" sz="2200" dirty="0">
                <a:solidFill>
                  <a:srgbClr val="FFC000"/>
                </a:solidFill>
                <a:latin typeface="Candara" panose="020E0502030303020204" pitchFamily="34" charset="0"/>
              </a:rPr>
              <a:t>the performance of the GPU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 for the same 10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</a:rPr>
              <a:t>PrIM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 benchmarks</a:t>
            </a:r>
            <a:endParaRPr lang="en-US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41674-C562-A346-8D0B-95C18468A69A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6AFBF55-5425-1D49-B337-C7653377291F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7FE97D-2960-BC45-9EA4-C13EEE6396CB}"/>
              </a:ext>
            </a:extLst>
          </p:cNvPr>
          <p:cNvSpPr/>
          <p:nvPr/>
        </p:nvSpPr>
        <p:spPr>
          <a:xfrm>
            <a:off x="701177" y="3711348"/>
            <a:ext cx="7741646" cy="2703443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5D8526F-C3DC-4648-82BE-C22B75E8A537}"/>
              </a:ext>
            </a:extLst>
          </p:cNvPr>
          <p:cNvSpPr/>
          <p:nvPr/>
        </p:nvSpPr>
        <p:spPr>
          <a:xfrm>
            <a:off x="701177" y="3711347"/>
            <a:ext cx="7741646" cy="396000"/>
          </a:xfrm>
          <a:prstGeom prst="round2SameRect">
            <a:avLst>
              <a:gd name="adj1" fmla="val 3368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2CECB-52B0-4D46-AFF5-3E91BC237804}"/>
              </a:ext>
            </a:extLst>
          </p:cNvPr>
          <p:cNvSpPr txBox="1"/>
          <p:nvPr/>
        </p:nvSpPr>
        <p:spPr>
          <a:xfrm>
            <a:off x="701177" y="4106467"/>
            <a:ext cx="7741646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The UPMEM-based PIM system can outperform a state-of-the-art GPU</a:t>
            </a:r>
            <a:r>
              <a:rPr lang="en-US" dirty="0">
                <a:latin typeface="Cambria" panose="02040503050406030204" pitchFamily="18" charset="0"/>
              </a:rPr>
              <a:t> on workloads </a:t>
            </a:r>
            <a:r>
              <a:rPr lang="en-US" b="1" dirty="0">
                <a:latin typeface="Cambria" panose="02040503050406030204" pitchFamily="18" charset="0"/>
              </a:rPr>
              <a:t>with three key characteristics</a:t>
            </a:r>
            <a:r>
              <a:rPr lang="en-US" dirty="0">
                <a:latin typeface="Cambria" panose="02040503050406030204" pitchFamily="18" charset="0"/>
              </a:rPr>
              <a:t>: </a:t>
            </a:r>
            <a:endParaRPr lang="en-US" sz="2000" dirty="0">
              <a:latin typeface="Cambria" panose="02040503050406030204" pitchFamily="18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Cambria" panose="02040503050406030204" pitchFamily="18" charset="0"/>
              </a:rPr>
              <a:t>Streaming memory accesses</a:t>
            </a:r>
          </a:p>
          <a:p>
            <a:pPr marL="342900" indent="-342900">
              <a:buAutoNum type="arabicPeriod"/>
            </a:pPr>
            <a:r>
              <a:rPr lang="en-US" dirty="0">
                <a:latin typeface="Cambria" panose="02040503050406030204" pitchFamily="18" charset="0"/>
              </a:rPr>
              <a:t>No or little inter-DPU synchronization</a:t>
            </a:r>
          </a:p>
          <a:p>
            <a:pPr marL="342900" indent="-342900">
              <a:buAutoNum type="arabicPeriod"/>
            </a:pPr>
            <a:r>
              <a:rPr lang="en-US" dirty="0">
                <a:latin typeface="Cambria" panose="02040503050406030204" pitchFamily="18" charset="0"/>
              </a:rPr>
              <a:t>No or little use of integer multiplication, integer division, or floating point operations</a:t>
            </a:r>
          </a:p>
          <a:p>
            <a:r>
              <a:rPr lang="en-US" dirty="0">
                <a:latin typeface="Cambria" panose="02040503050406030204" pitchFamily="18" charset="0"/>
              </a:rPr>
              <a:t>These three key characteristics make a </a:t>
            </a:r>
            <a:r>
              <a:rPr lang="en-US" b="1" dirty="0">
                <a:latin typeface="Cambria" panose="02040503050406030204" pitchFamily="18" charset="0"/>
              </a:rPr>
              <a:t>workload potentially suitable to the UPMEM PIM architecture</a:t>
            </a:r>
            <a:r>
              <a:rPr lang="en-US" dirty="0">
                <a:latin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The 640-DPU system consumes </a:t>
            </a:r>
            <a:r>
              <a:rPr lang="en-US" sz="2200" dirty="0">
                <a:solidFill>
                  <a:srgbClr val="FFC000"/>
                </a:solidFill>
                <a:latin typeface="Candara" panose="020E0502030303020204" pitchFamily="34" charset="0"/>
              </a:rPr>
              <a:t>on average 1.64x less energy than the CPU for all 16 </a:t>
            </a:r>
            <a:r>
              <a:rPr lang="en-US" sz="2200" dirty="0" err="1">
                <a:solidFill>
                  <a:srgbClr val="FFC000"/>
                </a:solidFill>
                <a:latin typeface="Candara" panose="020E0502030303020204" pitchFamily="34" charset="0"/>
              </a:rPr>
              <a:t>PrIM</a:t>
            </a:r>
            <a:r>
              <a:rPr lang="en-US" sz="2200" dirty="0">
                <a:solidFill>
                  <a:srgbClr val="FFC000"/>
                </a:solidFill>
                <a:latin typeface="Candara" panose="020E0502030303020204" pitchFamily="34" charset="0"/>
              </a:rPr>
              <a:t> benchmarks</a:t>
            </a:r>
            <a:endParaRPr lang="en-US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C000"/>
                </a:solidFill>
                <a:latin typeface="Candara" panose="020E0502030303020204" pitchFamily="34" charset="0"/>
              </a:rPr>
              <a:t>For 12 benchmarks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, the 640-DPU system provides energy savings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of </a:t>
            </a:r>
            <a:r>
              <a:rPr lang="en-US" sz="2200" dirty="0">
                <a:solidFill>
                  <a:srgbClr val="FFC000"/>
                </a:solidFill>
                <a:latin typeface="Candara" panose="020E0502030303020204" pitchFamily="34" charset="0"/>
              </a:rPr>
              <a:t>5.23x over the CPU</a:t>
            </a:r>
            <a:endParaRPr lang="en-US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286A357-218A-E84D-AC0C-807C6A1D662A}"/>
              </a:ext>
            </a:extLst>
          </p:cNvPr>
          <p:cNvSpPr/>
          <p:nvPr/>
        </p:nvSpPr>
        <p:spPr>
          <a:xfrm>
            <a:off x="1099930" y="1205948"/>
            <a:ext cx="3710609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C2E23B-6947-3245-BDAD-1CD2B23A5DC7}"/>
              </a:ext>
            </a:extLst>
          </p:cNvPr>
          <p:cNvSpPr/>
          <p:nvPr/>
        </p:nvSpPr>
        <p:spPr>
          <a:xfrm>
            <a:off x="518822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31AADF-C020-4445-82CC-73A110C3C261}"/>
              </a:ext>
            </a:extLst>
          </p:cNvPr>
          <p:cNvSpPr/>
          <p:nvPr/>
        </p:nvSpPr>
        <p:spPr>
          <a:xfrm>
            <a:off x="591709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Graphic spid="14" grpId="0" uiExpand="1">
        <p:bldSub>
          <a:bldChart bld="category"/>
        </p:bldSub>
      </p:bldGraphic>
      <p:bldP spid="15" grpId="0" animBg="1"/>
      <p:bldP spid="16" grpId="0" animBg="1"/>
      <p:bldP spid="17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(II)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DEBD98-FA37-F840-B866-6FCC79CD3AD4}"/>
              </a:ext>
            </a:extLst>
          </p:cNvPr>
          <p:cNvSpPr/>
          <p:nvPr/>
        </p:nvSpPr>
        <p:spPr>
          <a:xfrm>
            <a:off x="701177" y="3419804"/>
            <a:ext cx="7741646" cy="2980442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C56BE9C-D53E-8541-9801-74905310F9C3}"/>
              </a:ext>
            </a:extLst>
          </p:cNvPr>
          <p:cNvSpPr/>
          <p:nvPr/>
        </p:nvSpPr>
        <p:spPr>
          <a:xfrm>
            <a:off x="701177" y="3419803"/>
            <a:ext cx="7741646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DE82E-BA1F-F042-A082-561AF4A0DB10}"/>
              </a:ext>
            </a:extLst>
          </p:cNvPr>
          <p:cNvSpPr txBox="1"/>
          <p:nvPr/>
        </p:nvSpPr>
        <p:spPr>
          <a:xfrm>
            <a:off x="701177" y="3814923"/>
            <a:ext cx="7741646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The UPMEM-based PIM system provides large energy savings over a state-of-the-art CPU</a:t>
            </a:r>
            <a:r>
              <a:rPr lang="en-US" dirty="0">
                <a:latin typeface="Cambria" panose="02040503050406030204" pitchFamily="18" charset="0"/>
              </a:rPr>
              <a:t> due to higher performance (thus, lower static energy) and less data movement between memory and processors. </a:t>
            </a:r>
          </a:p>
          <a:p>
            <a:r>
              <a:rPr lang="en-US" b="1" dirty="0">
                <a:latin typeface="Cambria" panose="02040503050406030204" pitchFamily="18" charset="0"/>
              </a:rPr>
              <a:t>The UPMEM-based PIM system provides energy savings over a state-of-the-art CPU/GPU on workloads where it outperforms the CPU/GPU</a:t>
            </a:r>
            <a:r>
              <a:rPr lang="en-US" dirty="0">
                <a:latin typeface="Cambria" panose="02040503050406030204" pitchFamily="18" charset="0"/>
              </a:rPr>
              <a:t>. </a:t>
            </a:r>
          </a:p>
          <a:p>
            <a:r>
              <a:rPr lang="en-US" dirty="0">
                <a:latin typeface="Cambria" panose="02040503050406030204" pitchFamily="18" charset="0"/>
              </a:rPr>
              <a:t>This is because the source of both performance improvement and energy savings is the same: </a:t>
            </a:r>
            <a:r>
              <a:rPr lang="en-US" b="1" dirty="0">
                <a:latin typeface="Cambria" panose="02040503050406030204" pitchFamily="18" charset="0"/>
              </a:rPr>
              <a:t>the significant reduction in data movement between the memory and the processor cores</a:t>
            </a:r>
            <a:r>
              <a:rPr lang="en-US" dirty="0">
                <a:latin typeface="Cambria" panose="02040503050406030204" pitchFamily="18" charset="0"/>
              </a:rPr>
              <a:t>, which the UPMEM-based PIM system can provide for PIM-suitable workloads. </a:t>
            </a:r>
          </a:p>
        </p:txBody>
      </p:sp>
    </p:spTree>
    <p:extLst>
      <p:ext uri="{BB962C8B-B14F-4D97-AF65-F5344CB8AC3E}">
        <p14:creationId xmlns:p14="http://schemas.microsoft.com/office/powerpoint/2010/main" val="33451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990175"/>
            <a:ext cx="8787600" cy="35853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E52B8E0-367F-B447-B19F-0CD1C9857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871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FF0000"/>
                  </a:solidFill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002060"/>
                  </a:solidFill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The throughput saturation point is as low as ¼ OP/B,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i.e., </a:t>
            </a:r>
            <a:r>
              <a:rPr lang="en-US" sz="2200" dirty="0">
                <a:solidFill>
                  <a:schemeClr val="accent4"/>
                </a:solidFill>
                <a:latin typeface="Candara" panose="020E0502030303020204" pitchFamily="34" charset="0"/>
              </a:rPr>
              <a:t>1 integer addition per every 32-bit element 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solidFill>
                  <a:schemeClr val="bg1"/>
                </a:solidFill>
                <a:latin typeface="Cambria" panose="02040503050406030204" pitchFamily="18" charset="0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</a:rPr>
              <a:t>The UPMEM PIM architecture is fundamentally compute bound.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As a result, </a:t>
            </a:r>
            <a:r>
              <a:rPr lang="en-US" sz="2000" b="1" dirty="0">
                <a:latin typeface="Cambria" panose="02040503050406030204" pitchFamily="18" charset="0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35917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solidFill>
                  <a:schemeClr val="bg1"/>
                </a:solidFill>
                <a:latin typeface="Cambria" panose="02040503050406030204" pitchFamily="18" charset="0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</a:rPr>
              <a:t>The most well-suited workloads for the UPMEM PIM architecture use no arithmetic operations or use only simple operations</a:t>
            </a:r>
            <a:r>
              <a:rPr lang="en-US" sz="2000" dirty="0">
                <a:latin typeface="Cambria" panose="02040503050406030204" pitchFamily="18" charset="0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solidFill>
                  <a:schemeClr val="bg1"/>
                </a:solidFill>
                <a:latin typeface="Cambria" panose="02040503050406030204" pitchFamily="18" charset="0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4985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3C4AA8-C8CD-064D-9979-C3650E7F070B}"/>
              </a:ext>
            </a:extLst>
          </p:cNvPr>
          <p:cNvSpPr/>
          <p:nvPr/>
        </p:nvSpPr>
        <p:spPr>
          <a:xfrm>
            <a:off x="766461" y="1648286"/>
            <a:ext cx="7733584" cy="3887152"/>
          </a:xfrm>
          <a:prstGeom prst="roundRect">
            <a:avLst>
              <a:gd name="adj" fmla="val 2252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B93526BC-9435-E84F-B68B-2C60EEB365A4}"/>
              </a:ext>
            </a:extLst>
          </p:cNvPr>
          <p:cNvSpPr/>
          <p:nvPr/>
        </p:nvSpPr>
        <p:spPr>
          <a:xfrm>
            <a:off x="766461" y="1648283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solidFill>
                  <a:schemeClr val="bg1"/>
                </a:solidFill>
                <a:latin typeface="Cambria" panose="02040503050406030204" pitchFamily="18" charset="0"/>
              </a:rPr>
              <a:t>KEY TAKEAWAY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DD57-61CF-F14F-A41B-75B4CACDC863}"/>
              </a:ext>
            </a:extLst>
          </p:cNvPr>
          <p:cNvSpPr txBox="1"/>
          <p:nvPr/>
        </p:nvSpPr>
        <p:spPr>
          <a:xfrm>
            <a:off x="766461" y="2057563"/>
            <a:ext cx="7733584" cy="3477875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• UPMEM-based PIM systems </a:t>
            </a:r>
            <a:r>
              <a:rPr lang="en-US" sz="2000" b="1" dirty="0">
                <a:latin typeface="Cambria" panose="02040503050406030204" pitchFamily="18" charset="0"/>
              </a:rPr>
              <a:t>outperform state-of-the-art CPUs in terms of performance and energy efficiency on most of </a:t>
            </a:r>
            <a:r>
              <a:rPr lang="en-US" sz="2000" b="1" dirty="0" err="1">
                <a:latin typeface="Cambria" panose="02040503050406030204" pitchFamily="18" charset="0"/>
              </a:rPr>
              <a:t>PrIM</a:t>
            </a:r>
            <a:r>
              <a:rPr lang="en-US" sz="2000" b="1" dirty="0">
                <a:latin typeface="Cambria" panose="02040503050406030204" pitchFamily="18" charset="0"/>
              </a:rPr>
              <a:t> benchmarks.</a:t>
            </a:r>
          </a:p>
          <a:p>
            <a:br>
              <a:rPr lang="en-US" sz="2000" dirty="0">
                <a:latin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</a:rPr>
              <a:t>• UPMEM-based PIM systems </a:t>
            </a:r>
            <a:r>
              <a:rPr lang="en-US" sz="2000" b="1" dirty="0">
                <a:latin typeface="Cambria" panose="02040503050406030204" pitchFamily="18" charset="0"/>
              </a:rPr>
              <a:t>outperform state-of-the-art GPUs on a majority of </a:t>
            </a:r>
            <a:r>
              <a:rPr lang="en-US" sz="2000" b="1" dirty="0" err="1">
                <a:latin typeface="Cambria" panose="02040503050406030204" pitchFamily="18" charset="0"/>
              </a:rPr>
              <a:t>PrIM</a:t>
            </a:r>
            <a:r>
              <a:rPr lang="en-US" sz="2000" b="1" dirty="0">
                <a:latin typeface="Cambria" panose="02040503050406030204" pitchFamily="18" charset="0"/>
              </a:rPr>
              <a:t> benchmarks</a:t>
            </a:r>
            <a:r>
              <a:rPr lang="en-US" sz="2000" dirty="0">
                <a:latin typeface="Cambria" panose="02040503050406030204" pitchFamily="18" charset="0"/>
              </a:rPr>
              <a:t>, and the outlook is even more positive for future PIM systems. 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• UPMEM-based PIM systems are </a:t>
            </a:r>
            <a:r>
              <a:rPr lang="en-US" sz="2000" b="1" dirty="0">
                <a:latin typeface="Cambria" panose="02040503050406030204" pitchFamily="18" charset="0"/>
              </a:rPr>
              <a:t>more energy-efficient than state-of-the-art CPUs and GPUs on workloads that they provide performance improvements </a:t>
            </a:r>
            <a:r>
              <a:rPr lang="en-US" sz="2000" dirty="0">
                <a:latin typeface="Cambria" panose="02040503050406030204" pitchFamily="18" charset="0"/>
              </a:rPr>
              <a:t>over the CPUs and the GPUs. </a:t>
            </a:r>
          </a:p>
        </p:txBody>
      </p:sp>
    </p:spTree>
    <p:extLst>
      <p:ext uri="{BB962C8B-B14F-4D97-AF65-F5344CB8AC3E}">
        <p14:creationId xmlns:p14="http://schemas.microsoft.com/office/powerpoint/2010/main" val="13059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movement </a:t>
            </a:r>
            <a:r>
              <a:rPr lang="en-US" dirty="0"/>
              <a:t>between memory/storage units and compute units is a major contributor to execution time and energy consumption</a:t>
            </a:r>
          </a:p>
          <a:p>
            <a:r>
              <a:rPr lang="en-US" dirty="0">
                <a:solidFill>
                  <a:srgbClr val="00B050"/>
                </a:solidFill>
              </a:rPr>
              <a:t>Processing-in-Memory</a:t>
            </a:r>
            <a:r>
              <a:rPr lang="en-US" dirty="0"/>
              <a:t> (PIM) is a paradigm that can tackle the </a:t>
            </a:r>
            <a:r>
              <a:rPr lang="en-US" i="1" dirty="0">
                <a:solidFill>
                  <a:srgbClr val="C00000"/>
                </a:solidFill>
              </a:rPr>
              <a:t>data movement bottleneck</a:t>
            </a:r>
          </a:p>
          <a:p>
            <a:pPr lvl="1"/>
            <a:r>
              <a:rPr lang="en-US" dirty="0"/>
              <a:t>Though explored for +50 years, technology challenges prevented the successful materialization</a:t>
            </a:r>
          </a:p>
          <a:p>
            <a:r>
              <a:rPr lang="en-US" dirty="0"/>
              <a:t>UPMEM has designed and fabricated </a:t>
            </a:r>
            <a:r>
              <a:rPr lang="en-US" dirty="0">
                <a:solidFill>
                  <a:srgbClr val="00B050"/>
                </a:solidFill>
              </a:rPr>
              <a:t>the first publicly-available real-world PIM architecture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DDR4 chips embedding in-order multithreaded DRAM Processing Units (DPUs)</a:t>
            </a:r>
          </a:p>
          <a:p>
            <a:r>
              <a:rPr lang="en-US" dirty="0"/>
              <a:t>Our work: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Introduction </a:t>
            </a:r>
            <a:r>
              <a:rPr lang="en-US" dirty="0"/>
              <a:t>to UPMEM programming model and PIM architecture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Microbenchmark-based characterization </a:t>
            </a:r>
            <a:r>
              <a:rPr lang="en-US" dirty="0"/>
              <a:t>of the DPU</a:t>
            </a:r>
          </a:p>
          <a:p>
            <a:pPr lvl="1"/>
            <a:r>
              <a:rPr lang="en-US" dirty="0"/>
              <a:t>Benchmarking and </a:t>
            </a:r>
            <a:r>
              <a:rPr lang="en-US" dirty="0">
                <a:solidFill>
                  <a:srgbClr val="7030A0"/>
                </a:solidFill>
              </a:rPr>
              <a:t>workload suitability</a:t>
            </a:r>
            <a:r>
              <a:rPr lang="en-US" dirty="0"/>
              <a:t> study</a:t>
            </a:r>
          </a:p>
          <a:p>
            <a:r>
              <a:rPr lang="en-US" dirty="0"/>
              <a:t>Main contributions:</a:t>
            </a:r>
          </a:p>
          <a:p>
            <a:pPr lvl="1"/>
            <a:r>
              <a:rPr lang="en-US" dirty="0"/>
              <a:t>Comprehensive </a:t>
            </a:r>
            <a:r>
              <a:rPr lang="en-US" dirty="0">
                <a:solidFill>
                  <a:srgbClr val="0070C0"/>
                </a:solidFill>
              </a:rPr>
              <a:t>characterization and analysis of the first commercially-available PIM architecture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PrIM</a:t>
            </a:r>
            <a:r>
              <a:rPr lang="en-US" dirty="0">
                <a:solidFill>
                  <a:srgbClr val="002060"/>
                </a:solidFill>
              </a:rPr>
              <a:t> (</a:t>
            </a:r>
            <a:r>
              <a:rPr lang="en-US" u="sng" dirty="0">
                <a:solidFill>
                  <a:srgbClr val="002060"/>
                </a:solidFill>
              </a:rPr>
              <a:t>Pr</a:t>
            </a:r>
            <a:r>
              <a:rPr lang="en-US" dirty="0">
                <a:solidFill>
                  <a:srgbClr val="002060"/>
                </a:solidFill>
              </a:rPr>
              <a:t>ocessing-</a:t>
            </a:r>
            <a:r>
              <a:rPr lang="en-US" u="sng" dirty="0">
                <a:solidFill>
                  <a:srgbClr val="002060"/>
                </a:solidFill>
              </a:rPr>
              <a:t>I</a:t>
            </a:r>
            <a:r>
              <a:rPr lang="en-US" dirty="0">
                <a:solidFill>
                  <a:srgbClr val="002060"/>
                </a:solidFill>
              </a:rPr>
              <a:t>n-</a:t>
            </a:r>
            <a:r>
              <a:rPr lang="en-US" u="sng" dirty="0">
                <a:solidFill>
                  <a:srgbClr val="002060"/>
                </a:solidFill>
              </a:rPr>
              <a:t>M</a:t>
            </a:r>
            <a:r>
              <a:rPr lang="en-US" dirty="0">
                <a:solidFill>
                  <a:srgbClr val="002060"/>
                </a:solidFill>
              </a:rPr>
              <a:t>emory) benchmarks: </a:t>
            </a:r>
          </a:p>
          <a:p>
            <a:pPr lvl="2"/>
            <a:r>
              <a:rPr lang="en-US" dirty="0"/>
              <a:t>16 workloads that are memory-bound in conventional processor-centric systems</a:t>
            </a:r>
          </a:p>
          <a:p>
            <a:pPr lvl="2"/>
            <a:r>
              <a:rPr lang="en-US" dirty="0"/>
              <a:t>Strong and weak scaling characteristics</a:t>
            </a:r>
          </a:p>
          <a:p>
            <a:pPr lvl="1"/>
            <a:r>
              <a:rPr lang="en-US" dirty="0"/>
              <a:t>Comparison to </a:t>
            </a:r>
            <a:r>
              <a:rPr lang="en-US" dirty="0">
                <a:solidFill>
                  <a:srgbClr val="C00000"/>
                </a:solidFill>
              </a:rPr>
              <a:t>state-of-the-art CPU and GPU</a:t>
            </a:r>
          </a:p>
          <a:p>
            <a:r>
              <a:rPr lang="en-US" dirty="0"/>
              <a:t>Takeaways:</a:t>
            </a:r>
          </a:p>
          <a:p>
            <a:pPr lvl="1"/>
            <a:r>
              <a:rPr lang="en-US" dirty="0"/>
              <a:t>Workload characteristics for </a:t>
            </a:r>
            <a:r>
              <a:rPr lang="en-US" dirty="0">
                <a:solidFill>
                  <a:srgbClr val="0070C0"/>
                </a:solidFill>
              </a:rPr>
              <a:t>PIM suitability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Programming </a:t>
            </a:r>
            <a:r>
              <a:rPr lang="en-US" dirty="0"/>
              <a:t>recommendations</a:t>
            </a:r>
          </a:p>
          <a:p>
            <a:pPr lvl="1"/>
            <a:r>
              <a:rPr lang="en-US" dirty="0"/>
              <a:t>Suggestions and hints for </a:t>
            </a:r>
            <a:r>
              <a:rPr lang="en-US" dirty="0">
                <a:solidFill>
                  <a:srgbClr val="7030A0"/>
                </a:solidFill>
              </a:rPr>
              <a:t>hardware and architecture designers </a:t>
            </a:r>
            <a:r>
              <a:rPr lang="en-US" dirty="0"/>
              <a:t>of future PIM systems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PrIM</a:t>
            </a:r>
            <a:r>
              <a:rPr lang="en-US" dirty="0"/>
              <a:t>: (a) programming samples, (b) evaluation and comparison of current and future PIM systems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4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FC009-0A42-9444-BC07-2ACD64DFB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7942"/>
            <a:ext cx="9131300" cy="1930400"/>
          </a:xfrm>
          <a:prstGeom prst="rect">
            <a:avLst/>
          </a:prstGeom>
        </p:spPr>
      </p:pic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u="sng" dirty="0">
                <a:hlinkClick r:id="rId4"/>
              </a:rPr>
              <a:t>https://arxiv.org/pdf/2105.03814.pdf</a:t>
            </a:r>
            <a:endParaRPr lang="en-US" sz="2000" u="sng" dirty="0"/>
          </a:p>
          <a:p>
            <a:pPr>
              <a:spcBef>
                <a:spcPts val="600"/>
              </a:spcBef>
            </a:pPr>
            <a:r>
              <a:rPr lang="en-US" sz="2000" dirty="0">
                <a:hlinkClick r:id="rId5"/>
              </a:rPr>
              <a:t>https://github.com/CMU-SAFARI/prim-benchmarks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650521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6444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79298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b="0" u="sng" dirty="0">
                <a:latin typeface="Candara" panose="020E0502030303020204" pitchFamily="34" charset="0"/>
              </a:rPr>
              <a:t>Juan Gómez Luna</a:t>
            </a:r>
            <a:r>
              <a:rPr lang="en-US" sz="2400" b="0" dirty="0">
                <a:latin typeface="Candara" panose="020E0502030303020204" pitchFamily="34" charset="0"/>
              </a:rPr>
              <a:t>, Izzat El Hajj, </a:t>
            </a:r>
          </a:p>
          <a:p>
            <a:pPr>
              <a:spcBef>
                <a:spcPts val="600"/>
              </a:spcBef>
            </a:pPr>
            <a:r>
              <a:rPr lang="en-US" sz="2400" b="0" dirty="0">
                <a:latin typeface="Candara" panose="020E0502030303020204" pitchFamily="34" charset="0"/>
              </a:rPr>
              <a:t>Ivan Fernandez, Christina </a:t>
            </a:r>
            <a:r>
              <a:rPr lang="en-US" sz="2400" b="0" dirty="0" err="1">
                <a:latin typeface="Candara" panose="020E0502030303020204" pitchFamily="34" charset="0"/>
              </a:rPr>
              <a:t>Giannoula</a:t>
            </a:r>
            <a:r>
              <a:rPr lang="en-US" sz="2400" b="0" dirty="0">
                <a:latin typeface="Candara" panose="020E0502030303020204" pitchFamily="34" charset="0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sz="2400" b="0" dirty="0">
                <a:latin typeface="Candara" panose="020E0502030303020204" pitchFamily="34" charset="0"/>
              </a:rPr>
              <a:t>Geraldo F. Oliveira, </a:t>
            </a:r>
            <a:r>
              <a:rPr lang="en-US" sz="2400" b="0" dirty="0" err="1">
                <a:latin typeface="Candara" panose="020E0502030303020204" pitchFamily="34" charset="0"/>
              </a:rPr>
              <a:t>Onur</a:t>
            </a:r>
            <a:r>
              <a:rPr lang="en-US" sz="2400" b="0" dirty="0">
                <a:latin typeface="Candara" panose="020E0502030303020204" pitchFamily="34" charset="0"/>
              </a:rPr>
              <a:t> </a:t>
            </a:r>
            <a:r>
              <a:rPr lang="en-US" sz="2400" b="0" dirty="0" err="1">
                <a:latin typeface="Candara" panose="020E0502030303020204" pitchFamily="34" charset="0"/>
              </a:rPr>
              <a:t>Mutlu</a:t>
            </a:r>
            <a:endParaRPr lang="en-US" sz="24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20668"/>
            <a:ext cx="9144000" cy="272872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Understanding a Modern Processing-in-Memory Architecture:</a:t>
            </a:r>
          </a:p>
          <a:p>
            <a:r>
              <a:rPr lang="en-US" sz="3200" dirty="0">
                <a:latin typeface="Candara" panose="020E0502030303020204" pitchFamily="34" charset="0"/>
              </a:rPr>
              <a:t>Benchmarking and Experimental Characterization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08957"/>
            <a:ext cx="6858000" cy="11468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u="sng" dirty="0">
                <a:hlinkClick r:id="rId2"/>
              </a:rPr>
              <a:t>el1goluj@gmail.com</a:t>
            </a:r>
          </a:p>
          <a:p>
            <a:pPr>
              <a:spcBef>
                <a:spcPts val="600"/>
              </a:spcBef>
            </a:pPr>
            <a:endParaRPr lang="en-US" sz="2000" u="sng" dirty="0">
              <a:hlinkClick r:id="rId2"/>
            </a:endParaRPr>
          </a:p>
          <a:p>
            <a:pPr>
              <a:spcBef>
                <a:spcPts val="600"/>
              </a:spcBef>
            </a:pPr>
            <a:r>
              <a:rPr lang="en-US" sz="2000" u="sng" dirty="0">
                <a:hlinkClick r:id="rId2"/>
              </a:rPr>
              <a:t>https://arxiv.org/pdf/2105.03814.pdf</a:t>
            </a:r>
            <a:endParaRPr lang="en-US" sz="2000" u="sng" dirty="0"/>
          </a:p>
          <a:p>
            <a:pPr>
              <a:spcBef>
                <a:spcPts val="600"/>
              </a:spcBef>
            </a:pPr>
            <a:r>
              <a:rPr lang="en-US" sz="2000" dirty="0">
                <a:hlinkClick r:id="rId3"/>
              </a:rPr>
              <a:t>https://github.com/CMU-SAFARI/prim-benchmarks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651553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B74A-63AA-0741-8C91-6C7909723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35A86-79AC-7B4E-A2D1-6115634ED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UPMEM SDK documentation</a:t>
            </a:r>
          </a:p>
          <a:p>
            <a:pPr lvl="1"/>
            <a:r>
              <a:rPr lang="en-US" dirty="0">
                <a:hlinkClick r:id="rId2"/>
              </a:rPr>
              <a:t>https://sdk.upmem.com/master/00_ToolchainAtAGlance.html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Fabrice </a:t>
            </a:r>
            <a:r>
              <a:rPr lang="en-US" dirty="0" err="1"/>
              <a:t>Devaux’s</a:t>
            </a:r>
            <a:r>
              <a:rPr lang="en-US" dirty="0"/>
              <a:t> presentation at </a:t>
            </a:r>
            <a:r>
              <a:rPr lang="en-US" dirty="0" err="1"/>
              <a:t>HotChips</a:t>
            </a:r>
            <a:r>
              <a:rPr lang="en-US" dirty="0"/>
              <a:t> 2019</a:t>
            </a:r>
          </a:p>
          <a:p>
            <a:pPr lvl="1"/>
            <a:r>
              <a:rPr lang="en-US" dirty="0">
                <a:hlinkClick r:id="rId3"/>
              </a:rPr>
              <a:t>https://ieeexplore.ieee.org/stamp/stamp.jsp?tp=&amp;arnumber=8875680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Onur’s</a:t>
            </a:r>
            <a:r>
              <a:rPr lang="en-US" dirty="0"/>
              <a:t> lectures and talks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1129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25505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2358" y="4869160"/>
            <a:ext cx="920175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complex addition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AE1D62-314F-9E42-B0A6-89AC86ED7A9A}"/>
              </a:ext>
            </a:extLst>
          </p:cNvPr>
          <p:cNvSpPr txBox="1"/>
          <p:nvPr/>
        </p:nvSpPr>
        <p:spPr>
          <a:xfrm>
            <a:off x="1359357" y="6422287"/>
            <a:ext cx="6999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Mutlu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“Processing Data Where It Makes Sense: Enabling In-Memory Computation,” keynote talk at MST 2017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https://people.inf.ethz.ch/omutlu/pub/onur-MST-Keynote- EnablingInMemoryComputation-October-27-2017-unrolled-FINAL.pptx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838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Characterization of UPMEM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Microbenchmarks</a:t>
            </a:r>
          </a:p>
          <a:p>
            <a:pPr lvl="1"/>
            <a:r>
              <a:rPr lang="en-US" sz="1800" dirty="0"/>
              <a:t>Pipeline throughput</a:t>
            </a:r>
          </a:p>
          <a:p>
            <a:pPr lvl="1"/>
            <a:r>
              <a:rPr lang="en-US" sz="1800" dirty="0"/>
              <a:t>STREAM benchmark: WRAM, MRAM</a:t>
            </a:r>
          </a:p>
          <a:p>
            <a:pPr lvl="1"/>
            <a:r>
              <a:rPr lang="en-US" sz="1800" dirty="0" err="1"/>
              <a:t>Strided</a:t>
            </a:r>
            <a:r>
              <a:rPr lang="en-US" sz="1800" dirty="0"/>
              <a:t> accesses and GUPS</a:t>
            </a:r>
          </a:p>
          <a:p>
            <a:pPr lvl="1"/>
            <a:r>
              <a:rPr lang="en-US" sz="1800" dirty="0"/>
              <a:t>Throughput vs. Operational intensity</a:t>
            </a:r>
          </a:p>
          <a:p>
            <a:pPr lvl="1"/>
            <a:r>
              <a:rPr lang="en-US" sz="1800" dirty="0"/>
              <a:t>CPU-DPU data transfers</a:t>
            </a:r>
          </a:p>
          <a:p>
            <a:r>
              <a:rPr lang="en-US" sz="2200" dirty="0"/>
              <a:t>Real-world benchmarks</a:t>
            </a:r>
          </a:p>
          <a:p>
            <a:pPr lvl="1"/>
            <a:r>
              <a:rPr lang="en-US" sz="1800" dirty="0"/>
              <a:t>Dense linear algebra</a:t>
            </a:r>
          </a:p>
          <a:p>
            <a:pPr lvl="1"/>
            <a:r>
              <a:rPr lang="en-US" sz="1800" dirty="0"/>
              <a:t>Sparse linear algebra</a:t>
            </a:r>
          </a:p>
          <a:p>
            <a:pPr lvl="1"/>
            <a:r>
              <a:rPr lang="en-US" sz="1800" dirty="0"/>
              <a:t>Databases</a:t>
            </a:r>
          </a:p>
          <a:p>
            <a:pPr lvl="1"/>
            <a:r>
              <a:rPr lang="en-US" sz="1800" dirty="0"/>
              <a:t>Graph processing</a:t>
            </a:r>
          </a:p>
          <a:p>
            <a:pPr lvl="1"/>
            <a:r>
              <a:rPr lang="en-US" sz="1800" dirty="0"/>
              <a:t>Bioinformatics</a:t>
            </a:r>
          </a:p>
          <a:p>
            <a:pPr lvl="1"/>
            <a:r>
              <a:rPr lang="en-US" sz="1800" dirty="0"/>
              <a:t>Etc.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985299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E8DE1-2DFF-8F4D-9D07-1B5E2425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Banner Colors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C0F1E-9FBF-B748-AE01-DE6AF2FAA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A485644-7915-AE47-AD83-5E083AA65ADC}"/>
              </a:ext>
            </a:extLst>
          </p:cNvPr>
          <p:cNvSpPr/>
          <p:nvPr/>
        </p:nvSpPr>
        <p:spPr>
          <a:xfrm>
            <a:off x="576197" y="1032716"/>
            <a:ext cx="3637215" cy="106502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This is a question or an observation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273374C-7BE2-E641-B9B2-CB237FFBA473}"/>
              </a:ext>
            </a:extLst>
          </p:cNvPr>
          <p:cNvSpPr/>
          <p:nvPr/>
        </p:nvSpPr>
        <p:spPr>
          <a:xfrm>
            <a:off x="576197" y="2753497"/>
            <a:ext cx="3726862" cy="1512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This is an answer from, e.g., UPMEM documentation or our own research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EE5D29-D9C2-A346-A13F-3FFD51E6286A}"/>
              </a:ext>
            </a:extLst>
          </p:cNvPr>
          <p:cNvSpPr/>
          <p:nvPr/>
        </p:nvSpPr>
        <p:spPr>
          <a:xfrm>
            <a:off x="576197" y="4464100"/>
            <a:ext cx="3726862" cy="186242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This is an idea or a discussion starter, an opportunity for brainstorming</a:t>
            </a:r>
            <a:endParaRPr lang="en-US" sz="2400" dirty="0">
              <a:solidFill>
                <a:schemeClr val="tx1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08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Sharing? Security Implications?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DPUs cannot be shared </a:t>
            </a:r>
            <a:r>
              <a:rPr lang="en-US" dirty="0"/>
              <a:t>across multiple CPU processes</a:t>
            </a:r>
          </a:p>
          <a:p>
            <a:pPr lvl="1"/>
            <a:r>
              <a:rPr lang="en-US" dirty="0"/>
              <a:t>There are so many DPUs in the system that there is no need for sharing</a:t>
            </a:r>
          </a:p>
          <a:p>
            <a:endParaRPr lang="en-US" dirty="0"/>
          </a:p>
          <a:p>
            <a:r>
              <a:rPr lang="en-US" dirty="0"/>
              <a:t>According to UPMEM, this assumption makes things simpler</a:t>
            </a:r>
          </a:p>
          <a:p>
            <a:pPr lvl="1"/>
            <a:r>
              <a:rPr lang="en-US" dirty="0"/>
              <a:t>No need for OS</a:t>
            </a:r>
          </a:p>
          <a:p>
            <a:pPr lvl="1"/>
            <a:r>
              <a:rPr lang="en-US" dirty="0"/>
              <a:t>Simplified </a:t>
            </a:r>
            <a:r>
              <a:rPr lang="en-US" dirty="0">
                <a:solidFill>
                  <a:srgbClr val="C00000"/>
                </a:solidFill>
              </a:rPr>
              <a:t>security implications</a:t>
            </a:r>
            <a:r>
              <a:rPr lang="en-US" dirty="0"/>
              <a:t>: No side channels</a:t>
            </a:r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3F5745-5779-BA41-9413-8BF45002DAC7}"/>
              </a:ext>
            </a:extLst>
          </p:cNvPr>
          <p:cNvSpPr/>
          <p:nvPr/>
        </p:nvSpPr>
        <p:spPr>
          <a:xfrm>
            <a:off x="399218" y="3303641"/>
            <a:ext cx="8054236" cy="117003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possible to perform </a:t>
            </a:r>
            <a:r>
              <a:rPr lang="en-US" sz="22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RowHammer</a:t>
            </a:r>
            <a:r>
              <a:rPr 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bit flips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we attack the previous or the next application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runs on a DPU?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B3C9EB-4629-9E44-B4CA-D5860DF0D34E}"/>
              </a:ext>
            </a:extLst>
          </p:cNvPr>
          <p:cNvSpPr/>
          <p:nvPr/>
        </p:nvSpPr>
        <p:spPr>
          <a:xfrm>
            <a:off x="502457" y="4852222"/>
            <a:ext cx="8054236" cy="117003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RowHammer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patents and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Giray’s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paper?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2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78200" y="962395"/>
            <a:ext cx="8787600" cy="88049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C2468A4-AD3D-9E4B-BF86-87D7754FA1EC}"/>
              </a:ext>
            </a:extLst>
          </p:cNvPr>
          <p:cNvSpPr/>
          <p:nvPr/>
        </p:nvSpPr>
        <p:spPr>
          <a:xfrm>
            <a:off x="169011" y="1888002"/>
            <a:ext cx="8787600" cy="1396457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6092E59-AC16-6F4B-A65D-CBD183F3F254}"/>
              </a:ext>
            </a:extLst>
          </p:cNvPr>
          <p:cNvSpPr/>
          <p:nvPr/>
        </p:nvSpPr>
        <p:spPr>
          <a:xfrm>
            <a:off x="169011" y="3328556"/>
            <a:ext cx="8787600" cy="85454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6C0B9E9-FA02-B54D-BCAA-80A0D841BBC7}"/>
              </a:ext>
            </a:extLst>
          </p:cNvPr>
          <p:cNvSpPr/>
          <p:nvPr/>
        </p:nvSpPr>
        <p:spPr>
          <a:xfrm>
            <a:off x="169010" y="4235006"/>
            <a:ext cx="8796789" cy="83005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1F7BF48-9CA3-844E-9033-227911BFE414}"/>
              </a:ext>
            </a:extLst>
          </p:cNvPr>
          <p:cNvSpPr/>
          <p:nvPr/>
        </p:nvSpPr>
        <p:spPr>
          <a:xfrm>
            <a:off x="178200" y="5116966"/>
            <a:ext cx="8787600" cy="82663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86D1183-62FC-FD49-BA7D-A11F3326BB26}"/>
              </a:ext>
            </a:extLst>
          </p:cNvPr>
          <p:cNvSpPr/>
          <p:nvPr/>
        </p:nvSpPr>
        <p:spPr>
          <a:xfrm>
            <a:off x="169010" y="5988711"/>
            <a:ext cx="8787600" cy="36000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8BF89-EC1C-A447-B581-92D8E4742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287422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FAE1-B760-FB45-B7F2-1C6A83C79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Questions and Ideas?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422E62-C134-9141-B5DB-23F244BC1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3058AD7-DA55-B148-A21E-E4CFDD093B97}"/>
              </a:ext>
            </a:extLst>
          </p:cNvPr>
          <p:cNvSpPr/>
          <p:nvPr/>
        </p:nvSpPr>
        <p:spPr>
          <a:xfrm>
            <a:off x="576197" y="944228"/>
            <a:ext cx="8054236" cy="73549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How do we handle memory coherence,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memory oversubscription, etc.?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0F52D23-F902-8040-B891-5C54F7D9219A}"/>
              </a:ext>
            </a:extLst>
          </p:cNvPr>
          <p:cNvSpPr/>
          <p:nvPr/>
        </p:nvSpPr>
        <p:spPr>
          <a:xfrm>
            <a:off x="576197" y="1839100"/>
            <a:ext cx="8054236" cy="73549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programmer’s responsibility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927A00-6AE4-524F-900A-484B27372298}"/>
              </a:ext>
            </a:extLst>
          </p:cNvPr>
          <p:cNvSpPr/>
          <p:nvPr/>
        </p:nvSpPr>
        <p:spPr>
          <a:xfrm>
            <a:off x="576197" y="2733623"/>
            <a:ext cx="8054236" cy="8345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A software library to handle </a:t>
            </a:r>
          </a:p>
          <a:p>
            <a:pPr algn="ctr"/>
            <a:r>
              <a:rPr lang="en-US" sz="2200" dirty="0">
                <a:solidFill>
                  <a:srgbClr val="FFFF00"/>
                </a:solidFill>
              </a:rPr>
              <a:t>memory management transparently </a:t>
            </a:r>
            <a:r>
              <a:rPr lang="en-US" sz="2200" dirty="0">
                <a:solidFill>
                  <a:schemeClr val="bg1"/>
                </a:solidFill>
              </a:rPr>
              <a:t>to programmers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39698-5448-4446-BDAA-8FABAF9C8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4077805"/>
            <a:ext cx="7086600" cy="2260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1A61F1-0DC2-6B46-AF79-DF7B2CE0FDD8}"/>
              </a:ext>
            </a:extLst>
          </p:cNvPr>
          <p:cNvSpPr txBox="1"/>
          <p:nvPr/>
        </p:nvSpPr>
        <p:spPr>
          <a:xfrm>
            <a:off x="952045" y="3753993"/>
            <a:ext cx="1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ASPLOS 2010</a:t>
            </a:r>
          </a:p>
        </p:txBody>
      </p:sp>
    </p:spTree>
    <p:extLst>
      <p:ext uri="{BB962C8B-B14F-4D97-AF65-F5344CB8AC3E}">
        <p14:creationId xmlns:p14="http://schemas.microsoft.com/office/powerpoint/2010/main" val="423086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 (II)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F71C09B-6E76-3D45-969A-8C47017CC2D6}"/>
              </a:ext>
            </a:extLst>
          </p:cNvPr>
          <p:cNvSpPr/>
          <p:nvPr/>
        </p:nvSpPr>
        <p:spPr>
          <a:xfrm>
            <a:off x="576197" y="3339527"/>
            <a:ext cx="8054236" cy="73549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Huge throughput difference between add/sub and </a:t>
            </a:r>
            <a:r>
              <a:rPr lang="en-US" sz="2400" dirty="0" err="1">
                <a:solidFill>
                  <a:schemeClr val="tx1"/>
                </a:solidFill>
              </a:rPr>
              <a:t>mul</a:t>
            </a:r>
            <a:r>
              <a:rPr lang="en-US" sz="2400" dirty="0">
                <a:solidFill>
                  <a:schemeClr val="tx1"/>
                </a:solidFill>
              </a:rPr>
              <a:t>/div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85A54B-FC6B-6A41-9961-5A9771C87734}"/>
              </a:ext>
            </a:extLst>
          </p:cNvPr>
          <p:cNvSpPr/>
          <p:nvPr/>
        </p:nvSpPr>
        <p:spPr>
          <a:xfrm>
            <a:off x="576197" y="4234399"/>
            <a:ext cx="8054236" cy="1117460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DPUs do not have a 32-bit multiplier.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/div implementation is based on bit shifting and addition: maximum of 32 cycles (instructions) to complete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706A98-2A8B-534A-A322-FEC6D29B0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619" y="876413"/>
            <a:ext cx="8894763" cy="2372495"/>
          </a:xfr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472FBD8-5831-2A4C-A48C-11DA779C2CB7}"/>
              </a:ext>
            </a:extLst>
          </p:cNvPr>
          <p:cNvSpPr/>
          <p:nvPr/>
        </p:nvSpPr>
        <p:spPr>
          <a:xfrm>
            <a:off x="576197" y="5513426"/>
            <a:ext cx="8054236" cy="8345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There is an </a:t>
            </a:r>
            <a:r>
              <a:rPr lang="en-US" sz="2200" dirty="0">
                <a:solidFill>
                  <a:srgbClr val="FFFF00"/>
                </a:solidFill>
              </a:rPr>
              <a:t>8-bit multiplier in the pipeline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it be possible to use it for more efficient implementation?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4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3DDD-18BD-0E44-AEE3-5CF5CC03B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F71C09B-6E76-3D45-969A-8C47017CC2D6}"/>
              </a:ext>
            </a:extLst>
          </p:cNvPr>
          <p:cNvSpPr/>
          <p:nvPr/>
        </p:nvSpPr>
        <p:spPr>
          <a:xfrm>
            <a:off x="576197" y="3339532"/>
            <a:ext cx="8054236" cy="73549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Huge throughput difference between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int32/int64 and float/double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85A54B-FC6B-6A41-9961-5A9771C87734}"/>
              </a:ext>
            </a:extLst>
          </p:cNvPr>
          <p:cNvSpPr/>
          <p:nvPr/>
        </p:nvSpPr>
        <p:spPr>
          <a:xfrm>
            <a:off x="576197" y="4234404"/>
            <a:ext cx="8054236" cy="1117460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DPUs do not have floating point units.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emulation for floating point computations</a:t>
            </a:r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68F9F509-B141-DA47-8DB1-A351B724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9" y="876413"/>
            <a:ext cx="8894763" cy="2372495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B922882-F10F-8F42-B2C6-6C134A7F27CE}"/>
              </a:ext>
            </a:extLst>
          </p:cNvPr>
          <p:cNvSpPr/>
          <p:nvPr/>
        </p:nvSpPr>
        <p:spPr>
          <a:xfrm>
            <a:off x="576197" y="5524443"/>
            <a:ext cx="8054236" cy="8345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More efficient algorithms based on </a:t>
            </a:r>
            <a:r>
              <a:rPr lang="en-US" sz="2200" dirty="0">
                <a:solidFill>
                  <a:srgbClr val="FFFF00"/>
                </a:solidFill>
              </a:rPr>
              <a:t>other formats</a:t>
            </a:r>
            <a:r>
              <a:rPr lang="en-US" sz="2200" dirty="0">
                <a:solidFill>
                  <a:schemeClr val="bg1"/>
                </a:solidFill>
              </a:rPr>
              <a:t>?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posit, TF32?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9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488848" y="86071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GEMV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2870751" y="86071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SpMV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266101" y="86236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05163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UNI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2870751" y="2205162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266101" y="2205161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BFS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488848" y="2205160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55430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MLP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2870751" y="3554306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HST-S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266101" y="3554305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HSt</a:t>
            </a:r>
            <a:r>
              <a:rPr lang="en-US" dirty="0">
                <a:solidFill>
                  <a:sysClr val="windowText" lastClr="000000"/>
                </a:solidFill>
              </a:rPr>
              <a:t>-L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488848" y="3554304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NW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4997580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2870751" y="499757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SCAN-RSS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266101" y="499757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TRNS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488848" y="499757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SCAN-SSA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2EBB0F7-A5B1-6245-B1A3-3CBD789FD272}"/>
              </a:ext>
            </a:extLst>
          </p:cNvPr>
          <p:cNvSpPr/>
          <p:nvPr/>
        </p:nvSpPr>
        <p:spPr>
          <a:xfrm>
            <a:off x="105511" y="86071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C4D309-4030-0948-A6C5-88E16642387A}"/>
              </a:ext>
            </a:extLst>
          </p:cNvPr>
          <p:cNvSpPr/>
          <p:nvPr/>
        </p:nvSpPr>
        <p:spPr>
          <a:xfrm>
            <a:off x="1488848" y="86071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GEMV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2E01ED8-917B-9D48-AA2A-D7E25E8F002E}"/>
              </a:ext>
            </a:extLst>
          </p:cNvPr>
          <p:cNvSpPr/>
          <p:nvPr/>
        </p:nvSpPr>
        <p:spPr>
          <a:xfrm>
            <a:off x="2870751" y="86071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SpMV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7AF667-B568-554A-868C-C7F6612AC864}"/>
              </a:ext>
            </a:extLst>
          </p:cNvPr>
          <p:cNvSpPr/>
          <p:nvPr/>
        </p:nvSpPr>
        <p:spPr>
          <a:xfrm>
            <a:off x="4266101" y="862366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SEL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DBD99A-11F1-3142-B007-238B69F4DB01}"/>
              </a:ext>
            </a:extLst>
          </p:cNvPr>
          <p:cNvSpPr/>
          <p:nvPr/>
        </p:nvSpPr>
        <p:spPr>
          <a:xfrm>
            <a:off x="105511" y="2205162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UNI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5D69AA7-AF95-4742-8063-09D75E1490F5}"/>
              </a:ext>
            </a:extLst>
          </p:cNvPr>
          <p:cNvSpPr/>
          <p:nvPr/>
        </p:nvSpPr>
        <p:spPr>
          <a:xfrm>
            <a:off x="2870751" y="2205161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5D4926-1C45-7A45-B7CF-3C7EC306735B}"/>
              </a:ext>
            </a:extLst>
          </p:cNvPr>
          <p:cNvSpPr/>
          <p:nvPr/>
        </p:nvSpPr>
        <p:spPr>
          <a:xfrm>
            <a:off x="4266101" y="2205160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BFS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22A630E-B237-DF4E-B780-DA2F38AEB573}"/>
              </a:ext>
            </a:extLst>
          </p:cNvPr>
          <p:cNvSpPr/>
          <p:nvPr/>
        </p:nvSpPr>
        <p:spPr>
          <a:xfrm>
            <a:off x="1488848" y="220515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0D7824A-D15B-A04D-9E7B-E167698F08D7}"/>
              </a:ext>
            </a:extLst>
          </p:cNvPr>
          <p:cNvSpPr/>
          <p:nvPr/>
        </p:nvSpPr>
        <p:spPr>
          <a:xfrm>
            <a:off x="105511" y="3554306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MLP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8EBDF07-E263-6C4C-8738-FF0239D73BA2}"/>
              </a:ext>
            </a:extLst>
          </p:cNvPr>
          <p:cNvSpPr/>
          <p:nvPr/>
        </p:nvSpPr>
        <p:spPr>
          <a:xfrm>
            <a:off x="2870751" y="3554305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HST-S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4AA9B6B-AA6D-FA47-B067-D6177A974BFA}"/>
              </a:ext>
            </a:extLst>
          </p:cNvPr>
          <p:cNvSpPr/>
          <p:nvPr/>
        </p:nvSpPr>
        <p:spPr>
          <a:xfrm>
            <a:off x="4266101" y="3554304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HSt</a:t>
            </a:r>
            <a:r>
              <a:rPr lang="en-US" dirty="0">
                <a:solidFill>
                  <a:sysClr val="windowText" lastClr="000000"/>
                </a:solidFill>
              </a:rPr>
              <a:t>-L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5D1DA6A-7F2B-3647-8C70-337AFF184822}"/>
              </a:ext>
            </a:extLst>
          </p:cNvPr>
          <p:cNvSpPr/>
          <p:nvPr/>
        </p:nvSpPr>
        <p:spPr>
          <a:xfrm>
            <a:off x="1488848" y="3554303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NW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FAAF4F6-5F08-DD4C-BD15-C9693E12D23A}"/>
              </a:ext>
            </a:extLst>
          </p:cNvPr>
          <p:cNvSpPr/>
          <p:nvPr/>
        </p:nvSpPr>
        <p:spPr>
          <a:xfrm>
            <a:off x="105511" y="499757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RED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8D05C69-1CDE-5444-A95A-25BD04B18480}"/>
              </a:ext>
            </a:extLst>
          </p:cNvPr>
          <p:cNvSpPr/>
          <p:nvPr/>
        </p:nvSpPr>
        <p:spPr>
          <a:xfrm>
            <a:off x="2870751" y="499757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SCAN-RSS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1DF6C30-B19D-B149-99EE-F4437B6D5B2F}"/>
              </a:ext>
            </a:extLst>
          </p:cNvPr>
          <p:cNvSpPr/>
          <p:nvPr/>
        </p:nvSpPr>
        <p:spPr>
          <a:xfrm>
            <a:off x="4266101" y="499757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TRNS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754EB-AFF2-5242-8F8A-1E323ECAC1EA}"/>
              </a:ext>
            </a:extLst>
          </p:cNvPr>
          <p:cNvSpPr/>
          <p:nvPr/>
        </p:nvSpPr>
        <p:spPr>
          <a:xfrm>
            <a:off x="1488848" y="4997576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SCAN-SSA</a:t>
            </a:r>
          </a:p>
        </p:txBody>
      </p:sp>
    </p:spTree>
    <p:extLst>
      <p:ext uri="{BB962C8B-B14F-4D97-AF65-F5344CB8AC3E}">
        <p14:creationId xmlns:p14="http://schemas.microsoft.com/office/powerpoint/2010/main" val="81325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B74A-63AA-0741-8C91-6C7909723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DSLs, High-level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35A86-79AC-7B4E-A2D1-6115634ED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Tangram</a:t>
            </a:r>
          </a:p>
        </p:txBody>
      </p:sp>
    </p:spTree>
    <p:extLst>
      <p:ext uri="{BB962C8B-B14F-4D97-AF65-F5344CB8AC3E}">
        <p14:creationId xmlns:p14="http://schemas.microsoft.com/office/powerpoint/2010/main" val="169935826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Backup: CPU-DPU Data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Parallel asynchronous mode</a:t>
            </a:r>
          </a:p>
          <a:p>
            <a:pPr lvl="1"/>
            <a:r>
              <a:rPr lang="en-US" dirty="0"/>
              <a:t>Two transfers to a set of two ranks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C7D7D-824C-5941-8A28-2A55F612E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852" y="1858618"/>
            <a:ext cx="4232296" cy="40025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A1752F-1D2F-F643-AA61-B8EF523D9990}"/>
              </a:ext>
            </a:extLst>
          </p:cNvPr>
          <p:cNvSpPr txBox="1"/>
          <p:nvPr/>
        </p:nvSpPr>
        <p:spPr>
          <a:xfrm>
            <a:off x="2455852" y="5878191"/>
            <a:ext cx="6410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4"/>
              </a:rPr>
              <a:t>https://sdk.upmem.com/master/032_DPURuntimeService_HostCommunication.html#dpu-rank-transfer-interface-label</a:t>
            </a: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8330986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E6DDB-217E-644B-90B3-6303860E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GEMV: Parallelization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EEB3D-EFE3-D64E-B377-56D04EFE2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GEMV (</a:t>
            </a:r>
            <a:r>
              <a:rPr lang="en-GB" dirty="0">
                <a:solidFill>
                  <a:srgbClr val="0000FF"/>
                </a:solidFill>
              </a:rPr>
              <a:t>general matrix-vector multiplication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Workload distribution</a:t>
            </a:r>
          </a:p>
          <a:p>
            <a:pPr lvl="1"/>
            <a:r>
              <a:rPr lang="en-GB" dirty="0" err="1"/>
              <a:t>chunk_size</a:t>
            </a:r>
            <a:r>
              <a:rPr lang="en-GB" dirty="0"/>
              <a:t> = </a:t>
            </a:r>
            <a:r>
              <a:rPr lang="en-GB" dirty="0">
                <a:solidFill>
                  <a:srgbClr val="0000FF"/>
                </a:solidFill>
              </a:rPr>
              <a:t>(</a:t>
            </a:r>
            <a:r>
              <a:rPr lang="en-GB" dirty="0" err="1">
                <a:solidFill>
                  <a:srgbClr val="0000FF"/>
                </a:solidFill>
              </a:rPr>
              <a:t>num_rows</a:t>
            </a:r>
            <a:r>
              <a:rPr lang="en-GB" dirty="0">
                <a:solidFill>
                  <a:srgbClr val="0000FF"/>
                </a:solidFill>
              </a:rPr>
              <a:t> / (</a:t>
            </a:r>
            <a:r>
              <a:rPr lang="en-GB" dirty="0" err="1">
                <a:solidFill>
                  <a:srgbClr val="0000FF"/>
                </a:solidFill>
              </a:rPr>
              <a:t>nr_ranks</a:t>
            </a:r>
            <a:r>
              <a:rPr lang="en-GB" dirty="0">
                <a:solidFill>
                  <a:srgbClr val="0000FF"/>
                </a:solidFill>
              </a:rPr>
              <a:t> * </a:t>
            </a:r>
            <a:r>
              <a:rPr lang="en-GB" dirty="0" err="1">
                <a:solidFill>
                  <a:srgbClr val="0000FF"/>
                </a:solidFill>
              </a:rPr>
              <a:t>nr_dpus</a:t>
            </a:r>
            <a:r>
              <a:rPr lang="en-GB" dirty="0">
                <a:solidFill>
                  <a:srgbClr val="0000FF"/>
                </a:solidFill>
              </a:rPr>
              <a:t>))</a:t>
            </a:r>
            <a:r>
              <a:rPr lang="en-GB" dirty="0"/>
              <a:t>, to each DPU</a:t>
            </a:r>
          </a:p>
          <a:p>
            <a:pPr lvl="1"/>
            <a:r>
              <a:rPr lang="en-GB" dirty="0" err="1"/>
              <a:t>chunk_size</a:t>
            </a:r>
            <a:r>
              <a:rPr lang="en-GB" dirty="0"/>
              <a:t> / NR_TASKLETS, to each </a:t>
            </a:r>
            <a:r>
              <a:rPr lang="en-GB" dirty="0" err="1"/>
              <a:t>tasklet</a:t>
            </a:r>
            <a:endParaRPr lang="en-GB" dirty="0"/>
          </a:p>
          <a:p>
            <a:pPr lvl="1"/>
            <a:endParaRPr lang="en-US" dirty="0"/>
          </a:p>
        </p:txBody>
      </p:sp>
      <p:pic>
        <p:nvPicPr>
          <p:cNvPr id="4" name="Google Shape;172;p10">
            <a:extLst>
              <a:ext uri="{FF2B5EF4-FFF2-40B4-BE49-F238E27FC236}">
                <a16:creationId xmlns:a16="http://schemas.microsoft.com/office/drawing/2014/main" id="{84C22CE4-F6CD-EC40-8875-D9B003985EA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35433" y="1508294"/>
            <a:ext cx="2133600" cy="73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2">
            <a:extLst>
              <a:ext uri="{FF2B5EF4-FFF2-40B4-BE49-F238E27FC236}">
                <a16:creationId xmlns:a16="http://schemas.microsoft.com/office/drawing/2014/main" id="{DB9C3DD4-57BA-9444-96D5-845CE5E1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67" y="3824597"/>
            <a:ext cx="8394066" cy="21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9543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F7F93-FE18-374C-AE0C-9828CDF3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MLP: Parallelization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6BEA6-B3EF-4346-A8B8-085A8E1E2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MLP (</a:t>
            </a:r>
            <a:r>
              <a:rPr lang="en-GB" dirty="0">
                <a:solidFill>
                  <a:srgbClr val="0000FF"/>
                </a:solidFill>
              </a:rPr>
              <a:t>multi-layer perceptron</a:t>
            </a:r>
            <a:r>
              <a:rPr lang="en-GB" dirty="0"/>
              <a:t>), based on GEMV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Workload distribution</a:t>
            </a:r>
          </a:p>
          <a:p>
            <a:pPr lvl="1"/>
            <a:r>
              <a:rPr lang="en-GB" dirty="0" err="1"/>
              <a:t>chunk_size</a:t>
            </a:r>
            <a:r>
              <a:rPr lang="en-GB" dirty="0"/>
              <a:t> = </a:t>
            </a:r>
            <a:r>
              <a:rPr lang="en-GB" dirty="0">
                <a:solidFill>
                  <a:srgbClr val="0000FF"/>
                </a:solidFill>
              </a:rPr>
              <a:t>(</a:t>
            </a:r>
            <a:r>
              <a:rPr lang="en-GB" dirty="0" err="1">
                <a:solidFill>
                  <a:srgbClr val="0000FF"/>
                </a:solidFill>
              </a:rPr>
              <a:t>num_rows</a:t>
            </a:r>
            <a:r>
              <a:rPr lang="en-GB" dirty="0">
                <a:solidFill>
                  <a:srgbClr val="0000FF"/>
                </a:solidFill>
              </a:rPr>
              <a:t> / (</a:t>
            </a:r>
            <a:r>
              <a:rPr lang="en-GB" dirty="0" err="1">
                <a:solidFill>
                  <a:srgbClr val="0000FF"/>
                </a:solidFill>
              </a:rPr>
              <a:t>nr_ranks</a:t>
            </a:r>
            <a:r>
              <a:rPr lang="en-GB" dirty="0">
                <a:solidFill>
                  <a:srgbClr val="0000FF"/>
                </a:solidFill>
              </a:rPr>
              <a:t> * </a:t>
            </a:r>
            <a:r>
              <a:rPr lang="en-GB" dirty="0" err="1">
                <a:solidFill>
                  <a:srgbClr val="0000FF"/>
                </a:solidFill>
              </a:rPr>
              <a:t>nr_dpus</a:t>
            </a:r>
            <a:r>
              <a:rPr lang="en-GB" dirty="0">
                <a:solidFill>
                  <a:srgbClr val="0000FF"/>
                </a:solidFill>
              </a:rPr>
              <a:t>))</a:t>
            </a:r>
            <a:r>
              <a:rPr lang="en-GB" dirty="0"/>
              <a:t>, to each DPU</a:t>
            </a:r>
          </a:p>
          <a:p>
            <a:pPr lvl="1"/>
            <a:r>
              <a:rPr lang="en-GB" dirty="0" err="1"/>
              <a:t>chunk_size</a:t>
            </a:r>
            <a:r>
              <a:rPr lang="en-GB" dirty="0"/>
              <a:t> / NR_TASKLETS, to each </a:t>
            </a:r>
            <a:r>
              <a:rPr lang="en-GB" dirty="0" err="1"/>
              <a:t>tasklet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A88601-6820-AF41-8CAB-149F9E54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433851" y="1510943"/>
            <a:ext cx="2272337" cy="1042434"/>
          </a:xfrm>
          <a:prstGeom prst="rect">
            <a:avLst/>
          </a:prstGeom>
        </p:spPr>
      </p:pic>
      <p:pic>
        <p:nvPicPr>
          <p:cNvPr id="5" name="Imagen 6">
            <a:extLst>
              <a:ext uri="{FF2B5EF4-FFF2-40B4-BE49-F238E27FC236}">
                <a16:creationId xmlns:a16="http://schemas.microsoft.com/office/drawing/2014/main" id="{3BF84F43-D7E0-6A4E-82BE-3050C2B80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6" y="4326308"/>
            <a:ext cx="8639175" cy="154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878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7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6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E8DE1-2DFF-8F4D-9D07-1B5E2425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Observations, Recommendations, Takeaways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A6A7D6-A66D-5442-B215-449631D9D656}"/>
              </a:ext>
            </a:extLst>
          </p:cNvPr>
          <p:cNvGrpSpPr/>
          <p:nvPr/>
        </p:nvGrpSpPr>
        <p:grpSpPr>
          <a:xfrm>
            <a:off x="300460" y="913670"/>
            <a:ext cx="4791692" cy="1960161"/>
            <a:chOff x="1630496" y="1483683"/>
            <a:chExt cx="6271846" cy="34836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32956E0-8CDE-4B47-AF4F-DE0E5DD4B72D}"/>
                </a:ext>
              </a:extLst>
            </p:cNvPr>
            <p:cNvGrpSpPr/>
            <p:nvPr/>
          </p:nvGrpSpPr>
          <p:grpSpPr>
            <a:xfrm>
              <a:off x="1630496" y="1483683"/>
              <a:ext cx="6271845" cy="3483650"/>
              <a:chOff x="1652530" y="2170323"/>
              <a:chExt cx="5883007" cy="3483650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30D3F85-BDA6-1944-9DD5-4C7692DF9C31}"/>
                  </a:ext>
                </a:extLst>
              </p:cNvPr>
              <p:cNvSpPr/>
              <p:nvPr/>
            </p:nvSpPr>
            <p:spPr>
              <a:xfrm>
                <a:off x="1652530" y="2170323"/>
                <a:ext cx="5883007" cy="3483650"/>
              </a:xfrm>
              <a:prstGeom prst="roundRect">
                <a:avLst>
                  <a:gd name="adj" fmla="val 7357"/>
                </a:avLst>
              </a:prstGeom>
              <a:solidFill>
                <a:srgbClr val="F3FCF3"/>
              </a:solidFill>
              <a:ln w="44450">
                <a:solidFill>
                  <a:srgbClr val="0099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ound Same Side Corner Rectangle 8">
                <a:extLst>
                  <a:ext uri="{FF2B5EF4-FFF2-40B4-BE49-F238E27FC236}">
                    <a16:creationId xmlns:a16="http://schemas.microsoft.com/office/drawing/2014/main" id="{36AC87D9-2689-F149-9CF6-7C3DA9DCC1F2}"/>
                  </a:ext>
                </a:extLst>
              </p:cNvPr>
              <p:cNvSpPr/>
              <p:nvPr/>
            </p:nvSpPr>
            <p:spPr>
              <a:xfrm>
                <a:off x="1652530" y="2179287"/>
                <a:ext cx="5883007" cy="575821"/>
              </a:xfrm>
              <a:prstGeom prst="round2SameRect">
                <a:avLst>
                  <a:gd name="adj1" fmla="val 33688"/>
                  <a:gd name="adj2" fmla="val 0"/>
                </a:avLst>
              </a:prstGeom>
              <a:solidFill>
                <a:srgbClr val="009901"/>
              </a:solidFill>
              <a:ln>
                <a:solidFill>
                  <a:srgbClr val="0099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0" rIns="0" bIns="0" rtlCol="0" anchor="ctr"/>
              <a:lstStyle/>
              <a:p>
                <a:r>
                  <a:rPr lang="en-US" sz="1400" b="1" i="1" dirty="0">
                    <a:latin typeface="Cambria" panose="02040503050406030204" pitchFamily="18" charset="0"/>
                  </a:rPr>
                  <a:t>GENERAL PROGRAMMING RECOMMENDATIONS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974F1D-0403-9F4B-8942-DD2EADB81DC6}"/>
                </a:ext>
              </a:extLst>
            </p:cNvPr>
            <p:cNvSpPr txBox="1"/>
            <p:nvPr/>
          </p:nvSpPr>
          <p:spPr>
            <a:xfrm>
              <a:off x="1630496" y="2043988"/>
              <a:ext cx="6271846" cy="2578748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1400" dirty="0">
                  <a:latin typeface="Cambria" panose="02040503050406030204" pitchFamily="18" charset="0"/>
                </a:rPr>
                <a:t>Execute on the </a:t>
              </a:r>
              <a:r>
                <a:rPr lang="en-US" sz="1400" i="1" dirty="0">
                  <a:latin typeface="Cambria" panose="02040503050406030204" pitchFamily="18" charset="0"/>
                </a:rPr>
                <a:t>DRAM Processing Units</a:t>
              </a:r>
              <a:r>
                <a:rPr lang="en-US" sz="1400" dirty="0">
                  <a:latin typeface="Cambria" panose="02040503050406030204" pitchFamily="18" charset="0"/>
                </a:rPr>
                <a:t> (</a:t>
              </a:r>
              <a:r>
                <a:rPr lang="en-US" sz="1400" i="1" dirty="0">
                  <a:latin typeface="Cambria" panose="02040503050406030204" pitchFamily="18" charset="0"/>
                </a:rPr>
                <a:t>DPUs</a:t>
              </a:r>
              <a:r>
                <a:rPr lang="en-US" sz="1400" dirty="0">
                  <a:latin typeface="Cambria" panose="02040503050406030204" pitchFamily="18" charset="0"/>
                </a:rPr>
                <a:t>) </a:t>
              </a:r>
              <a:r>
                <a:rPr lang="en-US" sz="1400" b="1" dirty="0">
                  <a:latin typeface="Cambria" panose="02040503050406030204" pitchFamily="18" charset="0"/>
                </a:rPr>
                <a:t>portions of parallel code</a:t>
              </a:r>
              <a:r>
                <a:rPr lang="en-US" sz="1400" dirty="0">
                  <a:latin typeface="Cambria" panose="02040503050406030204" pitchFamily="18" charset="0"/>
                </a:rPr>
                <a:t> that are as long as possible. </a:t>
              </a:r>
            </a:p>
            <a:p>
              <a:pPr marL="342900" indent="-342900">
                <a:buAutoNum type="arabicPeriod"/>
              </a:pPr>
              <a:r>
                <a:rPr lang="en-US" sz="1400" dirty="0">
                  <a:latin typeface="Cambria" panose="02040503050406030204" pitchFamily="18" charset="0"/>
                </a:rPr>
                <a:t>Split the workload into </a:t>
              </a:r>
              <a:r>
                <a:rPr lang="en-US" sz="1400" b="1" dirty="0">
                  <a:latin typeface="Cambria" panose="02040503050406030204" pitchFamily="18" charset="0"/>
                </a:rPr>
                <a:t>independent data blocks</a:t>
              </a:r>
              <a:r>
                <a:rPr lang="en-US" sz="1400" dirty="0">
                  <a:latin typeface="Cambria" panose="02040503050406030204" pitchFamily="18" charset="0"/>
                </a:rPr>
                <a:t>, which the DPUs operate on independently. </a:t>
              </a:r>
            </a:p>
            <a:p>
              <a:pPr marL="342900" indent="-342900">
                <a:buAutoNum type="arabicPeriod"/>
              </a:pPr>
              <a:r>
                <a:rPr lang="en-US" sz="1400" dirty="0">
                  <a:latin typeface="Cambria" panose="02040503050406030204" pitchFamily="18" charset="0"/>
                </a:rPr>
                <a:t>Use </a:t>
              </a:r>
              <a:r>
                <a:rPr lang="en-US" sz="1400" b="1" dirty="0">
                  <a:latin typeface="Cambria" panose="02040503050406030204" pitchFamily="18" charset="0"/>
                </a:rPr>
                <a:t>as many working DPUs </a:t>
              </a:r>
              <a:r>
                <a:rPr lang="en-US" sz="1400" dirty="0">
                  <a:latin typeface="Cambria" panose="02040503050406030204" pitchFamily="18" charset="0"/>
                </a:rPr>
                <a:t>in the system as possible.</a:t>
              </a:r>
            </a:p>
            <a:p>
              <a:pPr marL="342900" indent="-342900">
                <a:buAutoNum type="arabicPeriod"/>
              </a:pPr>
              <a:r>
                <a:rPr lang="en-US" sz="1400" dirty="0">
                  <a:latin typeface="Cambria" panose="02040503050406030204" pitchFamily="18" charset="0"/>
                </a:rPr>
                <a:t>Launch at least </a:t>
              </a:r>
              <a:r>
                <a:rPr lang="en-US" sz="1400" b="1" dirty="0">
                  <a:latin typeface="Cambria" panose="02040503050406030204" pitchFamily="18" charset="0"/>
                </a:rPr>
                <a:t>11 </a:t>
              </a:r>
              <a:r>
                <a:rPr lang="en-US" sz="1400" b="1" i="1" dirty="0" err="1">
                  <a:latin typeface="Cambria" panose="02040503050406030204" pitchFamily="18" charset="0"/>
                </a:rPr>
                <a:t>tasklets</a:t>
              </a:r>
              <a:r>
                <a:rPr lang="en-US" sz="1400" b="1" dirty="0">
                  <a:latin typeface="Cambria" panose="02040503050406030204" pitchFamily="18" charset="0"/>
                </a:rPr>
                <a:t> (i.e., software threads)</a:t>
              </a:r>
              <a:r>
                <a:rPr lang="en-US" sz="1400" dirty="0">
                  <a:latin typeface="Cambria" panose="02040503050406030204" pitchFamily="18" charset="0"/>
                </a:rPr>
                <a:t> per DPU.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5E813-C8D6-6043-B396-B074EA615142}"/>
              </a:ext>
            </a:extLst>
          </p:cNvPr>
          <p:cNvGrpSpPr/>
          <p:nvPr/>
        </p:nvGrpSpPr>
        <p:grpSpPr>
          <a:xfrm>
            <a:off x="3574543" y="3036080"/>
            <a:ext cx="5272574" cy="1071018"/>
            <a:chOff x="4546948" y="1816269"/>
            <a:chExt cx="4478145" cy="232807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00F5691-C71C-E14A-9B16-3F6393F2A21F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D1C95A56-ADE7-AF40-BCD9-73E46003A275}"/>
                </a:ext>
              </a:extLst>
            </p:cNvPr>
            <p:cNvSpPr/>
            <p:nvPr/>
          </p:nvSpPr>
          <p:spPr>
            <a:xfrm>
              <a:off x="4546948" y="1816269"/>
              <a:ext cx="4472353" cy="70427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1400" b="1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PROGRAMMING RECOMMENDATION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66FC7B-64B6-C248-A3F9-0C6391878FBE}"/>
                </a:ext>
              </a:extLst>
            </p:cNvPr>
            <p:cNvSpPr txBox="1"/>
            <p:nvPr/>
          </p:nvSpPr>
          <p:spPr>
            <a:xfrm>
              <a:off x="4552740" y="2504280"/>
              <a:ext cx="4472353" cy="1605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</a:rPr>
                <a:t>For data movement between the DPU’s MRAM bank and the WRAM, </a:t>
              </a:r>
              <a:r>
                <a:rPr lang="en-US" sz="1400" b="1" dirty="0">
                  <a:latin typeface="Cambria" panose="02040503050406030204" pitchFamily="18" charset="0"/>
                </a:rPr>
                <a:t>use large DMA transfer sizes when all the accessed data is going to be used</a:t>
              </a:r>
              <a:r>
                <a:rPr lang="en-US" sz="1400" dirty="0">
                  <a:latin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597EDD-AF99-C74B-957D-3E0D3904C88E}"/>
              </a:ext>
            </a:extLst>
          </p:cNvPr>
          <p:cNvGrpSpPr/>
          <p:nvPr/>
        </p:nvGrpSpPr>
        <p:grpSpPr>
          <a:xfrm>
            <a:off x="300460" y="4255262"/>
            <a:ext cx="3384611" cy="1528185"/>
            <a:chOff x="1643281" y="4361976"/>
            <a:chExt cx="6864225" cy="170713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36B5677-DF2E-FE45-AA85-DB283C5C0122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5F25360B-332A-B849-82FD-C665D784F041}"/>
                </a:ext>
              </a:extLst>
            </p:cNvPr>
            <p:cNvSpPr/>
            <p:nvPr/>
          </p:nvSpPr>
          <p:spPr>
            <a:xfrm>
              <a:off x="1643281" y="4361976"/>
              <a:ext cx="6864225" cy="361939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1400" b="1" i="1" dirty="0">
                  <a:latin typeface="Cambria" panose="02040503050406030204" pitchFamily="18" charset="0"/>
                </a:rPr>
                <a:t>KEY OBSERVATION 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1A2A50-C25A-674F-8085-8824E02AE17B}"/>
                </a:ext>
              </a:extLst>
            </p:cNvPr>
            <p:cNvSpPr txBox="1"/>
            <p:nvPr/>
          </p:nvSpPr>
          <p:spPr>
            <a:xfrm>
              <a:off x="1643281" y="4731882"/>
              <a:ext cx="6864225" cy="1169551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</a:rPr>
                <a:t>Larger CPU-DPU and DPU-CPU transfers </a:t>
              </a:r>
              <a:r>
                <a:rPr lang="en-US" sz="1400" dirty="0">
                  <a:latin typeface="Cambria" panose="02040503050406030204" pitchFamily="18" charset="0"/>
                </a:rPr>
                <a:t>between the host main memory and the DRAM Processing Unit’s Main memory (MRAM) banks </a:t>
              </a:r>
              <a:r>
                <a:rPr lang="en-US" sz="1400" b="1" dirty="0">
                  <a:latin typeface="Cambria" panose="02040503050406030204" pitchFamily="18" charset="0"/>
                </a:rPr>
                <a:t>result in higher sustained bandwidth</a:t>
              </a:r>
              <a:r>
                <a:rPr lang="en-US" sz="1400" dirty="0">
                  <a:latin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D33620-5C64-2549-B884-8B2B16CAE0BD}"/>
              </a:ext>
            </a:extLst>
          </p:cNvPr>
          <p:cNvGrpSpPr/>
          <p:nvPr/>
        </p:nvGrpSpPr>
        <p:grpSpPr>
          <a:xfrm>
            <a:off x="3883231" y="5299876"/>
            <a:ext cx="4960476" cy="1071018"/>
            <a:chOff x="4546948" y="1816269"/>
            <a:chExt cx="4478145" cy="232807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FB0880E-31A3-9A43-948E-4959436BC3F0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9F2F2"/>
            </a:solidFill>
            <a:ln w="44450">
              <a:solidFill>
                <a:srgbClr val="6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Round Same Side Corner Rectangle 25">
              <a:extLst>
                <a:ext uri="{FF2B5EF4-FFF2-40B4-BE49-F238E27FC236}">
                  <a16:creationId xmlns:a16="http://schemas.microsoft.com/office/drawing/2014/main" id="{5FB3EDB7-8409-3A4E-A7C7-48668EC08BA0}"/>
                </a:ext>
              </a:extLst>
            </p:cNvPr>
            <p:cNvSpPr/>
            <p:nvPr/>
          </p:nvSpPr>
          <p:spPr>
            <a:xfrm>
              <a:off x="4546948" y="1816269"/>
              <a:ext cx="4472353" cy="70427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660000"/>
            </a:solidFill>
            <a:ln>
              <a:solidFill>
                <a:srgbClr val="6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1400" b="1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KEY TAKEAWAY 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D7673-D23A-5F41-85EC-946E24CDAEBF}"/>
                </a:ext>
              </a:extLst>
            </p:cNvPr>
            <p:cNvSpPr txBox="1"/>
            <p:nvPr/>
          </p:nvSpPr>
          <p:spPr>
            <a:xfrm>
              <a:off x="4552740" y="2504280"/>
              <a:ext cx="4472353" cy="1605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</a:rPr>
                <a:t>The UPMEM PIM architecture is fundamentally compute bound. </a:t>
              </a:r>
              <a:r>
                <a:rPr lang="en-US" sz="1400" dirty="0">
                  <a:latin typeface="Cambria" panose="02040503050406030204" pitchFamily="18" charset="0"/>
                </a:rPr>
                <a:t>As a result, </a:t>
              </a:r>
              <a:r>
                <a:rPr lang="en-US" sz="1400" b="1" dirty="0">
                  <a:latin typeface="Cambria" panose="02040503050406030204" pitchFamily="18" charset="0"/>
                </a:rPr>
                <a:t>the most suitable work- loads are memory-bound.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403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78200" y="962395"/>
            <a:ext cx="8787600" cy="88049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8BF89-EC1C-A447-B581-92D8E4742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408469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UPMEM DIMMs coexist with conventional DIMMs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dirty="0"/>
              <a:t>Integration of UPMEM DIMMs in a system follows an </a:t>
            </a:r>
            <a:r>
              <a:rPr lang="en-US" dirty="0">
                <a:solidFill>
                  <a:srgbClr val="00B050"/>
                </a:solidFill>
              </a:rPr>
              <a:t>accelerator model</a:t>
            </a:r>
          </a:p>
          <a:p>
            <a:endParaRPr lang="en-US" dirty="0"/>
          </a:p>
          <a:p>
            <a:r>
              <a:rPr lang="en-US" dirty="0"/>
              <a:t>UPMEM DIMMs can be seen as a </a:t>
            </a:r>
            <a:r>
              <a:rPr lang="en-US" dirty="0">
                <a:solidFill>
                  <a:srgbClr val="0070C0"/>
                </a:solidFill>
              </a:rPr>
              <a:t>loosely coupled accelerator</a:t>
            </a:r>
            <a:endParaRPr lang="en-US" dirty="0"/>
          </a:p>
          <a:p>
            <a:pPr lvl="1"/>
            <a:r>
              <a:rPr lang="en-US" dirty="0"/>
              <a:t>Explicit data movement between the main processor (host CPU) and the accelerator (UPMEM)</a:t>
            </a:r>
          </a:p>
          <a:p>
            <a:pPr lvl="1"/>
            <a:r>
              <a:rPr lang="en-US" dirty="0"/>
              <a:t>Explicit kernel launch onto the UPMEM processors</a:t>
            </a:r>
          </a:p>
          <a:p>
            <a:endParaRPr lang="en-US" dirty="0"/>
          </a:p>
          <a:p>
            <a:r>
              <a:rPr lang="en-US" dirty="0"/>
              <a:t>This resembles GPU computing</a:t>
            </a:r>
          </a:p>
        </p:txBody>
      </p:sp>
    </p:spTree>
    <p:extLst>
      <p:ext uri="{BB962C8B-B14F-4D97-AF65-F5344CB8AC3E}">
        <p14:creationId xmlns:p14="http://schemas.microsoft.com/office/powerpoint/2010/main" val="515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Computing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>
                <a:ea typeface="ヒラギノ角ゴ Pro W3" pitchFamily="-108" charset="-128"/>
                <a:cs typeface="ヒラギノ角ゴ Pro W3" pitchFamily="-108" charset="-128"/>
              </a:rPr>
              <a:t>Computation is </a:t>
            </a:r>
            <a:r>
              <a:rPr lang="is-I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offloaded to the GPU</a:t>
            </a:r>
          </a:p>
          <a:p>
            <a:r>
              <a:rPr lang="is-IS" dirty="0">
                <a:ea typeface="ヒラギノ角ゴ Pro W3" pitchFamily="-108" charset="-128"/>
                <a:cs typeface="ヒラギノ角ゴ Pro W3" pitchFamily="-108" charset="-128"/>
              </a:rPr>
              <a:t>Three steps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CPU-GPU data transfer (1)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GPU kernel execution (2)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GPU-CPU data transfer (3)</a:t>
            </a:r>
            <a:endParaRPr lang="is-IS" dirty="0"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6" name="Imagen 5" descr="CPUtransposeonGP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52" y="3653164"/>
            <a:ext cx="6077096" cy="2008084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6D2262-6072-C646-927C-BC114994E5BB}"/>
              </a:ext>
            </a:extLst>
          </p:cNvPr>
          <p:cNvSpPr txBox="1"/>
          <p:nvPr/>
        </p:nvSpPr>
        <p:spPr>
          <a:xfrm>
            <a:off x="711809" y="6414379"/>
            <a:ext cx="7720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https://www.youtube.com/watch?v=y40-tY5WJ8A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https://safari.ethz.ch/digitaltechnik/spring2018/lib/exe/fetch.php?media=digitaldesign-2018-lecture22-gpuprogramming-afterlecture.pdf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55704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movement </a:t>
            </a:r>
            <a:r>
              <a:rPr lang="en-US" dirty="0"/>
              <a:t>between memory/storage units and compute units is a major contributor to execution time and energy consumption</a:t>
            </a:r>
          </a:p>
          <a:p>
            <a:r>
              <a:rPr lang="en-US" dirty="0">
                <a:solidFill>
                  <a:srgbClr val="00B050"/>
                </a:solidFill>
              </a:rPr>
              <a:t>Processing-in-Memory</a:t>
            </a:r>
            <a:r>
              <a:rPr lang="en-US" dirty="0"/>
              <a:t> (PIM) is a paradigm that can tackle the </a:t>
            </a:r>
            <a:r>
              <a:rPr lang="en-US" i="1" dirty="0">
                <a:solidFill>
                  <a:srgbClr val="C00000"/>
                </a:solidFill>
              </a:rPr>
              <a:t>data movement bottleneck</a:t>
            </a:r>
          </a:p>
          <a:p>
            <a:pPr lvl="1"/>
            <a:r>
              <a:rPr lang="en-US" dirty="0"/>
              <a:t>Though explored for +50 years, technology challenges prevented the successful materialization</a:t>
            </a:r>
          </a:p>
          <a:p>
            <a:r>
              <a:rPr lang="en-US" dirty="0"/>
              <a:t>UPMEM has designed and fabricated </a:t>
            </a:r>
            <a:r>
              <a:rPr lang="en-US" dirty="0">
                <a:solidFill>
                  <a:srgbClr val="00B050"/>
                </a:solidFill>
              </a:rPr>
              <a:t>the first publicly-available real-world PIM architecture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DDR4 chips embedding in-order multithreaded DRAM Processing Units (DPUs)</a:t>
            </a:r>
          </a:p>
          <a:p>
            <a:r>
              <a:rPr lang="en-US" dirty="0"/>
              <a:t>Our work: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Introduction </a:t>
            </a:r>
            <a:r>
              <a:rPr lang="en-US" dirty="0"/>
              <a:t>to UPMEM programming model and PIM architecture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Microbenchmark-based characterization </a:t>
            </a:r>
            <a:r>
              <a:rPr lang="en-US" dirty="0"/>
              <a:t>of the DPU</a:t>
            </a:r>
          </a:p>
          <a:p>
            <a:pPr lvl="1"/>
            <a:r>
              <a:rPr lang="en-US" dirty="0"/>
              <a:t>Benchmarking and </a:t>
            </a:r>
            <a:r>
              <a:rPr lang="en-US" dirty="0">
                <a:solidFill>
                  <a:srgbClr val="7030A0"/>
                </a:solidFill>
              </a:rPr>
              <a:t>workload suitability</a:t>
            </a:r>
            <a:r>
              <a:rPr lang="en-US" dirty="0"/>
              <a:t> study</a:t>
            </a:r>
          </a:p>
          <a:p>
            <a:r>
              <a:rPr lang="en-US" dirty="0"/>
              <a:t>Main contributions:</a:t>
            </a:r>
          </a:p>
          <a:p>
            <a:pPr lvl="1"/>
            <a:r>
              <a:rPr lang="en-US" dirty="0"/>
              <a:t>Comprehensive </a:t>
            </a:r>
            <a:r>
              <a:rPr lang="en-US" dirty="0">
                <a:solidFill>
                  <a:srgbClr val="0070C0"/>
                </a:solidFill>
              </a:rPr>
              <a:t>characterization and analysis of the first commercially-available PIM architecture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PrIM</a:t>
            </a:r>
            <a:r>
              <a:rPr lang="en-US" dirty="0">
                <a:solidFill>
                  <a:srgbClr val="002060"/>
                </a:solidFill>
              </a:rPr>
              <a:t> (</a:t>
            </a:r>
            <a:r>
              <a:rPr lang="en-US" u="sng" dirty="0">
                <a:solidFill>
                  <a:srgbClr val="002060"/>
                </a:solidFill>
              </a:rPr>
              <a:t>Pr</a:t>
            </a:r>
            <a:r>
              <a:rPr lang="en-US" dirty="0">
                <a:solidFill>
                  <a:srgbClr val="002060"/>
                </a:solidFill>
              </a:rPr>
              <a:t>ocessing-</a:t>
            </a:r>
            <a:r>
              <a:rPr lang="en-US" u="sng" dirty="0">
                <a:solidFill>
                  <a:srgbClr val="002060"/>
                </a:solidFill>
              </a:rPr>
              <a:t>I</a:t>
            </a:r>
            <a:r>
              <a:rPr lang="en-US" dirty="0">
                <a:solidFill>
                  <a:srgbClr val="002060"/>
                </a:solidFill>
              </a:rPr>
              <a:t>n-</a:t>
            </a:r>
            <a:r>
              <a:rPr lang="en-US" u="sng" dirty="0">
                <a:solidFill>
                  <a:srgbClr val="002060"/>
                </a:solidFill>
              </a:rPr>
              <a:t>M</a:t>
            </a:r>
            <a:r>
              <a:rPr lang="en-US" dirty="0">
                <a:solidFill>
                  <a:srgbClr val="002060"/>
                </a:solidFill>
              </a:rPr>
              <a:t>emory) benchmarks: </a:t>
            </a:r>
          </a:p>
          <a:p>
            <a:pPr lvl="2"/>
            <a:r>
              <a:rPr lang="en-US" dirty="0"/>
              <a:t>16 workloads that are memory-bound in conventional processor-centric systems</a:t>
            </a:r>
          </a:p>
          <a:p>
            <a:pPr lvl="2"/>
            <a:r>
              <a:rPr lang="en-US" dirty="0"/>
              <a:t>Strong and weak scaling characteristics</a:t>
            </a:r>
          </a:p>
          <a:p>
            <a:pPr lvl="1"/>
            <a:r>
              <a:rPr lang="en-US" dirty="0"/>
              <a:t>Comparison to </a:t>
            </a:r>
            <a:r>
              <a:rPr lang="en-US" dirty="0">
                <a:solidFill>
                  <a:srgbClr val="C00000"/>
                </a:solidFill>
              </a:rPr>
              <a:t>state-of-the-art CPU and GPU</a:t>
            </a:r>
          </a:p>
          <a:p>
            <a:r>
              <a:rPr lang="en-US" dirty="0"/>
              <a:t>Takeaways:</a:t>
            </a:r>
          </a:p>
          <a:p>
            <a:pPr lvl="1"/>
            <a:r>
              <a:rPr lang="en-US" dirty="0"/>
              <a:t>Workload characteristics for </a:t>
            </a:r>
            <a:r>
              <a:rPr lang="en-US" dirty="0">
                <a:solidFill>
                  <a:srgbClr val="0070C0"/>
                </a:solidFill>
              </a:rPr>
              <a:t>PIM suitability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Programming </a:t>
            </a:r>
            <a:r>
              <a:rPr lang="en-US" dirty="0"/>
              <a:t>recommendations</a:t>
            </a:r>
          </a:p>
          <a:p>
            <a:pPr lvl="1"/>
            <a:r>
              <a:rPr lang="en-US" dirty="0"/>
              <a:t>Suggestions and hints for </a:t>
            </a:r>
            <a:r>
              <a:rPr lang="en-US" dirty="0">
                <a:solidFill>
                  <a:srgbClr val="7030A0"/>
                </a:solidFill>
              </a:rPr>
              <a:t>hardware and architecture designers </a:t>
            </a:r>
            <a:r>
              <a:rPr lang="en-US" dirty="0"/>
              <a:t>of future PIM systems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PrIM</a:t>
            </a:r>
            <a:r>
              <a:rPr lang="en-US" dirty="0"/>
              <a:t>: (a) programming samples, (b) evaluation and comparison of current and future PIM systems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6 is a flow diagram representing operations in a method of delegating a processing task to a DRAM processor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2D8CD-A3CB-3E42-81F2-96F4BBA4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933" y="1665630"/>
            <a:ext cx="4568135" cy="44953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FE34C5-F311-A043-8EB2-544973B5CC13}"/>
              </a:ext>
            </a:extLst>
          </p:cNvPr>
          <p:cNvSpPr/>
          <p:nvPr/>
        </p:nvSpPr>
        <p:spPr>
          <a:xfrm>
            <a:off x="2464904" y="1769165"/>
            <a:ext cx="3279913" cy="795131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90BBB-5E91-C14C-AC15-B1554764A8B8}"/>
              </a:ext>
            </a:extLst>
          </p:cNvPr>
          <p:cNvSpPr/>
          <p:nvPr/>
        </p:nvSpPr>
        <p:spPr>
          <a:xfrm>
            <a:off x="2464904" y="2842591"/>
            <a:ext cx="3269974" cy="795131"/>
          </a:xfrm>
          <a:prstGeom prst="rect">
            <a:avLst/>
          </a:prstGeom>
          <a:solidFill>
            <a:srgbClr val="C5E0B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23DC2-3F23-1E42-AAB4-3BC0F20CE110}"/>
              </a:ext>
            </a:extLst>
          </p:cNvPr>
          <p:cNvSpPr/>
          <p:nvPr/>
        </p:nvSpPr>
        <p:spPr>
          <a:xfrm>
            <a:off x="2464904" y="3916017"/>
            <a:ext cx="3279913" cy="367748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59AE943-1A85-A34B-B187-F5FDA44E55D1}"/>
              </a:ext>
            </a:extLst>
          </p:cNvPr>
          <p:cNvSpPr/>
          <p:nvPr/>
        </p:nvSpPr>
        <p:spPr>
          <a:xfrm>
            <a:off x="3219303" y="4571025"/>
            <a:ext cx="1769165" cy="735494"/>
          </a:xfrm>
          <a:prstGeom prst="diamond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283719-F18A-8140-B56C-5184FB97A397}"/>
              </a:ext>
            </a:extLst>
          </p:cNvPr>
          <p:cNvSpPr/>
          <p:nvPr/>
        </p:nvSpPr>
        <p:spPr>
          <a:xfrm>
            <a:off x="2465878" y="5585791"/>
            <a:ext cx="3269974" cy="367749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7697A-76A1-6147-95C3-5CA8B2D7171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Fabrice </a:t>
            </a:r>
            <a:r>
              <a:rPr lang="en-US" sz="1000" dirty="0" err="1"/>
              <a:t>Devaux</a:t>
            </a:r>
            <a:r>
              <a:rPr lang="en-US" sz="1000" dirty="0"/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6352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B370-3675-2348-BEA1-CD1B3626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34" y="1742128"/>
            <a:ext cx="6326533" cy="435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D11235-E437-274F-81E3-478627C95D75}"/>
              </a:ext>
            </a:extLst>
          </p:cNvPr>
          <p:cNvSpPr/>
          <p:nvPr/>
        </p:nvSpPr>
        <p:spPr>
          <a:xfrm>
            <a:off x="1868557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Organization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1 schematically illustrates a computing system comprising DRAM circuits having integrated processors according to an example embodiment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7AB37-81DB-D04D-B6C4-68D73A571DDA}"/>
              </a:ext>
            </a:extLst>
          </p:cNvPr>
          <p:cNvSpPr/>
          <p:nvPr/>
        </p:nvSpPr>
        <p:spPr>
          <a:xfrm>
            <a:off x="2872409" y="2037522"/>
            <a:ext cx="2107095" cy="1053548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8BE03-5B8B-3D4F-B8F6-F6E1573514E4}"/>
              </a:ext>
            </a:extLst>
          </p:cNvPr>
          <p:cNvSpPr/>
          <p:nvPr/>
        </p:nvSpPr>
        <p:spPr>
          <a:xfrm>
            <a:off x="2295939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85490-ADBA-9044-94A4-D71B3664C27E}"/>
              </a:ext>
            </a:extLst>
          </p:cNvPr>
          <p:cNvSpPr/>
          <p:nvPr/>
        </p:nvSpPr>
        <p:spPr>
          <a:xfrm>
            <a:off x="1948070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983C2-B6C6-6249-B6B5-919500ADA369}"/>
              </a:ext>
            </a:extLst>
          </p:cNvPr>
          <p:cNvSpPr/>
          <p:nvPr/>
        </p:nvSpPr>
        <p:spPr>
          <a:xfrm>
            <a:off x="3309730" y="396131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A0B42-1003-4249-8F8C-9BE461ED04BD}"/>
              </a:ext>
            </a:extLst>
          </p:cNvPr>
          <p:cNvSpPr/>
          <p:nvPr/>
        </p:nvSpPr>
        <p:spPr>
          <a:xfrm>
            <a:off x="3737112" y="430918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84ED1-1715-314C-BF5E-798AD24191F4}"/>
              </a:ext>
            </a:extLst>
          </p:cNvPr>
          <p:cNvSpPr/>
          <p:nvPr/>
        </p:nvSpPr>
        <p:spPr>
          <a:xfrm>
            <a:off x="3389243" y="479619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A3FD7-AF46-EB44-A778-C09C04FFD401}"/>
              </a:ext>
            </a:extLst>
          </p:cNvPr>
          <p:cNvSpPr/>
          <p:nvPr/>
        </p:nvSpPr>
        <p:spPr>
          <a:xfrm>
            <a:off x="4740963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8AB63F-B9F6-4549-BED2-D56AFDC9B905}"/>
              </a:ext>
            </a:extLst>
          </p:cNvPr>
          <p:cNvSpPr/>
          <p:nvPr/>
        </p:nvSpPr>
        <p:spPr>
          <a:xfrm>
            <a:off x="5168345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706026-25C0-C349-BA7E-76BAF868D14E}"/>
              </a:ext>
            </a:extLst>
          </p:cNvPr>
          <p:cNvSpPr/>
          <p:nvPr/>
        </p:nvSpPr>
        <p:spPr>
          <a:xfrm>
            <a:off x="4820476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94A167-07F1-4D43-9F88-27229A5323D8}"/>
              </a:ext>
            </a:extLst>
          </p:cNvPr>
          <p:cNvSpPr/>
          <p:nvPr/>
        </p:nvSpPr>
        <p:spPr>
          <a:xfrm>
            <a:off x="6172196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B9AA12-D80D-574C-8707-9BECBCDBF9AD}"/>
              </a:ext>
            </a:extLst>
          </p:cNvPr>
          <p:cNvSpPr/>
          <p:nvPr/>
        </p:nvSpPr>
        <p:spPr>
          <a:xfrm>
            <a:off x="6599578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C5D2B3-3FDE-FC44-9F37-92B3CB199FC6}"/>
              </a:ext>
            </a:extLst>
          </p:cNvPr>
          <p:cNvSpPr/>
          <p:nvPr/>
        </p:nvSpPr>
        <p:spPr>
          <a:xfrm>
            <a:off x="6251709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BD4FD-AB8B-774A-842F-7D36CCCD788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Fabrice </a:t>
            </a:r>
            <a:r>
              <a:rPr lang="en-US" sz="1000" dirty="0" err="1"/>
              <a:t>Devaux</a:t>
            </a:r>
            <a:r>
              <a:rPr lang="en-US" sz="1000" dirty="0"/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8808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build="p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Organization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In a UPMEM-based PIM system </a:t>
            </a:r>
            <a:r>
              <a:rPr lang="en-US" dirty="0"/>
              <a:t>UPMEM DIMMs coexist with regular DDR4 DIMMs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0052D-6AD0-5E45-81CF-2FBF423F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65" y="2236016"/>
            <a:ext cx="6047670" cy="36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5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B03D0-8190-D443-8C79-41C1214E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7" y="3458048"/>
            <a:ext cx="3719964" cy="221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06B28-E1D0-714E-8C6C-56E7F30B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161" y="3511325"/>
            <a:ext cx="4830946" cy="245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Organization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 UPMEM DIMM contains </a:t>
            </a:r>
            <a:r>
              <a:rPr lang="en-US" sz="2600" dirty="0">
                <a:solidFill>
                  <a:srgbClr val="00B050"/>
                </a:solidFill>
              </a:rPr>
              <a:t>8 or 16 chips</a:t>
            </a:r>
          </a:p>
          <a:p>
            <a:pPr lvl="1"/>
            <a:r>
              <a:rPr lang="en-US" sz="2200" dirty="0"/>
              <a:t>Thus, </a:t>
            </a:r>
            <a:r>
              <a:rPr lang="en-US" sz="2200" dirty="0">
                <a:solidFill>
                  <a:srgbClr val="00B050"/>
                </a:solidFill>
              </a:rPr>
              <a:t>1 or 2 ranks </a:t>
            </a:r>
            <a:r>
              <a:rPr lang="en-US" sz="2200" dirty="0"/>
              <a:t>of 8 chips each</a:t>
            </a:r>
          </a:p>
          <a:p>
            <a:r>
              <a:rPr lang="en-US" sz="2600" dirty="0"/>
              <a:t>Inside each PIM chip there are: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64MB banks </a:t>
            </a:r>
            <a:r>
              <a:rPr lang="en-US" dirty="0"/>
              <a:t>per chip: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Main RAM (MRAM)</a:t>
            </a:r>
            <a:r>
              <a:rPr lang="en-US" dirty="0"/>
              <a:t> banks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rgbClr val="0070C0"/>
                </a:solidFill>
              </a:rPr>
              <a:t>DRAM Processing Units (DPUs)</a:t>
            </a:r>
            <a:r>
              <a:rPr lang="en-US" dirty="0"/>
              <a:t> in each chip, 64 DPUs per rank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1802DE-1D59-FB46-A9C9-50AD777D4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728" y="4450292"/>
            <a:ext cx="2197507" cy="138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6EC1F-546A-D24F-B390-78D54FF76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245" y="4450292"/>
            <a:ext cx="1195702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1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DD877-191D-2149-826A-8B0E2C44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525" y="986857"/>
            <a:ext cx="4175012" cy="4915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System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 lvl="1"/>
            <a:r>
              <a:rPr lang="en-US" sz="2200" dirty="0"/>
              <a:t>P21 DIMMs</a:t>
            </a:r>
          </a:p>
          <a:p>
            <a:pPr lvl="1"/>
            <a:r>
              <a:rPr lang="en-US" sz="2200" dirty="0"/>
              <a:t>Dual x86 socket</a:t>
            </a:r>
          </a:p>
          <a:p>
            <a:pPr lvl="2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dirty="0"/>
              <a:t> coexist with </a:t>
            </a:r>
            <a:r>
              <a:rPr lang="en-US" dirty="0">
                <a:solidFill>
                  <a:srgbClr val="C00000"/>
                </a:solidFill>
              </a:rPr>
              <a:t>regular DDR4 DIMMs</a:t>
            </a:r>
          </a:p>
          <a:p>
            <a:pPr lvl="2"/>
            <a:r>
              <a:rPr lang="en-US" dirty="0"/>
              <a:t>2 memory controllers/socket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6951641" y="2071051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2560 DPUs*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E9180-9C7C-4243-8B57-779664277A41}"/>
              </a:ext>
            </a:extLst>
          </p:cNvPr>
          <p:cNvSpPr txBox="1"/>
          <p:nvPr/>
        </p:nvSpPr>
        <p:spPr>
          <a:xfrm>
            <a:off x="1443269" y="6555534"/>
            <a:ext cx="6896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* There are 4 faulty DPUs in the system that we use in our experiments. Thus, the maximum number of DPUs we can use is 2,556.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1295" y="5809731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160 GB</a:t>
            </a:r>
          </a:p>
        </p:txBody>
      </p:sp>
    </p:spTree>
    <p:extLst>
      <p:ext uri="{BB962C8B-B14F-4D97-AF65-F5344CB8AC3E}">
        <p14:creationId xmlns:p14="http://schemas.microsoft.com/office/powerpoint/2010/main" val="300153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System (II)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E657-497E-D34D-9E02-32886203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09" y="867386"/>
            <a:ext cx="5851473" cy="557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06EDF-1A4E-6145-9E03-9FF99CE5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245" y="2839197"/>
            <a:ext cx="3012711" cy="2118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F6870-38D1-E447-9353-7D4BF290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30" y="1609889"/>
            <a:ext cx="2066388" cy="91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921E-5AA3-B844-8F27-9D5D6227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623" y="3374763"/>
            <a:ext cx="2592924" cy="200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4920E-CFD7-B344-BBAC-B77FDC25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595" y="1822368"/>
            <a:ext cx="2070100" cy="86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4595-5C2B-D74E-A7AB-93038825B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083" y="2229106"/>
            <a:ext cx="2809502" cy="14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31B5F0-E7C8-A94D-A239-6162094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2690" y="2001347"/>
            <a:ext cx="2320496" cy="10080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FFEEB-275A-6D48-A0BA-4952CDBF4E51}"/>
              </a:ext>
            </a:extLst>
          </p:cNvPr>
          <p:cNvGrpSpPr/>
          <p:nvPr/>
        </p:nvGrpSpPr>
        <p:grpSpPr>
          <a:xfrm>
            <a:off x="6813095" y="910731"/>
            <a:ext cx="2281552" cy="1398315"/>
            <a:chOff x="5480050" y="921748"/>
            <a:chExt cx="2281552" cy="13983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CE7DF7-C4B4-D04D-8FF2-ED61BC6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50289-053A-BA48-9FBD-B9F4A7CC5957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F7B0-9D5C-3D46-B511-5F0408593525}"/>
              </a:ext>
            </a:extLst>
          </p:cNvPr>
          <p:cNvGrpSpPr/>
          <p:nvPr/>
        </p:nvGrpSpPr>
        <p:grpSpPr>
          <a:xfrm>
            <a:off x="2111632" y="3614951"/>
            <a:ext cx="3211780" cy="2660400"/>
            <a:chOff x="778587" y="3625968"/>
            <a:chExt cx="3211780" cy="26604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E57DCB-2F0D-BD41-A724-67B83D67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38301-4BD6-DD49-9B22-015A6C780208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ADAA6C-C5FB-CB44-A9E6-6E964C820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930" y="977555"/>
            <a:ext cx="2580266" cy="30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640-DPU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10 UPMEM DIMMs of 8 chips each (10 ranks)</a:t>
            </a:r>
          </a:p>
          <a:p>
            <a:pPr lvl="1"/>
            <a:r>
              <a:rPr lang="en-US" sz="2200" dirty="0"/>
              <a:t>E19 DIMMs</a:t>
            </a:r>
          </a:p>
          <a:p>
            <a:pPr lvl="1"/>
            <a:r>
              <a:rPr lang="en-US" sz="2200" dirty="0"/>
              <a:t>x86 socket</a:t>
            </a:r>
          </a:p>
          <a:p>
            <a:pPr lvl="2"/>
            <a:r>
              <a:rPr lang="en-US" dirty="0"/>
              <a:t>2 memory controllers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C1694-403F-1740-81E2-EF1FB87E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06" y="2214414"/>
            <a:ext cx="4445000" cy="2641600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7253614" y="3417820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640 DPUs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7364" y="4575278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40 GB</a:t>
            </a:r>
          </a:p>
        </p:txBody>
      </p:sp>
    </p:spTree>
    <p:extLst>
      <p:ext uri="{BB962C8B-B14F-4D97-AF65-F5344CB8AC3E}">
        <p14:creationId xmlns:p14="http://schemas.microsoft.com/office/powerpoint/2010/main" val="39494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Sharing? Security Implications?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DPUs cannot be shared </a:t>
            </a:r>
            <a:r>
              <a:rPr lang="en-US" dirty="0"/>
              <a:t>across multiple CPU processes</a:t>
            </a:r>
          </a:p>
          <a:p>
            <a:pPr lvl="1"/>
            <a:r>
              <a:rPr lang="en-US" dirty="0"/>
              <a:t>There are so many DPUs in the system that there is no need for sharing</a:t>
            </a:r>
          </a:p>
          <a:p>
            <a:endParaRPr lang="en-US" dirty="0"/>
          </a:p>
          <a:p>
            <a:r>
              <a:rPr lang="en-US" dirty="0"/>
              <a:t>According to UPMEM, this assumption makes things simpler</a:t>
            </a:r>
          </a:p>
          <a:p>
            <a:pPr lvl="1"/>
            <a:r>
              <a:rPr lang="en-US" dirty="0"/>
              <a:t>No need for OS</a:t>
            </a:r>
          </a:p>
          <a:p>
            <a:pPr lvl="1"/>
            <a:r>
              <a:rPr lang="en-US" dirty="0"/>
              <a:t>Simplified </a:t>
            </a:r>
            <a:r>
              <a:rPr lang="en-US" dirty="0">
                <a:solidFill>
                  <a:srgbClr val="C00000"/>
                </a:solidFill>
              </a:rPr>
              <a:t>security implications</a:t>
            </a:r>
            <a:r>
              <a:rPr lang="en-US" dirty="0"/>
              <a:t>: No side channels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1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9701"/>
            <a:ext cx="8787600" cy="1384758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78200" y="1899716"/>
            <a:ext cx="8787600" cy="1373969"/>
          </a:xfrm>
          <a:prstGeom prst="roundRect">
            <a:avLst>
              <a:gd name="adj" fmla="val 7532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69CC7-3B9F-0149-92EB-C2AB88684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153089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 Addition (VA)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first programming example</a:t>
            </a:r>
          </a:p>
          <a:p>
            <a:r>
              <a:rPr lang="en-US" dirty="0"/>
              <a:t>We partition the input arrays across: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DPUs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Tasklets</a:t>
            </a:r>
            <a:r>
              <a:rPr lang="en-US" dirty="0"/>
              <a:t>, i.e., software threads running on a DPU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2EFEB-7804-EE40-8134-9A3997B8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100826"/>
            <a:ext cx="7920000" cy="1360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42C94-4BDB-C14D-9F8C-17B98264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564714"/>
            <a:ext cx="7920000" cy="2226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B1A14-198C-EE44-976A-C32F2F324479}"/>
              </a:ext>
            </a:extLst>
          </p:cNvPr>
          <p:cNvSpPr/>
          <p:nvPr/>
        </p:nvSpPr>
        <p:spPr>
          <a:xfrm>
            <a:off x="612000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4BB11-697F-9946-AAEC-B09BB35EA1DE}"/>
              </a:ext>
            </a:extLst>
          </p:cNvPr>
          <p:cNvSpPr/>
          <p:nvPr/>
        </p:nvSpPr>
        <p:spPr>
          <a:xfrm>
            <a:off x="2584174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D50D0-72B1-274B-9DBD-2C3D3C22C365}"/>
              </a:ext>
            </a:extLst>
          </p:cNvPr>
          <p:cNvSpPr/>
          <p:nvPr/>
        </p:nvSpPr>
        <p:spPr>
          <a:xfrm>
            <a:off x="4566287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12BA6-68A6-2149-8323-BCFE0737AD9F}"/>
              </a:ext>
            </a:extLst>
          </p:cNvPr>
          <p:cNvSpPr/>
          <p:nvPr/>
        </p:nvSpPr>
        <p:spPr>
          <a:xfrm>
            <a:off x="6552011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3413-1772-4C47-91D2-4A741FFEE9E9}"/>
              </a:ext>
            </a:extLst>
          </p:cNvPr>
          <p:cNvSpPr txBox="1"/>
          <p:nvPr/>
        </p:nvSpPr>
        <p:spPr>
          <a:xfrm>
            <a:off x="1140887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5E29E-24B5-1846-B55B-77EF1AEFD25D}"/>
              </a:ext>
            </a:extLst>
          </p:cNvPr>
          <p:cNvSpPr txBox="1"/>
          <p:nvPr/>
        </p:nvSpPr>
        <p:spPr>
          <a:xfrm>
            <a:off x="3127969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AD800-CDBD-5443-86DA-5DD3A10A83BB}"/>
              </a:ext>
            </a:extLst>
          </p:cNvPr>
          <p:cNvSpPr txBox="1"/>
          <p:nvPr/>
        </p:nvSpPr>
        <p:spPr>
          <a:xfrm>
            <a:off x="5110082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37D9D-6A5D-FD48-BCD2-C423651EEA2E}"/>
              </a:ext>
            </a:extLst>
          </p:cNvPr>
          <p:cNvSpPr txBox="1"/>
          <p:nvPr/>
        </p:nvSpPr>
        <p:spPr>
          <a:xfrm>
            <a:off x="7097164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83699-D365-B84F-9B55-5B01DEE904DD}"/>
              </a:ext>
            </a:extLst>
          </p:cNvPr>
          <p:cNvSpPr/>
          <p:nvPr/>
        </p:nvSpPr>
        <p:spPr>
          <a:xfrm>
            <a:off x="631879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D4BEA-3515-B044-8D7E-9957E2FF768A}"/>
              </a:ext>
            </a:extLst>
          </p:cNvPr>
          <p:cNvSpPr/>
          <p:nvPr/>
        </p:nvSpPr>
        <p:spPr>
          <a:xfrm>
            <a:off x="1598087" y="3084443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D17448-99CF-D343-AB80-E5839B807C2B}"/>
              </a:ext>
            </a:extLst>
          </p:cNvPr>
          <p:cNvSpPr/>
          <p:nvPr/>
        </p:nvSpPr>
        <p:spPr>
          <a:xfrm>
            <a:off x="2625429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40CC6-91EE-074C-A1BE-7A8A20BAF44C}"/>
              </a:ext>
            </a:extLst>
          </p:cNvPr>
          <p:cNvSpPr/>
          <p:nvPr/>
        </p:nvSpPr>
        <p:spPr>
          <a:xfrm>
            <a:off x="3591637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322A0-61C5-E14F-B057-915B78BCF5E2}"/>
              </a:ext>
            </a:extLst>
          </p:cNvPr>
          <p:cNvSpPr/>
          <p:nvPr/>
        </p:nvSpPr>
        <p:spPr>
          <a:xfrm>
            <a:off x="4591275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2B6E93-A55B-6F4F-8D27-B50A5B9E76CA}"/>
              </a:ext>
            </a:extLst>
          </p:cNvPr>
          <p:cNvSpPr/>
          <p:nvPr/>
        </p:nvSpPr>
        <p:spPr>
          <a:xfrm>
            <a:off x="5557483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3501B-02F8-1945-9F15-6B9C7924520E}"/>
              </a:ext>
            </a:extLst>
          </p:cNvPr>
          <p:cNvSpPr/>
          <p:nvPr/>
        </p:nvSpPr>
        <p:spPr>
          <a:xfrm>
            <a:off x="6551256" y="3079031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57B11-CEBB-7247-8BD6-8989381C7A1D}"/>
              </a:ext>
            </a:extLst>
          </p:cNvPr>
          <p:cNvSpPr/>
          <p:nvPr/>
        </p:nvSpPr>
        <p:spPr>
          <a:xfrm>
            <a:off x="7517464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Tasklet</a:t>
            </a:r>
            <a:r>
              <a:rPr lang="en-US" b="1" i="1" dirty="0">
                <a:solidFill>
                  <a:schemeClr val="tx1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1437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1" animBg="1"/>
      <p:bldP spid="17" grpId="1" animBg="1"/>
      <p:bldP spid="18" grpId="1" animBg="1"/>
      <p:bldP spid="19" grpId="1" animBg="1"/>
      <p:bldP spid="20" grpId="1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Data Movement in Computing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19"/>
            <a:ext cx="8610600" cy="2060794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7030A0"/>
                </a:solidFill>
                <a:cs typeface="Adobe Garamond Pro"/>
              </a:rPr>
              <a:t>Data movement </a:t>
            </a:r>
            <a:r>
              <a:rPr lang="en-US" sz="2200" dirty="0">
                <a:cs typeface="Adobe Garamond Pro"/>
              </a:rPr>
              <a:t>dominates </a:t>
            </a:r>
            <a:r>
              <a:rPr lang="en-US" sz="2200" dirty="0">
                <a:solidFill>
                  <a:srgbClr val="0070C0"/>
                </a:solidFill>
                <a:cs typeface="Adobe Garamond Pro"/>
              </a:rPr>
              <a:t>performance </a:t>
            </a:r>
            <a:r>
              <a:rPr lang="en-US" sz="2200" dirty="0">
                <a:cs typeface="Adobe Garamond Pro"/>
              </a:rPr>
              <a:t>and</a:t>
            </a:r>
            <a:r>
              <a:rPr lang="en-US" sz="2200" dirty="0">
                <a:solidFill>
                  <a:srgbClr val="FF0000"/>
                </a:solidFill>
                <a:cs typeface="Adobe Garamond Pro"/>
              </a:rPr>
              <a:t> </a:t>
            </a:r>
            <a:r>
              <a:rPr lang="en-US" sz="2200" dirty="0">
                <a:cs typeface="Adobe Garamond Pro"/>
              </a:rPr>
              <a:t>is a major system </a:t>
            </a:r>
            <a:r>
              <a:rPr lang="en-US" sz="2200" dirty="0">
                <a:solidFill>
                  <a:srgbClr val="C00000"/>
                </a:solidFill>
                <a:cs typeface="Adobe Garamond Pro"/>
              </a:rPr>
              <a:t>energy bottleneck</a:t>
            </a:r>
          </a:p>
          <a:p>
            <a:r>
              <a:rPr lang="en-US" sz="2200" dirty="0">
                <a:solidFill>
                  <a:srgbClr val="C00000"/>
                </a:solidFill>
                <a:cs typeface="Adobe Garamond Pro"/>
              </a:rPr>
              <a:t>Total system energy</a:t>
            </a:r>
            <a:r>
              <a:rPr lang="en-US" sz="2200" dirty="0">
                <a:cs typeface="Adobe Garamond Pro"/>
              </a:rPr>
              <a:t>: data movement accounts for </a:t>
            </a:r>
          </a:p>
          <a:p>
            <a:pPr lvl="1"/>
            <a:r>
              <a:rPr lang="en-US" sz="1800" dirty="0">
                <a:cs typeface="Adobe Garamond Pro"/>
              </a:rPr>
              <a:t>62% in consumer applications</a:t>
            </a:r>
            <a:r>
              <a:rPr lang="en-US" sz="1800" baseline="30000" dirty="0"/>
              <a:t>✻</a:t>
            </a:r>
            <a:r>
              <a:rPr lang="en-US" sz="1800" dirty="0">
                <a:cs typeface="Adobe Garamond Pro"/>
              </a:rPr>
              <a:t>, </a:t>
            </a:r>
          </a:p>
          <a:p>
            <a:pPr lvl="1"/>
            <a:r>
              <a:rPr lang="en-US" sz="1800" dirty="0">
                <a:cs typeface="Adobe Garamond Pro"/>
              </a:rPr>
              <a:t>40% in scientific applications</a:t>
            </a:r>
            <a:r>
              <a:rPr lang="en-US" sz="1800" baseline="30000" dirty="0"/>
              <a:t>★</a:t>
            </a:r>
            <a:r>
              <a:rPr lang="en-US" sz="1800" dirty="0">
                <a:cs typeface="Adobe Garamond Pro"/>
              </a:rPr>
              <a:t>, </a:t>
            </a:r>
          </a:p>
          <a:p>
            <a:pPr lvl="1"/>
            <a:r>
              <a:rPr lang="en-US" sz="1800" dirty="0">
                <a:cs typeface="Adobe Garamond Pro"/>
              </a:rPr>
              <a:t>35% in mobile  applications</a:t>
            </a:r>
            <a:r>
              <a:rPr lang="en-US" sz="1800" baseline="30000" dirty="0"/>
              <a:t>☆</a:t>
            </a:r>
            <a:endParaRPr lang="en-US" sz="1800" dirty="0">
              <a:cs typeface="Adobe Garamond Pro"/>
            </a:endParaRPr>
          </a:p>
          <a:p>
            <a:pPr lvl="1"/>
            <a:endParaRPr lang="en-US" sz="2200" dirty="0">
              <a:solidFill>
                <a:srgbClr val="C00000"/>
              </a:solidFill>
              <a:cs typeface="Adobe Garamon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300" y="5923671"/>
            <a:ext cx="74895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/>
              <a:t>✻ </a:t>
            </a:r>
            <a:r>
              <a:rPr lang="en-US" sz="1000" dirty="0" err="1"/>
              <a:t>Boroumand</a:t>
            </a:r>
            <a:r>
              <a:rPr lang="en-US" sz="1000" dirty="0"/>
              <a:t> et al., “Google Workloads for Consumer Devices: Mitigating Data Movement Bottlenecks,” ASPLOS 2018</a:t>
            </a:r>
          </a:p>
          <a:p>
            <a:r>
              <a:rPr lang="en-US" sz="1000" baseline="30000" dirty="0"/>
              <a:t>★ </a:t>
            </a:r>
            <a:r>
              <a:rPr lang="en-US" sz="1000" dirty="0" err="1"/>
              <a:t>Kestor</a:t>
            </a:r>
            <a:r>
              <a:rPr lang="en-US" sz="1000" dirty="0"/>
              <a:t> et al., “Quantifying the Energy Cost of Data Movement in Scientific Applications,” IISWC 2013 </a:t>
            </a:r>
          </a:p>
          <a:p>
            <a:r>
              <a:rPr lang="en-US" sz="1000" baseline="30000" dirty="0"/>
              <a:t>☆ </a:t>
            </a:r>
            <a:r>
              <a:rPr lang="en-US" sz="1000" dirty="0" err="1"/>
              <a:t>Pandiyan</a:t>
            </a:r>
            <a:r>
              <a:rPr lang="en-US" sz="1000" dirty="0"/>
              <a:t> and Wu, “Quantifying the energy cost of data movement for emerging smart phone workloads on mobile platforms,” IISWC 2014</a:t>
            </a:r>
          </a:p>
        </p:txBody>
      </p:sp>
      <p:cxnSp>
        <p:nvCxnSpPr>
          <p:cNvPr id="10" name="Curved Connector 9"/>
          <p:cNvCxnSpPr/>
          <p:nvPr/>
        </p:nvCxnSpPr>
        <p:spPr>
          <a:xfrm rot="5400000">
            <a:off x="4328592" y="3380992"/>
            <a:ext cx="914400" cy="609600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092280" y="3436798"/>
            <a:ext cx="990600" cy="23063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DRAM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Left-Right Arrow 12"/>
          <p:cNvSpPr/>
          <p:nvPr/>
        </p:nvSpPr>
        <p:spPr>
          <a:xfrm>
            <a:off x="5640245" y="4464617"/>
            <a:ext cx="1387896" cy="256875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Curved Connector 13"/>
          <p:cNvCxnSpPr/>
          <p:nvPr/>
        </p:nvCxnSpPr>
        <p:spPr>
          <a:xfrm rot="16200000" flipH="1">
            <a:off x="5814492" y="3419092"/>
            <a:ext cx="990600" cy="609600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01344" y="2825182"/>
            <a:ext cx="27469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7030A0"/>
                </a:solidFill>
              </a:rPr>
              <a:t>Data Movement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98801" y="4310632"/>
            <a:ext cx="958117" cy="55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GPU</a:t>
            </a:r>
            <a:endParaRPr lang="en-US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161246" y="4031232"/>
            <a:ext cx="464820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22" name="Rounded Rectangle 21"/>
          <p:cNvSpPr/>
          <p:nvPr/>
        </p:nvSpPr>
        <p:spPr>
          <a:xfrm>
            <a:off x="1098801" y="3584192"/>
            <a:ext cx="830847" cy="558800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CPU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231606" y="3640072"/>
            <a:ext cx="830847" cy="558800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CPU</a:t>
            </a:r>
            <a:endParaRPr lang="en-US" sz="1100" b="1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3D5AE4-8163-4E43-9AF8-88A5F6E5A1DA}"/>
              </a:ext>
            </a:extLst>
          </p:cNvPr>
          <p:cNvGrpSpPr/>
          <p:nvPr/>
        </p:nvGrpSpPr>
        <p:grpSpPr>
          <a:xfrm>
            <a:off x="899592" y="3322722"/>
            <a:ext cx="4648200" cy="2496670"/>
            <a:chOff x="899592" y="3322722"/>
            <a:chExt cx="4648200" cy="2496670"/>
          </a:xfrm>
        </p:grpSpPr>
        <p:sp>
          <p:nvSpPr>
            <p:cNvPr id="19" name="Rounded Rectangle 18"/>
            <p:cNvSpPr/>
            <p:nvPr/>
          </p:nvSpPr>
          <p:spPr>
            <a:xfrm>
              <a:off x="899592" y="3360672"/>
              <a:ext cx="4648200" cy="2458720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 w="38100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86322" y="3322722"/>
              <a:ext cx="897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SoC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2758872" y="3751832"/>
            <a:ext cx="464820" cy="1117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L2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988933" y="5372352"/>
            <a:ext cx="796834" cy="335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Video Decoder</a:t>
            </a:r>
            <a:endParaRPr lang="en-US" sz="900" b="1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337992" y="4295392"/>
            <a:ext cx="1524000" cy="0"/>
          </a:xfrm>
          <a:prstGeom prst="straightConnector1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>
          <a:xfrm flipH="1">
            <a:off x="2161246" y="4590032"/>
            <a:ext cx="464820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29" name="Rounded Rectangle 28"/>
          <p:cNvSpPr/>
          <p:nvPr/>
        </p:nvSpPr>
        <p:spPr>
          <a:xfrm>
            <a:off x="1098801" y="5372352"/>
            <a:ext cx="796834" cy="335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Video Encoder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880792" y="5362192"/>
            <a:ext cx="796834" cy="3352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Audio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795192" y="5362192"/>
            <a:ext cx="796834" cy="3460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Display Engine</a:t>
            </a:r>
            <a:endParaRPr lang="en-US" sz="900" b="1" dirty="0">
              <a:solidFill>
                <a:srgbClr val="00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5090592" y="3761992"/>
            <a:ext cx="13064" cy="1905000"/>
          </a:xfrm>
          <a:prstGeom prst="straightConnector1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>
          <a:xfrm flipH="1">
            <a:off x="1165204" y="4981192"/>
            <a:ext cx="3772988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>
          <a:xfrm>
            <a:off x="2387350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>
          <a:xfrm>
            <a:off x="1497218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>
          <a:xfrm>
            <a:off x="3261792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>
            <a:off x="4176192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5691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15" grpId="0"/>
      <p:bldP spid="20" grpId="0" animBg="1"/>
      <p:bldP spid="22" grpId="0" animBg="1"/>
      <p:bldP spid="23" grpId="0" animBg="1"/>
      <p:bldP spid="25" grpId="0" animBg="1"/>
      <p:bldP spid="26" grpId="0" animBg="1"/>
      <p:bldP spid="29" grpId="0" animBg="1"/>
      <p:bldP spid="3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General Programming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UPMEM programming guide</a:t>
            </a:r>
            <a:r>
              <a:rPr lang="en-US" baseline="30000" dirty="0"/>
              <a:t>✻</a:t>
            </a:r>
            <a:r>
              <a:rPr lang="en-US" dirty="0"/>
              <a:t>, presentations</a:t>
            </a:r>
            <a:r>
              <a:rPr lang="en-US" baseline="30000" dirty="0"/>
              <a:t>★</a:t>
            </a:r>
            <a:r>
              <a:rPr lang="en-US" dirty="0"/>
              <a:t>, and white papers</a:t>
            </a:r>
            <a:r>
              <a:rPr lang="en-US" baseline="30000" dirty="0"/>
              <a:t>☆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5D1409-3F6A-404C-BA0C-B1E58EE0C5C1}"/>
              </a:ext>
            </a:extLst>
          </p:cNvPr>
          <p:cNvSpPr txBox="1"/>
          <p:nvPr/>
        </p:nvSpPr>
        <p:spPr>
          <a:xfrm>
            <a:off x="169011" y="5851726"/>
            <a:ext cx="7234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200" baseline="30000" dirty="0"/>
              <a:t>✻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https://sdk.upmem.com/2021.1.1/index.html</a:t>
            </a:r>
            <a:endParaRPr lang="en-US" sz="1200" dirty="0"/>
          </a:p>
          <a:p>
            <a:pPr lvl="0">
              <a:defRPr/>
            </a:pPr>
            <a:r>
              <a:rPr lang="en-US" sz="1200" baseline="30000" dirty="0"/>
              <a:t>★ </a:t>
            </a:r>
            <a:r>
              <a:rPr lang="en-US" sz="1200" dirty="0"/>
              <a:t>F. </a:t>
            </a:r>
            <a:r>
              <a:rPr lang="en-US" sz="1200" dirty="0" err="1"/>
              <a:t>Devaux</a:t>
            </a:r>
            <a:r>
              <a:rPr lang="en-US" sz="1200" dirty="0"/>
              <a:t>, "The true Processing In Memory accelerator," </a:t>
            </a:r>
            <a:r>
              <a:rPr lang="en-US" sz="1200" dirty="0" err="1"/>
              <a:t>HotChips</a:t>
            </a:r>
            <a:r>
              <a:rPr lang="en-US" sz="1200" dirty="0"/>
              <a:t> 2019. </a:t>
            </a:r>
            <a:r>
              <a:rPr lang="en-US" sz="1200" dirty="0" err="1"/>
              <a:t>doi</a:t>
            </a:r>
            <a:r>
              <a:rPr lang="en-US" sz="1200" dirty="0"/>
              <a:t>: 10.1109/HOTCHIPS.2019.8875680</a:t>
            </a:r>
          </a:p>
          <a:p>
            <a:pPr lvl="0">
              <a:defRPr/>
            </a:pPr>
            <a:r>
              <a:rPr lang="en-US" sz="1200" baseline="30000" dirty="0"/>
              <a:t>☆ </a:t>
            </a:r>
            <a:r>
              <a:rPr lang="en-US" sz="1200" dirty="0"/>
              <a:t>UPMEM, “Introduction to UPMEM PIM. Processing-in-memory (PIM) on DRAM Accelerator,” White paper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9C40A2-9B30-A54D-8764-D723E53E557A}"/>
              </a:ext>
            </a:extLst>
          </p:cNvPr>
          <p:cNvGrpSpPr/>
          <p:nvPr/>
        </p:nvGrpSpPr>
        <p:grpSpPr>
          <a:xfrm>
            <a:off x="1630497" y="2060153"/>
            <a:ext cx="5883007" cy="3593820"/>
            <a:chOff x="1630497" y="2060153"/>
            <a:chExt cx="5883007" cy="348365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02C774D0-0374-7B43-914C-DDA905936022}"/>
                </a:ext>
              </a:extLst>
            </p:cNvPr>
            <p:cNvSpPr/>
            <p:nvPr/>
          </p:nvSpPr>
          <p:spPr>
            <a:xfrm>
              <a:off x="1630497" y="2060153"/>
              <a:ext cx="5883007" cy="3483650"/>
            </a:xfrm>
            <a:prstGeom prst="roundRect">
              <a:avLst>
                <a:gd name="adj" fmla="val 7357"/>
              </a:avLst>
            </a:prstGeom>
            <a:solidFill>
              <a:srgbClr val="F3FCF3"/>
            </a:solidFill>
            <a:ln w="44450">
              <a:solidFill>
                <a:srgbClr val="00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4" name="Round Same Side Corner Rectangle 23">
              <a:extLst>
                <a:ext uri="{FF2B5EF4-FFF2-40B4-BE49-F238E27FC236}">
                  <a16:creationId xmlns:a16="http://schemas.microsoft.com/office/drawing/2014/main" id="{C0955F9C-1712-B54F-9BAE-DD8C0C4C3A90}"/>
                </a:ext>
              </a:extLst>
            </p:cNvPr>
            <p:cNvSpPr/>
            <p:nvPr/>
          </p:nvSpPr>
          <p:spPr>
            <a:xfrm>
              <a:off x="1630497" y="2069119"/>
              <a:ext cx="5883007" cy="396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9901"/>
            </a:solidFill>
            <a:ln>
              <a:solidFill>
                <a:srgbClr val="00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2000" b="1" i="1" dirty="0">
                  <a:latin typeface="Cambria" panose="02040503050406030204" pitchFamily="18" charset="0"/>
                </a:rPr>
                <a:t>GENERAL PROGRAMMING RECOMMENDATIONS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A18A08A-B5EA-F040-B17C-5E2D7CC3B463}"/>
              </a:ext>
            </a:extLst>
          </p:cNvPr>
          <p:cNvSpPr txBox="1"/>
          <p:nvPr/>
        </p:nvSpPr>
        <p:spPr>
          <a:xfrm>
            <a:off x="1630497" y="2465119"/>
            <a:ext cx="5883007" cy="317009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Cambria" panose="02040503050406030204" pitchFamily="18" charset="0"/>
              </a:rPr>
              <a:t>Execute on the </a:t>
            </a:r>
            <a:r>
              <a:rPr lang="en-US" sz="2000" i="1" dirty="0">
                <a:latin typeface="Cambria" panose="02040503050406030204" pitchFamily="18" charset="0"/>
              </a:rPr>
              <a:t>DRAM Processing Units</a:t>
            </a:r>
            <a:r>
              <a:rPr lang="en-US" sz="2000" dirty="0">
                <a:latin typeface="Cambria" panose="02040503050406030204" pitchFamily="18" charset="0"/>
              </a:rPr>
              <a:t> (</a:t>
            </a:r>
            <a:r>
              <a:rPr lang="en-US" sz="2000" i="1" dirty="0">
                <a:latin typeface="Cambria" panose="02040503050406030204" pitchFamily="18" charset="0"/>
              </a:rPr>
              <a:t>DPUs</a:t>
            </a:r>
            <a:r>
              <a:rPr lang="en-US" sz="2000" dirty="0">
                <a:latin typeface="Cambria" panose="02040503050406030204" pitchFamily="18" charset="0"/>
              </a:rPr>
              <a:t>) </a:t>
            </a:r>
            <a:r>
              <a:rPr lang="en-US" sz="2000" b="1" dirty="0">
                <a:latin typeface="Cambria" panose="02040503050406030204" pitchFamily="18" charset="0"/>
              </a:rPr>
              <a:t>portions of parallel code</a:t>
            </a:r>
            <a:r>
              <a:rPr lang="en-US" sz="2000" dirty="0">
                <a:latin typeface="Cambria" panose="02040503050406030204" pitchFamily="18" charset="0"/>
              </a:rPr>
              <a:t> that are as long as possible. 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Cambria" panose="02040503050406030204" pitchFamily="18" charset="0"/>
              </a:rPr>
              <a:t>Split the workload into </a:t>
            </a:r>
            <a:r>
              <a:rPr lang="en-US" sz="2000" b="1" dirty="0">
                <a:latin typeface="Cambria" panose="02040503050406030204" pitchFamily="18" charset="0"/>
              </a:rPr>
              <a:t>independent data blocks</a:t>
            </a:r>
            <a:r>
              <a:rPr lang="en-US" sz="2000" dirty="0">
                <a:latin typeface="Cambria" panose="02040503050406030204" pitchFamily="18" charset="0"/>
              </a:rPr>
              <a:t>, which the DPUs operate on independently. 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Cambria" panose="02040503050406030204" pitchFamily="18" charset="0"/>
              </a:rPr>
              <a:t>Use </a:t>
            </a:r>
            <a:r>
              <a:rPr lang="en-US" sz="2000" b="1" dirty="0">
                <a:latin typeface="Cambria" panose="02040503050406030204" pitchFamily="18" charset="0"/>
              </a:rPr>
              <a:t>as many working DPUs </a:t>
            </a:r>
            <a:r>
              <a:rPr lang="en-US" sz="2000" dirty="0">
                <a:latin typeface="Cambria" panose="02040503050406030204" pitchFamily="18" charset="0"/>
              </a:rPr>
              <a:t>in the system as possible.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Cambria" panose="02040503050406030204" pitchFamily="18" charset="0"/>
              </a:rPr>
              <a:t>Launch at least </a:t>
            </a:r>
            <a:r>
              <a:rPr lang="en-US" sz="2000" b="1" dirty="0">
                <a:latin typeface="Cambria" panose="02040503050406030204" pitchFamily="18" charset="0"/>
              </a:rPr>
              <a:t>11 </a:t>
            </a:r>
            <a:r>
              <a:rPr lang="en-US" sz="2000" b="1" i="1" dirty="0" err="1">
                <a:latin typeface="Cambria" panose="02040503050406030204" pitchFamily="18" charset="0"/>
              </a:rPr>
              <a:t>tasklets</a:t>
            </a:r>
            <a:r>
              <a:rPr lang="en-US" sz="2000" b="1" dirty="0">
                <a:latin typeface="Cambria" panose="02040503050406030204" pitchFamily="18" charset="0"/>
              </a:rPr>
              <a:t> (i.e., software threads)</a:t>
            </a:r>
            <a:r>
              <a:rPr lang="en-US" sz="2000" dirty="0">
                <a:latin typeface="Cambria" panose="02040503050406030204" pitchFamily="18" charset="0"/>
              </a:rPr>
              <a:t> per DPU. </a:t>
            </a:r>
          </a:p>
        </p:txBody>
      </p:sp>
    </p:spTree>
    <p:extLst>
      <p:ext uri="{BB962C8B-B14F-4D97-AF65-F5344CB8AC3E}">
        <p14:creationId xmlns:p14="http://schemas.microsoft.com/office/powerpoint/2010/main" val="398499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50DAA-E360-2847-8FC1-8ACFA0C5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0" y="2022062"/>
            <a:ext cx="5549900" cy="190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dpu_alloc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allocates a number of DPUs</a:t>
            </a:r>
          </a:p>
          <a:p>
            <a:pPr lvl="1"/>
            <a:r>
              <a:rPr lang="en-US" dirty="0"/>
              <a:t>Creates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2C0BA4-C882-2342-857C-D9075A4814AA}"/>
              </a:ext>
            </a:extLst>
          </p:cNvPr>
          <p:cNvSpPr/>
          <p:nvPr/>
        </p:nvSpPr>
        <p:spPr>
          <a:xfrm>
            <a:off x="576197" y="4339308"/>
            <a:ext cx="8054236" cy="900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Can we allocate different DPU sets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over the course of a program?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8FCA07D-5D31-C940-867D-A1CD65962359}"/>
              </a:ext>
            </a:extLst>
          </p:cNvPr>
          <p:cNvSpPr/>
          <p:nvPr/>
        </p:nvSpPr>
        <p:spPr>
          <a:xfrm>
            <a:off x="576197" y="5341760"/>
            <a:ext cx="8054236" cy="4687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Yes, we can. We show an example next</a:t>
            </a:r>
            <a:endParaRPr lang="en-US" sz="2400" dirty="0">
              <a:solidFill>
                <a:schemeClr val="tx1"/>
              </a:solidFill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C2A61-D701-914B-996C-59367929C56E}"/>
              </a:ext>
            </a:extLst>
          </p:cNvPr>
          <p:cNvSpPr/>
          <p:nvPr/>
        </p:nvSpPr>
        <p:spPr>
          <a:xfrm>
            <a:off x="2618374" y="2893670"/>
            <a:ext cx="4450866" cy="2083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E30E365-08CE-964A-AAA0-AB875AF895CF}"/>
              </a:ext>
            </a:extLst>
          </p:cNvPr>
          <p:cNvSpPr/>
          <p:nvPr/>
        </p:nvSpPr>
        <p:spPr>
          <a:xfrm>
            <a:off x="576197" y="5903084"/>
            <a:ext cx="8054236" cy="46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We deallocate a DPU set with </a:t>
            </a:r>
            <a:r>
              <a:rPr lang="en-US" sz="2400" dirty="0" err="1">
                <a:solidFill>
                  <a:schemeClr val="tx1"/>
                </a:solidFill>
                <a:latin typeface="Courier" pitchFamily="2" charset="0"/>
              </a:rPr>
              <a:t>dpu_free</a:t>
            </a:r>
            <a:r>
              <a:rPr lang="en-US" sz="2400" dirty="0">
                <a:solidFill>
                  <a:schemeClr val="tx1"/>
                </a:solidFill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4700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FA7871-1B99-BB48-8715-000EFDEE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812" y="1808132"/>
            <a:ext cx="6546377" cy="4629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DPU Allocation: Needleman-Wunsch (NW)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NW we change the number of DPUs in the DPU set as computation progresses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D47259-6EE9-264F-8D8D-77930A3F293D}"/>
              </a:ext>
            </a:extLst>
          </p:cNvPr>
          <p:cNvSpPr/>
          <p:nvPr/>
        </p:nvSpPr>
        <p:spPr>
          <a:xfrm>
            <a:off x="2738081" y="3287210"/>
            <a:ext cx="4947509" cy="4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4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796E5-B034-7E45-BD71-384E04ECC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859983"/>
            <a:ext cx="5689600" cy="2204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Load DPU Binary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dpu_load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loads a program in all DPUs of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9E6352-6379-A545-AAE3-C3A60C35FC7D}"/>
              </a:ext>
            </a:extLst>
          </p:cNvPr>
          <p:cNvSpPr/>
          <p:nvPr/>
        </p:nvSpPr>
        <p:spPr>
          <a:xfrm>
            <a:off x="180000" y="4271178"/>
            <a:ext cx="8784000" cy="73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Is it possible to launch different kernels onto different DPUs?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E7B64D-547B-1945-A629-3AFB52D7DED1}"/>
              </a:ext>
            </a:extLst>
          </p:cNvPr>
          <p:cNvSpPr/>
          <p:nvPr/>
        </p:nvSpPr>
        <p:spPr>
          <a:xfrm>
            <a:off x="180000" y="5105090"/>
            <a:ext cx="8784000" cy="12790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Yes, it is possible. This enables: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Workloads with </a:t>
            </a:r>
            <a:r>
              <a:rPr lang="en-US" sz="24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task-level parallelism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Different programs 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using different DPU sets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FA5533-DD45-D948-96A3-F7B8A5044115}"/>
              </a:ext>
            </a:extLst>
          </p:cNvPr>
          <p:cNvSpPr/>
          <p:nvPr/>
        </p:nvSpPr>
        <p:spPr>
          <a:xfrm>
            <a:off x="2583652" y="3625612"/>
            <a:ext cx="4644000" cy="2083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Data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CPU-DPU and DPU-CPU transfers</a:t>
            </a:r>
          </a:p>
          <a:p>
            <a:pPr lvl="1"/>
            <a:r>
              <a:rPr lang="en-US" dirty="0"/>
              <a:t>Between host CPU’s main memory and DPUs’ MRAM banks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Serial CPU-DPU/DPU-CPU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A single DPU (i.e., 1 MRAM bank)</a:t>
            </a:r>
          </a:p>
          <a:p>
            <a:r>
              <a:rPr lang="en-US" dirty="0">
                <a:solidFill>
                  <a:srgbClr val="00B0F0"/>
                </a:solidFill>
              </a:rPr>
              <a:t>Parallel CPU-DPU/DPU-CPU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Multiple DPUs (i.e., many MRAM banks)</a:t>
            </a:r>
          </a:p>
          <a:p>
            <a:r>
              <a:rPr lang="en-US" dirty="0">
                <a:solidFill>
                  <a:srgbClr val="C00000"/>
                </a:solidFill>
              </a:rPr>
              <a:t>Broadcast CPU-DPU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Multiple DPUs with a single buffer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2EA4C-7C37-8149-BB9F-4DBD4123B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BBFD5D-1D73-5A45-882D-127A02242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50C03D-7079-A345-905D-A3CC89134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4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9E19C-E116-394B-B3F6-A9B12088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5647"/>
            <a:ext cx="9144000" cy="724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Serial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dpu_copy_to</a:t>
            </a:r>
            <a:r>
              <a:rPr lang="en-US" dirty="0">
                <a:latin typeface="Courier" pitchFamily="2" charset="0"/>
              </a:rPr>
              <a:t>(); </a:t>
            </a:r>
          </a:p>
          <a:p>
            <a:r>
              <a:rPr lang="en-US" dirty="0" err="1">
                <a:latin typeface="Courier" pitchFamily="2" charset="0"/>
              </a:rPr>
              <a:t>dpu_copy_from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r>
              <a:rPr lang="en-US" dirty="0"/>
              <a:t>We transfer (part of) a buffer to/from each DPU in the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DPU_MRAM_HEAP_POINTER_NAME</a:t>
            </a:r>
            <a:r>
              <a:rPr lang="en-US" dirty="0"/>
              <a:t>: Start of the MRAM range that can be freely accessed by applications</a:t>
            </a:r>
          </a:p>
          <a:p>
            <a:pPr lvl="1"/>
            <a:r>
              <a:rPr lang="en-US" dirty="0"/>
              <a:t>We do not allocate MRAM explicitly</a:t>
            </a:r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2DF0F9-2BFB-4843-8527-5F94CC6962E3}"/>
              </a:ext>
            </a:extLst>
          </p:cNvPr>
          <p:cNvSpPr/>
          <p:nvPr/>
        </p:nvSpPr>
        <p:spPr>
          <a:xfrm>
            <a:off x="3366467" y="4583759"/>
            <a:ext cx="1833770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40D02-342C-5F4E-B09B-D0E2FF03AA1F}"/>
              </a:ext>
            </a:extLst>
          </p:cNvPr>
          <p:cNvSpPr/>
          <p:nvPr/>
        </p:nvSpPr>
        <p:spPr>
          <a:xfrm>
            <a:off x="5249269" y="4583759"/>
            <a:ext cx="1899976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E0957-E7FD-7540-B454-1B3AA22E8069}"/>
              </a:ext>
            </a:extLst>
          </p:cNvPr>
          <p:cNvSpPr/>
          <p:nvPr/>
        </p:nvSpPr>
        <p:spPr>
          <a:xfrm>
            <a:off x="7193399" y="4587072"/>
            <a:ext cx="1919246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2CF407-A637-6644-A466-07C9CDA664EE}"/>
              </a:ext>
            </a:extLst>
          </p:cNvPr>
          <p:cNvSpPr txBox="1"/>
          <p:nvPr/>
        </p:nvSpPr>
        <p:spPr>
          <a:xfrm>
            <a:off x="3453375" y="4931437"/>
            <a:ext cx="1680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Offset within MRAM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73BA1-7AB7-A446-BCDE-3F28F823290F}"/>
              </a:ext>
            </a:extLst>
          </p:cNvPr>
          <p:cNvSpPr txBox="1"/>
          <p:nvPr/>
        </p:nvSpPr>
        <p:spPr>
          <a:xfrm>
            <a:off x="5213487" y="4931436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Pointer to main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36A82-632F-3B41-8621-0FFE6CD6854E}"/>
              </a:ext>
            </a:extLst>
          </p:cNvPr>
          <p:cNvSpPr txBox="1"/>
          <p:nvPr/>
        </p:nvSpPr>
        <p:spPr>
          <a:xfrm>
            <a:off x="7639985" y="4931436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Transfer size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248039-D1F3-6F44-A4E5-AFC07248542B}"/>
              </a:ext>
            </a:extLst>
          </p:cNvPr>
          <p:cNvSpPr/>
          <p:nvPr/>
        </p:nvSpPr>
        <p:spPr>
          <a:xfrm>
            <a:off x="1894901" y="4583759"/>
            <a:ext cx="1431642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52FC9-EF50-E74C-9050-61BDD8C77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2992"/>
            <a:ext cx="9144000" cy="1183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push different buffers to/from a DPU set in one transfer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All buffers need to be of the same size</a:t>
            </a:r>
          </a:p>
          <a:p>
            <a:r>
              <a:rPr lang="en-US" dirty="0"/>
              <a:t>First, prepare (</a:t>
            </a:r>
            <a:r>
              <a:rPr lang="en-US" dirty="0" err="1">
                <a:latin typeface="Courier" pitchFamily="2" charset="0"/>
              </a:rPr>
              <a:t>dpu_prepare_xfer</a:t>
            </a:r>
            <a:r>
              <a:rPr lang="en-US" dirty="0"/>
              <a:t>); </a:t>
            </a:r>
          </a:p>
          <a:p>
            <a:pPr marL="0" indent="0">
              <a:buNone/>
            </a:pPr>
            <a:r>
              <a:rPr lang="en-US" dirty="0"/>
              <a:t>   then, push (</a:t>
            </a:r>
            <a:r>
              <a:rPr lang="en-US" dirty="0" err="1">
                <a:latin typeface="Courier" pitchFamily="2" charset="0"/>
              </a:rPr>
              <a:t>dpu_push_xfer</a:t>
            </a:r>
            <a:r>
              <a:rPr lang="en-US" dirty="0"/>
              <a:t>)</a:t>
            </a:r>
          </a:p>
          <a:p>
            <a:r>
              <a:rPr lang="en-US" dirty="0"/>
              <a:t>Direction: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>
                <a:latin typeface="Courier" pitchFamily="2" charset="0"/>
              </a:rPr>
              <a:t>DPU_XFER_TO_DPU</a:t>
            </a:r>
          </a:p>
          <a:p>
            <a:pPr lvl="1"/>
            <a:r>
              <a:rPr lang="en-US" dirty="0">
                <a:latin typeface="Courier" pitchFamily="2" charset="0"/>
              </a:rPr>
              <a:t>DPU_XFER_FROM_DPU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4E432-79B3-7A41-8E68-B145568FABDB}"/>
              </a:ext>
            </a:extLst>
          </p:cNvPr>
          <p:cNvSpPr txBox="1"/>
          <p:nvPr/>
        </p:nvSpPr>
        <p:spPr>
          <a:xfrm>
            <a:off x="4147987" y="4680077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Pointer to main memory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3B90E8-B847-954F-8D72-FBACFEED0E58}"/>
              </a:ext>
            </a:extLst>
          </p:cNvPr>
          <p:cNvSpPr/>
          <p:nvPr/>
        </p:nvSpPr>
        <p:spPr>
          <a:xfrm>
            <a:off x="2201239" y="4851387"/>
            <a:ext cx="200055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DC613-6990-024C-8074-B8D49D8D1D00}"/>
              </a:ext>
            </a:extLst>
          </p:cNvPr>
          <p:cNvSpPr/>
          <p:nvPr/>
        </p:nvSpPr>
        <p:spPr>
          <a:xfrm>
            <a:off x="2201238" y="5423356"/>
            <a:ext cx="200055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02BF4-5D78-7A4C-B2FD-35C7371F727C}"/>
              </a:ext>
            </a:extLst>
          </p:cNvPr>
          <p:cNvSpPr txBox="1"/>
          <p:nvPr/>
        </p:nvSpPr>
        <p:spPr>
          <a:xfrm>
            <a:off x="4486503" y="5205579"/>
            <a:ext cx="1680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Offset within MRAM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F12E8-791D-6E45-AEB3-C557CB4D0152}"/>
              </a:ext>
            </a:extLst>
          </p:cNvPr>
          <p:cNvSpPr/>
          <p:nvPr/>
        </p:nvSpPr>
        <p:spPr>
          <a:xfrm>
            <a:off x="4396014" y="5074824"/>
            <a:ext cx="1788886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9E8023-21F2-EC4E-8077-2560A7CDB347}"/>
              </a:ext>
            </a:extLst>
          </p:cNvPr>
          <p:cNvSpPr/>
          <p:nvPr/>
        </p:nvSpPr>
        <p:spPr>
          <a:xfrm>
            <a:off x="4396014" y="5655921"/>
            <a:ext cx="1788886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963A45-1083-B74F-8494-ECAF0DD27BA4}"/>
              </a:ext>
            </a:extLst>
          </p:cNvPr>
          <p:cNvSpPr txBox="1"/>
          <p:nvPr/>
        </p:nvSpPr>
        <p:spPr>
          <a:xfrm>
            <a:off x="6589850" y="5205579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Transfer size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591F47-E872-484C-AC72-622E01C6436B}"/>
              </a:ext>
            </a:extLst>
          </p:cNvPr>
          <p:cNvSpPr/>
          <p:nvPr/>
        </p:nvSpPr>
        <p:spPr>
          <a:xfrm>
            <a:off x="6234026" y="5074824"/>
            <a:ext cx="1792374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B6827-01C3-1D44-80F8-253AC5258CC4}"/>
              </a:ext>
            </a:extLst>
          </p:cNvPr>
          <p:cNvSpPr/>
          <p:nvPr/>
        </p:nvSpPr>
        <p:spPr>
          <a:xfrm>
            <a:off x="6234026" y="5655921"/>
            <a:ext cx="1792374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0F78C7-D6E3-6E47-BA24-B9613909999E}"/>
              </a:ext>
            </a:extLst>
          </p:cNvPr>
          <p:cNvSpPr txBox="1"/>
          <p:nvPr/>
        </p:nvSpPr>
        <p:spPr>
          <a:xfrm>
            <a:off x="2848925" y="5706759"/>
            <a:ext cx="853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Direction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2E9B8A-7AC7-4245-B4AA-52EB53B86945}"/>
              </a:ext>
            </a:extLst>
          </p:cNvPr>
          <p:cNvSpPr/>
          <p:nvPr/>
        </p:nvSpPr>
        <p:spPr>
          <a:xfrm>
            <a:off x="2038259" y="5089012"/>
            <a:ext cx="857342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0464AD-C55F-154C-85E1-B81225288AA0}"/>
              </a:ext>
            </a:extLst>
          </p:cNvPr>
          <p:cNvSpPr/>
          <p:nvPr/>
        </p:nvSpPr>
        <p:spPr>
          <a:xfrm>
            <a:off x="2038258" y="5660981"/>
            <a:ext cx="857343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4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0E579A-431B-0442-895F-E410DED7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6" y="3265172"/>
            <a:ext cx="8866909" cy="338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Broadcast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dpu_broadcast_to</a:t>
            </a:r>
            <a:r>
              <a:rPr lang="en-US" dirty="0">
                <a:latin typeface="Courier" pitchFamily="2" charset="0"/>
              </a:rPr>
              <a:t>(); </a:t>
            </a:r>
          </a:p>
          <a:p>
            <a:pPr lvl="1"/>
            <a:r>
              <a:rPr lang="en-US" dirty="0"/>
              <a:t>Only CPU to DPU</a:t>
            </a:r>
          </a:p>
          <a:p>
            <a:r>
              <a:rPr lang="en-US" dirty="0"/>
              <a:t>We transfer the same buffer to all DPU in the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40D02-342C-5F4E-B09B-D0E2FF03AA1F}"/>
              </a:ext>
            </a:extLst>
          </p:cNvPr>
          <p:cNvSpPr/>
          <p:nvPr/>
        </p:nvSpPr>
        <p:spPr>
          <a:xfrm>
            <a:off x="4928341" y="3281556"/>
            <a:ext cx="56440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E0957-E7FD-7540-B454-1B3AA22E8069}"/>
              </a:ext>
            </a:extLst>
          </p:cNvPr>
          <p:cNvSpPr/>
          <p:nvPr/>
        </p:nvSpPr>
        <p:spPr>
          <a:xfrm>
            <a:off x="5549470" y="3281556"/>
            <a:ext cx="177843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73BA1-7AB7-A446-BCDE-3F28F823290F}"/>
              </a:ext>
            </a:extLst>
          </p:cNvPr>
          <p:cNvSpPr txBox="1"/>
          <p:nvPr/>
        </p:nvSpPr>
        <p:spPr>
          <a:xfrm>
            <a:off x="3378314" y="3366537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Pointer to main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36A82-632F-3B41-8621-0FFE6CD6854E}"/>
              </a:ext>
            </a:extLst>
          </p:cNvPr>
          <p:cNvSpPr txBox="1"/>
          <p:nvPr/>
        </p:nvSpPr>
        <p:spPr>
          <a:xfrm>
            <a:off x="5897992" y="3378587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Transfer size</a:t>
            </a:r>
          </a:p>
        </p:txBody>
      </p:sp>
    </p:spTree>
    <p:extLst>
      <p:ext uri="{BB962C8B-B14F-4D97-AF65-F5344CB8AC3E}">
        <p14:creationId xmlns:p14="http://schemas.microsoft.com/office/powerpoint/2010/main" val="13813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Different Types of Transfers in a Program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CDEB4C7-6870-FC49-886F-6AC4FABEC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example benchmark that uses both parallel and serial transfers</a:t>
            </a:r>
          </a:p>
          <a:p>
            <a:r>
              <a:rPr lang="en-US" dirty="0"/>
              <a:t>Select (SEL)</a:t>
            </a:r>
          </a:p>
          <a:p>
            <a:pPr lvl="1"/>
            <a:r>
              <a:rPr lang="en-US" dirty="0"/>
              <a:t>Remove even values</a:t>
            </a:r>
          </a:p>
        </p:txBody>
      </p:sp>
      <p:pic>
        <p:nvPicPr>
          <p:cNvPr id="1026" name="Picture 2" descr="https://lh3.googleusercontent.com/3CySxnroF3B3ofCAVargSn8x_YDhnSqiFLkgtnUdHwwQWemW3YdUXwdYSbMY2Xx-eOAKokCwHHGh2PjC8OaxwjdJjdV1ZMwnKvet9SMSAZwEoxxi9FTtjWHLaBcj65CFBCEG-L4">
            <a:extLst>
              <a:ext uri="{FF2B5EF4-FFF2-40B4-BE49-F238E27FC236}">
                <a16:creationId xmlns:a16="http://schemas.microsoft.com/office/drawing/2014/main" id="{AE11AA65-E381-344B-B0A3-CCCF3187A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90" y="3137414"/>
            <a:ext cx="6315765" cy="209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8D0166-1F09-1F4F-AC75-9B0B7A873D9C}"/>
              </a:ext>
            </a:extLst>
          </p:cNvPr>
          <p:cNvSpPr/>
          <p:nvPr/>
        </p:nvSpPr>
        <p:spPr>
          <a:xfrm>
            <a:off x="1838863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29C51-D287-554E-95CB-D669A3DB5308}"/>
              </a:ext>
            </a:extLst>
          </p:cNvPr>
          <p:cNvSpPr txBox="1"/>
          <p:nvPr/>
        </p:nvSpPr>
        <p:spPr>
          <a:xfrm>
            <a:off x="2407944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71EB7-8A9C-144F-ABDE-C1F827BF26D6}"/>
              </a:ext>
            </a:extLst>
          </p:cNvPr>
          <p:cNvSpPr/>
          <p:nvPr/>
        </p:nvSpPr>
        <p:spPr>
          <a:xfrm>
            <a:off x="3678861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45036-4C95-7749-BF11-FCB7E07A5BDB}"/>
              </a:ext>
            </a:extLst>
          </p:cNvPr>
          <p:cNvSpPr txBox="1"/>
          <p:nvPr/>
        </p:nvSpPr>
        <p:spPr>
          <a:xfrm>
            <a:off x="4268239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49E219-4A5E-E047-9D34-51BC98BDEB81}"/>
              </a:ext>
            </a:extLst>
          </p:cNvPr>
          <p:cNvSpPr/>
          <p:nvPr/>
        </p:nvSpPr>
        <p:spPr>
          <a:xfrm>
            <a:off x="5518859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6C3A0-6F9D-5D4C-8317-05EFEF69D13C}"/>
              </a:ext>
            </a:extLst>
          </p:cNvPr>
          <p:cNvSpPr txBox="1"/>
          <p:nvPr/>
        </p:nvSpPr>
        <p:spPr>
          <a:xfrm>
            <a:off x="6087940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13D260-4160-7148-A5D6-BC53CFB03E89}"/>
              </a:ext>
            </a:extLst>
          </p:cNvPr>
          <p:cNvSpPr/>
          <p:nvPr/>
        </p:nvSpPr>
        <p:spPr>
          <a:xfrm>
            <a:off x="1838863" y="4731865"/>
            <a:ext cx="913827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AAC44-C123-C34D-B7F0-41D2A9E54199}"/>
              </a:ext>
            </a:extLst>
          </p:cNvPr>
          <p:cNvSpPr txBox="1"/>
          <p:nvPr/>
        </p:nvSpPr>
        <p:spPr>
          <a:xfrm>
            <a:off x="1950744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64F227-B950-214F-BED2-4789E6294B7A}"/>
              </a:ext>
            </a:extLst>
          </p:cNvPr>
          <p:cNvSpPr/>
          <p:nvPr/>
        </p:nvSpPr>
        <p:spPr>
          <a:xfrm>
            <a:off x="2764393" y="4731865"/>
            <a:ext cx="913827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512962-8A93-694F-91A8-25DACD2F0435}"/>
              </a:ext>
            </a:extLst>
          </p:cNvPr>
          <p:cNvSpPr txBox="1"/>
          <p:nvPr/>
        </p:nvSpPr>
        <p:spPr>
          <a:xfrm>
            <a:off x="2864571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A486AB-4515-5C43-90C3-E770CBF7C1FF}"/>
              </a:ext>
            </a:extLst>
          </p:cNvPr>
          <p:cNvSpPr/>
          <p:nvPr/>
        </p:nvSpPr>
        <p:spPr>
          <a:xfrm>
            <a:off x="3689922" y="4731865"/>
            <a:ext cx="411093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CDF037-A4F4-1840-9FE1-3A616C64B3E2}"/>
              </a:ext>
            </a:extLst>
          </p:cNvPr>
          <p:cNvSpPr txBox="1"/>
          <p:nvPr/>
        </p:nvSpPr>
        <p:spPr>
          <a:xfrm>
            <a:off x="3635550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DPU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BDC5F1-D650-3A4D-A19B-9DC141195CEC}"/>
              </a:ext>
            </a:extLst>
          </p:cNvPr>
          <p:cNvSpPr txBox="1"/>
          <p:nvPr/>
        </p:nvSpPr>
        <p:spPr>
          <a:xfrm>
            <a:off x="7391717" y="3444845"/>
            <a:ext cx="1113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Parallel transfers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4EDAAB-1B0C-AD41-9543-D45741CDD8AD}"/>
              </a:ext>
            </a:extLst>
          </p:cNvPr>
          <p:cNvSpPr txBox="1"/>
          <p:nvPr/>
        </p:nvSpPr>
        <p:spPr>
          <a:xfrm>
            <a:off x="4168920" y="4630285"/>
            <a:ext cx="1113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Serial transfers</a:t>
            </a:r>
          </a:p>
        </p:txBody>
      </p:sp>
    </p:spTree>
    <p:extLst>
      <p:ext uri="{BB962C8B-B14F-4D97-AF65-F5344CB8AC3E}">
        <p14:creationId xmlns:p14="http://schemas.microsoft.com/office/powerpoint/2010/main" val="218741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9" grpId="0" animBg="1"/>
      <p:bldP spid="20" grpId="0"/>
      <p:bldP spid="21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Inter-DPU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There is </a:t>
            </a:r>
            <a:r>
              <a:rPr lang="en-US" dirty="0">
                <a:solidFill>
                  <a:srgbClr val="C00000"/>
                </a:solidFill>
              </a:rPr>
              <a:t>no direct communication channel between DPUs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 takes places via the host CPU </a:t>
            </a:r>
            <a:r>
              <a:rPr lang="en-US" dirty="0"/>
              <a:t>using CPU-DPU and DPU-CPU transfers</a:t>
            </a:r>
          </a:p>
          <a:p>
            <a:r>
              <a:rPr lang="en-US" dirty="0"/>
              <a:t>Example communication patterns:</a:t>
            </a:r>
          </a:p>
          <a:p>
            <a:pPr lvl="1"/>
            <a:r>
              <a:rPr lang="en-US" dirty="0"/>
              <a:t>Merging of partial results to obtain the final result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/>
              <a:t>Redistribution of intermediate results for further computation</a:t>
            </a:r>
          </a:p>
          <a:p>
            <a:pPr lvl="2"/>
            <a:r>
              <a:rPr lang="en-US" dirty="0"/>
              <a:t>DPU-CPU transfers and CPU-DPU transfers</a:t>
            </a:r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73F16-FD64-9E44-95EB-838ABD9C0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BF1AC-6943-264D-9EE5-45F1898FB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181AF-3817-9B4B-AC17-D6F6B7FA4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Data Movement in Computing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19"/>
            <a:ext cx="8610600" cy="2060794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7030A0"/>
                </a:solidFill>
                <a:cs typeface="Adobe Garamond Pro"/>
              </a:rPr>
              <a:t>Data movement </a:t>
            </a:r>
            <a:r>
              <a:rPr lang="en-US" sz="2200" dirty="0">
                <a:cs typeface="Adobe Garamond Pro"/>
              </a:rPr>
              <a:t>dominates </a:t>
            </a:r>
            <a:r>
              <a:rPr lang="en-US" sz="2200" dirty="0">
                <a:solidFill>
                  <a:srgbClr val="0070C0"/>
                </a:solidFill>
                <a:cs typeface="Adobe Garamond Pro"/>
              </a:rPr>
              <a:t>performance and</a:t>
            </a:r>
            <a:r>
              <a:rPr lang="en-US" sz="2200" dirty="0">
                <a:solidFill>
                  <a:srgbClr val="FF0000"/>
                </a:solidFill>
                <a:cs typeface="Adobe Garamond Pro"/>
              </a:rPr>
              <a:t> </a:t>
            </a:r>
            <a:r>
              <a:rPr lang="en-US" sz="2200" dirty="0">
                <a:cs typeface="Adobe Garamond Pro"/>
              </a:rPr>
              <a:t>is a major system </a:t>
            </a:r>
            <a:r>
              <a:rPr lang="en-US" sz="2200" dirty="0">
                <a:solidFill>
                  <a:srgbClr val="C00000"/>
                </a:solidFill>
                <a:cs typeface="Adobe Garamond Pro"/>
              </a:rPr>
              <a:t>energy bottleneck</a:t>
            </a:r>
          </a:p>
          <a:p>
            <a:r>
              <a:rPr lang="en-US" sz="2200" dirty="0">
                <a:solidFill>
                  <a:srgbClr val="C00000"/>
                </a:solidFill>
                <a:cs typeface="Adobe Garamond Pro"/>
              </a:rPr>
              <a:t>Total system energy</a:t>
            </a:r>
            <a:r>
              <a:rPr lang="en-US" sz="2200" dirty="0">
                <a:cs typeface="Adobe Garamond Pro"/>
              </a:rPr>
              <a:t>: data movement accounts for </a:t>
            </a:r>
          </a:p>
          <a:p>
            <a:pPr lvl="1"/>
            <a:r>
              <a:rPr lang="en-US" sz="1800" dirty="0">
                <a:cs typeface="Adobe Garamond Pro"/>
              </a:rPr>
              <a:t>62% in consumer applications</a:t>
            </a:r>
            <a:r>
              <a:rPr lang="en-US" sz="1800" baseline="30000" dirty="0"/>
              <a:t>✻</a:t>
            </a:r>
            <a:r>
              <a:rPr lang="en-US" sz="1800" dirty="0">
                <a:cs typeface="Adobe Garamond Pro"/>
              </a:rPr>
              <a:t>, </a:t>
            </a:r>
          </a:p>
          <a:p>
            <a:pPr lvl="1"/>
            <a:r>
              <a:rPr lang="en-US" sz="1800" dirty="0">
                <a:cs typeface="Adobe Garamond Pro"/>
              </a:rPr>
              <a:t>40% in scientific applications</a:t>
            </a:r>
            <a:r>
              <a:rPr lang="en-US" sz="1800" baseline="30000" dirty="0"/>
              <a:t>★</a:t>
            </a:r>
            <a:r>
              <a:rPr lang="en-US" sz="1800" dirty="0">
                <a:cs typeface="Adobe Garamond Pro"/>
              </a:rPr>
              <a:t>, </a:t>
            </a:r>
          </a:p>
          <a:p>
            <a:pPr lvl="1"/>
            <a:r>
              <a:rPr lang="en-US" sz="1800" dirty="0">
                <a:cs typeface="Adobe Garamond Pro"/>
              </a:rPr>
              <a:t>35% in mobile  applications</a:t>
            </a:r>
            <a:r>
              <a:rPr lang="en-US" sz="1800" baseline="30000" dirty="0"/>
              <a:t>☆</a:t>
            </a:r>
            <a:endParaRPr lang="en-US" sz="1800" dirty="0">
              <a:cs typeface="Adobe Garamond Pro"/>
            </a:endParaRPr>
          </a:p>
          <a:p>
            <a:pPr lvl="1"/>
            <a:endParaRPr lang="en-US" sz="2200" dirty="0">
              <a:solidFill>
                <a:srgbClr val="C00000"/>
              </a:solidFill>
              <a:cs typeface="Adobe Garamon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300" y="5923671"/>
            <a:ext cx="74895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/>
              <a:t>✻ </a:t>
            </a:r>
            <a:r>
              <a:rPr lang="en-US" sz="1000" dirty="0" err="1"/>
              <a:t>Boroumand</a:t>
            </a:r>
            <a:r>
              <a:rPr lang="en-US" sz="1000" dirty="0"/>
              <a:t> et al., “Google Workloads for Consumer Devices: Mitigating Data Movement Bottlenecks,” ASPLOS 2018</a:t>
            </a:r>
          </a:p>
          <a:p>
            <a:r>
              <a:rPr lang="en-US" sz="1000" baseline="30000" dirty="0"/>
              <a:t>★ </a:t>
            </a:r>
            <a:r>
              <a:rPr lang="en-US" sz="1000" dirty="0" err="1"/>
              <a:t>Kestor</a:t>
            </a:r>
            <a:r>
              <a:rPr lang="en-US" sz="1000" dirty="0"/>
              <a:t> et al., “Quantifying the Energy Cost of Data Movement in Scientific Applications,” IISWC 2013 </a:t>
            </a:r>
          </a:p>
          <a:p>
            <a:r>
              <a:rPr lang="en-US" sz="1000" baseline="30000" dirty="0"/>
              <a:t>☆ </a:t>
            </a:r>
            <a:r>
              <a:rPr lang="en-US" sz="1000" dirty="0" err="1"/>
              <a:t>Pandiyan</a:t>
            </a:r>
            <a:r>
              <a:rPr lang="en-US" sz="1000" dirty="0"/>
              <a:t> and Wu, “Quantifying the energy cost of data movement for emerging smart phone workloads on mobile platforms,” IISWC 2014</a:t>
            </a:r>
          </a:p>
        </p:txBody>
      </p:sp>
      <p:cxnSp>
        <p:nvCxnSpPr>
          <p:cNvPr id="10" name="Curved Connector 9"/>
          <p:cNvCxnSpPr/>
          <p:nvPr/>
        </p:nvCxnSpPr>
        <p:spPr>
          <a:xfrm rot="5400000">
            <a:off x="4328592" y="3380992"/>
            <a:ext cx="914400" cy="609600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092280" y="3685792"/>
            <a:ext cx="990600" cy="2057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DRAM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Left-Right Arrow 12"/>
          <p:cNvSpPr/>
          <p:nvPr/>
        </p:nvSpPr>
        <p:spPr>
          <a:xfrm>
            <a:off x="5652120" y="4523992"/>
            <a:ext cx="1387896" cy="381000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Curved Connector 13"/>
          <p:cNvCxnSpPr/>
          <p:nvPr/>
        </p:nvCxnSpPr>
        <p:spPr>
          <a:xfrm rot="16200000" flipH="1">
            <a:off x="5814492" y="3419092"/>
            <a:ext cx="990600" cy="609600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01344" y="2825182"/>
            <a:ext cx="27469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7030A0"/>
                </a:solidFill>
              </a:rPr>
              <a:t>Data Movement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99592" y="3360672"/>
            <a:ext cx="4648200" cy="2458720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00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98801" y="4310632"/>
            <a:ext cx="958117" cy="55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GPU</a:t>
            </a:r>
            <a:endParaRPr lang="en-US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161246" y="4031232"/>
            <a:ext cx="464820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22" name="Rounded Rectangle 21"/>
          <p:cNvSpPr/>
          <p:nvPr/>
        </p:nvSpPr>
        <p:spPr>
          <a:xfrm>
            <a:off x="1098801" y="3584192"/>
            <a:ext cx="830847" cy="558800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CPU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231606" y="3640072"/>
            <a:ext cx="830847" cy="558800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CPU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86322" y="3322722"/>
            <a:ext cx="89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758872" y="3751832"/>
            <a:ext cx="464820" cy="1117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L2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988933" y="5372352"/>
            <a:ext cx="796834" cy="335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Video Decoder</a:t>
            </a:r>
            <a:endParaRPr lang="en-US" sz="900" b="1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337992" y="4295392"/>
            <a:ext cx="1524000" cy="0"/>
          </a:xfrm>
          <a:prstGeom prst="straightConnector1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>
          <a:xfrm flipH="1">
            <a:off x="2161246" y="4590032"/>
            <a:ext cx="464820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29" name="Rounded Rectangle 28"/>
          <p:cNvSpPr/>
          <p:nvPr/>
        </p:nvSpPr>
        <p:spPr>
          <a:xfrm>
            <a:off x="1098801" y="5372352"/>
            <a:ext cx="796834" cy="335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Video Encoder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880792" y="5362192"/>
            <a:ext cx="796834" cy="3352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Audio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795192" y="5362192"/>
            <a:ext cx="796834" cy="3460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Display Engine</a:t>
            </a:r>
            <a:endParaRPr lang="en-US" sz="900" b="1" dirty="0">
              <a:solidFill>
                <a:srgbClr val="00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5090592" y="3761992"/>
            <a:ext cx="13064" cy="1905000"/>
          </a:xfrm>
          <a:prstGeom prst="straightConnector1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>
          <a:xfrm flipH="1">
            <a:off x="1165204" y="4981192"/>
            <a:ext cx="3772988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>
          <a:xfrm>
            <a:off x="2387350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>
          <a:xfrm>
            <a:off x="1497218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>
          <a:xfrm>
            <a:off x="3261792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>
            <a:off x="4176192" y="4981192"/>
            <a:ext cx="0" cy="33528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FF37F64-70C8-0A4A-B569-3AE4C13C697B}"/>
              </a:ext>
            </a:extLst>
          </p:cNvPr>
          <p:cNvSpPr/>
          <p:nvPr/>
        </p:nvSpPr>
        <p:spPr>
          <a:xfrm>
            <a:off x="86335" y="872859"/>
            <a:ext cx="8968313" cy="558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EDEE890-968C-4847-BCA7-3ED36572ED4E}"/>
              </a:ext>
            </a:extLst>
          </p:cNvPr>
          <p:cNvSpPr/>
          <p:nvPr/>
        </p:nvSpPr>
        <p:spPr>
          <a:xfrm>
            <a:off x="178200" y="3623917"/>
            <a:ext cx="8787600" cy="15853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andara" panose="020E0502030303020204" pitchFamily="34" charset="0"/>
              </a:rPr>
              <a:t>Processing-In-Memory</a:t>
            </a:r>
            <a:r>
              <a:rPr lang="en-US" sz="3200" dirty="0">
                <a:solidFill>
                  <a:schemeClr val="accent6"/>
                </a:solidFill>
                <a:latin typeface="Candara" panose="020E0502030303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</a:rPr>
              <a:t>proposes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ndara" panose="020E0502030303020204" pitchFamily="34" charset="0"/>
              </a:rPr>
              <a:t>computing where it makes sense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andara" panose="020E0502030303020204" pitchFamily="34" charset="0"/>
              </a:rPr>
              <a:t>(where data resides)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9B1E088-C508-1642-B71B-D6FEF9AF19AD}"/>
              </a:ext>
            </a:extLst>
          </p:cNvPr>
          <p:cNvSpPr/>
          <p:nvPr/>
        </p:nvSpPr>
        <p:spPr>
          <a:xfrm>
            <a:off x="178200" y="2403289"/>
            <a:ext cx="8787600" cy="102156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08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</a:rPr>
              <a:t>Compute systems should be more </a:t>
            </a:r>
            <a:r>
              <a:rPr lang="en-US" sz="2800" dirty="0">
                <a:solidFill>
                  <a:srgbClr val="FFC000"/>
                </a:solidFill>
                <a:latin typeface="Candara" panose="020E0502030303020204" pitchFamily="34" charset="0"/>
              </a:rPr>
              <a:t>data-centric</a:t>
            </a:r>
          </a:p>
        </p:txBody>
      </p:sp>
    </p:spTree>
    <p:extLst>
      <p:ext uri="{BB962C8B-B14F-4D97-AF65-F5344CB8AC3E}">
        <p14:creationId xmlns:p14="http://schemas.microsoft.com/office/powerpoint/2010/main" val="193043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Fast are these Data Transfers?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563509" cy="37717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With a microbenchmark, we obtain the </a:t>
            </a:r>
            <a:r>
              <a:rPr lang="en-US" dirty="0">
                <a:solidFill>
                  <a:srgbClr val="00B050"/>
                </a:solidFill>
              </a:rPr>
              <a:t>sustained bandwidth of all types of CPU-DPU and DPU-CPU transfers</a:t>
            </a:r>
          </a:p>
          <a:p>
            <a:r>
              <a:rPr lang="en-US" dirty="0"/>
              <a:t>Two experiments: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 DPU</a:t>
            </a:r>
            <a:r>
              <a:rPr lang="en-US" dirty="0"/>
              <a:t>: variable CPU-DPU and DPU-CPU transfer size (</a:t>
            </a:r>
            <a:r>
              <a:rPr lang="en-US" dirty="0">
                <a:solidFill>
                  <a:srgbClr val="0070C0"/>
                </a:solidFill>
              </a:rPr>
              <a:t>8 bytes to 32 MB</a:t>
            </a:r>
            <a:r>
              <a:rPr lang="en-US" dirty="0"/>
              <a:t>)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: 32 MB CPU-DPU and DPU-CPU transfers to/from a set of    </a:t>
            </a:r>
            <a:r>
              <a:rPr lang="en-US" dirty="0">
                <a:solidFill>
                  <a:srgbClr val="0070C0"/>
                </a:solidFill>
              </a:rPr>
              <a:t>1 to 64 MRAM banks </a:t>
            </a:r>
            <a:r>
              <a:rPr lang="en-US" dirty="0"/>
              <a:t>within the same rank</a:t>
            </a:r>
          </a:p>
          <a:p>
            <a:r>
              <a:rPr lang="en-US" dirty="0"/>
              <a:t>We do not experiment with more than one rank</a:t>
            </a:r>
          </a:p>
          <a:p>
            <a:pPr lvl="1"/>
            <a:r>
              <a:rPr lang="en-US" dirty="0"/>
              <a:t>Preliminary experiments show that the UPMEM SDK* only parallelizes transfers within the same rank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BB217F-CE19-9549-B45D-76E11BD6A632}"/>
              </a:ext>
            </a:extLst>
          </p:cNvPr>
          <p:cNvSpPr txBox="1"/>
          <p:nvPr/>
        </p:nvSpPr>
        <p:spPr>
          <a:xfrm>
            <a:off x="3858505" y="6553223"/>
            <a:ext cx="1426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* UPMEM SDK 2021.1.1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8BF6F1C-6357-FF41-8DAD-F141C5360C5E}"/>
              </a:ext>
            </a:extLst>
          </p:cNvPr>
          <p:cNvSpPr/>
          <p:nvPr/>
        </p:nvSpPr>
        <p:spPr>
          <a:xfrm>
            <a:off x="178200" y="4532559"/>
            <a:ext cx="8787600" cy="8090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ndara" panose="020E0502030303020204" pitchFamily="34" charset="0"/>
              </a:rPr>
              <a:t>DDR4 bandwidth 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bounds the maximum transfer bandwidth</a:t>
            </a:r>
            <a:endParaRPr lang="en-US" sz="2400" dirty="0">
              <a:solidFill>
                <a:schemeClr val="tx1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50DB32E-BCF3-E341-8FD4-948C6D96182A}"/>
              </a:ext>
            </a:extLst>
          </p:cNvPr>
          <p:cNvSpPr/>
          <p:nvPr/>
        </p:nvSpPr>
        <p:spPr>
          <a:xfrm>
            <a:off x="178200" y="5467048"/>
            <a:ext cx="8787600" cy="8345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The cost of the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transfers can be amortized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if enough computation is run on the DPUs</a:t>
            </a:r>
            <a:endParaRPr lang="en-US" sz="2200" dirty="0">
              <a:solidFill>
                <a:schemeClr val="tx1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9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DPU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transfer size varies between 8 bytes and 32 MB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011641A-D2D1-0A49-B19D-E493AEEC6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74015"/>
              </p:ext>
            </p:extLst>
          </p:nvPr>
        </p:nvGraphicFramePr>
        <p:xfrm>
          <a:off x="1682750" y="1532510"/>
          <a:ext cx="57785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D0B98109-C8EE-2342-9334-DD8DC3206000}"/>
              </a:ext>
            </a:extLst>
          </p:cNvPr>
          <p:cNvGrpSpPr/>
          <p:nvPr/>
        </p:nvGrpSpPr>
        <p:grpSpPr>
          <a:xfrm>
            <a:off x="832991" y="4512290"/>
            <a:ext cx="7478019" cy="1600415"/>
            <a:chOff x="1643281" y="4361975"/>
            <a:chExt cx="6864225" cy="1798364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403D06A-5D97-DD45-9B05-3564ED166269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00193EC6-326B-7D4B-B7BB-74938269E67A}"/>
                </a:ext>
              </a:extLst>
            </p:cNvPr>
            <p:cNvSpPr/>
            <p:nvPr/>
          </p:nvSpPr>
          <p:spPr>
            <a:xfrm>
              <a:off x="1643281" y="4361975"/>
              <a:ext cx="6864225" cy="444980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2000" b="1" i="1" dirty="0">
                  <a:latin typeface="Cambria" panose="02040503050406030204" pitchFamily="18" charset="0"/>
                </a:rPr>
                <a:t>KEY OBSERVATION 7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F2F449-943C-994C-880E-C7AD4D78257B}"/>
                </a:ext>
              </a:extLst>
            </p:cNvPr>
            <p:cNvSpPr txBox="1"/>
            <p:nvPr/>
          </p:nvSpPr>
          <p:spPr>
            <a:xfrm>
              <a:off x="1643281" y="4836900"/>
              <a:ext cx="6864225" cy="1323439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</a:rPr>
                <a:t>Larger CPU-DPU and DPU-CPU transfers </a:t>
              </a:r>
              <a:r>
                <a:rPr lang="en-US" sz="2000" dirty="0">
                  <a:latin typeface="Cambria" panose="02040503050406030204" pitchFamily="18" charset="0"/>
                </a:rPr>
                <a:t>between the host main memory and the DRAM Processing Unit’s Main memory (MRAM) banks </a:t>
              </a:r>
              <a:r>
                <a:rPr lang="en-US" sz="2000" b="1" dirty="0">
                  <a:latin typeface="Cambria" panose="02040503050406030204" pitchFamily="18" charset="0"/>
                </a:rPr>
                <a:t>result in higher sustained bandwidth</a:t>
              </a:r>
              <a:r>
                <a:rPr lang="en-US" sz="2000" dirty="0">
                  <a:latin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8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Rank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CPU-DPU</a:t>
            </a:r>
            <a:r>
              <a:rPr lang="en-US" sz="2400" dirty="0"/>
              <a:t> (serial/parallel/</a:t>
            </a:r>
            <a:r>
              <a:rPr lang="en-US" sz="2400" dirty="0">
                <a:solidFill>
                  <a:srgbClr val="C00000"/>
                </a:solidFill>
              </a:rPr>
              <a:t>broadcast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002060"/>
                </a:solidFill>
              </a:rPr>
              <a:t>DPU-CPU </a:t>
            </a:r>
            <a:r>
              <a:rPr lang="en-US" sz="2400" dirty="0"/>
              <a:t>(serial/parallel)</a:t>
            </a:r>
          </a:p>
          <a:p>
            <a:r>
              <a:rPr lang="en-US" sz="2400" dirty="0"/>
              <a:t>The number of DPUs varies between 1 and 64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ECE51C5-A872-834E-9035-785BB5A3D9F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29178" y="1947294"/>
          <a:ext cx="577426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96F35F5-422B-DB4F-962C-E39AC8431745}"/>
              </a:ext>
            </a:extLst>
          </p:cNvPr>
          <p:cNvGrpSpPr/>
          <p:nvPr/>
        </p:nvGrpSpPr>
        <p:grpSpPr>
          <a:xfrm>
            <a:off x="701177" y="4612496"/>
            <a:ext cx="7741646" cy="1718559"/>
            <a:chOff x="1643281" y="4361976"/>
            <a:chExt cx="6864225" cy="17185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D58343B-D108-CE40-B33F-611BF9E8160A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043BEDDD-71D2-DA47-9178-E8530F350FF8}"/>
                </a:ext>
              </a:extLst>
            </p:cNvPr>
            <p:cNvSpPr/>
            <p:nvPr/>
          </p:nvSpPr>
          <p:spPr>
            <a:xfrm>
              <a:off x="1643281" y="4361976"/>
              <a:ext cx="6864225" cy="396000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2000" b="1" i="1" dirty="0">
                  <a:latin typeface="Cambria" panose="02040503050406030204" pitchFamily="18" charset="0"/>
                </a:rPr>
                <a:t>KEY OBSERVATION 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ED7AD4-4306-894A-A53E-1939AE75FB6F}"/>
                </a:ext>
              </a:extLst>
            </p:cNvPr>
            <p:cNvSpPr txBox="1"/>
            <p:nvPr/>
          </p:nvSpPr>
          <p:spPr>
            <a:xfrm>
              <a:off x="1643281" y="4757096"/>
              <a:ext cx="6864225" cy="1323439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r>
                <a:rPr lang="en-US" sz="2000" dirty="0">
                  <a:latin typeface="Cambria" panose="02040503050406030204" pitchFamily="18" charset="0"/>
                </a:rPr>
                <a:t>The </a:t>
              </a:r>
              <a:r>
                <a:rPr lang="en-US" sz="2000" b="1" dirty="0">
                  <a:latin typeface="Cambria" panose="02040503050406030204" pitchFamily="18" charset="0"/>
                </a:rPr>
                <a:t>sustained bandwidth of parallel CPU-DPU and DPU-CPU transfers</a:t>
              </a:r>
              <a:r>
                <a:rPr lang="en-US" sz="2000" dirty="0">
                  <a:latin typeface="Cambria" panose="02040503050406030204" pitchFamily="18" charset="0"/>
                </a:rPr>
                <a:t> between the host main memory and the DRAM Processing Unit’s Main memory (MRAM) banks </a:t>
              </a:r>
              <a:r>
                <a:rPr lang="en-US" sz="2000" b="1" dirty="0">
                  <a:latin typeface="Cambria" panose="02040503050406030204" pitchFamily="18" charset="0"/>
                </a:rPr>
                <a:t>increases with the number of DRAM Processing Units inside a rank</a:t>
              </a:r>
              <a:r>
                <a:rPr lang="en-US" sz="2000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1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  <p:bldGraphic spid="10" grpId="1" uiExpand="1">
        <p:bldSub>
          <a:bldChart bld="series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Rank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CPU-DPU</a:t>
            </a:r>
            <a:r>
              <a:rPr lang="en-US" sz="2400" dirty="0"/>
              <a:t> (serial/parallel/</a:t>
            </a:r>
            <a:r>
              <a:rPr lang="en-US" sz="2400" dirty="0">
                <a:solidFill>
                  <a:srgbClr val="C00000"/>
                </a:solidFill>
              </a:rPr>
              <a:t>broadcast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002060"/>
                </a:solidFill>
              </a:rPr>
              <a:t>DPU-CPU </a:t>
            </a:r>
            <a:r>
              <a:rPr lang="en-US" sz="2400" dirty="0"/>
              <a:t>(serial/parallel)</a:t>
            </a:r>
          </a:p>
          <a:p>
            <a:r>
              <a:rPr lang="en-US" sz="2400" dirty="0"/>
              <a:t>The number of DPUs varies between 1 and 64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ECE51C5-A872-834E-9035-785BB5A3D9F8}"/>
              </a:ext>
            </a:extLst>
          </p:cNvPr>
          <p:cNvGraphicFramePr>
            <a:graphicFrameLocks/>
          </p:cNvGraphicFramePr>
          <p:nvPr/>
        </p:nvGraphicFramePr>
        <p:xfrm>
          <a:off x="1729178" y="1947294"/>
          <a:ext cx="577426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3D45A45-6386-8D42-8B38-71D9CBC603BB}"/>
              </a:ext>
            </a:extLst>
          </p:cNvPr>
          <p:cNvGrpSpPr/>
          <p:nvPr/>
        </p:nvGrpSpPr>
        <p:grpSpPr>
          <a:xfrm>
            <a:off x="4641505" y="1903954"/>
            <a:ext cx="4240151" cy="2959062"/>
            <a:chOff x="4546948" y="1816272"/>
            <a:chExt cx="4478145" cy="2959062"/>
          </a:xfrm>
          <a:solidFill>
            <a:srgbClr val="F5F6FB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D58343B-D108-CE40-B33F-611BF9E8160A}"/>
                </a:ext>
              </a:extLst>
            </p:cNvPr>
            <p:cNvSpPr/>
            <p:nvPr/>
          </p:nvSpPr>
          <p:spPr>
            <a:xfrm>
              <a:off x="4546948" y="1816272"/>
              <a:ext cx="4472353" cy="2959062"/>
            </a:xfrm>
            <a:prstGeom prst="roundRect">
              <a:avLst>
                <a:gd name="adj" fmla="val 2876"/>
              </a:avLst>
            </a:prstGeom>
            <a:grpFill/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043BEDDD-71D2-DA47-9178-E8530F350FF8}"/>
                </a:ext>
              </a:extLst>
            </p:cNvPr>
            <p:cNvSpPr/>
            <p:nvPr/>
          </p:nvSpPr>
          <p:spPr>
            <a:xfrm>
              <a:off x="4546948" y="1816272"/>
              <a:ext cx="4472353" cy="396000"/>
            </a:xfrm>
            <a:prstGeom prst="round2SameRect">
              <a:avLst>
                <a:gd name="adj1" fmla="val 29209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2000" b="1" i="1" dirty="0">
                  <a:latin typeface="Cambria" panose="02040503050406030204" pitchFamily="18" charset="0"/>
                </a:rPr>
                <a:t>KEY OBSERVATION 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ED7AD4-4306-894A-A53E-1939AE75FB6F}"/>
                </a:ext>
              </a:extLst>
            </p:cNvPr>
            <p:cNvSpPr txBox="1"/>
            <p:nvPr/>
          </p:nvSpPr>
          <p:spPr>
            <a:xfrm>
              <a:off x="4552740" y="2251830"/>
              <a:ext cx="4472353" cy="22467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</a:rPr>
                <a:t>The sustained bandwidth of parallel CPU-DPU transfers </a:t>
              </a:r>
              <a:r>
                <a:rPr lang="en-US" sz="2000" dirty="0">
                  <a:latin typeface="Cambria" panose="02040503050406030204" pitchFamily="18" charset="0"/>
                </a:rPr>
                <a:t>is higher than the sustained bandwidth of parallel DPU-CPU transfers </a:t>
              </a:r>
              <a:r>
                <a:rPr lang="en-US" sz="2000" b="1" dirty="0">
                  <a:latin typeface="Cambria" panose="02040503050406030204" pitchFamily="18" charset="0"/>
                </a:rPr>
                <a:t>due to different implementations</a:t>
              </a:r>
              <a:r>
                <a:rPr lang="en-US" sz="2000" dirty="0">
                  <a:latin typeface="Cambria" panose="02040503050406030204" pitchFamily="18" charset="0"/>
                </a:rPr>
                <a:t> of CPU-DPU and DPU-CPU transfers </a:t>
              </a:r>
              <a:r>
                <a:rPr lang="en-US" sz="2000" b="1" dirty="0">
                  <a:latin typeface="Cambria" panose="02040503050406030204" pitchFamily="18" charset="0"/>
                </a:rPr>
                <a:t>in the UPMEM runtime library</a:t>
              </a:r>
              <a:r>
                <a:rPr lang="en-US" sz="2000" dirty="0">
                  <a:latin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A0B0052-A2F2-924B-8DA6-41540C4B5F0B}"/>
              </a:ext>
            </a:extLst>
          </p:cNvPr>
          <p:cNvGrpSpPr/>
          <p:nvPr/>
        </p:nvGrpSpPr>
        <p:grpSpPr>
          <a:xfrm>
            <a:off x="269029" y="4863016"/>
            <a:ext cx="8605942" cy="1442985"/>
            <a:chOff x="124699" y="4775334"/>
            <a:chExt cx="8894602" cy="1442985"/>
          </a:xfrm>
          <a:solidFill>
            <a:srgbClr val="F5F6FB"/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CCC0183-07EE-3341-A13A-3F0D9898D507}"/>
                </a:ext>
              </a:extLst>
            </p:cNvPr>
            <p:cNvSpPr/>
            <p:nvPr/>
          </p:nvSpPr>
          <p:spPr>
            <a:xfrm>
              <a:off x="124699" y="4775334"/>
              <a:ext cx="8894602" cy="1442985"/>
            </a:xfrm>
            <a:prstGeom prst="roundRect">
              <a:avLst>
                <a:gd name="adj" fmla="val 7357"/>
              </a:avLst>
            </a:prstGeom>
            <a:grpFill/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DE824E-D4D9-C44E-9A82-BACD2795D6EA}"/>
                </a:ext>
              </a:extLst>
            </p:cNvPr>
            <p:cNvSpPr txBox="1"/>
            <p:nvPr/>
          </p:nvSpPr>
          <p:spPr>
            <a:xfrm>
              <a:off x="124699" y="4832250"/>
              <a:ext cx="889460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</a:rPr>
                <a:t>The sustained bandwidth of broadcast CPU-DPU transfers </a:t>
              </a:r>
              <a:r>
                <a:rPr lang="en-US" sz="2000" dirty="0">
                  <a:latin typeface="Cambria" panose="02040503050406030204" pitchFamily="18" charset="0"/>
                </a:rPr>
                <a:t>(i.e., the same buffer is copied to multiple MRAM banks) </a:t>
              </a:r>
              <a:r>
                <a:rPr lang="en-US" sz="2000" b="1" dirty="0">
                  <a:latin typeface="Cambria" panose="02040503050406030204" pitchFamily="18" charset="0"/>
                </a:rPr>
                <a:t>is higher than that of parallel CPU-DPU transfers</a:t>
              </a:r>
              <a:r>
                <a:rPr lang="en-US" sz="2000" dirty="0">
                  <a:latin typeface="Cambria" panose="02040503050406030204" pitchFamily="18" charset="0"/>
                </a:rPr>
                <a:t> (i.e., different buffers are copied to different MRAM banks) </a:t>
              </a:r>
              <a:r>
                <a:rPr lang="en-US" sz="2000" b="1" dirty="0">
                  <a:latin typeface="Cambria" panose="02040503050406030204" pitchFamily="18" charset="0"/>
                </a:rPr>
                <a:t>due to higher temporal locality </a:t>
              </a:r>
              <a:r>
                <a:rPr lang="en-US" sz="2000" dirty="0">
                  <a:latin typeface="Cambria" panose="02040503050406030204" pitchFamily="18" charset="0"/>
                </a:rPr>
                <a:t>in the CPU cache hierarchy. </a:t>
              </a:r>
              <a:endParaRPr lang="en-US"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0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  <p:bldGraphic spid="10" grpId="1">
        <p:bldSub>
          <a:bldChart bld="series"/>
        </p:bldSub>
      </p:bldGraphic>
      <p:bldGraphic spid="10" grpId="2" uiExpand="1">
        <p:bldSub>
          <a:bldChart bld="series"/>
        </p:bldSub>
      </p:bldGraphic>
      <p:bldGraphic spid="10" grpId="3" uiExpand="1">
        <p:bldSub>
          <a:bldChart bld="series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“Transposing” Library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9D24D-ED5C-264E-9D4A-4E651D65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04"/>
            <a:ext cx="9144000" cy="5168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C7166-78A4-C24C-9B0C-86721B846B1C}"/>
              </a:ext>
            </a:extLst>
          </p:cNvPr>
          <p:cNvSpPr txBox="1"/>
          <p:nvPr/>
        </p:nvSpPr>
        <p:spPr>
          <a:xfrm>
            <a:off x="1568614" y="6554456"/>
            <a:ext cx="6006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F. </a:t>
            </a:r>
            <a:r>
              <a:rPr lang="en-US" sz="1000" dirty="0" err="1"/>
              <a:t>Devaux</a:t>
            </a:r>
            <a:r>
              <a:rPr lang="en-US" sz="1000" dirty="0"/>
              <a:t>, "The true Processing In Memory accelerator," </a:t>
            </a:r>
            <a:r>
              <a:rPr lang="en-US" sz="1000" dirty="0" err="1"/>
              <a:t>HotChips</a:t>
            </a:r>
            <a:r>
              <a:rPr lang="en-US" sz="1000" dirty="0"/>
              <a:t> 2019. </a:t>
            </a:r>
            <a:r>
              <a:rPr lang="en-US" sz="1000" dirty="0" err="1"/>
              <a:t>doi</a:t>
            </a:r>
            <a:r>
              <a:rPr lang="en-US" sz="1000" dirty="0"/>
              <a:t>: 10.1109/HOTCHIPS.2019.8875680</a:t>
            </a:r>
            <a:endParaRPr lang="en-US" sz="1000" dirty="0">
              <a:solidFill>
                <a:srgbClr val="0432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64895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CPU-DPU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CPU-DPU (serial/parallel/broadcast) and DPU-CPU (serial/parallel)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0A35AE-066B-284F-BBFC-913CF710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7423"/>
            <a:ext cx="9144000" cy="41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97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A73E85-6A53-744E-836D-297673618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0" y="2928640"/>
            <a:ext cx="5956300" cy="850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Kernel Launch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dpu_launch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launches a kernel on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>
                <a:latin typeface="Courier" pitchFamily="2" charset="0"/>
              </a:rPr>
              <a:t>DPU_SYNCHRONOUS </a:t>
            </a:r>
            <a:r>
              <a:rPr lang="en-US" dirty="0"/>
              <a:t>suspends the application until the kernel finishes</a:t>
            </a:r>
          </a:p>
          <a:p>
            <a:pPr lvl="1"/>
            <a:r>
              <a:rPr lang="en-US" dirty="0">
                <a:latin typeface="Courier" pitchFamily="2" charset="0"/>
              </a:rPr>
              <a:t>DPU_ASYNCHRONOUS </a:t>
            </a:r>
            <a:r>
              <a:rPr lang="en-US" dirty="0"/>
              <a:t>returns the control to the application</a:t>
            </a:r>
          </a:p>
          <a:p>
            <a:pPr lvl="2"/>
            <a:r>
              <a:rPr lang="en-US" dirty="0" err="1">
                <a:latin typeface="Courier" pitchFamily="2" charset="0"/>
              </a:rPr>
              <a:t>dpu_sync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or </a:t>
            </a:r>
            <a:r>
              <a:rPr lang="en-US" dirty="0" err="1">
                <a:latin typeface="Courier" pitchFamily="2" charset="0"/>
              </a:rPr>
              <a:t>dpu_status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to check kernel completion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FFD8C99-188E-5345-B9FB-348EC45B104D}"/>
              </a:ext>
            </a:extLst>
          </p:cNvPr>
          <p:cNvSpPr/>
          <p:nvPr/>
        </p:nvSpPr>
        <p:spPr>
          <a:xfrm>
            <a:off x="178200" y="3927189"/>
            <a:ext cx="8787600" cy="73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What does the asynchronous execution enable?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80B15E8-C3EF-8E4C-9E8D-B7F6EBBB81AC}"/>
              </a:ext>
            </a:extLst>
          </p:cNvPr>
          <p:cNvSpPr/>
          <p:nvPr/>
        </p:nvSpPr>
        <p:spPr>
          <a:xfrm>
            <a:off x="178200" y="4765809"/>
            <a:ext cx="8787600" cy="15983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</a:rPr>
              <a:t>Some ideas: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Task-level parallelism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: concurrent execution of different kernels on different DPU 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Concurrent 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heterogeneous computation 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on CPU and DPUs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518E13-3EC4-D648-84B0-37F217B0D836}"/>
              </a:ext>
            </a:extLst>
          </p:cNvPr>
          <p:cNvSpPr/>
          <p:nvPr/>
        </p:nvSpPr>
        <p:spPr>
          <a:xfrm>
            <a:off x="2193588" y="3383410"/>
            <a:ext cx="4572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1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allAtOnce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DCBA3-1EE0-134B-B185-537822BE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Pass Parameters to the Kernel?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73267-2B4C-8544-9109-0944995BF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use serial and parallel transfers</a:t>
            </a:r>
          </a:p>
          <a:p>
            <a:r>
              <a:rPr lang="en-US" dirty="0"/>
              <a:t>We pass them directly to the scratchpad memory of the DPU 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Working RAM (WRAM)</a:t>
            </a:r>
            <a:r>
              <a:rPr lang="en-US" dirty="0"/>
              <a:t>: We introduce it in the next slides</a:t>
            </a:r>
          </a:p>
          <a:p>
            <a:r>
              <a:rPr lang="en-US" dirty="0"/>
              <a:t>This is useful for </a:t>
            </a:r>
            <a:r>
              <a:rPr lang="en-US" dirty="0">
                <a:solidFill>
                  <a:srgbClr val="0070C0"/>
                </a:solidFill>
              </a:rPr>
              <a:t>input parameters and some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DA157-6CC3-B544-AF39-C8A219F82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9176"/>
            <a:ext cx="9144000" cy="615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E7523-9B81-314B-AB22-875DB90BC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0866"/>
            <a:ext cx="9144000" cy="19083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CA4BED-F7DD-7747-9A88-0A9CCB60F94D}"/>
              </a:ext>
            </a:extLst>
          </p:cNvPr>
          <p:cNvSpPr/>
          <p:nvPr/>
        </p:nvSpPr>
        <p:spPr>
          <a:xfrm>
            <a:off x="259948" y="3524973"/>
            <a:ext cx="2916000" cy="1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E0061-0039-A540-8DC5-031745BEDE76}"/>
              </a:ext>
            </a:extLst>
          </p:cNvPr>
          <p:cNvSpPr/>
          <p:nvPr/>
        </p:nvSpPr>
        <p:spPr>
          <a:xfrm>
            <a:off x="2949986" y="4638889"/>
            <a:ext cx="1476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9C331-2F2C-614C-B4FD-A47E8065C4D5}"/>
              </a:ext>
            </a:extLst>
          </p:cNvPr>
          <p:cNvSpPr/>
          <p:nvPr/>
        </p:nvSpPr>
        <p:spPr>
          <a:xfrm>
            <a:off x="4186907" y="5641893"/>
            <a:ext cx="1476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3320382"/>
            <a:ext cx="8787600" cy="86271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15C9B00-6F76-DD44-84F4-153AD1114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150028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21F3-1581-BC4B-BF7C-2B4961BCE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4 schematically illustrates part of the computing system of FIG. 1 in more detail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69DD3-EEE0-CC40-8DB1-95999361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512" y="1848678"/>
            <a:ext cx="5572100" cy="4579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6576E-7F6F-9343-B271-03E2DB25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52" y="1728303"/>
            <a:ext cx="2649083" cy="18250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031599-4F7F-2D49-A134-1A170F604BB0}"/>
              </a:ext>
            </a:extLst>
          </p:cNvPr>
          <p:cNvGrpSpPr/>
          <p:nvPr/>
        </p:nvGrpSpPr>
        <p:grpSpPr>
          <a:xfrm>
            <a:off x="2377438" y="2659890"/>
            <a:ext cx="537212" cy="629134"/>
            <a:chOff x="6172196" y="3975652"/>
            <a:chExt cx="1260000" cy="1476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8C3785-0302-1C49-AB1C-3D9C2CD6486A}"/>
                </a:ext>
              </a:extLst>
            </p:cNvPr>
            <p:cNvSpPr/>
            <p:nvPr/>
          </p:nvSpPr>
          <p:spPr>
            <a:xfrm>
              <a:off x="6172196" y="3975652"/>
              <a:ext cx="1260000" cy="14760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0377C0-6536-2143-943E-34FA7AAA66DA}"/>
                </a:ext>
              </a:extLst>
            </p:cNvPr>
            <p:cNvSpPr/>
            <p:nvPr/>
          </p:nvSpPr>
          <p:spPr>
            <a:xfrm>
              <a:off x="6599578" y="4323522"/>
              <a:ext cx="616226" cy="288235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91F34B-B053-E34F-966C-84B3A7705C83}"/>
                </a:ext>
              </a:extLst>
            </p:cNvPr>
            <p:cNvSpPr/>
            <p:nvPr/>
          </p:nvSpPr>
          <p:spPr>
            <a:xfrm>
              <a:off x="6251709" y="4810539"/>
              <a:ext cx="1083365" cy="556591"/>
            </a:xfrm>
            <a:prstGeom prst="rect">
              <a:avLst/>
            </a:prstGeom>
            <a:solidFill>
              <a:srgbClr val="ED7D31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44FD58-3B65-8A4F-B864-8887082AF680}"/>
              </a:ext>
            </a:extLst>
          </p:cNvPr>
          <p:cNvCxnSpPr>
            <a:cxnSpLocks/>
          </p:cNvCxnSpPr>
          <p:nvPr/>
        </p:nvCxnSpPr>
        <p:spPr>
          <a:xfrm flipV="1">
            <a:off x="3001618" y="1987826"/>
            <a:ext cx="2146852" cy="662954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61EF018-2BB5-CC49-BF87-47E1D1F47773}"/>
              </a:ext>
            </a:extLst>
          </p:cNvPr>
          <p:cNvSpPr/>
          <p:nvPr/>
        </p:nvSpPr>
        <p:spPr>
          <a:xfrm>
            <a:off x="5216040" y="1921889"/>
            <a:ext cx="3768933" cy="3962075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EEBDE1-1E2E-B44C-B279-590E6DACF26D}"/>
              </a:ext>
            </a:extLst>
          </p:cNvPr>
          <p:cNvSpPr/>
          <p:nvPr/>
        </p:nvSpPr>
        <p:spPr>
          <a:xfrm>
            <a:off x="6338529" y="4943165"/>
            <a:ext cx="1848040" cy="683084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049549-B34F-A047-A2D9-2C6A04546AFF}"/>
              </a:ext>
            </a:extLst>
          </p:cNvPr>
          <p:cNvSpPr/>
          <p:nvPr/>
        </p:nvSpPr>
        <p:spPr>
          <a:xfrm>
            <a:off x="7111264" y="3470432"/>
            <a:ext cx="967729" cy="1152000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E1236-702F-374F-8C72-7C5D8AC100BC}"/>
              </a:ext>
            </a:extLst>
          </p:cNvPr>
          <p:cNvSpPr txBox="1"/>
          <p:nvPr/>
        </p:nvSpPr>
        <p:spPr>
          <a:xfrm>
            <a:off x="1911657" y="6476104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Fabrice </a:t>
            </a:r>
            <a:r>
              <a:rPr lang="en-US" sz="1000" dirty="0" err="1"/>
              <a:t>Devaux</a:t>
            </a:r>
            <a:r>
              <a:rPr lang="en-US" sz="1000" dirty="0"/>
              <a:t>, Jean-François Roy. “Memory circuit with integrated processor.” US 10,324,870 B2.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B5BB21-66E2-9647-80FB-DE2D10202955}"/>
              </a:ext>
            </a:extLst>
          </p:cNvPr>
          <p:cNvCxnSpPr>
            <a:cxnSpLocks/>
          </p:cNvCxnSpPr>
          <p:nvPr/>
        </p:nvCxnSpPr>
        <p:spPr>
          <a:xfrm>
            <a:off x="2948551" y="3344965"/>
            <a:ext cx="2267488" cy="2538999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68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4" grpId="0" animBg="1"/>
      <p:bldP spid="15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DC6A04-D80E-184D-BC07-63C1F510E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/>
          <a:lstStyle/>
          <a:p>
            <a:r>
              <a:rPr lang="en-US" sz="2600" dirty="0"/>
              <a:t>Kautz, “</a:t>
            </a:r>
            <a:r>
              <a:rPr lang="en-US" sz="2600" dirty="0">
                <a:solidFill>
                  <a:srgbClr val="0070C0"/>
                </a:solidFill>
              </a:rPr>
              <a:t>Cellular Logic-in-Memory Arrays</a:t>
            </a:r>
            <a:r>
              <a:rPr lang="en-US" sz="2600" dirty="0"/>
              <a:t>”, IEEE TC 1969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0"/>
            <a:ext cx="8894602" cy="836839"/>
          </a:xfrm>
        </p:spPr>
        <p:txBody>
          <a:bodyPr>
            <a:noAutofit/>
          </a:bodyPr>
          <a:lstStyle/>
          <a:p>
            <a:r>
              <a:rPr lang="en-US" dirty="0"/>
              <a:t>A +50-Year-Old Paradigm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49EA16-0367-EB43-921A-3C42949CA66E}"/>
              </a:ext>
            </a:extLst>
          </p:cNvPr>
          <p:cNvSpPr txBox="1"/>
          <p:nvPr/>
        </p:nvSpPr>
        <p:spPr>
          <a:xfrm>
            <a:off x="3384816" y="6557759"/>
            <a:ext cx="2374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https://doi.org/10.1109/T-C.1969.222754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C4192-E29D-E24F-8502-741864FE9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0" y="1545034"/>
            <a:ext cx="7422488" cy="1614853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F294C-7C0D-9C40-83D9-362BA2329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3" y="3159887"/>
            <a:ext cx="3821257" cy="326057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F4E44-82BE-F649-AE47-8490FABD9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130" y="3594249"/>
            <a:ext cx="3289819" cy="2460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0844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(II)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30AA4E-EBDC-6041-B78E-B1FF87ADC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4" y="2054386"/>
            <a:ext cx="9063613" cy="2773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3BE86-857B-A848-BCA1-6FDAD350A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" y="876821"/>
            <a:ext cx="9134222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0F57B4A-55EA-204C-B19D-97138EED41CC}"/>
              </a:ext>
            </a:extLst>
          </p:cNvPr>
          <p:cNvSpPr/>
          <p:nvPr/>
        </p:nvSpPr>
        <p:spPr>
          <a:xfrm flipV="1">
            <a:off x="4504623" y="2608433"/>
            <a:ext cx="4608000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AA1C8A-5B3C-B04C-BCCF-70593A21B6FA}"/>
              </a:ext>
            </a:extLst>
          </p:cNvPr>
          <p:cNvSpPr/>
          <p:nvPr/>
        </p:nvSpPr>
        <p:spPr>
          <a:xfrm flipV="1">
            <a:off x="40194" y="1392484"/>
            <a:ext cx="9072000" cy="1215959"/>
          </a:xfrm>
          <a:prstGeom prst="roundRect">
            <a:avLst>
              <a:gd name="adj" fmla="val 2199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18C1B5C-D5DE-224C-BCE0-84902F66A049}"/>
              </a:ext>
            </a:extLst>
          </p:cNvPr>
          <p:cNvSpPr/>
          <p:nvPr/>
        </p:nvSpPr>
        <p:spPr>
          <a:xfrm flipV="1">
            <a:off x="2492942" y="2608436"/>
            <a:ext cx="2011681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49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83E2BE2-94C4-724C-9998-02C8E6710F08}"/>
              </a:ext>
            </a:extLst>
          </p:cNvPr>
          <p:cNvSpPr/>
          <p:nvPr/>
        </p:nvSpPr>
        <p:spPr>
          <a:xfrm flipV="1">
            <a:off x="40193" y="2608440"/>
            <a:ext cx="2452749" cy="3780000"/>
          </a:xfrm>
          <a:prstGeom prst="roundRect">
            <a:avLst>
              <a:gd name="adj" fmla="val 1399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6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350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/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471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Arithmetic Throughput: Microbenchmark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3DDD-18BD-0E44-AEE3-5CF5CC03B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3114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the </a:t>
            </a:r>
            <a:r>
              <a:rPr lang="en-US" dirty="0">
                <a:solidFill>
                  <a:srgbClr val="00B050"/>
                </a:solidFill>
              </a:rPr>
              <a:t>maximum arithmetic throughput for different datatypes and operations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stream over an </a:t>
            </a:r>
            <a:r>
              <a:rPr lang="en-US" dirty="0">
                <a:solidFill>
                  <a:srgbClr val="0070C0"/>
                </a:solidFill>
              </a:rPr>
              <a:t>array in WRAM and perform read-modify-write operations</a:t>
            </a:r>
          </a:p>
          <a:p>
            <a:pPr lvl="1"/>
            <a:r>
              <a:rPr lang="en-US" dirty="0"/>
              <a:t>Experiments on </a:t>
            </a:r>
            <a:r>
              <a:rPr lang="en-US" dirty="0">
                <a:solidFill>
                  <a:srgbClr val="C00000"/>
                </a:solidFill>
              </a:rPr>
              <a:t>one DPU</a:t>
            </a:r>
          </a:p>
          <a:p>
            <a:pPr lvl="1"/>
            <a:r>
              <a:rPr lang="en-US" dirty="0"/>
              <a:t>We vary the number of </a:t>
            </a:r>
            <a:r>
              <a:rPr lang="en-US" dirty="0" err="1"/>
              <a:t>tasklets</a:t>
            </a:r>
            <a:r>
              <a:rPr lang="en-US" dirty="0"/>
              <a:t> from </a:t>
            </a:r>
            <a:r>
              <a:rPr lang="en-US" dirty="0">
                <a:solidFill>
                  <a:srgbClr val="C00000"/>
                </a:solidFill>
              </a:rPr>
              <a:t>1 to 24</a:t>
            </a:r>
          </a:p>
          <a:p>
            <a:pPr lvl="1"/>
            <a:r>
              <a:rPr lang="en-US" dirty="0"/>
              <a:t>Arithmetic operations: </a:t>
            </a:r>
            <a:r>
              <a:rPr lang="en-US" dirty="0">
                <a:solidFill>
                  <a:srgbClr val="7030A0"/>
                </a:solidFill>
              </a:rPr>
              <a:t>add, subtract, multiply, divide</a:t>
            </a:r>
          </a:p>
          <a:p>
            <a:pPr lvl="1"/>
            <a:r>
              <a:rPr lang="en-US" dirty="0"/>
              <a:t>Datatypes: </a:t>
            </a:r>
            <a:r>
              <a:rPr lang="en-US" dirty="0">
                <a:solidFill>
                  <a:srgbClr val="0070C0"/>
                </a:solidFill>
              </a:rPr>
              <a:t>int32, int64, float, double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We measure cycles with an </a:t>
            </a:r>
            <a:r>
              <a:rPr lang="en-US" dirty="0">
                <a:solidFill>
                  <a:srgbClr val="00B050"/>
                </a:solidFill>
              </a:rPr>
              <a:t>accurate cycle counter </a:t>
            </a:r>
            <a:r>
              <a:rPr lang="en-US" dirty="0"/>
              <a:t>that the SDK provides</a:t>
            </a:r>
          </a:p>
          <a:p>
            <a:pPr lvl="1"/>
            <a:r>
              <a:rPr lang="en-US" dirty="0"/>
              <a:t>We include WRAM accesses (including address calculation) and arithmetic operation</a:t>
            </a:r>
          </a:p>
        </p:txBody>
      </p:sp>
    </p:spTree>
    <p:extLst>
      <p:ext uri="{BB962C8B-B14F-4D97-AF65-F5344CB8AC3E}">
        <p14:creationId xmlns:p14="http://schemas.microsoft.com/office/powerpoint/2010/main" val="44497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 for INT32 ADD Throughput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7E370-53F6-A543-865A-028F9778536A}"/>
              </a:ext>
            </a:extLst>
          </p:cNvPr>
          <p:cNvSpPr/>
          <p:nvPr/>
        </p:nvSpPr>
        <p:spPr>
          <a:xfrm>
            <a:off x="1324764" y="17653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7C664-0063-A34B-BE93-34D02731FFFE}"/>
              </a:ext>
            </a:extLst>
          </p:cNvPr>
          <p:cNvSpPr/>
          <p:nvPr/>
        </p:nvSpPr>
        <p:spPr>
          <a:xfrm>
            <a:off x="1324764" y="2982681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6B585-2971-9B40-9792-005130908F8E}"/>
              </a:ext>
            </a:extLst>
          </p:cNvPr>
          <p:cNvSpPr/>
          <p:nvPr/>
        </p:nvSpPr>
        <p:spPr>
          <a:xfrm>
            <a:off x="1324764" y="357539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74882-8E4F-0840-A966-6B173F0DAC19}"/>
              </a:ext>
            </a:extLst>
          </p:cNvPr>
          <p:cNvSpPr/>
          <p:nvPr/>
        </p:nvSpPr>
        <p:spPr>
          <a:xfrm>
            <a:off x="1324764" y="54102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4F6F8-B0D9-644B-9B12-4B2B424EA2B7}"/>
              </a:ext>
            </a:extLst>
          </p:cNvPr>
          <p:cNvSpPr/>
          <p:nvPr/>
        </p:nvSpPr>
        <p:spPr>
          <a:xfrm>
            <a:off x="1324764" y="572082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7F2FF-1B76-2942-BD32-A42FB3F61538}"/>
              </a:ext>
            </a:extLst>
          </p:cNvPr>
          <p:cNvSpPr/>
          <p:nvPr/>
        </p:nvSpPr>
        <p:spPr>
          <a:xfrm>
            <a:off x="1324764" y="2063227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CC15FD-6810-9C48-8314-B5E5AC5BBB16}"/>
              </a:ext>
            </a:extLst>
          </p:cNvPr>
          <p:cNvSpPr/>
          <p:nvPr/>
        </p:nvSpPr>
        <p:spPr>
          <a:xfrm>
            <a:off x="1324764" y="41859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AF2788-091B-0A46-A6D4-DFF5BB245BB4}"/>
              </a:ext>
            </a:extLst>
          </p:cNvPr>
          <p:cNvSpPr/>
          <p:nvPr/>
        </p:nvSpPr>
        <p:spPr>
          <a:xfrm>
            <a:off x="1324764" y="44907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1C299B-9F4C-1B42-93A3-7312BE6185D2}"/>
              </a:ext>
            </a:extLst>
          </p:cNvPr>
          <p:cNvSpPr/>
          <p:nvPr/>
        </p:nvSpPr>
        <p:spPr>
          <a:xfrm>
            <a:off x="1324764" y="2365935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14C6E-83A1-734E-93DC-6EA2ACCBF7BF}"/>
              </a:ext>
            </a:extLst>
          </p:cNvPr>
          <p:cNvSpPr/>
          <p:nvPr/>
        </p:nvSpPr>
        <p:spPr>
          <a:xfrm>
            <a:off x="1324764" y="4794636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ADB799-0FE2-524E-9D0D-980A1F625BF6}"/>
              </a:ext>
            </a:extLst>
          </p:cNvPr>
          <p:cNvSpPr/>
          <p:nvPr/>
        </p:nvSpPr>
        <p:spPr>
          <a:xfrm>
            <a:off x="1324764" y="2670280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3A0DCC-B309-CA4E-A50E-08A1F76FD679}"/>
              </a:ext>
            </a:extLst>
          </p:cNvPr>
          <p:cNvSpPr/>
          <p:nvPr/>
        </p:nvSpPr>
        <p:spPr>
          <a:xfrm>
            <a:off x="1324764" y="5105263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D665B-E83F-9042-A334-3ADFE24CA3E8}"/>
              </a:ext>
            </a:extLst>
          </p:cNvPr>
          <p:cNvSpPr txBox="1"/>
          <p:nvPr/>
        </p:nvSpPr>
        <p:spPr>
          <a:xfrm rot="16200000">
            <a:off x="-433268" y="1994953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C-based code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741F8-F015-8A44-8A4F-106CBD84DA8B}"/>
              </a:ext>
            </a:extLst>
          </p:cNvPr>
          <p:cNvSpPr txBox="1"/>
          <p:nvPr/>
        </p:nvSpPr>
        <p:spPr>
          <a:xfrm rot="16200000">
            <a:off x="-567034" y="4440693"/>
            <a:ext cx="22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Compiled code (UPMEM DPU ISA)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CB235-17EE-D44B-AD80-3597C2481B3C}"/>
              </a:ext>
            </a:extLst>
          </p:cNvPr>
          <p:cNvSpPr txBox="1"/>
          <p:nvPr/>
        </p:nvSpPr>
        <p:spPr>
          <a:xfrm>
            <a:off x="951449" y="1071880"/>
            <a:ext cx="77251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 pitchFamily="2" charset="0"/>
              </a:rPr>
              <a:t>1  </a:t>
            </a:r>
            <a:r>
              <a:rPr lang="en-US" sz="2000" dirty="0">
                <a:solidFill>
                  <a:srgbClr val="0070C0"/>
                </a:solidFill>
                <a:latin typeface="Courier" pitchFamily="2" charset="0"/>
              </a:rPr>
              <a:t>#define </a:t>
            </a:r>
            <a:r>
              <a:rPr lang="en-US" sz="2000" dirty="0">
                <a:latin typeface="Courier" pitchFamily="2" charset="0"/>
              </a:rPr>
              <a:t>SIZE 256</a:t>
            </a:r>
          </a:p>
          <a:p>
            <a:r>
              <a:rPr lang="en-US" sz="2000" dirty="0">
                <a:latin typeface="Courier" pitchFamily="2" charset="0"/>
              </a:rPr>
              <a:t>2  </a:t>
            </a:r>
            <a:r>
              <a:rPr lang="en-US" sz="20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2000" dirty="0">
                <a:latin typeface="Courier" pitchFamily="2" charset="0"/>
              </a:rPr>
              <a:t>* </a:t>
            </a:r>
            <a:r>
              <a:rPr lang="en-US" sz="2000" dirty="0" err="1">
                <a:latin typeface="Courier" pitchFamily="2" charset="0"/>
              </a:rPr>
              <a:t>bufferA</a:t>
            </a:r>
            <a:r>
              <a:rPr lang="en-US" sz="2000" dirty="0">
                <a:latin typeface="Courier" pitchFamily="2" charset="0"/>
              </a:rPr>
              <a:t> = </a:t>
            </a:r>
            <a:r>
              <a:rPr lang="en-US" sz="2000" dirty="0" err="1">
                <a:solidFill>
                  <a:srgbClr val="0070C0"/>
                </a:solidFill>
                <a:latin typeface="Courier" pitchFamily="2" charset="0"/>
              </a:rPr>
              <a:t>mem_alloc</a:t>
            </a:r>
            <a:r>
              <a:rPr lang="en-US" sz="2000" dirty="0">
                <a:latin typeface="Courier" pitchFamily="2" charset="0"/>
              </a:rPr>
              <a:t>(SIZE * </a:t>
            </a:r>
            <a:r>
              <a:rPr lang="en-US" sz="2000" dirty="0" err="1">
                <a:solidFill>
                  <a:srgbClr val="0070C0"/>
                </a:solidFill>
                <a:latin typeface="Courier" pitchFamily="2" charset="0"/>
              </a:rPr>
              <a:t>sizeof</a:t>
            </a:r>
            <a:r>
              <a:rPr lang="en-US" sz="2000" dirty="0">
                <a:latin typeface="Courier" pitchFamily="2" charset="0"/>
              </a:rPr>
              <a:t>(</a:t>
            </a:r>
            <a:r>
              <a:rPr lang="en-US" sz="20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2000" dirty="0">
                <a:latin typeface="Courier" pitchFamily="2" charset="0"/>
              </a:rPr>
              <a:t>));</a:t>
            </a:r>
          </a:p>
          <a:p>
            <a:r>
              <a:rPr lang="en-US" sz="2000" dirty="0">
                <a:latin typeface="Courier" pitchFamily="2" charset="0"/>
              </a:rPr>
              <a:t>3  </a:t>
            </a:r>
            <a:r>
              <a:rPr lang="en-US" sz="2000" dirty="0">
                <a:solidFill>
                  <a:srgbClr val="0070C0"/>
                </a:solidFill>
                <a:latin typeface="Courier" pitchFamily="2" charset="0"/>
              </a:rPr>
              <a:t>for</a:t>
            </a:r>
            <a:r>
              <a:rPr lang="en-US" sz="2000" dirty="0">
                <a:latin typeface="Courier" pitchFamily="2" charset="0"/>
              </a:rPr>
              <a:t>(</a:t>
            </a:r>
            <a:r>
              <a:rPr lang="en-US" sz="20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2000" dirty="0">
                <a:latin typeface="Courier" pitchFamily="2" charset="0"/>
              </a:rPr>
              <a:t> 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 = 0; 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 &lt; SIZE; 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++){</a:t>
            </a:r>
          </a:p>
          <a:p>
            <a:r>
              <a:rPr lang="en-US" sz="2000" dirty="0">
                <a:latin typeface="Courier" pitchFamily="2" charset="0"/>
              </a:rPr>
              <a:t>4      </a:t>
            </a:r>
            <a:r>
              <a:rPr lang="en-US" sz="20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2000" dirty="0">
                <a:latin typeface="Courier" pitchFamily="2" charset="0"/>
              </a:rPr>
              <a:t> temp = </a:t>
            </a:r>
            <a:r>
              <a:rPr lang="en-US" sz="2000" dirty="0" err="1">
                <a:latin typeface="Courier" pitchFamily="2" charset="0"/>
              </a:rPr>
              <a:t>bufferA</a:t>
            </a:r>
            <a:r>
              <a:rPr lang="en-US" sz="2000" dirty="0">
                <a:latin typeface="Courier" pitchFamily="2" charset="0"/>
              </a:rPr>
              <a:t>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];</a:t>
            </a:r>
          </a:p>
          <a:p>
            <a:r>
              <a:rPr lang="en-US" sz="2000" dirty="0">
                <a:latin typeface="Courier" pitchFamily="2" charset="0"/>
              </a:rPr>
              <a:t>5      temp += scalar;</a:t>
            </a:r>
          </a:p>
          <a:p>
            <a:r>
              <a:rPr lang="en-US" sz="2000" dirty="0">
                <a:latin typeface="Courier" pitchFamily="2" charset="0"/>
              </a:rPr>
              <a:t>6      </a:t>
            </a:r>
            <a:r>
              <a:rPr lang="en-US" sz="2000" dirty="0" err="1">
                <a:latin typeface="Courier" pitchFamily="2" charset="0"/>
              </a:rPr>
              <a:t>bufferA</a:t>
            </a:r>
            <a:r>
              <a:rPr lang="en-US" sz="2000" dirty="0">
                <a:latin typeface="Courier" pitchFamily="2" charset="0"/>
              </a:rPr>
              <a:t>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 = temp;</a:t>
            </a:r>
          </a:p>
          <a:p>
            <a:r>
              <a:rPr lang="en-US" sz="2000" dirty="0">
                <a:latin typeface="Courier" pitchFamily="2" charset="0"/>
              </a:rPr>
              <a:t>7  }</a:t>
            </a:r>
          </a:p>
          <a:p>
            <a:endParaRPr lang="en-US" sz="2000" dirty="0">
              <a:latin typeface="Courier" pitchFamily="2" charset="0"/>
            </a:endParaRPr>
          </a:p>
          <a:p>
            <a:r>
              <a:rPr lang="en-US" sz="2000" dirty="0">
                <a:latin typeface="Courier" pitchFamily="2" charset="0"/>
              </a:rPr>
              <a:t>1   </a:t>
            </a:r>
            <a:r>
              <a:rPr lang="en-US" sz="2000" dirty="0">
                <a:solidFill>
                  <a:srgbClr val="0070C0"/>
                </a:solidFill>
                <a:latin typeface="Courier" pitchFamily="2" charset="0"/>
              </a:rPr>
              <a:t>move</a:t>
            </a:r>
            <a:r>
              <a:rPr lang="en-US" sz="2000" dirty="0">
                <a:latin typeface="Courier" pitchFamily="2" charset="0"/>
              </a:rPr>
              <a:t> r2, 0</a:t>
            </a:r>
          </a:p>
          <a:p>
            <a:r>
              <a:rPr lang="en-US" sz="2000" dirty="0">
                <a:latin typeface="Courier" pitchFamily="2" charset="0"/>
              </a:rPr>
              <a:t>2 .LBB0_1: 						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Loop header</a:t>
            </a:r>
          </a:p>
          <a:p>
            <a:r>
              <a:rPr lang="en-US" sz="2000" dirty="0">
                <a:latin typeface="Courier" pitchFamily="2" charset="0"/>
              </a:rPr>
              <a:t>3   </a:t>
            </a:r>
            <a:r>
              <a:rPr lang="en-US" sz="2000" dirty="0" err="1">
                <a:solidFill>
                  <a:srgbClr val="0070C0"/>
                </a:solidFill>
                <a:latin typeface="Courier" pitchFamily="2" charset="0"/>
              </a:rPr>
              <a:t>lsl_add</a:t>
            </a:r>
            <a:r>
              <a:rPr lang="en-US" sz="2000" dirty="0">
                <a:solidFill>
                  <a:srgbClr val="0070C0"/>
                </a:solidFill>
                <a:latin typeface="Courier" pitchFamily="2" charset="0"/>
              </a:rPr>
              <a:t> </a:t>
            </a:r>
            <a:r>
              <a:rPr lang="en-US" sz="2000" dirty="0">
                <a:latin typeface="Courier" pitchFamily="2" charset="0"/>
              </a:rPr>
              <a:t>r3, r0, r2, 2 	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Address calculation</a:t>
            </a:r>
            <a:endParaRPr lang="en-US" sz="2000" dirty="0">
              <a:latin typeface="Courier" pitchFamily="2" charset="0"/>
            </a:endParaRPr>
          </a:p>
          <a:p>
            <a:r>
              <a:rPr lang="en-US" sz="2000" dirty="0">
                <a:latin typeface="Courier" pitchFamily="2" charset="0"/>
              </a:rPr>
              <a:t>4   </a:t>
            </a:r>
            <a:r>
              <a:rPr lang="en-US" sz="2000" dirty="0" err="1">
                <a:solidFill>
                  <a:srgbClr val="0070C0"/>
                </a:solidFill>
                <a:latin typeface="Courier" pitchFamily="2" charset="0"/>
              </a:rPr>
              <a:t>lw</a:t>
            </a:r>
            <a:r>
              <a:rPr lang="en-US" sz="2000" dirty="0">
                <a:latin typeface="Courier" pitchFamily="2" charset="0"/>
              </a:rPr>
              <a:t> r4, r3, 0 				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Load from WRAM</a:t>
            </a:r>
            <a:endParaRPr lang="en-US" sz="2000" dirty="0">
              <a:latin typeface="Courier" pitchFamily="2" charset="0"/>
            </a:endParaRPr>
          </a:p>
          <a:p>
            <a:r>
              <a:rPr lang="en-US" sz="2000" dirty="0">
                <a:latin typeface="Courier" pitchFamily="2" charset="0"/>
              </a:rPr>
              <a:t>5   </a:t>
            </a:r>
            <a:r>
              <a:rPr lang="en-US" sz="2000" dirty="0">
                <a:solidFill>
                  <a:srgbClr val="0070C0"/>
                </a:solidFill>
                <a:latin typeface="Courier" pitchFamily="2" charset="0"/>
              </a:rPr>
              <a:t>add</a:t>
            </a:r>
            <a:r>
              <a:rPr lang="en-US" sz="2000" dirty="0">
                <a:latin typeface="Courier" pitchFamily="2" charset="0"/>
              </a:rPr>
              <a:t> r4, r4, r1 			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Add</a:t>
            </a:r>
            <a:endParaRPr lang="en-US" sz="2000" dirty="0">
              <a:latin typeface="Courier" pitchFamily="2" charset="0"/>
            </a:endParaRPr>
          </a:p>
          <a:p>
            <a:r>
              <a:rPr lang="en-US" sz="2000" dirty="0">
                <a:latin typeface="Courier" pitchFamily="2" charset="0"/>
              </a:rPr>
              <a:t>6   </a:t>
            </a:r>
            <a:r>
              <a:rPr lang="en-US" sz="2000" dirty="0" err="1">
                <a:solidFill>
                  <a:srgbClr val="0070C0"/>
                </a:solidFill>
                <a:latin typeface="Courier" pitchFamily="2" charset="0"/>
              </a:rPr>
              <a:t>sw</a:t>
            </a:r>
            <a:r>
              <a:rPr lang="en-US" sz="2000" dirty="0">
                <a:latin typeface="Courier" pitchFamily="2" charset="0"/>
              </a:rPr>
              <a:t> r3, 0, r4 				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Store to WRAM</a:t>
            </a:r>
            <a:endParaRPr lang="en-US" sz="2000" dirty="0">
              <a:latin typeface="Courier" pitchFamily="2" charset="0"/>
            </a:endParaRPr>
          </a:p>
          <a:p>
            <a:r>
              <a:rPr lang="en-US" sz="2000" dirty="0">
                <a:latin typeface="Courier" pitchFamily="2" charset="0"/>
              </a:rPr>
              <a:t>7   </a:t>
            </a:r>
            <a:r>
              <a:rPr lang="en-US" sz="2000" dirty="0">
                <a:solidFill>
                  <a:srgbClr val="0070C0"/>
                </a:solidFill>
                <a:latin typeface="Courier" pitchFamily="2" charset="0"/>
              </a:rPr>
              <a:t>add</a:t>
            </a:r>
            <a:r>
              <a:rPr lang="en-US" sz="2000" dirty="0">
                <a:latin typeface="Courier" pitchFamily="2" charset="0"/>
              </a:rPr>
              <a:t> r2, r2, 1 			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Index update</a:t>
            </a:r>
            <a:endParaRPr lang="en-US" sz="2000" dirty="0">
              <a:latin typeface="Courier" pitchFamily="2" charset="0"/>
            </a:endParaRPr>
          </a:p>
          <a:p>
            <a:r>
              <a:rPr lang="en-US" sz="2000" dirty="0">
                <a:latin typeface="Courier" pitchFamily="2" charset="0"/>
              </a:rPr>
              <a:t>8   </a:t>
            </a:r>
            <a:r>
              <a:rPr lang="en-US" sz="2000" dirty="0" err="1">
                <a:solidFill>
                  <a:srgbClr val="0070C0"/>
                </a:solidFill>
                <a:latin typeface="Courier" pitchFamily="2" charset="0"/>
              </a:rPr>
              <a:t>jneq</a:t>
            </a:r>
            <a:r>
              <a:rPr lang="en-US" sz="2000" dirty="0">
                <a:latin typeface="Courier" pitchFamily="2" charset="0"/>
              </a:rPr>
              <a:t> r2, 256, .LBB0_1	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Conditional jump</a:t>
            </a:r>
            <a:endParaRPr lang="en-US" sz="2000" dirty="0">
              <a:latin typeface="Courier" pitchFamily="2" charset="0"/>
            </a:endParaRPr>
          </a:p>
          <a:p>
            <a:endParaRPr lang="en-US" sz="20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9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452818"/>
              </p:ext>
            </p:extLst>
          </p:nvPr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201032"/>
              </p:ext>
            </p:extLst>
          </p:nvPr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2236732"/>
              </p:ext>
            </p:extLst>
          </p:nvPr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307590"/>
              </p:ext>
            </p:extLst>
          </p:nvPr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11 </a:t>
            </a:r>
            <a:r>
              <a:rPr lang="en-US" dirty="0" err="1"/>
              <a:t>Tasklets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364064-2365-7C4B-9C7E-79E7AEC6A89C}"/>
              </a:ext>
            </a:extLst>
          </p:cNvPr>
          <p:cNvGrpSpPr/>
          <p:nvPr/>
        </p:nvGrpSpPr>
        <p:grpSpPr>
          <a:xfrm>
            <a:off x="5811688" y="1573740"/>
            <a:ext cx="3135922" cy="3957485"/>
            <a:chOff x="4546948" y="1816270"/>
            <a:chExt cx="4478145" cy="2697210"/>
          </a:xfrm>
          <a:solidFill>
            <a:srgbClr val="2D458A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D6FF53F-79F1-B541-B72E-4A2D34953DBA}"/>
                </a:ext>
              </a:extLst>
            </p:cNvPr>
            <p:cNvSpPr/>
            <p:nvPr/>
          </p:nvSpPr>
          <p:spPr>
            <a:xfrm>
              <a:off x="4546948" y="1816272"/>
              <a:ext cx="4472353" cy="2697208"/>
            </a:xfrm>
            <a:prstGeom prst="roundRect">
              <a:avLst>
                <a:gd name="adj" fmla="val 2876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5E9C6547-1660-2B4B-B99C-119636EA6AD9}"/>
                </a:ext>
              </a:extLst>
            </p:cNvPr>
            <p:cNvSpPr/>
            <p:nvPr/>
          </p:nvSpPr>
          <p:spPr>
            <a:xfrm>
              <a:off x="4546948" y="1816270"/>
              <a:ext cx="4472353" cy="269892"/>
            </a:xfrm>
            <a:prstGeom prst="round2SameRect">
              <a:avLst>
                <a:gd name="adj1" fmla="val 24871"/>
                <a:gd name="adj2" fmla="val 0"/>
              </a:avLst>
            </a:prstGeom>
            <a:grpFill/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2000" b="1" i="1" dirty="0">
                  <a:latin typeface="Cambria" panose="02040503050406030204" pitchFamily="18" charset="0"/>
                </a:rPr>
                <a:t>KEY OBSERVATION 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AD0B00-1E27-1042-B564-6E7AD5BBC5B5}"/>
                </a:ext>
              </a:extLst>
            </p:cNvPr>
            <p:cNvSpPr txBox="1"/>
            <p:nvPr/>
          </p:nvSpPr>
          <p:spPr>
            <a:xfrm>
              <a:off x="4552740" y="2091279"/>
              <a:ext cx="4472353" cy="2370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</a:rPr>
                <a:t>The arithmetic throughput of a DRAM Processing Unit saturates at 11 or more </a:t>
              </a:r>
              <a:r>
                <a:rPr lang="en-US" sz="2000" b="1" dirty="0" err="1">
                  <a:latin typeface="Cambria" panose="02040503050406030204" pitchFamily="18" charset="0"/>
                </a:rPr>
                <a:t>tasklets</a:t>
              </a:r>
              <a:r>
                <a:rPr lang="en-US" sz="2000" dirty="0">
                  <a:latin typeface="Cambria" panose="02040503050406030204" pitchFamily="18" charset="0"/>
                </a:rPr>
                <a:t>. </a:t>
              </a:r>
            </a:p>
            <a:p>
              <a:r>
                <a:rPr lang="en-US" sz="2000" dirty="0">
                  <a:latin typeface="Cambria" panose="02040503050406030204" pitchFamily="18" charset="0"/>
                </a:rPr>
                <a:t>This observation is consistent for different datatypes (INT32, INT64, UINT32, UINT64, FLOAT, DOUBLE) and operations (ADD, SUB, MUL, DIV). 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1E555F-259E-124A-8C6C-CE602D17A704}"/>
              </a:ext>
            </a:extLst>
          </p:cNvPr>
          <p:cNvCxnSpPr>
            <a:cxnSpLocks/>
          </p:cNvCxnSpPr>
          <p:nvPr/>
        </p:nvCxnSpPr>
        <p:spPr>
          <a:xfrm>
            <a:off x="1553031" y="1072451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5A56E6-55FA-114F-8F2F-C0518EC5C7E5}"/>
              </a:ext>
            </a:extLst>
          </p:cNvPr>
          <p:cNvCxnSpPr>
            <a:cxnSpLocks/>
          </p:cNvCxnSpPr>
          <p:nvPr/>
        </p:nvCxnSpPr>
        <p:spPr>
          <a:xfrm>
            <a:off x="4252688" y="1072451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012B37-95F2-DD41-823C-CF531447B984}"/>
              </a:ext>
            </a:extLst>
          </p:cNvPr>
          <p:cNvCxnSpPr>
            <a:cxnSpLocks/>
          </p:cNvCxnSpPr>
          <p:nvPr/>
        </p:nvCxnSpPr>
        <p:spPr>
          <a:xfrm>
            <a:off x="1553031" y="3781073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CE2FE78-DBE6-FB4F-898B-B690A0869705}"/>
              </a:ext>
            </a:extLst>
          </p:cNvPr>
          <p:cNvCxnSpPr>
            <a:cxnSpLocks/>
          </p:cNvCxnSpPr>
          <p:nvPr/>
        </p:nvCxnSpPr>
        <p:spPr>
          <a:xfrm>
            <a:off x="4252688" y="3781073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47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 uiExpand="1">
        <p:bldSub>
          <a:bldChart bld="series"/>
        </p:bldSub>
      </p:bldGraphic>
      <p:bldGraphic spid="25" grpId="0" uiExpand="1">
        <p:bldSub>
          <a:bldChart bld="series"/>
        </p:bldSub>
      </p:bldGraphic>
      <p:bldGraphic spid="26" grpId="0" uiExpand="1">
        <p:bldSub>
          <a:bldChart bld="series"/>
        </p:bldSub>
      </p:bldGraphic>
      <p:bldGraphic spid="27" grpId="0" uiExpand="1">
        <p:bldSub>
          <a:bldChart bld="series"/>
        </p:bldSub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ADD/SUB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F25CF1-8FAE-CE41-AC37-E456EE52557D}"/>
              </a:ext>
            </a:extLst>
          </p:cNvPr>
          <p:cNvGrpSpPr/>
          <p:nvPr/>
        </p:nvGrpSpPr>
        <p:grpSpPr>
          <a:xfrm>
            <a:off x="1545771" y="1371598"/>
            <a:ext cx="3902922" cy="304802"/>
            <a:chOff x="1545771" y="1371598"/>
            <a:chExt cx="3712029" cy="30480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4A77147-94AC-3845-B356-FD2AB8ACB8B8}"/>
                </a:ext>
              </a:extLst>
            </p:cNvPr>
            <p:cNvCxnSpPr>
              <a:cxnSpLocks/>
            </p:cNvCxnSpPr>
            <p:nvPr/>
          </p:nvCxnSpPr>
          <p:spPr>
            <a:xfrm>
              <a:off x="1545771" y="1371598"/>
              <a:ext cx="371202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93F8C45-F361-524A-81EB-EFDC0B84EBE4}"/>
                </a:ext>
              </a:extLst>
            </p:cNvPr>
            <p:cNvCxnSpPr>
              <a:cxnSpLocks/>
            </p:cNvCxnSpPr>
            <p:nvPr/>
          </p:nvCxnSpPr>
          <p:spPr>
            <a:xfrm>
              <a:off x="5192486" y="1371600"/>
              <a:ext cx="0" cy="3048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C3856A3-6444-674F-9C24-8933D78E6EF5}"/>
              </a:ext>
            </a:extLst>
          </p:cNvPr>
          <p:cNvSpPr/>
          <p:nvPr/>
        </p:nvSpPr>
        <p:spPr>
          <a:xfrm>
            <a:off x="6007709" y="1276553"/>
            <a:ext cx="2812521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INT32 ADD/SUB are </a:t>
            </a:r>
            <a:r>
              <a:rPr lang="en-US" sz="2400" dirty="0">
                <a:solidFill>
                  <a:srgbClr val="FFC000"/>
                </a:solidFill>
                <a:latin typeface="Candara" panose="020E0502030303020204" pitchFamily="34" charset="0"/>
              </a:rPr>
              <a:t>17% faster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 than INT64 ADD/SUB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CE4BA-8C24-AF45-98B4-03593C3CAF82}"/>
              </a:ext>
            </a:extLst>
          </p:cNvPr>
          <p:cNvSpPr txBox="1"/>
          <p:nvPr/>
        </p:nvSpPr>
        <p:spPr>
          <a:xfrm>
            <a:off x="5372581" y="13393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17%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1B90492-B248-B64D-AD03-18647948D40A}"/>
              </a:ext>
            </a:extLst>
          </p:cNvPr>
          <p:cNvSpPr/>
          <p:nvPr/>
        </p:nvSpPr>
        <p:spPr>
          <a:xfrm>
            <a:off x="169010" y="3719193"/>
            <a:ext cx="8819023" cy="46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Can we explain the peak throughput?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4AB30D6-13C4-0746-8221-7E17E84A9B49}"/>
              </a:ext>
            </a:extLst>
          </p:cNvPr>
          <p:cNvSpPr/>
          <p:nvPr/>
        </p:nvSpPr>
        <p:spPr>
          <a:xfrm>
            <a:off x="169009" y="4235190"/>
            <a:ext cx="8819026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Peak throughput at 11 </a:t>
            </a:r>
            <a:r>
              <a:rPr lang="en-US" sz="2400" dirty="0" err="1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tasklets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One instruction retires every cycle 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when the pipeline is full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FCCD4A8-A429-164E-AE4A-2C9EE9D5301C}"/>
                  </a:ext>
                </a:extLst>
              </p:cNvPr>
              <p:cNvSpPr/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𝐴𝑟𝑖𝑡h𝑚𝑒𝑡𝑖𝑐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𝑇h𝑟𝑜𝑢𝑔h𝑝𝑢𝑡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𝑂𝑃𝑆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𝑓𝑟𝑒𝑞𝑢𝑒𝑛𝑐𝑦</m:t>
                          </m:r>
                          <m:r>
                            <a:rPr lang="en-US" sz="2400" b="0" i="1" baseline="-25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𝐷𝑃𝑈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FCCD4A8-A429-164E-AE4A-2C9EE9D53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blipFill>
                <a:blip r:embed="rId6"/>
                <a:stretch>
                  <a:fillRect b="-3125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034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5" grpId="0">
        <p:bldAsOne/>
      </p:bldGraphic>
      <p:bldP spid="23" grpId="0" animBg="1"/>
      <p:bldP spid="11" grpId="0"/>
      <p:bldP spid="32" grpId="0" animBg="1"/>
      <p:bldP spid="33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#Instructions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3DDD-18BD-0E44-AEE3-5CF5CC03B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Compiler explorer: </a:t>
            </a:r>
            <a:r>
              <a:rPr lang="en-US" sz="2400" dirty="0">
                <a:hlinkClick r:id="rId3"/>
              </a:rPr>
              <a:t>https://dpu.dev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483972-1652-2E43-A073-C0D9D242B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" y="1420281"/>
            <a:ext cx="8768080" cy="475528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85A54B-FC6B-6A41-9961-5A9771C87734}"/>
              </a:ext>
            </a:extLst>
          </p:cNvPr>
          <p:cNvSpPr/>
          <p:nvPr/>
        </p:nvSpPr>
        <p:spPr>
          <a:xfrm>
            <a:off x="576197" y="5410986"/>
            <a:ext cx="8054236" cy="969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instructions in the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32-bit 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ADD/SUB microbenchmark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7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instructions in the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64-bit 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ADD/SUB microbenchmark</a:t>
            </a:r>
            <a:endParaRPr lang="en-US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7FBFB3A-F8AF-8044-941D-F2FC24DC2728}"/>
              </a:ext>
            </a:extLst>
          </p:cNvPr>
          <p:cNvSpPr/>
          <p:nvPr/>
        </p:nvSpPr>
        <p:spPr>
          <a:xfrm>
            <a:off x="6565900" y="2198510"/>
            <a:ext cx="2064533" cy="107809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B66D62-20E1-EF42-B271-B4F2EADAD867}"/>
              </a:ext>
            </a:extLst>
          </p:cNvPr>
          <p:cNvSpPr/>
          <p:nvPr/>
        </p:nvSpPr>
        <p:spPr>
          <a:xfrm>
            <a:off x="6565899" y="3958462"/>
            <a:ext cx="2064533" cy="122400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33F61C4-EC24-1E49-A315-283C0A83C3F1}"/>
              </a:ext>
            </a:extLst>
          </p:cNvPr>
          <p:cNvSpPr/>
          <p:nvPr/>
        </p:nvSpPr>
        <p:spPr>
          <a:xfrm>
            <a:off x="6565898" y="4481562"/>
            <a:ext cx="2064533" cy="18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86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2BD998C-6D4E-A64D-9B5E-E3CC2CCE7554}"/>
              </a:ext>
            </a:extLst>
          </p:cNvPr>
          <p:cNvSpPr/>
          <p:nvPr/>
        </p:nvSpPr>
        <p:spPr>
          <a:xfrm>
            <a:off x="169009" y="5405717"/>
            <a:ext cx="8819024" cy="10215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32-bit ADD/SUB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: 6 instructions → </a:t>
            </a:r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58.33 MOPS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64-bit ADD/SUB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: 7 instructions → </a:t>
            </a:r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50.00 MOPS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at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frequency</a:t>
            </a:r>
            <a:r>
              <a:rPr lang="en-US" sz="2000" i="1" baseline="-25000" dirty="0" err="1">
                <a:solidFill>
                  <a:schemeClr val="tx1"/>
                </a:solidFill>
                <a:latin typeface="Cambria" panose="02040503050406030204" pitchFamily="18" charset="0"/>
              </a:rPr>
              <a:t>DPU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 = 350 MHz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ADD/SUB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F25CF1-8FAE-CE41-AC37-E456EE52557D}"/>
              </a:ext>
            </a:extLst>
          </p:cNvPr>
          <p:cNvGrpSpPr/>
          <p:nvPr/>
        </p:nvGrpSpPr>
        <p:grpSpPr>
          <a:xfrm>
            <a:off x="1545771" y="1371598"/>
            <a:ext cx="3902922" cy="304802"/>
            <a:chOff x="1545771" y="1371598"/>
            <a:chExt cx="3712029" cy="30480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4A77147-94AC-3845-B356-FD2AB8ACB8B8}"/>
                </a:ext>
              </a:extLst>
            </p:cNvPr>
            <p:cNvCxnSpPr>
              <a:cxnSpLocks/>
            </p:cNvCxnSpPr>
            <p:nvPr/>
          </p:nvCxnSpPr>
          <p:spPr>
            <a:xfrm>
              <a:off x="1545771" y="1371598"/>
              <a:ext cx="371202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93F8C45-F361-524A-81EB-EFDC0B84EBE4}"/>
                </a:ext>
              </a:extLst>
            </p:cNvPr>
            <p:cNvCxnSpPr>
              <a:cxnSpLocks/>
            </p:cNvCxnSpPr>
            <p:nvPr/>
          </p:nvCxnSpPr>
          <p:spPr>
            <a:xfrm>
              <a:off x="5192486" y="1371600"/>
              <a:ext cx="0" cy="3048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C3856A3-6444-674F-9C24-8933D78E6EF5}"/>
              </a:ext>
            </a:extLst>
          </p:cNvPr>
          <p:cNvSpPr/>
          <p:nvPr/>
        </p:nvSpPr>
        <p:spPr>
          <a:xfrm>
            <a:off x="6007709" y="1276553"/>
            <a:ext cx="2812521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INT32 ADD/SUB are </a:t>
            </a:r>
            <a:r>
              <a:rPr lang="en-US" sz="2400" dirty="0">
                <a:solidFill>
                  <a:srgbClr val="FFC000"/>
                </a:solidFill>
                <a:latin typeface="Candara" panose="020E0502030303020204" pitchFamily="34" charset="0"/>
              </a:rPr>
              <a:t>17% faster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 than INT64 ADD/SUB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CE4BA-8C24-AF45-98B4-03593C3CAF82}"/>
              </a:ext>
            </a:extLst>
          </p:cNvPr>
          <p:cNvSpPr txBox="1"/>
          <p:nvPr/>
        </p:nvSpPr>
        <p:spPr>
          <a:xfrm>
            <a:off x="5372581" y="13393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17%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1B90492-B248-B64D-AD03-18647948D40A}"/>
              </a:ext>
            </a:extLst>
          </p:cNvPr>
          <p:cNvSpPr/>
          <p:nvPr/>
        </p:nvSpPr>
        <p:spPr>
          <a:xfrm>
            <a:off x="169010" y="3719193"/>
            <a:ext cx="8819023" cy="46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Can we explain the peak throughput?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4AB30D6-13C4-0746-8221-7E17E84A9B49}"/>
              </a:ext>
            </a:extLst>
          </p:cNvPr>
          <p:cNvSpPr/>
          <p:nvPr/>
        </p:nvSpPr>
        <p:spPr>
          <a:xfrm>
            <a:off x="169009" y="4235190"/>
            <a:ext cx="8819026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Peak throughput at 11 </a:t>
            </a:r>
            <a:r>
              <a:rPr lang="en-US" sz="2400" dirty="0" err="1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tasklets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One instruction retires every cycle 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when the pipeline is full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B1C8FB16-30CB-C34B-B6DB-88CEEF8BD35A}"/>
                  </a:ext>
                </a:extLst>
              </p:cNvPr>
              <p:cNvSpPr/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𝐴𝑟𝑖𝑡h𝑚𝑒𝑡𝑖𝑐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𝑇h𝑟𝑜𝑢𝑔h𝑝𝑢𝑡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𝑂𝑃𝑆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𝑓𝑟𝑒𝑞𝑢𝑒𝑛𝑐𝑦</m:t>
                          </m:r>
                          <m:r>
                            <a:rPr lang="en-US" sz="2400" b="0" i="1" baseline="-25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𝐷𝑃𝑈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B1C8FB16-30CB-C34B-B6DB-88CEEF8BD3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blipFill>
                <a:blip r:embed="rId4"/>
                <a:stretch>
                  <a:fillRect b="-3125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4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00035 -0.0678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00035 -0.0673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3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 animBg="1"/>
      <p:bldP spid="33" grpId="0" animBg="1"/>
      <p:bldP spid="17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MUL/DIV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479778"/>
              </p:ext>
            </p:extLst>
          </p:nvPr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7F09CEE-1431-474F-8B2B-41859D4BCEFD}"/>
              </a:ext>
            </a:extLst>
          </p:cNvPr>
          <p:cNvCxnSpPr>
            <a:cxnSpLocks/>
          </p:cNvCxnSpPr>
          <p:nvPr/>
        </p:nvCxnSpPr>
        <p:spPr>
          <a:xfrm>
            <a:off x="2869971" y="2329761"/>
            <a:ext cx="0" cy="1360714"/>
          </a:xfrm>
          <a:prstGeom prst="straightConnector1">
            <a:avLst/>
          </a:prstGeom>
          <a:ln w="571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5A77E4F-E716-8941-AC4E-34974DE8DD2E}"/>
              </a:ext>
            </a:extLst>
          </p:cNvPr>
          <p:cNvSpPr/>
          <p:nvPr/>
        </p:nvSpPr>
        <p:spPr>
          <a:xfrm>
            <a:off x="5279661" y="1066825"/>
            <a:ext cx="3270449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Huge throughput difference between ADD/SUB and MUL/DIV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A80BAD1-7D7F-8145-8881-9F0B9A47A3E8}"/>
              </a:ext>
            </a:extLst>
          </p:cNvPr>
          <p:cNvSpPr/>
          <p:nvPr/>
        </p:nvSpPr>
        <p:spPr>
          <a:xfrm>
            <a:off x="5279662" y="2554970"/>
            <a:ext cx="3270447" cy="9671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DPUs do </a:t>
            </a:r>
            <a:r>
              <a:rPr lang="en-US" sz="2400" i="1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not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have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 32-bit multiplier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46E65C3-CC53-D84C-98A2-71EEBC2BC934}"/>
              </a:ext>
            </a:extLst>
          </p:cNvPr>
          <p:cNvSpPr/>
          <p:nvPr/>
        </p:nvSpPr>
        <p:spPr>
          <a:xfrm>
            <a:off x="5271409" y="3622742"/>
            <a:ext cx="3278700" cy="2740265"/>
          </a:xfrm>
          <a:prstGeom prst="roundRect">
            <a:avLst>
              <a:gd name="adj" fmla="val 6780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MUL/DIV implementation is based on an instruction that performs </a:t>
            </a:r>
            <a:r>
              <a:rPr lang="en-US" sz="22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bit shifting and addition 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in 1 cycle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(MUL/DIV take a maximum of 32 instructions)</a:t>
            </a:r>
          </a:p>
        </p:txBody>
      </p:sp>
    </p:spTree>
    <p:extLst>
      <p:ext uri="{BB962C8B-B14F-4D97-AF65-F5344CB8AC3E}">
        <p14:creationId xmlns:p14="http://schemas.microsoft.com/office/powerpoint/2010/main" val="36090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 0.13334 " pathEditMode="relative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5" grpId="0">
        <p:bldAsOne/>
      </p:bldGraphic>
      <p:bldGraphic spid="26" grpId="0">
        <p:bldAsOne/>
      </p:bldGraphic>
      <p:bldGraphic spid="27" grpId="0">
        <p:bldAsOne/>
      </p:bldGraphic>
      <p:bldGraphic spid="27" grpId="1">
        <p:bldAsOne/>
      </p:bldGraphic>
      <p:bldP spid="19" grpId="0" animBg="1"/>
      <p:bldP spid="20" grpId="0" animBg="1"/>
      <p:bldP spid="3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Native Support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6FF53F-79F1-B541-B72E-4A2D34953DBA}"/>
              </a:ext>
            </a:extLst>
          </p:cNvPr>
          <p:cNvSpPr/>
          <p:nvPr/>
        </p:nvSpPr>
        <p:spPr>
          <a:xfrm>
            <a:off x="5562678" y="925426"/>
            <a:ext cx="3425321" cy="5442820"/>
          </a:xfrm>
          <a:prstGeom prst="roundRect">
            <a:avLst>
              <a:gd name="adj" fmla="val 2876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5E9C6547-1660-2B4B-B99C-119636EA6AD9}"/>
              </a:ext>
            </a:extLst>
          </p:cNvPr>
          <p:cNvSpPr/>
          <p:nvPr/>
        </p:nvSpPr>
        <p:spPr>
          <a:xfrm>
            <a:off x="5562678" y="925422"/>
            <a:ext cx="3425321" cy="432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D0B00-1E27-1042-B564-6E7AD5BBC5B5}"/>
              </a:ext>
            </a:extLst>
          </p:cNvPr>
          <p:cNvSpPr txBox="1"/>
          <p:nvPr/>
        </p:nvSpPr>
        <p:spPr>
          <a:xfrm>
            <a:off x="5567114" y="1364187"/>
            <a:ext cx="3425321" cy="501675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6000" indent="-1620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DPUs provide </a:t>
            </a:r>
            <a:r>
              <a:rPr lang="en-US" sz="2000" b="1" dirty="0">
                <a:latin typeface="Cambria" panose="02040503050406030204" pitchFamily="18" charset="0"/>
              </a:rPr>
              <a:t>native hardware support for 32- and 64-bit integer addition and subtraction</a:t>
            </a:r>
            <a:r>
              <a:rPr lang="en-US" sz="2000" dirty="0">
                <a:latin typeface="Cambria" panose="02040503050406030204" pitchFamily="18" charset="0"/>
              </a:rPr>
              <a:t>, leading to high throughput for these operations. </a:t>
            </a:r>
          </a:p>
          <a:p>
            <a:pPr marL="36000" indent="-162000">
              <a:buFont typeface="Arial" panose="020B0604020202020204" pitchFamily="34" charset="0"/>
              <a:buChar char="•"/>
            </a:pPr>
            <a:endParaRPr lang="en-US" sz="2000" dirty="0">
              <a:latin typeface="Cambria" panose="02040503050406030204" pitchFamily="18" charset="0"/>
            </a:endParaRPr>
          </a:p>
          <a:p>
            <a:pPr marL="36000" indent="-1620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DPUs do </a:t>
            </a:r>
            <a:r>
              <a:rPr lang="en-US" sz="2000" b="1" i="1" dirty="0">
                <a:latin typeface="Cambria" panose="02040503050406030204" pitchFamily="18" charset="0"/>
              </a:rPr>
              <a:t>not</a:t>
            </a:r>
            <a:r>
              <a:rPr lang="en-US" sz="2000" b="1" dirty="0">
                <a:latin typeface="Cambria" panose="02040503050406030204" pitchFamily="18" charset="0"/>
              </a:rPr>
              <a:t> natively support 32- and 64-bit multiplication and division, and floating point operations</a:t>
            </a:r>
            <a:r>
              <a:rPr lang="en-US" sz="2000" dirty="0">
                <a:latin typeface="Cambria" panose="02040503050406030204" pitchFamily="18" charset="0"/>
              </a:rPr>
              <a:t>. These operations are </a:t>
            </a:r>
            <a:r>
              <a:rPr lang="en-US" sz="2000" b="1" dirty="0">
                <a:latin typeface="Cambria" panose="02040503050406030204" pitchFamily="18" charset="0"/>
              </a:rPr>
              <a:t>emulated by the UPMEM runtime library</a:t>
            </a:r>
            <a:r>
              <a:rPr lang="en-US" sz="2000" dirty="0">
                <a:latin typeface="Cambria" panose="02040503050406030204" pitchFamily="18" charset="0"/>
              </a:rPr>
              <a:t>, leading to much lower throughput.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F1CA90-8D8D-A24A-A007-849FC1278AC6}"/>
              </a:ext>
            </a:extLst>
          </p:cNvPr>
          <p:cNvSpPr/>
          <p:nvPr/>
        </p:nvSpPr>
        <p:spPr>
          <a:xfrm>
            <a:off x="331304" y="963902"/>
            <a:ext cx="251792" cy="5704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1814BF-7FDD-A242-8EF2-A604518ADDB5}"/>
              </a:ext>
            </a:extLst>
          </p:cNvPr>
          <p:cNvSpPr/>
          <p:nvPr/>
        </p:nvSpPr>
        <p:spPr>
          <a:xfrm>
            <a:off x="3032264" y="963902"/>
            <a:ext cx="251792" cy="5704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5DFA4E-15E1-7E4E-9468-947AE22B13DF}"/>
              </a:ext>
            </a:extLst>
          </p:cNvPr>
          <p:cNvSpPr/>
          <p:nvPr/>
        </p:nvSpPr>
        <p:spPr>
          <a:xfrm>
            <a:off x="331304" y="3671195"/>
            <a:ext cx="251792" cy="570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513E39-1DE7-F241-82C0-FFEF6C728B6A}"/>
              </a:ext>
            </a:extLst>
          </p:cNvPr>
          <p:cNvSpPr/>
          <p:nvPr/>
        </p:nvSpPr>
        <p:spPr>
          <a:xfrm>
            <a:off x="3032264" y="3671195"/>
            <a:ext cx="251792" cy="570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6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2169-91D1-9547-8D20-ED078F3E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in/near Memory: An Old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D294-5647-F94B-A57E-CA0F09C7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 dirty="0"/>
              <a:t>Stone, “</a:t>
            </a:r>
            <a:r>
              <a:rPr lang="en-US" dirty="0">
                <a:solidFill>
                  <a:srgbClr val="0000FF"/>
                </a:solidFill>
              </a:rPr>
              <a:t>A Logic-in-Memory Computer,</a:t>
            </a:r>
            <a:r>
              <a:rPr lang="en-US" dirty="0"/>
              <a:t>” IEEE TC 1970.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2AF82-6637-2C44-8C3C-BCD2E1584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122" name="Picture 2" descr="https://lh4.googleusercontent.com/U1R3vifukrki6oE_6n0P6HEXhr0-6hnFc-YEWOmKgJErOZXD7VhesI797XMOeMxkM-noaFtXVfpS4SZ7WoDIcJ-N4M2SciBhN8Bh5H1JW9tYfXt6vybr78FdMyDrURzG_C9R2mlSuS8">
            <a:extLst>
              <a:ext uri="{FF2B5EF4-FFF2-40B4-BE49-F238E27FC236}">
                <a16:creationId xmlns:a16="http://schemas.microsoft.com/office/drawing/2014/main" id="{31087902-35DE-004D-94F5-7D884184D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36" y="2259569"/>
            <a:ext cx="9144000" cy="34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883265-646D-7840-BAE8-F76F654668C2}"/>
              </a:ext>
            </a:extLst>
          </p:cNvPr>
          <p:cNvSpPr txBox="1"/>
          <p:nvPr/>
        </p:nvSpPr>
        <p:spPr>
          <a:xfrm>
            <a:off x="1155039" y="6407352"/>
            <a:ext cx="6833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https://doi.org/10.1109/TC.1970.5008902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https://people.inf.ethz.ch/omutlu/pub/onur-MiM-Talk-IntelligentArchitecturesForIntelligentMachines-May-3-2021.pptx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71712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Microbenchmark: Arithmetic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Arithmetic throughput for different operations and datatypes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1F8C0-A924-DB43-BCEC-91FEDE301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8655"/>
            <a:ext cx="9144000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1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DPU: WRAM Bandwidth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2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6981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49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DE718-C99B-054E-AD0C-9269E2131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28" y="3002691"/>
            <a:ext cx="3845356" cy="3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5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68 0.01806 L 0.26163 -0.100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5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Microbenchmark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5AE9-DABD-FF4A-A951-32BE255FF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the </a:t>
            </a:r>
            <a:r>
              <a:rPr lang="en-US" dirty="0">
                <a:solidFill>
                  <a:srgbClr val="00B050"/>
                </a:solidFill>
              </a:rPr>
              <a:t>WRAM bandwidth </a:t>
            </a:r>
            <a:r>
              <a:rPr lang="en-US" dirty="0"/>
              <a:t>for the STREAM benchmark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implement the four versions of STREAM: </a:t>
            </a:r>
            <a:r>
              <a:rPr lang="en-US" dirty="0">
                <a:solidFill>
                  <a:srgbClr val="0070C0"/>
                </a:solidFill>
              </a:rPr>
              <a:t>COPY, ADD, SCALE, and TRIAD</a:t>
            </a:r>
          </a:p>
          <a:p>
            <a:pPr lvl="1"/>
            <a:r>
              <a:rPr lang="en-US" dirty="0"/>
              <a:t>The operations performed in ADD, SCALE, and TRIAD are </a:t>
            </a:r>
            <a:r>
              <a:rPr lang="en-US" dirty="0">
                <a:solidFill>
                  <a:srgbClr val="0070C0"/>
                </a:solidFill>
              </a:rPr>
              <a:t>addition, multiplication, and </a:t>
            </a:r>
            <a:r>
              <a:rPr lang="en-US" dirty="0" err="1">
                <a:solidFill>
                  <a:srgbClr val="0070C0"/>
                </a:solidFill>
              </a:rPr>
              <a:t>addition+multiplication</a:t>
            </a:r>
            <a:r>
              <a:rPr lang="en-US" dirty="0"/>
              <a:t>, respectively</a:t>
            </a:r>
          </a:p>
          <a:p>
            <a:pPr lvl="1"/>
            <a:r>
              <a:rPr lang="en-US" dirty="0"/>
              <a:t>We vary the number of </a:t>
            </a:r>
            <a:r>
              <a:rPr lang="en-US" dirty="0" err="1"/>
              <a:t>tasklets</a:t>
            </a:r>
            <a:r>
              <a:rPr lang="en-US" dirty="0"/>
              <a:t> from 1 to 16</a:t>
            </a:r>
          </a:p>
          <a:p>
            <a:pPr lvl="1"/>
            <a:r>
              <a:rPr lang="en-US" dirty="0"/>
              <a:t>We show results for 1 DPU</a:t>
            </a:r>
          </a:p>
          <a:p>
            <a:pPr lvl="1"/>
            <a:endParaRPr lang="en-US" dirty="0"/>
          </a:p>
          <a:p>
            <a:r>
              <a:rPr lang="en-US" dirty="0"/>
              <a:t>We do </a:t>
            </a:r>
            <a:r>
              <a:rPr lang="en-US" i="1" dirty="0"/>
              <a:t>not</a:t>
            </a:r>
            <a:r>
              <a:rPr lang="en-US" dirty="0"/>
              <a:t> include accesses to MRAM</a:t>
            </a:r>
          </a:p>
        </p:txBody>
      </p:sp>
    </p:spTree>
    <p:extLst>
      <p:ext uri="{BB962C8B-B14F-4D97-AF65-F5344CB8AC3E}">
        <p14:creationId xmlns:p14="http://schemas.microsoft.com/office/powerpoint/2010/main" val="19250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 in WRAM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2E8C85-F0C1-8546-B732-45B170D68828}"/>
              </a:ext>
            </a:extLst>
          </p:cNvPr>
          <p:cNvSpPr/>
          <p:nvPr/>
        </p:nvSpPr>
        <p:spPr>
          <a:xfrm>
            <a:off x="889000" y="5801191"/>
            <a:ext cx="7264400" cy="27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BA5F-73BF-9645-AE22-BBD931B9A7DB}"/>
              </a:ext>
            </a:extLst>
          </p:cNvPr>
          <p:cNvSpPr/>
          <p:nvPr/>
        </p:nvSpPr>
        <p:spPr>
          <a:xfrm>
            <a:off x="889000" y="1455446"/>
            <a:ext cx="7264400" cy="270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3B171E-7983-1040-9664-06543EE8A133}"/>
              </a:ext>
            </a:extLst>
          </p:cNvPr>
          <p:cNvSpPr/>
          <p:nvPr/>
        </p:nvSpPr>
        <p:spPr>
          <a:xfrm>
            <a:off x="889000" y="2913909"/>
            <a:ext cx="7264400" cy="27000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3DD690-927D-F64E-AD7C-6BFD636C3235}"/>
              </a:ext>
            </a:extLst>
          </p:cNvPr>
          <p:cNvSpPr/>
          <p:nvPr/>
        </p:nvSpPr>
        <p:spPr>
          <a:xfrm>
            <a:off x="889000" y="4347200"/>
            <a:ext cx="7264400" cy="270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C30B5B-45AD-8742-BC6F-5CDEFABDD91F}"/>
              </a:ext>
            </a:extLst>
          </p:cNvPr>
          <p:cNvSpPr/>
          <p:nvPr/>
        </p:nvSpPr>
        <p:spPr>
          <a:xfrm>
            <a:off x="5613400" y="952500"/>
            <a:ext cx="2882900" cy="5038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8 bytes read, 8 bytes written,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no arithmetic operations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36B261-E71C-2B45-B4B0-EC501DBEF17A}"/>
              </a:ext>
            </a:extLst>
          </p:cNvPr>
          <p:cNvSpPr/>
          <p:nvPr/>
        </p:nvSpPr>
        <p:spPr>
          <a:xfrm>
            <a:off x="5613400" y="2401118"/>
            <a:ext cx="2882900" cy="5038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16 bytes read, 8 bytes written,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ADD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497C67-7E99-674B-A355-E6DCC3FB3F9C}"/>
              </a:ext>
            </a:extLst>
          </p:cNvPr>
          <p:cNvSpPr/>
          <p:nvPr/>
        </p:nvSpPr>
        <p:spPr>
          <a:xfrm>
            <a:off x="5613400" y="3841591"/>
            <a:ext cx="2882900" cy="5038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8 bytes read, 8 bytes written,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MUL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026CFF-767C-ED4E-A4B1-2847247FF251}"/>
              </a:ext>
            </a:extLst>
          </p:cNvPr>
          <p:cNvSpPr/>
          <p:nvPr/>
        </p:nvSpPr>
        <p:spPr>
          <a:xfrm>
            <a:off x="5613400" y="5300282"/>
            <a:ext cx="2882900" cy="5038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16 bytes read, 8 bytes written,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MUL,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800100" y="812800"/>
            <a:ext cx="7478329" cy="5647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COPY</a:t>
            </a:r>
          </a:p>
          <a:p>
            <a:r>
              <a:rPr lang="en-US" sz="1900" dirty="0">
                <a:solidFill>
                  <a:srgbClr val="0070C0"/>
                </a:solidFill>
                <a:latin typeface="Courier" pitchFamily="2" charset="0"/>
              </a:rPr>
              <a:t>for</a:t>
            </a:r>
            <a:r>
              <a:rPr lang="en-US" sz="1900" dirty="0">
                <a:latin typeface="Courier" pitchFamily="2" charset="0"/>
              </a:rPr>
              <a:t>(</a:t>
            </a:r>
            <a:r>
              <a:rPr lang="en-US" sz="19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900" dirty="0">
                <a:latin typeface="Courier" pitchFamily="2" charset="0"/>
              </a:rPr>
              <a:t> 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 = 0; 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 &lt; SIZE; 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++){</a:t>
            </a:r>
          </a:p>
          <a:p>
            <a:r>
              <a:rPr lang="en-US" sz="1900" dirty="0">
                <a:latin typeface="Courier" pitchFamily="2" charset="0"/>
              </a:rPr>
              <a:t>    </a:t>
            </a:r>
            <a:r>
              <a:rPr lang="en-US" sz="1900" dirty="0" err="1">
                <a:latin typeface="Courier" pitchFamily="2" charset="0"/>
              </a:rPr>
              <a:t>bufferB</a:t>
            </a:r>
            <a:r>
              <a:rPr lang="en-US" sz="1900" dirty="0">
                <a:latin typeface="Courier" pitchFamily="2" charset="0"/>
              </a:rPr>
              <a:t>[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] = </a:t>
            </a:r>
            <a:r>
              <a:rPr lang="en-US" sz="1900" dirty="0" err="1">
                <a:latin typeface="Courier" pitchFamily="2" charset="0"/>
              </a:rPr>
              <a:t>bufferA</a:t>
            </a:r>
            <a:r>
              <a:rPr lang="en-US" sz="1900" dirty="0">
                <a:latin typeface="Courier" pitchFamily="2" charset="0"/>
              </a:rPr>
              <a:t>[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];</a:t>
            </a:r>
          </a:p>
          <a:p>
            <a:r>
              <a:rPr lang="en-US" sz="1900" dirty="0">
                <a:latin typeface="Courier" pitchFamily="2" charset="0"/>
              </a:rPr>
              <a:t>}</a:t>
            </a:r>
          </a:p>
          <a:p>
            <a:endParaRPr lang="en-US" sz="1900" dirty="0">
              <a:solidFill>
                <a:schemeClr val="bg1">
                  <a:lumMod val="65000"/>
                </a:schemeClr>
              </a:solidFill>
              <a:latin typeface="Courier" pitchFamily="2" charset="0"/>
            </a:endParaRPr>
          </a:p>
          <a:p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ADD</a:t>
            </a:r>
          </a:p>
          <a:p>
            <a:r>
              <a:rPr lang="en-US" sz="1900" dirty="0">
                <a:solidFill>
                  <a:srgbClr val="0070C0"/>
                </a:solidFill>
                <a:latin typeface="Courier" pitchFamily="2" charset="0"/>
              </a:rPr>
              <a:t>for</a:t>
            </a:r>
            <a:r>
              <a:rPr lang="en-US" sz="1900" dirty="0">
                <a:latin typeface="Courier" pitchFamily="2" charset="0"/>
              </a:rPr>
              <a:t>(</a:t>
            </a:r>
            <a:r>
              <a:rPr lang="en-US" sz="19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900" dirty="0">
                <a:latin typeface="Courier" pitchFamily="2" charset="0"/>
              </a:rPr>
              <a:t> 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 = 0; 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 &lt; SIZE; 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++){</a:t>
            </a:r>
          </a:p>
          <a:p>
            <a:r>
              <a:rPr lang="en-US" sz="1900" dirty="0">
                <a:latin typeface="Courier" pitchFamily="2" charset="0"/>
              </a:rPr>
              <a:t>    </a:t>
            </a:r>
            <a:r>
              <a:rPr lang="en-US" sz="1900" dirty="0" err="1">
                <a:latin typeface="Courier" pitchFamily="2" charset="0"/>
              </a:rPr>
              <a:t>bufferC</a:t>
            </a:r>
            <a:r>
              <a:rPr lang="en-US" sz="1900" dirty="0">
                <a:latin typeface="Courier" pitchFamily="2" charset="0"/>
              </a:rPr>
              <a:t>[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] = </a:t>
            </a:r>
            <a:r>
              <a:rPr lang="en-US" sz="1900" dirty="0" err="1">
                <a:latin typeface="Courier" pitchFamily="2" charset="0"/>
              </a:rPr>
              <a:t>bufferA</a:t>
            </a:r>
            <a:r>
              <a:rPr lang="en-US" sz="1900" dirty="0">
                <a:latin typeface="Courier" pitchFamily="2" charset="0"/>
              </a:rPr>
              <a:t>[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] + </a:t>
            </a:r>
            <a:r>
              <a:rPr lang="en-US" sz="1900" dirty="0" err="1">
                <a:latin typeface="Courier" pitchFamily="2" charset="0"/>
              </a:rPr>
              <a:t>bufferB</a:t>
            </a:r>
            <a:r>
              <a:rPr lang="en-US" sz="1900" dirty="0">
                <a:latin typeface="Courier" pitchFamily="2" charset="0"/>
              </a:rPr>
              <a:t>[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];</a:t>
            </a:r>
          </a:p>
          <a:p>
            <a:r>
              <a:rPr lang="en-US" sz="1900" dirty="0">
                <a:latin typeface="Courier" pitchFamily="2" charset="0"/>
              </a:rPr>
              <a:t>}</a:t>
            </a:r>
          </a:p>
          <a:p>
            <a:endParaRPr lang="en-US" sz="1900" dirty="0">
              <a:solidFill>
                <a:schemeClr val="bg1">
                  <a:lumMod val="65000"/>
                </a:schemeClr>
              </a:solidFill>
              <a:latin typeface="Courier" pitchFamily="2" charset="0"/>
            </a:endParaRPr>
          </a:p>
          <a:p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SCALE</a:t>
            </a:r>
          </a:p>
          <a:p>
            <a:r>
              <a:rPr lang="en-US" sz="1900" dirty="0">
                <a:solidFill>
                  <a:srgbClr val="0070C0"/>
                </a:solidFill>
                <a:latin typeface="Courier" pitchFamily="2" charset="0"/>
              </a:rPr>
              <a:t>for</a:t>
            </a:r>
            <a:r>
              <a:rPr lang="en-US" sz="1900" dirty="0">
                <a:latin typeface="Courier" pitchFamily="2" charset="0"/>
              </a:rPr>
              <a:t>(</a:t>
            </a:r>
            <a:r>
              <a:rPr lang="en-US" sz="19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900" dirty="0">
                <a:latin typeface="Courier" pitchFamily="2" charset="0"/>
              </a:rPr>
              <a:t> 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 = 0; 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 &lt; SIZE; 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++){</a:t>
            </a:r>
          </a:p>
          <a:p>
            <a:r>
              <a:rPr lang="en-US" sz="1900" dirty="0">
                <a:latin typeface="Courier" pitchFamily="2" charset="0"/>
              </a:rPr>
              <a:t>    </a:t>
            </a:r>
            <a:r>
              <a:rPr lang="en-US" sz="1900" dirty="0" err="1">
                <a:latin typeface="Courier" pitchFamily="2" charset="0"/>
              </a:rPr>
              <a:t>bufferB</a:t>
            </a:r>
            <a:r>
              <a:rPr lang="en-US" sz="1900" dirty="0">
                <a:latin typeface="Courier" pitchFamily="2" charset="0"/>
              </a:rPr>
              <a:t>[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] = scalar * </a:t>
            </a:r>
            <a:r>
              <a:rPr lang="en-US" sz="1900" dirty="0" err="1">
                <a:latin typeface="Courier" pitchFamily="2" charset="0"/>
              </a:rPr>
              <a:t>bufferA</a:t>
            </a:r>
            <a:r>
              <a:rPr lang="en-US" sz="1900" dirty="0">
                <a:latin typeface="Courier" pitchFamily="2" charset="0"/>
              </a:rPr>
              <a:t>[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];</a:t>
            </a:r>
          </a:p>
          <a:p>
            <a:r>
              <a:rPr lang="en-US" sz="1900" dirty="0">
                <a:latin typeface="Courier" pitchFamily="2" charset="0"/>
              </a:rPr>
              <a:t>}</a:t>
            </a:r>
          </a:p>
          <a:p>
            <a:endParaRPr lang="en-US" sz="1900" dirty="0">
              <a:latin typeface="Courier" pitchFamily="2" charset="0"/>
            </a:endParaRPr>
          </a:p>
          <a:p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TRIAD</a:t>
            </a:r>
          </a:p>
          <a:p>
            <a:r>
              <a:rPr lang="en-US" sz="1900" dirty="0">
                <a:solidFill>
                  <a:srgbClr val="0070C0"/>
                </a:solidFill>
                <a:latin typeface="Courier" pitchFamily="2" charset="0"/>
              </a:rPr>
              <a:t>for</a:t>
            </a:r>
            <a:r>
              <a:rPr lang="en-US" sz="1900" dirty="0">
                <a:latin typeface="Courier" pitchFamily="2" charset="0"/>
              </a:rPr>
              <a:t>(</a:t>
            </a:r>
            <a:r>
              <a:rPr lang="en-US" sz="19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900" dirty="0">
                <a:latin typeface="Courier" pitchFamily="2" charset="0"/>
              </a:rPr>
              <a:t> 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 = 0; 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 &lt; SIZE; 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++){</a:t>
            </a:r>
          </a:p>
          <a:p>
            <a:r>
              <a:rPr lang="en-US" sz="1900" dirty="0">
                <a:latin typeface="Courier" pitchFamily="2" charset="0"/>
              </a:rPr>
              <a:t>    </a:t>
            </a:r>
            <a:r>
              <a:rPr lang="en-US" sz="1900" dirty="0" err="1">
                <a:latin typeface="Courier" pitchFamily="2" charset="0"/>
              </a:rPr>
              <a:t>bufferC</a:t>
            </a:r>
            <a:r>
              <a:rPr lang="en-US" sz="1900" dirty="0">
                <a:latin typeface="Courier" pitchFamily="2" charset="0"/>
              </a:rPr>
              <a:t>[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] = </a:t>
            </a:r>
            <a:r>
              <a:rPr lang="en-US" sz="1900" dirty="0" err="1">
                <a:latin typeface="Courier" pitchFamily="2" charset="0"/>
              </a:rPr>
              <a:t>bufferA</a:t>
            </a:r>
            <a:r>
              <a:rPr lang="en-US" sz="1900" dirty="0">
                <a:latin typeface="Courier" pitchFamily="2" charset="0"/>
              </a:rPr>
              <a:t>[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] + scalar * </a:t>
            </a:r>
            <a:r>
              <a:rPr lang="en-US" sz="1900" dirty="0" err="1">
                <a:latin typeface="Courier" pitchFamily="2" charset="0"/>
              </a:rPr>
              <a:t>bufferB</a:t>
            </a:r>
            <a:r>
              <a:rPr lang="en-US" sz="1900" dirty="0">
                <a:latin typeface="Courier" pitchFamily="2" charset="0"/>
              </a:rPr>
              <a:t>[</a:t>
            </a:r>
            <a:r>
              <a:rPr lang="en-US" sz="1900" dirty="0" err="1">
                <a:latin typeface="Courier" pitchFamily="2" charset="0"/>
              </a:rPr>
              <a:t>i</a:t>
            </a:r>
            <a:r>
              <a:rPr lang="en-US" sz="1900" dirty="0">
                <a:latin typeface="Courier" pitchFamily="2" charset="0"/>
              </a:rPr>
              <a:t>];</a:t>
            </a:r>
          </a:p>
          <a:p>
            <a:r>
              <a:rPr lang="en-US" sz="1900" dirty="0">
                <a:latin typeface="Courier" pitchFamily="2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765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STREAM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F23680-0032-184E-A63E-1C430DE432A8}"/>
              </a:ext>
            </a:extLst>
          </p:cNvPr>
          <p:cNvSpPr/>
          <p:nvPr/>
        </p:nvSpPr>
        <p:spPr>
          <a:xfrm>
            <a:off x="464214" y="3983776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How can we estimate the bandwidth?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lang="en-US" sz="2400" b="0" i="1" baseline="-25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  <a:latin typeface="Candara" panose="020E050203030302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4396448"/>
              </p:ext>
            </p:extLst>
          </p:nvPr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CA99AF4-247C-B943-A13C-DBFCB95B7C35}"/>
              </a:ext>
            </a:extLst>
          </p:cNvPr>
          <p:cNvSpPr/>
          <p:nvPr/>
        </p:nvSpPr>
        <p:spPr>
          <a:xfrm>
            <a:off x="464214" y="4600980"/>
            <a:ext cx="8215572" cy="8316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Assuming that the pipeline is full, and </a:t>
            </a:r>
            <a:r>
              <a:rPr lang="en-US" sz="2400" i="1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Bytes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is the number of bytes read and written:</a:t>
            </a:r>
          </a:p>
        </p:txBody>
      </p:sp>
    </p:spTree>
    <p:extLst>
      <p:ext uri="{BB962C8B-B14F-4D97-AF65-F5344CB8AC3E}">
        <p14:creationId xmlns:p14="http://schemas.microsoft.com/office/powerpoint/2010/main" val="428897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Graphic spid="10" grpId="0" uiExpand="1">
        <p:bldSub>
          <a:bldChart bld="series"/>
        </p:bldSub>
      </p:bldGraphic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lang="en-US" sz="2400" b="0" i="1" baseline="-25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  <a:latin typeface="Candara" panose="020E050203030302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/>
              <p:nvPr/>
            </p:nvSpPr>
            <p:spPr>
              <a:xfrm>
                <a:off x="473174" y="5581868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=2,800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𝑀𝐵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𝑎𝑡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350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𝑀𝐻𝑧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  <a:latin typeface="Candara" panose="020E050203030302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5581868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COPY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4361F2-A8BF-B248-91B7-4BDAC5B8F6B1}"/>
              </a:ext>
            </a:extLst>
          </p:cNvPr>
          <p:cNvSpPr/>
          <p:nvPr/>
        </p:nvSpPr>
        <p:spPr>
          <a:xfrm>
            <a:off x="464214" y="4800595"/>
            <a:ext cx="8215572" cy="72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COPY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executes </a:t>
            </a:r>
            <a:r>
              <a:rPr lang="en-US" sz="24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2 instructions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(WRAM load and store).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With 11 </a:t>
            </a:r>
            <a:r>
              <a:rPr lang="en-US" sz="2400" dirty="0" err="1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tasklets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11 × 16 bytes in 22 cycles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9005F6-8CA2-6B40-85EC-DAA73DF6ABE1}"/>
              </a:ext>
            </a:extLst>
          </p:cNvPr>
          <p:cNvSpPr/>
          <p:nvPr/>
        </p:nvSpPr>
        <p:spPr>
          <a:xfrm>
            <a:off x="7431741" y="1326776"/>
            <a:ext cx="600635" cy="2241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9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 -0.239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9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ADD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3906211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lang="en-US" sz="2400" b="0" i="1" baseline="-25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  <a:latin typeface="Candara" panose="020E050203030302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3906211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4361F2-A8BF-B248-91B7-4BDAC5B8F6B1}"/>
              </a:ext>
            </a:extLst>
          </p:cNvPr>
          <p:cNvSpPr/>
          <p:nvPr/>
        </p:nvSpPr>
        <p:spPr>
          <a:xfrm>
            <a:off x="464214" y="4808062"/>
            <a:ext cx="8215572" cy="72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ADD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executes </a:t>
            </a:r>
            <a:r>
              <a:rPr lang="en-US" sz="24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5 instructions 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(2 </a:t>
            </a:r>
            <a:r>
              <a:rPr lang="en-US" sz="2400" dirty="0" err="1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ld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add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addc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sd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).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With 11 </a:t>
            </a:r>
            <a:r>
              <a:rPr lang="en-US" sz="2400" dirty="0" err="1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tasklets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11 × 24 bytes in 55 cycles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9005F6-8CA2-6B40-85EC-DAA73DF6ABE1}"/>
              </a:ext>
            </a:extLst>
          </p:cNvPr>
          <p:cNvSpPr/>
          <p:nvPr/>
        </p:nvSpPr>
        <p:spPr>
          <a:xfrm>
            <a:off x="7440706" y="1698787"/>
            <a:ext cx="600635" cy="22411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/>
              <p:nvPr/>
            </p:nvSpPr>
            <p:spPr>
              <a:xfrm>
                <a:off x="473174" y="5581871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=1,680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𝑀𝐵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𝑎𝑡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350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𝑀𝐻𝑧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  <a:latin typeface="Candara" panose="020E050203030302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5581871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82120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Access Patterns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52BBD0-AC47-3E47-99E4-482D832A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688118" cy="55363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8-byte </a:t>
            </a:r>
            <a:r>
              <a:rPr lang="en-US" dirty="0">
                <a:solidFill>
                  <a:srgbClr val="0070C0"/>
                </a:solidFill>
              </a:rPr>
              <a:t>WRAM loads and stores take one cycle </a:t>
            </a:r>
            <a:r>
              <a:rPr lang="en-US" dirty="0"/>
              <a:t>when the DPU pipeline is full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r>
              <a:rPr lang="en-US" sz="2400" dirty="0"/>
              <a:t>Microbenchmark:  </a:t>
            </a:r>
            <a:r>
              <a:rPr lang="en-US" sz="2400" dirty="0">
                <a:latin typeface="Courier" pitchFamily="2" charset="0"/>
              </a:rPr>
              <a:t>c[a[</a:t>
            </a:r>
            <a:r>
              <a:rPr lang="en-US" sz="2400" dirty="0" err="1">
                <a:latin typeface="Courier" pitchFamily="2" charset="0"/>
              </a:rPr>
              <a:t>i</a:t>
            </a:r>
            <a:r>
              <a:rPr lang="en-US" sz="2400" dirty="0">
                <a:latin typeface="Courier" pitchFamily="2" charset="0"/>
              </a:rPr>
              <a:t>]]=b[a[</a:t>
            </a:r>
            <a:r>
              <a:rPr lang="en-US" sz="2400" dirty="0" err="1">
                <a:latin typeface="Courier" pitchFamily="2" charset="0"/>
              </a:rPr>
              <a:t>i</a:t>
            </a:r>
            <a:r>
              <a:rPr lang="en-US" sz="2400" dirty="0">
                <a:latin typeface="Courier" pitchFamily="2" charset="0"/>
              </a:rPr>
              <a:t>]];</a:t>
            </a:r>
          </a:p>
          <a:p>
            <a:pPr lvl="1"/>
            <a:r>
              <a:rPr lang="en-US" sz="2000" dirty="0"/>
              <a:t>Unit-stride: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]=a[i-1]</a:t>
            </a:r>
            <a:r>
              <a:rPr lang="en-US" sz="2000" dirty="0">
                <a:solidFill>
                  <a:srgbClr val="0070C0"/>
                </a:solidFill>
                <a:latin typeface="Courier" pitchFamily="2" charset="0"/>
              </a:rPr>
              <a:t>+1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r>
              <a:rPr lang="en-US" sz="2000" dirty="0" err="1"/>
              <a:t>Strided</a:t>
            </a:r>
            <a:r>
              <a:rPr lang="en-US" sz="2000" dirty="0"/>
              <a:t>:      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]=a[i-1]</a:t>
            </a:r>
            <a:r>
              <a:rPr lang="en-US" sz="2000" dirty="0">
                <a:solidFill>
                  <a:srgbClr val="C00000"/>
                </a:solidFill>
                <a:latin typeface="Courier" pitchFamily="2" charset="0"/>
              </a:rPr>
              <a:t>+stride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r>
              <a:rPr lang="en-US" sz="2000" dirty="0"/>
              <a:t>Random:    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</a:t>
            </a:r>
            <a:r>
              <a:rPr lang="en-US" sz="2000" dirty="0">
                <a:solidFill>
                  <a:srgbClr val="7030A0"/>
                </a:solidFill>
                <a:latin typeface="Courier" pitchFamily="2" charset="0"/>
              </a:rPr>
              <a:t>rand()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579D5B-8D9E-634A-BB44-EE062A940F40}"/>
              </a:ext>
            </a:extLst>
          </p:cNvPr>
          <p:cNvGrpSpPr/>
          <p:nvPr/>
        </p:nvGrpSpPr>
        <p:grpSpPr>
          <a:xfrm>
            <a:off x="519294" y="2070845"/>
            <a:ext cx="8105413" cy="2393577"/>
            <a:chOff x="4546948" y="1816271"/>
            <a:chExt cx="4478145" cy="2959063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A503BAE-9455-2941-BE89-7DFD28ED9D38}"/>
                </a:ext>
              </a:extLst>
            </p:cNvPr>
            <p:cNvSpPr/>
            <p:nvPr/>
          </p:nvSpPr>
          <p:spPr>
            <a:xfrm>
              <a:off x="4546948" y="1816272"/>
              <a:ext cx="4472353" cy="2959062"/>
            </a:xfrm>
            <a:prstGeom prst="roundRect">
              <a:avLst>
                <a:gd name="adj" fmla="val 2876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A8B85356-B08B-E140-8114-CA0CC7DFFF0D}"/>
                </a:ext>
              </a:extLst>
            </p:cNvPr>
            <p:cNvSpPr/>
            <p:nvPr/>
          </p:nvSpPr>
          <p:spPr>
            <a:xfrm>
              <a:off x="4546948" y="1816271"/>
              <a:ext cx="4472353" cy="484711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2000" b="1" i="1" dirty="0">
                  <a:latin typeface="Cambria" panose="02040503050406030204" pitchFamily="18" charset="0"/>
                </a:rPr>
                <a:t>KEY OBSERVATION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16A196-3D4D-0E4F-9957-C2F51F7B397F}"/>
                </a:ext>
              </a:extLst>
            </p:cNvPr>
            <p:cNvSpPr txBox="1"/>
            <p:nvPr/>
          </p:nvSpPr>
          <p:spPr>
            <a:xfrm>
              <a:off x="4552740" y="2319942"/>
              <a:ext cx="4472353" cy="2397082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r>
                <a:rPr lang="en-US" sz="2000" dirty="0">
                  <a:latin typeface="Cambria" panose="02040503050406030204" pitchFamily="18" charset="0"/>
                </a:rPr>
                <a:t>The sustained bandwidth provided by the DPU’s internal Working memory (WRAM) is </a:t>
              </a:r>
              <a:r>
                <a:rPr lang="en-US" sz="2000" b="1" dirty="0">
                  <a:latin typeface="Cambria" panose="02040503050406030204" pitchFamily="18" charset="0"/>
                </a:rPr>
                <a:t>independent of the memory access pattern </a:t>
              </a:r>
              <a:r>
                <a:rPr lang="en-US" sz="2000" dirty="0">
                  <a:latin typeface="Cambria" panose="02040503050406030204" pitchFamily="18" charset="0"/>
                </a:rPr>
                <a:t>(either streaming, </a:t>
              </a:r>
              <a:r>
                <a:rPr lang="en-US" sz="2000" dirty="0" err="1">
                  <a:latin typeface="Cambria" panose="02040503050406030204" pitchFamily="18" charset="0"/>
                </a:rPr>
                <a:t>strided</a:t>
              </a:r>
              <a:r>
                <a:rPr lang="en-US" sz="2000" dirty="0">
                  <a:latin typeface="Cambria" panose="02040503050406030204" pitchFamily="18" charset="0"/>
                </a:rPr>
                <a:t>, or random access pattern). </a:t>
              </a:r>
            </a:p>
            <a:p>
              <a:endParaRPr lang="en-US" sz="2000" dirty="0">
                <a:latin typeface="Cambria" panose="02040503050406030204" pitchFamily="18" charset="0"/>
              </a:endParaRPr>
            </a:p>
            <a:p>
              <a:r>
                <a:rPr lang="en-US" sz="2000" b="1" dirty="0">
                  <a:latin typeface="Cambria" panose="02040503050406030204" pitchFamily="18" charset="0"/>
                </a:rPr>
                <a:t>All 8-byte WRAM loads and stores take one cycle</a:t>
              </a:r>
              <a:r>
                <a:rPr lang="en-US" sz="2000" dirty="0">
                  <a:latin typeface="Cambria" panose="02040503050406030204" pitchFamily="18" charset="0"/>
                </a:rPr>
                <a:t>, when the DPU’s pipeline is full (i.e., with 11 or more </a:t>
              </a:r>
              <a:r>
                <a:rPr lang="en-US" sz="2000" dirty="0" err="1">
                  <a:latin typeface="Cambria" panose="02040503050406030204" pitchFamily="18" charset="0"/>
                </a:rPr>
                <a:t>tasklets</a:t>
              </a:r>
              <a:r>
                <a:rPr lang="en-US" sz="2000" dirty="0">
                  <a:latin typeface="Cambria" panose="02040503050406030204" pitchFamily="18" charset="0"/>
                </a:rPr>
                <a:t>).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70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STREAM and WRAM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STREAM benchmark and WRAM access patterns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51872-4858-FF49-A116-EB49DB799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6424"/>
            <a:ext cx="9144000" cy="4089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23310-6108-2749-9337-36DB35A50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7637"/>
            <a:ext cx="9144000" cy="313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8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DPU: MRAM Latency and Bandwidth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8251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50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1B2B1-A360-5E44-ACDA-FF518EE83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341" y="3002691"/>
            <a:ext cx="5147957" cy="3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5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96 0.00556 L -0.09895 -0.1043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599184" y="6443504"/>
            <a:ext cx="3945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2343290"/>
            <a:ext cx="8064500" cy="8977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2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0759DD8-9C94-D146-B449-605115CBE85F}"/>
                  </a:ext>
                </a:extLst>
              </p:cNvPr>
              <p:cNvSpPr/>
              <p:nvPr/>
            </p:nvSpPr>
            <p:spPr>
              <a:xfrm>
                <a:off x="473174" y="3570044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𝑠𝑖𝑧𝑒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lang="en-US" sz="2400" b="0" i="1" baseline="-25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𝑀𝑅𝐴𝑀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𝐿𝑎𝑡𝑒𝑛𝑐𝑦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  <a:latin typeface="Times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0759DD8-9C94-D146-B449-605115CBE8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3570044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 b="-8333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464214" y="4467866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We can model the MRAM latency with a linear expression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/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𝐿𝑎𝑡𝑒𝑛𝑐𝑦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𝑐𝑦𝑐𝑙𝑒𝑠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𝛽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𝑠𝑖𝑧𝑒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  <a:latin typeface="Times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 b="-4444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500965"/>
              </p:ext>
            </p:extLst>
          </p:nvPr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3302609"/>
              </p:ext>
            </p:extLst>
          </p:nvPr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D497BA67-9248-2042-A2BB-ACDC42AE8828}"/>
                  </a:ext>
                </a:extLst>
              </p:cNvPr>
              <p:cNvSpPr/>
              <p:nvPr/>
            </p:nvSpPr>
            <p:spPr>
              <a:xfrm>
                <a:off x="464214" y="5605028"/>
                <a:ext cx="8215572" cy="831632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Candara" panose="020E0502030303020204" pitchFamily="34" charset="0"/>
                    <a:cs typeface="Calibri" panose="020F0502020204030204" pitchFamily="34" charset="0"/>
                  </a:rPr>
                  <a:t>In our measurements,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</m:oMath>
                </a14:m>
                <a:r>
                  <a:rPr lang="en-US" sz="2200" dirty="0">
                    <a:solidFill>
                      <a:srgbClr val="0070C0"/>
                    </a:solidFill>
                    <a:latin typeface="Candara" panose="020E0502030303020204" pitchFamily="34" charset="0"/>
                    <a:cs typeface="Calibri" panose="020F0502020204030204" pitchFamily="34" charset="0"/>
                  </a:rPr>
                  <a:t> equals 0.5 cycles/byte</a:t>
                </a:r>
                <a:r>
                  <a:rPr lang="en-US" sz="2200" dirty="0">
                    <a:solidFill>
                      <a:schemeClr val="tx1"/>
                    </a:solidFill>
                    <a:latin typeface="Candara" panose="020E050203030302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Candara" panose="020E0502030303020204" pitchFamily="34" charset="0"/>
                    <a:cs typeface="Calibri" panose="020F0502020204030204" pitchFamily="34" charset="0"/>
                  </a:rPr>
                  <a:t>Theoretical maximum MRAM bandwidth = </a:t>
                </a:r>
                <a:r>
                  <a:rPr lang="en-US" sz="2200" dirty="0">
                    <a:solidFill>
                      <a:srgbClr val="0070C0"/>
                    </a:solidFill>
                    <a:latin typeface="Candara" panose="020E0502030303020204" pitchFamily="34" charset="0"/>
                    <a:cs typeface="Calibri" panose="020F0502020204030204" pitchFamily="34" charset="0"/>
                  </a:rPr>
                  <a:t>700 MB/s</a:t>
                </a:r>
                <a:r>
                  <a:rPr lang="en-US" sz="2200" dirty="0">
                    <a:solidFill>
                      <a:schemeClr val="tx1"/>
                    </a:solidFill>
                    <a:latin typeface="Candara" panose="020E0502030303020204" pitchFamily="34" charset="0"/>
                    <a:cs typeface="Calibri" panose="020F0502020204030204" pitchFamily="34" charset="0"/>
                  </a:rPr>
                  <a:t> at 350 MHz</a:t>
                </a: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D497BA67-9248-2042-A2BB-ACDC42AE8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605028"/>
                <a:ext cx="8215572" cy="831632"/>
              </a:xfrm>
              <a:prstGeom prst="roundRect">
                <a:avLst/>
              </a:prstGeom>
              <a:blipFill>
                <a:blip r:embed="rId6"/>
                <a:stretch>
                  <a:fillRect b="-8696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760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Graphic spid="20" grpId="0" uiExpand="1">
        <p:bldSub>
          <a:bldChart bld="series"/>
        </p:bldSub>
      </p:bldGraphic>
      <p:bldGraphic spid="21" grpId="0" uiExpand="1">
        <p:bldSub>
          <a:bldChart bld="series"/>
        </p:bldSub>
      </p:bldGraphic>
      <p:bldP spid="2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/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𝐿𝑎𝑡𝑒𝑛𝑐𝑦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𝑐𝑦𝑐𝑙𝑒𝑠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𝛽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𝑠𝑖𝑧𝑒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  <a:latin typeface="Times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 b="-4444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5E65E0BA-57C4-E54D-8AD8-270B06687B5B}"/>
              </a:ext>
            </a:extLst>
          </p:cNvPr>
          <p:cNvGrpSpPr/>
          <p:nvPr/>
        </p:nvGrpSpPr>
        <p:grpSpPr>
          <a:xfrm>
            <a:off x="464215" y="4529592"/>
            <a:ext cx="8224532" cy="1548480"/>
            <a:chOff x="4546948" y="1816269"/>
            <a:chExt cx="4478145" cy="2328073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FFF1D9F-0D78-A447-B06E-7DD4F75E7610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1D0BCF65-5610-EC41-AD2D-AA08E3553E4E}"/>
                </a:ext>
              </a:extLst>
            </p:cNvPr>
            <p:cNvSpPr/>
            <p:nvPr/>
          </p:nvSpPr>
          <p:spPr>
            <a:xfrm>
              <a:off x="4546948" y="1816269"/>
              <a:ext cx="4472353" cy="59536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2000" b="1" i="1" dirty="0">
                  <a:latin typeface="Cambria" panose="02040503050406030204" pitchFamily="18" charset="0"/>
                </a:rPr>
                <a:t>KEY OBSERVATION 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CDB484-5B9A-2547-AB59-7D405F5AC4F2}"/>
                </a:ext>
              </a:extLst>
            </p:cNvPr>
            <p:cNvSpPr txBox="1"/>
            <p:nvPr/>
          </p:nvSpPr>
          <p:spPr>
            <a:xfrm>
              <a:off x="4552740" y="2497658"/>
              <a:ext cx="4472353" cy="1527006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36000" indent="-1620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mbria" panose="02040503050406030204" pitchFamily="18" charset="0"/>
                </a:rPr>
                <a:t>The DPU’s </a:t>
              </a:r>
              <a:r>
                <a:rPr lang="en-US" sz="2000" b="1" dirty="0">
                  <a:latin typeface="Cambria" panose="02040503050406030204" pitchFamily="18" charset="0"/>
                </a:rPr>
                <a:t>Main memory (MRAM) bank access latency increases linearly</a:t>
              </a:r>
              <a:r>
                <a:rPr lang="en-US" sz="2000" dirty="0">
                  <a:latin typeface="Cambria" panose="02040503050406030204" pitchFamily="18" charset="0"/>
                </a:rPr>
                <a:t> with the transfer size.</a:t>
              </a:r>
            </a:p>
            <a:p>
              <a:pPr marL="36000" indent="-1620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mbria" panose="02040503050406030204" pitchFamily="18" charset="0"/>
                </a:rPr>
                <a:t>The maximum theoretical MRAM </a:t>
              </a:r>
              <a:r>
                <a:rPr lang="en-US" sz="2000" b="1" dirty="0">
                  <a:latin typeface="Cambria" panose="02040503050406030204" pitchFamily="18" charset="0"/>
                </a:rPr>
                <a:t>bandwidth is 2 bytes per cycle</a:t>
              </a:r>
              <a:r>
                <a:rPr lang="en-US" sz="2000" dirty="0">
                  <a:latin typeface="Cambria" panose="02040503050406030204" pitchFamily="18" charset="0"/>
                </a:rPr>
                <a:t>.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(II)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1849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00104 -0.180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(III)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464214" y="3580357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Read and write accesses to MRAM are symmetric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2D9E94-BAFE-F94F-B5E2-B8161BC4B96A}"/>
              </a:ext>
            </a:extLst>
          </p:cNvPr>
          <p:cNvSpPr/>
          <p:nvPr/>
        </p:nvSpPr>
        <p:spPr>
          <a:xfrm>
            <a:off x="464214" y="4135165"/>
            <a:ext cx="8215572" cy="75266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The sustained MRAM bandwidth increases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with data transfer size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464215" y="4952692"/>
            <a:ext cx="8224532" cy="1446543"/>
            <a:chOff x="4546948" y="1816269"/>
            <a:chExt cx="4478145" cy="2771223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2771217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2000" b="1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PROGRAMMING RECOMMENDATION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41730"/>
              <a:ext cx="4472353" cy="19457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r>
                <a:rPr lang="en-US" sz="2000" dirty="0">
                  <a:latin typeface="Cambria" panose="02040503050406030204" pitchFamily="18" charset="0"/>
                </a:rPr>
                <a:t>For data movement between the DPU’s MRAM bank and the WRAM, </a:t>
              </a:r>
              <a:r>
                <a:rPr lang="en-US" sz="2000" b="1" dirty="0">
                  <a:latin typeface="Cambria" panose="02040503050406030204" pitchFamily="18" charset="0"/>
                </a:rPr>
                <a:t>use large DMA transfer sizes when all the accessed data is going to be used</a:t>
              </a:r>
              <a:r>
                <a:rPr lang="en-US" sz="2000" dirty="0">
                  <a:latin typeface="Cambria" panose="02040503050406030204" pitchFamily="18" charset="0"/>
                </a:rPr>
                <a:t>. </a:t>
              </a:r>
            </a:p>
          </p:txBody>
        </p:sp>
      </p:grpSp>
      <p:sp>
        <p:nvSpPr>
          <p:cNvPr id="18" name="Arc 17">
            <a:extLst>
              <a:ext uri="{FF2B5EF4-FFF2-40B4-BE49-F238E27FC236}">
                <a16:creationId xmlns:a16="http://schemas.microsoft.com/office/drawing/2014/main" id="{ED969EB5-F839-BE41-97D2-9A95FD858970}"/>
              </a:ext>
            </a:extLst>
          </p:cNvPr>
          <p:cNvSpPr/>
          <p:nvPr/>
        </p:nvSpPr>
        <p:spPr>
          <a:xfrm rot="20410027">
            <a:off x="134251" y="1746414"/>
            <a:ext cx="4264270" cy="494676"/>
          </a:xfrm>
          <a:prstGeom prst="arc">
            <a:avLst>
              <a:gd name="adj1" fmla="val 11390633"/>
              <a:gd name="adj2" fmla="val 21139328"/>
            </a:avLst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AED15C81-8048-EF46-B953-E3769B7D4404}"/>
              </a:ext>
            </a:extLst>
          </p:cNvPr>
          <p:cNvSpPr/>
          <p:nvPr/>
        </p:nvSpPr>
        <p:spPr>
          <a:xfrm rot="20410027">
            <a:off x="4638500" y="1746415"/>
            <a:ext cx="4264270" cy="494676"/>
          </a:xfrm>
          <a:prstGeom prst="arc">
            <a:avLst>
              <a:gd name="adj1" fmla="val 11390633"/>
              <a:gd name="adj2" fmla="val 21139328"/>
            </a:avLst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3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8" grpId="0" animBg="1"/>
      <p:bldP spid="2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(IV)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169011" y="3580357"/>
            <a:ext cx="8786808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MRAM latency changes slowly between 8 and 128 bytes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F2D9E94-BAFE-F94F-B5E2-B8161BC4B96A}"/>
                  </a:ext>
                </a:extLst>
              </p:cNvPr>
              <p:cNvSpPr/>
              <p:nvPr/>
            </p:nvSpPr>
            <p:spPr>
              <a:xfrm>
                <a:off x="176799" y="4131850"/>
                <a:ext cx="8779019" cy="5040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For small transfers, the fixed cost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) dominates the variable cost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𝑠𝑖𝑧𝑒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F2D9E94-BAFE-F94F-B5E2-B8161BC4B9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99" y="4131850"/>
                <a:ext cx="8779019" cy="504000"/>
              </a:xfrm>
              <a:prstGeom prst="roundRect">
                <a:avLst/>
              </a:prstGeom>
              <a:blipFill>
                <a:blip r:embed="rId5"/>
                <a:stretch>
                  <a:fillRect b="-7143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169010" y="4691230"/>
            <a:ext cx="8798189" cy="1970162"/>
            <a:chOff x="4546948" y="1816269"/>
            <a:chExt cx="4478145" cy="377434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3297293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2000" b="1" i="1" dirty="0">
                  <a:latin typeface="Cambria" panose="02040503050406030204" pitchFamily="18" charset="0"/>
                </a:rPr>
                <a:t>PROGRAMMING RECOMMENDATION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13012"/>
              <a:ext cx="4472353" cy="2977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r>
                <a:rPr lang="en-US" sz="1900" dirty="0">
                  <a:latin typeface="Cambria" panose="02040503050406030204" pitchFamily="18" charset="0"/>
                </a:rPr>
                <a:t>For small transfers between the MRAM bank and the WRAM, </a:t>
              </a:r>
              <a:r>
                <a:rPr lang="en-US" sz="1900" b="1" dirty="0">
                  <a:latin typeface="Cambria" panose="02040503050406030204" pitchFamily="18" charset="0"/>
                </a:rPr>
                <a:t>fetch more bytes than necessary within a 128-byte limit</a:t>
              </a:r>
              <a:r>
                <a:rPr lang="en-US" sz="1900" dirty="0">
                  <a:latin typeface="Cambria" panose="02040503050406030204" pitchFamily="18" charset="0"/>
                </a:rPr>
                <a:t>. Doing so increases the likelihood of finding data in WRAM for later accesses (i.e., the program can check whether the desired data is in WRAM before issuing a new MRAM access). 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10A85B-EF93-1247-9BCF-F3BD93F76DA2}"/>
              </a:ext>
            </a:extLst>
          </p:cNvPr>
          <p:cNvCxnSpPr>
            <a:cxnSpLocks/>
          </p:cNvCxnSpPr>
          <p:nvPr/>
        </p:nvCxnSpPr>
        <p:spPr>
          <a:xfrm>
            <a:off x="1139252" y="2323477"/>
            <a:ext cx="1229194" cy="0"/>
          </a:xfrm>
          <a:prstGeom prst="line">
            <a:avLst/>
          </a:prstGeom>
          <a:ln w="50800">
            <a:solidFill>
              <a:srgbClr val="FF0000"/>
            </a:solidFill>
            <a:headEnd type="diamond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A6E077-76BE-4D40-8308-E9B8ED22C093}"/>
              </a:ext>
            </a:extLst>
          </p:cNvPr>
          <p:cNvCxnSpPr>
            <a:cxnSpLocks/>
          </p:cNvCxnSpPr>
          <p:nvPr/>
        </p:nvCxnSpPr>
        <p:spPr>
          <a:xfrm>
            <a:off x="5623808" y="2385937"/>
            <a:ext cx="1229194" cy="0"/>
          </a:xfrm>
          <a:prstGeom prst="line">
            <a:avLst/>
          </a:prstGeom>
          <a:ln w="50800">
            <a:solidFill>
              <a:srgbClr val="FF0000"/>
            </a:solidFill>
            <a:headEnd type="diamond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3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(V)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176800" y="3580357"/>
            <a:ext cx="8790400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2,048-byte transfers are only 4% faster than 1,024-byte transfers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2D9E94-BAFE-F94F-B5E2-B8161BC4B96A}"/>
              </a:ext>
            </a:extLst>
          </p:cNvPr>
          <p:cNvSpPr/>
          <p:nvPr/>
        </p:nvSpPr>
        <p:spPr>
          <a:xfrm>
            <a:off x="169011" y="4131850"/>
            <a:ext cx="8798189" cy="504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Larger transfers require more WRAM, which may limit the number of </a:t>
            </a:r>
            <a:r>
              <a:rPr lang="en-US" sz="2000" dirty="0" err="1">
                <a:solidFill>
                  <a:schemeClr val="tx1"/>
                </a:solidFill>
                <a:latin typeface="Candara" panose="020E0502030303020204" pitchFamily="34" charset="0"/>
              </a:rPr>
              <a:t>tasklets</a:t>
            </a:r>
            <a:endParaRPr lang="en-US" sz="2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169010" y="4691230"/>
            <a:ext cx="8798189" cy="1970162"/>
            <a:chOff x="4546948" y="1816269"/>
            <a:chExt cx="4478145" cy="377434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3297293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2000" b="1" i="1" dirty="0">
                  <a:latin typeface="Cambria" panose="02040503050406030204" pitchFamily="18" charset="0"/>
                </a:rPr>
                <a:t>PROGRAMMING RECOMMENDATION 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13012"/>
              <a:ext cx="4472353" cy="2977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r>
                <a:rPr lang="en-US" sz="1900" b="1" dirty="0">
                  <a:latin typeface="Cambria" panose="02040503050406030204" pitchFamily="18" charset="0"/>
                </a:rPr>
                <a:t>Choose the data transfer size between the MRAM bank and the WRAM based on the program’s WRAM usage</a:t>
              </a:r>
              <a:r>
                <a:rPr lang="en-US" sz="1900" dirty="0">
                  <a:latin typeface="Cambria" panose="02040503050406030204" pitchFamily="18" charset="0"/>
                </a:rPr>
                <a:t>, as it imposes a tradeoff between the sustained MRAM bandwidth and the number of </a:t>
              </a:r>
              <a:r>
                <a:rPr lang="en-US" sz="1900" dirty="0" err="1">
                  <a:latin typeface="Cambria" panose="02040503050406030204" pitchFamily="18" charset="0"/>
                </a:rPr>
                <a:t>tasklets</a:t>
              </a:r>
              <a:r>
                <a:rPr lang="en-US" sz="1900" dirty="0">
                  <a:latin typeface="Cambria" panose="02040503050406030204" pitchFamily="18" charset="0"/>
                </a:rPr>
                <a:t> that can run in the DPU (which is dictated by the limited WRAM capacity). </a:t>
              </a:r>
            </a:p>
            <a:p>
              <a:endParaRPr lang="en-US" sz="1900" dirty="0">
                <a:latin typeface="Cambria" panose="02040503050406030204" pitchFamily="18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99446AA7-420B-4440-930D-95A73729A0DA}"/>
              </a:ext>
            </a:extLst>
          </p:cNvPr>
          <p:cNvSpPr/>
          <p:nvPr/>
        </p:nvSpPr>
        <p:spPr>
          <a:xfrm>
            <a:off x="3087974" y="1004341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2DF301-92B8-A241-8D58-8D8BABD3B151}"/>
              </a:ext>
            </a:extLst>
          </p:cNvPr>
          <p:cNvSpPr/>
          <p:nvPr/>
        </p:nvSpPr>
        <p:spPr>
          <a:xfrm>
            <a:off x="7600011" y="1004341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3" grpId="0" animBg="1"/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3186570"/>
            <a:ext cx="8064500" cy="8977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07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 in MRAM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BA5F-73BF-9645-AE22-BBD931B9A7DB}"/>
              </a:ext>
            </a:extLst>
          </p:cNvPr>
          <p:cNvSpPr/>
          <p:nvPr/>
        </p:nvSpPr>
        <p:spPr>
          <a:xfrm>
            <a:off x="673100" y="2355860"/>
            <a:ext cx="7740000" cy="270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673100" y="1400020"/>
            <a:ext cx="7740000" cy="492279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1D4A95-0258-2948-989E-EAA408CFE53D}"/>
              </a:ext>
            </a:extLst>
          </p:cNvPr>
          <p:cNvSpPr/>
          <p:nvPr/>
        </p:nvSpPr>
        <p:spPr>
          <a:xfrm>
            <a:off x="609600" y="3359360"/>
            <a:ext cx="7740000" cy="492279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B08436-2F75-C94A-8995-75A088A31EA9}"/>
              </a:ext>
            </a:extLst>
          </p:cNvPr>
          <p:cNvSpPr/>
          <p:nvPr/>
        </p:nvSpPr>
        <p:spPr>
          <a:xfrm>
            <a:off x="609600" y="4559739"/>
            <a:ext cx="7740000" cy="492279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079C52-8E7B-7047-A86D-BC80E31558DC}"/>
              </a:ext>
            </a:extLst>
          </p:cNvPr>
          <p:cNvSpPr/>
          <p:nvPr/>
        </p:nvSpPr>
        <p:spPr>
          <a:xfrm>
            <a:off x="609600" y="5526678"/>
            <a:ext cx="7740000" cy="492279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609600" y="850900"/>
            <a:ext cx="79629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COPY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Load current MRAM block to WRAM</a:t>
            </a:r>
          </a:p>
          <a:p>
            <a:r>
              <a:rPr lang="en-US" sz="1600" dirty="0" err="1">
                <a:solidFill>
                  <a:srgbClr val="0070C0"/>
                </a:solidFill>
                <a:latin typeface="Courier" pitchFamily="2" charset="0"/>
              </a:rPr>
              <a:t>mram_read</a:t>
            </a:r>
            <a:r>
              <a:rPr lang="en-US" sz="1600" dirty="0">
                <a:latin typeface="Courier" pitchFamily="2" charset="0"/>
              </a:rPr>
              <a:t>((</a:t>
            </a:r>
            <a:r>
              <a:rPr lang="en-US" sz="1600" dirty="0">
                <a:solidFill>
                  <a:srgbClr val="0070C0"/>
                </a:solidFill>
                <a:latin typeface="Courier" pitchFamily="2" charset="0"/>
              </a:rPr>
              <a:t>__</a:t>
            </a:r>
            <a:r>
              <a:rPr lang="en-US" sz="1600" dirty="0" err="1">
                <a:solidFill>
                  <a:srgbClr val="0070C0"/>
                </a:solidFill>
                <a:latin typeface="Courier" pitchFamily="2" charset="0"/>
              </a:rPr>
              <a:t>mram_ptr</a:t>
            </a:r>
            <a:r>
              <a:rPr lang="en-US" sz="1600" dirty="0">
                <a:solidFill>
                  <a:srgbClr val="0070C0"/>
                </a:solidFill>
                <a:latin typeface="Courier" pitchFamily="2" charset="0"/>
              </a:rPr>
              <a:t> void </a:t>
            </a:r>
            <a:r>
              <a:rPr lang="en-US" sz="1600" dirty="0" err="1">
                <a:solidFill>
                  <a:srgbClr val="0070C0"/>
                </a:solidFill>
                <a:latin typeface="Courier" pitchFamily="2" charset="0"/>
              </a:rPr>
              <a:t>const</a:t>
            </a:r>
            <a:r>
              <a:rPr lang="en-US" sz="1600" dirty="0">
                <a:latin typeface="Courier" pitchFamily="2" charset="0"/>
              </a:rPr>
              <a:t>*)</a:t>
            </a:r>
            <a:r>
              <a:rPr lang="en-US" sz="1600" dirty="0" err="1">
                <a:latin typeface="Courier" pitchFamily="2" charset="0"/>
              </a:rPr>
              <a:t>mram_address_A</a:t>
            </a:r>
            <a:r>
              <a:rPr lang="en-US" sz="1600" dirty="0">
                <a:latin typeface="Courier" pitchFamily="2" charset="0"/>
              </a:rPr>
              <a:t>, </a:t>
            </a:r>
            <a:r>
              <a:rPr lang="en-US" sz="1600" dirty="0" err="1">
                <a:latin typeface="Courier" pitchFamily="2" charset="0"/>
              </a:rPr>
              <a:t>bufferA</a:t>
            </a:r>
            <a:r>
              <a:rPr lang="en-US" sz="1600" dirty="0">
                <a:latin typeface="Courier" pitchFamily="2" charset="0"/>
              </a:rPr>
              <a:t>, </a:t>
            </a:r>
          </a:p>
          <a:p>
            <a:r>
              <a:rPr lang="en-US" sz="1600" dirty="0">
                <a:latin typeface="Courier" pitchFamily="2" charset="0"/>
              </a:rPr>
              <a:t>			SIZE * </a:t>
            </a:r>
            <a:r>
              <a:rPr lang="en-US" sz="1600" dirty="0" err="1">
                <a:latin typeface="Courier" pitchFamily="2" charset="0"/>
              </a:rPr>
              <a:t>sizeof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>
                <a:solidFill>
                  <a:srgbClr val="0070C0"/>
                </a:solidFill>
                <a:latin typeface="Courier" pitchFamily="2" charset="0"/>
              </a:rPr>
              <a:t>uint64_t</a:t>
            </a:r>
            <a:r>
              <a:rPr lang="en-US" sz="1600" dirty="0">
                <a:latin typeface="Courier" pitchFamily="2" charset="0"/>
              </a:rPr>
              <a:t>));</a:t>
            </a:r>
          </a:p>
          <a:p>
            <a:endParaRPr lang="en-US" sz="1600" dirty="0">
              <a:solidFill>
                <a:srgbClr val="0070C0"/>
              </a:solidFill>
              <a:latin typeface="Courier" pitchFamily="2" charset="0"/>
            </a:endParaRPr>
          </a:p>
          <a:p>
            <a:r>
              <a:rPr lang="en-US" sz="1600" dirty="0">
                <a:solidFill>
                  <a:srgbClr val="0070C0"/>
                </a:solidFill>
                <a:latin typeface="Courier" pitchFamily="2" charset="0"/>
              </a:rPr>
              <a:t>for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latin typeface="Courier" pitchFamily="2" charset="0"/>
              </a:rPr>
              <a:t>i</a:t>
            </a:r>
            <a:r>
              <a:rPr lang="en-US" sz="1600" dirty="0">
                <a:latin typeface="Courier" pitchFamily="2" charset="0"/>
              </a:rPr>
              <a:t> = 0; </a:t>
            </a:r>
            <a:r>
              <a:rPr lang="en-US" sz="1600" dirty="0" err="1">
                <a:latin typeface="Courier" pitchFamily="2" charset="0"/>
              </a:rPr>
              <a:t>i</a:t>
            </a:r>
            <a:r>
              <a:rPr lang="en-US" sz="1600" dirty="0">
                <a:latin typeface="Courier" pitchFamily="2" charset="0"/>
              </a:rPr>
              <a:t> &lt; SIZE; </a:t>
            </a:r>
            <a:r>
              <a:rPr lang="en-US" sz="1600" dirty="0" err="1">
                <a:latin typeface="Courier" pitchFamily="2" charset="0"/>
              </a:rPr>
              <a:t>i</a:t>
            </a:r>
            <a:r>
              <a:rPr lang="en-US" sz="1600" dirty="0">
                <a:latin typeface="Courier" pitchFamily="2" charset="0"/>
              </a:rPr>
              <a:t>++){</a:t>
            </a:r>
          </a:p>
          <a:p>
            <a:r>
              <a:rPr lang="en-US" sz="1600" dirty="0">
                <a:latin typeface="Courier" pitchFamily="2" charset="0"/>
              </a:rPr>
              <a:t>    </a:t>
            </a:r>
            <a:r>
              <a:rPr lang="en-US" sz="1600" dirty="0" err="1">
                <a:latin typeface="Courier" pitchFamily="2" charset="0"/>
              </a:rPr>
              <a:t>bufferB</a:t>
            </a:r>
            <a:r>
              <a:rPr lang="en-US" sz="1600" dirty="0">
                <a:latin typeface="Courier" pitchFamily="2" charset="0"/>
              </a:rPr>
              <a:t>[</a:t>
            </a:r>
            <a:r>
              <a:rPr lang="en-US" sz="1600" dirty="0" err="1">
                <a:latin typeface="Courier" pitchFamily="2" charset="0"/>
              </a:rPr>
              <a:t>i</a:t>
            </a:r>
            <a:r>
              <a:rPr lang="en-US" sz="1600" dirty="0">
                <a:latin typeface="Courier" pitchFamily="2" charset="0"/>
              </a:rPr>
              <a:t>] = </a:t>
            </a:r>
            <a:r>
              <a:rPr lang="en-US" sz="1600" dirty="0" err="1">
                <a:latin typeface="Courier" pitchFamily="2" charset="0"/>
              </a:rPr>
              <a:t>bufferA</a:t>
            </a:r>
            <a:r>
              <a:rPr lang="en-US" sz="1600" dirty="0">
                <a:latin typeface="Courier" pitchFamily="2" charset="0"/>
              </a:rPr>
              <a:t>[</a:t>
            </a:r>
            <a:r>
              <a:rPr lang="en-US" sz="1600" dirty="0" err="1">
                <a:latin typeface="Courier" pitchFamily="2" charset="0"/>
              </a:rPr>
              <a:t>i</a:t>
            </a:r>
            <a:r>
              <a:rPr lang="en-US" sz="1600" dirty="0">
                <a:latin typeface="Courier" pitchFamily="2" charset="0"/>
              </a:rPr>
              <a:t>];</a:t>
            </a:r>
          </a:p>
          <a:p>
            <a:r>
              <a:rPr lang="en-US" sz="1600" dirty="0">
                <a:latin typeface="Courier" pitchFamily="2" charset="0"/>
              </a:rPr>
              <a:t>}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Courier" pitchFamily="2" charset="0"/>
            </a:endParaRPr>
          </a:p>
          <a:p>
            <a:endParaRPr lang="en-US" sz="1600" dirty="0">
              <a:solidFill>
                <a:schemeClr val="bg1">
                  <a:lumMod val="65000"/>
                </a:schemeClr>
              </a:solidFill>
              <a:latin typeface="Courier" pitchFamily="2" charset="0"/>
            </a:endParaRP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Write WRAM block to MRAM</a:t>
            </a:r>
          </a:p>
          <a:p>
            <a:r>
              <a:rPr lang="en-US" sz="1600" dirty="0" err="1">
                <a:solidFill>
                  <a:srgbClr val="0070C0"/>
                </a:solidFill>
                <a:latin typeface="Courier" pitchFamily="2" charset="0"/>
              </a:rPr>
              <a:t>mram_write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 err="1">
                <a:latin typeface="Courier" pitchFamily="2" charset="0"/>
              </a:rPr>
              <a:t>bufferB</a:t>
            </a:r>
            <a:r>
              <a:rPr lang="en-US" sz="1600" dirty="0">
                <a:latin typeface="Courier" pitchFamily="2" charset="0"/>
              </a:rPr>
              <a:t>, (</a:t>
            </a:r>
            <a:r>
              <a:rPr lang="en-US" sz="1600" dirty="0">
                <a:solidFill>
                  <a:srgbClr val="0070C0"/>
                </a:solidFill>
                <a:latin typeface="Courier" pitchFamily="2" charset="0"/>
              </a:rPr>
              <a:t>__</a:t>
            </a:r>
            <a:r>
              <a:rPr lang="en-US" sz="1600" dirty="0" err="1">
                <a:solidFill>
                  <a:srgbClr val="0070C0"/>
                </a:solidFill>
                <a:latin typeface="Courier" pitchFamily="2" charset="0"/>
              </a:rPr>
              <a:t>mram_ptr</a:t>
            </a:r>
            <a:r>
              <a:rPr lang="en-US" sz="1600" dirty="0">
                <a:solidFill>
                  <a:srgbClr val="0070C0"/>
                </a:solidFill>
                <a:latin typeface="Courier" pitchFamily="2" charset="0"/>
              </a:rPr>
              <a:t> void</a:t>
            </a:r>
            <a:r>
              <a:rPr lang="en-US" sz="1600" dirty="0">
                <a:latin typeface="Courier" pitchFamily="2" charset="0"/>
              </a:rPr>
              <a:t>*)</a:t>
            </a:r>
            <a:r>
              <a:rPr lang="en-US" sz="1600" dirty="0" err="1">
                <a:latin typeface="Courier" pitchFamily="2" charset="0"/>
              </a:rPr>
              <a:t>mram_address_B</a:t>
            </a:r>
            <a:r>
              <a:rPr lang="en-US" sz="1600" dirty="0">
                <a:latin typeface="Courier" pitchFamily="2" charset="0"/>
              </a:rPr>
              <a:t>, </a:t>
            </a:r>
          </a:p>
          <a:p>
            <a:r>
              <a:rPr lang="en-US" sz="1600" dirty="0">
                <a:latin typeface="Courier" pitchFamily="2" charset="0"/>
              </a:rPr>
              <a:t>			SIZE * </a:t>
            </a:r>
            <a:r>
              <a:rPr lang="en-US" sz="1600" dirty="0" err="1">
                <a:latin typeface="Courier" pitchFamily="2" charset="0"/>
              </a:rPr>
              <a:t>sizeof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>
                <a:solidFill>
                  <a:srgbClr val="0070C0"/>
                </a:solidFill>
                <a:latin typeface="Courier" pitchFamily="2" charset="0"/>
              </a:rPr>
              <a:t>uint64_t</a:t>
            </a:r>
            <a:r>
              <a:rPr lang="en-US" sz="1600" dirty="0">
                <a:latin typeface="Courier" pitchFamily="2" charset="0"/>
              </a:rPr>
              <a:t>));</a:t>
            </a:r>
          </a:p>
          <a:p>
            <a:endParaRPr lang="en-US" sz="1600" dirty="0">
              <a:solidFill>
                <a:schemeClr val="bg1">
                  <a:lumMod val="65000"/>
                </a:schemeClr>
              </a:solidFill>
              <a:latin typeface="Courier" pitchFamily="2" charset="0"/>
            </a:endParaRP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COPY-DMA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Load current MRAM block to WRAM</a:t>
            </a:r>
          </a:p>
          <a:p>
            <a:r>
              <a:rPr lang="en-US" sz="1600" dirty="0" err="1">
                <a:solidFill>
                  <a:srgbClr val="0070C0"/>
                </a:solidFill>
                <a:latin typeface="Courier" pitchFamily="2" charset="0"/>
              </a:rPr>
              <a:t>mram_read</a:t>
            </a:r>
            <a:r>
              <a:rPr lang="en-US" sz="1600" dirty="0">
                <a:latin typeface="Courier" pitchFamily="2" charset="0"/>
              </a:rPr>
              <a:t>((</a:t>
            </a:r>
            <a:r>
              <a:rPr lang="en-US" sz="1600" dirty="0">
                <a:solidFill>
                  <a:srgbClr val="0070C0"/>
                </a:solidFill>
                <a:latin typeface="Courier" pitchFamily="2" charset="0"/>
              </a:rPr>
              <a:t>__</a:t>
            </a:r>
            <a:r>
              <a:rPr lang="en-US" sz="1600" dirty="0" err="1">
                <a:solidFill>
                  <a:srgbClr val="0070C0"/>
                </a:solidFill>
                <a:latin typeface="Courier" pitchFamily="2" charset="0"/>
              </a:rPr>
              <a:t>mram_ptr</a:t>
            </a:r>
            <a:r>
              <a:rPr lang="en-US" sz="1600" dirty="0">
                <a:solidFill>
                  <a:srgbClr val="0070C0"/>
                </a:solidFill>
                <a:latin typeface="Courier" pitchFamily="2" charset="0"/>
              </a:rPr>
              <a:t> void </a:t>
            </a:r>
            <a:r>
              <a:rPr lang="en-US" sz="1600" dirty="0" err="1">
                <a:solidFill>
                  <a:srgbClr val="0070C0"/>
                </a:solidFill>
                <a:latin typeface="Courier" pitchFamily="2" charset="0"/>
              </a:rPr>
              <a:t>const</a:t>
            </a:r>
            <a:r>
              <a:rPr lang="en-US" sz="1600" dirty="0">
                <a:latin typeface="Courier" pitchFamily="2" charset="0"/>
              </a:rPr>
              <a:t>*)</a:t>
            </a:r>
            <a:r>
              <a:rPr lang="en-US" sz="1600" dirty="0" err="1">
                <a:latin typeface="Courier" pitchFamily="2" charset="0"/>
              </a:rPr>
              <a:t>mram_address_A</a:t>
            </a:r>
            <a:r>
              <a:rPr lang="en-US" sz="1600" dirty="0">
                <a:latin typeface="Courier" pitchFamily="2" charset="0"/>
              </a:rPr>
              <a:t>, </a:t>
            </a:r>
            <a:r>
              <a:rPr lang="en-US" sz="1600" dirty="0" err="1">
                <a:latin typeface="Courier" pitchFamily="2" charset="0"/>
              </a:rPr>
              <a:t>bufferA</a:t>
            </a:r>
            <a:r>
              <a:rPr lang="en-US" sz="1600" dirty="0">
                <a:latin typeface="Courier" pitchFamily="2" charset="0"/>
              </a:rPr>
              <a:t>, </a:t>
            </a:r>
          </a:p>
          <a:p>
            <a:r>
              <a:rPr lang="en-US" sz="1600" dirty="0">
                <a:latin typeface="Courier" pitchFamily="2" charset="0"/>
              </a:rPr>
              <a:t>			SIZE * </a:t>
            </a:r>
            <a:r>
              <a:rPr lang="en-US" sz="1600" dirty="0" err="1">
                <a:latin typeface="Courier" pitchFamily="2" charset="0"/>
              </a:rPr>
              <a:t>sizeof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>
                <a:solidFill>
                  <a:srgbClr val="0070C0"/>
                </a:solidFill>
                <a:latin typeface="Courier" pitchFamily="2" charset="0"/>
              </a:rPr>
              <a:t>uint64_t</a:t>
            </a:r>
            <a:r>
              <a:rPr lang="en-US" sz="1600" dirty="0">
                <a:latin typeface="Courier" pitchFamily="2" charset="0"/>
              </a:rPr>
              <a:t>));</a:t>
            </a: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Write WRAM block to MRAM</a:t>
            </a:r>
          </a:p>
          <a:p>
            <a:r>
              <a:rPr lang="en-US" sz="1600" dirty="0" err="1">
                <a:solidFill>
                  <a:srgbClr val="0070C0"/>
                </a:solidFill>
                <a:latin typeface="Courier" pitchFamily="2" charset="0"/>
              </a:rPr>
              <a:t>mram_write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 err="1">
                <a:latin typeface="Courier" pitchFamily="2" charset="0"/>
              </a:rPr>
              <a:t>bufferB</a:t>
            </a:r>
            <a:r>
              <a:rPr lang="en-US" sz="1600" dirty="0">
                <a:latin typeface="Courier" pitchFamily="2" charset="0"/>
              </a:rPr>
              <a:t>, (</a:t>
            </a:r>
            <a:r>
              <a:rPr lang="en-US" sz="1600" dirty="0">
                <a:solidFill>
                  <a:srgbClr val="0070C0"/>
                </a:solidFill>
                <a:latin typeface="Courier" pitchFamily="2" charset="0"/>
              </a:rPr>
              <a:t>__</a:t>
            </a:r>
            <a:r>
              <a:rPr lang="en-US" sz="1600" dirty="0" err="1">
                <a:solidFill>
                  <a:srgbClr val="0070C0"/>
                </a:solidFill>
                <a:latin typeface="Courier" pitchFamily="2" charset="0"/>
              </a:rPr>
              <a:t>mram_ptr</a:t>
            </a:r>
            <a:r>
              <a:rPr lang="en-US" sz="1600" dirty="0">
                <a:solidFill>
                  <a:srgbClr val="0070C0"/>
                </a:solidFill>
                <a:latin typeface="Courier" pitchFamily="2" charset="0"/>
              </a:rPr>
              <a:t> void</a:t>
            </a:r>
            <a:r>
              <a:rPr lang="en-US" sz="1600" dirty="0">
                <a:latin typeface="Courier" pitchFamily="2" charset="0"/>
              </a:rPr>
              <a:t>*)</a:t>
            </a:r>
            <a:r>
              <a:rPr lang="en-US" sz="1600" dirty="0" err="1">
                <a:latin typeface="Courier" pitchFamily="2" charset="0"/>
              </a:rPr>
              <a:t>mram_address_B</a:t>
            </a:r>
            <a:r>
              <a:rPr lang="en-US" sz="1600" dirty="0">
                <a:latin typeface="Courier" pitchFamily="2" charset="0"/>
              </a:rPr>
              <a:t>, </a:t>
            </a:r>
          </a:p>
          <a:p>
            <a:r>
              <a:rPr lang="en-US" sz="1600" dirty="0">
                <a:latin typeface="Courier" pitchFamily="2" charset="0"/>
              </a:rPr>
              <a:t>			SIZE * </a:t>
            </a:r>
            <a:r>
              <a:rPr lang="en-US" sz="1600" dirty="0" err="1">
                <a:latin typeface="Courier" pitchFamily="2" charset="0"/>
              </a:rPr>
              <a:t>sizeof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>
                <a:solidFill>
                  <a:srgbClr val="0070C0"/>
                </a:solidFill>
                <a:latin typeface="Courier" pitchFamily="2" charset="0"/>
              </a:rPr>
              <a:t>uint64_t</a:t>
            </a:r>
            <a:r>
              <a:rPr lang="en-US" sz="1600" dirty="0">
                <a:latin typeface="Courier" pitchFamily="2" charset="0"/>
              </a:rPr>
              <a:t>));</a:t>
            </a:r>
          </a:p>
          <a:p>
            <a:endParaRPr lang="en-US" sz="16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38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Benchmark: COPY-DMA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916707"/>
              </p:ext>
            </p:extLst>
          </p:nvPr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704089-E24E-E34D-A54B-B14DE09E3BF4}"/>
              </a:ext>
            </a:extLst>
          </p:cNvPr>
          <p:cNvSpPr/>
          <p:nvPr/>
        </p:nvSpPr>
        <p:spPr>
          <a:xfrm>
            <a:off x="178200" y="3820197"/>
            <a:ext cx="8787600" cy="756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The sustained bandwidth of </a:t>
            </a:r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</a:rPr>
              <a:t>COPY-DMA 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is close to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the theoretical maximum (700 MB/s): </a:t>
            </a:r>
            <a:r>
              <a:rPr lang="en-US" sz="2400" dirty="0">
                <a:solidFill>
                  <a:srgbClr val="FFC000"/>
                </a:solidFill>
                <a:latin typeface="Candara" panose="020E0502030303020204" pitchFamily="34" charset="0"/>
              </a:rPr>
              <a:t>~1.6 TB/s for 2,556 DPUs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A065AD-D79E-AC4E-A7BB-42E06D4EBE7F}"/>
              </a:ext>
            </a:extLst>
          </p:cNvPr>
          <p:cNvSpPr/>
          <p:nvPr/>
        </p:nvSpPr>
        <p:spPr>
          <a:xfrm>
            <a:off x="178200" y="4686480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COPY-DMA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 saturates with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two </a:t>
            </a:r>
            <a:r>
              <a:rPr lang="en-US" sz="2400" dirty="0" err="1">
                <a:solidFill>
                  <a:srgbClr val="0070C0"/>
                </a:solidFill>
                <a:latin typeface="Candara" panose="020E0502030303020204" pitchFamily="34" charset="0"/>
              </a:rPr>
              <a:t>tasklets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, even though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the DMA engine can perform only one transfer at a time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0F82CA-41D9-9D47-A323-05CA5AB45EB2}"/>
              </a:ext>
            </a:extLst>
          </p:cNvPr>
          <p:cNvSpPr/>
          <p:nvPr/>
        </p:nvSpPr>
        <p:spPr>
          <a:xfrm>
            <a:off x="169011" y="5560058"/>
            <a:ext cx="8796789" cy="8316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Using </a:t>
            </a:r>
            <a:r>
              <a:rPr lang="en-US" sz="24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two or more </a:t>
            </a:r>
            <a:r>
              <a:rPr lang="en-US" sz="2400" dirty="0" err="1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tasklets</a:t>
            </a:r>
            <a:r>
              <a:rPr lang="en-US" sz="24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guarantees that there is always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 DMA request enqueued 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to keep the DMA engine busy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6A21E6-1168-484C-B35E-534434E48A24}"/>
              </a:ext>
            </a:extLst>
          </p:cNvPr>
          <p:cNvCxnSpPr>
            <a:cxnSpLocks/>
          </p:cNvCxnSpPr>
          <p:nvPr/>
        </p:nvCxnSpPr>
        <p:spPr>
          <a:xfrm>
            <a:off x="2512401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8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Graphic spid="7" grpId="1" uiExpand="1">
        <p:bldSub>
          <a:bldChart bld="series"/>
        </p:bldSub>
      </p:bldGraphic>
      <p:bldP spid="10" grpId="0" animBg="1"/>
      <p:bldP spid="11" grpId="0" animBg="1"/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STREAM Benchmark: Bandwidth Saturation (I)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704089-E24E-E34D-A54B-B14DE09E3BF4}"/>
              </a:ext>
            </a:extLst>
          </p:cNvPr>
          <p:cNvSpPr/>
          <p:nvPr/>
        </p:nvSpPr>
        <p:spPr>
          <a:xfrm>
            <a:off x="178200" y="3820197"/>
            <a:ext cx="8787600" cy="432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</a:rPr>
              <a:t>COPY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 and </a:t>
            </a:r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</a:rPr>
              <a:t>ADD 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saturate at </a:t>
            </a:r>
            <a:r>
              <a:rPr lang="en-US" sz="2400" dirty="0">
                <a:solidFill>
                  <a:srgbClr val="FFC000"/>
                </a:solidFill>
                <a:latin typeface="Candara" panose="020E0502030303020204" pitchFamily="34" charset="0"/>
              </a:rPr>
              <a:t>4 and 6 </a:t>
            </a:r>
            <a:r>
              <a:rPr lang="en-US" sz="2400" dirty="0" err="1">
                <a:solidFill>
                  <a:srgbClr val="FFC000"/>
                </a:solidFill>
                <a:latin typeface="Candara" panose="020E0502030303020204" pitchFamily="34" charset="0"/>
              </a:rPr>
              <a:t>tasklets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, respectively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A065AD-D79E-AC4E-A7BB-42E06D4EBE7F}"/>
              </a:ext>
            </a:extLst>
          </p:cNvPr>
          <p:cNvSpPr/>
          <p:nvPr/>
        </p:nvSpPr>
        <p:spPr>
          <a:xfrm>
            <a:off x="178200" y="4322966"/>
            <a:ext cx="8787600" cy="432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</a:rPr>
              <a:t>SCALE 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</a:rPr>
              <a:t>TRIAD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 saturate at </a:t>
            </a:r>
            <a:r>
              <a:rPr lang="en-US" sz="2400" dirty="0">
                <a:solidFill>
                  <a:srgbClr val="FFC000"/>
                </a:solidFill>
                <a:latin typeface="Candara" panose="020E0502030303020204" pitchFamily="34" charset="0"/>
              </a:rPr>
              <a:t>11 </a:t>
            </a:r>
            <a:r>
              <a:rPr lang="en-US" sz="2400" dirty="0" err="1">
                <a:solidFill>
                  <a:srgbClr val="FFC000"/>
                </a:solidFill>
                <a:latin typeface="Candara" panose="020E0502030303020204" pitchFamily="34" charset="0"/>
              </a:rPr>
              <a:t>tasklets</a:t>
            </a:r>
            <a:endParaRPr lang="en-US" sz="24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0F82CA-41D9-9D47-A323-05CA5AB45EB2}"/>
              </a:ext>
            </a:extLst>
          </p:cNvPr>
          <p:cNvSpPr/>
          <p:nvPr/>
        </p:nvSpPr>
        <p:spPr>
          <a:xfrm>
            <a:off x="178200" y="4825735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The </a:t>
            </a:r>
            <a:r>
              <a:rPr lang="en-US" sz="22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latency of MRAM accesses becomes longer 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than the pipeline latency after 4 and 6 </a:t>
            </a:r>
            <a:r>
              <a:rPr lang="en-US" sz="2200" dirty="0" err="1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tasklets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for </a:t>
            </a:r>
            <a:r>
              <a:rPr lang="en-US" sz="2200" b="1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COPY</a:t>
            </a:r>
            <a:r>
              <a:rPr lang="en-US" sz="22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and</a:t>
            </a:r>
            <a:r>
              <a:rPr lang="en-US" sz="22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ADD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, respectively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8532EA-99CA-0248-B188-53C806F6DE32}"/>
              </a:ext>
            </a:extLst>
          </p:cNvPr>
          <p:cNvCxnSpPr>
            <a:cxnSpLocks/>
          </p:cNvCxnSpPr>
          <p:nvPr/>
        </p:nvCxnSpPr>
        <p:spPr>
          <a:xfrm>
            <a:off x="3291887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4A22C9-F0D8-664B-A6B3-D187FBF2AB8D}"/>
              </a:ext>
            </a:extLst>
          </p:cNvPr>
          <p:cNvCxnSpPr>
            <a:cxnSpLocks/>
          </p:cNvCxnSpPr>
          <p:nvPr/>
        </p:nvCxnSpPr>
        <p:spPr>
          <a:xfrm>
            <a:off x="4071376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DDC5FD-B1E3-EC4B-BFEF-7A3E14A44430}"/>
              </a:ext>
            </a:extLst>
          </p:cNvPr>
          <p:cNvCxnSpPr>
            <a:cxnSpLocks/>
          </p:cNvCxnSpPr>
          <p:nvPr/>
        </p:nvCxnSpPr>
        <p:spPr>
          <a:xfrm>
            <a:off x="6022596" y="2938072"/>
            <a:ext cx="0" cy="2131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DC69240-3489-3940-AB10-54AFFB8B5D90}"/>
              </a:ext>
            </a:extLst>
          </p:cNvPr>
          <p:cNvSpPr/>
          <p:nvPr/>
        </p:nvSpPr>
        <p:spPr>
          <a:xfrm>
            <a:off x="178200" y="5652503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The 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pipeline latency 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of </a:t>
            </a:r>
            <a:r>
              <a:rPr lang="en-US" sz="2200" b="1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SCALE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and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TRIAD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is 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longer than the MRAM latency 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for any number of </a:t>
            </a:r>
            <a:r>
              <a:rPr lang="en-US" sz="2200" dirty="0" err="1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tasklets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(both use costly MUL)</a:t>
            </a:r>
          </a:p>
        </p:txBody>
      </p:sp>
    </p:spTree>
    <p:extLst>
      <p:ext uri="{BB962C8B-B14F-4D97-AF65-F5344CB8AC3E}">
        <p14:creationId xmlns:p14="http://schemas.microsoft.com/office/powerpoint/2010/main" val="18761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P spid="10" grpId="0" animBg="1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84532" y="6452797"/>
            <a:ext cx="5327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https://www.anandtech.com/show/14750/hot-chips-31-analysis-inmemory-processing-by-upmem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184532" y="6613279"/>
            <a:ext cx="73324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https://www.upmem.com/video-upmem-presenting-its-true-processing-in-memory-solution-hot-chips-2019/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506766-B570-B545-B275-3559CFC233C5}"/>
              </a:ext>
            </a:extLst>
          </p:cNvPr>
          <p:cNvGrpSpPr/>
          <p:nvPr/>
        </p:nvGrpSpPr>
        <p:grpSpPr>
          <a:xfrm>
            <a:off x="228600" y="4724400"/>
            <a:ext cx="8754585" cy="1709697"/>
            <a:chOff x="228600" y="4724400"/>
            <a:chExt cx="8754585" cy="1709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DF79F1-207B-C34F-AF17-579F237B3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4724400"/>
              <a:ext cx="8754585" cy="170969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8C06B5-1135-5C4F-83E8-E38AAB98D67C}"/>
                </a:ext>
              </a:extLst>
            </p:cNvPr>
            <p:cNvSpPr/>
            <p:nvPr/>
          </p:nvSpPr>
          <p:spPr bwMode="auto">
            <a:xfrm>
              <a:off x="228600" y="4725144"/>
              <a:ext cx="1440160" cy="134427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CPU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(x86, ARM, RV…)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C95700-D7D1-5644-851B-FF2666B58A9E}"/>
                </a:ext>
              </a:extLst>
            </p:cNvPr>
            <p:cNvGrpSpPr/>
            <p:nvPr/>
          </p:nvGrpSpPr>
          <p:grpSpPr>
            <a:xfrm>
              <a:off x="1727429" y="5030705"/>
              <a:ext cx="1247056" cy="733148"/>
              <a:chOff x="1740768" y="5013176"/>
              <a:chExt cx="1247056" cy="73314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51D41E-D38C-AC45-AD0E-16543ACA0601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331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Left-Right Arrow 5">
                <a:extLst>
                  <a:ext uri="{FF2B5EF4-FFF2-40B4-BE49-F238E27FC236}">
                    <a16:creationId xmlns:a16="http://schemas.microsoft.com/office/drawing/2014/main" id="{8C261558-8DDB-CE4D-A03B-11579E0FA88F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20080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DDR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Data bus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5554750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STREAM Benchmark: Bandwidth Saturation (II)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8532EA-99CA-0248-B188-53C806F6DE32}"/>
              </a:ext>
            </a:extLst>
          </p:cNvPr>
          <p:cNvCxnSpPr>
            <a:cxnSpLocks/>
          </p:cNvCxnSpPr>
          <p:nvPr/>
        </p:nvCxnSpPr>
        <p:spPr>
          <a:xfrm>
            <a:off x="3291887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4A22C9-F0D8-664B-A6B3-D187FBF2AB8D}"/>
              </a:ext>
            </a:extLst>
          </p:cNvPr>
          <p:cNvCxnSpPr>
            <a:cxnSpLocks/>
          </p:cNvCxnSpPr>
          <p:nvPr/>
        </p:nvCxnSpPr>
        <p:spPr>
          <a:xfrm>
            <a:off x="4071376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DDC5FD-B1E3-EC4B-BFEF-7A3E14A44430}"/>
              </a:ext>
            </a:extLst>
          </p:cNvPr>
          <p:cNvCxnSpPr>
            <a:cxnSpLocks/>
          </p:cNvCxnSpPr>
          <p:nvPr/>
        </p:nvCxnSpPr>
        <p:spPr>
          <a:xfrm>
            <a:off x="6022596" y="2938072"/>
            <a:ext cx="0" cy="2131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11A6635-9C01-FC49-A40D-F8074011809F}"/>
              </a:ext>
            </a:extLst>
          </p:cNvPr>
          <p:cNvSpPr/>
          <p:nvPr/>
        </p:nvSpPr>
        <p:spPr>
          <a:xfrm>
            <a:off x="169011" y="3849676"/>
            <a:ext cx="8782484" cy="2520000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C2BDC9DE-4194-8942-9EC2-17369FDB1313}"/>
              </a:ext>
            </a:extLst>
          </p:cNvPr>
          <p:cNvSpPr/>
          <p:nvPr/>
        </p:nvSpPr>
        <p:spPr>
          <a:xfrm>
            <a:off x="169011" y="3849671"/>
            <a:ext cx="8782483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DE1461-CB21-4C42-A910-156E2C955D70}"/>
              </a:ext>
            </a:extLst>
          </p:cNvPr>
          <p:cNvSpPr txBox="1"/>
          <p:nvPr/>
        </p:nvSpPr>
        <p:spPr>
          <a:xfrm>
            <a:off x="169011" y="4276585"/>
            <a:ext cx="8782484" cy="206210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6000" indent="-162000">
              <a:buFont typeface="Arial" panose="020B0604020202020204" pitchFamily="34" charset="0"/>
              <a:buChar char="•"/>
            </a:pPr>
            <a:r>
              <a:rPr lang="en-US" b="1" dirty="0">
                <a:latin typeface="Cambria" panose="02040503050406030204" pitchFamily="18" charset="0"/>
              </a:rPr>
              <a:t>When the access latency to an MRAM bank </a:t>
            </a:r>
            <a:r>
              <a:rPr lang="en-US" dirty="0">
                <a:latin typeface="Cambria" panose="02040503050406030204" pitchFamily="18" charset="0"/>
              </a:rPr>
              <a:t>for a streaming benchmark (COPY-DMA, COPY, ADD) </a:t>
            </a:r>
            <a:r>
              <a:rPr lang="en-US" b="1" dirty="0">
                <a:latin typeface="Cambria" panose="02040503050406030204" pitchFamily="18" charset="0"/>
              </a:rPr>
              <a:t>is larger than the pipeline latency </a:t>
            </a:r>
            <a:r>
              <a:rPr lang="en-US" dirty="0">
                <a:latin typeface="Cambria" panose="02040503050406030204" pitchFamily="18" charset="0"/>
              </a:rPr>
              <a:t>(i.e., execution latency of arithmetic operations and WRAM accesses), the performance of the DPU saturates at a number of </a:t>
            </a:r>
            <a:r>
              <a:rPr lang="en-US" dirty="0" err="1">
                <a:latin typeface="Cambria" panose="02040503050406030204" pitchFamily="18" charset="0"/>
              </a:rPr>
              <a:t>tasklets</a:t>
            </a:r>
            <a:r>
              <a:rPr lang="en-US" dirty="0">
                <a:latin typeface="Cambria" panose="02040503050406030204" pitchFamily="18" charset="0"/>
              </a:rPr>
              <a:t> smaller than 11. </a:t>
            </a:r>
            <a:r>
              <a:rPr lang="en-US" b="1" dirty="0">
                <a:latin typeface="Cambria" panose="02040503050406030204" pitchFamily="18" charset="0"/>
              </a:rPr>
              <a:t>This is a memory-bound workload. </a:t>
            </a:r>
            <a:endParaRPr lang="en-US" sz="2000" b="1" dirty="0">
              <a:latin typeface="Cambria" panose="02040503050406030204" pitchFamily="18" charset="0"/>
            </a:endParaRPr>
          </a:p>
          <a:p>
            <a:pPr marL="36000" indent="-162000">
              <a:buFont typeface="Arial" panose="020B0604020202020204" pitchFamily="34" charset="0"/>
              <a:buChar char="•"/>
            </a:pPr>
            <a:r>
              <a:rPr lang="en-US" b="1" dirty="0">
                <a:latin typeface="Cambria" panose="02040503050406030204" pitchFamily="18" charset="0"/>
              </a:rPr>
              <a:t>When the pipeline latency</a:t>
            </a:r>
            <a:r>
              <a:rPr lang="en-US" dirty="0">
                <a:latin typeface="Cambria" panose="02040503050406030204" pitchFamily="18" charset="0"/>
              </a:rPr>
              <a:t> for a streaming benchmark (SCALE, TRIAD) </a:t>
            </a:r>
            <a:r>
              <a:rPr lang="en-US" b="1" dirty="0">
                <a:latin typeface="Cambria" panose="02040503050406030204" pitchFamily="18" charset="0"/>
              </a:rPr>
              <a:t>is larger than the MRAM access latency</a:t>
            </a:r>
            <a:r>
              <a:rPr lang="en-US" dirty="0">
                <a:latin typeface="Cambria" panose="02040503050406030204" pitchFamily="18" charset="0"/>
              </a:rPr>
              <a:t>, the performance of a DPU saturates at 11 </a:t>
            </a:r>
            <a:r>
              <a:rPr lang="en-US" dirty="0" err="1">
                <a:latin typeface="Cambria" panose="02040503050406030204" pitchFamily="18" charset="0"/>
              </a:rPr>
              <a:t>tasklets</a:t>
            </a:r>
            <a:r>
              <a:rPr lang="en-US" dirty="0">
                <a:latin typeface="Cambria" panose="02040503050406030204" pitchFamily="18" charset="0"/>
              </a:rPr>
              <a:t>. </a:t>
            </a:r>
            <a:r>
              <a:rPr lang="en-US" b="1" dirty="0">
                <a:latin typeface="Cambria" panose="02040503050406030204" pitchFamily="18" charset="0"/>
              </a:rPr>
              <a:t>This is a compute-bound workload.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378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4019690"/>
            <a:ext cx="8064500" cy="119239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33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 to MRAM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609600" y="1343420"/>
            <a:ext cx="7874000" cy="84098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AA7E38-66BB-B34B-89A1-FB65545D269C}"/>
              </a:ext>
            </a:extLst>
          </p:cNvPr>
          <p:cNvSpPr/>
          <p:nvPr/>
        </p:nvSpPr>
        <p:spPr>
          <a:xfrm>
            <a:off x="609600" y="3230896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7E905-53AF-5247-90B4-F07D6F15814B}"/>
              </a:ext>
            </a:extLst>
          </p:cNvPr>
          <p:cNvSpPr/>
          <p:nvPr/>
        </p:nvSpPr>
        <p:spPr>
          <a:xfrm>
            <a:off x="3285352" y="2418080"/>
            <a:ext cx="1341120" cy="1908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EEBBFA-6CE9-6E4A-8EF3-E89F62F196F9}"/>
              </a:ext>
            </a:extLst>
          </p:cNvPr>
          <p:cNvSpPr/>
          <p:nvPr/>
        </p:nvSpPr>
        <p:spPr>
          <a:xfrm>
            <a:off x="609600" y="4954913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702FE5-C9CB-F34F-AA29-D71C9B452A61}"/>
              </a:ext>
            </a:extLst>
          </p:cNvPr>
          <p:cNvSpPr/>
          <p:nvPr/>
        </p:nvSpPr>
        <p:spPr>
          <a:xfrm>
            <a:off x="609600" y="5796601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BF14F-53F7-5A42-A772-4E6C62374482}"/>
              </a:ext>
            </a:extLst>
          </p:cNvPr>
          <p:cNvSpPr/>
          <p:nvPr/>
        </p:nvSpPr>
        <p:spPr>
          <a:xfrm>
            <a:off x="3285352" y="4332884"/>
            <a:ext cx="1341120" cy="19225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E2E5CA-945B-8741-A5DB-4EE9B32B5FD5}"/>
              </a:ext>
            </a:extLst>
          </p:cNvPr>
          <p:cNvSpPr/>
          <p:nvPr/>
        </p:nvSpPr>
        <p:spPr>
          <a:xfrm>
            <a:off x="1487032" y="4545456"/>
            <a:ext cx="313944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712EE1-C67A-DC41-955E-C93DF45827DA}"/>
              </a:ext>
            </a:extLst>
          </p:cNvPr>
          <p:cNvSpPr/>
          <p:nvPr/>
        </p:nvSpPr>
        <p:spPr>
          <a:xfrm>
            <a:off x="6445112" y="4982545"/>
            <a:ext cx="75600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6A0F82-56B7-0644-A443-6CD99B18D8C4}"/>
              </a:ext>
            </a:extLst>
          </p:cNvPr>
          <p:cNvSpPr/>
          <p:nvPr/>
        </p:nvSpPr>
        <p:spPr>
          <a:xfrm>
            <a:off x="6912472" y="5824233"/>
            <a:ext cx="75600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609600" y="850900"/>
            <a:ext cx="79857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COARSE-GRAINED STRIDED ACCESS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Load current MRAM block to WRAM</a:t>
            </a:r>
          </a:p>
          <a:p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mram_read</a:t>
            </a:r>
            <a:r>
              <a:rPr lang="en-US" sz="1400" dirty="0">
                <a:latin typeface="Courier" pitchFamily="2" charset="0"/>
              </a:rPr>
              <a:t>((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__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mram_ptr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 void 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const</a:t>
            </a:r>
            <a:r>
              <a:rPr lang="en-US" sz="1400" dirty="0">
                <a:latin typeface="Courier" pitchFamily="2" charset="0"/>
              </a:rPr>
              <a:t>*)</a:t>
            </a:r>
            <a:r>
              <a:rPr lang="en-US" sz="1400" dirty="0" err="1">
                <a:latin typeface="Courier" pitchFamily="2" charset="0"/>
              </a:rPr>
              <a:t>mram_address_A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bufferA</a:t>
            </a:r>
            <a:r>
              <a:rPr lang="en-US" sz="1400" dirty="0">
                <a:latin typeface="Courier" pitchFamily="2" charset="0"/>
              </a:rPr>
              <a:t>, </a:t>
            </a:r>
          </a:p>
          <a:p>
            <a:r>
              <a:rPr lang="en-US" sz="1400" dirty="0">
                <a:latin typeface="Courier" pitchFamily="2" charset="0"/>
              </a:rPr>
              <a:t>		SIZE * </a:t>
            </a:r>
            <a:r>
              <a:rPr lang="en-US" sz="1400" dirty="0" err="1">
                <a:latin typeface="Courier" pitchFamily="2" charset="0"/>
              </a:rPr>
              <a:t>sizeof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uint64_t</a:t>
            </a:r>
            <a:r>
              <a:rPr lang="en-US" sz="1400" dirty="0">
                <a:latin typeface="Courier" pitchFamily="2" charset="0"/>
              </a:rPr>
              <a:t>));</a:t>
            </a:r>
          </a:p>
          <a:p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mram_read</a:t>
            </a:r>
            <a:r>
              <a:rPr lang="en-US" sz="1400" dirty="0">
                <a:latin typeface="Courier" pitchFamily="2" charset="0"/>
              </a:rPr>
              <a:t>((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__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mram_ptr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 void 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const</a:t>
            </a:r>
            <a:r>
              <a:rPr lang="en-US" sz="1400" dirty="0">
                <a:latin typeface="Courier" pitchFamily="2" charset="0"/>
              </a:rPr>
              <a:t>*)</a:t>
            </a:r>
            <a:r>
              <a:rPr lang="en-US" sz="1400" dirty="0" err="1">
                <a:latin typeface="Courier" pitchFamily="2" charset="0"/>
              </a:rPr>
              <a:t>mram_address_B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bufferB</a:t>
            </a:r>
            <a:r>
              <a:rPr lang="en-US" sz="1400" dirty="0">
                <a:latin typeface="Courier" pitchFamily="2" charset="0"/>
              </a:rPr>
              <a:t>, </a:t>
            </a:r>
          </a:p>
          <a:p>
            <a:r>
              <a:rPr lang="en-US" sz="1400" dirty="0">
                <a:latin typeface="Courier" pitchFamily="2" charset="0"/>
              </a:rPr>
              <a:t>		SIZE * </a:t>
            </a:r>
            <a:r>
              <a:rPr lang="en-US" sz="1400" dirty="0" err="1">
                <a:latin typeface="Courier" pitchFamily="2" charset="0"/>
              </a:rPr>
              <a:t>sizeof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uint64_t</a:t>
            </a:r>
            <a:r>
              <a:rPr lang="en-US" sz="1400" dirty="0">
                <a:latin typeface="Courier" pitchFamily="2" charset="0"/>
              </a:rPr>
              <a:t>));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for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 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 = 0; 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 &lt; SIZE; 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 += stride){</a:t>
            </a:r>
          </a:p>
          <a:p>
            <a:r>
              <a:rPr lang="en-US" sz="1400" dirty="0">
                <a:latin typeface="Courier" pitchFamily="2" charset="0"/>
              </a:rPr>
              <a:t>    </a:t>
            </a:r>
            <a:r>
              <a:rPr lang="en-US" sz="1400" dirty="0" err="1">
                <a:latin typeface="Courier" pitchFamily="2" charset="0"/>
              </a:rPr>
              <a:t>bufferB</a:t>
            </a:r>
            <a:r>
              <a:rPr lang="en-US" sz="1400" dirty="0">
                <a:latin typeface="Courier" pitchFamily="2" charset="0"/>
              </a:rPr>
              <a:t>[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] = </a:t>
            </a:r>
            <a:r>
              <a:rPr lang="en-US" sz="1400" dirty="0" err="1">
                <a:latin typeface="Courier" pitchFamily="2" charset="0"/>
              </a:rPr>
              <a:t>bufferA</a:t>
            </a:r>
            <a:r>
              <a:rPr lang="en-US" sz="1400" dirty="0">
                <a:latin typeface="Courier" pitchFamily="2" charset="0"/>
              </a:rPr>
              <a:t>[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];</a:t>
            </a:r>
          </a:p>
          <a:p>
            <a:r>
              <a:rPr lang="en-US" sz="1400" dirty="0">
                <a:latin typeface="Courier" pitchFamily="2" charset="0"/>
              </a:rPr>
              <a:t>}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Write WRAM block to MRAM</a:t>
            </a:r>
          </a:p>
          <a:p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mram_write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bufferB</a:t>
            </a:r>
            <a:r>
              <a:rPr lang="en-US" sz="1400" dirty="0">
                <a:latin typeface="Courier" pitchFamily="2" charset="0"/>
              </a:rPr>
              <a:t>, (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__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mram_ptr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 void</a:t>
            </a:r>
            <a:r>
              <a:rPr lang="en-US" sz="1400" dirty="0">
                <a:latin typeface="Courier" pitchFamily="2" charset="0"/>
              </a:rPr>
              <a:t>*)</a:t>
            </a:r>
            <a:r>
              <a:rPr lang="en-US" sz="1400" dirty="0" err="1">
                <a:latin typeface="Courier" pitchFamily="2" charset="0"/>
              </a:rPr>
              <a:t>mram_address_B</a:t>
            </a:r>
            <a:r>
              <a:rPr lang="en-US" sz="1400" dirty="0">
                <a:latin typeface="Courier" pitchFamily="2" charset="0"/>
              </a:rPr>
              <a:t>, </a:t>
            </a:r>
          </a:p>
          <a:p>
            <a:r>
              <a:rPr lang="en-US" sz="1400" dirty="0">
                <a:latin typeface="Courier" pitchFamily="2" charset="0"/>
              </a:rPr>
              <a:t>		SIZE * </a:t>
            </a:r>
            <a:r>
              <a:rPr lang="en-US" sz="1400" dirty="0" err="1">
                <a:latin typeface="Courier" pitchFamily="2" charset="0"/>
              </a:rPr>
              <a:t>sizeof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uint64_t</a:t>
            </a:r>
            <a:r>
              <a:rPr lang="en-US" sz="1400" dirty="0">
                <a:latin typeface="Courier" pitchFamily="2" charset="0"/>
              </a:rPr>
              <a:t>));</a:t>
            </a:r>
          </a:p>
          <a:p>
            <a:endParaRPr lang="en-US" sz="1400" dirty="0">
              <a:latin typeface="Courier" pitchFamily="2" charset="0"/>
            </a:endParaRPr>
          </a:p>
          <a:p>
            <a:endParaRPr lang="en-US" sz="1400" dirty="0">
              <a:solidFill>
                <a:schemeClr val="bg1">
                  <a:lumMod val="65000"/>
                </a:schemeClr>
              </a:solidFill>
              <a:latin typeface="Courier" pitchFamily="2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FINE-GRAINED STRIDED &amp; RANDOM ACCESS</a:t>
            </a:r>
          </a:p>
          <a:p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for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 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 = 0; 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 &lt; SIZE; 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 += stride){</a:t>
            </a:r>
          </a:p>
          <a:p>
            <a:r>
              <a:rPr lang="en-US" sz="1400" dirty="0">
                <a:latin typeface="Courier" pitchFamily="2" charset="0"/>
              </a:rPr>
              <a:t>    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400" dirty="0">
                <a:latin typeface="Courier" pitchFamily="2" charset="0"/>
              </a:rPr>
              <a:t> index = 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 * </a:t>
            </a:r>
            <a:r>
              <a:rPr lang="en-US" sz="1400" dirty="0" err="1">
                <a:latin typeface="Courier" pitchFamily="2" charset="0"/>
              </a:rPr>
              <a:t>sizeof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uint64_t</a:t>
            </a:r>
            <a:r>
              <a:rPr lang="en-US" sz="1400" dirty="0">
                <a:latin typeface="Courier" pitchFamily="2" charset="0"/>
              </a:rPr>
              <a:t>);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    // Load current MRAM element to WRAM</a:t>
            </a:r>
          </a:p>
          <a:p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    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mram_read</a:t>
            </a:r>
            <a:r>
              <a:rPr lang="en-US" sz="1400" dirty="0">
                <a:latin typeface="Courier" pitchFamily="2" charset="0"/>
              </a:rPr>
              <a:t>((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__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mram_ptr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 void 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const</a:t>
            </a:r>
            <a:r>
              <a:rPr lang="en-US" sz="1400" dirty="0">
                <a:latin typeface="Courier" pitchFamily="2" charset="0"/>
              </a:rPr>
              <a:t>*)(</a:t>
            </a:r>
            <a:r>
              <a:rPr lang="en-US" sz="1400" dirty="0" err="1">
                <a:latin typeface="Courier" pitchFamily="2" charset="0"/>
              </a:rPr>
              <a:t>mram_address_A</a:t>
            </a:r>
            <a:r>
              <a:rPr lang="en-US" sz="1400" dirty="0">
                <a:latin typeface="Courier" pitchFamily="2" charset="0"/>
              </a:rPr>
              <a:t> + index), </a:t>
            </a:r>
            <a:r>
              <a:rPr lang="en-US" sz="1400" dirty="0" err="1">
                <a:latin typeface="Courier" pitchFamily="2" charset="0"/>
              </a:rPr>
              <a:t>bufferA</a:t>
            </a:r>
            <a:r>
              <a:rPr lang="en-US" sz="1400" dirty="0">
                <a:latin typeface="Courier" pitchFamily="2" charset="0"/>
              </a:rPr>
              <a:t>, 				</a:t>
            </a:r>
            <a:r>
              <a:rPr lang="en-US" sz="1400" dirty="0" err="1">
                <a:latin typeface="Courier" pitchFamily="2" charset="0"/>
              </a:rPr>
              <a:t>sizeof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uint64_t</a:t>
            </a:r>
            <a:r>
              <a:rPr lang="en-US" sz="1400" dirty="0">
                <a:latin typeface="Courier" pitchFamily="2" charset="0"/>
              </a:rPr>
              <a:t>));</a:t>
            </a:r>
          </a:p>
          <a:p>
            <a:endParaRPr lang="en-US" sz="1400" dirty="0">
              <a:solidFill>
                <a:schemeClr val="bg1">
                  <a:lumMod val="65000"/>
                </a:schemeClr>
              </a:solidFill>
              <a:latin typeface="Courier" pitchFamily="2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	// Write WRAM element to MRAM</a:t>
            </a:r>
          </a:p>
          <a:p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	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mram_write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bufferA</a:t>
            </a:r>
            <a:r>
              <a:rPr lang="en-US" sz="1400" dirty="0">
                <a:latin typeface="Courier" pitchFamily="2" charset="0"/>
              </a:rPr>
              <a:t>, (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__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mram_ptr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 void</a:t>
            </a:r>
            <a:r>
              <a:rPr lang="en-US" sz="1400" dirty="0">
                <a:latin typeface="Courier" pitchFamily="2" charset="0"/>
              </a:rPr>
              <a:t>*)(</a:t>
            </a:r>
            <a:r>
              <a:rPr lang="en-US" sz="1400" dirty="0" err="1">
                <a:latin typeface="Courier" pitchFamily="2" charset="0"/>
              </a:rPr>
              <a:t>mram_address_B</a:t>
            </a:r>
            <a:r>
              <a:rPr lang="en-US" sz="1400" dirty="0">
                <a:latin typeface="Courier" pitchFamily="2" charset="0"/>
              </a:rPr>
              <a:t> + index), 					</a:t>
            </a:r>
            <a:r>
              <a:rPr lang="en-US" sz="1400" dirty="0" err="1">
                <a:latin typeface="Courier" pitchFamily="2" charset="0"/>
              </a:rPr>
              <a:t>sizeof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uint64_t</a:t>
            </a:r>
            <a:r>
              <a:rPr lang="en-US" sz="1400" dirty="0">
                <a:latin typeface="Courier" pitchFamily="2" charset="0"/>
              </a:rPr>
              <a:t>));</a:t>
            </a:r>
          </a:p>
          <a:p>
            <a:r>
              <a:rPr lang="en-US" sz="1400" dirty="0">
                <a:latin typeface="Courier" pitchFamily="2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7385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3202131"/>
              </p:ext>
            </p:extLst>
          </p:nvPr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039746"/>
              </p:ext>
            </p:extLst>
          </p:nvPr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Candara" panose="020E0502030303020204" pitchFamily="34" charset="0"/>
              </a:rPr>
              <a:t>Large difference in maximum sustained bandwidth 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between coarse-grained and fine-grained DMA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792030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Coarse-grained DMA uses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1,024-byte transfers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while fine-grained DMA uses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8-byte transfers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2ADF3D-D010-3B4C-A644-84291B262075}"/>
              </a:ext>
            </a:extLst>
          </p:cNvPr>
          <p:cNvSpPr/>
          <p:nvPr/>
        </p:nvSpPr>
        <p:spPr>
          <a:xfrm>
            <a:off x="801974" y="1049026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C15AC3-1CB6-FD48-9C6A-0F01FC2782BC}"/>
              </a:ext>
            </a:extLst>
          </p:cNvPr>
          <p:cNvSpPr/>
          <p:nvPr/>
        </p:nvSpPr>
        <p:spPr>
          <a:xfrm>
            <a:off x="8213621" y="1181480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D355689-F381-0E40-BCFA-5A0800712E7D}"/>
              </a:ext>
            </a:extLst>
          </p:cNvPr>
          <p:cNvSpPr/>
          <p:nvPr/>
        </p:nvSpPr>
        <p:spPr>
          <a:xfrm>
            <a:off x="178200" y="563057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Candara" panose="020E0502030303020204" pitchFamily="34" charset="0"/>
              </a:rPr>
              <a:t>Random access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 achieves very similar maximum sustained bandwidth to fine-grained </a:t>
            </a:r>
            <a:r>
              <a:rPr lang="en-US" sz="2400" dirty="0" err="1">
                <a:solidFill>
                  <a:schemeClr val="bg1"/>
                </a:solidFill>
                <a:latin typeface="Candara" panose="020E0502030303020204" pitchFamily="34" charset="0"/>
              </a:rPr>
              <a:t>strided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 approach</a:t>
            </a:r>
          </a:p>
        </p:txBody>
      </p:sp>
    </p:spTree>
    <p:extLst>
      <p:ext uri="{BB962C8B-B14F-4D97-AF65-F5344CB8AC3E}">
        <p14:creationId xmlns:p14="http://schemas.microsoft.com/office/powerpoint/2010/main" val="416262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series"/>
        </p:bldSub>
      </p:bldGraphic>
      <p:bldGraphic spid="16" grpId="0" uiExpand="1">
        <p:bldSub>
          <a:bldChart bld="series"/>
        </p:bldSub>
      </p:bldGraphic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The sustained MRAM bandwidth of coarse-grained DMA </a:t>
            </a:r>
            <a:r>
              <a:rPr lang="en-US" sz="2400" dirty="0">
                <a:solidFill>
                  <a:srgbClr val="FFC000"/>
                </a:solidFill>
                <a:latin typeface="Candara" panose="020E0502030303020204" pitchFamily="34" charset="0"/>
              </a:rPr>
              <a:t>decreases as the stride increases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807805"/>
            <a:ext cx="8787600" cy="12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effective utilization of the transferred data decreases 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as the stride becomes larger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(e.g., a stride 4 means that only one fourth of the transferred data is used)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B3DEBC1B-A4AE-2F4F-8F58-40436B00B418}"/>
              </a:ext>
            </a:extLst>
          </p:cNvPr>
          <p:cNvSpPr/>
          <p:nvPr/>
        </p:nvSpPr>
        <p:spPr>
          <a:xfrm rot="13346287">
            <a:off x="996784" y="919956"/>
            <a:ext cx="3296509" cy="1828900"/>
          </a:xfrm>
          <a:prstGeom prst="arc">
            <a:avLst>
              <a:gd name="adj1" fmla="val 12481916"/>
              <a:gd name="adj2" fmla="val 20310381"/>
            </a:avLst>
          </a:prstGeom>
          <a:ln w="571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8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(III)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For a </a:t>
            </a:r>
            <a:r>
              <a:rPr lang="en-US" sz="2400" dirty="0">
                <a:solidFill>
                  <a:srgbClr val="FFC000"/>
                </a:solidFill>
                <a:latin typeface="Candara" panose="020E0502030303020204" pitchFamily="34" charset="0"/>
              </a:rPr>
              <a:t>stride of 16 or larger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, the </a:t>
            </a:r>
            <a:r>
              <a:rPr lang="en-US" sz="2400" dirty="0">
                <a:solidFill>
                  <a:srgbClr val="FFC000"/>
                </a:solidFill>
                <a:latin typeface="Candara" panose="020E0502030303020204" pitchFamily="34" charset="0"/>
              </a:rPr>
              <a:t>fine-grained DMA approach </a:t>
            </a:r>
            <a:r>
              <a:rPr lang="en-US" sz="2400" dirty="0">
                <a:solidFill>
                  <a:schemeClr val="bg1"/>
                </a:solidFill>
                <a:latin typeface="Candara" panose="020E0502030303020204" pitchFamily="34" charset="0"/>
              </a:rPr>
              <a:t>achieves higher bandwidth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807805"/>
            <a:ext cx="8787600" cy="15420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With stride 16, </a:t>
            </a:r>
            <a:r>
              <a:rPr lang="en-US" sz="24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only one sixteenth of the maximum sustained bandwidth 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(622.36 MB/s) of coarse-grained DMA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is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effectively used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, which is lower than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the bandwidth of fine-grained DMA (72.58 MB/s)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F8F2ED-18A6-1246-8013-34EF495BEA42}"/>
              </a:ext>
            </a:extLst>
          </p:cNvPr>
          <p:cNvSpPr/>
          <p:nvPr/>
        </p:nvSpPr>
        <p:spPr>
          <a:xfrm>
            <a:off x="1677379" y="2745479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B8847A-F563-9F4D-977D-CDD54FF7A630}"/>
              </a:ext>
            </a:extLst>
          </p:cNvPr>
          <p:cNvSpPr/>
          <p:nvPr/>
        </p:nvSpPr>
        <p:spPr>
          <a:xfrm>
            <a:off x="8213621" y="1181480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7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2" grpId="0" animBg="1"/>
      <p:bldP spid="1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(IV)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963924D2-7B16-E44F-9C9C-B76A93D000E2}"/>
              </a:ext>
            </a:extLst>
          </p:cNvPr>
          <p:cNvGrpSpPr/>
          <p:nvPr/>
        </p:nvGrpSpPr>
        <p:grpSpPr>
          <a:xfrm>
            <a:off x="639241" y="3967330"/>
            <a:ext cx="7865519" cy="2386705"/>
            <a:chOff x="464215" y="3967330"/>
            <a:chExt cx="8213894" cy="190699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5DED43E-B97D-9B4C-A2B5-9DC62C0F6D12}"/>
                </a:ext>
              </a:extLst>
            </p:cNvPr>
            <p:cNvSpPr/>
            <p:nvPr/>
          </p:nvSpPr>
          <p:spPr>
            <a:xfrm>
              <a:off x="464215" y="3967333"/>
              <a:ext cx="8213894" cy="1906994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2" name="Round Same Side Corner Rectangle 21">
              <a:extLst>
                <a:ext uri="{FF2B5EF4-FFF2-40B4-BE49-F238E27FC236}">
                  <a16:creationId xmlns:a16="http://schemas.microsoft.com/office/drawing/2014/main" id="{0B37B348-5830-A446-A27E-34693EE3439E}"/>
                </a:ext>
              </a:extLst>
            </p:cNvPr>
            <p:cNvSpPr/>
            <p:nvPr/>
          </p:nvSpPr>
          <p:spPr>
            <a:xfrm>
              <a:off x="464215" y="3967330"/>
              <a:ext cx="8213894" cy="31640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en-US" sz="2000" b="1" i="1" dirty="0">
                  <a:latin typeface="Cambria" panose="02040503050406030204" pitchFamily="18" charset="0"/>
                </a:rPr>
                <a:t>PROGRAMMING RECOMMENDATION 4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7A2FC96-7A3C-1C46-99DB-CE1AD6961632}"/>
              </a:ext>
            </a:extLst>
          </p:cNvPr>
          <p:cNvSpPr txBox="1"/>
          <p:nvPr/>
        </p:nvSpPr>
        <p:spPr>
          <a:xfrm>
            <a:off x="639241" y="4387333"/>
            <a:ext cx="7865519" cy="193899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36000" indent="-1620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For </a:t>
            </a:r>
            <a:r>
              <a:rPr lang="en-US" sz="2000" dirty="0" err="1">
                <a:latin typeface="Cambria" panose="02040503050406030204" pitchFamily="18" charset="0"/>
              </a:rPr>
              <a:t>strided</a:t>
            </a:r>
            <a:r>
              <a:rPr lang="en-US" sz="2000" dirty="0">
                <a:latin typeface="Cambria" panose="02040503050406030204" pitchFamily="18" charset="0"/>
              </a:rPr>
              <a:t> access patterns with a </a:t>
            </a:r>
            <a:r>
              <a:rPr lang="en-US" sz="2000" b="1" dirty="0">
                <a:latin typeface="Cambria" panose="02040503050406030204" pitchFamily="18" charset="0"/>
              </a:rPr>
              <a:t>stride smaller than 16 8-byte elements, fetch a large contiguous chunk</a:t>
            </a:r>
            <a:r>
              <a:rPr lang="en-US" sz="2000" dirty="0">
                <a:latin typeface="Cambria" panose="02040503050406030204" pitchFamily="18" charset="0"/>
              </a:rPr>
              <a:t> (e.g., 1,024 bytes) from a DPU’s MRAM bank. </a:t>
            </a:r>
            <a:r>
              <a:rPr lang="en-US" sz="2000" b="1" dirty="0">
                <a:latin typeface="Cambria" panose="02040503050406030204" pitchFamily="18" charset="0"/>
              </a:rPr>
              <a:t> </a:t>
            </a:r>
            <a:endParaRPr lang="en-US" sz="2000" dirty="0">
              <a:latin typeface="Cambria" panose="02040503050406030204" pitchFamily="18" charset="0"/>
            </a:endParaRPr>
          </a:p>
          <a:p>
            <a:pPr marL="36000" indent="-1620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For </a:t>
            </a:r>
            <a:r>
              <a:rPr lang="en-US" sz="2000" dirty="0" err="1">
                <a:latin typeface="Cambria" panose="02040503050406030204" pitchFamily="18" charset="0"/>
              </a:rPr>
              <a:t>strided</a:t>
            </a:r>
            <a:r>
              <a:rPr lang="en-US" sz="2000" dirty="0">
                <a:latin typeface="Cambria" panose="02040503050406030204" pitchFamily="18" charset="0"/>
              </a:rPr>
              <a:t> access patterns with </a:t>
            </a:r>
            <a:r>
              <a:rPr lang="en-US" sz="2000" b="1" dirty="0">
                <a:latin typeface="Cambria" panose="02040503050406030204" pitchFamily="18" charset="0"/>
              </a:rPr>
              <a:t>larger strides and random access patterns</a:t>
            </a:r>
            <a:r>
              <a:rPr lang="en-US" sz="2000" dirty="0">
                <a:latin typeface="Cambria" panose="02040503050406030204" pitchFamily="18" charset="0"/>
              </a:rPr>
              <a:t>, fetch </a:t>
            </a:r>
            <a:r>
              <a:rPr lang="en-US" sz="2000" b="1" dirty="0">
                <a:latin typeface="Cambria" panose="02040503050406030204" pitchFamily="18" charset="0"/>
              </a:rPr>
              <a:t>only the data elements that are needed </a:t>
            </a:r>
            <a:r>
              <a:rPr lang="en-US" sz="2000" dirty="0">
                <a:latin typeface="Cambria" panose="02040503050406030204" pitchFamily="18" charset="0"/>
              </a:rPr>
              <a:t>from an MRAM bank.   </a:t>
            </a:r>
          </a:p>
        </p:txBody>
      </p:sp>
    </p:spTree>
    <p:extLst>
      <p:ext uri="{BB962C8B-B14F-4D97-AF65-F5344CB8AC3E}">
        <p14:creationId xmlns:p14="http://schemas.microsoft.com/office/powerpoint/2010/main" val="355621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</a:t>
            </a:r>
            <a:r>
              <a:rPr lang="en-US" dirty="0" err="1"/>
              <a:t>Strided</a:t>
            </a:r>
            <a:r>
              <a:rPr lang="en-US" dirty="0"/>
              <a:t> and Random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Strided</a:t>
            </a:r>
            <a:r>
              <a:rPr lang="en-US" sz="2400" dirty="0"/>
              <a:t> and random accesses to MRAM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440DC-5DBB-094A-8F34-39C04A7FB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0968"/>
            <a:ext cx="9144000" cy="411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84CBF-949F-434C-AD0F-ADF464244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1747"/>
            <a:ext cx="9144000" cy="30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2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DPU: Arithmetic Throughput vs. Operational Intensity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7235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50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0C09F-C747-2541-A3E2-DA1C4501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89" y="2997200"/>
            <a:ext cx="7630365" cy="314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2269 L 0.05434 -0.1069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64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6029F-E62B-B040-8938-C00AEE817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527949" cy="56170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Characterize </a:t>
            </a:r>
            <a:r>
              <a:rPr lang="en-US" dirty="0">
                <a:solidFill>
                  <a:srgbClr val="00B050"/>
                </a:solidFill>
              </a:rPr>
              <a:t>memory-bound regions and compute-bound regions</a:t>
            </a:r>
            <a:r>
              <a:rPr lang="en-US" dirty="0"/>
              <a:t> for different datatypes and operations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</a:t>
            </a:r>
            <a:r>
              <a:rPr lang="en-US" dirty="0">
                <a:solidFill>
                  <a:srgbClr val="0070C0"/>
                </a:solidFill>
              </a:rPr>
              <a:t>load one chunk of an MRAM array into WRAM</a:t>
            </a:r>
          </a:p>
          <a:p>
            <a:pPr lvl="1"/>
            <a:r>
              <a:rPr lang="en-US" dirty="0"/>
              <a:t>Perform a </a:t>
            </a:r>
            <a:r>
              <a:rPr lang="en-US" dirty="0">
                <a:solidFill>
                  <a:srgbClr val="00B050"/>
                </a:solidFill>
              </a:rPr>
              <a:t>variable number of operations on the data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Write back </a:t>
            </a:r>
            <a:r>
              <a:rPr lang="en-US" dirty="0"/>
              <a:t>to MRAM</a:t>
            </a:r>
          </a:p>
          <a:p>
            <a:endParaRPr lang="en-US" dirty="0"/>
          </a:p>
          <a:p>
            <a:r>
              <a:rPr lang="en-US" dirty="0"/>
              <a:t>The experiment is inspired by the </a:t>
            </a:r>
            <a:r>
              <a:rPr lang="en-US" dirty="0">
                <a:solidFill>
                  <a:srgbClr val="0070C0"/>
                </a:solidFill>
              </a:rPr>
              <a:t>Roofline model</a:t>
            </a:r>
            <a:r>
              <a:rPr lang="en-US" dirty="0"/>
              <a:t>*</a:t>
            </a:r>
          </a:p>
          <a:p>
            <a:endParaRPr lang="en-US" dirty="0"/>
          </a:p>
          <a:p>
            <a:r>
              <a:rPr lang="en-US" dirty="0"/>
              <a:t>We define </a:t>
            </a:r>
            <a:r>
              <a:rPr lang="en-US" dirty="0">
                <a:solidFill>
                  <a:srgbClr val="C00000"/>
                </a:solidFill>
              </a:rPr>
              <a:t>operational intensity </a:t>
            </a:r>
            <a:r>
              <a:rPr lang="en-US" dirty="0"/>
              <a:t>(OI)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as the number of arithmetic operations performed per byte accessed from MRAM (OP/B)</a:t>
            </a:r>
          </a:p>
          <a:p>
            <a:endParaRPr lang="en-US" dirty="0"/>
          </a:p>
          <a:p>
            <a:r>
              <a:rPr lang="en-US" dirty="0"/>
              <a:t>The pipeline latency changes with the operational intensity, but the MRAM access latency is fixed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558A2-B31E-3240-AD07-810FDA6883D6}"/>
              </a:ext>
            </a:extLst>
          </p:cNvPr>
          <p:cNvSpPr txBox="1"/>
          <p:nvPr/>
        </p:nvSpPr>
        <p:spPr>
          <a:xfrm>
            <a:off x="1581667" y="6553200"/>
            <a:ext cx="6069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*S. Williams et al., “Roofline: An Insightful Visual Performance Model for Multi-core Architectures,” CACM, 2009</a:t>
            </a:r>
          </a:p>
        </p:txBody>
      </p:sp>
    </p:spTree>
    <p:extLst>
      <p:ext uri="{BB962C8B-B14F-4D97-AF65-F5344CB8AC3E}">
        <p14:creationId xmlns:p14="http://schemas.microsoft.com/office/powerpoint/2010/main" val="100400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DIMMs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E19: 8 chips/DIMM (1 rank). DPUs @ 267 MHz</a:t>
            </a:r>
          </a:p>
          <a:p>
            <a:r>
              <a:rPr lang="en-US" sz="2600" dirty="0"/>
              <a:t>P21: 16 chips/DIMM (2 ranks). DPUs @ 350 MHz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C2AE4-3B3A-DE4A-A3A4-2A8ADB7D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37" y="2058625"/>
            <a:ext cx="5694726" cy="4141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AC973-70A2-804A-B666-069E89D6CF82}"/>
              </a:ext>
            </a:extLst>
          </p:cNvPr>
          <p:cNvSpPr txBox="1"/>
          <p:nvPr/>
        </p:nvSpPr>
        <p:spPr>
          <a:xfrm>
            <a:off x="3996362" y="6556419"/>
            <a:ext cx="1151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www.upmem.com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12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(II)</a:t>
            </a:r>
            <a:endParaRPr lang="en-US" sz="30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389304" y="1955200"/>
            <a:ext cx="8454013" cy="29016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7E905-53AF-5247-90B4-F07D6F15814B}"/>
              </a:ext>
            </a:extLst>
          </p:cNvPr>
          <p:cNvSpPr/>
          <p:nvPr/>
        </p:nvSpPr>
        <p:spPr>
          <a:xfrm>
            <a:off x="2360792" y="1140108"/>
            <a:ext cx="2124000" cy="1908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A3A86F-54C5-554B-B7F5-45DDCD71F73B}"/>
              </a:ext>
            </a:extLst>
          </p:cNvPr>
          <p:cNvSpPr/>
          <p:nvPr/>
        </p:nvSpPr>
        <p:spPr>
          <a:xfrm>
            <a:off x="389303" y="3243101"/>
            <a:ext cx="8454013" cy="25200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E75770-494A-9C4D-BD75-FB307931F9AA}"/>
              </a:ext>
            </a:extLst>
          </p:cNvPr>
          <p:cNvSpPr/>
          <p:nvPr/>
        </p:nvSpPr>
        <p:spPr>
          <a:xfrm>
            <a:off x="389303" y="5801316"/>
            <a:ext cx="8454013" cy="29016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01A6FE-2B9D-4642-8EF2-5A609E671A67}"/>
              </a:ext>
            </a:extLst>
          </p:cNvPr>
          <p:cNvSpPr/>
          <p:nvPr/>
        </p:nvSpPr>
        <p:spPr>
          <a:xfrm>
            <a:off x="887592" y="1140108"/>
            <a:ext cx="1224000" cy="18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A10F84-0A85-9C43-90FB-0524289FA0A1}"/>
              </a:ext>
            </a:extLst>
          </p:cNvPr>
          <p:cNvSpPr/>
          <p:nvPr/>
        </p:nvSpPr>
        <p:spPr>
          <a:xfrm>
            <a:off x="2482712" y="2644070"/>
            <a:ext cx="1224000" cy="18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816DA1-F753-FB45-8A97-90474F098866}"/>
              </a:ext>
            </a:extLst>
          </p:cNvPr>
          <p:cNvSpPr/>
          <p:nvPr/>
        </p:nvSpPr>
        <p:spPr>
          <a:xfrm>
            <a:off x="887592" y="1343478"/>
            <a:ext cx="720000" cy="18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5C5A5A-4220-1C40-A842-74C89CF22F4A}"/>
              </a:ext>
            </a:extLst>
          </p:cNvPr>
          <p:cNvSpPr/>
          <p:nvPr/>
        </p:nvSpPr>
        <p:spPr>
          <a:xfrm>
            <a:off x="3682949" y="2848073"/>
            <a:ext cx="864000" cy="18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389305" y="1074420"/>
            <a:ext cx="845401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400" dirty="0">
                <a:latin typeface="Courier" pitchFamily="2" charset="0"/>
              </a:rPr>
              <a:t> repetitions = </a:t>
            </a:r>
            <a:r>
              <a:rPr lang="en-US" sz="1400" dirty="0" err="1">
                <a:latin typeface="Courier" pitchFamily="2" charset="0"/>
              </a:rPr>
              <a:t>input_repeat</a:t>
            </a:r>
            <a:r>
              <a:rPr lang="en-US" sz="1400" dirty="0">
                <a:latin typeface="Courier" pitchFamily="2" charset="0"/>
              </a:rPr>
              <a:t> &gt;= 1.0 ? (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400" dirty="0">
                <a:latin typeface="Courier" pitchFamily="2" charset="0"/>
              </a:rPr>
              <a:t>)</a:t>
            </a:r>
            <a:r>
              <a:rPr lang="en-US" sz="1400" dirty="0" err="1">
                <a:latin typeface="Courier" pitchFamily="2" charset="0"/>
              </a:rPr>
              <a:t>input_repeat</a:t>
            </a:r>
            <a:r>
              <a:rPr lang="en-US" sz="1400" dirty="0">
                <a:latin typeface="Courier" pitchFamily="2" charset="0"/>
              </a:rPr>
              <a:t> : 1;</a:t>
            </a:r>
          </a:p>
          <a:p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400" dirty="0">
                <a:latin typeface="Courier" pitchFamily="2" charset="0"/>
              </a:rPr>
              <a:t> stride      = </a:t>
            </a:r>
            <a:r>
              <a:rPr lang="en-US" sz="1400" dirty="0" err="1">
                <a:latin typeface="Courier" pitchFamily="2" charset="0"/>
              </a:rPr>
              <a:t>input_repeat</a:t>
            </a:r>
            <a:r>
              <a:rPr lang="en-US" sz="1400" dirty="0">
                <a:latin typeface="Courier" pitchFamily="2" charset="0"/>
              </a:rPr>
              <a:t> &gt;= 1.0 ? 1 : (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400" dirty="0">
                <a:latin typeface="Courier" pitchFamily="2" charset="0"/>
              </a:rPr>
              <a:t>)(1 / </a:t>
            </a:r>
            <a:r>
              <a:rPr lang="en-US" sz="1400" dirty="0" err="1">
                <a:latin typeface="Courier" pitchFamily="2" charset="0"/>
              </a:rPr>
              <a:t>input_repeat</a:t>
            </a:r>
            <a:r>
              <a:rPr lang="en-US" sz="1400" dirty="0">
                <a:latin typeface="Courier" pitchFamily="2" charset="0"/>
              </a:rPr>
              <a:t>);</a:t>
            </a:r>
          </a:p>
          <a:p>
            <a:endParaRPr lang="en-US" sz="1400" dirty="0">
              <a:solidFill>
                <a:schemeClr val="bg1">
                  <a:lumMod val="65000"/>
                </a:schemeClr>
              </a:solidFill>
              <a:latin typeface="Courier" pitchFamily="2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Load current MRAM block to WRAM</a:t>
            </a:r>
          </a:p>
          <a:p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mram_read</a:t>
            </a:r>
            <a:r>
              <a:rPr lang="en-US" sz="1400" dirty="0">
                <a:latin typeface="Courier" pitchFamily="2" charset="0"/>
              </a:rPr>
              <a:t>((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__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mram_ptr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 void 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const</a:t>
            </a:r>
            <a:r>
              <a:rPr lang="en-US" sz="1400" dirty="0">
                <a:latin typeface="Courier" pitchFamily="2" charset="0"/>
              </a:rPr>
              <a:t>*)</a:t>
            </a:r>
            <a:r>
              <a:rPr lang="en-US" sz="1400" dirty="0" err="1">
                <a:latin typeface="Courier" pitchFamily="2" charset="0"/>
              </a:rPr>
              <a:t>mram_address_A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bufferA</a:t>
            </a:r>
            <a:r>
              <a:rPr lang="en-US" sz="1400" dirty="0">
                <a:latin typeface="Courier" pitchFamily="2" charset="0"/>
              </a:rPr>
              <a:t>, SIZE * </a:t>
            </a:r>
            <a:r>
              <a:rPr lang="en-US" sz="1400" dirty="0" err="1">
                <a:latin typeface="Courier" pitchFamily="2" charset="0"/>
              </a:rPr>
              <a:t>sizeof</a:t>
            </a:r>
            <a:r>
              <a:rPr lang="en-US" sz="1400" dirty="0">
                <a:latin typeface="Courier" pitchFamily="2" charset="0"/>
              </a:rPr>
              <a:t>(T));</a:t>
            </a:r>
          </a:p>
          <a:p>
            <a:endParaRPr lang="en-US" sz="1400" dirty="0">
              <a:solidFill>
                <a:schemeClr val="bg1">
                  <a:lumMod val="65000"/>
                </a:schemeClr>
              </a:solidFill>
              <a:latin typeface="Courier" pitchFamily="2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Update</a:t>
            </a:r>
          </a:p>
          <a:p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for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400" dirty="0">
                <a:latin typeface="Courier" pitchFamily="2" charset="0"/>
              </a:rPr>
              <a:t> r = 0; r &lt; repetitions; r++){</a:t>
            </a:r>
          </a:p>
          <a:p>
            <a:r>
              <a:rPr lang="en-US" sz="1400" dirty="0">
                <a:latin typeface="Courier" pitchFamily="2" charset="0"/>
              </a:rPr>
              <a:t>    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for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int</a:t>
            </a:r>
            <a:r>
              <a:rPr lang="en-US" sz="1400" dirty="0">
                <a:latin typeface="Courier" pitchFamily="2" charset="0"/>
              </a:rPr>
              <a:t> 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 = 0; 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 &lt; SIZE; 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+=stride){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#ifdef ADD</a:t>
            </a:r>
          </a:p>
          <a:p>
            <a:r>
              <a:rPr lang="en-US" sz="1400" dirty="0">
                <a:latin typeface="Courier" pitchFamily="2" charset="0"/>
              </a:rPr>
              <a:t>        </a:t>
            </a:r>
            <a:r>
              <a:rPr lang="en-US" sz="1400" dirty="0" err="1">
                <a:latin typeface="Courier" pitchFamily="2" charset="0"/>
              </a:rPr>
              <a:t>bufferA</a:t>
            </a:r>
            <a:r>
              <a:rPr lang="en-US" sz="1400" dirty="0">
                <a:latin typeface="Courier" pitchFamily="2" charset="0"/>
              </a:rPr>
              <a:t>[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] += scalar;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ADD 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#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elif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SUB</a:t>
            </a:r>
          </a:p>
          <a:p>
            <a:r>
              <a:rPr lang="en-US" sz="1400" dirty="0">
                <a:latin typeface="Courier" pitchFamily="2" charset="0"/>
              </a:rPr>
              <a:t>        </a:t>
            </a:r>
            <a:r>
              <a:rPr lang="en-US" sz="1400" dirty="0" err="1">
                <a:latin typeface="Courier" pitchFamily="2" charset="0"/>
              </a:rPr>
              <a:t>bufferA</a:t>
            </a:r>
            <a:r>
              <a:rPr lang="en-US" sz="1400" dirty="0">
                <a:latin typeface="Courier" pitchFamily="2" charset="0"/>
              </a:rPr>
              <a:t>[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] -= scalar;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SUB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#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elif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MUL</a:t>
            </a:r>
          </a:p>
          <a:p>
            <a:r>
              <a:rPr lang="en-US" sz="1400" dirty="0">
                <a:latin typeface="Courier" pitchFamily="2" charset="0"/>
              </a:rPr>
              <a:t>        </a:t>
            </a:r>
            <a:r>
              <a:rPr lang="en-US" sz="1400" dirty="0" err="1">
                <a:latin typeface="Courier" pitchFamily="2" charset="0"/>
              </a:rPr>
              <a:t>bufferA</a:t>
            </a:r>
            <a:r>
              <a:rPr lang="en-US" sz="1400" dirty="0">
                <a:latin typeface="Courier" pitchFamily="2" charset="0"/>
              </a:rPr>
              <a:t>[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] *= scalar;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MUL 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#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elif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DIV</a:t>
            </a:r>
          </a:p>
          <a:p>
            <a:r>
              <a:rPr lang="en-US" sz="1400" dirty="0">
                <a:latin typeface="Courier" pitchFamily="2" charset="0"/>
              </a:rPr>
              <a:t>        </a:t>
            </a:r>
            <a:r>
              <a:rPr lang="en-US" sz="1400" dirty="0" err="1">
                <a:latin typeface="Courier" pitchFamily="2" charset="0"/>
              </a:rPr>
              <a:t>bufferA</a:t>
            </a:r>
            <a:r>
              <a:rPr lang="en-US" sz="1400" dirty="0">
                <a:latin typeface="Courier" pitchFamily="2" charset="0"/>
              </a:rPr>
              <a:t>[</a:t>
            </a:r>
            <a:r>
              <a:rPr lang="en-US" sz="1400" dirty="0" err="1">
                <a:latin typeface="Courier" pitchFamily="2" charset="0"/>
              </a:rPr>
              <a:t>i</a:t>
            </a:r>
            <a:r>
              <a:rPr lang="en-US" sz="1400" dirty="0">
                <a:latin typeface="Courier" pitchFamily="2" charset="0"/>
              </a:rPr>
              <a:t>] /= scalar;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DIV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#endif</a:t>
            </a:r>
          </a:p>
          <a:p>
            <a:r>
              <a:rPr lang="en-US" sz="1400" dirty="0">
                <a:latin typeface="Courier" pitchFamily="2" charset="0"/>
              </a:rPr>
              <a:t>    }</a:t>
            </a:r>
          </a:p>
          <a:p>
            <a:r>
              <a:rPr lang="en-US" sz="1400" dirty="0">
                <a:latin typeface="Courier" pitchFamily="2" charset="0"/>
              </a:rPr>
              <a:t>}</a:t>
            </a:r>
          </a:p>
          <a:p>
            <a:endParaRPr lang="en-US" sz="1400" dirty="0">
              <a:solidFill>
                <a:schemeClr val="bg1">
                  <a:lumMod val="65000"/>
                </a:schemeClr>
              </a:solidFill>
              <a:latin typeface="Courier" pitchFamily="2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Write WRAM block to MRAM</a:t>
            </a:r>
          </a:p>
          <a:p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mram_write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bufferA</a:t>
            </a:r>
            <a:r>
              <a:rPr lang="en-US" sz="1400" dirty="0">
                <a:latin typeface="Courier" pitchFamily="2" charset="0"/>
              </a:rPr>
              <a:t>, (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__</a:t>
            </a:r>
            <a:r>
              <a:rPr lang="en-US" sz="1400" dirty="0" err="1">
                <a:solidFill>
                  <a:srgbClr val="0070C0"/>
                </a:solidFill>
                <a:latin typeface="Courier" pitchFamily="2" charset="0"/>
              </a:rPr>
              <a:t>mram_ptr</a:t>
            </a:r>
            <a:r>
              <a:rPr lang="en-US" sz="1400" dirty="0">
                <a:solidFill>
                  <a:srgbClr val="0070C0"/>
                </a:solidFill>
                <a:latin typeface="Courier" pitchFamily="2" charset="0"/>
              </a:rPr>
              <a:t> void</a:t>
            </a:r>
            <a:r>
              <a:rPr lang="en-US" sz="1400" dirty="0">
                <a:latin typeface="Courier" pitchFamily="2" charset="0"/>
              </a:rPr>
              <a:t>*)</a:t>
            </a:r>
            <a:r>
              <a:rPr lang="en-US" sz="1400" dirty="0" err="1">
                <a:latin typeface="Courier" pitchFamily="2" charset="0"/>
              </a:rPr>
              <a:t>mram_address_B</a:t>
            </a:r>
            <a:r>
              <a:rPr lang="en-US" sz="1400" dirty="0">
                <a:latin typeface="Courier" pitchFamily="2" charset="0"/>
              </a:rPr>
              <a:t>, SIZE * </a:t>
            </a:r>
            <a:r>
              <a:rPr lang="en-US" sz="1400" dirty="0" err="1">
                <a:latin typeface="Courier" pitchFamily="2" charset="0"/>
              </a:rPr>
              <a:t>sizeof</a:t>
            </a:r>
            <a:r>
              <a:rPr lang="en-US" sz="1400" dirty="0">
                <a:latin typeface="Courier" pitchFamily="2" charset="0"/>
              </a:rPr>
              <a:t>(T));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E0EC3F7-19D0-4F45-A792-6D714D4D2392}"/>
              </a:ext>
            </a:extLst>
          </p:cNvPr>
          <p:cNvSpPr/>
          <p:nvPr/>
        </p:nvSpPr>
        <p:spPr>
          <a:xfrm>
            <a:off x="5960417" y="2454324"/>
            <a:ext cx="2882900" cy="17942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input_repeat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greater or equal to 1 indicates the (integer) number of repetitions per input element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400" dirty="0" err="1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input_repeat</a:t>
            </a:r>
            <a:r>
              <a:rPr lang="en-US" sz="1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smaller than 1 indicates the fraction of elements that are updated</a:t>
            </a:r>
          </a:p>
        </p:txBody>
      </p:sp>
    </p:spTree>
    <p:extLst>
      <p:ext uri="{BB962C8B-B14F-4D97-AF65-F5344CB8AC3E}">
        <p14:creationId xmlns:p14="http://schemas.microsoft.com/office/powerpoint/2010/main" val="51027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(III)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3D0DE-5C84-6441-A92C-A7033691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12" y="887483"/>
            <a:ext cx="7162800" cy="435805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93E1D88-E6DE-FA40-AB62-FF2BDC4CB736}"/>
              </a:ext>
            </a:extLst>
          </p:cNvPr>
          <p:cNvSpPr/>
          <p:nvPr/>
        </p:nvSpPr>
        <p:spPr>
          <a:xfrm>
            <a:off x="464214" y="5017564"/>
            <a:ext cx="8215572" cy="13959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We show results of arithmetic throughput vs. operational intensity for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(a) </a:t>
            </a:r>
            <a:r>
              <a:rPr lang="en-US" sz="2000" dirty="0">
                <a:solidFill>
                  <a:srgbClr val="FFC000"/>
                </a:solidFill>
                <a:latin typeface="Candara" panose="020E0502030303020204" pitchFamily="34" charset="0"/>
              </a:rPr>
              <a:t>32-bit integer ADD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, (b) </a:t>
            </a:r>
            <a:r>
              <a:rPr lang="en-US" sz="2000" dirty="0">
                <a:solidFill>
                  <a:srgbClr val="FFC000"/>
                </a:solidFill>
                <a:latin typeface="Candara" panose="020E0502030303020204" pitchFamily="34" charset="0"/>
              </a:rPr>
              <a:t>32-bit integer MUL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,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(c) </a:t>
            </a:r>
            <a:r>
              <a:rPr lang="en-US" sz="2000" dirty="0">
                <a:solidFill>
                  <a:srgbClr val="FFC000"/>
                </a:solidFill>
                <a:latin typeface="Candara" panose="020E0502030303020204" pitchFamily="34" charset="0"/>
              </a:rPr>
              <a:t>32-bit floating-point ADD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, and (d) </a:t>
            </a:r>
            <a:r>
              <a:rPr lang="en-US" sz="2000" dirty="0">
                <a:solidFill>
                  <a:srgbClr val="FFC000"/>
                </a:solidFill>
                <a:latin typeface="Candara" panose="020E0502030303020204" pitchFamily="34" charset="0"/>
              </a:rPr>
              <a:t>32-bit floating-point MUL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(results for other datatypes and operations show similar trends)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0B82DE-2CFD-6949-8946-6828286B01F0}"/>
              </a:ext>
            </a:extLst>
          </p:cNvPr>
          <p:cNvSpPr/>
          <p:nvPr/>
        </p:nvSpPr>
        <p:spPr>
          <a:xfrm>
            <a:off x="1535070" y="922209"/>
            <a:ext cx="1046084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BB1EF2-5690-E244-989A-C72CC816AD9E}"/>
              </a:ext>
            </a:extLst>
          </p:cNvPr>
          <p:cNvSpPr/>
          <p:nvPr/>
        </p:nvSpPr>
        <p:spPr>
          <a:xfrm>
            <a:off x="5090427" y="920803"/>
            <a:ext cx="1046084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7BB1CA-EF79-EC4F-B489-FDAEAD1041AE}"/>
              </a:ext>
            </a:extLst>
          </p:cNvPr>
          <p:cNvSpPr/>
          <p:nvPr/>
        </p:nvSpPr>
        <p:spPr>
          <a:xfrm>
            <a:off x="1535070" y="3100179"/>
            <a:ext cx="1080000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176C0F-ABE5-A34A-9E23-C8F0EBF812C0}"/>
              </a:ext>
            </a:extLst>
          </p:cNvPr>
          <p:cNvSpPr/>
          <p:nvPr/>
        </p:nvSpPr>
        <p:spPr>
          <a:xfrm>
            <a:off x="5090427" y="3098773"/>
            <a:ext cx="1080000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6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Arithmetic Throughput vs. Operational Intensity (IV)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58A7E4E-46E7-A941-80D3-FF7FD6CFC8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714162"/>
              </p:ext>
            </p:extLst>
          </p:nvPr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EE47C952-0691-0D41-B462-344133A31237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0B65AB58-6E39-E74F-9B09-13663BA35025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D7AB2-F16C-0E43-8506-49F562DF246B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FF0000"/>
                  </a:solidFill>
                </a:rPr>
                <a:t>Memory-bound region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8D4043-BC79-594D-8CAF-AFDF7EA7C71A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63AC6A-FF2B-4443-8C04-F757D7764BAC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30D2FD-15B9-3C47-A8D0-D0ABCBE3941B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002060"/>
                  </a:solidFill>
                </a:rPr>
                <a:t>Compute-bound region</a:t>
              </a:r>
            </a:p>
          </p:txBody>
        </p: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17EF13-2289-E949-B65E-AAAF43AE5D4F}"/>
              </a:ext>
            </a:extLst>
          </p:cNvPr>
          <p:cNvSpPr/>
          <p:nvPr/>
        </p:nvSpPr>
        <p:spPr>
          <a:xfrm>
            <a:off x="5137078" y="1053733"/>
            <a:ext cx="3491347" cy="14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In the </a:t>
            </a:r>
            <a:r>
              <a:rPr lang="en-US" sz="2200" dirty="0">
                <a:solidFill>
                  <a:srgbClr val="FF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memory-bound region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, the arithmetic throughput increases with the operational intensity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744CA7D-8B32-0243-885E-B5D0E4098157}"/>
              </a:ext>
            </a:extLst>
          </p:cNvPr>
          <p:cNvSpPr/>
          <p:nvPr/>
        </p:nvSpPr>
        <p:spPr>
          <a:xfrm>
            <a:off x="5137077" y="2685989"/>
            <a:ext cx="3491347" cy="14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In the </a:t>
            </a:r>
            <a:r>
              <a:rPr lang="en-US" sz="22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compute-bound region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, the arithmetic throughput is flat at its maximum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D9559C1-0047-5C43-AE57-37811C246327}"/>
              </a:ext>
            </a:extLst>
          </p:cNvPr>
          <p:cNvSpPr/>
          <p:nvPr/>
        </p:nvSpPr>
        <p:spPr>
          <a:xfrm>
            <a:off x="464214" y="4298099"/>
            <a:ext cx="8215572" cy="11645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</a:rPr>
              <a:t>The </a:t>
            </a:r>
            <a:r>
              <a:rPr lang="en-US" sz="2200" i="1" dirty="0">
                <a:solidFill>
                  <a:srgbClr val="C00000"/>
                </a:solidFill>
                <a:latin typeface="Candara" panose="020E0502030303020204" pitchFamily="34" charset="0"/>
              </a:rPr>
              <a:t>throughput saturation point </a:t>
            </a: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</a:rPr>
              <a:t>is the operational intensity 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</a:rPr>
              <a:t>where the transition between 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</a:rPr>
              <a:t>the memory-bound region and the compute-bound region happens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D25F215-D3B2-E442-A8A6-6C42B6FD453A}"/>
              </a:ext>
            </a:extLst>
          </p:cNvPr>
          <p:cNvSpPr/>
          <p:nvPr/>
        </p:nvSpPr>
        <p:spPr>
          <a:xfrm>
            <a:off x="464214" y="5615161"/>
            <a:ext cx="8215572" cy="7179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The throughput saturation point is as low as ¼ OP/B,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i.e., </a:t>
            </a:r>
            <a:r>
              <a:rPr lang="en-US" sz="2200" dirty="0">
                <a:solidFill>
                  <a:schemeClr val="accent4"/>
                </a:solidFill>
                <a:latin typeface="Candara" panose="020E0502030303020204" pitchFamily="34" charset="0"/>
              </a:rPr>
              <a:t>1 integer addition per every 32-bit element 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</a:rPr>
              <a:t>fetched</a:t>
            </a:r>
          </a:p>
        </p:txBody>
      </p:sp>
    </p:spTree>
    <p:extLst>
      <p:ext uri="{BB962C8B-B14F-4D97-AF65-F5344CB8AC3E}">
        <p14:creationId xmlns:p14="http://schemas.microsoft.com/office/powerpoint/2010/main" val="230935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category"/>
        </p:bldSub>
      </p:bldGraphic>
      <p:bldP spid="18" grpId="0" animBg="1"/>
      <p:bldP spid="19" grpId="0" animBg="1"/>
      <p:bldP spid="20" grpId="0" animBg="1"/>
      <p:bldP spid="2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Arithmetic Throughput vs. Operational Intensity (V)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3D0DE-5C84-6441-A92C-A7033691C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12" y="887483"/>
            <a:ext cx="7162800" cy="43580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F59E24-E535-D64D-85B0-011BC9DB4A07}"/>
              </a:ext>
            </a:extLst>
          </p:cNvPr>
          <p:cNvCxnSpPr/>
          <p:nvPr/>
        </p:nvCxnSpPr>
        <p:spPr>
          <a:xfrm>
            <a:off x="3491346" y="950027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41E883-1B60-4245-BEE3-A3E5A2C7E597}"/>
              </a:ext>
            </a:extLst>
          </p:cNvPr>
          <p:cNvCxnSpPr/>
          <p:nvPr/>
        </p:nvCxnSpPr>
        <p:spPr>
          <a:xfrm>
            <a:off x="6458197" y="950027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DA803C-B0CE-994D-8E7E-4D96E70BB85C}"/>
              </a:ext>
            </a:extLst>
          </p:cNvPr>
          <p:cNvCxnSpPr/>
          <p:nvPr/>
        </p:nvCxnSpPr>
        <p:spPr>
          <a:xfrm>
            <a:off x="2693720" y="3133108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FF0991-694A-0049-95C4-DF5503B8DF81}"/>
              </a:ext>
            </a:extLst>
          </p:cNvPr>
          <p:cNvCxnSpPr/>
          <p:nvPr/>
        </p:nvCxnSpPr>
        <p:spPr>
          <a:xfrm>
            <a:off x="6054437" y="3133108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F943DF7-74DB-8946-95D6-77B823ED7BC0}"/>
              </a:ext>
            </a:extLst>
          </p:cNvPr>
          <p:cNvSpPr/>
          <p:nvPr/>
        </p:nvSpPr>
        <p:spPr>
          <a:xfrm>
            <a:off x="455254" y="4502818"/>
            <a:ext cx="8213894" cy="1904237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81D68544-6280-0F44-AB25-3F08225D1E62}"/>
              </a:ext>
            </a:extLst>
          </p:cNvPr>
          <p:cNvSpPr/>
          <p:nvPr/>
        </p:nvSpPr>
        <p:spPr>
          <a:xfrm>
            <a:off x="455254" y="4502813"/>
            <a:ext cx="8213894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latin typeface="Cambria" panose="02040503050406030204" pitchFamily="18" charset="0"/>
              </a:rPr>
              <a:t>KEY OBSERVATION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759750-D689-3844-B105-218E641961E8}"/>
              </a:ext>
            </a:extLst>
          </p:cNvPr>
          <p:cNvSpPr txBox="1"/>
          <p:nvPr/>
        </p:nvSpPr>
        <p:spPr>
          <a:xfrm>
            <a:off x="465892" y="4929727"/>
            <a:ext cx="8213894" cy="1477328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The arithmetic throughput of a DRAM Processing Unit (DPU) saturates at low or very low operational intensity</a:t>
            </a:r>
            <a:r>
              <a:rPr lang="en-US" dirty="0">
                <a:latin typeface="Cambria" panose="02040503050406030204" pitchFamily="18" charset="0"/>
              </a:rPr>
              <a:t> (e.g., 1 integer addition per 32-bit element). Thus, </a:t>
            </a:r>
            <a:r>
              <a:rPr lang="en-US" b="1" dirty="0">
                <a:latin typeface="Cambria" panose="02040503050406030204" pitchFamily="18" charset="0"/>
              </a:rPr>
              <a:t>the DPU is fundamentally a compute-bound processor.</a:t>
            </a:r>
            <a:r>
              <a:rPr lang="en-US" dirty="0">
                <a:latin typeface="Cambria" panose="02040503050406030204" pitchFamily="18" charset="0"/>
              </a:rPr>
              <a:t> </a:t>
            </a:r>
            <a:endParaRPr lang="en-US" sz="2000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We expect </a:t>
            </a:r>
            <a:r>
              <a:rPr lang="en-US" b="1" dirty="0">
                <a:latin typeface="Cambria" panose="02040503050406030204" pitchFamily="18" charset="0"/>
              </a:rPr>
              <a:t>most real-world workloads be compute-bound in the UPMEM PIM architecture</a:t>
            </a:r>
            <a:r>
              <a:rPr lang="en-US" dirty="0">
                <a:latin typeface="Cambria" panose="02040503050406030204" pitchFamily="18" charset="0"/>
              </a:rPr>
              <a:t>. 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13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Microbenchmark: Arithmetic Throughput vs. Operational Intensity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Arithmetic Throughput versus Operational Intensity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C4D66-758B-C44A-A952-D8EC6D86F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2199"/>
            <a:ext cx="9144000" cy="412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834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78200" y="4233112"/>
            <a:ext cx="8787600" cy="82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019095-9E32-434D-84CE-951BD5CF7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31184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79046" cy="5293805"/>
          </a:xfrm>
        </p:spPr>
        <p:txBody>
          <a:bodyPr>
            <a:normAutofit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common set of workloads</a:t>
            </a:r>
            <a:r>
              <a:rPr lang="en-US" dirty="0"/>
              <a:t> that can be used to </a:t>
            </a:r>
          </a:p>
          <a:p>
            <a:pPr lvl="2"/>
            <a:r>
              <a:rPr lang="en-US" dirty="0"/>
              <a:t>evaluate the UPMEM PIM architecture,</a:t>
            </a:r>
          </a:p>
          <a:p>
            <a:pPr lvl="2"/>
            <a:r>
              <a:rPr lang="en-US" dirty="0"/>
              <a:t>compare software improvements and compilers,</a:t>
            </a:r>
          </a:p>
          <a:p>
            <a:pPr lvl="2"/>
            <a:r>
              <a:rPr lang="en-US" dirty="0"/>
              <a:t>compare future PIM architectures and hardware</a:t>
            </a:r>
          </a:p>
          <a:p>
            <a:endParaRPr lang="en-US" dirty="0"/>
          </a:p>
          <a:p>
            <a:r>
              <a:rPr lang="en-US" dirty="0"/>
              <a:t>Two key selection criteria:</a:t>
            </a:r>
          </a:p>
          <a:p>
            <a:pPr lvl="1"/>
            <a:r>
              <a:rPr lang="en-US" dirty="0"/>
              <a:t>Selected workloads from </a:t>
            </a:r>
            <a:r>
              <a:rPr lang="en-US" dirty="0">
                <a:solidFill>
                  <a:srgbClr val="00B050"/>
                </a:solidFill>
              </a:rPr>
              <a:t>different application domains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Memory-bound workloads </a:t>
            </a:r>
            <a:r>
              <a:rPr lang="en-US" dirty="0"/>
              <a:t>on processor-centric architectures</a:t>
            </a:r>
          </a:p>
          <a:p>
            <a:pPr lvl="1"/>
            <a:endParaRPr lang="en-US" dirty="0"/>
          </a:p>
          <a:p>
            <a:r>
              <a:rPr lang="en-US" dirty="0"/>
              <a:t>14 different workloads, 16 different benchmarks*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423A56-4D1B-DD40-99B2-114152D0331D}"/>
              </a:ext>
            </a:extLst>
          </p:cNvPr>
          <p:cNvSpPr txBox="1"/>
          <p:nvPr/>
        </p:nvSpPr>
        <p:spPr>
          <a:xfrm>
            <a:off x="2852619" y="6545765"/>
            <a:ext cx="4071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*There are two versions for two of the workloads (HST, SCAN).</a:t>
            </a:r>
          </a:p>
        </p:txBody>
      </p:sp>
    </p:spTree>
    <p:extLst>
      <p:ext uri="{BB962C8B-B14F-4D97-AF65-F5344CB8AC3E}">
        <p14:creationId xmlns:p14="http://schemas.microsoft.com/office/powerpoint/2010/main" val="231857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073816"/>
              </p:ext>
            </p:extLst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04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83F1047-015F-EB4A-87A9-CA3BA6F28135}"/>
              </a:ext>
            </a:extLst>
          </p:cNvPr>
          <p:cNvGrpSpPr/>
          <p:nvPr/>
        </p:nvGrpSpPr>
        <p:grpSpPr>
          <a:xfrm>
            <a:off x="1605868" y="1936544"/>
            <a:ext cx="4032607" cy="2420014"/>
            <a:chOff x="1077871" y="272386"/>
            <a:chExt cx="3303777" cy="197063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3B38D0-DBB4-3E4D-88F0-E62285E416CC}"/>
                </a:ext>
              </a:extLst>
            </p:cNvPr>
            <p:cNvSpPr/>
            <p:nvPr/>
          </p:nvSpPr>
          <p:spPr>
            <a:xfrm>
              <a:off x="2565902" y="278736"/>
              <a:ext cx="1815746" cy="1964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6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D4EF3E92-F297-0346-B557-F78C8A1FBE01}"/>
                </a:ext>
              </a:extLst>
            </p:cNvPr>
            <p:cNvSpPr/>
            <p:nvPr/>
          </p:nvSpPr>
          <p:spPr>
            <a:xfrm>
              <a:off x="1077871" y="272386"/>
              <a:ext cx="2796130" cy="853732"/>
            </a:xfrm>
            <a:prstGeom prst="triangle">
              <a:avLst>
                <a:gd name="adj" fmla="val 532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98E2FB-C354-CB45-A1A3-FA799E597BA1}"/>
                </a:ext>
              </a:extLst>
            </p:cNvPr>
            <p:cNvSpPr/>
            <p:nvPr/>
          </p:nvSpPr>
          <p:spPr>
            <a:xfrm>
              <a:off x="1093771" y="1126118"/>
              <a:ext cx="1484833" cy="1116906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60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6635C7-EB81-FB47-8C79-C67F8E69B45F}"/>
              </a:ext>
            </a:extLst>
          </p:cNvPr>
          <p:cNvCxnSpPr/>
          <p:nvPr/>
        </p:nvCxnSpPr>
        <p:spPr>
          <a:xfrm flipV="1">
            <a:off x="1625277" y="1928763"/>
            <a:ext cx="4019291" cy="234220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DA3F4-600C-BC45-BE3A-E9C292B6F12C}"/>
              </a:ext>
            </a:extLst>
          </p:cNvPr>
          <p:cNvCxnSpPr/>
          <p:nvPr/>
        </p:nvCxnSpPr>
        <p:spPr>
          <a:xfrm>
            <a:off x="3397497" y="1928762"/>
            <a:ext cx="48114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485349-9D21-B349-849C-EE276940B77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615117" y="1928777"/>
            <a:ext cx="1785740" cy="10426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BEF336D-2DEB-D946-9D15-EC31EF4034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025565"/>
              </p:ext>
            </p:extLst>
          </p:nvPr>
        </p:nvGraphicFramePr>
        <p:xfrm>
          <a:off x="527997" y="1664158"/>
          <a:ext cx="7920000" cy="3529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2">
            <a:extLst>
              <a:ext uri="{FF2B5EF4-FFF2-40B4-BE49-F238E27FC236}">
                <a16:creationId xmlns:a16="http://schemas.microsoft.com/office/drawing/2014/main" id="{A4FCD16C-1481-B44C-93F3-54AB19B579EB}"/>
              </a:ext>
            </a:extLst>
          </p:cNvPr>
          <p:cNvSpPr txBox="1"/>
          <p:nvPr/>
        </p:nvSpPr>
        <p:spPr>
          <a:xfrm>
            <a:off x="6044877" y="1877518"/>
            <a:ext cx="2571125" cy="2801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Peak compute</a:t>
            </a:r>
            <a:r>
              <a:rPr lang="en-US" sz="1400" baseline="0"/>
              <a:t> performance</a:t>
            </a:r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504B2-5B42-7E4D-AA84-E802F73D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Roofline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08F1-8C29-7644-B831-B18AA4778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Advisor on an Intel Xeon E3-1225 v6 CPU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6EC04833-5240-1B4B-9210-533FDFA03F78}"/>
              </a:ext>
            </a:extLst>
          </p:cNvPr>
          <p:cNvSpPr txBox="1"/>
          <p:nvPr/>
        </p:nvSpPr>
        <p:spPr>
          <a:xfrm rot="19781696">
            <a:off x="1564317" y="3810845"/>
            <a:ext cx="671457" cy="3240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DRAM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E89CC645-8B9D-8544-9599-F406B8042131}"/>
              </a:ext>
            </a:extLst>
          </p:cNvPr>
          <p:cNvSpPr txBox="1"/>
          <p:nvPr/>
        </p:nvSpPr>
        <p:spPr>
          <a:xfrm rot="19781696">
            <a:off x="1581862" y="2589041"/>
            <a:ext cx="384912" cy="31307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L3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1BBE4C-4E9E-C849-AA62-8AEFC3EF8D9B}"/>
              </a:ext>
            </a:extLst>
          </p:cNvPr>
          <p:cNvSpPr/>
          <p:nvPr/>
        </p:nvSpPr>
        <p:spPr>
          <a:xfrm>
            <a:off x="178200" y="5374639"/>
            <a:ext cx="8787600" cy="716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All workloads fall in the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memory-bound area of the Roofline</a:t>
            </a:r>
          </a:p>
        </p:txBody>
      </p:sp>
    </p:spTree>
    <p:extLst>
      <p:ext uri="{BB962C8B-B14F-4D97-AF65-F5344CB8AC3E}">
        <p14:creationId xmlns:p14="http://schemas.microsoft.com/office/powerpoint/2010/main" val="32826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/>
        </p:bldSub>
      </p:bldGraphic>
      <p:bldP spid="9" grpId="0"/>
      <p:bldP spid="3" grpId="0" build="p"/>
      <p:bldP spid="10" grpId="0"/>
      <p:bldP spid="11" grpId="0"/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2D2EF-06EC-2A49-9BCD-BE2A2505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5206"/>
            <a:ext cx="9144000" cy="280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Diversity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diverse: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 access patterns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Operations and datatypes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Communication/synchronization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4209F-B4E6-6040-8CD1-71212F5A3AEF}"/>
              </a:ext>
            </a:extLst>
          </p:cNvPr>
          <p:cNvSpPr/>
          <p:nvPr/>
        </p:nvSpPr>
        <p:spPr>
          <a:xfrm>
            <a:off x="7150960" y="2949535"/>
            <a:ext cx="1951613" cy="273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12564</TotalTime>
  <Words>10707</Words>
  <Application>Microsoft Macintosh PowerPoint</Application>
  <PresentationFormat>On-screen Show (4:3)</PresentationFormat>
  <Paragraphs>1839</Paragraphs>
  <Slides>159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159</vt:i4>
      </vt:variant>
    </vt:vector>
  </HeadingPairs>
  <TitlesOfParts>
    <vt:vector size="185" baseType="lpstr">
      <vt:lpstr>ＭＳ Ｐゴシック</vt:lpstr>
      <vt:lpstr>ヒラギノ角ゴ Pro W3</vt:lpstr>
      <vt:lpstr>Adobe Garamond Pro</vt:lpstr>
      <vt:lpstr>Arial</vt:lpstr>
      <vt:lpstr>Beirut</vt:lpstr>
      <vt:lpstr>Calibri</vt:lpstr>
      <vt:lpstr>Calibri Light</vt:lpstr>
      <vt:lpstr>Cambria</vt:lpstr>
      <vt:lpstr>Cambria Math</vt:lpstr>
      <vt:lpstr>Candara</vt:lpstr>
      <vt:lpstr>Courier</vt:lpstr>
      <vt:lpstr>Futura Medium</vt:lpstr>
      <vt:lpstr>Garamond</vt:lpstr>
      <vt:lpstr>Geneva</vt:lpstr>
      <vt:lpstr>Segoe UI</vt:lpstr>
      <vt:lpstr>Segoe UI Historic</vt:lpstr>
      <vt:lpstr>Segoe UI Symbol</vt:lpstr>
      <vt:lpstr>Tahoma</vt:lpstr>
      <vt:lpstr>Times</vt:lpstr>
      <vt:lpstr>Wingdings</vt:lpstr>
      <vt:lpstr>Office Theme</vt:lpstr>
      <vt:lpstr>Edge</vt:lpstr>
      <vt:lpstr>3_Edge</vt:lpstr>
      <vt:lpstr>4_Edge</vt:lpstr>
      <vt:lpstr>2_Edge</vt:lpstr>
      <vt:lpstr>1_Edge</vt:lpstr>
      <vt:lpstr>PowerPoint Presentation</vt:lpstr>
      <vt:lpstr>Executive Summary</vt:lpstr>
      <vt:lpstr>Data Movement in Computing Systems</vt:lpstr>
      <vt:lpstr>Data Movement in Computing Systems</vt:lpstr>
      <vt:lpstr>A +50-Year-Old Paradigm</vt:lpstr>
      <vt:lpstr>Processing in/near Memory: An Old Idea</vt:lpstr>
      <vt:lpstr>PIM Review and Open Problems</vt:lpstr>
      <vt:lpstr>UPMEM Processing-in-DRAM Engine (2019)</vt:lpstr>
      <vt:lpstr>UPMEM DIMMs</vt:lpstr>
      <vt:lpstr>PIM’s Promises</vt:lpstr>
      <vt:lpstr>Technology Challenges</vt:lpstr>
      <vt:lpstr>UPMEM Patent</vt:lpstr>
      <vt:lpstr>Understanding a Modern PIM Architecture</vt:lpstr>
      <vt:lpstr>PrIM Repository</vt:lpstr>
      <vt:lpstr>Outline</vt:lpstr>
      <vt:lpstr>Observations, Recommendations, Takeaways</vt:lpstr>
      <vt:lpstr>Outline</vt:lpstr>
      <vt:lpstr>Accelerator Model (I)</vt:lpstr>
      <vt:lpstr>GPU Computing</vt:lpstr>
      <vt:lpstr>Accelerator Model (II)</vt:lpstr>
      <vt:lpstr>System Organization (I)</vt:lpstr>
      <vt:lpstr>System Organization (II)</vt:lpstr>
      <vt:lpstr>System Organization (III)</vt:lpstr>
      <vt:lpstr>2,560-DPU System (I)</vt:lpstr>
      <vt:lpstr>2,560-DPU System (II)</vt:lpstr>
      <vt:lpstr>640-DPU System</vt:lpstr>
      <vt:lpstr>DPU Sharing? Security Implications?</vt:lpstr>
      <vt:lpstr>Outline</vt:lpstr>
      <vt:lpstr>Vector Addition (VA)</vt:lpstr>
      <vt:lpstr>General Programming Recommendations</vt:lpstr>
      <vt:lpstr>DPU Allocation</vt:lpstr>
      <vt:lpstr>DPU Allocation: Needleman-Wunsch (NW)</vt:lpstr>
      <vt:lpstr>Load DPU Binary</vt:lpstr>
      <vt:lpstr>CPU-DPU/DPU-CPU Data Transfers</vt:lpstr>
      <vt:lpstr>Serial Transfers</vt:lpstr>
      <vt:lpstr>Parallel Transfers</vt:lpstr>
      <vt:lpstr>Broadcast Transfers</vt:lpstr>
      <vt:lpstr>Different Types of Transfers in a Program</vt:lpstr>
      <vt:lpstr>Inter-DPU Communication</vt:lpstr>
      <vt:lpstr>How Fast are these Data Transfers? </vt:lpstr>
      <vt:lpstr>CPU-DPU/DPU-CPU Transfers: 1 DPU</vt:lpstr>
      <vt:lpstr>CPU-DPU/DPU-CPU Transfers: 1 Rank (I)</vt:lpstr>
      <vt:lpstr>CPU-DPU/DPU-CPU Transfers: 1 Rank (II)</vt:lpstr>
      <vt:lpstr>“Transposing” Library</vt:lpstr>
      <vt:lpstr>Microbenchmark: CPU-DPU</vt:lpstr>
      <vt:lpstr>DPU Kernel Launch</vt:lpstr>
      <vt:lpstr>How to Pass Parameters to the Kernel?</vt:lpstr>
      <vt:lpstr>Outline</vt:lpstr>
      <vt:lpstr>DRAM Processing Unit (I)</vt:lpstr>
      <vt:lpstr>DRAM Processing Unit (II)</vt:lpstr>
      <vt:lpstr>DPU Pipeline</vt:lpstr>
      <vt:lpstr>Arithmetic Throughput: Microbenchmark </vt:lpstr>
      <vt:lpstr>Microbenchmark for INT32 ADD Throughput</vt:lpstr>
      <vt:lpstr>Arithmetic Throughput: 11 Tasklets</vt:lpstr>
      <vt:lpstr>Arithmetic Throughput: ADD/SUB</vt:lpstr>
      <vt:lpstr>Arithmetic Throughput: #Instructions</vt:lpstr>
      <vt:lpstr>Arithmetic Throughput: ADD/SUB</vt:lpstr>
      <vt:lpstr>Arithmetic Throughput: MUL/DIV</vt:lpstr>
      <vt:lpstr>Arithmetic Throughput: Native Support</vt:lpstr>
      <vt:lpstr>Microbenchmark: Arithmetic Throughput</vt:lpstr>
      <vt:lpstr>DPU: WRAM Bandwidth</vt:lpstr>
      <vt:lpstr>WRAM Bandwidth: Microbenchmark</vt:lpstr>
      <vt:lpstr>STREAM Benchmark in WRAM</vt:lpstr>
      <vt:lpstr>WRAM Bandwidth: STREAM</vt:lpstr>
      <vt:lpstr>WRAM Bandwidth: COPY</vt:lpstr>
      <vt:lpstr>WRAM Bandwidth: ADD</vt:lpstr>
      <vt:lpstr>WRAM Bandwidth: Access Patterns</vt:lpstr>
      <vt:lpstr>Microbenchmark: STREAM and WRAM</vt:lpstr>
      <vt:lpstr>DPU: MRAM Latency and Bandwidth</vt:lpstr>
      <vt:lpstr>MRAM Bandwidth</vt:lpstr>
      <vt:lpstr>MRAM Read and Write Latency (I)</vt:lpstr>
      <vt:lpstr>MRAM Read and Write Latency (II)</vt:lpstr>
      <vt:lpstr>MRAM Read and Write Latency (III)</vt:lpstr>
      <vt:lpstr>MRAM Read and Write Latency (IV)</vt:lpstr>
      <vt:lpstr>MRAM Read and Write Latency (V)</vt:lpstr>
      <vt:lpstr>MRAM Bandwidth</vt:lpstr>
      <vt:lpstr>STREAM Benchmark in MRAM</vt:lpstr>
      <vt:lpstr>STREAM Benchmark: COPY-DMA</vt:lpstr>
      <vt:lpstr>STREAM Benchmark: Bandwidth Saturation (I)</vt:lpstr>
      <vt:lpstr>STREAM Benchmark: Bandwidth Saturation (II)</vt:lpstr>
      <vt:lpstr>MRAM Bandwidth</vt:lpstr>
      <vt:lpstr>Strided and Random Access to MRAM</vt:lpstr>
      <vt:lpstr>Strided and Random Accesses (I)</vt:lpstr>
      <vt:lpstr>Strided and Random Accesses (II)</vt:lpstr>
      <vt:lpstr>Strided and Random Accesses (III)</vt:lpstr>
      <vt:lpstr>Strided and Random Accesses (IV)</vt:lpstr>
      <vt:lpstr>Microbenchmark: Strided and Random</vt:lpstr>
      <vt:lpstr>DPU: Arithmetic Throughput vs. Operational Intensity</vt:lpstr>
      <vt:lpstr>Arithmetic Throughput vs. Operational Intensity (I)</vt:lpstr>
      <vt:lpstr>Arithmetic Throughput vs. Operational Intensity (II)</vt:lpstr>
      <vt:lpstr>Arithmetic Throughput vs. Operational Intensity (III)</vt:lpstr>
      <vt:lpstr>Arithmetic Throughput vs. Operational Intensity (IV)</vt:lpstr>
      <vt:lpstr>Arithmetic Throughput vs. Operational Intensity (V)</vt:lpstr>
      <vt:lpstr>Microbenchmark: Arithmetic Throughput vs. Operational Intensity</vt:lpstr>
      <vt:lpstr>Outline</vt:lpstr>
      <vt:lpstr>PrIM Benchmarks</vt:lpstr>
      <vt:lpstr>PrIM Benchmarks: Application Domains</vt:lpstr>
      <vt:lpstr>Roofline Model</vt:lpstr>
      <vt:lpstr>PrIM Benchmarks: Diversity</vt:lpstr>
      <vt:lpstr>PrIM Benchmarks: Inter-DPU Communication</vt:lpstr>
      <vt:lpstr>Recall: Vector Addition (VA)</vt:lpstr>
      <vt:lpstr>Programming a DPU Kernel (I)</vt:lpstr>
      <vt:lpstr>Programming a DPU Kernel (II)</vt:lpstr>
      <vt:lpstr>Programming a DPU Kernel (III)</vt:lpstr>
      <vt:lpstr>Parallel Reduction (I)</vt:lpstr>
      <vt:lpstr>Parallel Reduction (II)</vt:lpstr>
      <vt:lpstr>Parallel Reduction (III)</vt:lpstr>
      <vt:lpstr>Final Reduction</vt:lpstr>
      <vt:lpstr>Vector Reduction: Naïve Mapping</vt:lpstr>
      <vt:lpstr>Using Barriers: Tree-Based Reduction</vt:lpstr>
      <vt:lpstr>PrIM Benchmarks</vt:lpstr>
      <vt:lpstr>Outline</vt:lpstr>
      <vt:lpstr>Evaluation Methodology</vt:lpstr>
      <vt:lpstr>Evaluation Methodology</vt:lpstr>
      <vt:lpstr>Datasets</vt:lpstr>
      <vt:lpstr>Strong Scaling: 1 DPU (I)</vt:lpstr>
      <vt:lpstr>Strong Scaling: 1 DPU (II)</vt:lpstr>
      <vt:lpstr>Strong Scaling: 1 DPU (III)</vt:lpstr>
      <vt:lpstr>Strong Scaling: 1 DPU (IV)</vt:lpstr>
      <vt:lpstr>Strong Scaling: 1 DPU (V)</vt:lpstr>
      <vt:lpstr>Strong Scaling: 1 DPU (VI)</vt:lpstr>
      <vt:lpstr>Strong Scaling: 1 Rank (I)</vt:lpstr>
      <vt:lpstr>Strong Scaling: 1 Rank (II)</vt:lpstr>
      <vt:lpstr>Strong Scaling: 1 Rank (III)</vt:lpstr>
      <vt:lpstr>Strong Scaling: 1 Rank (IV)</vt:lpstr>
      <vt:lpstr>Strong Scaling: 32 Ranks (I)</vt:lpstr>
      <vt:lpstr>Strong Scaling: 32 Ranks (II)</vt:lpstr>
      <vt:lpstr>Strong Scaling: 32 Ranks (III)</vt:lpstr>
      <vt:lpstr>Weak Scaling: 1 Rank</vt:lpstr>
      <vt:lpstr>CPU/GPU: Evaluation Methodology</vt:lpstr>
      <vt:lpstr>CPU/GPU: Performance Comparison (I)</vt:lpstr>
      <vt:lpstr>CPU/GPU: Performance Comparison (II)</vt:lpstr>
      <vt:lpstr>CPU/GPU: Performance Comparison (III)</vt:lpstr>
      <vt:lpstr>CPU/GPU: Energy Comparison (I)</vt:lpstr>
      <vt:lpstr>CPU/GPU: Energy Comparison (II)</vt:lpstr>
      <vt:lpstr>Outline</vt:lpstr>
      <vt:lpstr>Key Takeaway 1</vt:lpstr>
      <vt:lpstr>Key Takeaway 2</vt:lpstr>
      <vt:lpstr>Key Takeaway 3</vt:lpstr>
      <vt:lpstr>Key Takeaway 4</vt:lpstr>
      <vt:lpstr>Executive Summary</vt:lpstr>
      <vt:lpstr>Understanding a Modern PIM Architecture</vt:lpstr>
      <vt:lpstr>PrIM Repository</vt:lpstr>
      <vt:lpstr>PowerPoint Presentation</vt:lpstr>
      <vt:lpstr>Resources</vt:lpstr>
      <vt:lpstr>Data Movement vs. Computation Energy</vt:lpstr>
      <vt:lpstr>Characterization of UPMEM PIM</vt:lpstr>
      <vt:lpstr>Banner Colors</vt:lpstr>
      <vt:lpstr>DPU Sharing? Security Implications?</vt:lpstr>
      <vt:lpstr>More Questions and Ideas?</vt:lpstr>
      <vt:lpstr>Arithmetic Throughput (II)</vt:lpstr>
      <vt:lpstr>Arithmetic Throughput (III)</vt:lpstr>
      <vt:lpstr>Strong Scaling: 32 Ranks</vt:lpstr>
      <vt:lpstr>DSLs, High-level Programming</vt:lpstr>
      <vt:lpstr>Backup: CPU-DPU Data Transfers</vt:lpstr>
      <vt:lpstr>GEMV: Parallelization Approach</vt:lpstr>
      <vt:lpstr>MLP: Parallelization Approach</vt:lpstr>
      <vt:lpstr>PIM Review and Open Problems</vt:lpstr>
      <vt:lpstr>PIM Review and Open Problems (II)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</dc:title>
  <dc:creator>Microsoft Office User</dc:creator>
  <cp:lastModifiedBy>Juan Gómez-Luna</cp:lastModifiedBy>
  <cp:revision>746</cp:revision>
  <dcterms:created xsi:type="dcterms:W3CDTF">2020-09-04T14:15:51Z</dcterms:created>
  <dcterms:modified xsi:type="dcterms:W3CDTF">2021-07-12T14:21:15Z</dcterms:modified>
</cp:coreProperties>
</file>