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.xml" ContentType="application/vnd.openxmlformats-officedocument.themeOverride+xml"/>
  <Override PartName="/ppt/notesSlides/notesSlide2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6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7.xml" ContentType="application/vnd.openxmlformats-officedocument.themeOverride+xml"/>
  <Override PartName="/ppt/notesSlides/notesSlide51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8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02"/>
  </p:notesMasterIdLst>
  <p:sldIdLst>
    <p:sldId id="397" r:id="rId2"/>
    <p:sldId id="408" r:id="rId3"/>
    <p:sldId id="409" r:id="rId4"/>
    <p:sldId id="410" r:id="rId5"/>
    <p:sldId id="411" r:id="rId6"/>
    <p:sldId id="413" r:id="rId7"/>
    <p:sldId id="414" r:id="rId8"/>
    <p:sldId id="415" r:id="rId9"/>
    <p:sldId id="416" r:id="rId10"/>
    <p:sldId id="418" r:id="rId11"/>
    <p:sldId id="419" r:id="rId12"/>
    <p:sldId id="420" r:id="rId13"/>
    <p:sldId id="457" r:id="rId14"/>
    <p:sldId id="422" r:id="rId15"/>
    <p:sldId id="423" r:id="rId16"/>
    <p:sldId id="424" r:id="rId17"/>
    <p:sldId id="425" r:id="rId18"/>
    <p:sldId id="427" r:id="rId19"/>
    <p:sldId id="428" r:id="rId20"/>
    <p:sldId id="426" r:id="rId21"/>
    <p:sldId id="429" r:id="rId22"/>
    <p:sldId id="451" r:id="rId23"/>
    <p:sldId id="430" r:id="rId24"/>
    <p:sldId id="431" r:id="rId25"/>
    <p:sldId id="433" r:id="rId26"/>
    <p:sldId id="434" r:id="rId27"/>
    <p:sldId id="436" r:id="rId28"/>
    <p:sldId id="437" r:id="rId29"/>
    <p:sldId id="435" r:id="rId30"/>
    <p:sldId id="438" r:id="rId31"/>
    <p:sldId id="439" r:id="rId32"/>
    <p:sldId id="440" r:id="rId33"/>
    <p:sldId id="441" r:id="rId34"/>
    <p:sldId id="442" r:id="rId35"/>
    <p:sldId id="452" r:id="rId36"/>
    <p:sldId id="453" r:id="rId37"/>
    <p:sldId id="454" r:id="rId38"/>
    <p:sldId id="455" r:id="rId39"/>
    <p:sldId id="456" r:id="rId40"/>
    <p:sldId id="432" r:id="rId41"/>
    <p:sldId id="406" r:id="rId42"/>
    <p:sldId id="407" r:id="rId43"/>
    <p:sldId id="444" r:id="rId44"/>
    <p:sldId id="445" r:id="rId45"/>
    <p:sldId id="447" r:id="rId46"/>
    <p:sldId id="448" r:id="rId47"/>
    <p:sldId id="449" r:id="rId48"/>
    <p:sldId id="450" r:id="rId49"/>
    <p:sldId id="443" r:id="rId50"/>
    <p:sldId id="349" r:id="rId51"/>
    <p:sldId id="299" r:id="rId52"/>
    <p:sldId id="300" r:id="rId53"/>
    <p:sldId id="301" r:id="rId54"/>
    <p:sldId id="302" r:id="rId55"/>
    <p:sldId id="393" r:id="rId56"/>
    <p:sldId id="303" r:id="rId57"/>
    <p:sldId id="400" r:id="rId58"/>
    <p:sldId id="304" r:id="rId59"/>
    <p:sldId id="307" r:id="rId60"/>
    <p:sldId id="345" r:id="rId61"/>
    <p:sldId id="308" r:id="rId62"/>
    <p:sldId id="309" r:id="rId63"/>
    <p:sldId id="310" r:id="rId64"/>
    <p:sldId id="311" r:id="rId65"/>
    <p:sldId id="378" r:id="rId66"/>
    <p:sldId id="312" r:id="rId67"/>
    <p:sldId id="313" r:id="rId68"/>
    <p:sldId id="331" r:id="rId69"/>
    <p:sldId id="346" r:id="rId70"/>
    <p:sldId id="347" r:id="rId71"/>
    <p:sldId id="386" r:id="rId72"/>
    <p:sldId id="315" r:id="rId73"/>
    <p:sldId id="314" r:id="rId74"/>
    <p:sldId id="388" r:id="rId75"/>
    <p:sldId id="405" r:id="rId76"/>
    <p:sldId id="389" r:id="rId77"/>
    <p:sldId id="368" r:id="rId78"/>
    <p:sldId id="367" r:id="rId79"/>
    <p:sldId id="402" r:id="rId80"/>
    <p:sldId id="370" r:id="rId81"/>
    <p:sldId id="403" r:id="rId82"/>
    <p:sldId id="316" r:id="rId83"/>
    <p:sldId id="317" r:id="rId84"/>
    <p:sldId id="390" r:id="rId85"/>
    <p:sldId id="318" r:id="rId86"/>
    <p:sldId id="353" r:id="rId87"/>
    <p:sldId id="320" r:id="rId88"/>
    <p:sldId id="321" r:id="rId89"/>
    <p:sldId id="362" r:id="rId90"/>
    <p:sldId id="358" r:id="rId91"/>
    <p:sldId id="399" r:id="rId92"/>
    <p:sldId id="373" r:id="rId93"/>
    <p:sldId id="374" r:id="rId94"/>
    <p:sldId id="391" r:id="rId95"/>
    <p:sldId id="326" r:id="rId96"/>
    <p:sldId id="324" r:id="rId97"/>
    <p:sldId id="404" r:id="rId98"/>
    <p:sldId id="332" r:id="rId99"/>
    <p:sldId id="335" r:id="rId100"/>
    <p:sldId id="336" r:id="rId10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3"/>
      <p:bold r:id="rId104"/>
      <p:italic r:id="rId105"/>
      <p:boldItalic r:id="rId106"/>
    </p:embeddedFont>
    <p:embeddedFont>
      <p:font typeface="Cambria" panose="02040503050406030204" pitchFamily="18" charset="0"/>
      <p:regular r:id="rId107"/>
      <p:bold r:id="rId108"/>
      <p:italic r:id="rId109"/>
      <p:boldItalic r:id="rId110"/>
    </p:embeddedFont>
    <p:embeddedFont>
      <p:font typeface="Consolas" panose="020B0609020204030204" pitchFamily="49" charset="0"/>
      <p:regular r:id="rId111"/>
      <p:bold r:id="rId112"/>
      <p:italic r:id="rId113"/>
      <p:boldItalic r:id="rId114"/>
    </p:embeddedFont>
    <p:embeddedFont>
      <p:font typeface="Lato" panose="020F0502020204030203" pitchFamily="34" charset="77"/>
      <p:regular r:id="rId115"/>
      <p:bold r:id="rId116"/>
      <p:italic r:id="rId117"/>
      <p:boldItalic r:id="rId118"/>
    </p:embeddedFont>
    <p:embeddedFont>
      <p:font typeface="Lato Black" panose="020F0502020204030203" pitchFamily="34" charset="77"/>
      <p:bold r:id="rId119"/>
      <p:italic r:id="rId120"/>
      <p:boldItalic r:id="rId121"/>
    </p:embeddedFont>
    <p:embeddedFont>
      <p:font typeface="Palatino Linotype" panose="02040502050505030304" pitchFamily="18" charset="0"/>
      <p:regular r:id="rId122"/>
      <p:bold r:id="rId123"/>
      <p:italic r:id="rId124"/>
      <p:boldItalic r:id="rId1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CFF"/>
    <a:srgbClr val="8C8BFF"/>
    <a:srgbClr val="A5A1FF"/>
    <a:srgbClr val="FF5261"/>
    <a:srgbClr val="FFFFFF"/>
    <a:srgbClr val="E10004"/>
    <a:srgbClr val="FFB4C3"/>
    <a:srgbClr val="B1AAFF"/>
    <a:srgbClr val="FFD4FF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2" autoAdjust="0"/>
    <p:restoredTop sz="84573" autoAdjust="0"/>
  </p:normalViewPr>
  <p:slideViewPr>
    <p:cSldViewPr snapToGrid="0">
      <p:cViewPr varScale="1">
        <p:scale>
          <a:sx n="101" d="100"/>
          <a:sy n="101" d="100"/>
        </p:scale>
        <p:origin x="1952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6" Type="http://schemas.openxmlformats.org/officeDocument/2006/relationships/slide" Target="slides/slide15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123" Type="http://schemas.openxmlformats.org/officeDocument/2006/relationships/font" Target="fonts/font21.fntdata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1.fntdata"/><Relationship Id="rId118" Type="http://schemas.openxmlformats.org/officeDocument/2006/relationships/font" Target="fonts/font16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24" Type="http://schemas.openxmlformats.org/officeDocument/2006/relationships/font" Target="fonts/font22.fntdata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2.fntdata"/><Relationship Id="rId119" Type="http://schemas.openxmlformats.org/officeDocument/2006/relationships/font" Target="fonts/font17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120" Type="http://schemas.openxmlformats.org/officeDocument/2006/relationships/font" Target="fonts/font18.fntdata"/><Relationship Id="rId125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/Users/rbera/Documents/work/Pythia/pythia_MICRO21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/Users/rbera/Documents/work/Pythia/pythia_MICRO21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/Users/rbera/Documents/work/Pythia/pythia_MICRO21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/Users/rbera/Documents/work/Pythia/pythia_MICRO2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/rbera/Documents/work/Pythia/pythia_MICRO2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rbera/Documents/work/Pythia/pythia_MICRO2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/Users/rbera/Documents/work/Pythia/pythia_MICRO21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/Users/rbera/Documents/work/Pythia/pythia_MICRO21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ST!$CV$4</c:f>
              <c:strCache>
                <c:ptCount val="1"/>
                <c:pt idx="0">
                  <c:v>SPP </c:v>
                </c:pt>
              </c:strCache>
            </c:strRef>
          </c:tx>
          <c:spPr>
            <a:ln w="2222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ST!$CV$5:$CV$154</c:f>
              <c:numCache>
                <c:formatCode>General</c:formatCode>
                <c:ptCount val="150"/>
                <c:pt idx="0">
                  <c:v>1.0026696168739027</c:v>
                </c:pt>
                <c:pt idx="1">
                  <c:v>1.0157897872847523</c:v>
                </c:pt>
                <c:pt idx="2">
                  <c:v>1.0032627285883438</c:v>
                </c:pt>
                <c:pt idx="3">
                  <c:v>1.003353382658221</c:v>
                </c:pt>
                <c:pt idx="4">
                  <c:v>1.000630031501575</c:v>
                </c:pt>
                <c:pt idx="5">
                  <c:v>1.0041629636559239</c:v>
                </c:pt>
                <c:pt idx="6">
                  <c:v>1.0068310227745494</c:v>
                </c:pt>
                <c:pt idx="7">
                  <c:v>1.0066479400749062</c:v>
                </c:pt>
                <c:pt idx="8">
                  <c:v>1.0065783201449137</c:v>
                </c:pt>
                <c:pt idx="9">
                  <c:v>1.0066577896138482</c:v>
                </c:pt>
                <c:pt idx="10">
                  <c:v>1.0074568469505178</c:v>
                </c:pt>
                <c:pt idx="11">
                  <c:v>1.0093128263016791</c:v>
                </c:pt>
                <c:pt idx="12">
                  <c:v>1.0108575124745889</c:v>
                </c:pt>
                <c:pt idx="13">
                  <c:v>1.0123423178146838</c:v>
                </c:pt>
                <c:pt idx="14">
                  <c:v>1.014533258803801</c:v>
                </c:pt>
                <c:pt idx="15">
                  <c:v>1.01603347752492</c:v>
                </c:pt>
                <c:pt idx="16">
                  <c:v>1.0049349671699219</c:v>
                </c:pt>
                <c:pt idx="17">
                  <c:v>1.0237992460214682</c:v>
                </c:pt>
                <c:pt idx="18">
                  <c:v>1.00337039306662</c:v>
                </c:pt>
                <c:pt idx="19">
                  <c:v>1.0235739509432762</c:v>
                </c:pt>
                <c:pt idx="20">
                  <c:v>1.0246617197730248</c:v>
                </c:pt>
                <c:pt idx="21">
                  <c:v>1.0256128034269396</c:v>
                </c:pt>
                <c:pt idx="22">
                  <c:v>1.0258067314365025</c:v>
                </c:pt>
                <c:pt idx="23">
                  <c:v>1.0240617433414043</c:v>
                </c:pt>
                <c:pt idx="24">
                  <c:v>1.0221141781681304</c:v>
                </c:pt>
                <c:pt idx="25">
                  <c:v>1.0257494828491154</c:v>
                </c:pt>
                <c:pt idx="26">
                  <c:v>1.0265757990595799</c:v>
                </c:pt>
                <c:pt idx="27">
                  <c:v>1.0307326598183206</c:v>
                </c:pt>
                <c:pt idx="28">
                  <c:v>1.0316273720529041</c:v>
                </c:pt>
                <c:pt idx="29">
                  <c:v>1.0309508318616971</c:v>
                </c:pt>
                <c:pt idx="30">
                  <c:v>1.0204793028322441</c:v>
                </c:pt>
                <c:pt idx="31">
                  <c:v>1.0210098746410814</c:v>
                </c:pt>
                <c:pt idx="32">
                  <c:v>1.0423481443728861</c:v>
                </c:pt>
                <c:pt idx="33">
                  <c:v>1.0336553064819876</c:v>
                </c:pt>
                <c:pt idx="34">
                  <c:v>1.0360647461584578</c:v>
                </c:pt>
                <c:pt idx="35">
                  <c:v>1.0333333333333334</c:v>
                </c:pt>
                <c:pt idx="36">
                  <c:v>1.0371969341467231</c:v>
                </c:pt>
                <c:pt idx="37">
                  <c:v>1.0364617666446936</c:v>
                </c:pt>
                <c:pt idx="38">
                  <c:v>1.0410538832217286</c:v>
                </c:pt>
                <c:pt idx="39">
                  <c:v>1.0380585001366824</c:v>
                </c:pt>
                <c:pt idx="40">
                  <c:v>1.0401684970663458</c:v>
                </c:pt>
                <c:pt idx="41">
                  <c:v>1.0487699344789219</c:v>
                </c:pt>
                <c:pt idx="42">
                  <c:v>1.0116438356164383</c:v>
                </c:pt>
                <c:pt idx="43">
                  <c:v>1.0074362007774209</c:v>
                </c:pt>
                <c:pt idx="44">
                  <c:v>1.0432436296058039</c:v>
                </c:pt>
                <c:pt idx="45">
                  <c:v>1.05624058926464</c:v>
                </c:pt>
                <c:pt idx="46">
                  <c:v>1.0456656598135698</c:v>
                </c:pt>
                <c:pt idx="47">
                  <c:v>1.0442950490072882</c:v>
                </c:pt>
                <c:pt idx="48">
                  <c:v>1.0002251600244461</c:v>
                </c:pt>
                <c:pt idx="49">
                  <c:v>1.041324056504322</c:v>
                </c:pt>
                <c:pt idx="50">
                  <c:v>1.0440842245989304</c:v>
                </c:pt>
                <c:pt idx="51">
                  <c:v>1.0319427381015973</c:v>
                </c:pt>
                <c:pt idx="52">
                  <c:v>1.0257806826434277</c:v>
                </c:pt>
                <c:pt idx="53">
                  <c:v>1.0068240123140071</c:v>
                </c:pt>
                <c:pt idx="54">
                  <c:v>1.0547686496694997</c:v>
                </c:pt>
                <c:pt idx="55">
                  <c:v>1.016607935264944</c:v>
                </c:pt>
                <c:pt idx="56">
                  <c:v>1.0511080677290836</c:v>
                </c:pt>
                <c:pt idx="57">
                  <c:v>1.054548862784304</c:v>
                </c:pt>
                <c:pt idx="58">
                  <c:v>1.0501959645812164</c:v>
                </c:pt>
                <c:pt idx="59">
                  <c:v>1.0730705853750775</c:v>
                </c:pt>
                <c:pt idx="60">
                  <c:v>1.0610815717805733</c:v>
                </c:pt>
                <c:pt idx="61">
                  <c:v>1.0522199659733273</c:v>
                </c:pt>
                <c:pt idx="62">
                  <c:v>1.0563801844725431</c:v>
                </c:pt>
                <c:pt idx="63">
                  <c:v>1.0516495250941382</c:v>
                </c:pt>
                <c:pt idx="64">
                  <c:v>1.0534697534610826</c:v>
                </c:pt>
                <c:pt idx="65">
                  <c:v>1.0152313774126036</c:v>
                </c:pt>
                <c:pt idx="66">
                  <c:v>1.0563708759954493</c:v>
                </c:pt>
                <c:pt idx="67">
                  <c:v>1.059749077490775</c:v>
                </c:pt>
                <c:pt idx="68">
                  <c:v>1.0557581325906571</c:v>
                </c:pt>
                <c:pt idx="69">
                  <c:v>1.0606791121564016</c:v>
                </c:pt>
                <c:pt idx="70">
                  <c:v>1.0127012928101611</c:v>
                </c:pt>
                <c:pt idx="71">
                  <c:v>1.0593863754550183</c:v>
                </c:pt>
                <c:pt idx="72">
                  <c:v>1.0563189548731429</c:v>
                </c:pt>
                <c:pt idx="73">
                  <c:v>1.0868787599588097</c:v>
                </c:pt>
                <c:pt idx="74">
                  <c:v>0.97752036909786988</c:v>
                </c:pt>
                <c:pt idx="75">
                  <c:v>1.0172719935431802</c:v>
                </c:pt>
                <c:pt idx="76">
                  <c:v>0.98425538061534024</c:v>
                </c:pt>
                <c:pt idx="77">
                  <c:v>1.1912369654644601</c:v>
                </c:pt>
                <c:pt idx="78">
                  <c:v>1.1883805879283353</c:v>
                </c:pt>
                <c:pt idx="79">
                  <c:v>1.1762229913010942</c:v>
                </c:pt>
                <c:pt idx="80">
                  <c:v>1.1779867427162014</c:v>
                </c:pt>
                <c:pt idx="81">
                  <c:v>1.0964800498400022</c:v>
                </c:pt>
                <c:pt idx="82">
                  <c:v>1.1693996626386085</c:v>
                </c:pt>
                <c:pt idx="83">
                  <c:v>1.0407111196762382</c:v>
                </c:pt>
                <c:pt idx="84">
                  <c:v>1.18570790704898</c:v>
                </c:pt>
                <c:pt idx="85">
                  <c:v>1.0068410323739763</c:v>
                </c:pt>
                <c:pt idx="86">
                  <c:v>1.1640583402065086</c:v>
                </c:pt>
                <c:pt idx="87">
                  <c:v>0.98700933771398924</c:v>
                </c:pt>
                <c:pt idx="88">
                  <c:v>1.2388986767145485</c:v>
                </c:pt>
                <c:pt idx="89">
                  <c:v>0.98299319727891155</c:v>
                </c:pt>
                <c:pt idx="90">
                  <c:v>1.1775157955893389</c:v>
                </c:pt>
                <c:pt idx="91">
                  <c:v>1.2679233915718047</c:v>
                </c:pt>
                <c:pt idx="92">
                  <c:v>1.3111326234269118</c:v>
                </c:pt>
                <c:pt idx="93">
                  <c:v>1.3006428436377386</c:v>
                </c:pt>
                <c:pt idx="94">
                  <c:v>1.3116690165400766</c:v>
                </c:pt>
                <c:pt idx="95">
                  <c:v>1.3357510774729315</c:v>
                </c:pt>
                <c:pt idx="96">
                  <c:v>1.4164852255054432</c:v>
                </c:pt>
                <c:pt idx="97">
                  <c:v>1.3543790821495549</c:v>
                </c:pt>
                <c:pt idx="98">
                  <c:v>1.2947646947646947</c:v>
                </c:pt>
                <c:pt idx="99">
                  <c:v>1.3837783582174672</c:v>
                </c:pt>
                <c:pt idx="100">
                  <c:v>1.3845022572848737</c:v>
                </c:pt>
                <c:pt idx="101">
                  <c:v>1.3845890762337973</c:v>
                </c:pt>
                <c:pt idx="102">
                  <c:v>1.3871888885081496</c:v>
                </c:pt>
                <c:pt idx="103">
                  <c:v>1.0441632313936025</c:v>
                </c:pt>
                <c:pt idx="104">
                  <c:v>1.0594385562875968</c:v>
                </c:pt>
                <c:pt idx="105">
                  <c:v>1.2156583543271631</c:v>
                </c:pt>
                <c:pt idx="106">
                  <c:v>1.1865870561893592</c:v>
                </c:pt>
                <c:pt idx="107">
                  <c:v>1.391206032991509</c:v>
                </c:pt>
                <c:pt idx="108">
                  <c:v>1.3958635418422976</c:v>
                </c:pt>
                <c:pt idx="109">
                  <c:v>1.3969210990058407</c:v>
                </c:pt>
                <c:pt idx="110">
                  <c:v>1.4014591289375509</c:v>
                </c:pt>
                <c:pt idx="111">
                  <c:v>1.3753440165518318</c:v>
                </c:pt>
                <c:pt idx="112">
                  <c:v>1.4033509427289406</c:v>
                </c:pt>
                <c:pt idx="113">
                  <c:v>1.3995766673859209</c:v>
                </c:pt>
                <c:pt idx="114">
                  <c:v>1.4000513953846945</c:v>
                </c:pt>
                <c:pt idx="115">
                  <c:v>1.4000508682935102</c:v>
                </c:pt>
                <c:pt idx="116">
                  <c:v>1.4043062200956937</c:v>
                </c:pt>
                <c:pt idx="117">
                  <c:v>1.4045366865065037</c:v>
                </c:pt>
                <c:pt idx="118">
                  <c:v>1.3792952642758964</c:v>
                </c:pt>
                <c:pt idx="119">
                  <c:v>1.4009700089082451</c:v>
                </c:pt>
                <c:pt idx="120">
                  <c:v>1.4087397217769042</c:v>
                </c:pt>
                <c:pt idx="121">
                  <c:v>1.3096171171171171</c:v>
                </c:pt>
                <c:pt idx="122">
                  <c:v>1.4116805572832443</c:v>
                </c:pt>
                <c:pt idx="123">
                  <c:v>1.4229977750154077</c:v>
                </c:pt>
                <c:pt idx="124">
                  <c:v>1.4250654107796965</c:v>
                </c:pt>
                <c:pt idx="125">
                  <c:v>1.4276000796236734</c:v>
                </c:pt>
                <c:pt idx="126">
                  <c:v>1.3354590454167721</c:v>
                </c:pt>
                <c:pt idx="127">
                  <c:v>1.2799078536249537</c:v>
                </c:pt>
                <c:pt idx="128">
                  <c:v>1.4116946789680613</c:v>
                </c:pt>
                <c:pt idx="129">
                  <c:v>1.4325183488382964</c:v>
                </c:pt>
                <c:pt idx="130">
                  <c:v>1.1363427389230505</c:v>
                </c:pt>
                <c:pt idx="131">
                  <c:v>1.4651627363087116</c:v>
                </c:pt>
                <c:pt idx="132">
                  <c:v>1.6461178904618685</c:v>
                </c:pt>
                <c:pt idx="133">
                  <c:v>1.2316952462480941</c:v>
                </c:pt>
                <c:pt idx="134">
                  <c:v>1.4253552452736933</c:v>
                </c:pt>
                <c:pt idx="135">
                  <c:v>0.99985278963639024</c:v>
                </c:pt>
                <c:pt idx="136">
                  <c:v>1.5016538960767074</c:v>
                </c:pt>
                <c:pt idx="137">
                  <c:v>1.608689103475976</c:v>
                </c:pt>
                <c:pt idx="138">
                  <c:v>1.6119478733505779</c:v>
                </c:pt>
                <c:pt idx="139">
                  <c:v>1.7139023144794499</c:v>
                </c:pt>
                <c:pt idx="140">
                  <c:v>1.7126982084847706</c:v>
                </c:pt>
                <c:pt idx="141">
                  <c:v>1.7851061923111391</c:v>
                </c:pt>
                <c:pt idx="142">
                  <c:v>1.7944312885563884</c:v>
                </c:pt>
                <c:pt idx="143">
                  <c:v>1.7799506456629031</c:v>
                </c:pt>
                <c:pt idx="144">
                  <c:v>1.8044395945208629</c:v>
                </c:pt>
                <c:pt idx="145">
                  <c:v>1.784118068833652</c:v>
                </c:pt>
                <c:pt idx="146">
                  <c:v>1.7912213930761691</c:v>
                </c:pt>
                <c:pt idx="147">
                  <c:v>1.8081441656710477</c:v>
                </c:pt>
                <c:pt idx="148">
                  <c:v>1.9313949068795135</c:v>
                </c:pt>
                <c:pt idx="149">
                  <c:v>2.0784826580432441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EA-2848-90F2-835C794FC0B6}"/>
            </c:ext>
          </c:extLst>
        </c:ser>
        <c:ser>
          <c:idx val="1"/>
          <c:order val="1"/>
          <c:tx>
            <c:strRef>
              <c:f>ST!$CW$4</c:f>
              <c:strCache>
                <c:ptCount val="1"/>
                <c:pt idx="0">
                  <c:v>Bingo </c:v>
                </c:pt>
              </c:strCache>
            </c:strRef>
          </c:tx>
          <c:spPr>
            <a:ln w="22225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ST!$CW$5:$CW$154</c:f>
              <c:numCache>
                <c:formatCode>General</c:formatCode>
                <c:ptCount val="150"/>
                <c:pt idx="0">
                  <c:v>1.0197936458308281</c:v>
                </c:pt>
                <c:pt idx="1">
                  <c:v>0.87797175713519637</c:v>
                </c:pt>
                <c:pt idx="2">
                  <c:v>1.0074463886330747</c:v>
                </c:pt>
                <c:pt idx="3">
                  <c:v>1.0077447170916058</c:v>
                </c:pt>
                <c:pt idx="4">
                  <c:v>1.0107805390269513</c:v>
                </c:pt>
                <c:pt idx="5">
                  <c:v>1.0135647130361569</c:v>
                </c:pt>
                <c:pt idx="6">
                  <c:v>1.0045092802598206</c:v>
                </c:pt>
                <c:pt idx="7">
                  <c:v>1.0147940074906368</c:v>
                </c:pt>
                <c:pt idx="8">
                  <c:v>1.0151110687386786</c:v>
                </c:pt>
                <c:pt idx="9">
                  <c:v>1.0156458055925432</c:v>
                </c:pt>
                <c:pt idx="10">
                  <c:v>1.0159263521288837</c:v>
                </c:pt>
                <c:pt idx="11">
                  <c:v>1.0187197215559005</c:v>
                </c:pt>
                <c:pt idx="12">
                  <c:v>1.0200979486231749</c:v>
                </c:pt>
                <c:pt idx="13">
                  <c:v>1.0210545421544606</c:v>
                </c:pt>
                <c:pt idx="14">
                  <c:v>1.0250139742873112</c:v>
                </c:pt>
                <c:pt idx="15">
                  <c:v>1.0271769794997179</c:v>
                </c:pt>
                <c:pt idx="16">
                  <c:v>1.0466730793358705</c:v>
                </c:pt>
                <c:pt idx="17">
                  <c:v>1.0250942473164695</c:v>
                </c:pt>
                <c:pt idx="18">
                  <c:v>1.0449093933292479</c:v>
                </c:pt>
                <c:pt idx="19">
                  <c:v>1.0253237043871091</c:v>
                </c:pt>
                <c:pt idx="20">
                  <c:v>1.0368834570056744</c:v>
                </c:pt>
                <c:pt idx="21">
                  <c:v>1.0273381722989052</c:v>
                </c:pt>
                <c:pt idx="22">
                  <c:v>1.0366065232477446</c:v>
                </c:pt>
                <c:pt idx="23">
                  <c:v>1.0248789346246971</c:v>
                </c:pt>
                <c:pt idx="24">
                  <c:v>1.0274466750313678</c:v>
                </c:pt>
                <c:pt idx="25">
                  <c:v>1.0284973293402082</c:v>
                </c:pt>
                <c:pt idx="26">
                  <c:v>1.0307124575918101</c:v>
                </c:pt>
                <c:pt idx="27">
                  <c:v>1.0416843535104847</c:v>
                </c:pt>
                <c:pt idx="28">
                  <c:v>1.0316273720529041</c:v>
                </c:pt>
                <c:pt idx="29">
                  <c:v>1.033088577005298</c:v>
                </c:pt>
                <c:pt idx="30">
                  <c:v>1.0343891402714931</c:v>
                </c:pt>
                <c:pt idx="31">
                  <c:v>1.0346662931577841</c:v>
                </c:pt>
                <c:pt idx="32">
                  <c:v>1.0501783811332994</c:v>
                </c:pt>
                <c:pt idx="33">
                  <c:v>1.0366624141911183</c:v>
                </c:pt>
                <c:pt idx="34">
                  <c:v>1.0367589057520588</c:v>
                </c:pt>
                <c:pt idx="35">
                  <c:v>0.99687987519500787</c:v>
                </c:pt>
                <c:pt idx="36">
                  <c:v>1.0383544501798843</c:v>
                </c:pt>
                <c:pt idx="37">
                  <c:v>1.0488628872775214</c:v>
                </c:pt>
                <c:pt idx="38">
                  <c:v>1.0418987420990049</c:v>
                </c:pt>
                <c:pt idx="39">
                  <c:v>1.0415211250493575</c:v>
                </c:pt>
                <c:pt idx="40">
                  <c:v>1.0432676395366332</c:v>
                </c:pt>
                <c:pt idx="41">
                  <c:v>1.0508406477932994</c:v>
                </c:pt>
                <c:pt idx="42">
                  <c:v>0.82143581938102483</c:v>
                </c:pt>
                <c:pt idx="43">
                  <c:v>1.065123091656808</c:v>
                </c:pt>
                <c:pt idx="44">
                  <c:v>1.0444230013223259</c:v>
                </c:pt>
                <c:pt idx="45">
                  <c:v>1.0696699629674844</c:v>
                </c:pt>
                <c:pt idx="46">
                  <c:v>1.0348825879372503</c:v>
                </c:pt>
                <c:pt idx="47">
                  <c:v>1.0352161347072129</c:v>
                </c:pt>
                <c:pt idx="48">
                  <c:v>0.99295570780661957</c:v>
                </c:pt>
                <c:pt idx="49">
                  <c:v>1.0443058944007708</c:v>
                </c:pt>
                <c:pt idx="50">
                  <c:v>1.0440173796791443</c:v>
                </c:pt>
                <c:pt idx="51">
                  <c:v>0.98621868489931097</c:v>
                </c:pt>
                <c:pt idx="52">
                  <c:v>0.97940657744579318</c:v>
                </c:pt>
                <c:pt idx="53">
                  <c:v>1.0707029245767061</c:v>
                </c:pt>
                <c:pt idx="54">
                  <c:v>1.0487397399578704</c:v>
                </c:pt>
                <c:pt idx="55">
                  <c:v>1.0557622030801359</c:v>
                </c:pt>
                <c:pt idx="56">
                  <c:v>1.0462213645418326</c:v>
                </c:pt>
                <c:pt idx="57">
                  <c:v>1.0421144713821546</c:v>
                </c:pt>
                <c:pt idx="58">
                  <c:v>1.0370155320075485</c:v>
                </c:pt>
                <c:pt idx="59">
                  <c:v>1.0840109133147842</c:v>
                </c:pt>
                <c:pt idx="60">
                  <c:v>1.0550836467384257</c:v>
                </c:pt>
                <c:pt idx="61">
                  <c:v>1.0446462872509741</c:v>
                </c:pt>
                <c:pt idx="62">
                  <c:v>1.0466678883391363</c:v>
                </c:pt>
                <c:pt idx="63">
                  <c:v>1.0436688585398752</c:v>
                </c:pt>
                <c:pt idx="64">
                  <c:v>1.0431226336021271</c:v>
                </c:pt>
                <c:pt idx="65">
                  <c:v>1.0655375552282769</c:v>
                </c:pt>
                <c:pt idx="66">
                  <c:v>1.0419795221843002</c:v>
                </c:pt>
                <c:pt idx="67">
                  <c:v>1.0419188191881918</c:v>
                </c:pt>
                <c:pt idx="68">
                  <c:v>1.0429527118206094</c:v>
                </c:pt>
                <c:pt idx="69">
                  <c:v>1.0431574305453475</c:v>
                </c:pt>
                <c:pt idx="70">
                  <c:v>1.0748922658199138</c:v>
                </c:pt>
                <c:pt idx="71">
                  <c:v>0.88646212515167278</c:v>
                </c:pt>
                <c:pt idx="72">
                  <c:v>1.1700322619189867</c:v>
                </c:pt>
                <c:pt idx="73">
                  <c:v>0.94780770689935501</c:v>
                </c:pt>
                <c:pt idx="74">
                  <c:v>0.85893786198095601</c:v>
                </c:pt>
                <c:pt idx="75">
                  <c:v>1.1271993543179986</c:v>
                </c:pt>
                <c:pt idx="76">
                  <c:v>1.057345081612018</c:v>
                </c:pt>
                <c:pt idx="77">
                  <c:v>1.2452884339424091</c:v>
                </c:pt>
                <c:pt idx="78">
                  <c:v>1.2014843161129469</c:v>
                </c:pt>
                <c:pt idx="79">
                  <c:v>1.1887880771988899</c:v>
                </c:pt>
                <c:pt idx="80">
                  <c:v>1.190658239556035</c:v>
                </c:pt>
                <c:pt idx="81">
                  <c:v>1.174496644295302</c:v>
                </c:pt>
                <c:pt idx="82">
                  <c:v>1.1883416751928768</c:v>
                </c:pt>
                <c:pt idx="83">
                  <c:v>1.0809886297937947</c:v>
                </c:pt>
                <c:pt idx="84">
                  <c:v>1.1239735202189824</c:v>
                </c:pt>
                <c:pt idx="85">
                  <c:v>1.1890958090039043</c:v>
                </c:pt>
                <c:pt idx="86">
                  <c:v>1.1658018646315109</c:v>
                </c:pt>
                <c:pt idx="87">
                  <c:v>1.1224061905585336</c:v>
                </c:pt>
                <c:pt idx="88">
                  <c:v>1.2330216946798525</c:v>
                </c:pt>
                <c:pt idx="89">
                  <c:v>0.81438289601554903</c:v>
                </c:pt>
                <c:pt idx="90">
                  <c:v>1.0298724248953011</c:v>
                </c:pt>
                <c:pt idx="91">
                  <c:v>1.2330278720233376</c:v>
                </c:pt>
                <c:pt idx="92">
                  <c:v>1.3065101645692159</c:v>
                </c:pt>
                <c:pt idx="93">
                  <c:v>1.3082057099640763</c:v>
                </c:pt>
                <c:pt idx="94">
                  <c:v>1.3206591773927017</c:v>
                </c:pt>
                <c:pt idx="95">
                  <c:v>1.3426889519604752</c:v>
                </c:pt>
                <c:pt idx="96">
                  <c:v>1.467019180922758</c:v>
                </c:pt>
                <c:pt idx="97">
                  <c:v>1.3975986721562372</c:v>
                </c:pt>
                <c:pt idx="98">
                  <c:v>1.2235116235116235</c:v>
                </c:pt>
                <c:pt idx="99">
                  <c:v>1.378120972249153</c:v>
                </c:pt>
                <c:pt idx="100">
                  <c:v>1.3790072506726252</c:v>
                </c:pt>
                <c:pt idx="101">
                  <c:v>1.3789117274872602</c:v>
                </c:pt>
                <c:pt idx="102">
                  <c:v>1.3814435344778353</c:v>
                </c:pt>
                <c:pt idx="103">
                  <c:v>1.357651871025469</c:v>
                </c:pt>
                <c:pt idx="104">
                  <c:v>1.3071469492981955</c:v>
                </c:pt>
                <c:pt idx="105">
                  <c:v>1.4044811177236605</c:v>
                </c:pt>
                <c:pt idx="106">
                  <c:v>1.3238085083697622</c:v>
                </c:pt>
                <c:pt idx="107">
                  <c:v>1.3853154996777732</c:v>
                </c:pt>
                <c:pt idx="108">
                  <c:v>1.3898611813634576</c:v>
                </c:pt>
                <c:pt idx="109">
                  <c:v>1.3905039511454442</c:v>
                </c:pt>
                <c:pt idx="110">
                  <c:v>1.3948367585704509</c:v>
                </c:pt>
                <c:pt idx="111">
                  <c:v>1.3426697636289111</c:v>
                </c:pt>
                <c:pt idx="112">
                  <c:v>1.3967529453371943</c:v>
                </c:pt>
                <c:pt idx="113">
                  <c:v>1.4042415461915476</c:v>
                </c:pt>
                <c:pt idx="114">
                  <c:v>1.4059207483168012</c:v>
                </c:pt>
                <c:pt idx="115">
                  <c:v>1.4097864944680734</c:v>
                </c:pt>
                <c:pt idx="116">
                  <c:v>1.409204339217951</c:v>
                </c:pt>
                <c:pt idx="117">
                  <c:v>1.4095912030780975</c:v>
                </c:pt>
                <c:pt idx="118">
                  <c:v>1.3720479820067475</c:v>
                </c:pt>
                <c:pt idx="119">
                  <c:v>1.4109104792070248</c:v>
                </c:pt>
                <c:pt idx="120">
                  <c:v>1.413559497336712</c:v>
                </c:pt>
                <c:pt idx="121">
                  <c:v>1.0121734234234234</c:v>
                </c:pt>
                <c:pt idx="122">
                  <c:v>1.4173404652319941</c:v>
                </c:pt>
                <c:pt idx="123">
                  <c:v>1.4275104198222102</c:v>
                </c:pt>
                <c:pt idx="124">
                  <c:v>1.4301622187336471</c:v>
                </c:pt>
                <c:pt idx="125">
                  <c:v>1.4325032216157321</c:v>
                </c:pt>
                <c:pt idx="126">
                  <c:v>1.4293998627018822</c:v>
                </c:pt>
                <c:pt idx="127">
                  <c:v>1.5661706296668962</c:v>
                </c:pt>
                <c:pt idx="128">
                  <c:v>1.4290659607462288</c:v>
                </c:pt>
                <c:pt idx="129">
                  <c:v>1.3933429947174045</c:v>
                </c:pt>
                <c:pt idx="130">
                  <c:v>1.4754037124303201</c:v>
                </c:pt>
                <c:pt idx="131">
                  <c:v>1.4685733775092575</c:v>
                </c:pt>
                <c:pt idx="132">
                  <c:v>1.6857531464914466</c:v>
                </c:pt>
                <c:pt idx="133">
                  <c:v>1.4444905165725905</c:v>
                </c:pt>
                <c:pt idx="134">
                  <c:v>1.4941801556901027</c:v>
                </c:pt>
                <c:pt idx="135">
                  <c:v>0.68614750478433673</c:v>
                </c:pt>
                <c:pt idx="136">
                  <c:v>1.5843905706988235</c:v>
                </c:pt>
                <c:pt idx="137">
                  <c:v>1.5430020250029286</c:v>
                </c:pt>
                <c:pt idx="138">
                  <c:v>1.5796634032939327</c:v>
                </c:pt>
                <c:pt idx="139">
                  <c:v>1.7139498153404031</c:v>
                </c:pt>
                <c:pt idx="140">
                  <c:v>1.684008233894053</c:v>
                </c:pt>
                <c:pt idx="141">
                  <c:v>2.0190279893658332</c:v>
                </c:pt>
                <c:pt idx="142">
                  <c:v>1.7502677265117121</c:v>
                </c:pt>
                <c:pt idx="143">
                  <c:v>1.7435095666283551</c:v>
                </c:pt>
                <c:pt idx="144">
                  <c:v>2.0796025615254288</c:v>
                </c:pt>
                <c:pt idx="145">
                  <c:v>1.7607851338432119</c:v>
                </c:pt>
                <c:pt idx="146">
                  <c:v>1.7569844936761458</c:v>
                </c:pt>
                <c:pt idx="147">
                  <c:v>1.756853179344219</c:v>
                </c:pt>
                <c:pt idx="148">
                  <c:v>1.7188936111399054</c:v>
                </c:pt>
                <c:pt idx="149">
                  <c:v>1.9180140764694693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EA-2848-90F2-835C794FC0B6}"/>
            </c:ext>
          </c:extLst>
        </c:ser>
        <c:ser>
          <c:idx val="2"/>
          <c:order val="2"/>
          <c:tx>
            <c:strRef>
              <c:f>ST!$CX$4</c:f>
              <c:strCache>
                <c:ptCount val="1"/>
                <c:pt idx="0">
                  <c:v>MLOP </c:v>
                </c:pt>
              </c:strCache>
            </c:strRef>
          </c:tx>
          <c:spPr>
            <a:ln w="22225" cap="rnd">
              <a:solidFill>
                <a:srgbClr val="92D05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ST!$CX$5:$CX$154</c:f>
              <c:numCache>
                <c:formatCode>General</c:formatCode>
                <c:ptCount val="150"/>
                <c:pt idx="0">
                  <c:v>1.0012987325332499</c:v>
                </c:pt>
                <c:pt idx="1">
                  <c:v>0.96377286539951135</c:v>
                </c:pt>
                <c:pt idx="2">
                  <c:v>1.0050256545191423</c:v>
                </c:pt>
                <c:pt idx="3">
                  <c:v>1.0043913344333848</c:v>
                </c:pt>
                <c:pt idx="4">
                  <c:v>1.0012600630031501</c:v>
                </c:pt>
                <c:pt idx="5">
                  <c:v>1.0101033724683099</c:v>
                </c:pt>
                <c:pt idx="6">
                  <c:v>1.008146229516997</c:v>
                </c:pt>
                <c:pt idx="7">
                  <c:v>1.0126872659176029</c:v>
                </c:pt>
                <c:pt idx="8">
                  <c:v>1.0132996472494995</c:v>
                </c:pt>
                <c:pt idx="9">
                  <c:v>1.0138386912687845</c:v>
                </c:pt>
                <c:pt idx="10">
                  <c:v>1.0135327963176064</c:v>
                </c:pt>
                <c:pt idx="11">
                  <c:v>1.0166972390762428</c:v>
                </c:pt>
                <c:pt idx="12">
                  <c:v>1.0177416374052857</c:v>
                </c:pt>
                <c:pt idx="13">
                  <c:v>1.0190579907432618</c:v>
                </c:pt>
                <c:pt idx="14">
                  <c:v>1.0224986025712688</c:v>
                </c:pt>
                <c:pt idx="15">
                  <c:v>1.0236505548241488</c:v>
                </c:pt>
                <c:pt idx="16">
                  <c:v>1.0210781648613609</c:v>
                </c:pt>
                <c:pt idx="17">
                  <c:v>1.0293821404932515</c:v>
                </c:pt>
                <c:pt idx="18">
                  <c:v>1.0195220169832793</c:v>
                </c:pt>
                <c:pt idx="19">
                  <c:v>1.0282505646931568</c:v>
                </c:pt>
                <c:pt idx="20">
                  <c:v>1.0326931470973373</c:v>
                </c:pt>
                <c:pt idx="21">
                  <c:v>1.0303129462160876</c:v>
                </c:pt>
                <c:pt idx="22">
                  <c:v>1.0350884802220681</c:v>
                </c:pt>
                <c:pt idx="23">
                  <c:v>1.0289043583535107</c:v>
                </c:pt>
                <c:pt idx="24">
                  <c:v>1.0284190715181933</c:v>
                </c:pt>
                <c:pt idx="25">
                  <c:v>1.0308746796751984</c:v>
                </c:pt>
                <c:pt idx="26">
                  <c:v>1.0318135825248498</c:v>
                </c:pt>
                <c:pt idx="27">
                  <c:v>1.0393072417013329</c:v>
                </c:pt>
                <c:pt idx="28">
                  <c:v>1.0365001059289973</c:v>
                </c:pt>
                <c:pt idx="29">
                  <c:v>1.0372091582241225</c:v>
                </c:pt>
                <c:pt idx="30">
                  <c:v>1.0266465560583209</c:v>
                </c:pt>
                <c:pt idx="31">
                  <c:v>1.0273128370334057</c:v>
                </c:pt>
                <c:pt idx="32">
                  <c:v>1.048186072371774</c:v>
                </c:pt>
                <c:pt idx="33">
                  <c:v>1.0389405260919751</c:v>
                </c:pt>
                <c:pt idx="34">
                  <c:v>1.0404190199728647</c:v>
                </c:pt>
                <c:pt idx="35">
                  <c:v>1.0039001560062402</c:v>
                </c:pt>
                <c:pt idx="36">
                  <c:v>1.0424526826216174</c:v>
                </c:pt>
                <c:pt idx="37">
                  <c:v>1.0452373104812129</c:v>
                </c:pt>
                <c:pt idx="38">
                  <c:v>1.0451530133299956</c:v>
                </c:pt>
                <c:pt idx="39">
                  <c:v>1.0435258026303798</c:v>
                </c:pt>
                <c:pt idx="40">
                  <c:v>1.0442304799157516</c:v>
                </c:pt>
                <c:pt idx="41">
                  <c:v>1.0571455062430462</c:v>
                </c:pt>
                <c:pt idx="42">
                  <c:v>0.97161339421613402</c:v>
                </c:pt>
                <c:pt idx="43">
                  <c:v>1</c:v>
                </c:pt>
                <c:pt idx="44">
                  <c:v>1.0501054286837497</c:v>
                </c:pt>
                <c:pt idx="45">
                  <c:v>1.0672689537297033</c:v>
                </c:pt>
                <c:pt idx="46">
                  <c:v>1.0514469453376207</c:v>
                </c:pt>
                <c:pt idx="47">
                  <c:v>1.0502638853983413</c:v>
                </c:pt>
                <c:pt idx="48">
                  <c:v>0.97243397986426061</c:v>
                </c:pt>
                <c:pt idx="49">
                  <c:v>1.0468058191018343</c:v>
                </c:pt>
                <c:pt idx="50">
                  <c:v>1.0516377005347592</c:v>
                </c:pt>
                <c:pt idx="51">
                  <c:v>0.96570696009828549</c:v>
                </c:pt>
                <c:pt idx="52">
                  <c:v>0.97209254071999174</c:v>
                </c:pt>
                <c:pt idx="53">
                  <c:v>1.0097998973832736</c:v>
                </c:pt>
                <c:pt idx="54">
                  <c:v>1.0621776712428272</c:v>
                </c:pt>
                <c:pt idx="55">
                  <c:v>1.0236230749151658</c:v>
                </c:pt>
                <c:pt idx="56">
                  <c:v>1.0525398406374502</c:v>
                </c:pt>
                <c:pt idx="57">
                  <c:v>1.0594851287178206</c:v>
                </c:pt>
                <c:pt idx="58">
                  <c:v>1.0536217157787779</c:v>
                </c:pt>
                <c:pt idx="59">
                  <c:v>1.0426537723871525</c:v>
                </c:pt>
                <c:pt idx="60">
                  <c:v>1.0682466606147063</c:v>
                </c:pt>
                <c:pt idx="61">
                  <c:v>1.0541408265188519</c:v>
                </c:pt>
                <c:pt idx="62">
                  <c:v>1.0592205729643882</c:v>
                </c:pt>
                <c:pt idx="63">
                  <c:v>1.0603046141741133</c:v>
                </c:pt>
                <c:pt idx="64">
                  <c:v>1.0601751495707969</c:v>
                </c:pt>
                <c:pt idx="65">
                  <c:v>1.0257731958762886</c:v>
                </c:pt>
                <c:pt idx="66">
                  <c:v>1.0592718998862343</c:v>
                </c:pt>
                <c:pt idx="67">
                  <c:v>1.0637638376383765</c:v>
                </c:pt>
                <c:pt idx="68">
                  <c:v>1.0617588790950072</c:v>
                </c:pt>
                <c:pt idx="69">
                  <c:v>1.0651183301484639</c:v>
                </c:pt>
                <c:pt idx="70">
                  <c:v>1.0247675209798139</c:v>
                </c:pt>
                <c:pt idx="71">
                  <c:v>0.98540474952331425</c:v>
                </c:pt>
                <c:pt idx="72">
                  <c:v>1.0620145776078382</c:v>
                </c:pt>
                <c:pt idx="73">
                  <c:v>0.94601918595198098</c:v>
                </c:pt>
                <c:pt idx="74">
                  <c:v>1.0464317267105134</c:v>
                </c:pt>
                <c:pt idx="75">
                  <c:v>1.0920903954802261</c:v>
                </c:pt>
                <c:pt idx="76">
                  <c:v>0.9292936588184314</c:v>
                </c:pt>
                <c:pt idx="77">
                  <c:v>1.2079020376925287</c:v>
                </c:pt>
                <c:pt idx="78">
                  <c:v>1.1978315069287411</c:v>
                </c:pt>
                <c:pt idx="79">
                  <c:v>1.1850777912886228</c:v>
                </c:pt>
                <c:pt idx="80">
                  <c:v>1.1871126869122859</c:v>
                </c:pt>
                <c:pt idx="81">
                  <c:v>1.0989720499532749</c:v>
                </c:pt>
                <c:pt idx="82">
                  <c:v>1.192544866299809</c:v>
                </c:pt>
                <c:pt idx="83">
                  <c:v>0.98622085180188857</c:v>
                </c:pt>
                <c:pt idx="84">
                  <c:v>1.2248063520413117</c:v>
                </c:pt>
                <c:pt idx="85">
                  <c:v>1.1373734581764157</c:v>
                </c:pt>
                <c:pt idx="86">
                  <c:v>1.1626697848261174</c:v>
                </c:pt>
                <c:pt idx="87">
                  <c:v>1.0343895901781082</c:v>
                </c:pt>
                <c:pt idx="88">
                  <c:v>1.2442869819060969</c:v>
                </c:pt>
                <c:pt idx="89">
                  <c:v>1.1426141885325558</c:v>
                </c:pt>
                <c:pt idx="90">
                  <c:v>1.1458277857125565</c:v>
                </c:pt>
                <c:pt idx="91">
                  <c:v>1.2465833782541142</c:v>
                </c:pt>
                <c:pt idx="92">
                  <c:v>1.3132381413359147</c:v>
                </c:pt>
                <c:pt idx="93">
                  <c:v>1.3136887880506711</c:v>
                </c:pt>
                <c:pt idx="94">
                  <c:v>1.3234032231166901</c:v>
                </c:pt>
                <c:pt idx="95">
                  <c:v>1.4265741616734993</c:v>
                </c:pt>
                <c:pt idx="96">
                  <c:v>1.3008398133748056</c:v>
                </c:pt>
                <c:pt idx="97">
                  <c:v>1.3586255954818822</c:v>
                </c:pt>
                <c:pt idx="98">
                  <c:v>1.3206199206199207</c:v>
                </c:pt>
                <c:pt idx="99">
                  <c:v>1.3864815849805527</c:v>
                </c:pt>
                <c:pt idx="100">
                  <c:v>1.3873523644489032</c:v>
                </c:pt>
                <c:pt idx="101">
                  <c:v>1.3873593488149389</c:v>
                </c:pt>
                <c:pt idx="102">
                  <c:v>1.3899644770357173</c:v>
                </c:pt>
                <c:pt idx="103">
                  <c:v>1.1265458728789186</c:v>
                </c:pt>
                <c:pt idx="104">
                  <c:v>1.1280435405327986</c:v>
                </c:pt>
                <c:pt idx="105">
                  <c:v>1.1900397969987953</c:v>
                </c:pt>
                <c:pt idx="106">
                  <c:v>1.1780929025837865</c:v>
                </c:pt>
                <c:pt idx="107">
                  <c:v>1.3939308286318361</c:v>
                </c:pt>
                <c:pt idx="108">
                  <c:v>1.3987747990782893</c:v>
                </c:pt>
                <c:pt idx="109">
                  <c:v>1.3993372272158002</c:v>
                </c:pt>
                <c:pt idx="110">
                  <c:v>1.4038762941215426</c:v>
                </c:pt>
                <c:pt idx="111">
                  <c:v>1.4067105186110516</c:v>
                </c:pt>
                <c:pt idx="112">
                  <c:v>1.4057823655533699</c:v>
                </c:pt>
                <c:pt idx="113">
                  <c:v>1.4147940363531744</c:v>
                </c:pt>
                <c:pt idx="114">
                  <c:v>1.4154083363313976</c:v>
                </c:pt>
                <c:pt idx="115">
                  <c:v>1.4179112913481513</c:v>
                </c:pt>
                <c:pt idx="116">
                  <c:v>1.4197636528625639</c:v>
                </c:pt>
                <c:pt idx="117">
                  <c:v>1.4196796055414005</c:v>
                </c:pt>
                <c:pt idx="118">
                  <c:v>1.4216752051314092</c:v>
                </c:pt>
                <c:pt idx="119">
                  <c:v>1.4185885380580023</c:v>
                </c:pt>
                <c:pt idx="120">
                  <c:v>1.4239851062729481</c:v>
                </c:pt>
                <c:pt idx="121">
                  <c:v>1.4518806306306304</c:v>
                </c:pt>
                <c:pt idx="122">
                  <c:v>1.4271675581539993</c:v>
                </c:pt>
                <c:pt idx="123">
                  <c:v>1.4376743165745685</c:v>
                </c:pt>
                <c:pt idx="124">
                  <c:v>1.4403976975405548</c:v>
                </c:pt>
                <c:pt idx="125">
                  <c:v>1.4425085647832874</c:v>
                </c:pt>
                <c:pt idx="126">
                  <c:v>1.3993026700870759</c:v>
                </c:pt>
                <c:pt idx="127">
                  <c:v>1.4323730339458773</c:v>
                </c:pt>
                <c:pt idx="128">
                  <c:v>1.4487555019501575</c:v>
                </c:pt>
                <c:pt idx="129">
                  <c:v>1.3691272030293116</c:v>
                </c:pt>
                <c:pt idx="130">
                  <c:v>1.2405034193437159</c:v>
                </c:pt>
                <c:pt idx="131">
                  <c:v>1.47996491911908</c:v>
                </c:pt>
                <c:pt idx="132">
                  <c:v>1.4539951341928317</c:v>
                </c:pt>
                <c:pt idx="133">
                  <c:v>1.238824536529253</c:v>
                </c:pt>
                <c:pt idx="134">
                  <c:v>1.5237859878907698</c:v>
                </c:pt>
                <c:pt idx="135">
                  <c:v>1.4545856028264388</c:v>
                </c:pt>
                <c:pt idx="136">
                  <c:v>1.6046979022735837</c:v>
                </c:pt>
                <c:pt idx="137">
                  <c:v>1.5148193396147474</c:v>
                </c:pt>
                <c:pt idx="138">
                  <c:v>1.5068760027504009</c:v>
                </c:pt>
                <c:pt idx="139">
                  <c:v>1.6025246707596574</c:v>
                </c:pt>
                <c:pt idx="140">
                  <c:v>1.6232832652536102</c:v>
                </c:pt>
                <c:pt idx="141">
                  <c:v>2.0241359739522657</c:v>
                </c:pt>
                <c:pt idx="142">
                  <c:v>1.8554276836754702</c:v>
                </c:pt>
                <c:pt idx="143">
                  <c:v>1.6939016969778919</c:v>
                </c:pt>
                <c:pt idx="144">
                  <c:v>2.0923814720156217</c:v>
                </c:pt>
                <c:pt idx="145">
                  <c:v>1.8507259799235181</c:v>
                </c:pt>
                <c:pt idx="146">
                  <c:v>1.6755970682577408</c:v>
                </c:pt>
                <c:pt idx="147">
                  <c:v>1.6459909730519051</c:v>
                </c:pt>
                <c:pt idx="148">
                  <c:v>1.968280294392039</c:v>
                </c:pt>
                <c:pt idx="149">
                  <c:v>2.0213524824044131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EA-2848-90F2-835C794FC0B6}"/>
            </c:ext>
          </c:extLst>
        </c:ser>
        <c:ser>
          <c:idx val="3"/>
          <c:order val="3"/>
          <c:tx>
            <c:strRef>
              <c:f>ST!$CY$4</c:f>
              <c:strCache>
                <c:ptCount val="1"/>
                <c:pt idx="0">
                  <c:v>Pythia 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ST!$CY$5:$CY$154</c:f>
              <c:numCache>
                <c:formatCode>General</c:formatCode>
                <c:ptCount val="150"/>
                <c:pt idx="0">
                  <c:v>0.97828230597176469</c:v>
                </c:pt>
                <c:pt idx="1">
                  <c:v>1.0034558779717571</c:v>
                </c:pt>
                <c:pt idx="2">
                  <c:v>1.0071569530324957</c:v>
                </c:pt>
                <c:pt idx="3">
                  <c:v>1.0075584180550381</c:v>
                </c:pt>
                <c:pt idx="4">
                  <c:v>1.008960448022401</c:v>
                </c:pt>
                <c:pt idx="5">
                  <c:v>1.0095888488703868</c:v>
                </c:pt>
                <c:pt idx="6">
                  <c:v>1.0114745078040075</c:v>
                </c:pt>
                <c:pt idx="7">
                  <c:v>1.0115168539325843</c:v>
                </c:pt>
                <c:pt idx="8">
                  <c:v>1.0130136333301554</c:v>
                </c:pt>
                <c:pt idx="9">
                  <c:v>1.0134106905078943</c:v>
                </c:pt>
                <c:pt idx="10">
                  <c:v>1.0142232451093212</c:v>
                </c:pt>
                <c:pt idx="11">
                  <c:v>1.0170264804101408</c:v>
                </c:pt>
                <c:pt idx="12">
                  <c:v>1.0170486046941416</c:v>
                </c:pt>
                <c:pt idx="13">
                  <c:v>1.0195571285960614</c:v>
                </c:pt>
                <c:pt idx="14">
                  <c:v>1.0222191168250419</c:v>
                </c:pt>
                <c:pt idx="15">
                  <c:v>1.0237445928154973</c:v>
                </c:pt>
                <c:pt idx="16">
                  <c:v>1.029358872485467</c:v>
                </c:pt>
                <c:pt idx="17">
                  <c:v>1.0296986963653629</c:v>
                </c:pt>
                <c:pt idx="18">
                  <c:v>1.0308150223233825</c:v>
                </c:pt>
                <c:pt idx="19">
                  <c:v>1.0317818852798015</c:v>
                </c:pt>
                <c:pt idx="20">
                  <c:v>1.0330423395896988</c:v>
                </c:pt>
                <c:pt idx="21">
                  <c:v>1.0331984769157545</c:v>
                </c:pt>
                <c:pt idx="22">
                  <c:v>1.0332668285912561</c:v>
                </c:pt>
                <c:pt idx="23">
                  <c:v>1.0334745762711863</c:v>
                </c:pt>
                <c:pt idx="24">
                  <c:v>1.0339084065244668</c:v>
                </c:pt>
                <c:pt idx="25">
                  <c:v>1.0349501373923244</c:v>
                </c:pt>
                <c:pt idx="26">
                  <c:v>1.0366049639902388</c:v>
                </c:pt>
                <c:pt idx="27">
                  <c:v>1.0390101027251888</c:v>
                </c:pt>
                <c:pt idx="28">
                  <c:v>1.0399806301262069</c:v>
                </c:pt>
                <c:pt idx="29">
                  <c:v>1.0416085757660254</c:v>
                </c:pt>
                <c:pt idx="30">
                  <c:v>1.0416624769565945</c:v>
                </c:pt>
                <c:pt idx="31">
                  <c:v>1.0416695847048114</c:v>
                </c:pt>
                <c:pt idx="32">
                  <c:v>1.0420238150396144</c:v>
                </c:pt>
                <c:pt idx="33">
                  <c:v>1.0420691331024845</c:v>
                </c:pt>
                <c:pt idx="34">
                  <c:v>1.0425646041712682</c:v>
                </c:pt>
                <c:pt idx="35">
                  <c:v>1.0436817472698907</c:v>
                </c:pt>
                <c:pt idx="36">
                  <c:v>1.0455185358986392</c:v>
                </c:pt>
                <c:pt idx="37">
                  <c:v>1.0463909030982201</c:v>
                </c:pt>
                <c:pt idx="38">
                  <c:v>1.0465924025283184</c:v>
                </c:pt>
                <c:pt idx="39">
                  <c:v>1.0467150624183701</c:v>
                </c:pt>
                <c:pt idx="40">
                  <c:v>1.046998646005717</c:v>
                </c:pt>
                <c:pt idx="41">
                  <c:v>1.0596179997527506</c:v>
                </c:pt>
                <c:pt idx="42">
                  <c:v>1.0597412480974124</c:v>
                </c:pt>
                <c:pt idx="43">
                  <c:v>1.0601092896174862</c:v>
                </c:pt>
                <c:pt idx="44">
                  <c:v>1.0645080590400628</c:v>
                </c:pt>
                <c:pt idx="45">
                  <c:v>1.0651935050665364</c:v>
                </c:pt>
                <c:pt idx="46">
                  <c:v>1.0677839488128877</c:v>
                </c:pt>
                <c:pt idx="47">
                  <c:v>1.0678248303593867</c:v>
                </c:pt>
                <c:pt idx="48">
                  <c:v>1.0680304931004536</c:v>
                </c:pt>
                <c:pt idx="49">
                  <c:v>1.0688533477907292</c:v>
                </c:pt>
                <c:pt idx="50">
                  <c:v>1.0689171122994652</c:v>
                </c:pt>
                <c:pt idx="51">
                  <c:v>1.0699214785534963</c:v>
                </c:pt>
                <c:pt idx="52">
                  <c:v>1.0701317564062662</c:v>
                </c:pt>
                <c:pt idx="53">
                  <c:v>1.074089276552078</c:v>
                </c:pt>
                <c:pt idx="54">
                  <c:v>1.0753613713953658</c:v>
                </c:pt>
                <c:pt idx="55">
                  <c:v>1.0770360219263901</c:v>
                </c:pt>
                <c:pt idx="56">
                  <c:v>1.0815176792828685</c:v>
                </c:pt>
                <c:pt idx="57">
                  <c:v>1.0821357160709824</c:v>
                </c:pt>
                <c:pt idx="58">
                  <c:v>1.0822760923210917</c:v>
                </c:pt>
                <c:pt idx="59">
                  <c:v>1.0832275318079905</c:v>
                </c:pt>
                <c:pt idx="60">
                  <c:v>1.0839385293736221</c:v>
                </c:pt>
                <c:pt idx="61">
                  <c:v>1.0843806596783931</c:v>
                </c:pt>
                <c:pt idx="62">
                  <c:v>1.0844175676501131</c:v>
                </c:pt>
                <c:pt idx="63">
                  <c:v>1.0846119260383296</c:v>
                </c:pt>
                <c:pt idx="64">
                  <c:v>1.0850313592878407</c:v>
                </c:pt>
                <c:pt idx="65">
                  <c:v>1.0852259514766296</c:v>
                </c:pt>
                <c:pt idx="66">
                  <c:v>1.0860637087599543</c:v>
                </c:pt>
                <c:pt idx="67">
                  <c:v>1.0861107011070112</c:v>
                </c:pt>
                <c:pt idx="68">
                  <c:v>1.0870826035774785</c:v>
                </c:pt>
                <c:pt idx="69">
                  <c:v>1.0887843598412466</c:v>
                </c:pt>
                <c:pt idx="70">
                  <c:v>1.09217509639374</c:v>
                </c:pt>
                <c:pt idx="71">
                  <c:v>1.1012653839486912</c:v>
                </c:pt>
                <c:pt idx="72">
                  <c:v>1.1063050145377782</c:v>
                </c:pt>
                <c:pt idx="73">
                  <c:v>1.1173920112731017</c:v>
                </c:pt>
                <c:pt idx="74">
                  <c:v>1.1189751644252477</c:v>
                </c:pt>
                <c:pt idx="75">
                  <c:v>1.1206618240516546</c:v>
                </c:pt>
                <c:pt idx="76">
                  <c:v>1.143218257980644</c:v>
                </c:pt>
                <c:pt idx="77">
                  <c:v>1.1520137759494882</c:v>
                </c:pt>
                <c:pt idx="78">
                  <c:v>1.1566649272337217</c:v>
                </c:pt>
                <c:pt idx="79">
                  <c:v>1.1566738378075014</c:v>
                </c:pt>
                <c:pt idx="80">
                  <c:v>1.1656543856944659</c:v>
                </c:pt>
                <c:pt idx="81">
                  <c:v>1.1760824625492028</c:v>
                </c:pt>
                <c:pt idx="82">
                  <c:v>1.1801288609905152</c:v>
                </c:pt>
                <c:pt idx="83">
                  <c:v>1.1825978030449027</c:v>
                </c:pt>
                <c:pt idx="84">
                  <c:v>1.1888140397196716</c:v>
                </c:pt>
                <c:pt idx="85">
                  <c:v>1.1934491932418891</c:v>
                </c:pt>
                <c:pt idx="86">
                  <c:v>1.1943768727227171</c:v>
                </c:pt>
                <c:pt idx="87">
                  <c:v>1.2027710530866333</c:v>
                </c:pt>
                <c:pt idx="88">
                  <c:v>1.2441841025706972</c:v>
                </c:pt>
                <c:pt idx="89">
                  <c:v>1.2662779397473274</c:v>
                </c:pt>
                <c:pt idx="90">
                  <c:v>1.2743469946016606</c:v>
                </c:pt>
                <c:pt idx="91">
                  <c:v>1.281082537971272</c:v>
                </c:pt>
                <c:pt idx="92">
                  <c:v>1.3131292352371733</c:v>
                </c:pt>
                <c:pt idx="93">
                  <c:v>1.3150122896577801</c:v>
                </c:pt>
                <c:pt idx="94">
                  <c:v>1.3267082063643669</c:v>
                </c:pt>
                <c:pt idx="95">
                  <c:v>1.3394302533375382</c:v>
                </c:pt>
                <c:pt idx="96">
                  <c:v>1.3434525660964229</c:v>
                </c:pt>
                <c:pt idx="97">
                  <c:v>1.3450238192752906</c:v>
                </c:pt>
                <c:pt idx="98">
                  <c:v>1.3531468531468531</c:v>
                </c:pt>
                <c:pt idx="99">
                  <c:v>1.3864587729403579</c:v>
                </c:pt>
                <c:pt idx="100">
                  <c:v>1.3872953623056226</c:v>
                </c:pt>
                <c:pt idx="101">
                  <c:v>1.3873593488149389</c:v>
                </c:pt>
                <c:pt idx="102">
                  <c:v>1.3899073661606642</c:v>
                </c:pt>
                <c:pt idx="103">
                  <c:v>1.3921963378391333</c:v>
                </c:pt>
                <c:pt idx="104">
                  <c:v>1.3927957605270698</c:v>
                </c:pt>
                <c:pt idx="105">
                  <c:v>1.3928462764856937</c:v>
                </c:pt>
                <c:pt idx="106">
                  <c:v>1.3931833528805488</c:v>
                </c:pt>
                <c:pt idx="107">
                  <c:v>1.3938742976019536</c:v>
                </c:pt>
                <c:pt idx="108">
                  <c:v>1.3987073568257178</c:v>
                </c:pt>
                <c:pt idx="109">
                  <c:v>1.3992707282742418</c:v>
                </c:pt>
                <c:pt idx="110">
                  <c:v>1.4038100704178713</c:v>
                </c:pt>
                <c:pt idx="111">
                  <c:v>1.4041145355532567</c:v>
                </c:pt>
                <c:pt idx="112">
                  <c:v>1.4057160540217943</c:v>
                </c:pt>
                <c:pt idx="113">
                  <c:v>1.4141261572290209</c:v>
                </c:pt>
                <c:pt idx="114">
                  <c:v>1.4152849874081308</c:v>
                </c:pt>
                <c:pt idx="115">
                  <c:v>1.4190982181967191</c:v>
                </c:pt>
                <c:pt idx="116">
                  <c:v>1.419155254908431</c:v>
                </c:pt>
                <c:pt idx="117">
                  <c:v>1.4195455061221542</c:v>
                </c:pt>
                <c:pt idx="118">
                  <c:v>1.4199466866591697</c:v>
                </c:pt>
                <c:pt idx="119">
                  <c:v>1.4200449654275251</c:v>
                </c:pt>
                <c:pt idx="120">
                  <c:v>1.4238403061488341</c:v>
                </c:pt>
                <c:pt idx="121">
                  <c:v>1.4262612612612613</c:v>
                </c:pt>
                <c:pt idx="122">
                  <c:v>1.4270638968362566</c:v>
                </c:pt>
                <c:pt idx="123">
                  <c:v>1.437538519392882</c:v>
                </c:pt>
                <c:pt idx="124">
                  <c:v>1.4402825745682888</c:v>
                </c:pt>
                <c:pt idx="125">
                  <c:v>1.4424352271893892</c:v>
                </c:pt>
                <c:pt idx="126">
                  <c:v>1.4472847490696246</c:v>
                </c:pt>
                <c:pt idx="127">
                  <c:v>1.4583487793253191</c:v>
                </c:pt>
                <c:pt idx="128">
                  <c:v>1.47275261978979</c:v>
                </c:pt>
                <c:pt idx="129">
                  <c:v>1.4756439624140996</c:v>
                </c:pt>
                <c:pt idx="130">
                  <c:v>1.4764094017585199</c:v>
                </c:pt>
                <c:pt idx="131">
                  <c:v>1.4804034301305788</c:v>
                </c:pt>
                <c:pt idx="132">
                  <c:v>1.4860251719315722</c:v>
                </c:pt>
                <c:pt idx="133">
                  <c:v>1.4892324977929965</c:v>
                </c:pt>
                <c:pt idx="134">
                  <c:v>1.5160756209069566</c:v>
                </c:pt>
                <c:pt idx="135">
                  <c:v>1.5752981009863092</c:v>
                </c:pt>
                <c:pt idx="136">
                  <c:v>1.5811665201189131</c:v>
                </c:pt>
                <c:pt idx="137">
                  <c:v>1.6230314795909828</c:v>
                </c:pt>
                <c:pt idx="138">
                  <c:v>1.6321174814184209</c:v>
                </c:pt>
                <c:pt idx="139">
                  <c:v>1.7233787362395945</c:v>
                </c:pt>
                <c:pt idx="140">
                  <c:v>1.7967900678652986</c:v>
                </c:pt>
                <c:pt idx="141">
                  <c:v>1.8117513516742836</c:v>
                </c:pt>
                <c:pt idx="142">
                  <c:v>1.8270863813933846</c:v>
                </c:pt>
                <c:pt idx="143">
                  <c:v>1.8528835102427152</c:v>
                </c:pt>
                <c:pt idx="144">
                  <c:v>1.8544065703701578</c:v>
                </c:pt>
                <c:pt idx="145">
                  <c:v>1.8556853489483747</c:v>
                </c:pt>
                <c:pt idx="146">
                  <c:v>1.8734564310525355</c:v>
                </c:pt>
                <c:pt idx="147">
                  <c:v>1.8749170317270676</c:v>
                </c:pt>
                <c:pt idx="148">
                  <c:v>2.0124218237103073</c:v>
                </c:pt>
                <c:pt idx="149">
                  <c:v>2.1995751696151165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EA-2848-90F2-835C794FC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317824"/>
        <c:axId val="347984224"/>
      </c:lineChart>
      <c:catAx>
        <c:axId val="347317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Workload</a:t>
                </a:r>
                <a:r>
                  <a:rPr lang="en-US" baseline="0" dirty="0"/>
                  <a:t> number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984224"/>
        <c:crosses val="autoZero"/>
        <c:auto val="1"/>
        <c:lblAlgn val="ctr"/>
        <c:lblOffset val="100"/>
        <c:noMultiLvlLbl val="0"/>
      </c:catAx>
      <c:valAx>
        <c:axId val="347984224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Speedup over</a:t>
                </a:r>
                <a:r>
                  <a:rPr lang="en-GB" baseline="0"/>
                  <a:t>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1860462717876937E-3"/>
              <c:y val="3.65933965211861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31782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399390644466367"/>
          <c:y val="0.13650112217219806"/>
          <c:w val="0.47432422952599462"/>
          <c:h val="6.3139811949418145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'4C'!$AV$4</c:f>
              <c:strCache>
                <c:ptCount val="1"/>
                <c:pt idx="0">
                  <c:v>SPP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'4C'!$AV$5:$AV$270</c:f>
              <c:numCache>
                <c:formatCode>0.00</c:formatCode>
                <c:ptCount val="266"/>
                <c:pt idx="0">
                  <c:v>0.9606631047006986</c:v>
                </c:pt>
                <c:pt idx="1">
                  <c:v>0.90716723080982209</c:v>
                </c:pt>
                <c:pt idx="2">
                  <c:v>1.0005322917219013</c:v>
                </c:pt>
                <c:pt idx="3">
                  <c:v>0.95881387803594864</c:v>
                </c:pt>
                <c:pt idx="4">
                  <c:v>0.99276139839636923</c:v>
                </c:pt>
                <c:pt idx="5">
                  <c:v>1.0009546475853677</c:v>
                </c:pt>
                <c:pt idx="6">
                  <c:v>0.98761439490374092</c:v>
                </c:pt>
                <c:pt idx="7">
                  <c:v>0.99739665225110374</c:v>
                </c:pt>
                <c:pt idx="8">
                  <c:v>1.0117330340506505</c:v>
                </c:pt>
                <c:pt idx="9">
                  <c:v>1.0030143941973149</c:v>
                </c:pt>
                <c:pt idx="10">
                  <c:v>1.0040708106805218</c:v>
                </c:pt>
                <c:pt idx="11">
                  <c:v>1.0011981360234015</c:v>
                </c:pt>
                <c:pt idx="12">
                  <c:v>1.005163931157671</c:v>
                </c:pt>
                <c:pt idx="13">
                  <c:v>1.0061729377025534</c:v>
                </c:pt>
                <c:pt idx="14">
                  <c:v>1.0095211505476616</c:v>
                </c:pt>
                <c:pt idx="15">
                  <c:v>1.0070976826400031</c:v>
                </c:pt>
                <c:pt idx="16">
                  <c:v>1.0114164462705628</c:v>
                </c:pt>
                <c:pt idx="17">
                  <c:v>1.0134515225683978</c:v>
                </c:pt>
                <c:pt idx="18">
                  <c:v>1.0159997963146943</c:v>
                </c:pt>
                <c:pt idx="19">
                  <c:v>1.0030142811951914</c:v>
                </c:pt>
                <c:pt idx="20">
                  <c:v>1.002899752968109</c:v>
                </c:pt>
                <c:pt idx="21">
                  <c:v>1.0202449586236926</c:v>
                </c:pt>
                <c:pt idx="22">
                  <c:v>0.99471092433066588</c:v>
                </c:pt>
                <c:pt idx="23">
                  <c:v>1.0191971941382192</c:v>
                </c:pt>
                <c:pt idx="24">
                  <c:v>1.0203466824802825</c:v>
                </c:pt>
                <c:pt idx="25">
                  <c:v>0.97643370574098287</c:v>
                </c:pt>
                <c:pt idx="26">
                  <c:v>0.9963614328501037</c:v>
                </c:pt>
                <c:pt idx="27">
                  <c:v>1.0265486519198226</c:v>
                </c:pt>
                <c:pt idx="28">
                  <c:v>1.0254425276594465</c:v>
                </c:pt>
                <c:pt idx="29">
                  <c:v>1.0285190341895072</c:v>
                </c:pt>
                <c:pt idx="30">
                  <c:v>1.0248079492771005</c:v>
                </c:pt>
                <c:pt idx="31">
                  <c:v>1.0252532277526329</c:v>
                </c:pt>
                <c:pt idx="32">
                  <c:v>1.015426162032554</c:v>
                </c:pt>
                <c:pt idx="33">
                  <c:v>1.0292568690130044</c:v>
                </c:pt>
                <c:pt idx="34">
                  <c:v>1.0177095942156118</c:v>
                </c:pt>
                <c:pt idx="35">
                  <c:v>1.0312098369476208</c:v>
                </c:pt>
                <c:pt idx="36">
                  <c:v>1.0369016931786244</c:v>
                </c:pt>
                <c:pt idx="37">
                  <c:v>0.99817201121851784</c:v>
                </c:pt>
                <c:pt idx="38">
                  <c:v>1.0427502881645263</c:v>
                </c:pt>
                <c:pt idx="39">
                  <c:v>1.0346815835619301</c:v>
                </c:pt>
                <c:pt idx="40">
                  <c:v>1.0353366475392947</c:v>
                </c:pt>
                <c:pt idx="41">
                  <c:v>1.0078803780013528</c:v>
                </c:pt>
                <c:pt idx="42">
                  <c:v>1.0393169634458823</c:v>
                </c:pt>
                <c:pt idx="43">
                  <c:v>1.0389620069969312</c:v>
                </c:pt>
                <c:pt idx="44">
                  <c:v>1.0174473337618291</c:v>
                </c:pt>
                <c:pt idx="45">
                  <c:v>1.0446595168979722</c:v>
                </c:pt>
                <c:pt idx="46">
                  <c:v>1.0384647766197712</c:v>
                </c:pt>
                <c:pt idx="47">
                  <c:v>1.048853994961243</c:v>
                </c:pt>
                <c:pt idx="48">
                  <c:v>1.0437620235276377</c:v>
                </c:pt>
                <c:pt idx="49">
                  <c:v>1.049976182967048</c:v>
                </c:pt>
                <c:pt idx="50">
                  <c:v>1.0305637084508255</c:v>
                </c:pt>
                <c:pt idx="51">
                  <c:v>1.0362329229598326</c:v>
                </c:pt>
                <c:pt idx="52">
                  <c:v>1.0388769637905899</c:v>
                </c:pt>
                <c:pt idx="53">
                  <c:v>1.0391593063706932</c:v>
                </c:pt>
                <c:pt idx="54">
                  <c:v>1.039119428334671</c:v>
                </c:pt>
                <c:pt idx="55">
                  <c:v>1.0027813814419233</c:v>
                </c:pt>
                <c:pt idx="56">
                  <c:v>1.059594744320022</c:v>
                </c:pt>
                <c:pt idx="57">
                  <c:v>1.0333843993271328</c:v>
                </c:pt>
                <c:pt idx="58">
                  <c:v>1.048844924864712</c:v>
                </c:pt>
                <c:pt idx="59">
                  <c:v>1.0356138730324844</c:v>
                </c:pt>
                <c:pt idx="60">
                  <c:v>1.0416275487235629</c:v>
                </c:pt>
                <c:pt idx="61">
                  <c:v>1.0429310004011147</c:v>
                </c:pt>
                <c:pt idx="62">
                  <c:v>1.0423872674713115</c:v>
                </c:pt>
                <c:pt idx="63">
                  <c:v>1.039919643495987</c:v>
                </c:pt>
                <c:pt idx="64">
                  <c:v>1.0427927219049884</c:v>
                </c:pt>
                <c:pt idx="65">
                  <c:v>1.0424434635810598</c:v>
                </c:pt>
                <c:pt idx="66">
                  <c:v>1.0622405022058097</c:v>
                </c:pt>
                <c:pt idx="67">
                  <c:v>1.0121334690797972</c:v>
                </c:pt>
                <c:pt idx="68">
                  <c:v>1.0480062982013096</c:v>
                </c:pt>
                <c:pt idx="69">
                  <c:v>1.0426143185414092</c:v>
                </c:pt>
                <c:pt idx="70">
                  <c:v>1.0675097511533231</c:v>
                </c:pt>
                <c:pt idx="71">
                  <c:v>1.0868221073344275</c:v>
                </c:pt>
                <c:pt idx="72">
                  <c:v>1.0494426308461848</c:v>
                </c:pt>
                <c:pt idx="73">
                  <c:v>1.0865898014460074</c:v>
                </c:pt>
                <c:pt idx="74">
                  <c:v>1.0901902432770443</c:v>
                </c:pt>
                <c:pt idx="75">
                  <c:v>0.99199143022958292</c:v>
                </c:pt>
                <c:pt idx="76">
                  <c:v>1.0042386560612317</c:v>
                </c:pt>
                <c:pt idx="77">
                  <c:v>1.0587351224497024</c:v>
                </c:pt>
                <c:pt idx="78">
                  <c:v>1.0479650437309953</c:v>
                </c:pt>
                <c:pt idx="79">
                  <c:v>1.0843124058139793</c:v>
                </c:pt>
                <c:pt idx="80">
                  <c:v>1.0825706041748322</c:v>
                </c:pt>
                <c:pt idx="81">
                  <c:v>1.0908849839331476</c:v>
                </c:pt>
                <c:pt idx="82">
                  <c:v>1.1178368573357527</c:v>
                </c:pt>
                <c:pt idx="83">
                  <c:v>0.97908872410428671</c:v>
                </c:pt>
                <c:pt idx="84">
                  <c:v>0.96959889718439518</c:v>
                </c:pt>
                <c:pt idx="85">
                  <c:v>1.1663648633748682</c:v>
                </c:pt>
                <c:pt idx="86">
                  <c:v>1.1094983266388643</c:v>
                </c:pt>
                <c:pt idx="87">
                  <c:v>1.0981978396356895</c:v>
                </c:pt>
                <c:pt idx="88">
                  <c:v>1.0318266849754223</c:v>
                </c:pt>
                <c:pt idx="89">
                  <c:v>0.87730357447121199</c:v>
                </c:pt>
                <c:pt idx="90">
                  <c:v>1.0081256666265723</c:v>
                </c:pt>
                <c:pt idx="91">
                  <c:v>1.0665174699424314</c:v>
                </c:pt>
                <c:pt idx="92">
                  <c:v>1.1479728235352229</c:v>
                </c:pt>
                <c:pt idx="93">
                  <c:v>0.98056995360081534</c:v>
                </c:pt>
                <c:pt idx="94">
                  <c:v>1.1542018122085065</c:v>
                </c:pt>
                <c:pt idx="95">
                  <c:v>1.2288941131386428</c:v>
                </c:pt>
                <c:pt idx="96">
                  <c:v>1.1522704927752705</c:v>
                </c:pt>
                <c:pt idx="97">
                  <c:v>1.1542230902060997</c:v>
                </c:pt>
                <c:pt idx="98">
                  <c:v>1.2214714801362017</c:v>
                </c:pt>
                <c:pt idx="99">
                  <c:v>1.1513636569924794</c:v>
                </c:pt>
                <c:pt idx="100">
                  <c:v>1.158667811220828</c:v>
                </c:pt>
                <c:pt idx="101">
                  <c:v>1.1417080598970706</c:v>
                </c:pt>
                <c:pt idx="102">
                  <c:v>1.1866421917498857</c:v>
                </c:pt>
                <c:pt idx="103">
                  <c:v>1.1431054682630202</c:v>
                </c:pt>
                <c:pt idx="104">
                  <c:v>1.1697004352681259</c:v>
                </c:pt>
                <c:pt idx="105">
                  <c:v>1.1007444526735015</c:v>
                </c:pt>
                <c:pt idx="106">
                  <c:v>1.0761351905274137</c:v>
                </c:pt>
                <c:pt idx="107">
                  <c:v>1.1706119231522962</c:v>
                </c:pt>
                <c:pt idx="108">
                  <c:v>1.0146853870939965</c:v>
                </c:pt>
                <c:pt idx="109">
                  <c:v>1.2267816236457429</c:v>
                </c:pt>
                <c:pt idx="110">
                  <c:v>1.1702182983870364</c:v>
                </c:pt>
                <c:pt idx="111">
                  <c:v>1.2496105448776917</c:v>
                </c:pt>
                <c:pt idx="112">
                  <c:v>1.148756657571061</c:v>
                </c:pt>
                <c:pt idx="113">
                  <c:v>1.219812498984356</c:v>
                </c:pt>
                <c:pt idx="114">
                  <c:v>1.0832850602591055</c:v>
                </c:pt>
                <c:pt idx="115">
                  <c:v>1.1896322358749487</c:v>
                </c:pt>
                <c:pt idx="116">
                  <c:v>1.2003496237284943</c:v>
                </c:pt>
                <c:pt idx="117">
                  <c:v>1.1409078986673846</c:v>
                </c:pt>
                <c:pt idx="118">
                  <c:v>1.2077160916947536</c:v>
                </c:pt>
                <c:pt idx="119">
                  <c:v>1.1129630229801304</c:v>
                </c:pt>
                <c:pt idx="120">
                  <c:v>1.3215056542424195</c:v>
                </c:pt>
                <c:pt idx="121">
                  <c:v>1.1660917316019883</c:v>
                </c:pt>
                <c:pt idx="122">
                  <c:v>1.0932225518028311</c:v>
                </c:pt>
                <c:pt idx="123">
                  <c:v>1.1450371113753888</c:v>
                </c:pt>
                <c:pt idx="124">
                  <c:v>1.0919985797453549</c:v>
                </c:pt>
                <c:pt idx="125">
                  <c:v>1.1748599567883109</c:v>
                </c:pt>
                <c:pt idx="126">
                  <c:v>1.3181876219294673</c:v>
                </c:pt>
                <c:pt idx="127">
                  <c:v>1.1431934632129201</c:v>
                </c:pt>
                <c:pt idx="128">
                  <c:v>1.1533991141972917</c:v>
                </c:pt>
                <c:pt idx="129">
                  <c:v>1.2762495246480761</c:v>
                </c:pt>
                <c:pt idx="130">
                  <c:v>1.1582946616240684</c:v>
                </c:pt>
                <c:pt idx="131">
                  <c:v>1.1665625968246573</c:v>
                </c:pt>
                <c:pt idx="132">
                  <c:v>1.2147736438578747</c:v>
                </c:pt>
                <c:pt idx="133">
                  <c:v>1.3143573366021741</c:v>
                </c:pt>
                <c:pt idx="134">
                  <c:v>1.2868957867998072</c:v>
                </c:pt>
                <c:pt idx="135">
                  <c:v>1.1636695276640638</c:v>
                </c:pt>
                <c:pt idx="136">
                  <c:v>1.2044688609888901</c:v>
                </c:pt>
                <c:pt idx="137">
                  <c:v>1.2045294068863739</c:v>
                </c:pt>
                <c:pt idx="138">
                  <c:v>1.19310312802859</c:v>
                </c:pt>
                <c:pt idx="139">
                  <c:v>1.1570633254890275</c:v>
                </c:pt>
                <c:pt idx="140">
                  <c:v>1.1092315033339921</c:v>
                </c:pt>
                <c:pt idx="141">
                  <c:v>1.3607261389205954</c:v>
                </c:pt>
                <c:pt idx="142">
                  <c:v>1.2547355354535807</c:v>
                </c:pt>
                <c:pt idx="143">
                  <c:v>1.2803761464509786</c:v>
                </c:pt>
                <c:pt idx="144">
                  <c:v>1.1756388794070614</c:v>
                </c:pt>
                <c:pt idx="145">
                  <c:v>1.3092238233392541</c:v>
                </c:pt>
                <c:pt idx="146">
                  <c:v>1.2926572500008349</c:v>
                </c:pt>
                <c:pt idx="147">
                  <c:v>1.2792872112231646</c:v>
                </c:pt>
                <c:pt idx="148">
                  <c:v>1.1877199730208234</c:v>
                </c:pt>
                <c:pt idx="149">
                  <c:v>1.2610110511163362</c:v>
                </c:pt>
                <c:pt idx="150">
                  <c:v>1.3530406352400295</c:v>
                </c:pt>
                <c:pt idx="151">
                  <c:v>1.2032916743968649</c:v>
                </c:pt>
                <c:pt idx="152">
                  <c:v>1.3458875212140711</c:v>
                </c:pt>
                <c:pt idx="153">
                  <c:v>1.3523219840277836</c:v>
                </c:pt>
                <c:pt idx="154">
                  <c:v>1.2884650181152484</c:v>
                </c:pt>
                <c:pt idx="155">
                  <c:v>1.2706903648208694</c:v>
                </c:pt>
                <c:pt idx="156">
                  <c:v>1.352916766358917</c:v>
                </c:pt>
                <c:pt idx="157">
                  <c:v>1.1841456681793248</c:v>
                </c:pt>
                <c:pt idx="158">
                  <c:v>1.2935346858350578</c:v>
                </c:pt>
                <c:pt idx="159">
                  <c:v>1.240304443206899</c:v>
                </c:pt>
                <c:pt idx="160">
                  <c:v>1.373646731380826</c:v>
                </c:pt>
                <c:pt idx="161">
                  <c:v>1.3735988575706968</c:v>
                </c:pt>
                <c:pt idx="162">
                  <c:v>1.3782020079751813</c:v>
                </c:pt>
                <c:pt idx="163">
                  <c:v>1.3782299464199113</c:v>
                </c:pt>
                <c:pt idx="164">
                  <c:v>1.3805850406863116</c:v>
                </c:pt>
                <c:pt idx="165">
                  <c:v>1.1980055705860955</c:v>
                </c:pt>
                <c:pt idx="166">
                  <c:v>1.2043145332616376</c:v>
                </c:pt>
                <c:pt idx="167">
                  <c:v>1.3829989260456956</c:v>
                </c:pt>
                <c:pt idx="168">
                  <c:v>1.3913123405201648</c:v>
                </c:pt>
                <c:pt idx="169">
                  <c:v>1.3935369695246953</c:v>
                </c:pt>
                <c:pt idx="170">
                  <c:v>1.3976975000575256</c:v>
                </c:pt>
                <c:pt idx="171">
                  <c:v>1.3855569051032763</c:v>
                </c:pt>
                <c:pt idx="172">
                  <c:v>1.4010949042148366</c:v>
                </c:pt>
                <c:pt idx="173">
                  <c:v>1.3779804872150911</c:v>
                </c:pt>
                <c:pt idx="174">
                  <c:v>1.4887577122197719</c:v>
                </c:pt>
                <c:pt idx="175">
                  <c:v>1.0602574063378751</c:v>
                </c:pt>
                <c:pt idx="176">
                  <c:v>1.4218545214880176</c:v>
                </c:pt>
                <c:pt idx="177">
                  <c:v>1.0671311309673523</c:v>
                </c:pt>
                <c:pt idx="178">
                  <c:v>1.2010428387784702</c:v>
                </c:pt>
                <c:pt idx="179">
                  <c:v>1.3861066066086325</c:v>
                </c:pt>
                <c:pt idx="180">
                  <c:v>1.4038416108001694</c:v>
                </c:pt>
                <c:pt idx="181">
                  <c:v>1.3731023363916728</c:v>
                </c:pt>
                <c:pt idx="182">
                  <c:v>1.4045511830327528</c:v>
                </c:pt>
                <c:pt idx="183">
                  <c:v>1.3565372758396819</c:v>
                </c:pt>
                <c:pt idx="184">
                  <c:v>1.4052463355974996</c:v>
                </c:pt>
                <c:pt idx="185">
                  <c:v>1.3405705892553907</c:v>
                </c:pt>
                <c:pt idx="186">
                  <c:v>1.407838069765593</c:v>
                </c:pt>
                <c:pt idx="187">
                  <c:v>1.2783083814132854</c:v>
                </c:pt>
                <c:pt idx="188">
                  <c:v>1.4080456022049204</c:v>
                </c:pt>
                <c:pt idx="189">
                  <c:v>1.4085046494483346</c:v>
                </c:pt>
                <c:pt idx="190">
                  <c:v>1.4113633714140346</c:v>
                </c:pt>
                <c:pt idx="191">
                  <c:v>1.4143108583574673</c:v>
                </c:pt>
                <c:pt idx="192">
                  <c:v>1.328974238734927</c:v>
                </c:pt>
                <c:pt idx="193">
                  <c:v>1.2714199147833729</c:v>
                </c:pt>
                <c:pt idx="194">
                  <c:v>1.4211858753451634</c:v>
                </c:pt>
                <c:pt idx="195">
                  <c:v>1.3677696370958179</c:v>
                </c:pt>
                <c:pt idx="196">
                  <c:v>1.2858343889729764</c:v>
                </c:pt>
                <c:pt idx="197">
                  <c:v>1.2516143898157772</c:v>
                </c:pt>
                <c:pt idx="198">
                  <c:v>1.4107969503366782</c:v>
                </c:pt>
                <c:pt idx="199">
                  <c:v>1.3786449238029155</c:v>
                </c:pt>
                <c:pt idx="200">
                  <c:v>1.1898755970060473</c:v>
                </c:pt>
                <c:pt idx="201">
                  <c:v>1.4902589048509949</c:v>
                </c:pt>
                <c:pt idx="202">
                  <c:v>1.2991511071070172</c:v>
                </c:pt>
                <c:pt idx="203">
                  <c:v>1.4136205153152237</c:v>
                </c:pt>
                <c:pt idx="204">
                  <c:v>1.4598136957063896</c:v>
                </c:pt>
                <c:pt idx="205">
                  <c:v>1.4607213300194317</c:v>
                </c:pt>
                <c:pt idx="206">
                  <c:v>1.4661210082325531</c:v>
                </c:pt>
                <c:pt idx="207">
                  <c:v>1.4148189679587004</c:v>
                </c:pt>
                <c:pt idx="208">
                  <c:v>1.375055780249687</c:v>
                </c:pt>
                <c:pt idx="209">
                  <c:v>1.3916550534126051</c:v>
                </c:pt>
                <c:pt idx="210">
                  <c:v>1.3458855435166512</c:v>
                </c:pt>
                <c:pt idx="211">
                  <c:v>1.4427448162897181</c:v>
                </c:pt>
                <c:pt idx="212">
                  <c:v>1.4367165983187691</c:v>
                </c:pt>
                <c:pt idx="213">
                  <c:v>1.3983582215420205</c:v>
                </c:pt>
                <c:pt idx="214">
                  <c:v>1.5002080478159587</c:v>
                </c:pt>
                <c:pt idx="215">
                  <c:v>1.400539109111788</c:v>
                </c:pt>
                <c:pt idx="216">
                  <c:v>1.3790717631211611</c:v>
                </c:pt>
                <c:pt idx="217">
                  <c:v>1.4544024448895698</c:v>
                </c:pt>
                <c:pt idx="218">
                  <c:v>1.4745177871581372</c:v>
                </c:pt>
                <c:pt idx="219">
                  <c:v>1.4502027283690324</c:v>
                </c:pt>
                <c:pt idx="220">
                  <c:v>1.4289917043110782</c:v>
                </c:pt>
                <c:pt idx="221">
                  <c:v>1.442714756902693</c:v>
                </c:pt>
                <c:pt idx="222">
                  <c:v>1.1459994486339851</c:v>
                </c:pt>
                <c:pt idx="223">
                  <c:v>1.3663401560202486</c:v>
                </c:pt>
                <c:pt idx="224">
                  <c:v>1.5032580989503224</c:v>
                </c:pt>
                <c:pt idx="225">
                  <c:v>1.5317572872355887</c:v>
                </c:pt>
                <c:pt idx="226">
                  <c:v>1.53211478478709</c:v>
                </c:pt>
                <c:pt idx="227">
                  <c:v>1.5138754455530365</c:v>
                </c:pt>
                <c:pt idx="228">
                  <c:v>1.4944870107938921</c:v>
                </c:pt>
                <c:pt idx="229">
                  <c:v>1.6491897578118329</c:v>
                </c:pt>
                <c:pt idx="230">
                  <c:v>1.4535294084773485</c:v>
                </c:pt>
                <c:pt idx="231">
                  <c:v>1.5602403856839331</c:v>
                </c:pt>
                <c:pt idx="232">
                  <c:v>1.2583585891861437</c:v>
                </c:pt>
                <c:pt idx="233">
                  <c:v>1.4484377857452475</c:v>
                </c:pt>
                <c:pt idx="234">
                  <c:v>1.5824612801870233</c:v>
                </c:pt>
                <c:pt idx="235">
                  <c:v>1.2375122777624876</c:v>
                </c:pt>
                <c:pt idx="236">
                  <c:v>1.6064375857192832</c:v>
                </c:pt>
                <c:pt idx="237">
                  <c:v>1.4719094492017231</c:v>
                </c:pt>
                <c:pt idx="238">
                  <c:v>1.5739521656285191</c:v>
                </c:pt>
                <c:pt idx="239">
                  <c:v>1.5439623667500817</c:v>
                </c:pt>
                <c:pt idx="240">
                  <c:v>1.6864704270443864</c:v>
                </c:pt>
                <c:pt idx="241">
                  <c:v>1.547791287197869</c:v>
                </c:pt>
                <c:pt idx="242">
                  <c:v>1.6626065230464071</c:v>
                </c:pt>
                <c:pt idx="243">
                  <c:v>1.6375205366186394</c:v>
                </c:pt>
                <c:pt idx="244">
                  <c:v>1.5620485691218784</c:v>
                </c:pt>
                <c:pt idx="245">
                  <c:v>1.6381938046496278</c:v>
                </c:pt>
                <c:pt idx="246">
                  <c:v>1.7546689729260525</c:v>
                </c:pt>
                <c:pt idx="247">
                  <c:v>1.7078929504034344</c:v>
                </c:pt>
                <c:pt idx="248">
                  <c:v>1.6206278806872778</c:v>
                </c:pt>
                <c:pt idx="249">
                  <c:v>1.6844148677130646</c:v>
                </c:pt>
                <c:pt idx="250">
                  <c:v>1.8109484374334699</c:v>
                </c:pt>
                <c:pt idx="251">
                  <c:v>1.6021118496221693</c:v>
                </c:pt>
                <c:pt idx="252">
                  <c:v>1.8602681111950905</c:v>
                </c:pt>
                <c:pt idx="253">
                  <c:v>1.8396505831783878</c:v>
                </c:pt>
                <c:pt idx="254">
                  <c:v>1.862743918425481</c:v>
                </c:pt>
                <c:pt idx="255">
                  <c:v>1.8593063765701261</c:v>
                </c:pt>
                <c:pt idx="256">
                  <c:v>1.8975935223255647</c:v>
                </c:pt>
                <c:pt idx="257">
                  <c:v>1.8277974549864078</c:v>
                </c:pt>
                <c:pt idx="258">
                  <c:v>1.7210641454295583</c:v>
                </c:pt>
                <c:pt idx="259">
                  <c:v>2.0040743628285087</c:v>
                </c:pt>
                <c:pt idx="260">
                  <c:v>1.9137963306093315</c:v>
                </c:pt>
                <c:pt idx="261">
                  <c:v>2.0088748659753302</c:v>
                </c:pt>
                <c:pt idx="262">
                  <c:v>1.9546421023531133</c:v>
                </c:pt>
                <c:pt idx="263">
                  <c:v>1.9521379107859316</c:v>
                </c:pt>
                <c:pt idx="264">
                  <c:v>1.9614945125057794</c:v>
                </c:pt>
                <c:pt idx="265">
                  <c:v>2.094360643140043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B2-BE45-8DBE-E1D885D84FB2}"/>
            </c:ext>
          </c:extLst>
        </c:ser>
        <c:ser>
          <c:idx val="1"/>
          <c:order val="1"/>
          <c:tx>
            <c:strRef>
              <c:f>'4C'!$AW$4</c:f>
              <c:strCache>
                <c:ptCount val="1"/>
                <c:pt idx="0">
                  <c:v>Bingo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'4C'!$AW$5:$AW$270</c:f>
              <c:numCache>
                <c:formatCode>0.00</c:formatCode>
                <c:ptCount val="266"/>
                <c:pt idx="0">
                  <c:v>0.53655845497857013</c:v>
                </c:pt>
                <c:pt idx="1">
                  <c:v>0.81660168765360963</c:v>
                </c:pt>
                <c:pt idx="2">
                  <c:v>1.0167637779234058</c:v>
                </c:pt>
                <c:pt idx="3">
                  <c:v>0.53797674475593604</c:v>
                </c:pt>
                <c:pt idx="4">
                  <c:v>0.44033850858946588</c:v>
                </c:pt>
                <c:pt idx="5">
                  <c:v>0.23301171909947857</c:v>
                </c:pt>
                <c:pt idx="6">
                  <c:v>0.89530385707469085</c:v>
                </c:pt>
                <c:pt idx="7">
                  <c:v>0.98468080438499572</c:v>
                </c:pt>
                <c:pt idx="8">
                  <c:v>0.7049051647842115</c:v>
                </c:pt>
                <c:pt idx="9">
                  <c:v>1.0067427237595952</c:v>
                </c:pt>
                <c:pt idx="10">
                  <c:v>1.0083290929055411</c:v>
                </c:pt>
                <c:pt idx="11">
                  <c:v>1.0130521797479082</c:v>
                </c:pt>
                <c:pt idx="12">
                  <c:v>1.0157838275405779</c:v>
                </c:pt>
                <c:pt idx="13">
                  <c:v>1.0181327294594869</c:v>
                </c:pt>
                <c:pt idx="14">
                  <c:v>1.0197352756210214</c:v>
                </c:pt>
                <c:pt idx="15">
                  <c:v>1.0202515629066058</c:v>
                </c:pt>
                <c:pt idx="16">
                  <c:v>1.02243848021632</c:v>
                </c:pt>
                <c:pt idx="17">
                  <c:v>1.0255051238301671</c:v>
                </c:pt>
                <c:pt idx="18">
                  <c:v>1.0268679915936889</c:v>
                </c:pt>
                <c:pt idx="19">
                  <c:v>1.0348464389895544</c:v>
                </c:pt>
                <c:pt idx="20">
                  <c:v>1.0302321137573123</c:v>
                </c:pt>
                <c:pt idx="21">
                  <c:v>1.035121380073897</c:v>
                </c:pt>
                <c:pt idx="22">
                  <c:v>0.93770521793641537</c:v>
                </c:pt>
                <c:pt idx="23">
                  <c:v>1.0332196671078808</c:v>
                </c:pt>
                <c:pt idx="24">
                  <c:v>1.0338381026041463</c:v>
                </c:pt>
                <c:pt idx="25">
                  <c:v>0.82252633725861291</c:v>
                </c:pt>
                <c:pt idx="26">
                  <c:v>0.20566693763729313</c:v>
                </c:pt>
                <c:pt idx="27">
                  <c:v>1.0248265439587045</c:v>
                </c:pt>
                <c:pt idx="28">
                  <c:v>1.0267378212539193</c:v>
                </c:pt>
                <c:pt idx="29">
                  <c:v>1.0264834819912168</c:v>
                </c:pt>
                <c:pt idx="30">
                  <c:v>1.0248004011107346</c:v>
                </c:pt>
                <c:pt idx="31">
                  <c:v>1.0277896235595858</c:v>
                </c:pt>
                <c:pt idx="32">
                  <c:v>1.0292918771933437</c:v>
                </c:pt>
                <c:pt idx="33">
                  <c:v>1.0297863723206895</c:v>
                </c:pt>
                <c:pt idx="34">
                  <c:v>1.0318506137930343</c:v>
                </c:pt>
                <c:pt idx="35">
                  <c:v>1.0304159701822917</c:v>
                </c:pt>
                <c:pt idx="36">
                  <c:v>1.0320991974710354</c:v>
                </c:pt>
                <c:pt idx="37">
                  <c:v>0.44932384965192279</c:v>
                </c:pt>
                <c:pt idx="38">
                  <c:v>1.0375119825096843</c:v>
                </c:pt>
                <c:pt idx="39">
                  <c:v>1.0321988331367558</c:v>
                </c:pt>
                <c:pt idx="40">
                  <c:v>1.049350138622001</c:v>
                </c:pt>
                <c:pt idx="41">
                  <c:v>0.27060173601026039</c:v>
                </c:pt>
                <c:pt idx="42">
                  <c:v>1.1060068119879116</c:v>
                </c:pt>
                <c:pt idx="43">
                  <c:v>1.0381050683819784</c:v>
                </c:pt>
                <c:pt idx="44">
                  <c:v>0.29229627478497677</c:v>
                </c:pt>
                <c:pt idx="45">
                  <c:v>1.0429575414414065</c:v>
                </c:pt>
                <c:pt idx="46">
                  <c:v>1.0538465147860383</c:v>
                </c:pt>
                <c:pt idx="47">
                  <c:v>1.046403472831142</c:v>
                </c:pt>
                <c:pt idx="48">
                  <c:v>1.0463138717276277</c:v>
                </c:pt>
                <c:pt idx="49">
                  <c:v>1.0438588649704588</c:v>
                </c:pt>
                <c:pt idx="50">
                  <c:v>1.034663327573059</c:v>
                </c:pt>
                <c:pt idx="51">
                  <c:v>1.0277029598268517</c:v>
                </c:pt>
                <c:pt idx="52">
                  <c:v>1.0297769722913721</c:v>
                </c:pt>
                <c:pt idx="53">
                  <c:v>1.0416801949417915</c:v>
                </c:pt>
                <c:pt idx="54">
                  <c:v>1.0393893444179163</c:v>
                </c:pt>
                <c:pt idx="55">
                  <c:v>0.9618371046570191</c:v>
                </c:pt>
                <c:pt idx="56">
                  <c:v>1.0735952379778164</c:v>
                </c:pt>
                <c:pt idx="57">
                  <c:v>1.0269185572273238</c:v>
                </c:pt>
                <c:pt idx="58">
                  <c:v>1.0433477048359165</c:v>
                </c:pt>
                <c:pt idx="59">
                  <c:v>1.0270542848901039</c:v>
                </c:pt>
                <c:pt idx="60">
                  <c:v>1.031623400033743</c:v>
                </c:pt>
                <c:pt idx="61">
                  <c:v>1.0295062069898306</c:v>
                </c:pt>
                <c:pt idx="62">
                  <c:v>1.0347493144590842</c:v>
                </c:pt>
                <c:pt idx="63">
                  <c:v>1.0319984556832571</c:v>
                </c:pt>
                <c:pt idx="64">
                  <c:v>1.0336909843055426</c:v>
                </c:pt>
                <c:pt idx="65">
                  <c:v>1.0338041056660652</c:v>
                </c:pt>
                <c:pt idx="66">
                  <c:v>1.0623190254434609</c:v>
                </c:pt>
                <c:pt idx="67">
                  <c:v>1.0183524255627054</c:v>
                </c:pt>
                <c:pt idx="68">
                  <c:v>1.0375307679562706</c:v>
                </c:pt>
                <c:pt idx="69">
                  <c:v>1.0400357714142905</c:v>
                </c:pt>
                <c:pt idx="70">
                  <c:v>1.0843418645766558</c:v>
                </c:pt>
                <c:pt idx="71">
                  <c:v>1.089443399245535</c:v>
                </c:pt>
                <c:pt idx="72">
                  <c:v>1.0370145871589966</c:v>
                </c:pt>
                <c:pt idx="73">
                  <c:v>1.0895956154661872</c:v>
                </c:pt>
                <c:pt idx="74">
                  <c:v>1.0986872432217194</c:v>
                </c:pt>
                <c:pt idx="75">
                  <c:v>0.99625250990089143</c:v>
                </c:pt>
                <c:pt idx="76">
                  <c:v>1.0048854183074685</c:v>
                </c:pt>
                <c:pt idx="77">
                  <c:v>1.0552213779869319</c:v>
                </c:pt>
                <c:pt idx="78">
                  <c:v>0.32231445572925999</c:v>
                </c:pt>
                <c:pt idx="79">
                  <c:v>1.078902605158093</c:v>
                </c:pt>
                <c:pt idx="80">
                  <c:v>0.65622231298351452</c:v>
                </c:pt>
                <c:pt idx="81">
                  <c:v>1.1123531400425579</c:v>
                </c:pt>
                <c:pt idx="82">
                  <c:v>1.120316596850915</c:v>
                </c:pt>
                <c:pt idx="83">
                  <c:v>1.0117361039317951</c:v>
                </c:pt>
                <c:pt idx="84">
                  <c:v>0.76351817153287826</c:v>
                </c:pt>
                <c:pt idx="85">
                  <c:v>1.2036025516758666</c:v>
                </c:pt>
                <c:pt idx="86">
                  <c:v>1.1622024601721928</c:v>
                </c:pt>
                <c:pt idx="87">
                  <c:v>1.0392905795851901</c:v>
                </c:pt>
                <c:pt idx="88">
                  <c:v>0.79639335334911809</c:v>
                </c:pt>
                <c:pt idx="89">
                  <c:v>0.78879013113212382</c:v>
                </c:pt>
                <c:pt idx="90">
                  <c:v>0.99621796777407634</c:v>
                </c:pt>
                <c:pt idx="91">
                  <c:v>1.2150072207490523</c:v>
                </c:pt>
                <c:pt idx="92">
                  <c:v>1.1974234134763155</c:v>
                </c:pt>
                <c:pt idx="93">
                  <c:v>1.1648423341081873</c:v>
                </c:pt>
                <c:pt idx="94">
                  <c:v>1.1389380491392371</c:v>
                </c:pt>
                <c:pt idx="95">
                  <c:v>1.2439793528535572</c:v>
                </c:pt>
                <c:pt idx="96">
                  <c:v>1.1734190106731637</c:v>
                </c:pt>
                <c:pt idx="97">
                  <c:v>1.1821733132795069</c:v>
                </c:pt>
                <c:pt idx="98">
                  <c:v>1.2076190249812484</c:v>
                </c:pt>
                <c:pt idx="99">
                  <c:v>0.62552883286723948</c:v>
                </c:pt>
                <c:pt idx="100">
                  <c:v>1.2272375860580442</c:v>
                </c:pt>
                <c:pt idx="101">
                  <c:v>1.1229750725985324</c:v>
                </c:pt>
                <c:pt idx="102">
                  <c:v>0.68312182718515047</c:v>
                </c:pt>
                <c:pt idx="103">
                  <c:v>1.1501091295096437</c:v>
                </c:pt>
                <c:pt idx="104">
                  <c:v>1.2335071304383594</c:v>
                </c:pt>
                <c:pt idx="105">
                  <c:v>1.1461238800489619</c:v>
                </c:pt>
                <c:pt idx="106">
                  <c:v>1.0963438470376177</c:v>
                </c:pt>
                <c:pt idx="107">
                  <c:v>1.2208182245417163</c:v>
                </c:pt>
                <c:pt idx="108">
                  <c:v>0.84647183846225871</c:v>
                </c:pt>
                <c:pt idx="109">
                  <c:v>1.0806447349587618</c:v>
                </c:pt>
                <c:pt idx="110">
                  <c:v>1.2283019297682141</c:v>
                </c:pt>
                <c:pt idx="111">
                  <c:v>1.2450862817656689</c:v>
                </c:pt>
                <c:pt idx="112">
                  <c:v>1.1736367808738466</c:v>
                </c:pt>
                <c:pt idx="113">
                  <c:v>1.2638136886331197</c:v>
                </c:pt>
                <c:pt idx="114">
                  <c:v>1.1067004474214994</c:v>
                </c:pt>
                <c:pt idx="115">
                  <c:v>1.2500377634380322</c:v>
                </c:pt>
                <c:pt idx="116">
                  <c:v>1.1813526365015761</c:v>
                </c:pt>
                <c:pt idx="117">
                  <c:v>1.2115819272283517</c:v>
                </c:pt>
                <c:pt idx="118">
                  <c:v>0.87042845053077733</c:v>
                </c:pt>
                <c:pt idx="119">
                  <c:v>1.185430968685107</c:v>
                </c:pt>
                <c:pt idx="120">
                  <c:v>0.99365005351887348</c:v>
                </c:pt>
                <c:pt idx="121">
                  <c:v>0.88637195183180129</c:v>
                </c:pt>
                <c:pt idx="122">
                  <c:v>1.1180474873256192</c:v>
                </c:pt>
                <c:pt idx="123">
                  <c:v>1.1411803756582333</c:v>
                </c:pt>
                <c:pt idx="124">
                  <c:v>1.2177440219224767</c:v>
                </c:pt>
                <c:pt idx="125">
                  <c:v>0.93487838761966024</c:v>
                </c:pt>
                <c:pt idx="126">
                  <c:v>1.353479470168127</c:v>
                </c:pt>
                <c:pt idx="127">
                  <c:v>1.1829398889292846</c:v>
                </c:pt>
                <c:pt idx="128">
                  <c:v>1.3121798689365187</c:v>
                </c:pt>
                <c:pt idx="129">
                  <c:v>1.3178351127051102</c:v>
                </c:pt>
                <c:pt idx="130">
                  <c:v>1.2785824298182134</c:v>
                </c:pt>
                <c:pt idx="131">
                  <c:v>1.3034429922555775</c:v>
                </c:pt>
                <c:pt idx="132">
                  <c:v>1.2978982156343379</c:v>
                </c:pt>
                <c:pt idx="133">
                  <c:v>1.3090346409639795</c:v>
                </c:pt>
                <c:pt idx="134">
                  <c:v>1.0686857385252855</c:v>
                </c:pt>
                <c:pt idx="135">
                  <c:v>1.2842893082738669</c:v>
                </c:pt>
                <c:pt idx="136">
                  <c:v>1.2807554954615128</c:v>
                </c:pt>
                <c:pt idx="137">
                  <c:v>1.3694838504168476</c:v>
                </c:pt>
                <c:pt idx="138">
                  <c:v>1.3192009145520356</c:v>
                </c:pt>
                <c:pt idx="139">
                  <c:v>1.2253772501626818</c:v>
                </c:pt>
                <c:pt idx="140">
                  <c:v>1.1840477533701876</c:v>
                </c:pt>
                <c:pt idx="141">
                  <c:v>1.2547369794296555</c:v>
                </c:pt>
                <c:pt idx="142">
                  <c:v>1.0122555861225502</c:v>
                </c:pt>
                <c:pt idx="143">
                  <c:v>1.1744337161088436</c:v>
                </c:pt>
                <c:pt idx="144">
                  <c:v>1.2981844035496162</c:v>
                </c:pt>
                <c:pt idx="145">
                  <c:v>1.3404947235614602</c:v>
                </c:pt>
                <c:pt idx="146">
                  <c:v>1.3290278076656592</c:v>
                </c:pt>
                <c:pt idx="147">
                  <c:v>1.344626757165382</c:v>
                </c:pt>
                <c:pt idx="148">
                  <c:v>1.179817780243261</c:v>
                </c:pt>
                <c:pt idx="149">
                  <c:v>1.3453483430080038</c:v>
                </c:pt>
                <c:pt idx="150">
                  <c:v>1.3550447750022754</c:v>
                </c:pt>
                <c:pt idx="151">
                  <c:v>1.2320000132975344</c:v>
                </c:pt>
                <c:pt idx="152">
                  <c:v>1.3522823110909725</c:v>
                </c:pt>
                <c:pt idx="153">
                  <c:v>1.3455636084847173</c:v>
                </c:pt>
                <c:pt idx="154">
                  <c:v>1.345590713789933</c:v>
                </c:pt>
                <c:pt idx="155">
                  <c:v>1.3119926903826509</c:v>
                </c:pt>
                <c:pt idx="156">
                  <c:v>1.3715539804894084</c:v>
                </c:pt>
                <c:pt idx="157">
                  <c:v>1.3281027382755246</c:v>
                </c:pt>
                <c:pt idx="158">
                  <c:v>1.3992962717919086</c:v>
                </c:pt>
                <c:pt idx="159">
                  <c:v>1.3225785621498451</c:v>
                </c:pt>
                <c:pt idx="160">
                  <c:v>1.3672380714776831</c:v>
                </c:pt>
                <c:pt idx="161">
                  <c:v>1.3672355020759346</c:v>
                </c:pt>
                <c:pt idx="162">
                  <c:v>1.3717741072246241</c:v>
                </c:pt>
                <c:pt idx="163">
                  <c:v>1.371802933664531</c:v>
                </c:pt>
                <c:pt idx="164">
                  <c:v>1.3738134567017406</c:v>
                </c:pt>
                <c:pt idx="165">
                  <c:v>1.2182260523251127</c:v>
                </c:pt>
                <c:pt idx="166">
                  <c:v>1.1084802367314199</c:v>
                </c:pt>
                <c:pt idx="167">
                  <c:v>1.3023190350404295</c:v>
                </c:pt>
                <c:pt idx="168">
                  <c:v>1.3842712497667775</c:v>
                </c:pt>
                <c:pt idx="169">
                  <c:v>1.3858757422874459</c:v>
                </c:pt>
                <c:pt idx="170">
                  <c:v>1.3900039486851747</c:v>
                </c:pt>
                <c:pt idx="171">
                  <c:v>1.3919489842781583</c:v>
                </c:pt>
                <c:pt idx="172">
                  <c:v>1.3934593639524373</c:v>
                </c:pt>
                <c:pt idx="173">
                  <c:v>1.3626570548364421</c:v>
                </c:pt>
                <c:pt idx="174">
                  <c:v>1.5037871056910947</c:v>
                </c:pt>
                <c:pt idx="175">
                  <c:v>0.98064170415779073</c:v>
                </c:pt>
                <c:pt idx="176">
                  <c:v>1.4404427047992951</c:v>
                </c:pt>
                <c:pt idx="177">
                  <c:v>1.3311050144225007</c:v>
                </c:pt>
                <c:pt idx="178">
                  <c:v>1.4002524000177774</c:v>
                </c:pt>
                <c:pt idx="179">
                  <c:v>1.3801241323695574</c:v>
                </c:pt>
                <c:pt idx="180">
                  <c:v>1.4101648992483715</c:v>
                </c:pt>
                <c:pt idx="181">
                  <c:v>1.3035617602736915</c:v>
                </c:pt>
                <c:pt idx="182">
                  <c:v>1.4110601696761707</c:v>
                </c:pt>
                <c:pt idx="183">
                  <c:v>1.4046860727187842</c:v>
                </c:pt>
                <c:pt idx="184">
                  <c:v>1.4118629217928849</c:v>
                </c:pt>
                <c:pt idx="185">
                  <c:v>1.3606618504100083</c:v>
                </c:pt>
                <c:pt idx="186">
                  <c:v>1.4142548464617228</c:v>
                </c:pt>
                <c:pt idx="187">
                  <c:v>1.3976107802120719</c:v>
                </c:pt>
                <c:pt idx="188">
                  <c:v>1.4149753636706854</c:v>
                </c:pt>
                <c:pt idx="189">
                  <c:v>1.4153653159114481</c:v>
                </c:pt>
                <c:pt idx="190">
                  <c:v>1.4176350394622323</c:v>
                </c:pt>
                <c:pt idx="191">
                  <c:v>1.4207603734209719</c:v>
                </c:pt>
                <c:pt idx="192">
                  <c:v>1.3122754321010504</c:v>
                </c:pt>
                <c:pt idx="193">
                  <c:v>1.5124470330702307</c:v>
                </c:pt>
                <c:pt idx="194">
                  <c:v>1.4277824572839795</c:v>
                </c:pt>
                <c:pt idx="195">
                  <c:v>1.4361663931459663</c:v>
                </c:pt>
                <c:pt idx="196">
                  <c:v>1.4637570288108075</c:v>
                </c:pt>
                <c:pt idx="197">
                  <c:v>1.3738039024961906</c:v>
                </c:pt>
                <c:pt idx="198">
                  <c:v>1.4160107527236769</c:v>
                </c:pt>
                <c:pt idx="199">
                  <c:v>1.4609513259884355</c:v>
                </c:pt>
                <c:pt idx="200">
                  <c:v>1.2580759933587069</c:v>
                </c:pt>
                <c:pt idx="201">
                  <c:v>1.2956698081318214</c:v>
                </c:pt>
                <c:pt idx="202">
                  <c:v>1.3209448699076498</c:v>
                </c:pt>
                <c:pt idx="203">
                  <c:v>1.4701235098480674</c:v>
                </c:pt>
                <c:pt idx="204">
                  <c:v>1.4671939131016329</c:v>
                </c:pt>
                <c:pt idx="205">
                  <c:v>1.4690536993660861</c:v>
                </c:pt>
                <c:pt idx="206">
                  <c:v>1.4716692586336517</c:v>
                </c:pt>
                <c:pt idx="207">
                  <c:v>1.3850445302373915</c:v>
                </c:pt>
                <c:pt idx="208">
                  <c:v>1.4105765044715617</c:v>
                </c:pt>
                <c:pt idx="209">
                  <c:v>1.013756064484082</c:v>
                </c:pt>
                <c:pt idx="210">
                  <c:v>1.4512312266589462</c:v>
                </c:pt>
                <c:pt idx="211">
                  <c:v>1.2448043300420228</c:v>
                </c:pt>
                <c:pt idx="212">
                  <c:v>1.4517146834626584</c:v>
                </c:pt>
                <c:pt idx="213">
                  <c:v>1.4276779137070099</c:v>
                </c:pt>
                <c:pt idx="214">
                  <c:v>1.5086500727580576</c:v>
                </c:pt>
                <c:pt idx="215">
                  <c:v>1.4975039852151244</c:v>
                </c:pt>
                <c:pt idx="216">
                  <c:v>1.7945430836754079</c:v>
                </c:pt>
                <c:pt idx="217">
                  <c:v>1.4951558992853007</c:v>
                </c:pt>
                <c:pt idx="218">
                  <c:v>1.438367988581351</c:v>
                </c:pt>
                <c:pt idx="219">
                  <c:v>1.5998996030559169</c:v>
                </c:pt>
                <c:pt idx="220">
                  <c:v>1.4580601705540539</c:v>
                </c:pt>
                <c:pt idx="221">
                  <c:v>1.5312524376310805</c:v>
                </c:pt>
                <c:pt idx="222">
                  <c:v>1.5077411859653798</c:v>
                </c:pt>
                <c:pt idx="223">
                  <c:v>1.5033930812458234</c:v>
                </c:pt>
                <c:pt idx="224">
                  <c:v>1.4623911370269873</c:v>
                </c:pt>
                <c:pt idx="225">
                  <c:v>1.5907847612726644</c:v>
                </c:pt>
                <c:pt idx="226">
                  <c:v>1.5685295851242891</c:v>
                </c:pt>
                <c:pt idx="227">
                  <c:v>1.4333058518564725</c:v>
                </c:pt>
                <c:pt idx="228">
                  <c:v>1.4519904238505403</c:v>
                </c:pt>
                <c:pt idx="229">
                  <c:v>1.5828919328900171</c:v>
                </c:pt>
                <c:pt idx="230">
                  <c:v>1.6041390387840719</c:v>
                </c:pt>
                <c:pt idx="231">
                  <c:v>1.5592118322691992</c:v>
                </c:pt>
                <c:pt idx="232">
                  <c:v>1.5151870772563558</c:v>
                </c:pt>
                <c:pt idx="233">
                  <c:v>1.5569567274608527</c:v>
                </c:pt>
                <c:pt idx="234">
                  <c:v>1.5834726156362586</c:v>
                </c:pt>
                <c:pt idx="235">
                  <c:v>1.6932905984937299</c:v>
                </c:pt>
                <c:pt idx="236">
                  <c:v>1.6827621108053803</c:v>
                </c:pt>
                <c:pt idx="237">
                  <c:v>1.5858200936119584</c:v>
                </c:pt>
                <c:pt idx="238">
                  <c:v>1.6546152169901327</c:v>
                </c:pt>
                <c:pt idx="239">
                  <c:v>1.4486326997966135</c:v>
                </c:pt>
                <c:pt idx="240">
                  <c:v>1.6628661974212411</c:v>
                </c:pt>
                <c:pt idx="241">
                  <c:v>1.6846499798224388</c:v>
                </c:pt>
                <c:pt idx="242">
                  <c:v>1.5781684420755044</c:v>
                </c:pt>
                <c:pt idx="243">
                  <c:v>1.661727113780729</c:v>
                </c:pt>
                <c:pt idx="244">
                  <c:v>1.6891703145311601</c:v>
                </c:pt>
                <c:pt idx="245">
                  <c:v>1.6636324127355693</c:v>
                </c:pt>
                <c:pt idx="246">
                  <c:v>1.7855522054179978</c:v>
                </c:pt>
                <c:pt idx="247">
                  <c:v>1.6995185022410662</c:v>
                </c:pt>
                <c:pt idx="248">
                  <c:v>1.7342763076608783</c:v>
                </c:pt>
                <c:pt idx="249">
                  <c:v>1.805765346851915</c:v>
                </c:pt>
                <c:pt idx="250">
                  <c:v>1.7382837165826543</c:v>
                </c:pt>
                <c:pt idx="251">
                  <c:v>1.7394457542827015</c:v>
                </c:pt>
                <c:pt idx="252">
                  <c:v>1.9066761626959636</c:v>
                </c:pt>
                <c:pt idx="253">
                  <c:v>1.7799074265474886</c:v>
                </c:pt>
                <c:pt idx="254">
                  <c:v>1.6975007386057708</c:v>
                </c:pt>
                <c:pt idx="255">
                  <c:v>1.845535522922789</c:v>
                </c:pt>
                <c:pt idx="256">
                  <c:v>2.5601701660182221</c:v>
                </c:pt>
                <c:pt idx="257">
                  <c:v>1.8028799289201689</c:v>
                </c:pt>
                <c:pt idx="258">
                  <c:v>1.9293308816880452</c:v>
                </c:pt>
                <c:pt idx="259">
                  <c:v>1.7547404979048373</c:v>
                </c:pt>
                <c:pt idx="260">
                  <c:v>1.8549352265723573</c:v>
                </c:pt>
                <c:pt idx="261">
                  <c:v>1.8733900646563542</c:v>
                </c:pt>
                <c:pt idx="262">
                  <c:v>2.0378351484935031</c:v>
                </c:pt>
                <c:pt idx="263">
                  <c:v>1.915096826858433</c:v>
                </c:pt>
                <c:pt idx="264">
                  <c:v>2.0198260344760137</c:v>
                </c:pt>
                <c:pt idx="265">
                  <c:v>2.0527966873080965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B2-BE45-8DBE-E1D885D84FB2}"/>
            </c:ext>
          </c:extLst>
        </c:ser>
        <c:ser>
          <c:idx val="2"/>
          <c:order val="2"/>
          <c:tx>
            <c:strRef>
              <c:f>'4C'!$AX$4</c:f>
              <c:strCache>
                <c:ptCount val="1"/>
                <c:pt idx="0">
                  <c:v>MLOP </c:v>
                </c:pt>
              </c:strCache>
            </c:strRef>
          </c:tx>
          <c:spPr>
            <a:ln w="2222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val>
            <c:numRef>
              <c:f>'4C'!$AX$5:$AX$270</c:f>
              <c:numCache>
                <c:formatCode>0.00</c:formatCode>
                <c:ptCount val="266"/>
                <c:pt idx="0">
                  <c:v>0.90497750190131454</c:v>
                </c:pt>
                <c:pt idx="1">
                  <c:v>0.78098405861815967</c:v>
                </c:pt>
                <c:pt idx="2">
                  <c:v>0.99886042106459738</c:v>
                </c:pt>
                <c:pt idx="3">
                  <c:v>0.86602972039133175</c:v>
                </c:pt>
                <c:pt idx="4">
                  <c:v>0.73238385614152335</c:v>
                </c:pt>
                <c:pt idx="5">
                  <c:v>0.85594201729934871</c:v>
                </c:pt>
                <c:pt idx="6">
                  <c:v>0.99865729862339592</c:v>
                </c:pt>
                <c:pt idx="7">
                  <c:v>1.0006729895794606</c:v>
                </c:pt>
                <c:pt idx="8">
                  <c:v>0.97857199046787091</c:v>
                </c:pt>
                <c:pt idx="9">
                  <c:v>1.0046441828023565</c:v>
                </c:pt>
                <c:pt idx="10">
                  <c:v>1.0055839737719512</c:v>
                </c:pt>
                <c:pt idx="11">
                  <c:v>1.0090978104594064</c:v>
                </c:pt>
                <c:pt idx="12">
                  <c:v>1.0122243007164331</c:v>
                </c:pt>
                <c:pt idx="13">
                  <c:v>1.0142832752680615</c:v>
                </c:pt>
                <c:pt idx="14">
                  <c:v>1.0181941978305726</c:v>
                </c:pt>
                <c:pt idx="15">
                  <c:v>1.0172833211330565</c:v>
                </c:pt>
                <c:pt idx="16">
                  <c:v>1.020132171335707</c:v>
                </c:pt>
                <c:pt idx="17">
                  <c:v>1.0234450248890294</c:v>
                </c:pt>
                <c:pt idx="18">
                  <c:v>1.0249596392752247</c:v>
                </c:pt>
                <c:pt idx="19">
                  <c:v>1.0035753444368578</c:v>
                </c:pt>
                <c:pt idx="20">
                  <c:v>1.0053944767511565</c:v>
                </c:pt>
                <c:pt idx="21">
                  <c:v>1.029468788402286</c:v>
                </c:pt>
                <c:pt idx="22">
                  <c:v>0.99696261386408203</c:v>
                </c:pt>
                <c:pt idx="23">
                  <c:v>1.0299693353668682</c:v>
                </c:pt>
                <c:pt idx="24">
                  <c:v>1.0310824428865679</c:v>
                </c:pt>
                <c:pt idx="25">
                  <c:v>0.91294957017887446</c:v>
                </c:pt>
                <c:pt idx="26">
                  <c:v>0.87251395792350339</c:v>
                </c:pt>
                <c:pt idx="27">
                  <c:v>1.0311868152015595</c:v>
                </c:pt>
                <c:pt idx="28">
                  <c:v>1.0266259340192252</c:v>
                </c:pt>
                <c:pt idx="29">
                  <c:v>1.0323429767961332</c:v>
                </c:pt>
                <c:pt idx="30">
                  <c:v>1.0278635892195997</c:v>
                </c:pt>
                <c:pt idx="31">
                  <c:v>1.0286271036407424</c:v>
                </c:pt>
                <c:pt idx="32">
                  <c:v>0.99007792315213894</c:v>
                </c:pt>
                <c:pt idx="33">
                  <c:v>1.0337800001810447</c:v>
                </c:pt>
                <c:pt idx="34">
                  <c:v>0.98646262232360604</c:v>
                </c:pt>
                <c:pt idx="35">
                  <c:v>1.0342356114395201</c:v>
                </c:pt>
                <c:pt idx="36">
                  <c:v>1.0394748442746962</c:v>
                </c:pt>
                <c:pt idx="37">
                  <c:v>1.055857511741694</c:v>
                </c:pt>
                <c:pt idx="38">
                  <c:v>1.0421691681628868</c:v>
                </c:pt>
                <c:pt idx="39">
                  <c:v>1.0403341859794792</c:v>
                </c:pt>
                <c:pt idx="40">
                  <c:v>1.0475148807704855</c:v>
                </c:pt>
                <c:pt idx="41">
                  <c:v>0.81550594622517625</c:v>
                </c:pt>
                <c:pt idx="42">
                  <c:v>0.98653477198576778</c:v>
                </c:pt>
                <c:pt idx="43">
                  <c:v>1.0433681164834041</c:v>
                </c:pt>
                <c:pt idx="44">
                  <c:v>0.78727262983146851</c:v>
                </c:pt>
                <c:pt idx="45">
                  <c:v>1.048237016230227</c:v>
                </c:pt>
                <c:pt idx="46">
                  <c:v>1.0494295850240156</c:v>
                </c:pt>
                <c:pt idx="47">
                  <c:v>1.0497977347213583</c:v>
                </c:pt>
                <c:pt idx="48">
                  <c:v>1.0472181897991975</c:v>
                </c:pt>
                <c:pt idx="49">
                  <c:v>1.0462816391727949</c:v>
                </c:pt>
                <c:pt idx="50">
                  <c:v>0.98796732885063776</c:v>
                </c:pt>
                <c:pt idx="51">
                  <c:v>1.0006911846768893</c:v>
                </c:pt>
                <c:pt idx="52">
                  <c:v>1.0045171346753263</c:v>
                </c:pt>
                <c:pt idx="53">
                  <c:v>1.0179803578318327</c:v>
                </c:pt>
                <c:pt idx="54">
                  <c:v>1.015668252664615</c:v>
                </c:pt>
                <c:pt idx="55">
                  <c:v>1.023620335747462</c:v>
                </c:pt>
                <c:pt idx="56">
                  <c:v>1.0704511785343305</c:v>
                </c:pt>
                <c:pt idx="57">
                  <c:v>0.98937441158129524</c:v>
                </c:pt>
                <c:pt idx="58">
                  <c:v>1.0231269034428168</c:v>
                </c:pt>
                <c:pt idx="59">
                  <c:v>0.9918070669066551</c:v>
                </c:pt>
                <c:pt idx="60">
                  <c:v>0.99736965952975953</c:v>
                </c:pt>
                <c:pt idx="61">
                  <c:v>0.99814699195695233</c:v>
                </c:pt>
                <c:pt idx="62">
                  <c:v>1.0022268652503745</c:v>
                </c:pt>
                <c:pt idx="63">
                  <c:v>0.99964420210134952</c:v>
                </c:pt>
                <c:pt idx="64">
                  <c:v>0.99962956577152551</c:v>
                </c:pt>
                <c:pt idx="65">
                  <c:v>1.0017410925450729</c:v>
                </c:pt>
                <c:pt idx="66">
                  <c:v>1.0713987373078639</c:v>
                </c:pt>
                <c:pt idx="67">
                  <c:v>1.0166125692269641</c:v>
                </c:pt>
                <c:pt idx="68">
                  <c:v>1.0080922667037406</c:v>
                </c:pt>
                <c:pt idx="69">
                  <c:v>0.99839949765614877</c:v>
                </c:pt>
                <c:pt idx="70">
                  <c:v>1.0803524987038411</c:v>
                </c:pt>
                <c:pt idx="71">
                  <c:v>1.088146778292445</c:v>
                </c:pt>
                <c:pt idx="72">
                  <c:v>1.0080069613203593</c:v>
                </c:pt>
                <c:pt idx="73">
                  <c:v>1.0886491269775678</c:v>
                </c:pt>
                <c:pt idx="74">
                  <c:v>1.0963080963226368</c:v>
                </c:pt>
                <c:pt idx="75">
                  <c:v>1.0086683197367783</c:v>
                </c:pt>
                <c:pt idx="76">
                  <c:v>1.0165640875336708</c:v>
                </c:pt>
                <c:pt idx="77">
                  <c:v>1.031659921622752</c:v>
                </c:pt>
                <c:pt idx="78">
                  <c:v>0.57122045203255178</c:v>
                </c:pt>
                <c:pt idx="79">
                  <c:v>1.0457884302478109</c:v>
                </c:pt>
                <c:pt idx="80">
                  <c:v>0.9569864674957459</c:v>
                </c:pt>
                <c:pt idx="81">
                  <c:v>1.1063344403722606</c:v>
                </c:pt>
                <c:pt idx="82">
                  <c:v>1.1192097195437958</c:v>
                </c:pt>
                <c:pt idx="83">
                  <c:v>0.96333263934072333</c:v>
                </c:pt>
                <c:pt idx="84">
                  <c:v>0.82717598509593782</c:v>
                </c:pt>
                <c:pt idx="85">
                  <c:v>1.202116201408747</c:v>
                </c:pt>
                <c:pt idx="86">
                  <c:v>1.14658791745858</c:v>
                </c:pt>
                <c:pt idx="87">
                  <c:v>1.124414062260894</c:v>
                </c:pt>
                <c:pt idx="88">
                  <c:v>0.81810186643635396</c:v>
                </c:pt>
                <c:pt idx="89">
                  <c:v>0.9706174012235933</c:v>
                </c:pt>
                <c:pt idx="90">
                  <c:v>0.99564040163706258</c:v>
                </c:pt>
                <c:pt idx="91">
                  <c:v>1.1530492039313649</c:v>
                </c:pt>
                <c:pt idx="92">
                  <c:v>1.1319657791061257</c:v>
                </c:pt>
                <c:pt idx="93">
                  <c:v>1.1158072469827172</c:v>
                </c:pt>
                <c:pt idx="94">
                  <c:v>1.137338518456372</c:v>
                </c:pt>
                <c:pt idx="95">
                  <c:v>1.2407026995857786</c:v>
                </c:pt>
                <c:pt idx="96">
                  <c:v>1.1761741733896049</c:v>
                </c:pt>
                <c:pt idx="97">
                  <c:v>1.1958680142846123</c:v>
                </c:pt>
                <c:pt idx="98">
                  <c:v>1.2294014562365754</c:v>
                </c:pt>
                <c:pt idx="99">
                  <c:v>1.0206578400033322</c:v>
                </c:pt>
                <c:pt idx="100">
                  <c:v>1.0944676240573561</c:v>
                </c:pt>
                <c:pt idx="101">
                  <c:v>1.1332921701644438</c:v>
                </c:pt>
                <c:pt idx="102">
                  <c:v>1.0613075825005263</c:v>
                </c:pt>
                <c:pt idx="103">
                  <c:v>1.215386070884541</c:v>
                </c:pt>
                <c:pt idx="104">
                  <c:v>1.1901780022339565</c:v>
                </c:pt>
                <c:pt idx="105">
                  <c:v>1.1074064808880406</c:v>
                </c:pt>
                <c:pt idx="106">
                  <c:v>1.1391940596263004</c:v>
                </c:pt>
                <c:pt idx="107">
                  <c:v>1.1781215773203932</c:v>
                </c:pt>
                <c:pt idx="108">
                  <c:v>1.0515019099225111</c:v>
                </c:pt>
                <c:pt idx="109">
                  <c:v>0.97543051809299586</c:v>
                </c:pt>
                <c:pt idx="110">
                  <c:v>1.1747993633496665</c:v>
                </c:pt>
                <c:pt idx="111">
                  <c:v>1.2554945409625258</c:v>
                </c:pt>
                <c:pt idx="112">
                  <c:v>1.1644262082226462</c:v>
                </c:pt>
                <c:pt idx="113">
                  <c:v>1.2694607674531946</c:v>
                </c:pt>
                <c:pt idx="114">
                  <c:v>1.134168335807838</c:v>
                </c:pt>
                <c:pt idx="115">
                  <c:v>1.2577313850719596</c:v>
                </c:pt>
                <c:pt idx="116">
                  <c:v>1.152067271872049</c:v>
                </c:pt>
                <c:pt idx="117">
                  <c:v>1.0406209108812223</c:v>
                </c:pt>
                <c:pt idx="118">
                  <c:v>1.0848326835690951</c:v>
                </c:pt>
                <c:pt idx="119">
                  <c:v>1.0705300902909636</c:v>
                </c:pt>
                <c:pt idx="120">
                  <c:v>1.2535285170872492</c:v>
                </c:pt>
                <c:pt idx="121">
                  <c:v>1.0828599433790258</c:v>
                </c:pt>
                <c:pt idx="122">
                  <c:v>1.2560877969807636</c:v>
                </c:pt>
                <c:pt idx="123">
                  <c:v>1.1772073683140525</c:v>
                </c:pt>
                <c:pt idx="124">
                  <c:v>1.1556133062811769</c:v>
                </c:pt>
                <c:pt idx="125">
                  <c:v>1.2237519971161628</c:v>
                </c:pt>
                <c:pt idx="126">
                  <c:v>1.2110944852393972</c:v>
                </c:pt>
                <c:pt idx="127">
                  <c:v>1.1902805915200489</c:v>
                </c:pt>
                <c:pt idx="128">
                  <c:v>1.2612549331997174</c:v>
                </c:pt>
                <c:pt idx="129">
                  <c:v>1.3643687121648227</c:v>
                </c:pt>
                <c:pt idx="130">
                  <c:v>1.1791534731269948</c:v>
                </c:pt>
                <c:pt idx="131">
                  <c:v>1.2173492024250552</c:v>
                </c:pt>
                <c:pt idx="132">
                  <c:v>1.1903694277075969</c:v>
                </c:pt>
                <c:pt idx="133">
                  <c:v>1.3157880388318397</c:v>
                </c:pt>
                <c:pt idx="134">
                  <c:v>1.3029063204633586</c:v>
                </c:pt>
                <c:pt idx="135">
                  <c:v>1.2705437451797041</c:v>
                </c:pt>
                <c:pt idx="136">
                  <c:v>1.3164433890525593</c:v>
                </c:pt>
                <c:pt idx="137">
                  <c:v>1.1819903661861992</c:v>
                </c:pt>
                <c:pt idx="138">
                  <c:v>1.2276642657676482</c:v>
                </c:pt>
                <c:pt idx="139">
                  <c:v>1.2785545941069967</c:v>
                </c:pt>
                <c:pt idx="140">
                  <c:v>1.2114954254402226</c:v>
                </c:pt>
                <c:pt idx="141">
                  <c:v>1.315168121976698</c:v>
                </c:pt>
                <c:pt idx="142">
                  <c:v>1.4021833588129273</c:v>
                </c:pt>
                <c:pt idx="143">
                  <c:v>1.36087105069762</c:v>
                </c:pt>
                <c:pt idx="144">
                  <c:v>1.2593160663032521</c:v>
                </c:pt>
                <c:pt idx="145">
                  <c:v>1.3381601242499823</c:v>
                </c:pt>
                <c:pt idx="146">
                  <c:v>1.3177112449064559</c:v>
                </c:pt>
                <c:pt idx="147">
                  <c:v>1.2188808145058976</c:v>
                </c:pt>
                <c:pt idx="148">
                  <c:v>1.1367305322466963</c:v>
                </c:pt>
                <c:pt idx="149">
                  <c:v>1.3417457457933162</c:v>
                </c:pt>
                <c:pt idx="150">
                  <c:v>1.3236092285176859</c:v>
                </c:pt>
                <c:pt idx="151">
                  <c:v>1.2309707755355361</c:v>
                </c:pt>
                <c:pt idx="152">
                  <c:v>1.3607416742929224</c:v>
                </c:pt>
                <c:pt idx="153">
                  <c:v>1.3485440745677959</c:v>
                </c:pt>
                <c:pt idx="154">
                  <c:v>1.3397299597555856</c:v>
                </c:pt>
                <c:pt idx="155">
                  <c:v>1.2948432408813253</c:v>
                </c:pt>
                <c:pt idx="156">
                  <c:v>1.32609952533755</c:v>
                </c:pt>
                <c:pt idx="157">
                  <c:v>1.2099936830696629</c:v>
                </c:pt>
                <c:pt idx="158">
                  <c:v>1.3161433152048347</c:v>
                </c:pt>
                <c:pt idx="159">
                  <c:v>1.2944511498304911</c:v>
                </c:pt>
                <c:pt idx="160">
                  <c:v>1.3755908094758527</c:v>
                </c:pt>
                <c:pt idx="161">
                  <c:v>1.3755711667560842</c:v>
                </c:pt>
                <c:pt idx="162">
                  <c:v>1.3800807173773761</c:v>
                </c:pt>
                <c:pt idx="163">
                  <c:v>1.3801662717538798</c:v>
                </c:pt>
                <c:pt idx="164">
                  <c:v>1.3823536144354052</c:v>
                </c:pt>
                <c:pt idx="165">
                  <c:v>1.2628679457284888</c:v>
                </c:pt>
                <c:pt idx="166">
                  <c:v>1.1759596528939718</c:v>
                </c:pt>
                <c:pt idx="167">
                  <c:v>1.3724536782546413</c:v>
                </c:pt>
                <c:pt idx="168">
                  <c:v>1.3930838075629843</c:v>
                </c:pt>
                <c:pt idx="169">
                  <c:v>1.3947935876126942</c:v>
                </c:pt>
                <c:pt idx="170">
                  <c:v>1.3990448389936032</c:v>
                </c:pt>
                <c:pt idx="171">
                  <c:v>1.4004653208580997</c:v>
                </c:pt>
                <c:pt idx="172">
                  <c:v>1.4025531046766548</c:v>
                </c:pt>
                <c:pt idx="173">
                  <c:v>1.4059340899718731</c:v>
                </c:pt>
                <c:pt idx="174">
                  <c:v>1.3268194429331519</c:v>
                </c:pt>
                <c:pt idx="175">
                  <c:v>1.1314593701468059</c:v>
                </c:pt>
                <c:pt idx="176">
                  <c:v>1.4351421467891643</c:v>
                </c:pt>
                <c:pt idx="177">
                  <c:v>1.1273531228625659</c:v>
                </c:pt>
                <c:pt idx="178">
                  <c:v>1.1075930870915891</c:v>
                </c:pt>
                <c:pt idx="179">
                  <c:v>1.4257598697011173</c:v>
                </c:pt>
                <c:pt idx="180">
                  <c:v>1.4202573889754695</c:v>
                </c:pt>
                <c:pt idx="181">
                  <c:v>1.3769158749090757</c:v>
                </c:pt>
                <c:pt idx="182">
                  <c:v>1.4213568068455937</c:v>
                </c:pt>
                <c:pt idx="183">
                  <c:v>1.4061066526708283</c:v>
                </c:pt>
                <c:pt idx="184">
                  <c:v>1.4216457563529288</c:v>
                </c:pt>
                <c:pt idx="185">
                  <c:v>1.3939842967929659</c:v>
                </c:pt>
                <c:pt idx="186">
                  <c:v>1.4243923187162779</c:v>
                </c:pt>
                <c:pt idx="187">
                  <c:v>1.3785747756427813</c:v>
                </c:pt>
                <c:pt idx="188">
                  <c:v>1.425037362875315</c:v>
                </c:pt>
                <c:pt idx="189">
                  <c:v>1.4254284850830783</c:v>
                </c:pt>
                <c:pt idx="190">
                  <c:v>1.4278812666990233</c:v>
                </c:pt>
                <c:pt idx="191">
                  <c:v>1.431046850644931</c:v>
                </c:pt>
                <c:pt idx="192">
                  <c:v>1.3665752617971434</c:v>
                </c:pt>
                <c:pt idx="193">
                  <c:v>1.1283205837488552</c:v>
                </c:pt>
                <c:pt idx="194">
                  <c:v>1.4383160893516143</c:v>
                </c:pt>
                <c:pt idx="195">
                  <c:v>1.354556647546775</c:v>
                </c:pt>
                <c:pt idx="196">
                  <c:v>1.2905332853656799</c:v>
                </c:pt>
                <c:pt idx="197">
                  <c:v>1.3176193036535977</c:v>
                </c:pt>
                <c:pt idx="198">
                  <c:v>1.4261113635677141</c:v>
                </c:pt>
                <c:pt idx="199">
                  <c:v>1.3910260772503293</c:v>
                </c:pt>
                <c:pt idx="200">
                  <c:v>1.4233259169669004</c:v>
                </c:pt>
                <c:pt idx="201">
                  <c:v>1.5712385203511214</c:v>
                </c:pt>
                <c:pt idx="202">
                  <c:v>1.3505089995973036</c:v>
                </c:pt>
                <c:pt idx="203">
                  <c:v>1.4013737253075964</c:v>
                </c:pt>
                <c:pt idx="204">
                  <c:v>1.4793833869884248</c:v>
                </c:pt>
                <c:pt idx="205">
                  <c:v>1.4805523877819615</c:v>
                </c:pt>
                <c:pt idx="206">
                  <c:v>1.4832224031083006</c:v>
                </c:pt>
                <c:pt idx="207">
                  <c:v>1.4805691145254865</c:v>
                </c:pt>
                <c:pt idx="208">
                  <c:v>1.409890081867829</c:v>
                </c:pt>
                <c:pt idx="209">
                  <c:v>1.442204560008334</c:v>
                </c:pt>
                <c:pt idx="210">
                  <c:v>1.3945531709448964</c:v>
                </c:pt>
                <c:pt idx="211">
                  <c:v>1.3096542024280955</c:v>
                </c:pt>
                <c:pt idx="212">
                  <c:v>1.474267622250828</c:v>
                </c:pt>
                <c:pt idx="213">
                  <c:v>1.4603767289267544</c:v>
                </c:pt>
                <c:pt idx="214">
                  <c:v>1.5783436707727712</c:v>
                </c:pt>
                <c:pt idx="215">
                  <c:v>1.4683352210524392</c:v>
                </c:pt>
                <c:pt idx="216">
                  <c:v>1.6718935360306459</c:v>
                </c:pt>
                <c:pt idx="217">
                  <c:v>1.4505457543738534</c:v>
                </c:pt>
                <c:pt idx="218">
                  <c:v>1.4359285672661994</c:v>
                </c:pt>
                <c:pt idx="219">
                  <c:v>1.4178758449213473</c:v>
                </c:pt>
                <c:pt idx="220">
                  <c:v>1.46810789376565</c:v>
                </c:pt>
                <c:pt idx="221">
                  <c:v>1.4567882885097223</c:v>
                </c:pt>
                <c:pt idx="222">
                  <c:v>1.2633210829336059</c:v>
                </c:pt>
                <c:pt idx="223">
                  <c:v>1.4839202305868511</c:v>
                </c:pt>
                <c:pt idx="224">
                  <c:v>1.5251603288003652</c:v>
                </c:pt>
                <c:pt idx="225">
                  <c:v>1.5386952691733498</c:v>
                </c:pt>
                <c:pt idx="226">
                  <c:v>1.5835125586151351</c:v>
                </c:pt>
                <c:pt idx="227">
                  <c:v>1.4204540847791449</c:v>
                </c:pt>
                <c:pt idx="228">
                  <c:v>1.5278339794784899</c:v>
                </c:pt>
                <c:pt idx="229">
                  <c:v>1.7140490875716596</c:v>
                </c:pt>
                <c:pt idx="230">
                  <c:v>1.5207482583665575</c:v>
                </c:pt>
                <c:pt idx="231">
                  <c:v>1.5427477840371162</c:v>
                </c:pt>
                <c:pt idx="232">
                  <c:v>1.363074746298188</c:v>
                </c:pt>
                <c:pt idx="233">
                  <c:v>1.522704224671904</c:v>
                </c:pt>
                <c:pt idx="234">
                  <c:v>1.6154632811284138</c:v>
                </c:pt>
                <c:pt idx="235">
                  <c:v>1.4232077069367715</c:v>
                </c:pt>
                <c:pt idx="236">
                  <c:v>1.6084519059212821</c:v>
                </c:pt>
                <c:pt idx="237">
                  <c:v>1.4934728491056952</c:v>
                </c:pt>
                <c:pt idx="238">
                  <c:v>1.6812940645677674</c:v>
                </c:pt>
                <c:pt idx="239">
                  <c:v>1.6861765890452849</c:v>
                </c:pt>
                <c:pt idx="240">
                  <c:v>1.7624729762376137</c:v>
                </c:pt>
                <c:pt idx="241">
                  <c:v>1.7142173592395862</c:v>
                </c:pt>
                <c:pt idx="242">
                  <c:v>1.6086039049736061</c:v>
                </c:pt>
                <c:pt idx="243">
                  <c:v>1.7011155537590033</c:v>
                </c:pt>
                <c:pt idx="244">
                  <c:v>1.5273031353682869</c:v>
                </c:pt>
                <c:pt idx="245">
                  <c:v>1.6985007482175933</c:v>
                </c:pt>
                <c:pt idx="246">
                  <c:v>1.6249134872009243</c:v>
                </c:pt>
                <c:pt idx="247">
                  <c:v>1.6779848227565777</c:v>
                </c:pt>
                <c:pt idx="248">
                  <c:v>1.7449416240010807</c:v>
                </c:pt>
                <c:pt idx="249">
                  <c:v>1.8134237902312174</c:v>
                </c:pt>
                <c:pt idx="250">
                  <c:v>1.8482821539473862</c:v>
                </c:pt>
                <c:pt idx="251">
                  <c:v>1.6759136266161152</c:v>
                </c:pt>
                <c:pt idx="252">
                  <c:v>1.881621552968991</c:v>
                </c:pt>
                <c:pt idx="253">
                  <c:v>1.9601251670519317</c:v>
                </c:pt>
                <c:pt idx="254">
                  <c:v>1.8749865901254334</c:v>
                </c:pt>
                <c:pt idx="255">
                  <c:v>1.8299661754248564</c:v>
                </c:pt>
                <c:pt idx="256">
                  <c:v>2.2893533630114202</c:v>
                </c:pt>
                <c:pt idx="257">
                  <c:v>1.8909450547518245</c:v>
                </c:pt>
                <c:pt idx="258">
                  <c:v>1.8560587073447459</c:v>
                </c:pt>
                <c:pt idx="259">
                  <c:v>1.8432337537499435</c:v>
                </c:pt>
                <c:pt idx="260">
                  <c:v>2.0187224285807703</c:v>
                </c:pt>
                <c:pt idx="261">
                  <c:v>1.9485941830406985</c:v>
                </c:pt>
                <c:pt idx="262">
                  <c:v>2.174168192506829</c:v>
                </c:pt>
                <c:pt idx="263">
                  <c:v>1.7918181940752951</c:v>
                </c:pt>
                <c:pt idx="264">
                  <c:v>1.8071434031759712</c:v>
                </c:pt>
                <c:pt idx="265">
                  <c:v>1.8496042379192472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B2-BE45-8DBE-E1D885D84FB2}"/>
            </c:ext>
          </c:extLst>
        </c:ser>
        <c:ser>
          <c:idx val="3"/>
          <c:order val="3"/>
          <c:tx>
            <c:strRef>
              <c:f>'4C'!$AY$4</c:f>
              <c:strCache>
                <c:ptCount val="1"/>
                <c:pt idx="0">
                  <c:v>Pythia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'4C'!$AY$5:$AY$270</c:f>
              <c:numCache>
                <c:formatCode>0.00</c:formatCode>
                <c:ptCount val="266"/>
                <c:pt idx="0">
                  <c:v>0.96487877481996742</c:v>
                </c:pt>
                <c:pt idx="1">
                  <c:v>0.96692297421811291</c:v>
                </c:pt>
                <c:pt idx="2">
                  <c:v>0.96821088593338556</c:v>
                </c:pt>
                <c:pt idx="3">
                  <c:v>0.97039818485468476</c:v>
                </c:pt>
                <c:pt idx="4">
                  <c:v>0.98789292605962864</c:v>
                </c:pt>
                <c:pt idx="5">
                  <c:v>0.99136123577279789</c:v>
                </c:pt>
                <c:pt idx="6">
                  <c:v>0.9968045854016454</c:v>
                </c:pt>
                <c:pt idx="7">
                  <c:v>1.003736858856092</c:v>
                </c:pt>
                <c:pt idx="8">
                  <c:v>1.0056638309866823</c:v>
                </c:pt>
                <c:pt idx="9">
                  <c:v>1.0062162864878079</c:v>
                </c:pt>
                <c:pt idx="10">
                  <c:v>1.0087575992929645</c:v>
                </c:pt>
                <c:pt idx="11">
                  <c:v>1.0107831762856423</c:v>
                </c:pt>
                <c:pt idx="12">
                  <c:v>1.0125051784334143</c:v>
                </c:pt>
                <c:pt idx="13">
                  <c:v>1.0155155478727262</c:v>
                </c:pt>
                <c:pt idx="14">
                  <c:v>1.0168442445351993</c:v>
                </c:pt>
                <c:pt idx="15">
                  <c:v>1.0169721157812963</c:v>
                </c:pt>
                <c:pt idx="16">
                  <c:v>1.0199117804290025</c:v>
                </c:pt>
                <c:pt idx="17">
                  <c:v>1.0230068144876623</c:v>
                </c:pt>
                <c:pt idx="18">
                  <c:v>1.0246454943854479</c:v>
                </c:pt>
                <c:pt idx="19">
                  <c:v>1.0248793648567911</c:v>
                </c:pt>
                <c:pt idx="20">
                  <c:v>1.0260846308726206</c:v>
                </c:pt>
                <c:pt idx="21">
                  <c:v>1.0294806875074327</c:v>
                </c:pt>
                <c:pt idx="22">
                  <c:v>1.0300695651671583</c:v>
                </c:pt>
                <c:pt idx="23">
                  <c:v>1.0301452071133474</c:v>
                </c:pt>
                <c:pt idx="24">
                  <c:v>1.0309332233859567</c:v>
                </c:pt>
                <c:pt idx="25">
                  <c:v>1.0326130094392361</c:v>
                </c:pt>
                <c:pt idx="26">
                  <c:v>1.0327768064361524</c:v>
                </c:pt>
                <c:pt idx="27">
                  <c:v>1.0333351354069327</c:v>
                </c:pt>
                <c:pt idx="28">
                  <c:v>1.0337176555780094</c:v>
                </c:pt>
                <c:pt idx="29">
                  <c:v>1.0344604587873645</c:v>
                </c:pt>
                <c:pt idx="30">
                  <c:v>1.0348582389240681</c:v>
                </c:pt>
                <c:pt idx="31">
                  <c:v>1.0361240150830267</c:v>
                </c:pt>
                <c:pt idx="32">
                  <c:v>1.037043157815237</c:v>
                </c:pt>
                <c:pt idx="33">
                  <c:v>1.0384746275395544</c:v>
                </c:pt>
                <c:pt idx="34">
                  <c:v>1.0387214168270087</c:v>
                </c:pt>
                <c:pt idx="35">
                  <c:v>1.0391336511378508</c:v>
                </c:pt>
                <c:pt idx="36">
                  <c:v>1.0404369865705003</c:v>
                </c:pt>
                <c:pt idx="37">
                  <c:v>1.0411147776338776</c:v>
                </c:pt>
                <c:pt idx="38">
                  <c:v>1.0440876753939305</c:v>
                </c:pt>
                <c:pt idx="39">
                  <c:v>1.0441758419971972</c:v>
                </c:pt>
                <c:pt idx="40">
                  <c:v>1.0444699434945952</c:v>
                </c:pt>
                <c:pt idx="41">
                  <c:v>1.044658877329016</c:v>
                </c:pt>
                <c:pt idx="42">
                  <c:v>1.0446921235517945</c:v>
                </c:pt>
                <c:pt idx="43">
                  <c:v>1.0451047724849825</c:v>
                </c:pt>
                <c:pt idx="44">
                  <c:v>1.0465213603066501</c:v>
                </c:pt>
                <c:pt idx="45">
                  <c:v>1.0481895909414154</c:v>
                </c:pt>
                <c:pt idx="46">
                  <c:v>1.0490851206781222</c:v>
                </c:pt>
                <c:pt idx="47">
                  <c:v>1.0511745028813326</c:v>
                </c:pt>
                <c:pt idx="48">
                  <c:v>1.0512791579870415</c:v>
                </c:pt>
                <c:pt idx="49">
                  <c:v>1.0520150705914768</c:v>
                </c:pt>
                <c:pt idx="50">
                  <c:v>1.0580490957060373</c:v>
                </c:pt>
                <c:pt idx="51">
                  <c:v>1.0585190261253874</c:v>
                </c:pt>
                <c:pt idx="52">
                  <c:v>1.0604259649277847</c:v>
                </c:pt>
                <c:pt idx="53">
                  <c:v>1.060762876862108</c:v>
                </c:pt>
                <c:pt idx="54">
                  <c:v>1.0633809908973741</c:v>
                </c:pt>
                <c:pt idx="55">
                  <c:v>1.0639381762792419</c:v>
                </c:pt>
                <c:pt idx="56">
                  <c:v>1.0682271686400424</c:v>
                </c:pt>
                <c:pt idx="57">
                  <c:v>1.068472214166329</c:v>
                </c:pt>
                <c:pt idx="58">
                  <c:v>1.0705741460508922</c:v>
                </c:pt>
                <c:pt idx="59">
                  <c:v>1.0719963628243312</c:v>
                </c:pt>
                <c:pt idx="60">
                  <c:v>1.0724533997515291</c:v>
                </c:pt>
                <c:pt idx="61">
                  <c:v>1.0726754380277006</c:v>
                </c:pt>
                <c:pt idx="62">
                  <c:v>1.0735703020661596</c:v>
                </c:pt>
                <c:pt idx="63">
                  <c:v>1.0746438981476016</c:v>
                </c:pt>
                <c:pt idx="64">
                  <c:v>1.075227044455946</c:v>
                </c:pt>
                <c:pt idx="65">
                  <c:v>1.075500998998602</c:v>
                </c:pt>
                <c:pt idx="66">
                  <c:v>1.0763559969207244</c:v>
                </c:pt>
                <c:pt idx="67">
                  <c:v>1.0768498025942861</c:v>
                </c:pt>
                <c:pt idx="68">
                  <c:v>1.0768593187788931</c:v>
                </c:pt>
                <c:pt idx="69">
                  <c:v>1.0778412616980682</c:v>
                </c:pt>
                <c:pt idx="70">
                  <c:v>1.0791151320364369</c:v>
                </c:pt>
                <c:pt idx="71">
                  <c:v>1.0795224441997766</c:v>
                </c:pt>
                <c:pt idx="72">
                  <c:v>1.0798893568823582</c:v>
                </c:pt>
                <c:pt idx="73">
                  <c:v>1.0804680347961271</c:v>
                </c:pt>
                <c:pt idx="74">
                  <c:v>1.0807120507378041</c:v>
                </c:pt>
                <c:pt idx="75">
                  <c:v>1.0807562716176335</c:v>
                </c:pt>
                <c:pt idx="76">
                  <c:v>1.0812808355171926</c:v>
                </c:pt>
                <c:pt idx="77">
                  <c:v>1.0820911004661071</c:v>
                </c:pt>
                <c:pt idx="78">
                  <c:v>1.0861860903296949</c:v>
                </c:pt>
                <c:pt idx="79">
                  <c:v>1.0969282660860493</c:v>
                </c:pt>
                <c:pt idx="80">
                  <c:v>1.1013357395393621</c:v>
                </c:pt>
                <c:pt idx="81">
                  <c:v>1.1015126190866298</c:v>
                </c:pt>
                <c:pt idx="82">
                  <c:v>1.1060810793436606</c:v>
                </c:pt>
                <c:pt idx="83">
                  <c:v>1.1181019563891725</c:v>
                </c:pt>
                <c:pt idx="84">
                  <c:v>1.1266398711353383</c:v>
                </c:pt>
                <c:pt idx="85">
                  <c:v>1.1358917847112096</c:v>
                </c:pt>
                <c:pt idx="86">
                  <c:v>1.1410812949423828</c:v>
                </c:pt>
                <c:pt idx="87">
                  <c:v>1.1413651141687076</c:v>
                </c:pt>
                <c:pt idx="88">
                  <c:v>1.1461519283696315</c:v>
                </c:pt>
                <c:pt idx="89">
                  <c:v>1.173244587688189</c:v>
                </c:pt>
                <c:pt idx="90">
                  <c:v>1.1830320464081496</c:v>
                </c:pt>
                <c:pt idx="91">
                  <c:v>1.1882166218206676</c:v>
                </c:pt>
                <c:pt idx="92">
                  <c:v>1.1889450901529237</c:v>
                </c:pt>
                <c:pt idx="93">
                  <c:v>1.1898219669142958</c:v>
                </c:pt>
                <c:pt idx="94">
                  <c:v>1.1997673960250672</c:v>
                </c:pt>
                <c:pt idx="95">
                  <c:v>1.1999470711099214</c:v>
                </c:pt>
                <c:pt idx="96">
                  <c:v>1.202847451721657</c:v>
                </c:pt>
                <c:pt idx="97">
                  <c:v>1.2104562781655184</c:v>
                </c:pt>
                <c:pt idx="98">
                  <c:v>1.2107341685110198</c:v>
                </c:pt>
                <c:pt idx="99">
                  <c:v>1.2192509261134432</c:v>
                </c:pt>
                <c:pt idx="100">
                  <c:v>1.2205231169987958</c:v>
                </c:pt>
                <c:pt idx="101">
                  <c:v>1.2205379587347245</c:v>
                </c:pt>
                <c:pt idx="102">
                  <c:v>1.2212335403112589</c:v>
                </c:pt>
                <c:pt idx="103">
                  <c:v>1.2232935925053683</c:v>
                </c:pt>
                <c:pt idx="104">
                  <c:v>1.227501658689097</c:v>
                </c:pt>
                <c:pt idx="105">
                  <c:v>1.2328337835783365</c:v>
                </c:pt>
                <c:pt idx="106">
                  <c:v>1.2329276209509119</c:v>
                </c:pt>
                <c:pt idx="107">
                  <c:v>1.2352803181023948</c:v>
                </c:pt>
                <c:pt idx="108">
                  <c:v>1.236528264937313</c:v>
                </c:pt>
                <c:pt idx="109">
                  <c:v>1.2435682515246291</c:v>
                </c:pt>
                <c:pt idx="110">
                  <c:v>1.2519951080766603</c:v>
                </c:pt>
                <c:pt idx="111">
                  <c:v>1.2554361229397917</c:v>
                </c:pt>
                <c:pt idx="112">
                  <c:v>1.2635448777059897</c:v>
                </c:pt>
                <c:pt idx="113">
                  <c:v>1.2698969297032916</c:v>
                </c:pt>
                <c:pt idx="114">
                  <c:v>1.2706822724996996</c:v>
                </c:pt>
                <c:pt idx="115">
                  <c:v>1.2709064528973701</c:v>
                </c:pt>
                <c:pt idx="116">
                  <c:v>1.2711470555895117</c:v>
                </c:pt>
                <c:pt idx="117">
                  <c:v>1.2825207289557274</c:v>
                </c:pt>
                <c:pt idx="118">
                  <c:v>1.2839696267015264</c:v>
                </c:pt>
                <c:pt idx="119">
                  <c:v>1.2873681316131618</c:v>
                </c:pt>
                <c:pt idx="120">
                  <c:v>1.2917785570311451</c:v>
                </c:pt>
                <c:pt idx="121">
                  <c:v>1.2935051783663136</c:v>
                </c:pt>
                <c:pt idx="122">
                  <c:v>1.2953298475960147</c:v>
                </c:pt>
                <c:pt idx="123">
                  <c:v>1.3011965635374312</c:v>
                </c:pt>
                <c:pt idx="124">
                  <c:v>1.3036831922033403</c:v>
                </c:pt>
                <c:pt idx="125">
                  <c:v>1.303863996850132</c:v>
                </c:pt>
                <c:pt idx="126">
                  <c:v>1.3042195299450685</c:v>
                </c:pt>
                <c:pt idx="127">
                  <c:v>1.3044277851144397</c:v>
                </c:pt>
                <c:pt idx="128">
                  <c:v>1.3072454862220975</c:v>
                </c:pt>
                <c:pt idx="129">
                  <c:v>1.3076270872673788</c:v>
                </c:pt>
                <c:pt idx="130">
                  <c:v>1.3098256337751959</c:v>
                </c:pt>
                <c:pt idx="131">
                  <c:v>1.3101073536286401</c:v>
                </c:pt>
                <c:pt idx="132">
                  <c:v>1.3122306836537254</c:v>
                </c:pt>
                <c:pt idx="133">
                  <c:v>1.3156213258794496</c:v>
                </c:pt>
                <c:pt idx="134">
                  <c:v>1.3213732700999741</c:v>
                </c:pt>
                <c:pt idx="135">
                  <c:v>1.3229464764665446</c:v>
                </c:pt>
                <c:pt idx="136">
                  <c:v>1.3307587028090135</c:v>
                </c:pt>
                <c:pt idx="137">
                  <c:v>1.3307625863460004</c:v>
                </c:pt>
                <c:pt idx="138">
                  <c:v>1.3309609402576399</c:v>
                </c:pt>
                <c:pt idx="139">
                  <c:v>1.3319784284041818</c:v>
                </c:pt>
                <c:pt idx="140">
                  <c:v>1.3322975069189658</c:v>
                </c:pt>
                <c:pt idx="141">
                  <c:v>1.3341927781418088</c:v>
                </c:pt>
                <c:pt idx="142">
                  <c:v>1.3400533360892104</c:v>
                </c:pt>
                <c:pt idx="143">
                  <c:v>1.3425007878115118</c:v>
                </c:pt>
                <c:pt idx="144">
                  <c:v>1.3428372661264218</c:v>
                </c:pt>
                <c:pt idx="145">
                  <c:v>1.3447385552625872</c:v>
                </c:pt>
                <c:pt idx="146">
                  <c:v>1.3551628457487757</c:v>
                </c:pt>
                <c:pt idx="147">
                  <c:v>1.3576018082168768</c:v>
                </c:pt>
                <c:pt idx="148">
                  <c:v>1.3587545098346914</c:v>
                </c:pt>
                <c:pt idx="149">
                  <c:v>1.3598297313477012</c:v>
                </c:pt>
                <c:pt idx="150">
                  <c:v>1.3622763805299263</c:v>
                </c:pt>
                <c:pt idx="151">
                  <c:v>1.3623903526326</c:v>
                </c:pt>
                <c:pt idx="152">
                  <c:v>1.3630024126322513</c:v>
                </c:pt>
                <c:pt idx="153">
                  <c:v>1.3637418035363209</c:v>
                </c:pt>
                <c:pt idx="154">
                  <c:v>1.3656071993237551</c:v>
                </c:pt>
                <c:pt idx="155">
                  <c:v>1.3673473217352481</c:v>
                </c:pt>
                <c:pt idx="156">
                  <c:v>1.368500644289304</c:v>
                </c:pt>
                <c:pt idx="157">
                  <c:v>1.3688036273649591</c:v>
                </c:pt>
                <c:pt idx="158">
                  <c:v>1.3720855561412326</c:v>
                </c:pt>
                <c:pt idx="159">
                  <c:v>1.3751502667788558</c:v>
                </c:pt>
                <c:pt idx="160">
                  <c:v>1.3753421488553463</c:v>
                </c:pt>
                <c:pt idx="161">
                  <c:v>1.3754468383140663</c:v>
                </c:pt>
                <c:pt idx="162">
                  <c:v>1.3799189556225284</c:v>
                </c:pt>
                <c:pt idx="163">
                  <c:v>1.3799337994990928</c:v>
                </c:pt>
                <c:pt idx="164">
                  <c:v>1.3822499105594712</c:v>
                </c:pt>
                <c:pt idx="165">
                  <c:v>1.3854221822883912</c:v>
                </c:pt>
                <c:pt idx="166">
                  <c:v>1.3865742307387479</c:v>
                </c:pt>
                <c:pt idx="167">
                  <c:v>1.3921441572553546</c:v>
                </c:pt>
                <c:pt idx="168">
                  <c:v>1.3929662698909355</c:v>
                </c:pt>
                <c:pt idx="169">
                  <c:v>1.3946969250421175</c:v>
                </c:pt>
                <c:pt idx="170">
                  <c:v>1.3989815971667428</c:v>
                </c:pt>
                <c:pt idx="171">
                  <c:v>1.4002798816814144</c:v>
                </c:pt>
                <c:pt idx="172">
                  <c:v>1.4027102239836449</c:v>
                </c:pt>
                <c:pt idx="173">
                  <c:v>1.4051897395623354</c:v>
                </c:pt>
                <c:pt idx="174">
                  <c:v>1.4072419450366571</c:v>
                </c:pt>
                <c:pt idx="175">
                  <c:v>1.4072640249669488</c:v>
                </c:pt>
                <c:pt idx="176">
                  <c:v>1.4107063427839293</c:v>
                </c:pt>
                <c:pt idx="177">
                  <c:v>1.411121922645908</c:v>
                </c:pt>
                <c:pt idx="178">
                  <c:v>1.4165773012799172</c:v>
                </c:pt>
                <c:pt idx="179">
                  <c:v>1.4170934801207704</c:v>
                </c:pt>
                <c:pt idx="180">
                  <c:v>1.4200406798000846</c:v>
                </c:pt>
                <c:pt idx="181">
                  <c:v>1.4203651544267411</c:v>
                </c:pt>
                <c:pt idx="182">
                  <c:v>1.4209798495701083</c:v>
                </c:pt>
                <c:pt idx="183">
                  <c:v>1.4209932680603619</c:v>
                </c:pt>
                <c:pt idx="184">
                  <c:v>1.4212144636323147</c:v>
                </c:pt>
                <c:pt idx="185">
                  <c:v>1.4235606274992667</c:v>
                </c:pt>
                <c:pt idx="186">
                  <c:v>1.4240663040425914</c:v>
                </c:pt>
                <c:pt idx="187">
                  <c:v>1.4242573386712256</c:v>
                </c:pt>
                <c:pt idx="188">
                  <c:v>1.4246128278499299</c:v>
                </c:pt>
                <c:pt idx="189">
                  <c:v>1.4249339910506518</c:v>
                </c:pt>
                <c:pt idx="190">
                  <c:v>1.4275986661713684</c:v>
                </c:pt>
                <c:pt idx="191">
                  <c:v>1.4307634987973368</c:v>
                </c:pt>
                <c:pt idx="192">
                  <c:v>1.4338415975256973</c:v>
                </c:pt>
                <c:pt idx="193">
                  <c:v>1.4367641198393519</c:v>
                </c:pt>
                <c:pt idx="194">
                  <c:v>1.4378301641516729</c:v>
                </c:pt>
                <c:pt idx="195">
                  <c:v>1.4380953705012256</c:v>
                </c:pt>
                <c:pt idx="196">
                  <c:v>1.4387604337580999</c:v>
                </c:pt>
                <c:pt idx="197">
                  <c:v>1.4433804580313778</c:v>
                </c:pt>
                <c:pt idx="198">
                  <c:v>1.4476589498340078</c:v>
                </c:pt>
                <c:pt idx="199">
                  <c:v>1.4599909878650232</c:v>
                </c:pt>
                <c:pt idx="200">
                  <c:v>1.4677764997718561</c:v>
                </c:pt>
                <c:pt idx="201">
                  <c:v>1.4714179267168355</c:v>
                </c:pt>
                <c:pt idx="202">
                  <c:v>1.4770814839755511</c:v>
                </c:pt>
                <c:pt idx="203">
                  <c:v>1.4795131091634235</c:v>
                </c:pt>
                <c:pt idx="204">
                  <c:v>1.4814217460780217</c:v>
                </c:pt>
                <c:pt idx="205">
                  <c:v>1.4827780592718907</c:v>
                </c:pt>
                <c:pt idx="206">
                  <c:v>1.4828268003477649</c:v>
                </c:pt>
                <c:pt idx="207">
                  <c:v>1.4878941009255602</c:v>
                </c:pt>
                <c:pt idx="208">
                  <c:v>1.4880983241628449</c:v>
                </c:pt>
                <c:pt idx="209">
                  <c:v>1.4925227313533584</c:v>
                </c:pt>
                <c:pt idx="210">
                  <c:v>1.4957855711693628</c:v>
                </c:pt>
                <c:pt idx="211">
                  <c:v>1.4963943005751099</c:v>
                </c:pt>
                <c:pt idx="212">
                  <c:v>1.496561762067012</c:v>
                </c:pt>
                <c:pt idx="213">
                  <c:v>1.4998932437521826</c:v>
                </c:pt>
                <c:pt idx="214">
                  <c:v>1.5113686551788443</c:v>
                </c:pt>
                <c:pt idx="215">
                  <c:v>1.5228593145610843</c:v>
                </c:pt>
                <c:pt idx="216">
                  <c:v>1.5249573320044807</c:v>
                </c:pt>
                <c:pt idx="217">
                  <c:v>1.5271399476370484</c:v>
                </c:pt>
                <c:pt idx="218">
                  <c:v>1.5289885094273852</c:v>
                </c:pt>
                <c:pt idx="219">
                  <c:v>1.5327970109097013</c:v>
                </c:pt>
                <c:pt idx="220">
                  <c:v>1.5430961387444513</c:v>
                </c:pt>
                <c:pt idx="221">
                  <c:v>1.5489359151765465</c:v>
                </c:pt>
                <c:pt idx="222">
                  <c:v>1.5511516838413684</c:v>
                </c:pt>
                <c:pt idx="223">
                  <c:v>1.5532991825592075</c:v>
                </c:pt>
                <c:pt idx="224">
                  <c:v>1.5637446233926469</c:v>
                </c:pt>
                <c:pt idx="225">
                  <c:v>1.5638004372321832</c:v>
                </c:pt>
                <c:pt idx="226">
                  <c:v>1.571452861937138</c:v>
                </c:pt>
                <c:pt idx="227">
                  <c:v>1.5728734639448267</c:v>
                </c:pt>
                <c:pt idx="228">
                  <c:v>1.5927802363067516</c:v>
                </c:pt>
                <c:pt idx="229">
                  <c:v>1.5960205703686079</c:v>
                </c:pt>
                <c:pt idx="230">
                  <c:v>1.603302674368086</c:v>
                </c:pt>
                <c:pt idx="231">
                  <c:v>1.6042253669300537</c:v>
                </c:pt>
                <c:pt idx="232">
                  <c:v>1.6060757614687782</c:v>
                </c:pt>
                <c:pt idx="233">
                  <c:v>1.6113830742968158</c:v>
                </c:pt>
                <c:pt idx="234">
                  <c:v>1.6209593700102045</c:v>
                </c:pt>
                <c:pt idx="235">
                  <c:v>1.623972586801758</c:v>
                </c:pt>
                <c:pt idx="236">
                  <c:v>1.6360619913843686</c:v>
                </c:pt>
                <c:pt idx="237">
                  <c:v>1.6464808054273368</c:v>
                </c:pt>
                <c:pt idx="238">
                  <c:v>1.6526805525788131</c:v>
                </c:pt>
                <c:pt idx="239">
                  <c:v>1.6553008837062078</c:v>
                </c:pt>
                <c:pt idx="240">
                  <c:v>1.6694743132338281</c:v>
                </c:pt>
                <c:pt idx="241">
                  <c:v>1.6819158469453677</c:v>
                </c:pt>
                <c:pt idx="242">
                  <c:v>1.691947538959822</c:v>
                </c:pt>
                <c:pt idx="243">
                  <c:v>1.702590610802023</c:v>
                </c:pt>
                <c:pt idx="244">
                  <c:v>1.7137780148862298</c:v>
                </c:pt>
                <c:pt idx="245">
                  <c:v>1.7158782723866599</c:v>
                </c:pt>
                <c:pt idx="246">
                  <c:v>1.7481446910167107</c:v>
                </c:pt>
                <c:pt idx="247">
                  <c:v>1.751456602594313</c:v>
                </c:pt>
                <c:pt idx="248">
                  <c:v>1.7527330602281903</c:v>
                </c:pt>
                <c:pt idx="249">
                  <c:v>1.772180632081108</c:v>
                </c:pt>
                <c:pt idx="250">
                  <c:v>1.7745519989733443</c:v>
                </c:pt>
                <c:pt idx="251">
                  <c:v>1.8034831592123222</c:v>
                </c:pt>
                <c:pt idx="252">
                  <c:v>1.8271407201252072</c:v>
                </c:pt>
                <c:pt idx="253">
                  <c:v>1.8322214456094001</c:v>
                </c:pt>
                <c:pt idx="254">
                  <c:v>1.8507451901118324</c:v>
                </c:pt>
                <c:pt idx="255">
                  <c:v>1.8876259052726407</c:v>
                </c:pt>
                <c:pt idx="256">
                  <c:v>1.8975918606409996</c:v>
                </c:pt>
                <c:pt idx="257">
                  <c:v>1.900742073052119</c:v>
                </c:pt>
                <c:pt idx="258">
                  <c:v>1.9194514094730075</c:v>
                </c:pt>
                <c:pt idx="259">
                  <c:v>1.9599901120803915</c:v>
                </c:pt>
                <c:pt idx="260">
                  <c:v>1.9918696767169692</c:v>
                </c:pt>
                <c:pt idx="261">
                  <c:v>1.9942334140873585</c:v>
                </c:pt>
                <c:pt idx="262">
                  <c:v>2.0077767763103198</c:v>
                </c:pt>
                <c:pt idx="263">
                  <c:v>2.0112144756004895</c:v>
                </c:pt>
                <c:pt idx="264">
                  <c:v>2.0273556130556569</c:v>
                </c:pt>
                <c:pt idx="265">
                  <c:v>2.1043522762938025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B2-BE45-8DBE-E1D885D84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764592"/>
        <c:axId val="481453056"/>
      </c:lineChart>
      <c:catAx>
        <c:axId val="461764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Workload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453056"/>
        <c:crosses val="autoZero"/>
        <c:auto val="1"/>
        <c:lblAlgn val="ctr"/>
        <c:lblOffset val="100"/>
        <c:noMultiLvlLbl val="0"/>
      </c:catAx>
      <c:valAx>
        <c:axId val="48145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Speedup over no prefetching</a:t>
                </a:r>
              </a:p>
            </c:rich>
          </c:tx>
          <c:layout>
            <c:manualLayout>
              <c:xMode val="edge"/>
              <c:yMode val="edge"/>
              <c:x val="6.8217052264897453E-3"/>
              <c:y val="8.75112641776300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645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566784547881549"/>
          <c:y val="0.19648920924008256"/>
          <c:w val="0.42262129018749806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'bw-awareness'!$AI$26</c:f>
              <c:strCache>
                <c:ptCount val="1"/>
                <c:pt idx="0">
                  <c:v>Memory BW-oblivious Pythia</c:v>
                </c:pt>
              </c:strCache>
            </c:strRef>
          </c:tx>
          <c:spPr>
            <a:pattFill prst="ltDnDiag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54096524465546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8A-E74E-A1A2-DC4AA444BB6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'bw-awareness'!$AH$27:$AH$33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cat>
          <c:val>
            <c:numRef>
              <c:f>'bw-awareness'!$AI$27:$AI$33</c:f>
              <c:numCache>
                <c:formatCode>0.00%</c:formatCode>
                <c:ptCount val="7"/>
                <c:pt idx="0">
                  <c:v>-4.6298885703255577E-2</c:v>
                </c:pt>
                <c:pt idx="1">
                  <c:v>-2.480166175509213E-2</c:v>
                </c:pt>
                <c:pt idx="2">
                  <c:v>-1.2489039305108474E-2</c:v>
                </c:pt>
                <c:pt idx="3">
                  <c:v>-3.9964606921253365E-3</c:v>
                </c:pt>
                <c:pt idx="4">
                  <c:v>-2.6674700500166626E-3</c:v>
                </c:pt>
                <c:pt idx="5">
                  <c:v>-1.9808985117810707E-3</c:v>
                </c:pt>
                <c:pt idx="6">
                  <c:v>-2.0878251367216771E-3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8A-E74E-A1A2-DC4AA444BB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8"/>
        <c:overlap val="-27"/>
        <c:axId val="928575376"/>
        <c:axId val="923227152"/>
      </c:barChart>
      <c:catAx>
        <c:axId val="928575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 MTPS (in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3227152"/>
        <c:crosses val="autoZero"/>
        <c:auto val="1"/>
        <c:lblAlgn val="ctr"/>
        <c:lblOffset val="100"/>
        <c:noMultiLvlLbl val="0"/>
      </c:catAx>
      <c:valAx>
        <c:axId val="92322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Performance</a:t>
                </a:r>
                <a:r>
                  <a:rPr lang="en-GB" baseline="0" dirty="0"/>
                  <a:t> normalized to </a:t>
                </a:r>
              </a:p>
              <a:p>
                <a:pPr>
                  <a:defRPr/>
                </a:pPr>
                <a:r>
                  <a:rPr lang="en-GB" baseline="0" dirty="0"/>
                  <a:t>basic Pythia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7.3547880681143867E-3"/>
              <c:y val="8.22953849376555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575376"/>
        <c:crosses val="autoZero"/>
        <c:crossBetween val="between"/>
        <c:majorUnit val="1.0000000000000002E-2"/>
      </c:valAx>
      <c:spPr>
        <a:noFill/>
        <a:ln>
          <a:solidFill>
            <a:schemeClr val="tx1"/>
          </a:solidFill>
          <a:prstDash val="solid"/>
        </a:ln>
        <a:effectLst/>
      </c:spPr>
    </c:plotArea>
    <c:legend>
      <c:legendPos val="b"/>
      <c:layout>
        <c:manualLayout>
          <c:xMode val="edge"/>
          <c:yMode val="edge"/>
          <c:x val="0.52979542925827661"/>
          <c:y val="0.38577471522232337"/>
          <c:w val="0.37230655164418436"/>
          <c:h val="0.1047619914299396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ST_Intro!$AQ$39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ST_Intro!$AQ$40:$AQ$43</c:f>
              <c:numCache>
                <c:formatCode>0.00%</c:formatCode>
                <c:ptCount val="4"/>
                <c:pt idx="0">
                  <c:v>0.25977424588705333</c:v>
                </c:pt>
                <c:pt idx="1">
                  <c:v>2.845488660466633E-2</c:v>
                </c:pt>
                <c:pt idx="2">
                  <c:v>0.11951695466500745</c:v>
                </c:pt>
                <c:pt idx="3">
                  <c:v>0.38945827232796493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1-9243-B559-7303FA8680DD}"/>
            </c:ext>
          </c:extLst>
        </c:ser>
        <c:ser>
          <c:idx val="1"/>
          <c:order val="1"/>
          <c:tx>
            <c:strRef>
              <c:f>ST_Intro!$AR$39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ST_Intro!$AR$40:$AR$43</c:f>
              <c:numCache>
                <c:formatCode>0.00%</c:formatCode>
                <c:ptCount val="4"/>
                <c:pt idx="0">
                  <c:v>0.41337078455660436</c:v>
                </c:pt>
                <c:pt idx="1">
                  <c:v>6.3762440854951974E-2</c:v>
                </c:pt>
                <c:pt idx="2">
                  <c:v>0.1747786984926043</c:v>
                </c:pt>
                <c:pt idx="3">
                  <c:v>0.3436993655441678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1-9243-B559-7303FA8680DD}"/>
            </c:ext>
          </c:extLst>
        </c:ser>
        <c:ser>
          <c:idx val="2"/>
          <c:order val="2"/>
          <c:tx>
            <c:strRef>
              <c:f>ST_Intro!$AS$39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ST_Intro!$AS$40:$AS$43</c:f>
              <c:numCache>
                <c:formatCode>0.00%</c:formatCode>
                <c:ptCount val="4"/>
                <c:pt idx="0">
                  <c:v>0.50416092395191825</c:v>
                </c:pt>
                <c:pt idx="1">
                  <c:v>7.7957252406591682E-2</c:v>
                </c:pt>
                <c:pt idx="2">
                  <c:v>0.17503323057778775</c:v>
                </c:pt>
                <c:pt idx="3">
                  <c:v>0.40433382137628104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C1-9243-B559-7303FA868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 improvement over baseline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9408759389972031"/>
          <c:y val="0.21095830159118023"/>
          <c:w val="0.30359188025855444"/>
          <c:h val="0.1128487444481177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ST_Intro!$AQ$39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ST_Intro!$AQ$40:$AQ$43</c:f>
              <c:numCache>
                <c:formatCode>0.00%</c:formatCode>
                <c:ptCount val="4"/>
                <c:pt idx="0">
                  <c:v>0.25977424588705333</c:v>
                </c:pt>
                <c:pt idx="1">
                  <c:v>2.845488660466633E-2</c:v>
                </c:pt>
                <c:pt idx="2">
                  <c:v>0.11951695466500745</c:v>
                </c:pt>
                <c:pt idx="3">
                  <c:v>0.38945827232796493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1-9243-B559-7303FA8680DD}"/>
            </c:ext>
          </c:extLst>
        </c:ser>
        <c:ser>
          <c:idx val="1"/>
          <c:order val="1"/>
          <c:tx>
            <c:strRef>
              <c:f>ST_Intro!$AR$39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ST_Intro!$AR$40:$AR$43</c:f>
              <c:numCache>
                <c:formatCode>0.00%</c:formatCode>
                <c:ptCount val="4"/>
                <c:pt idx="0">
                  <c:v>0.41337078455660436</c:v>
                </c:pt>
                <c:pt idx="1">
                  <c:v>6.3762440854951974E-2</c:v>
                </c:pt>
                <c:pt idx="2">
                  <c:v>0.1747786984926043</c:v>
                </c:pt>
                <c:pt idx="3">
                  <c:v>0.3436993655441678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1-9243-B559-7303FA8680DD}"/>
            </c:ext>
          </c:extLst>
        </c:ser>
        <c:ser>
          <c:idx val="2"/>
          <c:order val="2"/>
          <c:tx>
            <c:strRef>
              <c:f>ST_Intro!$AS$39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ST_Intro!$AS$40:$AS$43</c:f>
              <c:numCache>
                <c:formatCode>0.00%</c:formatCode>
                <c:ptCount val="4"/>
                <c:pt idx="0">
                  <c:v>0.50416092395191825</c:v>
                </c:pt>
                <c:pt idx="1">
                  <c:v>7.7957252406591682E-2</c:v>
                </c:pt>
                <c:pt idx="2">
                  <c:v>0.17503323057778775</c:v>
                </c:pt>
                <c:pt idx="3">
                  <c:v>0.40433382137628104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C1-9243-B559-7303FA868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 improvement over baseline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9408759389972031"/>
          <c:y val="0.21095830159118023"/>
          <c:w val="0.30359188025855444"/>
          <c:h val="0.1128487444481177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[pythia_MICRO21.xlsx]ST_Intro!PivotTable4</c:name>
    <c:fmtId val="20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ST_Intro!$BM$43</c:f>
              <c:strCache>
                <c:ptCount val="1"/>
                <c:pt idx="0">
                  <c:v>Covered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ST_Intro!$BM$44:$BM$52</c:f>
              <c:numCache>
                <c:formatCode>0.00%</c:formatCode>
                <c:ptCount val="6"/>
                <c:pt idx="0">
                  <c:v>5.0821693791141542E-2</c:v>
                </c:pt>
                <c:pt idx="1">
                  <c:v>0.22755460041017497</c:v>
                </c:pt>
                <c:pt idx="2">
                  <c:v>0.24042201437817692</c:v>
                </c:pt>
                <c:pt idx="3">
                  <c:v>0.15097179003213793</c:v>
                </c:pt>
                <c:pt idx="4">
                  <c:v>0.27514546092884945</c:v>
                </c:pt>
                <c:pt idx="5">
                  <c:v>0.3128272683352788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F-B74E-A0F5-BD746D9051E4}"/>
            </c:ext>
          </c:extLst>
        </c:ser>
        <c:ser>
          <c:idx val="1"/>
          <c:order val="1"/>
          <c:tx>
            <c:strRef>
              <c:f>ST_Intro!$BN$43</c:f>
              <c:strCache>
                <c:ptCount val="1"/>
                <c:pt idx="0">
                  <c:v>Uncovered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ST_Intro!$BN$44:$BN$52</c:f>
              <c:numCache>
                <c:formatCode>0.00%</c:formatCode>
                <c:ptCount val="6"/>
                <c:pt idx="0">
                  <c:v>0.94917830620885846</c:v>
                </c:pt>
                <c:pt idx="1">
                  <c:v>0.77244539958982505</c:v>
                </c:pt>
                <c:pt idx="2">
                  <c:v>0.7595779856218231</c:v>
                </c:pt>
                <c:pt idx="3">
                  <c:v>0.8490282099678621</c:v>
                </c:pt>
                <c:pt idx="4">
                  <c:v>0.72485453907115049</c:v>
                </c:pt>
                <c:pt idx="5">
                  <c:v>0.68717273166472115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F-B74E-A0F5-BD746D9051E4}"/>
            </c:ext>
          </c:extLst>
        </c:ser>
        <c:ser>
          <c:idx val="2"/>
          <c:order val="2"/>
          <c:tx>
            <c:strRef>
              <c:f>ST_Intro!$BO$43</c:f>
              <c:strCache>
                <c:ptCount val="1"/>
                <c:pt idx="0">
                  <c:v>Overpredicted </c:v>
                </c:pt>
              </c:strCache>
            </c:strRef>
          </c:tx>
          <c:spPr>
            <a:solidFill>
              <a:srgbClr val="FF526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ST_Intro!$BO$44:$BO$52</c:f>
              <c:numCache>
                <c:formatCode>0.00%</c:formatCode>
                <c:ptCount val="6"/>
                <c:pt idx="0">
                  <c:v>0.31635434928825817</c:v>
                </c:pt>
                <c:pt idx="1">
                  <c:v>2.6824601609275249</c:v>
                </c:pt>
                <c:pt idx="2">
                  <c:v>0.57151737179275142</c:v>
                </c:pt>
                <c:pt idx="3">
                  <c:v>0.55316413154049049</c:v>
                </c:pt>
                <c:pt idx="4">
                  <c:v>4.739666197550795</c:v>
                </c:pt>
                <c:pt idx="5">
                  <c:v>0.27170661153304865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5F-B74E-A0F5-BD746D905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1673727"/>
        <c:axId val="131190639"/>
      </c:barChart>
      <c:catAx>
        <c:axId val="4016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90639"/>
        <c:crosses val="autoZero"/>
        <c:auto val="1"/>
        <c:lblAlgn val="ctr"/>
        <c:lblOffset val="100"/>
        <c:noMultiLvlLbl val="0"/>
      </c:catAx>
      <c:valAx>
        <c:axId val="131190639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Fraction of LLC misses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67372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57036080347199"/>
          <c:y val="0.14711774455565527"/>
          <c:w val="0.72316584265609618"/>
          <c:h val="7.9766456242059983E-2"/>
        </c:manualLayout>
      </c:layout>
      <c:overlay val="1"/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789750421974376"/>
          <c:y val="6.1557096300897014E-2"/>
          <c:w val="0.6700514858063582"/>
          <c:h val="0.79910135094562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ST_Intro!$AQ$47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ST_Intro!$AQ$48:$AQ$49</c:f>
              <c:numCache>
                <c:formatCode>0.00%</c:formatCode>
                <c:ptCount val="2"/>
                <c:pt idx="0">
                  <c:v>2.8045619491964713E-2</c:v>
                </c:pt>
                <c:pt idx="1">
                  <c:v>2.845488660466633E-2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7-0E42-8B9C-2B2B66DB5D2A}"/>
            </c:ext>
          </c:extLst>
        </c:ser>
        <c:ser>
          <c:idx val="1"/>
          <c:order val="1"/>
          <c:tx>
            <c:strRef>
              <c:f>ST_Intro!$AR$47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ST_Intro!$AR$48:$AR$49</c:f>
              <c:numCache>
                <c:formatCode>0.00%</c:formatCode>
                <c:ptCount val="2"/>
                <c:pt idx="0">
                  <c:v>-1.8714359771902389E-2</c:v>
                </c:pt>
                <c:pt idx="1">
                  <c:v>6.3762440854951974E-2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7-0E42-8B9C-2B2B66DB5D2A}"/>
            </c:ext>
          </c:extLst>
        </c:ser>
        <c:ser>
          <c:idx val="2"/>
          <c:order val="2"/>
          <c:tx>
            <c:strRef>
              <c:f>ST_Intro!$AS$47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ST_Intro!$AS$48:$AS$49</c:f>
              <c:numCache>
                <c:formatCode>0.00%</c:formatCode>
                <c:ptCount val="2"/>
                <c:pt idx="0">
                  <c:v>6.9103162260238493E-2</c:v>
                </c:pt>
                <c:pt idx="1">
                  <c:v>7.7957252406591682E-2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87-0E42-8B9C-2B2B66DB5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IPC improvement</a:t>
                </a:r>
                <a:r>
                  <a:rPr lang="en-GB" baseline="0" dirty="0"/>
                  <a:t> </a:t>
                </a:r>
              </a:p>
              <a:p>
                <a:pPr>
                  <a:defRPr/>
                </a:pPr>
                <a:r>
                  <a:rPr lang="en-GB" baseline="0" dirty="0"/>
                  <a:t>over baseline (%)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2.0396097256116935E-2"/>
              <c:y val="0.167563536538248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289918018701548"/>
          <c:y val="7.952436978667167E-2"/>
          <c:w val="0.60370589516038942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[pythia_MICRO21.xlsx]ST_Intro!PivotTable4</c:name>
    <c:fmtId val="20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ST_Intro!$BM$43</c:f>
              <c:strCache>
                <c:ptCount val="1"/>
                <c:pt idx="0">
                  <c:v>Covered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ST_Intro!$BM$44:$BM$52</c:f>
              <c:numCache>
                <c:formatCode>0.00%</c:formatCode>
                <c:ptCount val="6"/>
                <c:pt idx="0">
                  <c:v>5.0821693791141542E-2</c:v>
                </c:pt>
                <c:pt idx="1">
                  <c:v>0.22755460041017497</c:v>
                </c:pt>
                <c:pt idx="2">
                  <c:v>0.24042201437817692</c:v>
                </c:pt>
                <c:pt idx="3">
                  <c:v>0.15097179003213793</c:v>
                </c:pt>
                <c:pt idx="4">
                  <c:v>0.27514546092884945</c:v>
                </c:pt>
                <c:pt idx="5">
                  <c:v>0.3128272683352788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F-B74E-A0F5-BD746D9051E4}"/>
            </c:ext>
          </c:extLst>
        </c:ser>
        <c:ser>
          <c:idx val="1"/>
          <c:order val="1"/>
          <c:tx>
            <c:strRef>
              <c:f>ST_Intro!$BN$43</c:f>
              <c:strCache>
                <c:ptCount val="1"/>
                <c:pt idx="0">
                  <c:v>Uncovered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ST_Intro!$BN$44:$BN$52</c:f>
              <c:numCache>
                <c:formatCode>0.00%</c:formatCode>
                <c:ptCount val="6"/>
                <c:pt idx="0">
                  <c:v>0.94917830620885846</c:v>
                </c:pt>
                <c:pt idx="1">
                  <c:v>0.77244539958982505</c:v>
                </c:pt>
                <c:pt idx="2">
                  <c:v>0.7595779856218231</c:v>
                </c:pt>
                <c:pt idx="3">
                  <c:v>0.8490282099678621</c:v>
                </c:pt>
                <c:pt idx="4">
                  <c:v>0.72485453907115049</c:v>
                </c:pt>
                <c:pt idx="5">
                  <c:v>0.68717273166472115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F-B74E-A0F5-BD746D9051E4}"/>
            </c:ext>
          </c:extLst>
        </c:ser>
        <c:ser>
          <c:idx val="2"/>
          <c:order val="2"/>
          <c:tx>
            <c:strRef>
              <c:f>ST_Intro!$BO$43</c:f>
              <c:strCache>
                <c:ptCount val="1"/>
                <c:pt idx="0">
                  <c:v>Overpredicted </c:v>
                </c:pt>
              </c:strCache>
            </c:strRef>
          </c:tx>
          <c:spPr>
            <a:solidFill>
              <a:srgbClr val="FF526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ST_Intro!$BO$44:$BO$52</c:f>
              <c:numCache>
                <c:formatCode>0.00%</c:formatCode>
                <c:ptCount val="6"/>
                <c:pt idx="0">
                  <c:v>0.31635434928825817</c:v>
                </c:pt>
                <c:pt idx="1">
                  <c:v>2.6824601609275249</c:v>
                </c:pt>
                <c:pt idx="2">
                  <c:v>0.57151737179275142</c:v>
                </c:pt>
                <c:pt idx="3">
                  <c:v>0.55316413154049049</c:v>
                </c:pt>
                <c:pt idx="4">
                  <c:v>4.739666197550795</c:v>
                </c:pt>
                <c:pt idx="5">
                  <c:v>0.27170661153304865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5F-B74E-A0F5-BD746D905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1673727"/>
        <c:axId val="131190639"/>
      </c:barChart>
      <c:catAx>
        <c:axId val="4016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90639"/>
        <c:crosses val="autoZero"/>
        <c:auto val="1"/>
        <c:lblAlgn val="ctr"/>
        <c:lblOffset val="100"/>
        <c:noMultiLvlLbl val="0"/>
      </c:catAx>
      <c:valAx>
        <c:axId val="131190639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Fraction of LLC misses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67372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57036080347199"/>
          <c:y val="0.14711774455565527"/>
          <c:w val="0.72316584265609618"/>
          <c:h val="7.9766456242059983E-2"/>
        </c:manualLayout>
      </c:layout>
      <c:overlay val="1"/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789750421974376"/>
          <c:y val="6.1557096300897014E-2"/>
          <c:w val="0.6700514858063582"/>
          <c:h val="0.79910135094562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ST_Intro!$AQ$47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ST_Intro!$AQ$48:$AQ$49</c:f>
              <c:numCache>
                <c:formatCode>0.00%</c:formatCode>
                <c:ptCount val="2"/>
                <c:pt idx="0">
                  <c:v>2.8045619491964713E-2</c:v>
                </c:pt>
                <c:pt idx="1">
                  <c:v>2.845488660466633E-2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7-0E42-8B9C-2B2B66DB5D2A}"/>
            </c:ext>
          </c:extLst>
        </c:ser>
        <c:ser>
          <c:idx val="1"/>
          <c:order val="1"/>
          <c:tx>
            <c:strRef>
              <c:f>ST_Intro!$AR$47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ST_Intro!$AR$48:$AR$49</c:f>
              <c:numCache>
                <c:formatCode>0.00%</c:formatCode>
                <c:ptCount val="2"/>
                <c:pt idx="0">
                  <c:v>-1.8714359771902389E-2</c:v>
                </c:pt>
                <c:pt idx="1">
                  <c:v>6.3762440854951974E-2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7-0E42-8B9C-2B2B66DB5D2A}"/>
            </c:ext>
          </c:extLst>
        </c:ser>
        <c:ser>
          <c:idx val="2"/>
          <c:order val="2"/>
          <c:tx>
            <c:strRef>
              <c:f>ST_Intro!$AS$47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ST_Intro!$AS$48:$AS$49</c:f>
              <c:numCache>
                <c:formatCode>0.00%</c:formatCode>
                <c:ptCount val="2"/>
                <c:pt idx="0">
                  <c:v>6.9103162260238493E-2</c:v>
                </c:pt>
                <c:pt idx="1">
                  <c:v>7.7957252406591682E-2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87-0E42-8B9C-2B2B66DB5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IPC improvement</a:t>
                </a:r>
                <a:r>
                  <a:rPr lang="en-GB" baseline="0" dirty="0"/>
                  <a:t> </a:t>
                </a:r>
              </a:p>
              <a:p>
                <a:pPr>
                  <a:defRPr/>
                </a:pPr>
                <a:r>
                  <a:rPr lang="en-GB" baseline="0" dirty="0"/>
                  <a:t>over baseline (%)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2.0396097256116935E-2"/>
              <c:y val="0.167563536538248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289918018701548"/>
          <c:y val="7.952436978667167E-2"/>
          <c:w val="0.60370589516038942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POWER7!$CE$16</c:f>
              <c:strCache>
                <c:ptCount val="1"/>
                <c:pt idx="0">
                  <c:v>POWER7 </c:v>
                </c:pt>
              </c:strCache>
            </c:strRef>
          </c:tx>
          <c:spPr>
            <a:pattFill prst="shingle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POWER7!$CD$17:$CD$22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Cloudsuite</c:v>
                </c:pt>
                <c:pt idx="5">
                  <c:v>GEOMEAN</c:v>
                </c:pt>
              </c:strCache>
            </c:strRef>
          </c:cat>
          <c:val>
            <c:numRef>
              <c:f>POWER7!$CE$17:$CE$22</c:f>
              <c:numCache>
                <c:formatCode>General</c:formatCode>
                <c:ptCount val="6"/>
                <c:pt idx="0">
                  <c:v>1.3317197656551585</c:v>
                </c:pt>
                <c:pt idx="1">
                  <c:v>1.1750136664762731</c:v>
                </c:pt>
                <c:pt idx="2">
                  <c:v>1.1505754198709126</c:v>
                </c:pt>
                <c:pt idx="3">
                  <c:v>1.2944202480324454</c:v>
                </c:pt>
                <c:pt idx="4">
                  <c:v>1.0364752578575283</c:v>
                </c:pt>
                <c:pt idx="5">
                  <c:v>1.1789088448700793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2F-5149-B3DB-9EB4156E4F96}"/>
            </c:ext>
          </c:extLst>
        </c:ser>
        <c:ser>
          <c:idx val="1"/>
          <c:order val="1"/>
          <c:tx>
            <c:strRef>
              <c:f>POWER7!$CF$16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POWER7!$CD$17:$CD$22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Cloudsuite</c:v>
                </c:pt>
                <c:pt idx="5">
                  <c:v>GEOMEAN</c:v>
                </c:pt>
              </c:strCache>
            </c:strRef>
          </c:cat>
          <c:val>
            <c:numRef>
              <c:f>POWER7!$CF$17:$CF$22</c:f>
              <c:numCache>
                <c:formatCode>General</c:formatCode>
                <c:ptCount val="6"/>
                <c:pt idx="0">
                  <c:v>1.4369327791139628</c:v>
                </c:pt>
                <c:pt idx="1">
                  <c:v>1.2568715991839061</c:v>
                </c:pt>
                <c:pt idx="2">
                  <c:v>1.2326114498093417</c:v>
                </c:pt>
                <c:pt idx="3">
                  <c:v>1.3253614489488059</c:v>
                </c:pt>
                <c:pt idx="4">
                  <c:v>1.0485192450412442</c:v>
                </c:pt>
                <c:pt idx="5">
                  <c:v>1.224211498438099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2F-5149-B3DB-9EB4156E4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27"/>
        <c:axId val="522719584"/>
        <c:axId val="522897136"/>
      </c:barChart>
      <c:catAx>
        <c:axId val="52271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897136"/>
        <c:crosses val="autoZero"/>
        <c:auto val="1"/>
        <c:lblAlgn val="ctr"/>
        <c:lblOffset val="100"/>
        <c:noMultiLvlLbl val="0"/>
      </c:catAx>
      <c:valAx>
        <c:axId val="522897136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Geomean speedup over baseline</a:t>
                </a:r>
              </a:p>
            </c:rich>
          </c:tx>
          <c:layout>
            <c:manualLayout>
              <c:xMode val="edge"/>
              <c:yMode val="edge"/>
              <c:x val="1.2720040423687519E-2"/>
              <c:y val="5.301090718817887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71958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9694571297078548"/>
          <c:y val="0.2191029174158097"/>
          <c:w val="0.3213868449742569"/>
          <c:h val="0.1430083745205275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POWER7!$CP$16</c:f>
              <c:strCache>
                <c:ptCount val="1"/>
                <c:pt idx="0">
                  <c:v>POWER7 </c:v>
                </c:pt>
              </c:strCache>
            </c:strRef>
          </c:tx>
          <c:spPr>
            <a:pattFill prst="shingle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POWER7!$CO$17:$CO$23</c:f>
              <c:strCache>
                <c:ptCount val="7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Cloudsuite</c:v>
                </c:pt>
                <c:pt idx="5">
                  <c:v>Mix</c:v>
                </c:pt>
                <c:pt idx="6">
                  <c:v>GEOMEAN</c:v>
                </c:pt>
              </c:strCache>
            </c:strRef>
          </c:cat>
          <c:val>
            <c:numRef>
              <c:f>POWER7!$CP$17:$CP$23</c:f>
              <c:numCache>
                <c:formatCode>General</c:formatCode>
                <c:ptCount val="7"/>
                <c:pt idx="0">
                  <c:v>1.287282757756409</c:v>
                </c:pt>
                <c:pt idx="1">
                  <c:v>1.1381562578488227</c:v>
                </c:pt>
                <c:pt idx="2">
                  <c:v>1.134278950452565</c:v>
                </c:pt>
                <c:pt idx="3">
                  <c:v>1.2931278337235559</c:v>
                </c:pt>
                <c:pt idx="4">
                  <c:v>1.0385958989553938</c:v>
                </c:pt>
                <c:pt idx="5">
                  <c:v>1.3155427363832968</c:v>
                </c:pt>
                <c:pt idx="6">
                  <c:v>1.2344511526439532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93-D945-9F6B-EFF7232BE554}"/>
            </c:ext>
          </c:extLst>
        </c:ser>
        <c:ser>
          <c:idx val="1"/>
          <c:order val="1"/>
          <c:tx>
            <c:strRef>
              <c:f>POWER7!$CQ$16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POWER7!$CO$17:$CO$23</c:f>
              <c:strCache>
                <c:ptCount val="7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Cloudsuite</c:v>
                </c:pt>
                <c:pt idx="5">
                  <c:v>Mix</c:v>
                </c:pt>
                <c:pt idx="6">
                  <c:v>GEOMEAN</c:v>
                </c:pt>
              </c:strCache>
            </c:strRef>
          </c:cat>
          <c:val>
            <c:numRef>
              <c:f>POWER7!$CQ$17:$CQ$23</c:f>
              <c:numCache>
                <c:formatCode>General</c:formatCode>
                <c:ptCount val="7"/>
                <c:pt idx="0">
                  <c:v>1.378624803119932</c:v>
                </c:pt>
                <c:pt idx="1">
                  <c:v>1.2234099294761154</c:v>
                </c:pt>
                <c:pt idx="2">
                  <c:v>1.2156334546205314</c:v>
                </c:pt>
                <c:pt idx="3">
                  <c:v>1.3212056467557087</c:v>
                </c:pt>
                <c:pt idx="4">
                  <c:v>1.0506761990541975</c:v>
                </c:pt>
                <c:pt idx="5">
                  <c:v>1.4085714194996928</c:v>
                </c:pt>
                <c:pt idx="6">
                  <c:v>1.2990200378862116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93-D945-9F6B-EFF7232BE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27"/>
        <c:axId val="522719584"/>
        <c:axId val="522897136"/>
      </c:barChart>
      <c:catAx>
        <c:axId val="52271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897136"/>
        <c:crosses val="autoZero"/>
        <c:auto val="1"/>
        <c:lblAlgn val="ctr"/>
        <c:lblOffset val="100"/>
        <c:noMultiLvlLbl val="0"/>
      </c:catAx>
      <c:valAx>
        <c:axId val="522897136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Geomean speedup over baseline</a:t>
                </a:r>
              </a:p>
            </c:rich>
          </c:tx>
          <c:layout>
            <c:manualLayout>
              <c:xMode val="edge"/>
              <c:yMode val="edge"/>
              <c:x val="5.8754420171363972E-3"/>
              <c:y val="5.301090718817887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71958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4497539832142784"/>
          <c:y val="0.23502612492654845"/>
          <c:w val="0.27629127295615002"/>
          <c:h val="0.1217774311728758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'ST-sensitivity'!$BL$18</c:f>
              <c:strCache>
                <c:ptCount val="1"/>
                <c:pt idx="0">
                  <c:v>Stride-L1+Streamer-L2</c:v>
                </c:pt>
              </c:strCache>
            </c:strRef>
          </c:tx>
          <c:spPr>
            <a:ln w="25400" cap="rnd">
              <a:solidFill>
                <a:schemeClr val="bg2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triangle"/>
            <c:size val="8"/>
            <c:spPr>
              <a:solidFill>
                <a:schemeClr val="bg1"/>
              </a:solidFill>
              <a:ln w="19050">
                <a:solidFill>
                  <a:schemeClr val="tx2"/>
                </a:solidFill>
              </a:ln>
              <a:effectLst/>
            </c:spPr>
          </c:marker>
          <c:xVal>
            <c:numRef>
              <c:f>'ST-sensitivity'!$BK$19:$BK$25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'ST-sensitivity'!$BL$19:$BL$25</c:f>
              <c:numCache>
                <c:formatCode>General</c:formatCode>
                <c:ptCount val="7"/>
                <c:pt idx="0">
                  <c:v>0.93660156810374728</c:v>
                </c:pt>
                <c:pt idx="1">
                  <c:v>1.0830030642947432</c:v>
                </c:pt>
                <c:pt idx="2">
                  <c:v>1.1578728711298052</c:v>
                </c:pt>
                <c:pt idx="3">
                  <c:v>1.1974876577366884</c:v>
                </c:pt>
                <c:pt idx="4">
                  <c:v>1.2104844965343264</c:v>
                </c:pt>
                <c:pt idx="5">
                  <c:v>1.2136207220523194</c:v>
                </c:pt>
                <c:pt idx="6">
                  <c:v>1.2152175803008594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839-EF4C-B91C-21145AABC168}"/>
            </c:ext>
          </c:extLst>
        </c:ser>
        <c:ser>
          <c:idx val="1"/>
          <c:order val="1"/>
          <c:tx>
            <c:strRef>
              <c:f>'ST-sensitivity'!$BM$18</c:f>
              <c:strCache>
                <c:ptCount val="1"/>
                <c:pt idx="0">
                  <c:v>IPCP</c:v>
                </c:pt>
              </c:strCache>
            </c:strRef>
          </c:tx>
          <c:spPr>
            <a:ln w="2540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19050">
                <a:solidFill>
                  <a:schemeClr val="tx2"/>
                </a:solidFill>
              </a:ln>
              <a:effectLst/>
            </c:spPr>
          </c:marker>
          <c:xVal>
            <c:numRef>
              <c:f>'ST-sensitivity'!$BK$19:$BK$25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'ST-sensitivity'!$BM$19:$BM$25</c:f>
              <c:numCache>
                <c:formatCode>General</c:formatCode>
                <c:ptCount val="7"/>
                <c:pt idx="0">
                  <c:v>0.85928283482155465</c:v>
                </c:pt>
                <c:pt idx="1">
                  <c:v>1.0123692248992513</c:v>
                </c:pt>
                <c:pt idx="2">
                  <c:v>1.1209850609923822</c:v>
                </c:pt>
                <c:pt idx="3">
                  <c:v>1.1950861986515764</c:v>
                </c:pt>
                <c:pt idx="4">
                  <c:v>1.2213314116567158</c:v>
                </c:pt>
                <c:pt idx="5">
                  <c:v>1.2284673626846498</c:v>
                </c:pt>
                <c:pt idx="6">
                  <c:v>1.2301262835031304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839-EF4C-B91C-21145AABC168}"/>
            </c:ext>
          </c:extLst>
        </c:ser>
        <c:ser>
          <c:idx val="2"/>
          <c:order val="2"/>
          <c:tx>
            <c:strRef>
              <c:f>'ST-sensitivity'!$BN$18</c:f>
              <c:strCache>
                <c:ptCount val="1"/>
                <c:pt idx="0">
                  <c:v>Stride-L1+Pythia-L2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rgbClr val="FFFF00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'ST-sensitivity'!$BK$19:$BK$25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'ST-sensitivity'!$BN$19:$BN$25</c:f>
              <c:numCache>
                <c:formatCode>General</c:formatCode>
                <c:ptCount val="7"/>
                <c:pt idx="0">
                  <c:v>1.0013839882042279</c:v>
                </c:pt>
                <c:pt idx="1">
                  <c:v>1.129629608831566</c:v>
                </c:pt>
                <c:pt idx="2">
                  <c:v>1.1872540845765733</c:v>
                </c:pt>
                <c:pt idx="3">
                  <c:v>1.2214159290453488</c:v>
                </c:pt>
                <c:pt idx="4">
                  <c:v>1.234140595014523</c:v>
                </c:pt>
                <c:pt idx="5">
                  <c:v>1.2375769660894722</c:v>
                </c:pt>
                <c:pt idx="6">
                  <c:v>1.2386464792248746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839-EF4C-B91C-21145AABC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0047328"/>
        <c:axId val="672263632"/>
      </c:scatterChart>
      <c:valAx>
        <c:axId val="740047328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 MTPS (in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263632"/>
        <c:crosses val="autoZero"/>
        <c:crossBetween val="midCat"/>
        <c:majorUnit val="2"/>
      </c:valAx>
      <c:valAx>
        <c:axId val="672263632"/>
        <c:scaling>
          <c:orientation val="minMax"/>
          <c:max val="1.25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Geomean speedup</a:t>
                </a:r>
              </a:p>
              <a:p>
                <a:pPr>
                  <a:defRPr/>
                </a:pPr>
                <a:r>
                  <a:rPr lang="en-GB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04732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45541197609087919"/>
          <c:y val="0.43465139759069471"/>
          <c:w val="0.43550957587694694"/>
          <c:h val="0.2455849490536848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A43C-4C76-4DC1-B557-1933397398DF}" type="datetimeFigureOut">
              <a:rPr lang="en-CH" smtClean="0"/>
              <a:t>10/21/21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4AB11-ED51-4041-ABF3-98774B65612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884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3754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8194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31297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Pythia’s performance benefits comes at a modest cost of 25.5KB of metadata storge, which is invested only in simple storage, without any need to complex structures.</a:t>
            </a:r>
          </a:p>
          <a:p>
            <a:endParaRPr lang="en-US" dirty="0"/>
          </a:p>
          <a:p>
            <a:r>
              <a:rPr lang="en-US" dirty="0"/>
              <a:t>[CLICK] We also model a fully-functionally-accurate Pythia with its full complexity in Chisel and show that, Pythia incurs </a:t>
            </a:r>
          </a:p>
          <a:p>
            <a:endParaRPr lang="en-US" dirty="0"/>
          </a:p>
          <a:p>
            <a:r>
              <a:rPr lang="en-US" dirty="0"/>
              <a:t>[CLICK] a modest area overhead of 1.03%</a:t>
            </a:r>
          </a:p>
          <a:p>
            <a:endParaRPr lang="en-US" dirty="0"/>
          </a:p>
          <a:p>
            <a:r>
              <a:rPr lang="en-US" dirty="0"/>
              <a:t>[CLICK] a power overhead of half-a-percent</a:t>
            </a:r>
          </a:p>
          <a:p>
            <a:endParaRPr lang="en-US" dirty="0"/>
          </a:p>
          <a:p>
            <a:r>
              <a:rPr lang="en-US" dirty="0"/>
              <a:t>[CLICK] while simultaneously satisfying the prediction latency at L2 cache frequency</a:t>
            </a:r>
          </a:p>
          <a:p>
            <a:endParaRPr lang="en-US" dirty="0"/>
          </a:p>
          <a:p>
            <a:r>
              <a:rPr lang="en-US" dirty="0"/>
              <a:t>Of a desktop-class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3085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exciting results including, 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encourage everyone to read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2676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exciting results including, 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encourage everyone to read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1062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21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70475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19987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 am going to start with an executive summary.</a:t>
            </a:r>
          </a:p>
          <a:p>
            <a:endParaRPr lang="en-US" dirty="0"/>
          </a:p>
          <a:p>
            <a:r>
              <a:rPr lang="en-US" dirty="0"/>
              <a:t>[CLICK] Prefetching is a speculative technique that predicts address of future memory requests by associating patterns in memory addresses with some program context. We call this context a feature.</a:t>
            </a:r>
          </a:p>
          <a:p>
            <a:endParaRPr lang="en-US" dirty="0"/>
          </a:p>
          <a:p>
            <a:r>
              <a:rPr lang="en-US" dirty="0"/>
              <a:t>[CLICK] We observe three key shortcomings in prior prefetchers: </a:t>
            </a:r>
          </a:p>
          <a:p>
            <a:r>
              <a:rPr lang="en-US" dirty="0"/>
              <a:t>First, they mainly use a single program feature for prediction.</a:t>
            </a:r>
          </a:p>
          <a:p>
            <a:r>
              <a:rPr lang="en-US" dirty="0"/>
              <a:t>Second, they lack inherent system awareness</a:t>
            </a:r>
          </a:p>
          <a:p>
            <a:r>
              <a:rPr lang="en-US" dirty="0"/>
              <a:t>Third, they also lack any customizability in silicon</a:t>
            </a:r>
          </a:p>
          <a:p>
            <a:endParaRPr lang="en-US" dirty="0"/>
          </a:p>
          <a:p>
            <a:r>
              <a:rPr lang="en-US" dirty="0"/>
              <a:t>[CLICK] Our goal in this work is to design a prefetching framework that</a:t>
            </a:r>
          </a:p>
          <a:p>
            <a:r>
              <a:rPr lang="en-US" dirty="0"/>
              <a:t>– can learn from multiple program features and inherent system-level feedback</a:t>
            </a:r>
          </a:p>
          <a:p>
            <a:r>
              <a:rPr lang="en-US" dirty="0"/>
              <a:t>-- and can be customized in silicon to change the features or the objective of the prefetcher</a:t>
            </a:r>
          </a:p>
          <a:p>
            <a:endParaRPr lang="en-US" dirty="0"/>
          </a:p>
          <a:p>
            <a:r>
              <a:rPr lang="en-US" dirty="0"/>
              <a:t>[CLICK] Towards this we propose Pythia, that formulates …</a:t>
            </a:r>
          </a:p>
          <a:p>
            <a:r>
              <a:rPr lang="en-US" dirty="0"/>
              <a:t>Pythia makes adaptive and autonomous …</a:t>
            </a:r>
          </a:p>
          <a:p>
            <a:r>
              <a:rPr lang="en-US" dirty="0"/>
              <a:t>Pythia also proposes a realistic and practical …</a:t>
            </a:r>
          </a:p>
          <a:p>
            <a:endParaRPr lang="en-US" dirty="0"/>
          </a:p>
          <a:p>
            <a:r>
              <a:rPr lang="en-US" dirty="0"/>
              <a:t>[CLICK] We extensively evaluate Pythia using …</a:t>
            </a:r>
          </a:p>
          <a:p>
            <a:r>
              <a:rPr lang="en-US" dirty="0"/>
              <a:t>We show that Pythia outperforms prior state-of-the-art …</a:t>
            </a:r>
          </a:p>
          <a:p>
            <a:endParaRPr lang="en-US" dirty="0"/>
          </a:p>
          <a:p>
            <a:r>
              <a:rPr lang="en-US" dirty="0"/>
              <a:t>Pythia is freely available in our GitHub repository.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5768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outline of my talk.</a:t>
            </a:r>
          </a:p>
          <a:p>
            <a:endParaRPr lang="en-US" dirty="0"/>
          </a:p>
          <a:p>
            <a:r>
              <a:rPr lang="en-US" dirty="0"/>
              <a:t>First, I am going to start by discussing key shortcomings of prior prefetchers.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6640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Prefetching is a speculative technique that predicts …</a:t>
            </a:r>
          </a:p>
          <a:p>
            <a:endParaRPr lang="en-US" dirty="0"/>
          </a:p>
          <a:p>
            <a:r>
              <a:rPr lang="en-US" dirty="0"/>
              <a:t>[CLICK] To predict addresses, a prefetcher typically associates …</a:t>
            </a:r>
          </a:p>
          <a:p>
            <a:endParaRPr lang="en-US" dirty="0"/>
          </a:p>
          <a:p>
            <a:r>
              <a:rPr lang="en-US" dirty="0"/>
              <a:t>[CLICK] We call these context information as program feature.</a:t>
            </a:r>
          </a:p>
          <a:p>
            <a:endParaRPr lang="en-US" dirty="0"/>
          </a:p>
          <a:p>
            <a:r>
              <a:rPr lang="en-US" dirty="0"/>
              <a:t>[CLICK] Some examples of program features are … or any combination of these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134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analyze many prior prefetchers and observe three key shortcomings that significantly limits their performance.</a:t>
            </a:r>
          </a:p>
          <a:p>
            <a:endParaRPr lang="en-US" dirty="0"/>
          </a:p>
          <a:p>
            <a:r>
              <a:rPr lang="en-US" dirty="0"/>
              <a:t>[CLICK] First, they use mainly a single program context for prefetch prediction</a:t>
            </a:r>
          </a:p>
          <a:p>
            <a:r>
              <a:rPr lang="en-US" dirty="0"/>
              <a:t>[CLICK] Second, they lack system awareness</a:t>
            </a:r>
          </a:p>
          <a:p>
            <a:r>
              <a:rPr lang="en-US" dirty="0"/>
              <a:t>[CLICK] Third, they lack in-silicon customizability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59791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observe three key shortcomings in prior prefetchers that significantly limits their performance improvement</a:t>
            </a:r>
          </a:p>
          <a:p>
            <a:endParaRPr lang="en-US" dirty="0"/>
          </a:p>
          <a:p>
            <a:r>
              <a:rPr lang="en-US" dirty="0"/>
              <a:t>[CLICK] First, they predict mainly …</a:t>
            </a:r>
          </a:p>
          <a:p>
            <a:r>
              <a:rPr lang="en-US" dirty="0"/>
              <a:t>[CLICK] Second, they lack any inherent …</a:t>
            </a:r>
          </a:p>
          <a:p>
            <a:r>
              <a:rPr lang="en-US" dirty="0"/>
              <a:t>[CLICK] Third, the also lack any online in-silicon customizability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take a closer look at each of these shortcomings.</a:t>
            </a:r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34275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use of a single program feature for prefetch prediction, a prefetcher typically provides performance benefits …</a:t>
            </a:r>
          </a:p>
          <a:p>
            <a:r>
              <a:rPr lang="en-US" dirty="0"/>
              <a:t>In other types of workloads, the same prefetcher fails to provide performance gains.</a:t>
            </a:r>
          </a:p>
          <a:p>
            <a:endParaRPr lang="en-US" dirty="0"/>
          </a:p>
          <a:p>
            <a:r>
              <a:rPr lang="en-US" dirty="0"/>
              <a:t>To illustrate this [CLICK], we show the coverage, overprediction, and performance improvement of two prior prefetchers SPP and Bingo for six sample workloads.</a:t>
            </a:r>
          </a:p>
          <a:p>
            <a:r>
              <a:rPr lang="en-US" dirty="0"/>
              <a:t>The top figure shows …</a:t>
            </a:r>
          </a:p>
          <a:p>
            <a:r>
              <a:rPr lang="en-US" dirty="0"/>
              <a:t>The bottom figure shows …</a:t>
            </a:r>
          </a:p>
          <a:p>
            <a:endParaRPr lang="en-US" dirty="0"/>
          </a:p>
          <a:p>
            <a:r>
              <a:rPr lang="en-US" dirty="0"/>
              <a:t>As we can see, for workloads like [CLICK], … Bingo performs better than SPP, as the program feature exploited by Bingo has stronger correlation with the access pattern than SPP.</a:t>
            </a:r>
          </a:p>
          <a:p>
            <a:r>
              <a:rPr lang="en-US" dirty="0"/>
              <a:t>On the other hand, for workloads like … [CLICK], SPP’s program feature provides better correlation, and thus performs better than Bingo.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34840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use of a single program feature for prefetch prediction, a prefetcher typically provides performance benefits …</a:t>
            </a:r>
          </a:p>
          <a:p>
            <a:r>
              <a:rPr lang="en-US" dirty="0"/>
              <a:t>In other types of workloads, the same prefetcher fails to provide performance gains.</a:t>
            </a:r>
          </a:p>
          <a:p>
            <a:endParaRPr lang="en-US" dirty="0"/>
          </a:p>
          <a:p>
            <a:r>
              <a:rPr lang="en-US" dirty="0"/>
              <a:t>To illustrate this [CLICK], we show the coverage, overprediction, and performance improvement of two prior prefetchers SPP and Bingo for six sample workloads.</a:t>
            </a:r>
          </a:p>
          <a:p>
            <a:r>
              <a:rPr lang="en-US" dirty="0"/>
              <a:t>The top figure shows …</a:t>
            </a:r>
          </a:p>
          <a:p>
            <a:r>
              <a:rPr lang="en-US" dirty="0"/>
              <a:t>The bottom figure shows …</a:t>
            </a:r>
          </a:p>
          <a:p>
            <a:endParaRPr lang="en-US" dirty="0"/>
          </a:p>
          <a:p>
            <a:r>
              <a:rPr lang="en-US" dirty="0"/>
              <a:t>As we can see, for workloads like [CLICK], … Bingo performs better than SPP, as the program feature exploited by Bingo has stronger correlation with the access pattern than SPP.</a:t>
            </a:r>
          </a:p>
          <a:p>
            <a:r>
              <a:rPr lang="en-US" dirty="0"/>
              <a:t>On the other hand, for workloads like … [CLICK], SPP’s program feature provides better correlation, and thus performs better than Bingo.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5518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shortcoming is that, all prior prefetchers have …, which often leads to …</a:t>
            </a:r>
          </a:p>
          <a:p>
            <a:endParaRPr lang="en-US" dirty="0"/>
          </a:p>
          <a:p>
            <a:r>
              <a:rPr lang="en-US" dirty="0"/>
              <a:t>To illustrate this, let revisit the previous figure and focus on Bingo’s performance in PARSEC-</a:t>
            </a:r>
            <a:r>
              <a:rPr lang="en-US" dirty="0" err="1"/>
              <a:t>Canneal</a:t>
            </a:r>
            <a:r>
              <a:rPr lang="en-US" dirty="0"/>
              <a:t> and </a:t>
            </a:r>
            <a:r>
              <a:rPr lang="en-US" dirty="0" err="1"/>
              <a:t>Ligra</a:t>
            </a:r>
            <a:r>
              <a:rPr lang="en-US" dirty="0"/>
              <a:t>-CC.</a:t>
            </a:r>
          </a:p>
          <a:p>
            <a:endParaRPr lang="en-US" dirty="0"/>
          </a:p>
          <a:p>
            <a:r>
              <a:rPr lang="en-US" dirty="0"/>
              <a:t>Bingo in </a:t>
            </a:r>
            <a:r>
              <a:rPr lang="en-US" dirty="0" err="1"/>
              <a:t>Ligra</a:t>
            </a:r>
            <a:r>
              <a:rPr lang="en-US" dirty="0"/>
              <a:t>-CC has similar coverage to PARSEC-</a:t>
            </a:r>
            <a:r>
              <a:rPr lang="en-US" dirty="0" err="1"/>
              <a:t>Canneal</a:t>
            </a:r>
            <a:r>
              <a:rPr lang="en-US" dirty="0"/>
              <a:t> with significantly …</a:t>
            </a:r>
          </a:p>
          <a:p>
            <a:endParaRPr lang="en-US" dirty="0"/>
          </a:p>
          <a:p>
            <a:r>
              <a:rPr lang="en-US" dirty="0"/>
              <a:t>The reason is that, in baseline without prefetching, </a:t>
            </a:r>
            <a:r>
              <a:rPr lang="en-US" dirty="0" err="1"/>
              <a:t>Ligra</a:t>
            </a:r>
            <a:r>
              <a:rPr lang="en-US" dirty="0"/>
              <a:t>-CC consumes much higher main memory …</a:t>
            </a:r>
          </a:p>
          <a:p>
            <a:r>
              <a:rPr lang="en-US" dirty="0"/>
              <a:t>As a result, even a smaller amount of overprediction hurts more performance in </a:t>
            </a:r>
            <a:r>
              <a:rPr lang="en-US" dirty="0" err="1"/>
              <a:t>Ligra</a:t>
            </a:r>
            <a:r>
              <a:rPr lang="en-US" dirty="0"/>
              <a:t>-CC than in PARSEC-</a:t>
            </a:r>
            <a:r>
              <a:rPr lang="en-US" dirty="0" err="1"/>
              <a:t>Canneal</a:t>
            </a:r>
            <a:r>
              <a:rPr lang="en-US" dirty="0"/>
              <a:t>. </a:t>
            </a:r>
          </a:p>
          <a:p>
            <a:r>
              <a:rPr lang="en-US" dirty="0"/>
              <a:t>This is only happening as Bingo does not take its undesirable effects into account while prefetching. </a:t>
            </a:r>
          </a:p>
          <a:p>
            <a:endParaRPr lang="en-US" dirty="0"/>
          </a:p>
          <a:p>
            <a:r>
              <a:rPr lang="en-US" dirty="0"/>
              <a:t>Thus the key takeaway is that, 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48610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shortcoming is that, all prior prefetchers have …, which often leads to …</a:t>
            </a:r>
          </a:p>
          <a:p>
            <a:endParaRPr lang="en-US" dirty="0"/>
          </a:p>
          <a:p>
            <a:r>
              <a:rPr lang="en-US" dirty="0"/>
              <a:t>To illustrate this, let revisit the previous figure and focus on Bingo’s performance in PARSEC-</a:t>
            </a:r>
            <a:r>
              <a:rPr lang="en-US" dirty="0" err="1"/>
              <a:t>Canneal</a:t>
            </a:r>
            <a:r>
              <a:rPr lang="en-US" dirty="0"/>
              <a:t> and </a:t>
            </a:r>
            <a:r>
              <a:rPr lang="en-US" dirty="0" err="1"/>
              <a:t>Ligra</a:t>
            </a:r>
            <a:r>
              <a:rPr lang="en-US" dirty="0"/>
              <a:t>-CC.</a:t>
            </a:r>
          </a:p>
          <a:p>
            <a:endParaRPr lang="en-US" dirty="0"/>
          </a:p>
          <a:p>
            <a:r>
              <a:rPr lang="en-US" dirty="0"/>
              <a:t>Bingo in </a:t>
            </a:r>
            <a:r>
              <a:rPr lang="en-US" dirty="0" err="1"/>
              <a:t>Ligra</a:t>
            </a:r>
            <a:r>
              <a:rPr lang="en-US" dirty="0"/>
              <a:t>-CC has similar coverage to PARSEC-</a:t>
            </a:r>
            <a:r>
              <a:rPr lang="en-US" dirty="0" err="1"/>
              <a:t>Canneal</a:t>
            </a:r>
            <a:r>
              <a:rPr lang="en-US" dirty="0"/>
              <a:t> with significantly …</a:t>
            </a:r>
          </a:p>
          <a:p>
            <a:endParaRPr lang="en-US" dirty="0"/>
          </a:p>
          <a:p>
            <a:r>
              <a:rPr lang="en-US" dirty="0"/>
              <a:t>The reason is that, in baseline without prefetching, </a:t>
            </a:r>
            <a:r>
              <a:rPr lang="en-US" dirty="0" err="1"/>
              <a:t>Ligra</a:t>
            </a:r>
            <a:r>
              <a:rPr lang="en-US" dirty="0"/>
              <a:t>-CC consumes much higher main memory …</a:t>
            </a:r>
          </a:p>
          <a:p>
            <a:r>
              <a:rPr lang="en-US" dirty="0"/>
              <a:t>As a result, even a smaller amount of overprediction hurts more performance in </a:t>
            </a:r>
            <a:r>
              <a:rPr lang="en-US" dirty="0" err="1"/>
              <a:t>Ligra</a:t>
            </a:r>
            <a:r>
              <a:rPr lang="en-US" dirty="0"/>
              <a:t>-CC than in PARSEC-</a:t>
            </a:r>
            <a:r>
              <a:rPr lang="en-US" dirty="0" err="1"/>
              <a:t>Canneal</a:t>
            </a:r>
            <a:r>
              <a:rPr lang="en-US" dirty="0"/>
              <a:t>. </a:t>
            </a:r>
          </a:p>
          <a:p>
            <a:r>
              <a:rPr lang="en-US" dirty="0"/>
              <a:t>This is only happening as Bingo does not take its undesirable effects into account while prefetching. </a:t>
            </a:r>
          </a:p>
          <a:p>
            <a:endParaRPr lang="en-US" dirty="0"/>
          </a:p>
          <a:p>
            <a:r>
              <a:rPr lang="en-US" dirty="0"/>
              <a:t>Thus the key takeaway is that, 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6235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key shortcoming is that, all prior prefetcher lack in-silicon customizability.</a:t>
            </a:r>
          </a:p>
          <a:p>
            <a:r>
              <a:rPr lang="en-US" dirty="0"/>
              <a:t>These prefetchers statically selects the feature to exploit at design time and design a rigid hardware to specifically …</a:t>
            </a:r>
          </a:p>
          <a:p>
            <a:endParaRPr lang="en-US" dirty="0"/>
          </a:p>
          <a:p>
            <a:r>
              <a:rPr lang="en-US" dirty="0"/>
              <a:t>[CLICK] There is no way …</a:t>
            </a:r>
          </a:p>
          <a:p>
            <a:endParaRPr lang="en-US" dirty="0"/>
          </a:p>
          <a:p>
            <a:r>
              <a:rPr lang="en-US" dirty="0"/>
              <a:t>In order to exploit a new program feature, architects need to design a prefetcher from scratch …</a:t>
            </a:r>
          </a:p>
          <a:p>
            <a:endParaRPr lang="en-US" dirty="0"/>
          </a:p>
          <a:p>
            <a:r>
              <a:rPr lang="en-US" dirty="0"/>
              <a:t>[CLICK] and this cycle goes on for every new prefetcher. This wastes precious design time and human resource.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7461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our goal in this work is to … that 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19835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this end, we propose Pythia, which formulates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3133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 me briefly describe the basics of reinforcement learning.</a:t>
            </a:r>
          </a:p>
          <a:p>
            <a:endParaRPr lang="en-US" dirty="0"/>
          </a:p>
          <a:p>
            <a:r>
              <a:rPr lang="en-US" dirty="0"/>
              <a:t>Reinforcement learning, in its simplest form, is the ...</a:t>
            </a:r>
          </a:p>
          <a:p>
            <a:endParaRPr lang="en-US" dirty="0"/>
          </a:p>
          <a:p>
            <a:r>
              <a:rPr lang="en-US" dirty="0"/>
              <a:t>A RL system contains two components: [CLICK] the agent and the environment.</a:t>
            </a:r>
          </a:p>
          <a:p>
            <a:endParaRPr lang="en-US" dirty="0"/>
          </a:p>
          <a:p>
            <a:r>
              <a:rPr lang="en-US" dirty="0"/>
              <a:t>The agent observes the state of the environment in every timestep [CLICK], takes an action based on the state [CLICK], and receives a reward for that action [CLICK].</a:t>
            </a:r>
          </a:p>
          <a:p>
            <a:endParaRPr lang="en-US" dirty="0"/>
          </a:p>
          <a:p>
            <a:r>
              <a:rPr lang="en-US" dirty="0"/>
              <a:t>[CLICK] The agent stores …</a:t>
            </a:r>
          </a:p>
          <a:p>
            <a:r>
              <a:rPr lang="en-US" dirty="0"/>
              <a:t>Given a state, the agent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49521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Pythia, we formulate prefetching as a reinforcement learning problem.</a:t>
            </a:r>
          </a:p>
          <a:p>
            <a:endParaRPr lang="en-US" dirty="0"/>
          </a:p>
          <a:p>
            <a:r>
              <a:rPr lang="en-US" dirty="0"/>
              <a:t>[CLICK] The prefetcher acts as the agent, while [CLICK] the processor and memory subsystem acts as the environment.</a:t>
            </a:r>
          </a:p>
          <a:p>
            <a:endParaRPr lang="en-US" dirty="0"/>
          </a:p>
          <a:p>
            <a:r>
              <a:rPr lang="en-US" dirty="0"/>
              <a:t>[CLICK] Pythia extracts the program features from every demand request and use it as a state information to take a prefetch action [CLICK]</a:t>
            </a:r>
          </a:p>
          <a:p>
            <a:endParaRPr lang="en-US" dirty="0"/>
          </a:p>
          <a:p>
            <a:r>
              <a:rPr lang="en-US" dirty="0"/>
              <a:t>[CLICK] For every prefetch action, Pythia receives a numerical reward that evaluates the usefulness of the prefetch request, while considering various system-level feedbacks.</a:t>
            </a:r>
          </a:p>
          <a:p>
            <a:endParaRPr lang="en-US" dirty="0"/>
          </a:p>
          <a:p>
            <a:r>
              <a:rPr lang="en-US" dirty="0"/>
              <a:t>Not let’s concretely define the state, action, and the reward for Pythia.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79569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alleviate these challenges, we introduce Pythia that:</a:t>
            </a:r>
          </a:p>
          <a:p>
            <a:endParaRPr lang="en-US" dirty="0"/>
          </a:p>
          <a:p>
            <a:r>
              <a:rPr lang="en-US" dirty="0"/>
              <a:t>[CLICK] autonomously learns to prefetch using multiple program context information and system-level feedback</a:t>
            </a:r>
          </a:p>
          <a:p>
            <a:endParaRPr lang="en-US" dirty="0"/>
          </a:p>
          <a:p>
            <a:r>
              <a:rPr lang="en-US" dirty="0"/>
              <a:t>[CLICK] and can be customizable in silicon to alter the program context information or the objective of the prefetcher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2110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1649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3405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action as the selection of a prefetch offset. Pythia adds this offset to the demanded cacheline to get the prefetched cacheline address.</a:t>
            </a:r>
          </a:p>
          <a:p>
            <a:endParaRPr lang="en-US" dirty="0"/>
          </a:p>
          <a:p>
            <a:r>
              <a:rPr lang="en-US" dirty="0"/>
              <a:t>[CLICK] Note that a zero offset is also a valid action for Pythia, which means no prefetch is generated.</a:t>
            </a:r>
          </a:p>
          <a:p>
            <a:endParaRPr lang="en-US" dirty="0"/>
          </a:p>
          <a:p>
            <a:r>
              <a:rPr lang="en-US" dirty="0"/>
              <a:t>[CLICK] As every post-L1 prefetcher …, the list of actions are limited to the range from -63 to +63 for a traditionally-sized …</a:t>
            </a:r>
          </a:p>
          <a:p>
            <a:endParaRPr lang="en-US" dirty="0"/>
          </a:p>
          <a:p>
            <a:r>
              <a:rPr lang="en-US" dirty="0"/>
              <a:t>[CLICK] However, we can prune the action list by automatic design-space exploration, as we show in the paper.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7195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reward defines the objective of Pythia</a:t>
            </a:r>
          </a:p>
          <a:p>
            <a:endParaRPr lang="en-US" dirty="0"/>
          </a:p>
          <a:p>
            <a:r>
              <a:rPr lang="en-US" dirty="0"/>
              <a:t>[CLICK] A reward encapsulates two metrics: …</a:t>
            </a:r>
          </a:p>
          <a:p>
            <a:endParaRPr lang="en-US" dirty="0"/>
          </a:p>
          <a:p>
            <a:r>
              <a:rPr lang="en-US" dirty="0"/>
              <a:t>[CLICK] Though Pythia can learn from any …, in this paper we demonstrate Pythia using a major system-level feedback: mem b/w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62528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reward in five distinct levels mentioned as follows [CLICK].</a:t>
            </a:r>
          </a:p>
          <a:p>
            <a:endParaRPr lang="en-US" dirty="0"/>
          </a:p>
          <a:p>
            <a:r>
              <a:rPr lang="en-US" dirty="0"/>
              <a:t>Each reward level corresponds to various usefulness of a prefetch request. The inaccurate and no-prefetch reward levels are further categorized based on the system memory bandwidth usage.</a:t>
            </a:r>
          </a:p>
          <a:p>
            <a:endParaRPr lang="en-US" dirty="0"/>
          </a:p>
          <a:p>
            <a:r>
              <a:rPr lang="en-US" dirty="0"/>
              <a:t>[CLICK] The values of each of these reward levels are set at design time via automatic design-space exploration.</a:t>
            </a:r>
          </a:p>
          <a:p>
            <a:endParaRPr lang="en-US" dirty="0"/>
          </a:p>
          <a:p>
            <a:r>
              <a:rPr lang="en-US" dirty="0"/>
              <a:t>[CLICK] However, one can customize the rewards in silicon via simple configuration registers to specify a </a:t>
            </a:r>
            <a:r>
              <a:rPr lang="en-US" dirty="0" err="1"/>
              <a:t>dfferent</a:t>
            </a:r>
            <a:r>
              <a:rPr lang="en-US" dirty="0"/>
              <a:t> objective for Pythia for extracting higher performance benefits in target workload suites.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162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let’s take a concrete example of reward values and how they specify the objectives for Pythia.</a:t>
            </a:r>
          </a:p>
          <a:p>
            <a:endParaRPr lang="en-US" dirty="0"/>
          </a:p>
          <a:p>
            <a:r>
              <a:rPr lang="en-US" dirty="0"/>
              <a:t>[CLICK] These are the reward level values in basic Pythia configuration.</a:t>
            </a:r>
          </a:p>
          <a:p>
            <a:endParaRPr lang="en-US" dirty="0"/>
          </a:p>
          <a:p>
            <a:r>
              <a:rPr lang="en-US" dirty="0"/>
              <a:t>Pythia sets three key objectives for prefetching by this reward configuration.</a:t>
            </a:r>
          </a:p>
          <a:p>
            <a:endParaRPr lang="en-US" dirty="0"/>
          </a:p>
          <a:p>
            <a:r>
              <a:rPr lang="en-US" dirty="0"/>
              <a:t>[CLICK] First, we provide much higher perks to Pythia for prefetching accurately, either timely or untimely. Thus, Pythia prefers to generate accurate prefetches.</a:t>
            </a:r>
          </a:p>
          <a:p>
            <a:endParaRPr lang="en-US" dirty="0"/>
          </a:p>
          <a:p>
            <a:r>
              <a:rPr lang="en-US" dirty="0"/>
              <a:t>[CLICK] Second, in case of low memory bandwidth usage, Pythia has higher perks in no prefetching, rather that prefetching inaccurately.</a:t>
            </a:r>
          </a:p>
          <a:p>
            <a:r>
              <a:rPr lang="en-US" dirty="0"/>
              <a:t>Thus, if the memory bandwidth usage is low, Pythia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[CLICK] Third, in case of high memory bandwidth usage, Pythia has much higher perks in no prefetching than prefetching accurately.</a:t>
            </a:r>
          </a:p>
          <a:p>
            <a:r>
              <a:rPr lang="en-US" dirty="0"/>
              <a:t>Thus, if the memory bandwidth usage is low, Pythia strongly prefers not to prefetch, rather than prefetching inaccurately.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[] Let’s take a look at a reward values to steer Pythia to generate accurate prefetches and make fine-tuned decisions based on b/w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724825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04167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70473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 provide a brief overview and design of Pythia.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14813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Pythia consists of two key components:</a:t>
            </a:r>
          </a:p>
          <a:p>
            <a:endParaRPr lang="en-US" dirty="0"/>
          </a:p>
          <a:p>
            <a:r>
              <a:rPr lang="en-US" dirty="0"/>
              <a:t>[CLICK] Q-value store, which is responsible for …</a:t>
            </a:r>
          </a:p>
          <a:p>
            <a:endParaRPr lang="en-US" dirty="0"/>
          </a:p>
          <a:p>
            <a:r>
              <a:rPr lang="en-US" dirty="0"/>
              <a:t>[CLICK] Evaluation queue, which is a first-in-first-out queue that stores the recently taken action. </a:t>
            </a:r>
          </a:p>
          <a:p>
            <a:r>
              <a:rPr lang="en-US" dirty="0"/>
              <a:t>As Pythia cannot always immediately assign a reward to a taken action </a:t>
            </a:r>
          </a:p>
          <a:p>
            <a:r>
              <a:rPr lang="en-US" dirty="0"/>
              <a:t>because the usefulness of the corresponding prefetch request is known, Pythia stores the action</a:t>
            </a:r>
          </a:p>
          <a:p>
            <a:r>
              <a:rPr lang="en-US" dirty="0"/>
              <a:t>in evaluation queue to properly assign rewards to them.</a:t>
            </a:r>
          </a:p>
          <a:p>
            <a:endParaRPr lang="en-US" dirty="0"/>
          </a:p>
          <a:p>
            <a:r>
              <a:rPr lang="en-US" dirty="0"/>
              <a:t>[CLICK] For every demand request, Pythia first checks EQ with </a:t>
            </a:r>
            <a:r>
              <a:rPr lang="en-US" dirty="0" err="1"/>
              <a:t>deamdned</a:t>
            </a:r>
            <a:r>
              <a:rPr lang="en-US" dirty="0"/>
              <a:t> address. If a matching entry is found in EQ, it means the corresponding action in EQ entry has generated a useful prefetch, and Pythia assigns a reward accordingly.</a:t>
            </a:r>
          </a:p>
          <a:p>
            <a:r>
              <a:rPr lang="en-US" dirty="0"/>
              <a:t>[CLICK] Then Pythia extracts features from the attributes of the demand request to create the state-vector and uses the state-vector to lookup </a:t>
            </a:r>
            <a:r>
              <a:rPr lang="en-US" dirty="0" err="1"/>
              <a:t>QVStore</a:t>
            </a:r>
            <a:r>
              <a:rPr lang="en-US" dirty="0"/>
              <a:t> [CLICK]</a:t>
            </a:r>
          </a:p>
          <a:p>
            <a:r>
              <a:rPr lang="en-US" dirty="0"/>
              <a:t>[CLICK] For the given state-vector, Pythia finds the action that has the highest Q-value and generates prefetch request accordingly to the memory hierarchy [CLICK]</a:t>
            </a:r>
          </a:p>
          <a:p>
            <a:r>
              <a:rPr lang="en-US" dirty="0"/>
              <a:t>[CLICK] Next, Pythia inserts the action in the EQ along with the state-action pair.</a:t>
            </a:r>
          </a:p>
          <a:p>
            <a:r>
              <a:rPr lang="en-US" dirty="0"/>
              <a:t>[CLICK] Pythia uses the reward stored in the evicted EQ entry to update the </a:t>
            </a:r>
            <a:r>
              <a:rPr lang="en-US" dirty="0" err="1"/>
              <a:t>QVStore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233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Pythia formulates prefetching as a reinforcement learning problem where,</a:t>
            </a:r>
          </a:p>
          <a:p>
            <a:endParaRPr lang="en-US" dirty="0"/>
          </a:p>
          <a:p>
            <a:r>
              <a:rPr lang="en-US" dirty="0"/>
              <a:t>[CLICK] the prefetcher acts as the agent, ….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2278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take a closer look at how Pythia makes a prefetch prediction.</a:t>
            </a:r>
          </a:p>
          <a:p>
            <a:endParaRPr lang="en-US" dirty="0"/>
          </a:p>
          <a:p>
            <a:r>
              <a:rPr lang="en-US" dirty="0"/>
              <a:t>For every prefetch prediction, Pythia has to look up the </a:t>
            </a:r>
            <a:r>
              <a:rPr lang="en-US" dirty="0" err="1"/>
              <a:t>QVStore</a:t>
            </a:r>
            <a:r>
              <a:rPr lang="en-US" dirty="0"/>
              <a:t> using the state vector, [CLICK] for example, a vector of features: </a:t>
            </a:r>
            <a:r>
              <a:rPr lang="en-US" dirty="0" err="1"/>
              <a:t>PC+Delta</a:t>
            </a:r>
            <a:r>
              <a:rPr lang="en-US" dirty="0"/>
              <a:t>, and seq. of last-4 deltas.</a:t>
            </a:r>
          </a:p>
          <a:p>
            <a:endParaRPr lang="en-US" dirty="0"/>
          </a:p>
          <a:p>
            <a:r>
              <a:rPr lang="en-US" dirty="0"/>
              <a:t>For the given state-vector, Pythia has to retrieve the Q-value for each prefetch action, e.g., [CLICK] prefetch offsets +1, +2, +3 and so on, to find the action that has the maximum Q-value.</a:t>
            </a:r>
          </a:p>
          <a:p>
            <a:endParaRPr lang="en-US" dirty="0"/>
          </a:p>
          <a:p>
            <a:r>
              <a:rPr lang="en-US" dirty="0"/>
              <a:t>Thus, it is necessary to store all state-action Q-values in an efficient way for a fast Q-value retrieval.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1046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see an example of how </a:t>
            </a:r>
            <a:r>
              <a:rPr lang="en-US" dirty="0" err="1"/>
              <a:t>QVStore</a:t>
            </a:r>
            <a:r>
              <a:rPr lang="en-US" dirty="0"/>
              <a:t> works.</a:t>
            </a:r>
          </a:p>
          <a:p>
            <a:endParaRPr lang="en-US" dirty="0"/>
          </a:p>
          <a:p>
            <a:r>
              <a:rPr lang="en-US" dirty="0"/>
              <a:t>For every prefetch decision, Pythia looks up the </a:t>
            </a:r>
            <a:r>
              <a:rPr lang="en-US" dirty="0" err="1"/>
              <a:t>QVStore</a:t>
            </a:r>
            <a:r>
              <a:rPr lang="en-US" dirty="0"/>
              <a:t> using the state vector, which in this case …</a:t>
            </a:r>
          </a:p>
          <a:p>
            <a:endParaRPr lang="en-US" dirty="0"/>
          </a:p>
          <a:p>
            <a:r>
              <a:rPr lang="en-US" dirty="0"/>
              <a:t>For the state-vector, Pythia retrieves the Q-value for each prefetch action, e.g., +1, +2, +3 ... to find the action that has the maximum Q-value.</a:t>
            </a:r>
          </a:p>
          <a:p>
            <a:endParaRPr lang="en-US" dirty="0"/>
          </a:p>
          <a:p>
            <a:r>
              <a:rPr lang="en-US" dirty="0"/>
              <a:t>Thus, it is necessary to store all state-action Q-values in an efficient way for a fast Q-value retrieval.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440286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Now, a naïve choice for designing the </a:t>
            </a:r>
            <a:r>
              <a:rPr lang="en-US" dirty="0" err="1"/>
              <a:t>QVStore</a:t>
            </a:r>
            <a:r>
              <a:rPr lang="en-US" dirty="0"/>
              <a:t> is to organize as a monolithic two-dimensional table, which is indexed by the state and the action values</a:t>
            </a:r>
          </a:p>
          <a:p>
            <a:endParaRPr lang="en-US" dirty="0"/>
          </a:p>
          <a:p>
            <a:r>
              <a:rPr lang="en-US" dirty="0"/>
              <a:t>[CLICK] However, the state-space increases exponentially with the number of bits used to represent the state.</a:t>
            </a:r>
          </a:p>
          <a:p>
            <a:endParaRPr lang="en-US" dirty="0"/>
          </a:p>
          <a:p>
            <a:r>
              <a:rPr lang="en-US" dirty="0"/>
              <a:t>[CLICK] As you can see, the state information considered in our example requires 67 bits to represent</a:t>
            </a:r>
          </a:p>
          <a:p>
            <a:endParaRPr lang="en-US" dirty="0"/>
          </a:p>
          <a:p>
            <a:r>
              <a:rPr lang="en-US" dirty="0"/>
              <a:t>[CLICK] Which requires an impractically-sized monolithic table to store Q-values for every state-action pairs.</a:t>
            </a:r>
          </a:p>
          <a:p>
            <a:endParaRPr lang="en-US" dirty="0"/>
          </a:p>
          <a:p>
            <a:r>
              <a:rPr lang="en-US" dirty="0"/>
              <a:t>[CLICK] but also significantly increases the access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294522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Thus, we partition the </a:t>
            </a:r>
            <a:r>
              <a:rPr lang="en-US" dirty="0" err="1"/>
              <a:t>QVStore</a:t>
            </a:r>
            <a:r>
              <a:rPr lang="en-US" dirty="0"/>
              <a:t> into k vaults, where k is the number of features in a state information</a:t>
            </a:r>
          </a:p>
          <a:p>
            <a:endParaRPr lang="en-US" dirty="0"/>
          </a:p>
          <a:p>
            <a:r>
              <a:rPr lang="en-US" dirty="0"/>
              <a:t>[CLICK] Each vault corresponds to …</a:t>
            </a:r>
          </a:p>
          <a:p>
            <a:endParaRPr lang="en-US" dirty="0"/>
          </a:p>
          <a:p>
            <a:r>
              <a:rPr lang="en-US" dirty="0"/>
              <a:t>[CLICK] To retrieve the Q-value of a state-action pair …</a:t>
            </a:r>
          </a:p>
          <a:p>
            <a:endParaRPr lang="en-US" dirty="0"/>
          </a:p>
          <a:p>
            <a:r>
              <a:rPr lang="en-US" dirty="0"/>
              <a:t>[CLICK] We do this…</a:t>
            </a:r>
          </a:p>
          <a:p>
            <a:endParaRPr lang="en-US" dirty="0"/>
          </a:p>
          <a:p>
            <a:r>
              <a:rPr lang="en-US" dirty="0"/>
              <a:t>[CLICK] Then we do this …</a:t>
            </a:r>
          </a:p>
          <a:p>
            <a:endParaRPr lang="en-US" dirty="0"/>
          </a:p>
          <a:p>
            <a:r>
              <a:rPr lang="en-US" dirty="0"/>
              <a:t>[CLICK] Then we do this …</a:t>
            </a:r>
          </a:p>
          <a:p>
            <a:endParaRPr lang="en-US" dirty="0"/>
          </a:p>
          <a:p>
            <a:r>
              <a:rPr lang="en-US" dirty="0"/>
              <a:t>[CLICK] The maximum operation ensures that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0454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further partition …</a:t>
            </a:r>
          </a:p>
          <a:p>
            <a:endParaRPr lang="en-US" dirty="0"/>
          </a:p>
          <a:p>
            <a:r>
              <a:rPr lang="en-US" dirty="0"/>
              <a:t>[CLICK] Where each plane stores …</a:t>
            </a:r>
          </a:p>
          <a:p>
            <a:endParaRPr lang="en-US" dirty="0"/>
          </a:p>
          <a:p>
            <a:r>
              <a:rPr lang="en-US" dirty="0"/>
              <a:t>[CLICK] To retrieve the feature-action Q-value,</a:t>
            </a:r>
          </a:p>
          <a:p>
            <a:endParaRPr lang="en-US" dirty="0"/>
          </a:p>
          <a:p>
            <a:r>
              <a:rPr lang="en-US" dirty="0"/>
              <a:t>[CLICK] We query each plane …</a:t>
            </a:r>
          </a:p>
          <a:p>
            <a:endParaRPr lang="en-US" dirty="0"/>
          </a:p>
          <a:p>
            <a:r>
              <a:rPr lang="en-US" dirty="0"/>
              <a:t>[CLICK] We retrieve the partial Q-value from each plane</a:t>
            </a:r>
          </a:p>
          <a:p>
            <a:endParaRPr lang="en-US" dirty="0"/>
          </a:p>
          <a:p>
            <a:r>
              <a:rPr lang="en-US" dirty="0"/>
              <a:t>[CLICK] and finally compute a sum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389396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further partition …</a:t>
            </a:r>
          </a:p>
          <a:p>
            <a:endParaRPr lang="en-US" dirty="0"/>
          </a:p>
          <a:p>
            <a:r>
              <a:rPr lang="en-US" dirty="0"/>
              <a:t>[CLICK] Where each plane stores …</a:t>
            </a:r>
          </a:p>
          <a:p>
            <a:endParaRPr lang="en-US" dirty="0"/>
          </a:p>
          <a:p>
            <a:r>
              <a:rPr lang="en-US" dirty="0"/>
              <a:t>[CLICK] To retrieve the feature-action Q-value,</a:t>
            </a:r>
          </a:p>
          <a:p>
            <a:endParaRPr lang="en-US" dirty="0"/>
          </a:p>
          <a:p>
            <a:r>
              <a:rPr lang="en-US" dirty="0"/>
              <a:t>[CLICK] We query each plane …</a:t>
            </a:r>
          </a:p>
          <a:p>
            <a:endParaRPr lang="en-US" dirty="0"/>
          </a:p>
          <a:p>
            <a:r>
              <a:rPr lang="en-US" dirty="0"/>
              <a:t>[CLICK] We retrieve the partial Q-value from each plane</a:t>
            </a:r>
          </a:p>
          <a:p>
            <a:endParaRPr lang="en-US" dirty="0"/>
          </a:p>
          <a:p>
            <a:r>
              <a:rPr lang="en-US" dirty="0"/>
              <a:t>[CLICK] and finally compute a sum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471957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much more detailed description of Pythia’s design in our paper including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5457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much more detailed description of Pythia’s design in our paper including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775322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basic Pythia configuration that we are going to evaluate, which is derived from the automatic design-space exploration.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14316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analyze performance improvement of Pythia via customization.</a:t>
            </a:r>
          </a:p>
          <a:p>
            <a:endParaRPr lang="en-US" dirty="0"/>
          </a:p>
          <a:p>
            <a:r>
              <a:rPr lang="en-US" dirty="0"/>
              <a:t>[CLICK] We show an example of reward value customization, where,</a:t>
            </a:r>
          </a:p>
          <a:p>
            <a:endParaRPr lang="en-US" dirty="0"/>
          </a:p>
          <a:p>
            <a:r>
              <a:rPr lang="en-US" dirty="0"/>
              <a:t>[CLICK] We devise a strict Pythia configuration by increasing the reward level values for no prefetching, while decreasing the rewards values for inaccurate prefetching.</a:t>
            </a:r>
          </a:p>
          <a:p>
            <a:endParaRPr lang="en-US" dirty="0"/>
          </a:p>
          <a:p>
            <a:r>
              <a:rPr lang="en-US" dirty="0"/>
              <a:t>In short, strict Pythia is more conservative than the basic Pythia and strongly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We evaluate both basic Pythia and strict Pythia on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55085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58627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95704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24551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Pythia’s performance benefits comes at a modest cost of 25.5KB of metadata storge, which is invested only in simple storage, without any need to complex structures.</a:t>
            </a:r>
          </a:p>
          <a:p>
            <a:endParaRPr lang="en-US" dirty="0"/>
          </a:p>
          <a:p>
            <a:r>
              <a:rPr lang="en-US" dirty="0"/>
              <a:t>[CLICK] We also model a fully-functionally-accurate Pythia with its full complexity in Chisel and show that, Pythia incurs </a:t>
            </a:r>
          </a:p>
          <a:p>
            <a:endParaRPr lang="en-US" dirty="0"/>
          </a:p>
          <a:p>
            <a:r>
              <a:rPr lang="en-US" dirty="0"/>
              <a:t>[CLICK] a modest area overhead of 1.03%</a:t>
            </a:r>
          </a:p>
          <a:p>
            <a:endParaRPr lang="en-US" dirty="0"/>
          </a:p>
          <a:p>
            <a:r>
              <a:rPr lang="en-US" dirty="0"/>
              <a:t>[CLICK] a power overhead of half-a-percent</a:t>
            </a:r>
          </a:p>
          <a:p>
            <a:endParaRPr lang="en-US" dirty="0"/>
          </a:p>
          <a:p>
            <a:r>
              <a:rPr lang="en-US" dirty="0"/>
              <a:t>[CLICK] while simultaneously satisfying the prediction latency at L2 cache frequency</a:t>
            </a:r>
          </a:p>
          <a:p>
            <a:endParaRPr lang="en-US" dirty="0"/>
          </a:p>
          <a:p>
            <a:r>
              <a:rPr lang="en-US" dirty="0"/>
              <a:t>Of a desktop-class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012913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exciting results including, 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encourage everyone to read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582122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exciting results including, 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encourage everyone to read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35084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 am going to start with an executive summary.</a:t>
            </a:r>
          </a:p>
          <a:p>
            <a:endParaRPr lang="en-US" dirty="0"/>
          </a:p>
          <a:p>
            <a:r>
              <a:rPr lang="en-US" dirty="0"/>
              <a:t>[CLICK] Prefetching is a speculative technique that predicts address of future memory requests by associating patterns in memory addresses with some program context. We call this context a feature.</a:t>
            </a:r>
          </a:p>
          <a:p>
            <a:endParaRPr lang="en-US" dirty="0"/>
          </a:p>
          <a:p>
            <a:r>
              <a:rPr lang="en-US" dirty="0"/>
              <a:t>[CLICK] We observe three key shortcomings in prior prefetchers: </a:t>
            </a:r>
          </a:p>
          <a:p>
            <a:r>
              <a:rPr lang="en-US" dirty="0"/>
              <a:t>First, they mainly use a single program feature for prediction.</a:t>
            </a:r>
          </a:p>
          <a:p>
            <a:r>
              <a:rPr lang="en-US" dirty="0"/>
              <a:t>Second, they lack inherent system awareness</a:t>
            </a:r>
          </a:p>
          <a:p>
            <a:r>
              <a:rPr lang="en-US" dirty="0"/>
              <a:t>Third, they also lack any customizability in silicon</a:t>
            </a:r>
          </a:p>
          <a:p>
            <a:endParaRPr lang="en-US" dirty="0"/>
          </a:p>
          <a:p>
            <a:r>
              <a:rPr lang="en-US" dirty="0"/>
              <a:t>[CLICK] Our goal in this work is to design a prefetching framework that</a:t>
            </a:r>
          </a:p>
          <a:p>
            <a:r>
              <a:rPr lang="en-US" dirty="0"/>
              <a:t>– can learn from multiple program features and inherent system-level feedback</a:t>
            </a:r>
          </a:p>
          <a:p>
            <a:r>
              <a:rPr lang="en-US" dirty="0"/>
              <a:t>-- and can be customized in silicon to change the features or the objective of the prefetcher</a:t>
            </a:r>
          </a:p>
          <a:p>
            <a:endParaRPr lang="en-US" dirty="0"/>
          </a:p>
          <a:p>
            <a:r>
              <a:rPr lang="en-US" dirty="0"/>
              <a:t>[CLICK] Towards this we propose Pythia, that formulates …</a:t>
            </a:r>
          </a:p>
          <a:p>
            <a:r>
              <a:rPr lang="en-US" dirty="0"/>
              <a:t>Pythia makes adaptive and autonomous …</a:t>
            </a:r>
          </a:p>
          <a:p>
            <a:r>
              <a:rPr lang="en-US" dirty="0"/>
              <a:t>Pythia also proposes a realistic and practical …</a:t>
            </a:r>
          </a:p>
          <a:p>
            <a:endParaRPr lang="en-US" dirty="0"/>
          </a:p>
          <a:p>
            <a:r>
              <a:rPr lang="en-US" dirty="0"/>
              <a:t>[CLICK] We extensively evaluate Pythia using …</a:t>
            </a:r>
          </a:p>
          <a:p>
            <a:r>
              <a:rPr lang="en-US" dirty="0"/>
              <a:t>We show that Pythia outperforms prior state-of-the-art …</a:t>
            </a:r>
          </a:p>
          <a:p>
            <a:endParaRPr lang="en-US" dirty="0"/>
          </a:p>
          <a:p>
            <a:r>
              <a:rPr lang="en-US" dirty="0"/>
              <a:t>Pythia is freely available in our GitHub repository.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921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action as the selection of a prefetch offset. Pythia adds this offset to the demanded cacheline to get the prefetched cacheline address.</a:t>
            </a:r>
          </a:p>
          <a:p>
            <a:endParaRPr lang="en-US" dirty="0"/>
          </a:p>
          <a:p>
            <a:r>
              <a:rPr lang="en-US" dirty="0"/>
              <a:t>[CLICK] Note that a zero offset is also a valid action for Pythia, which means no prefetch is generated.</a:t>
            </a:r>
          </a:p>
          <a:p>
            <a:endParaRPr lang="en-US" dirty="0"/>
          </a:p>
          <a:p>
            <a:r>
              <a:rPr lang="en-US" dirty="0"/>
              <a:t>[CLICK] As every post-L1 prefetcher …, the list of actions are limited to the range from -63 to +63 for a traditionally-sized …</a:t>
            </a:r>
          </a:p>
          <a:p>
            <a:endParaRPr lang="en-US" dirty="0"/>
          </a:p>
          <a:p>
            <a:r>
              <a:rPr lang="en-US" dirty="0"/>
              <a:t>[CLICK] However, we can prune the action list by automatic design-space exploration, as we show in the paper.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488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reward defines the objective of Pythia</a:t>
            </a:r>
          </a:p>
          <a:p>
            <a:endParaRPr lang="en-US" dirty="0"/>
          </a:p>
          <a:p>
            <a:r>
              <a:rPr lang="en-US" dirty="0"/>
              <a:t>[CLICK] A reward encapsulates two metrics: …</a:t>
            </a:r>
          </a:p>
          <a:p>
            <a:endParaRPr lang="en-US" dirty="0"/>
          </a:p>
          <a:p>
            <a:r>
              <a:rPr lang="en-US" dirty="0"/>
              <a:t>[CLICK] Though Pythia can learn from any …, in this paper we demonstrate Pythia using a major system-level feedback: mem b/w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99817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reward in five distinct levels mentioned as follows [CLICK].</a:t>
            </a:r>
          </a:p>
          <a:p>
            <a:endParaRPr lang="en-US" dirty="0"/>
          </a:p>
          <a:p>
            <a:r>
              <a:rPr lang="en-US" dirty="0"/>
              <a:t>Each reward level corresponds to various usefulness of a prefetch request. The inaccurate and no-prefetch reward levels are further categorized based on the system memory bandwidth usage.</a:t>
            </a:r>
          </a:p>
          <a:p>
            <a:endParaRPr lang="en-US" dirty="0"/>
          </a:p>
          <a:p>
            <a:r>
              <a:rPr lang="en-US" dirty="0"/>
              <a:t>[CLICK] The values of each of these reward levels are set at design time via automatic design-space exploration.</a:t>
            </a:r>
          </a:p>
          <a:p>
            <a:endParaRPr lang="en-US" dirty="0"/>
          </a:p>
          <a:p>
            <a:r>
              <a:rPr lang="en-US" dirty="0"/>
              <a:t>[CLICK] However, one can customize the rewards in silicon via simple configuration registers to specify a </a:t>
            </a:r>
            <a:r>
              <a:rPr lang="en-US" dirty="0" err="1"/>
              <a:t>dfferent</a:t>
            </a:r>
            <a:r>
              <a:rPr lang="en-US" dirty="0"/>
              <a:t> objective for Pythia for extracting higher performance benefits in target workload suites.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2579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analyze performance improvement of Pythia via customization.</a:t>
            </a:r>
          </a:p>
          <a:p>
            <a:endParaRPr lang="en-US" dirty="0"/>
          </a:p>
          <a:p>
            <a:r>
              <a:rPr lang="en-US" dirty="0"/>
              <a:t>[CLICK] We show an example of reward value customization, where,</a:t>
            </a:r>
          </a:p>
          <a:p>
            <a:endParaRPr lang="en-US" dirty="0"/>
          </a:p>
          <a:p>
            <a:r>
              <a:rPr lang="en-US" dirty="0"/>
              <a:t>[CLICK] We devise a strict Pythia configuration by increasing the reward level values for no prefetching, while decreasing the rewards values for inaccurate prefetching.</a:t>
            </a:r>
          </a:p>
          <a:p>
            <a:endParaRPr lang="en-US" dirty="0"/>
          </a:p>
          <a:p>
            <a:r>
              <a:rPr lang="en-US" dirty="0"/>
              <a:t>In short, strict Pythia is more conservative than the basic Pythia and strongly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We evaluate both basic Pythia and strict Pythia on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04452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06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10/21/21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811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10/21/21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764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1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772-9A14-4310-AA97-ADA9BE0847FC}" type="datetimeFigureOut">
              <a:rPr lang="en-CH" smtClean="0"/>
              <a:t>10/21/21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934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hisel-lang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109.12021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ithub.com/CMU-SAFARI/Pythi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73.xml"/><Relationship Id="rId18" Type="http://schemas.openxmlformats.org/officeDocument/2006/relationships/slide" Target="slide32.xml"/><Relationship Id="rId26" Type="http://schemas.openxmlformats.org/officeDocument/2006/relationships/slide" Target="slide47.xml"/><Relationship Id="rId3" Type="http://schemas.openxmlformats.org/officeDocument/2006/relationships/slide" Target="slide25.xml"/><Relationship Id="rId21" Type="http://schemas.openxmlformats.org/officeDocument/2006/relationships/slide" Target="slide41.xml"/><Relationship Id="rId7" Type="http://schemas.openxmlformats.org/officeDocument/2006/relationships/slide" Target="slide35.xml"/><Relationship Id="rId12" Type="http://schemas.openxmlformats.org/officeDocument/2006/relationships/slide" Target="slide69.xml"/><Relationship Id="rId17" Type="http://schemas.openxmlformats.org/officeDocument/2006/relationships/slide" Target="slide31.xml"/><Relationship Id="rId25" Type="http://schemas.openxmlformats.org/officeDocument/2006/relationships/slide" Target="slide46.xml"/><Relationship Id="rId2" Type="http://schemas.openxmlformats.org/officeDocument/2006/relationships/slide" Target="slide24.xml"/><Relationship Id="rId16" Type="http://schemas.openxmlformats.org/officeDocument/2006/relationships/slide" Target="slide30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11" Type="http://schemas.openxmlformats.org/officeDocument/2006/relationships/slide" Target="slide39.xml"/><Relationship Id="rId24" Type="http://schemas.openxmlformats.org/officeDocument/2006/relationships/slide" Target="slide45.xml"/><Relationship Id="rId5" Type="http://schemas.openxmlformats.org/officeDocument/2006/relationships/slide" Target="slide27.xml"/><Relationship Id="rId15" Type="http://schemas.openxmlformats.org/officeDocument/2006/relationships/slide" Target="slide29.xml"/><Relationship Id="rId23" Type="http://schemas.openxmlformats.org/officeDocument/2006/relationships/slide" Target="slide44.xml"/><Relationship Id="rId10" Type="http://schemas.openxmlformats.org/officeDocument/2006/relationships/slide" Target="slide38.xml"/><Relationship Id="rId19" Type="http://schemas.openxmlformats.org/officeDocument/2006/relationships/slide" Target="slide33.xml"/><Relationship Id="rId4" Type="http://schemas.openxmlformats.org/officeDocument/2006/relationships/slide" Target="slide26.xml"/><Relationship Id="rId9" Type="http://schemas.openxmlformats.org/officeDocument/2006/relationships/slide" Target="slide37.xml"/><Relationship Id="rId14" Type="http://schemas.openxmlformats.org/officeDocument/2006/relationships/slide" Target="slide76.xml"/><Relationship Id="rId22" Type="http://schemas.openxmlformats.org/officeDocument/2006/relationships/slide" Target="slide42.xml"/><Relationship Id="rId27" Type="http://schemas.openxmlformats.org/officeDocument/2006/relationships/slide" Target="slide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slide" Target="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slide" Target="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ythi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openxmlformats.org/officeDocument/2006/relationships/image" Target="../media/image4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openxmlformats.org/officeDocument/2006/relationships/image" Target="../media/image52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slide" Target="slide2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109.12021.pdf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hampSim/ChampSim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hampSim/ChampSim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hisel-lang.org/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pdf/2109.12021.pdf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ithub.com/CMU-SAFARI/Pythi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ythia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Rahul </a:t>
            </a:r>
            <a:r>
              <a:rPr lang="en-US" sz="2400" b="1" u="sng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Konstantinos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Kanellopoulos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Anant V. Nori,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Taha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Shahroodi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Sreenivas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Subramoney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Onur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lang="en-US" sz="6200" b="1" dirty="0"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hlinkClick r:id="rId10"/>
              </a:rPr>
              <a:t>https://github.com/CMU-SAFARI/Pythia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1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24575" y="3189861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7.7%</a:t>
            </a:r>
          </a:p>
        </p:txBody>
      </p:sp>
    </p:spTree>
    <p:extLst>
      <p:ext uri="{BB962C8B-B14F-4D97-AF65-F5344CB8AC3E}">
        <p14:creationId xmlns:p14="http://schemas.microsoft.com/office/powerpoint/2010/main" val="38356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 uiExpand="1">
        <p:bldSub>
          <a:bldChart bld="series"/>
        </p:bldSub>
      </p:bldGraphic>
      <p:bldP spid="22" grpId="0"/>
      <p:bldP spid="23" grpId="0"/>
      <p:bldP spid="24" grpId="0"/>
      <p:bldP spid="25" grpId="0"/>
      <p:bldP spid="35" grpId="0"/>
      <p:bldP spid="3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residency: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address of a demand matches with address in EQ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eviction: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no reward is assigned till eviction                            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inaccurate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1"/>
            <a:ext cx="1685159" cy="82378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12274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08109" y="3775268"/>
            <a:ext cx="906162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D536-1F47-5445-8C1D-763243D05F0E}"/>
              </a:ext>
            </a:extLst>
          </p:cNvPr>
          <p:cNvSpPr/>
          <p:nvPr/>
        </p:nvSpPr>
        <p:spPr>
          <a:xfrm>
            <a:off x="7782635" y="3171568"/>
            <a:ext cx="824443" cy="5148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A5A6F-80AC-0248-B32F-AF024CDCD2A0}"/>
              </a:ext>
            </a:extLst>
          </p:cNvPr>
          <p:cNvSpPr/>
          <p:nvPr/>
        </p:nvSpPr>
        <p:spPr>
          <a:xfrm>
            <a:off x="6869568" y="349751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2E68F7-3061-2D49-B9B5-E1BF8B33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78" y="2568351"/>
            <a:ext cx="1604771" cy="13135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D790BB-EA63-CB48-9890-2B7EF190F25A}"/>
              </a:ext>
            </a:extLst>
          </p:cNvPr>
          <p:cNvSpPr/>
          <p:nvPr/>
        </p:nvSpPr>
        <p:spPr>
          <a:xfrm>
            <a:off x="5906531" y="3511116"/>
            <a:ext cx="824444" cy="48835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8994F0-1C2A-7841-8F9E-CF5D383640C2}"/>
              </a:ext>
            </a:extLst>
          </p:cNvPr>
          <p:cNvSpPr/>
          <p:nvPr/>
        </p:nvSpPr>
        <p:spPr>
          <a:xfrm>
            <a:off x="5684108" y="2728456"/>
            <a:ext cx="377094" cy="76906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6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Lato" panose="020F0502020204030203" pitchFamily="34" charset="77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Lato" panose="020F0502020204030203" pitchFamily="34" charset="77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77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77"/>
              </a:rPr>
              <a:t>Pythia</a:t>
            </a:r>
            <a:endParaRPr lang="en-US" sz="2000" b="1" dirty="0">
              <a:solidFill>
                <a:srgbClr val="C00000"/>
              </a:solidFill>
              <a:latin typeface="Lato" panose="020F0502020204030203" pitchFamily="34" charset="77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Lato" panose="020F0502020204030203" pitchFamily="34" charset="77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61748" y="312978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Lato" panose="020F0502020204030203" pitchFamily="34" charset="77"/>
              </a:rPr>
              <a:t>7.7%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82EF0A-FF3F-2447-94E7-065DCDE4778E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78F5B-5AD3-3444-AB2D-EFA84E5C42D3}"/>
              </a:ext>
            </a:extLst>
          </p:cNvPr>
          <p:cNvSpPr/>
          <p:nvPr/>
        </p:nvSpPr>
        <p:spPr>
          <a:xfrm>
            <a:off x="80387" y="2046456"/>
            <a:ext cx="8983226" cy="131028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Pythia consistently provides the highest performance in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core configurations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B46C1-FC04-B54B-819D-490FB17FC6C3}"/>
              </a:ext>
            </a:extLst>
          </p:cNvPr>
          <p:cNvSpPr/>
          <p:nvPr/>
        </p:nvSpPr>
        <p:spPr>
          <a:xfrm>
            <a:off x="80387" y="3802856"/>
            <a:ext cx="8983226" cy="1017745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Pythia’s gain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with core count</a:t>
            </a:r>
          </a:p>
        </p:txBody>
      </p:sp>
    </p:spTree>
    <p:extLst>
      <p:ext uri="{BB962C8B-B14F-4D97-AF65-F5344CB8AC3E}">
        <p14:creationId xmlns:p14="http://schemas.microsoft.com/office/powerpoint/2010/main" val="406663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86292" y="2501587"/>
            <a:ext cx="284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~Intel Xeon 6258R (Cascade Lake, 28C/6ch)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5" y="3591445"/>
            <a:ext cx="3102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~AMD EPYC Rome 7702P (Zen 2, 64C/8ch)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474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~AMD </a:t>
            </a:r>
            <a:r>
              <a:rPr lang="en-US" sz="2000" i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Threadripper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3990x (Zen 2, 64C/4ch)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Graphic spid="6" grpId="0" uiExpand="1">
        <p:bldSub>
          <a:bldChart bld="series"/>
        </p:bldSub>
      </p:bldGraphic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86292" y="2501587"/>
            <a:ext cx="284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~Intel Xeon 6258R (Cascade Lake, 28C/6ch)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5" y="3591445"/>
            <a:ext cx="3102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~AMD EPYC Rome 7702P (Zen 2, 64C/8ch)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474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~AMD </a:t>
            </a:r>
            <a:r>
              <a:rPr lang="en-US" sz="2000" i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Threadripper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3990x (Zen 2, 64C/4ch)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F2515EB-44B3-9647-994B-BAEBC0EE6899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AF968B-769A-6D4C-8985-B99C540F75C5}"/>
              </a:ext>
            </a:extLst>
          </p:cNvPr>
          <p:cNvSpPr/>
          <p:nvPr/>
        </p:nvSpPr>
        <p:spPr>
          <a:xfrm>
            <a:off x="80388" y="2655844"/>
            <a:ext cx="8983226" cy="155892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Pythia outperforms prior best prefetchers for</a:t>
            </a:r>
            <a:r>
              <a:rPr lang="en-US" sz="33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3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wide range of DRAM bandwidth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064179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8A5D72-D24E-0F4A-8AF5-D0AFC750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414829-E5F9-4444-A455-F8B478F3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value customization</a:t>
            </a:r>
          </a:p>
          <a:p>
            <a:endParaRPr lang="en-US" sz="30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Strict Pythia configuration</a:t>
            </a:r>
          </a:p>
          <a:p>
            <a:pPr lvl="1"/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the rewards for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prefetching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Decreasing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the rewards for 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 prefetching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Strict Pythia is </a:t>
            </a:r>
            <a:r>
              <a:rPr lang="en-US" sz="3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conservative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generating prefetch requests than the basic Pythia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Evaluate on all </a:t>
            </a:r>
            <a:r>
              <a:rPr lang="en-US" sz="3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graph processing workloads</a:t>
            </a:r>
          </a:p>
        </p:txBody>
      </p:sp>
    </p:spTree>
    <p:extLst>
      <p:ext uri="{BB962C8B-B14F-4D97-AF65-F5344CB8AC3E}">
        <p14:creationId xmlns:p14="http://schemas.microsoft.com/office/powerpoint/2010/main" val="26606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1" grpId="0"/>
      <p:bldP spid="13" grpId="0"/>
      <p:bldP spid="15" grpId="0"/>
      <p:bldP spid="19" grpId="0"/>
      <p:bldP spid="24" grpId="0"/>
      <p:bldP spid="26" grpId="0"/>
      <p:bldP spid="27" grpId="0" animBg="1"/>
      <p:bldP spid="2" grpId="0" animBg="1"/>
      <p:bldP spid="20" grpId="0" animBg="1"/>
      <p:bldP spid="21" grpId="0" animBg="1"/>
      <p:bldP spid="23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EACA24-4173-0442-8D81-D3A7FE6C9486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EA1B1-4C32-2D4A-96A5-BB0983538425}"/>
              </a:ext>
            </a:extLst>
          </p:cNvPr>
          <p:cNvSpPr/>
          <p:nvPr/>
        </p:nvSpPr>
        <p:spPr>
          <a:xfrm>
            <a:off x="80387" y="2545728"/>
            <a:ext cx="8983226" cy="194807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Pythia can extract even higher performance via customization </a:t>
            </a:r>
            <a:r>
              <a:rPr lang="en-US" sz="3600" b="1" dirty="0">
                <a:solidFill>
                  <a:srgbClr val="FFFF00"/>
                </a:solidFill>
              </a:rPr>
              <a:t>without changing hardware</a:t>
            </a:r>
          </a:p>
        </p:txBody>
      </p:sp>
    </p:spTree>
    <p:extLst>
      <p:ext uri="{BB962C8B-B14F-4D97-AF65-F5344CB8AC3E}">
        <p14:creationId xmlns:p14="http://schemas.microsoft.com/office/powerpoint/2010/main" val="542309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170E7-5437-B241-B8D8-8F3300D0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Pythia’s Overhead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193EB-0456-824E-AABB-C7B93318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+mn-lt"/>
              </a:rPr>
              <a:t>25.5 KB </a:t>
            </a:r>
            <a:r>
              <a:rPr lang="en-US" sz="3000" dirty="0">
                <a:latin typeface="+mn-lt"/>
              </a:rPr>
              <a:t>of total metadata storage </a:t>
            </a:r>
            <a:r>
              <a:rPr lang="en-US" sz="3000" b="1" dirty="0">
                <a:solidFill>
                  <a:srgbClr val="000CFF"/>
                </a:solidFill>
                <a:latin typeface="+mn-lt"/>
              </a:rPr>
              <a:t>per core</a:t>
            </a:r>
          </a:p>
          <a:p>
            <a:pPr lvl="1"/>
            <a:r>
              <a:rPr lang="en-US" sz="2600" dirty="0">
                <a:latin typeface="+mn-lt"/>
              </a:rPr>
              <a:t>Only simple tables</a:t>
            </a:r>
          </a:p>
          <a:p>
            <a:r>
              <a:rPr lang="en-US" sz="3000" dirty="0">
                <a:latin typeface="+mn-lt"/>
              </a:rPr>
              <a:t>We also model functionally-accurate Pythia with full complexity in </a:t>
            </a:r>
            <a:r>
              <a:rPr lang="en-US" sz="3000" b="1" dirty="0">
                <a:solidFill>
                  <a:schemeClr val="accent2"/>
                </a:solidFill>
                <a:latin typeface="+mn-lt"/>
              </a:rPr>
              <a:t>Chisel</a:t>
            </a:r>
            <a:r>
              <a:rPr lang="en-US" sz="3000" dirty="0">
                <a:latin typeface="+mn-lt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[4]</a:t>
            </a:r>
            <a:r>
              <a:rPr lang="en-US" sz="3000" dirty="0">
                <a:latin typeface="+mn-lt"/>
              </a:rPr>
              <a:t> HDL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CE33B3-3879-9E48-945B-53C67109D76C}"/>
              </a:ext>
            </a:extLst>
          </p:cNvPr>
          <p:cNvSpPr/>
          <p:nvPr/>
        </p:nvSpPr>
        <p:spPr>
          <a:xfrm>
            <a:off x="2539715" y="2980986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1.03%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overhead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CF103B-80E0-0B4F-96B7-2C7E8AA094DF}"/>
              </a:ext>
            </a:extLst>
          </p:cNvPr>
          <p:cNvSpPr/>
          <p:nvPr/>
        </p:nvSpPr>
        <p:spPr>
          <a:xfrm>
            <a:off x="2539714" y="51872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Satisfies prediction latency</a:t>
            </a: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99BC97-2BA5-584E-8758-5898A9AC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2778904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64FBD02-CAFE-C749-90E4-555B48C2307C}"/>
              </a:ext>
            </a:extLst>
          </p:cNvPr>
          <p:cNvSpPr/>
          <p:nvPr/>
        </p:nvSpPr>
        <p:spPr>
          <a:xfrm>
            <a:off x="2539714" y="40653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</a:rPr>
              <a:t>0.4%</a:t>
            </a:r>
            <a:r>
              <a:rPr lang="en-US" sz="2700" b="1" dirty="0"/>
              <a:t> </a:t>
            </a:r>
            <a:r>
              <a:rPr lang="en-US" sz="2700" b="1" dirty="0">
                <a:solidFill>
                  <a:srgbClr val="FFFF00"/>
                </a:solidFill>
              </a:rPr>
              <a:t>power</a:t>
            </a:r>
            <a:r>
              <a:rPr lang="en-US" sz="2700" b="1" dirty="0"/>
              <a:t> overhead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3FFCA-31F6-644E-8F1B-1AF3AA3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3874523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2E2A8A-176E-2A44-AE22-6D9BB69A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4985794"/>
            <a:ext cx="1042482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FAFE7A-26BE-B54E-9515-C4C2BB6617F5}"/>
              </a:ext>
            </a:extLst>
          </p:cNvPr>
          <p:cNvSpPr txBox="1"/>
          <p:nvPr/>
        </p:nvSpPr>
        <p:spPr>
          <a:xfrm>
            <a:off x="1707907" y="6121440"/>
            <a:ext cx="620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desktop-class 4-core Skylake processor (Xeon D2132IT, 60W)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2E59-B1D8-4E46-92B4-5062CD636EE0}"/>
              </a:ext>
            </a:extLst>
          </p:cNvPr>
          <p:cNvSpPr txBox="1"/>
          <p:nvPr/>
        </p:nvSpPr>
        <p:spPr>
          <a:xfrm>
            <a:off x="6514862" y="6394960"/>
            <a:ext cx="2137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[4]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https://www.chisel-lang.org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9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7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Performance comparison with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unseen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provides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equally high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performance benefits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against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multi-level prefetchers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outperforms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prior best multi-level prefetchers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Pythia’s learning with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case study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reason towards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correctness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Pythia’s decision</a:t>
            </a:r>
          </a:p>
          <a:p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sensitivity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different features and hyperparameter values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Detailed single-core and four-core performance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5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Performance comparison with </a:t>
            </a:r>
            <a:r>
              <a:rPr lang="en-US" b="1" dirty="0">
                <a:solidFill>
                  <a:srgbClr val="C00000"/>
                </a:solidFill>
              </a:rPr>
              <a:t>unseen traces</a:t>
            </a:r>
          </a:p>
          <a:p>
            <a:pPr lvl="1"/>
            <a:r>
              <a:rPr lang="en-US" dirty="0"/>
              <a:t>Pythia provides equally high performance benefits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Comparison against </a:t>
            </a:r>
            <a:r>
              <a:rPr lang="en-US" b="1" dirty="0">
                <a:solidFill>
                  <a:srgbClr val="000CFF"/>
                </a:solidFill>
              </a:rPr>
              <a:t>multi-level prefetchers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Pythia outperforms prior best multi-level prefetchers</a:t>
            </a:r>
          </a:p>
          <a:p>
            <a:pPr lvl="1"/>
            <a:endParaRPr lang="en-US" dirty="0"/>
          </a:p>
          <a:p>
            <a:r>
              <a:rPr lang="en-US" dirty="0"/>
              <a:t>Understanding Pythia’s learning with </a:t>
            </a:r>
            <a:r>
              <a:rPr lang="en-US" b="1" dirty="0">
                <a:solidFill>
                  <a:schemeClr val="accent2"/>
                </a:solidFill>
              </a:rPr>
              <a:t>a case study</a:t>
            </a:r>
          </a:p>
          <a:p>
            <a:pPr lvl="1"/>
            <a:r>
              <a:rPr lang="en-US" dirty="0"/>
              <a:t>We reason towards the correctness of Pythia’s decision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Performance sensitivity</a:t>
            </a:r>
            <a:r>
              <a:rPr lang="en-US" dirty="0"/>
              <a:t> towards different features and hyperparameter values</a:t>
            </a:r>
          </a:p>
          <a:p>
            <a:endParaRPr lang="en-US" dirty="0"/>
          </a:p>
          <a:p>
            <a:r>
              <a:rPr lang="en-US" dirty="0"/>
              <a:t>Detailed single-core and four-core performance</a:t>
            </a:r>
            <a:endParaRPr lang="en-US" b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44A4A-BB04-3A40-AA0C-1FAF328BF33C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9752B-1A8B-6144-9B45-3FF3BF816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302611"/>
            <a:ext cx="8635117" cy="19206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21BB4-2BC2-3449-A3CD-747FA23CAAD4}"/>
              </a:ext>
            </a:extLst>
          </p:cNvPr>
          <p:cNvSpPr txBox="1"/>
          <p:nvPr/>
        </p:nvSpPr>
        <p:spPr>
          <a:xfrm>
            <a:off x="2172522" y="4359529"/>
            <a:ext cx="4729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https://arxiv.org/pdf/2109.12021.pdf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4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B787024-1CDB-D24A-B90F-7E6CF173F204}"/>
              </a:ext>
            </a:extLst>
          </p:cNvPr>
          <p:cNvSpPr/>
          <p:nvPr/>
        </p:nvSpPr>
        <p:spPr>
          <a:xfrm>
            <a:off x="24714" y="774357"/>
            <a:ext cx="9061622" cy="10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E8B71-B563-A143-B242-43734D3B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79" y="4973434"/>
            <a:ext cx="1673441" cy="1753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A405C-66E6-634B-814C-50B63DFE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" y="2085219"/>
            <a:ext cx="899983" cy="89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92004-03B8-784A-A6EB-02608CFD8B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96" t="12574" r="5631" b="15837"/>
          <a:stretch/>
        </p:blipFill>
        <p:spPr>
          <a:xfrm>
            <a:off x="1531326" y="2196348"/>
            <a:ext cx="1435957" cy="67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A06D0-19E6-EA4C-B0B7-7A57B2E63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151" y="2135744"/>
            <a:ext cx="1349974" cy="899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A9C7E-7A86-CA41-898D-58A43FC88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386" y="2094693"/>
            <a:ext cx="1349974" cy="1334307"/>
          </a:xfrm>
          <a:prstGeom prst="rect">
            <a:avLst/>
          </a:prstGeom>
        </p:spPr>
      </p:pic>
      <p:sp>
        <p:nvSpPr>
          <p:cNvPr id="11" name="Multiply 10">
            <a:extLst>
              <a:ext uri="{FF2B5EF4-FFF2-40B4-BE49-F238E27FC236}">
                <a16:creationId xmlns:a16="http://schemas.microsoft.com/office/drawing/2014/main" id="{FFBC5EF7-E6A4-2D46-A36B-C4D471BA5C6A}"/>
              </a:ext>
            </a:extLst>
          </p:cNvPr>
          <p:cNvSpPr/>
          <p:nvPr/>
        </p:nvSpPr>
        <p:spPr>
          <a:xfrm>
            <a:off x="7293577" y="2135744"/>
            <a:ext cx="1059592" cy="1059592"/>
          </a:xfrm>
          <a:prstGeom prst="mathMultiply">
            <a:avLst>
              <a:gd name="adj1" fmla="val 1730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A409D54-D93F-7140-AB3A-5BB0EC6A344D}"/>
              </a:ext>
            </a:extLst>
          </p:cNvPr>
          <p:cNvSpPr/>
          <p:nvPr/>
        </p:nvSpPr>
        <p:spPr>
          <a:xfrm>
            <a:off x="177113" y="930876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Mainly use </a:t>
            </a:r>
            <a:r>
              <a:rPr lang="en-US" sz="19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 program context info. for 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E44E15-5D2E-4743-A757-1A54706A0F3E}"/>
              </a:ext>
            </a:extLst>
          </p:cNvPr>
          <p:cNvSpPr/>
          <p:nvPr/>
        </p:nvSpPr>
        <p:spPr>
          <a:xfrm>
            <a:off x="3329631" y="930876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9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 awareness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B6E010-AB5B-9944-B914-78407CF1B23E}"/>
              </a:ext>
            </a:extLst>
          </p:cNvPr>
          <p:cNvSpPr/>
          <p:nvPr/>
        </p:nvSpPr>
        <p:spPr>
          <a:xfrm>
            <a:off x="6503326" y="930015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9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961FC-AD4C-1C4E-999B-F95F6F0C4A5D}"/>
              </a:ext>
            </a:extLst>
          </p:cNvPr>
          <p:cNvSpPr txBox="1"/>
          <p:nvPr/>
        </p:nvSpPr>
        <p:spPr>
          <a:xfrm>
            <a:off x="92609" y="462735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57F49-C45C-E94D-B353-2B12B1BE0CE4}"/>
              </a:ext>
            </a:extLst>
          </p:cNvPr>
          <p:cNvSpPr txBox="1"/>
          <p:nvPr/>
        </p:nvSpPr>
        <p:spPr>
          <a:xfrm>
            <a:off x="3350808" y="514516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32A204-3D83-1940-988D-96277F6E16FD}"/>
              </a:ext>
            </a:extLst>
          </p:cNvPr>
          <p:cNvSpPr txBox="1"/>
          <p:nvPr/>
        </p:nvSpPr>
        <p:spPr>
          <a:xfrm>
            <a:off x="6503326" y="514516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3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B601EC1-2D96-EA4F-B5B4-D56DD55E6B94}"/>
              </a:ext>
            </a:extLst>
          </p:cNvPr>
          <p:cNvCxnSpPr>
            <a:cxnSpLocks/>
          </p:cNvCxnSpPr>
          <p:nvPr/>
        </p:nvCxnSpPr>
        <p:spPr>
          <a:xfrm rot="10800000">
            <a:off x="1425142" y="3035727"/>
            <a:ext cx="2086746" cy="1165572"/>
          </a:xfrm>
          <a:prstGeom prst="bentConnector2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78A911A3-128D-074C-B9F9-4AADA430B666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988908" y="3429000"/>
            <a:ext cx="1834465" cy="772299"/>
          </a:xfrm>
          <a:prstGeom prst="bentConnector2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1C356F-1A36-D249-A2B8-8B227454B598}"/>
              </a:ext>
            </a:extLst>
          </p:cNvPr>
          <p:cNvCxnSpPr/>
          <p:nvPr/>
        </p:nvCxnSpPr>
        <p:spPr>
          <a:xfrm flipV="1">
            <a:off x="4646138" y="3105665"/>
            <a:ext cx="0" cy="32333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F35CB54-1AEA-6E4E-9CEE-DA985548B898}"/>
              </a:ext>
            </a:extLst>
          </p:cNvPr>
          <p:cNvSpPr/>
          <p:nvPr/>
        </p:nvSpPr>
        <p:spPr>
          <a:xfrm>
            <a:off x="3056236" y="3542272"/>
            <a:ext cx="3179805" cy="1318054"/>
          </a:xfrm>
          <a:prstGeom prst="wedgeRoundRectCallout">
            <a:avLst>
              <a:gd name="adj1" fmla="val 13882"/>
              <a:gd name="adj2" fmla="val 75625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Why do prefetchers not perform well?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0C138-8545-4245-B8AD-BA33A8AC6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822" y="2330751"/>
            <a:ext cx="537825" cy="4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5BB35-9FEF-244E-92B7-E108363E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is Open 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3749AB-BE31-7046-A890-54FC3D0B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https://github.com/CMU-SAFARI/Pythia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MICRO’21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 evaluated</a:t>
            </a:r>
          </a:p>
          <a:p>
            <a:r>
              <a:rPr lang="en-US" sz="3000" b="1" dirty="0" err="1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</a:t>
            </a:r>
            <a:r>
              <a:rPr lang="en-US" sz="3000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code +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Chisel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modeling code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traces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used for evaluation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F51876-2774-604C-B12B-CB9D757B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86" y="43365"/>
            <a:ext cx="759994" cy="755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63882-2781-184B-8124-7F3E699E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69" y="44462"/>
            <a:ext cx="759994" cy="755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25227A-CBE5-E542-927A-E269C88C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52" y="44241"/>
            <a:ext cx="759994" cy="755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15DB7-E366-454A-BEC5-9981EE936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5" y="3190625"/>
            <a:ext cx="5816929" cy="35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49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Rahul </a:t>
            </a:r>
            <a:r>
              <a:rPr lang="en-US" sz="2400" b="1" u="sng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Konstantinos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Kanellopoulos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Anant V. Nori,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Taha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Shahroodi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Sreenivas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Subramoney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Onur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lang="en-US" b="1" dirty="0"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hlinkClick r:id="rId10"/>
              </a:rPr>
              <a:t>https://github.com/CMU-SAFARI/Pythia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35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7A4C-E3BB-8046-9E00-AF875F04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FF5E-8D86-5E47-B422-BDF4A0F78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481647" cy="541954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FAQs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Why RL?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What about large page?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What’s the prefetch degree?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Can customization happen during workload execution?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Can runtime mixing create problem?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and Methodology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7" action="ppaction://hlinksldjump"/>
              </a:rPr>
              <a:t>Basic Pythia configuration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8" action="ppaction://hlinksldjump"/>
              </a:rPr>
              <a:t>System parameters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9" action="ppaction://hlinksldjump"/>
              </a:rPr>
              <a:t>Configuration of prefetchers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Evaluated workloads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11" action="ppaction://hlinksldjump"/>
              </a:rPr>
              <a:t>Feature selection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1FFF8C-DFC2-4F41-B0F9-D8A60955A18E}"/>
              </a:ext>
            </a:extLst>
          </p:cNvPr>
          <p:cNvSpPr txBox="1">
            <a:spLocks/>
          </p:cNvSpPr>
          <p:nvPr/>
        </p:nvSpPr>
        <p:spPr>
          <a:xfrm>
            <a:off x="4493342" y="936171"/>
            <a:ext cx="4481647" cy="5789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Design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2" action="ppaction://hlinksldjump"/>
              </a:rPr>
              <a:t>Reward structure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3" action="ppaction://hlinksldjump"/>
              </a:rPr>
              <a:t>Design overview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hlinkClick r:id="rId14" action="ppaction://hlinksldjump"/>
              </a:rPr>
              <a:t>QVStore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4" action="ppaction://hlinksldjump"/>
              </a:rPr>
              <a:t> Organization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Results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5" action="ppaction://hlinksldjump"/>
              </a:rPr>
              <a:t>Comparison against other adaptive prefetchers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6" action="ppaction://hlinksldjump"/>
              </a:rPr>
              <a:t>Comparison against Context prefetcher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7" action="ppaction://hlinksldjump"/>
              </a:rPr>
              <a:t>Feature combination sensitivity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8" action="ppaction://hlinksldjump"/>
              </a:rPr>
              <a:t>Hyperparameter sensitivity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9" action="ppaction://hlinksldjump"/>
              </a:rPr>
              <a:t>Comparison with multi-level prefetchers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0" action="ppaction://hlinksldjump"/>
              </a:rPr>
              <a:t>Performance in unseen workloads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1" action="ppaction://hlinksldjump"/>
              </a:rPr>
              <a:t>Single-core s-curve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2" action="ppaction://hlinksldjump"/>
              </a:rPr>
              <a:t>Four-core s-curve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3" action="ppaction://hlinksldjump"/>
              </a:rPr>
              <a:t>Detailed performance analysis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4" action="ppaction://hlinksldjump"/>
              </a:rPr>
              <a:t>Benefit of bandwidth awareness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5" action="ppaction://hlinksldjump"/>
              </a:rPr>
              <a:t>Case study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6" action="ppaction://hlinksldjump"/>
              </a:rPr>
              <a:t>Customizing rewards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7" action="ppaction://hlinksldjump"/>
              </a:rPr>
              <a:t>Customizing features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64EB-D54B-9746-9335-BA0528695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FAQs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24056-5F20-E64C-9429-1C2FCDC40D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29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B87F46-2261-D84C-BCC7-C644D1F7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Why RL? Why Not Supervised Learning?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08F72-4602-7E43-B7E6-2F38B573E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Determining the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of prefetching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(i.e., whether a decision was good for performance or not) is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easy</a:t>
            </a:r>
          </a:p>
          <a:p>
            <a:pPr lvl="1"/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 on a complex set of metrics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Coverage, accuracy, timeliness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Effects on system: b/w usage, pollution, cross-application interference, …</a:t>
            </a:r>
          </a:p>
          <a:p>
            <a:pPr lvl="1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Dynamically-changing environmental conditions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change the benefit</a:t>
            </a:r>
          </a:p>
          <a:p>
            <a:pPr lvl="1"/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Delayed feedback due to long latency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(might not receive feedback at all for inaccurate prefetches!)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Differs from classification tasks (e.g., branch prediction)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Performance strongly correlates mainly to accuracy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Does not depend on environment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Bounded feedback delay</a:t>
            </a:r>
          </a:p>
        </p:txBody>
      </p:sp>
      <p:pic>
        <p:nvPicPr>
          <p:cNvPr id="3" name="Graphic 2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37FE1DE0-83A9-F840-8951-819A1A700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3D6E9B-BB9D-A046-8898-8D0FE5FC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About Large Pages?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FB438-CF27-BF43-9BE5-B0772929A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Pythia’s framework can be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extended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incorporate additional prefetch actions (i.e., possible prefetch offsets for the page size)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decrease the storage overhead</a:t>
            </a:r>
          </a:p>
          <a:p>
            <a:pPr lvl="1"/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Prune action space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via automatic design-space exploration</a:t>
            </a:r>
          </a:p>
          <a:p>
            <a:pPr lvl="1"/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action values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retrieve Q-values</a:t>
            </a:r>
          </a:p>
        </p:txBody>
      </p:sp>
      <p:pic>
        <p:nvPicPr>
          <p:cNvPr id="6" name="Graphic 5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22841B28-E2F2-F741-B5B3-EEB41A808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42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39AB32-43BF-9346-AB4A-3A65C47E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What is the Prefetch Degree? Is It Managed by the RL Agent?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A85246-C06F-6542-8B9A-897E994B7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employs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degree selector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separate from the RL agent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the agent has selected the same prefetch action (O) multiple times in a row, Pythia increases the degree (A+2O, A+3O, …)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most degree 4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Future works on managing degree by the RL agent</a:t>
            </a:r>
          </a:p>
        </p:txBody>
      </p:sp>
      <p:pic>
        <p:nvPicPr>
          <p:cNvPr id="6" name="Graphic 5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0F84364C-4736-B545-B57B-E6BA5882F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13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A9E852-841E-5E4D-85A6-83C1C1060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C00000"/>
                </a:solidFill>
              </a:rPr>
              <a:t>Can the Customization Be Done While the Workload is Running?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D61B65-6BAE-BC4A-94E0-ABFEADBE7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Certainly.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Pythia, being an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learning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technique, will autonomously adapt (and optimize) its policy to use the new program features or the modified reward values</a:t>
            </a:r>
          </a:p>
        </p:txBody>
      </p:sp>
      <p:pic>
        <p:nvPicPr>
          <p:cNvPr id="6" name="Graphic 5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E8FA8083-BC32-934B-B3EF-FA1CFC449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82678D-B2E8-F640-9418-7DCBF3BF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Can Runtime Workload Mix Create an Issue?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BA9B7-BAC7-F94D-A9F1-0AEB51EF5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implement the bandwidth usage feedback using a counter in the memory controller. Thus Pythia already has a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view of the memory bandwidth usage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that incorporates all workloads running on a multi-core system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evaluate a diverse set (300 of each category) of four-core, eight-core, twelve-core random workload mixes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Based on our evaluation, we observe that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 dynamically adapts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itself to varying workload demands</a:t>
            </a:r>
          </a:p>
        </p:txBody>
      </p:sp>
      <p:pic>
        <p:nvPicPr>
          <p:cNvPr id="6" name="Graphic 5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99D644F5-47B6-6049-BBEA-249C9561F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2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F40622-46E9-6F46-BC31-DA7FD2F6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How does Pythia Compare Against Other Adaptive Prefetching Solutions?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97823A-CB4D-B143-A52D-CFD40B3FB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compare Pythia against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IBM POWER7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[5]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prefetcher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Adaptively selects prefetcher degree/configuration by monitoring program IPC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2825576-2333-AA4E-8062-36F7ED9A0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304937"/>
              </p:ext>
            </p:extLst>
          </p:nvPr>
        </p:nvGraphicFramePr>
        <p:xfrm>
          <a:off x="1326454" y="2267603"/>
          <a:ext cx="6491092" cy="183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95C16A5-98AC-104A-85B5-AC164CA5E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855228"/>
              </p:ext>
            </p:extLst>
          </p:nvPr>
        </p:nvGraphicFramePr>
        <p:xfrm>
          <a:off x="995099" y="4455710"/>
          <a:ext cx="7153802" cy="183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862CFB1-E80D-614B-9AA9-2BAC373A9673}"/>
              </a:ext>
            </a:extLst>
          </p:cNvPr>
          <p:cNvSpPr txBox="1"/>
          <p:nvPr/>
        </p:nvSpPr>
        <p:spPr>
          <a:xfrm>
            <a:off x="4152209" y="3974433"/>
            <a:ext cx="151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single-core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516E8-B477-8544-B1DA-55068C4A27A3}"/>
              </a:ext>
            </a:extLst>
          </p:cNvPr>
          <p:cNvSpPr txBox="1"/>
          <p:nvPr/>
        </p:nvSpPr>
        <p:spPr>
          <a:xfrm>
            <a:off x="4231750" y="6192197"/>
            <a:ext cx="13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four-core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D09B6-7441-1449-9244-0CA8BE72D961}"/>
              </a:ext>
            </a:extLst>
          </p:cNvPr>
          <p:cNvSpPr txBox="1"/>
          <p:nvPr/>
        </p:nvSpPr>
        <p:spPr>
          <a:xfrm>
            <a:off x="6654797" y="247937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4.5%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C54BE2B5-B860-ED40-961A-934F7E9E75A7}"/>
              </a:ext>
            </a:extLst>
          </p:cNvPr>
          <p:cNvSpPr/>
          <p:nvPr/>
        </p:nvSpPr>
        <p:spPr>
          <a:xfrm rot="15896661">
            <a:off x="6940709" y="3028756"/>
            <a:ext cx="603913" cy="321946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F1DB1-2D29-E14A-8441-05F0222B5B88}"/>
              </a:ext>
            </a:extLst>
          </p:cNvPr>
          <p:cNvSpPr txBox="1"/>
          <p:nvPr/>
        </p:nvSpPr>
        <p:spPr>
          <a:xfrm>
            <a:off x="7055709" y="4520748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6.4%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C2277EA-F2B1-B148-BC79-56B247DFEDC2}"/>
              </a:ext>
            </a:extLst>
          </p:cNvPr>
          <p:cNvSpPr/>
          <p:nvPr/>
        </p:nvSpPr>
        <p:spPr>
          <a:xfrm rot="15896661">
            <a:off x="7347443" y="5051640"/>
            <a:ext cx="502853" cy="321946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0E4B6-63F6-2142-93FB-7E2763414C07}"/>
              </a:ext>
            </a:extLst>
          </p:cNvPr>
          <p:cNvSpPr txBox="1"/>
          <p:nvPr/>
        </p:nvSpPr>
        <p:spPr>
          <a:xfrm>
            <a:off x="3855077" y="6505318"/>
            <a:ext cx="1839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[5] Jimenez et al., TOPC’14</a:t>
            </a:r>
          </a:p>
        </p:txBody>
      </p:sp>
      <p:pic>
        <p:nvPicPr>
          <p:cNvPr id="15" name="Graphic 14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E8F75C6D-0AB1-0841-9477-C73EE97B4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2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931C012-C888-E24C-AD15-A46ED8EA6F2C}"/>
              </a:ext>
            </a:extLst>
          </p:cNvPr>
          <p:cNvSpPr/>
          <p:nvPr/>
        </p:nvSpPr>
        <p:spPr>
          <a:xfrm>
            <a:off x="24714" y="774357"/>
            <a:ext cx="9061622" cy="10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4A3F0-80C7-EF4F-B8E7-3EAE19F28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80" y="303772"/>
            <a:ext cx="2074390" cy="2074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68E338-D8CE-3244-B0B0-0D673FF4A0B3}"/>
              </a:ext>
            </a:extLst>
          </p:cNvPr>
          <p:cNvSpPr/>
          <p:nvPr/>
        </p:nvSpPr>
        <p:spPr>
          <a:xfrm>
            <a:off x="177113" y="3239530"/>
            <a:ext cx="417246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Autonomously learns to prefetch using </a:t>
            </a:r>
            <a:r>
              <a:rPr lang="en-US" sz="19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program context information</a:t>
            </a:r>
            <a:r>
              <a:rPr lang="en-US" sz="19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9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system-level feedback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9DEC7B-0A8F-9B42-95AD-E465A8905B1E}"/>
              </a:ext>
            </a:extLst>
          </p:cNvPr>
          <p:cNvSpPr/>
          <p:nvPr/>
        </p:nvSpPr>
        <p:spPr>
          <a:xfrm>
            <a:off x="4810897" y="3239530"/>
            <a:ext cx="417246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9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 to change program context information or prefetching objective on the fly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AC716-2E21-E74A-AE60-59619E2D8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70" y="4466968"/>
            <a:ext cx="3638550" cy="191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8C9232-7878-4B44-B6F8-D3113823CD67}"/>
              </a:ext>
            </a:extLst>
          </p:cNvPr>
          <p:cNvSpPr txBox="1"/>
          <p:nvPr/>
        </p:nvSpPr>
        <p:spPr>
          <a:xfrm>
            <a:off x="3728303" y="2360708"/>
            <a:ext cx="1720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502020204030203" pitchFamily="34" charset="77"/>
              </a:rPr>
              <a:t>Pythia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BD906-F46D-FF41-B13A-37B8F243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420" y="4709700"/>
            <a:ext cx="2947513" cy="12526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Bent Up Arrow 14">
            <a:extLst>
              <a:ext uri="{FF2B5EF4-FFF2-40B4-BE49-F238E27FC236}">
                <a16:creationId xmlns:a16="http://schemas.microsoft.com/office/drawing/2014/main" id="{D415CFDF-6466-4F46-A3CA-6EAE031D5E13}"/>
              </a:ext>
            </a:extLst>
          </p:cNvPr>
          <p:cNvSpPr/>
          <p:nvPr/>
        </p:nvSpPr>
        <p:spPr>
          <a:xfrm rot="10800000">
            <a:off x="1874969" y="1660208"/>
            <a:ext cx="1499287" cy="13569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ent Up Arrow 17">
            <a:extLst>
              <a:ext uri="{FF2B5EF4-FFF2-40B4-BE49-F238E27FC236}">
                <a16:creationId xmlns:a16="http://schemas.microsoft.com/office/drawing/2014/main" id="{AB081D5D-9738-0748-9BCA-9B7E13C48F55}"/>
              </a:ext>
            </a:extLst>
          </p:cNvPr>
          <p:cNvSpPr/>
          <p:nvPr/>
        </p:nvSpPr>
        <p:spPr>
          <a:xfrm rot="10800000" flipH="1">
            <a:off x="5802695" y="1660209"/>
            <a:ext cx="1499287" cy="13569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6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2D5FA-EFA7-7942-BBDE-CF7D3F580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How Does Pythia Compare Against the Context Prefetcher?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447BC-06D7-DC4B-B2CA-267FC4C6C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widely differs from the Context Prefetcher (CP)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[6]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three aspects: state, action, and reward. The key differences are: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consider system-level feedback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 models the agent as a contextual bandit which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myopic prefetch decisions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as compared to Pythia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compiler support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extract software-level features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C6293-B804-644B-A1F5-0F023231F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8" y="3683631"/>
            <a:ext cx="9144000" cy="1555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594288-5193-6A44-8EF2-8A1DD874649E}"/>
              </a:ext>
            </a:extLst>
          </p:cNvPr>
          <p:cNvSpPr/>
          <p:nvPr/>
        </p:nvSpPr>
        <p:spPr>
          <a:xfrm>
            <a:off x="-78658" y="5350660"/>
            <a:ext cx="9311148" cy="918819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Pythia outperforms CP-HW by </a:t>
            </a:r>
            <a:r>
              <a:rPr lang="en-US" sz="3200" b="1" dirty="0">
                <a:solidFill>
                  <a:srgbClr val="FFFF00"/>
                </a:solidFill>
              </a:rPr>
              <a:t>5.3% in single-core</a:t>
            </a:r>
            <a:r>
              <a:rPr lang="en-US" sz="3200" b="1" dirty="0"/>
              <a:t> and </a:t>
            </a:r>
            <a:r>
              <a:rPr lang="en-US" sz="3200" b="1" dirty="0">
                <a:solidFill>
                  <a:srgbClr val="FFFF00"/>
                </a:solidFill>
              </a:rPr>
              <a:t>7.6% in four-core</a:t>
            </a:r>
            <a:r>
              <a:rPr lang="en-US" sz="3200" b="1" dirty="0"/>
              <a:t> system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30DD6-C936-7841-B8FF-EA80BB8748EE}"/>
              </a:ext>
            </a:extLst>
          </p:cNvPr>
          <p:cNvSpPr txBox="1"/>
          <p:nvPr/>
        </p:nvSpPr>
        <p:spPr>
          <a:xfrm>
            <a:off x="3757315" y="6430560"/>
            <a:ext cx="161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[6] 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Leeor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ISCA’15</a:t>
            </a:r>
          </a:p>
        </p:txBody>
      </p:sp>
      <p:pic>
        <p:nvPicPr>
          <p:cNvPr id="9" name="Graphic 8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48779E51-30AF-7C47-BE3B-9388E2805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6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B26CFD-15A4-7F45-8B5F-88F9191D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How Pythia’s Performance Changes With Various State Definitions You Have Swept?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7610D6-A22D-F246-A038-736FA0C8F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total we evaluate state defined as any-one, any-two, and any-three combinations of 32 features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B27B7-6FF3-0949-91A4-4775F595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770"/>
            <a:ext cx="9144000" cy="3021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D6C530-504C-FE47-BA49-F33502572A5B}"/>
              </a:ext>
            </a:extLst>
          </p:cNvPr>
          <p:cNvSpPr/>
          <p:nvPr/>
        </p:nvSpPr>
        <p:spPr>
          <a:xfrm>
            <a:off x="-83574" y="4760608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Performance</a:t>
            </a:r>
            <a:r>
              <a:rPr lang="en-US" sz="2800" b="1" dirty="0"/>
              <a:t> gain ranges from 20.7% to 22.4%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396007-F71B-B940-9088-40AD7F520708}"/>
              </a:ext>
            </a:extLst>
          </p:cNvPr>
          <p:cNvSpPr/>
          <p:nvPr/>
        </p:nvSpPr>
        <p:spPr>
          <a:xfrm>
            <a:off x="-83574" y="5337960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Coverage</a:t>
            </a:r>
            <a:r>
              <a:rPr lang="en-US" sz="2800" b="1" dirty="0"/>
              <a:t> ranges from 66.2% to 71.5%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E4A3B7-916D-EB47-BB95-A237F5492D81}"/>
              </a:ext>
            </a:extLst>
          </p:cNvPr>
          <p:cNvSpPr/>
          <p:nvPr/>
        </p:nvSpPr>
        <p:spPr>
          <a:xfrm>
            <a:off x="-83574" y="5898456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Overprediction</a:t>
            </a:r>
            <a:r>
              <a:rPr lang="en-US" sz="2800" b="1" dirty="0"/>
              <a:t> ranges from 26.7% to 32.2%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0" name="Graphic 9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773A17D5-5DA2-FC4D-BBAC-D114C13D4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76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8B016D-E6B7-6848-8528-51DB3CB6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Is Pythia Sensitive to Hyperparameter?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DF7A1B-87B7-C44F-A375-0EDC9162B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setting hyperparameters can significantly impact the overall performance improvement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2D856-88C3-6147-BB59-99E05BC69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2" y="2008138"/>
            <a:ext cx="9144000" cy="32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40ABA-8213-3845-BB3D-678D6513C201}"/>
              </a:ext>
            </a:extLst>
          </p:cNvPr>
          <p:cNvSpPr/>
          <p:nvPr/>
        </p:nvSpPr>
        <p:spPr>
          <a:xfrm>
            <a:off x="-63910" y="5187150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Changing 𝜀 from 0.002 to 1.0 </a:t>
            </a:r>
            <a:r>
              <a:rPr lang="en-US" sz="2800" b="1" dirty="0">
                <a:solidFill>
                  <a:srgbClr val="FFFF00"/>
                </a:solidFill>
              </a:rPr>
              <a:t>drops perf. by 16%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50250-8489-A941-8CE2-8091CE24721D}"/>
              </a:ext>
            </a:extLst>
          </p:cNvPr>
          <p:cNvSpPr/>
          <p:nvPr/>
        </p:nvSpPr>
        <p:spPr>
          <a:xfrm>
            <a:off x="-63910" y="5805794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Changing 𝛼 from 0.0065 to 1.0 </a:t>
            </a:r>
            <a:r>
              <a:rPr lang="en-US" sz="2800" b="1" dirty="0">
                <a:solidFill>
                  <a:srgbClr val="FFFF00"/>
                </a:solidFill>
              </a:rPr>
              <a:t>drops perf. by 5.4%</a:t>
            </a:r>
          </a:p>
        </p:txBody>
      </p:sp>
      <p:pic>
        <p:nvPicPr>
          <p:cNvPr id="9" name="Graphic 8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676EF725-F529-EB4A-A7CA-A61CF921E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6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1C0B49-D501-E848-882C-B96FCA37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How Does Pythia Compare Against Commercial Multi-level Prefetchers?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5D5B4DF-8733-204E-9FD7-D29B0A0A74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86907"/>
              </p:ext>
            </p:extLst>
          </p:nvPr>
        </p:nvGraphicFramePr>
        <p:xfrm>
          <a:off x="738187" y="911225"/>
          <a:ext cx="7667625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84D9610-4218-024F-9251-1A585D089D69}"/>
              </a:ext>
            </a:extLst>
          </p:cNvPr>
          <p:cNvSpPr/>
          <p:nvPr/>
        </p:nvSpPr>
        <p:spPr>
          <a:xfrm>
            <a:off x="-63910" y="5187150"/>
            <a:ext cx="9311148" cy="606084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Pythia outperforms IPCP </a:t>
            </a:r>
            <a:r>
              <a:rPr lang="en-US" sz="1200" b="1" dirty="0">
                <a:solidFill>
                  <a:schemeClr val="bg1"/>
                </a:solidFill>
              </a:rPr>
              <a:t>[7]</a:t>
            </a:r>
            <a:r>
              <a:rPr lang="en-US" sz="2800" b="1" dirty="0">
                <a:solidFill>
                  <a:schemeClr val="bg1"/>
                </a:solidFill>
              </a:rPr>
              <a:t> by </a:t>
            </a:r>
            <a:r>
              <a:rPr lang="en-US" sz="2800" b="1" dirty="0">
                <a:solidFill>
                  <a:srgbClr val="FFFF00"/>
                </a:solidFill>
              </a:rPr>
              <a:t>14.2%</a:t>
            </a:r>
            <a:r>
              <a:rPr lang="en-US" sz="2800" b="1" dirty="0">
                <a:solidFill>
                  <a:schemeClr val="bg1"/>
                </a:solidFill>
              </a:rPr>
              <a:t> on average in 150-MTPS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AA322-5521-E74C-A343-B30CA9A09759}"/>
              </a:ext>
            </a:extLst>
          </p:cNvPr>
          <p:cNvSpPr txBox="1"/>
          <p:nvPr/>
        </p:nvSpPr>
        <p:spPr>
          <a:xfrm>
            <a:off x="3572235" y="6430560"/>
            <a:ext cx="1989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[6] 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Prakalapati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ISCA’20</a:t>
            </a:r>
          </a:p>
        </p:txBody>
      </p:sp>
      <p:pic>
        <p:nvPicPr>
          <p:cNvPr id="9" name="Graphic 8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710D9677-21BF-714E-963C-55322896D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15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01654-81BF-C648-81DF-D14EC7B2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Does Pythia Perform Equally Well for Unseen Workloads also?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57D854-CB16-0D47-ACE0-D562B6807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Evaluated with 500 traces from value prediction championship</a:t>
            </a:r>
          </a:p>
          <a:p>
            <a:pPr lvl="1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prefetcher has been trained on these traces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A7484-8BDC-044B-B775-D8459168D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857"/>
            <a:ext cx="9144000" cy="19265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010360-2739-5B47-B0E2-E55091325812}"/>
              </a:ext>
            </a:extLst>
          </p:cNvPr>
          <p:cNvSpPr/>
          <p:nvPr/>
        </p:nvSpPr>
        <p:spPr>
          <a:xfrm>
            <a:off x="-83574" y="4476208"/>
            <a:ext cx="9311148" cy="100882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Pythia outperforms MLOP and Bingo by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8.3% and 3.5%</a:t>
            </a:r>
            <a:r>
              <a:rPr lang="en-US" sz="2800" b="1" dirty="0">
                <a:solidFill>
                  <a:schemeClr val="bg1"/>
                </a:solidFill>
              </a:rPr>
              <a:t> in single-core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71D0C-768B-9743-A042-D9FB2BE1FD38}"/>
              </a:ext>
            </a:extLst>
          </p:cNvPr>
          <p:cNvSpPr/>
          <p:nvPr/>
        </p:nvSpPr>
        <p:spPr>
          <a:xfrm>
            <a:off x="-83574" y="5596618"/>
            <a:ext cx="9311148" cy="65042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And </a:t>
            </a:r>
            <a:r>
              <a:rPr lang="en-US" sz="2800" b="1" dirty="0">
                <a:solidFill>
                  <a:srgbClr val="FFFF00"/>
                </a:solidFill>
              </a:rPr>
              <a:t>9.7% and 5.4%</a:t>
            </a:r>
            <a:r>
              <a:rPr lang="en-US" sz="2800" b="1" dirty="0">
                <a:solidFill>
                  <a:schemeClr val="bg1"/>
                </a:solidFill>
              </a:rPr>
              <a:t> in four-core</a:t>
            </a:r>
          </a:p>
        </p:txBody>
      </p:sp>
      <p:pic>
        <p:nvPicPr>
          <p:cNvPr id="9" name="Graphic 8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BB5343B3-56BF-CF42-AAA4-061FC31D2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7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CD3899-0D9C-9C46-90C7-529BC9BE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A8440C-475F-7246-B579-B0F59AA58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43821"/>
            <a:ext cx="8894763" cy="3405333"/>
          </a:xfrm>
        </p:spPr>
      </p:pic>
      <p:pic>
        <p:nvPicPr>
          <p:cNvPr id="13" name="Graphic 12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0374C81E-1633-074B-8237-BCA1A196A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89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9C8717-13F4-B54B-9FAF-A5CCD287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Parameters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873D3B-7FBB-024F-9D32-F72E6107B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385897"/>
            <a:ext cx="8894763" cy="4521180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0BBC0637-42DC-984C-80B8-48DF95F5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85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B87D86-EF41-A54F-B7C5-CB570E32B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of Prefetchers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A4C8AC-798C-E04E-BE11-80F7553F0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22787"/>
            <a:ext cx="8894763" cy="3447401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D3759A71-F7AD-C943-95DF-6CFEB7BE3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80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C54302-9737-B847-A4EE-132BA1BB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Evaluated Workloads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B699EE-3AD5-7847-B52D-02DEAB3C5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866731"/>
            <a:ext cx="8894763" cy="3559512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81BD0FCC-0676-1842-AC98-89AAD4AFC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50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CA3E9E-8157-C94C-8EDC-9E46C106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Evaluated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A6953C-8669-AD4C-95CE-6C0BCDB1F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561571"/>
            <a:ext cx="8894763" cy="4169833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E822CAC3-A67F-3A40-94A7-5603D0D7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B3DD89C-2FD7-EC46-A6E9-1554CE5C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 of Pythia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D7D5D-1A98-794A-8C36-6FC358F95A48}"/>
              </a:ext>
            </a:extLst>
          </p:cNvPr>
          <p:cNvSpPr txBox="1"/>
          <p:nvPr/>
        </p:nvSpPr>
        <p:spPr>
          <a:xfrm>
            <a:off x="200289" y="796913"/>
            <a:ext cx="886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77"/>
              </a:rPr>
              <a:t>Pythia formulates prefetching as a </a:t>
            </a:r>
            <a:r>
              <a:rPr lang="en-US" sz="2800" b="1" dirty="0">
                <a:solidFill>
                  <a:srgbClr val="C00000"/>
                </a:solidFill>
                <a:latin typeface="Lato Black" panose="020F0502020204030203" pitchFamily="34" charset="77"/>
              </a:rPr>
              <a:t>reinforcement learning</a:t>
            </a:r>
            <a:r>
              <a:rPr lang="en-US" sz="2000" b="1" dirty="0">
                <a:latin typeface="Lato" panose="020F0502020204030203" pitchFamily="34" charset="77"/>
              </a:rPr>
              <a:t> problem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6D395E3F-1734-C842-97D4-0E8B7E24E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87" y="1320133"/>
            <a:ext cx="5391785" cy="2288674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FB3EC-1599-3B43-B030-E79BA4875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57" y="4017494"/>
            <a:ext cx="6905646" cy="27078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CC332C6-6CD8-DB47-A2D4-3C16369AAC9B}"/>
              </a:ext>
            </a:extLst>
          </p:cNvPr>
          <p:cNvSpPr/>
          <p:nvPr/>
        </p:nvSpPr>
        <p:spPr>
          <a:xfrm>
            <a:off x="4000684" y="1320133"/>
            <a:ext cx="1502797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472537-9FA7-1240-B3FE-35F009017DB7}"/>
              </a:ext>
            </a:extLst>
          </p:cNvPr>
          <p:cNvSpPr/>
          <p:nvPr/>
        </p:nvSpPr>
        <p:spPr>
          <a:xfrm>
            <a:off x="3613720" y="2983126"/>
            <a:ext cx="2276726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D62A66-2919-D742-9F16-7D46F19D3D71}"/>
              </a:ext>
            </a:extLst>
          </p:cNvPr>
          <p:cNvSpPr/>
          <p:nvPr/>
        </p:nvSpPr>
        <p:spPr>
          <a:xfrm>
            <a:off x="3890690" y="3985892"/>
            <a:ext cx="1571269" cy="69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D9B694-E895-4146-8950-D9F3E33DB56F}"/>
              </a:ext>
            </a:extLst>
          </p:cNvPr>
          <p:cNvSpPr/>
          <p:nvPr/>
        </p:nvSpPr>
        <p:spPr>
          <a:xfrm>
            <a:off x="3499530" y="5820108"/>
            <a:ext cx="2434870" cy="90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A23658-26AC-F845-8D44-E0B7B2E10E9A}"/>
              </a:ext>
            </a:extLst>
          </p:cNvPr>
          <p:cNvSpPr/>
          <p:nvPr/>
        </p:nvSpPr>
        <p:spPr>
          <a:xfrm>
            <a:off x="2024387" y="1320133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86855E-1258-E94E-A220-298EE99DCFF2}"/>
              </a:ext>
            </a:extLst>
          </p:cNvPr>
          <p:cNvSpPr/>
          <p:nvPr/>
        </p:nvSpPr>
        <p:spPr>
          <a:xfrm>
            <a:off x="1665031" y="2320648"/>
            <a:ext cx="1929911" cy="1110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BF1FFA-58EB-7343-BED3-8ED0E41B2D1D}"/>
              </a:ext>
            </a:extLst>
          </p:cNvPr>
          <p:cNvSpPr/>
          <p:nvPr/>
        </p:nvSpPr>
        <p:spPr>
          <a:xfrm>
            <a:off x="5509454" y="1320133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46FD34-F0D5-EA48-AE33-3C44D7350896}"/>
              </a:ext>
            </a:extLst>
          </p:cNvPr>
          <p:cNvSpPr/>
          <p:nvPr/>
        </p:nvSpPr>
        <p:spPr>
          <a:xfrm>
            <a:off x="5902597" y="2334041"/>
            <a:ext cx="1532354" cy="103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CDA68C-3655-2C44-9CF8-F9047D74ECF3}"/>
              </a:ext>
            </a:extLst>
          </p:cNvPr>
          <p:cNvSpPr/>
          <p:nvPr/>
        </p:nvSpPr>
        <p:spPr>
          <a:xfrm>
            <a:off x="3783814" y="2330649"/>
            <a:ext cx="1929911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E50A43-774B-E843-8D6B-E88673E91B32}"/>
              </a:ext>
            </a:extLst>
          </p:cNvPr>
          <p:cNvSpPr/>
          <p:nvPr/>
        </p:nvSpPr>
        <p:spPr>
          <a:xfrm flipV="1">
            <a:off x="4611179" y="2760237"/>
            <a:ext cx="211572" cy="20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D83AC-7C2F-584D-9DEF-48092C7E9E08}"/>
              </a:ext>
            </a:extLst>
          </p:cNvPr>
          <p:cNvSpPr/>
          <p:nvPr/>
        </p:nvSpPr>
        <p:spPr>
          <a:xfrm flipV="1">
            <a:off x="4638547" y="1961186"/>
            <a:ext cx="211572" cy="33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22B6E4-FFF2-1546-BCD0-1781DC3813AF}"/>
              </a:ext>
            </a:extLst>
          </p:cNvPr>
          <p:cNvSpPr/>
          <p:nvPr/>
        </p:nvSpPr>
        <p:spPr>
          <a:xfrm>
            <a:off x="1948627" y="3882957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1259C5-0BA9-0445-9DF8-9727087756EB}"/>
              </a:ext>
            </a:extLst>
          </p:cNvPr>
          <p:cNvSpPr/>
          <p:nvPr/>
        </p:nvSpPr>
        <p:spPr>
          <a:xfrm>
            <a:off x="1349423" y="4890098"/>
            <a:ext cx="2150107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7A0CB0-575D-1A4A-809D-B2E4E67D4220}"/>
              </a:ext>
            </a:extLst>
          </p:cNvPr>
          <p:cNvSpPr/>
          <p:nvPr/>
        </p:nvSpPr>
        <p:spPr>
          <a:xfrm>
            <a:off x="5474111" y="3925549"/>
            <a:ext cx="2617026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A9B8B5-F812-0648-B065-CE6AD4FD3531}"/>
              </a:ext>
            </a:extLst>
          </p:cNvPr>
          <p:cNvSpPr/>
          <p:nvPr/>
        </p:nvSpPr>
        <p:spPr>
          <a:xfrm>
            <a:off x="5941032" y="5351899"/>
            <a:ext cx="2143475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A171BCB-8BA1-8746-A1E7-E9ACA2262371}"/>
              </a:ext>
            </a:extLst>
          </p:cNvPr>
          <p:cNvSpPr/>
          <p:nvPr/>
        </p:nvSpPr>
        <p:spPr>
          <a:xfrm>
            <a:off x="4267056" y="5163401"/>
            <a:ext cx="828047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68A780-7040-AC45-9755-5A4F1A6DA902}"/>
              </a:ext>
            </a:extLst>
          </p:cNvPr>
          <p:cNvSpPr/>
          <p:nvPr/>
        </p:nvSpPr>
        <p:spPr>
          <a:xfrm>
            <a:off x="4487466" y="4692548"/>
            <a:ext cx="302162" cy="43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7D5AC1-73BF-9541-A7C9-F90D63A1B2CC}"/>
              </a:ext>
            </a:extLst>
          </p:cNvPr>
          <p:cNvSpPr/>
          <p:nvPr/>
        </p:nvSpPr>
        <p:spPr>
          <a:xfrm>
            <a:off x="4487466" y="5497411"/>
            <a:ext cx="302162" cy="291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A355A8-4431-D34D-B6E2-9EAD9E85B657}"/>
              </a:ext>
            </a:extLst>
          </p:cNvPr>
          <p:cNvCxnSpPr/>
          <p:nvPr/>
        </p:nvCxnSpPr>
        <p:spPr>
          <a:xfrm>
            <a:off x="1102437" y="3744797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3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DB19-5C73-3748-857D-EC6B433009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4F95A-10D7-DE4A-A6E5-5ED73886BD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85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E564AE-2DA7-5A4A-AFAD-0AB5DE8B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S-curve: Single-core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0F411DA-9EA8-8048-AF09-A9682F1055D6}"/>
              </a:ext>
            </a:extLst>
          </p:cNvPr>
          <p:cNvGraphicFramePr>
            <a:graphicFrameLocks noGrp="1"/>
          </p:cNvGraphicFramePr>
          <p:nvPr/>
        </p:nvGraphicFramePr>
        <p:xfrm>
          <a:off x="-92201" y="1546831"/>
          <a:ext cx="9308523" cy="4374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B9B24A-8F95-2D47-B722-75A2FC2375EC}"/>
              </a:ext>
            </a:extLst>
          </p:cNvPr>
          <p:cNvCxnSpPr>
            <a:cxnSpLocks/>
          </p:cNvCxnSpPr>
          <p:nvPr/>
        </p:nvCxnSpPr>
        <p:spPr>
          <a:xfrm>
            <a:off x="962126" y="4179525"/>
            <a:ext cx="8118389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55FFA0-2F7B-4645-B20D-701053C6B428}"/>
              </a:ext>
            </a:extLst>
          </p:cNvPr>
          <p:cNvSpPr txBox="1"/>
          <p:nvPr/>
        </p:nvSpPr>
        <p:spPr>
          <a:xfrm>
            <a:off x="1239537" y="3546296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623.xalancbmk_s-592B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2519C-4102-FC40-A6B3-1E97BCD09D6A}"/>
              </a:ext>
            </a:extLst>
          </p:cNvPr>
          <p:cNvSpPr txBox="1"/>
          <p:nvPr/>
        </p:nvSpPr>
        <p:spPr>
          <a:xfrm>
            <a:off x="6787553" y="1749213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603.bwaves_s-2931B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68C3E-2424-4845-B45A-86BFF33CF0FC}"/>
              </a:ext>
            </a:extLst>
          </p:cNvPr>
          <p:cNvSpPr txBox="1"/>
          <p:nvPr/>
        </p:nvSpPr>
        <p:spPr>
          <a:xfrm>
            <a:off x="6971557" y="2125198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462.libquantum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F5F7C-5608-3E4F-9FBF-8A4551986B82}"/>
              </a:ext>
            </a:extLst>
          </p:cNvPr>
          <p:cNvSpPr txBox="1"/>
          <p:nvPr/>
        </p:nvSpPr>
        <p:spPr>
          <a:xfrm>
            <a:off x="6638310" y="2748642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streamcluster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7EFF5-D93E-8942-856E-641790A1331E}"/>
              </a:ext>
            </a:extLst>
          </p:cNvPr>
          <p:cNvSpPr txBox="1"/>
          <p:nvPr/>
        </p:nvSpPr>
        <p:spPr>
          <a:xfrm>
            <a:off x="6542724" y="451058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429.mcf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7C430-021B-9F4A-A963-1F51D817298E}"/>
              </a:ext>
            </a:extLst>
          </p:cNvPr>
          <p:cNvSpPr txBox="1"/>
          <p:nvPr/>
        </p:nvSpPr>
        <p:spPr>
          <a:xfrm>
            <a:off x="6721508" y="4191167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BFSCC-22B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AE1EA63-EA21-9948-B629-2238B6765EB6}"/>
              </a:ext>
            </a:extLst>
          </p:cNvPr>
          <p:cNvSpPr/>
          <p:nvPr/>
        </p:nvSpPr>
        <p:spPr>
          <a:xfrm>
            <a:off x="5830688" y="4587298"/>
            <a:ext cx="741405" cy="112306"/>
          </a:xfrm>
          <a:custGeom>
            <a:avLst/>
            <a:gdLst>
              <a:gd name="connsiteX0" fmla="*/ 741405 w 741405"/>
              <a:gd name="connsiteY0" fmla="*/ 98854 h 112306"/>
              <a:gd name="connsiteX1" fmla="*/ 457200 w 741405"/>
              <a:gd name="connsiteY1" fmla="*/ 111211 h 112306"/>
              <a:gd name="connsiteX2" fmla="*/ 111211 w 741405"/>
              <a:gd name="connsiteY2" fmla="*/ 74141 h 112306"/>
              <a:gd name="connsiteX3" fmla="*/ 0 w 741405"/>
              <a:gd name="connsiteY3" fmla="*/ 0 h 11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405" h="112306">
                <a:moveTo>
                  <a:pt x="741405" y="98854"/>
                </a:moveTo>
                <a:cubicBezTo>
                  <a:pt x="651818" y="107092"/>
                  <a:pt x="562232" y="115330"/>
                  <a:pt x="457200" y="111211"/>
                </a:cubicBezTo>
                <a:cubicBezTo>
                  <a:pt x="352168" y="107092"/>
                  <a:pt x="187411" y="92676"/>
                  <a:pt x="111211" y="74141"/>
                </a:cubicBezTo>
                <a:cubicBezTo>
                  <a:pt x="35011" y="55606"/>
                  <a:pt x="17505" y="27803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C480EF8-6E00-704F-AB4A-16291C6FECCE}"/>
              </a:ext>
            </a:extLst>
          </p:cNvPr>
          <p:cNvSpPr/>
          <p:nvPr/>
        </p:nvSpPr>
        <p:spPr>
          <a:xfrm>
            <a:off x="7288785" y="4661439"/>
            <a:ext cx="939114" cy="49427"/>
          </a:xfrm>
          <a:custGeom>
            <a:avLst/>
            <a:gdLst>
              <a:gd name="connsiteX0" fmla="*/ 0 w 939114"/>
              <a:gd name="connsiteY0" fmla="*/ 0 h 49427"/>
              <a:gd name="connsiteX1" fmla="*/ 383060 w 939114"/>
              <a:gd name="connsiteY1" fmla="*/ 0 h 49427"/>
              <a:gd name="connsiteX2" fmla="*/ 803190 w 939114"/>
              <a:gd name="connsiteY2" fmla="*/ 12357 h 49427"/>
              <a:gd name="connsiteX3" fmla="*/ 939114 w 939114"/>
              <a:gd name="connsiteY3" fmla="*/ 49427 h 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114" h="49427">
                <a:moveTo>
                  <a:pt x="0" y="0"/>
                </a:moveTo>
                <a:lnTo>
                  <a:pt x="383060" y="0"/>
                </a:lnTo>
                <a:cubicBezTo>
                  <a:pt x="516925" y="2059"/>
                  <a:pt x="710514" y="4119"/>
                  <a:pt x="803190" y="12357"/>
                </a:cubicBezTo>
                <a:cubicBezTo>
                  <a:pt x="895866" y="20595"/>
                  <a:pt x="917490" y="35011"/>
                  <a:pt x="939114" y="4942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B56DCC6-0FF4-6A43-A6BD-065697590646}"/>
              </a:ext>
            </a:extLst>
          </p:cNvPr>
          <p:cNvSpPr/>
          <p:nvPr/>
        </p:nvSpPr>
        <p:spPr>
          <a:xfrm>
            <a:off x="6433593" y="4142455"/>
            <a:ext cx="348565" cy="207756"/>
          </a:xfrm>
          <a:custGeom>
            <a:avLst/>
            <a:gdLst>
              <a:gd name="connsiteX0" fmla="*/ 348565 w 348565"/>
              <a:gd name="connsiteY0" fmla="*/ 197708 h 207756"/>
              <a:gd name="connsiteX1" fmla="*/ 14933 w 348565"/>
              <a:gd name="connsiteY1" fmla="*/ 185351 h 207756"/>
              <a:gd name="connsiteX2" fmla="*/ 89073 w 348565"/>
              <a:gd name="connsiteY2" fmla="*/ 0 h 20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565" h="207756">
                <a:moveTo>
                  <a:pt x="348565" y="197708"/>
                </a:moveTo>
                <a:cubicBezTo>
                  <a:pt x="203373" y="208005"/>
                  <a:pt x="58182" y="218302"/>
                  <a:pt x="14933" y="185351"/>
                </a:cubicBezTo>
                <a:cubicBezTo>
                  <a:pt x="-28316" y="152400"/>
                  <a:pt x="30378" y="76200"/>
                  <a:pt x="89073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EC88BF5-96BE-C64E-9852-9304AF99B3F4}"/>
              </a:ext>
            </a:extLst>
          </p:cNvPr>
          <p:cNvSpPr/>
          <p:nvPr/>
        </p:nvSpPr>
        <p:spPr>
          <a:xfrm>
            <a:off x="7745985" y="2917136"/>
            <a:ext cx="358346" cy="51427"/>
          </a:xfrm>
          <a:custGeom>
            <a:avLst/>
            <a:gdLst>
              <a:gd name="connsiteX0" fmla="*/ 0 w 358346"/>
              <a:gd name="connsiteY0" fmla="*/ 14357 h 51427"/>
              <a:gd name="connsiteX1" fmla="*/ 185352 w 358346"/>
              <a:gd name="connsiteY1" fmla="*/ 2000 h 51427"/>
              <a:gd name="connsiteX2" fmla="*/ 358346 w 358346"/>
              <a:gd name="connsiteY2" fmla="*/ 51427 h 5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346" h="51427">
                <a:moveTo>
                  <a:pt x="0" y="14357"/>
                </a:moveTo>
                <a:cubicBezTo>
                  <a:pt x="62814" y="5089"/>
                  <a:pt x="125628" y="-4178"/>
                  <a:pt x="185352" y="2000"/>
                </a:cubicBezTo>
                <a:cubicBezTo>
                  <a:pt x="245076" y="8178"/>
                  <a:pt x="301711" y="29802"/>
                  <a:pt x="358346" y="5142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05F7FA5-754F-A14E-8ABE-E11961114C40}"/>
              </a:ext>
            </a:extLst>
          </p:cNvPr>
          <p:cNvSpPr/>
          <p:nvPr/>
        </p:nvSpPr>
        <p:spPr>
          <a:xfrm>
            <a:off x="8264969" y="2226628"/>
            <a:ext cx="481914" cy="62314"/>
          </a:xfrm>
          <a:custGeom>
            <a:avLst/>
            <a:gdLst>
              <a:gd name="connsiteX0" fmla="*/ 0 w 481914"/>
              <a:gd name="connsiteY0" fmla="*/ 62314 h 62314"/>
              <a:gd name="connsiteX1" fmla="*/ 259492 w 481914"/>
              <a:gd name="connsiteY1" fmla="*/ 530 h 62314"/>
              <a:gd name="connsiteX2" fmla="*/ 481914 w 481914"/>
              <a:gd name="connsiteY2" fmla="*/ 37600 h 6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914" h="62314">
                <a:moveTo>
                  <a:pt x="0" y="62314"/>
                </a:moveTo>
                <a:cubicBezTo>
                  <a:pt x="89586" y="33481"/>
                  <a:pt x="179173" y="4649"/>
                  <a:pt x="259492" y="530"/>
                </a:cubicBezTo>
                <a:cubicBezTo>
                  <a:pt x="339811" y="-3589"/>
                  <a:pt x="410862" y="17005"/>
                  <a:pt x="481914" y="376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C9D7AFB-B2E6-3B43-AF5C-AC4DF1E57CAA}"/>
              </a:ext>
            </a:extLst>
          </p:cNvPr>
          <p:cNvSpPr/>
          <p:nvPr/>
        </p:nvSpPr>
        <p:spPr>
          <a:xfrm>
            <a:off x="8289683" y="2288942"/>
            <a:ext cx="296562" cy="98854"/>
          </a:xfrm>
          <a:custGeom>
            <a:avLst/>
            <a:gdLst>
              <a:gd name="connsiteX0" fmla="*/ 0 w 296562"/>
              <a:gd name="connsiteY0" fmla="*/ 0 h 98854"/>
              <a:gd name="connsiteX1" fmla="*/ 296562 w 296562"/>
              <a:gd name="connsiteY1" fmla="*/ 98854 h 98854"/>
              <a:gd name="connsiteX2" fmla="*/ 296562 w 296562"/>
              <a:gd name="connsiteY2" fmla="*/ 98854 h 9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98854">
                <a:moveTo>
                  <a:pt x="0" y="0"/>
                </a:moveTo>
                <a:lnTo>
                  <a:pt x="296562" y="98854"/>
                </a:lnTo>
                <a:lnTo>
                  <a:pt x="296562" y="98854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63A2711-EEEC-0541-8940-19D83F374061}"/>
              </a:ext>
            </a:extLst>
          </p:cNvPr>
          <p:cNvSpPr/>
          <p:nvPr/>
        </p:nvSpPr>
        <p:spPr>
          <a:xfrm>
            <a:off x="8524461" y="1918239"/>
            <a:ext cx="506627" cy="148281"/>
          </a:xfrm>
          <a:custGeom>
            <a:avLst/>
            <a:gdLst>
              <a:gd name="connsiteX0" fmla="*/ 0 w 506627"/>
              <a:gd name="connsiteY0" fmla="*/ 0 h 148281"/>
              <a:gd name="connsiteX1" fmla="*/ 284205 w 506627"/>
              <a:gd name="connsiteY1" fmla="*/ 24713 h 148281"/>
              <a:gd name="connsiteX2" fmla="*/ 407773 w 506627"/>
              <a:gd name="connsiteY2" fmla="*/ 61784 h 148281"/>
              <a:gd name="connsiteX3" fmla="*/ 506627 w 506627"/>
              <a:gd name="connsiteY3" fmla="*/ 148281 h 1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627" h="148281">
                <a:moveTo>
                  <a:pt x="0" y="0"/>
                </a:moveTo>
                <a:cubicBezTo>
                  <a:pt x="108121" y="7208"/>
                  <a:pt x="216243" y="14416"/>
                  <a:pt x="284205" y="24713"/>
                </a:cubicBezTo>
                <a:cubicBezTo>
                  <a:pt x="352167" y="35010"/>
                  <a:pt x="370703" y="41189"/>
                  <a:pt x="407773" y="61784"/>
                </a:cubicBezTo>
                <a:cubicBezTo>
                  <a:pt x="444843" y="82379"/>
                  <a:pt x="475735" y="115330"/>
                  <a:pt x="506627" y="14828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F12417-BBAB-6749-AB5E-E53069DFAC0D}"/>
              </a:ext>
            </a:extLst>
          </p:cNvPr>
          <p:cNvSpPr txBox="1"/>
          <p:nvPr/>
        </p:nvSpPr>
        <p:spPr>
          <a:xfrm>
            <a:off x="3494139" y="4504979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pagerank-51B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5637197-B0F0-944D-AECC-23041E823FB8}"/>
              </a:ext>
            </a:extLst>
          </p:cNvPr>
          <p:cNvSpPr/>
          <p:nvPr/>
        </p:nvSpPr>
        <p:spPr>
          <a:xfrm>
            <a:off x="3260483" y="4574942"/>
            <a:ext cx="271848" cy="132037"/>
          </a:xfrm>
          <a:custGeom>
            <a:avLst/>
            <a:gdLst>
              <a:gd name="connsiteX0" fmla="*/ 271848 w 271848"/>
              <a:gd name="connsiteY0" fmla="*/ 111210 h 132037"/>
              <a:gd name="connsiteX1" fmla="*/ 74140 w 271848"/>
              <a:gd name="connsiteY1" fmla="*/ 123567 h 132037"/>
              <a:gd name="connsiteX2" fmla="*/ 0 w 271848"/>
              <a:gd name="connsiteY2" fmla="*/ 0 h 13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848" h="132037">
                <a:moveTo>
                  <a:pt x="271848" y="111210"/>
                </a:moveTo>
                <a:cubicBezTo>
                  <a:pt x="195648" y="126656"/>
                  <a:pt x="119448" y="142102"/>
                  <a:pt x="74140" y="123567"/>
                </a:cubicBezTo>
                <a:cubicBezTo>
                  <a:pt x="28832" y="105032"/>
                  <a:pt x="14416" y="52516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152370-ACFA-5048-8867-E931D8BD54E1}"/>
              </a:ext>
            </a:extLst>
          </p:cNvPr>
          <p:cNvSpPr txBox="1"/>
          <p:nvPr/>
        </p:nvSpPr>
        <p:spPr>
          <a:xfrm>
            <a:off x="3322268" y="3192917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fluidanimate-9500M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625CD82-89C2-DD48-878B-CF6AE2403128}"/>
              </a:ext>
            </a:extLst>
          </p:cNvPr>
          <p:cNvSpPr/>
          <p:nvPr/>
        </p:nvSpPr>
        <p:spPr>
          <a:xfrm>
            <a:off x="5015142" y="3342578"/>
            <a:ext cx="205709" cy="367391"/>
          </a:xfrm>
          <a:custGeom>
            <a:avLst/>
            <a:gdLst>
              <a:gd name="connsiteX0" fmla="*/ 0 w 205709"/>
              <a:gd name="connsiteY0" fmla="*/ 9045 h 367391"/>
              <a:gd name="connsiteX1" fmla="*/ 197708 w 205709"/>
              <a:gd name="connsiteY1" fmla="*/ 46115 h 367391"/>
              <a:gd name="connsiteX2" fmla="*/ 148281 w 205709"/>
              <a:gd name="connsiteY2" fmla="*/ 367391 h 36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09" h="367391">
                <a:moveTo>
                  <a:pt x="0" y="9045"/>
                </a:moveTo>
                <a:cubicBezTo>
                  <a:pt x="86497" y="-2282"/>
                  <a:pt x="172995" y="-13609"/>
                  <a:pt x="197708" y="46115"/>
                </a:cubicBezTo>
                <a:cubicBezTo>
                  <a:pt x="222421" y="105839"/>
                  <a:pt x="185351" y="236615"/>
                  <a:pt x="148281" y="36739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6B159AF-2A77-0645-A15D-3112CAF7098C}"/>
              </a:ext>
            </a:extLst>
          </p:cNvPr>
          <p:cNvSpPr/>
          <p:nvPr/>
        </p:nvSpPr>
        <p:spPr>
          <a:xfrm>
            <a:off x="6189034" y="2931493"/>
            <a:ext cx="506627" cy="420130"/>
          </a:xfrm>
          <a:custGeom>
            <a:avLst/>
            <a:gdLst>
              <a:gd name="connsiteX0" fmla="*/ 506627 w 506627"/>
              <a:gd name="connsiteY0" fmla="*/ 0 h 420130"/>
              <a:gd name="connsiteX1" fmla="*/ 86497 w 506627"/>
              <a:gd name="connsiteY1" fmla="*/ 111211 h 420130"/>
              <a:gd name="connsiteX2" fmla="*/ 0 w 506627"/>
              <a:gd name="connsiteY2" fmla="*/ 420130 h 42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627" h="420130">
                <a:moveTo>
                  <a:pt x="506627" y="0"/>
                </a:moveTo>
                <a:cubicBezTo>
                  <a:pt x="338781" y="20594"/>
                  <a:pt x="170935" y="41189"/>
                  <a:pt x="86497" y="111211"/>
                </a:cubicBezTo>
                <a:cubicBezTo>
                  <a:pt x="2059" y="181233"/>
                  <a:pt x="1029" y="300681"/>
                  <a:pt x="0" y="42013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4E55509-0905-984F-AE18-99E0837AAA5F}"/>
              </a:ext>
            </a:extLst>
          </p:cNvPr>
          <p:cNvSpPr/>
          <p:nvPr/>
        </p:nvSpPr>
        <p:spPr>
          <a:xfrm>
            <a:off x="1011553" y="3685255"/>
            <a:ext cx="296562" cy="395416"/>
          </a:xfrm>
          <a:custGeom>
            <a:avLst/>
            <a:gdLst>
              <a:gd name="connsiteX0" fmla="*/ 296562 w 296562"/>
              <a:gd name="connsiteY0" fmla="*/ 0 h 395416"/>
              <a:gd name="connsiteX1" fmla="*/ 98854 w 296562"/>
              <a:gd name="connsiteY1" fmla="*/ 74141 h 395416"/>
              <a:gd name="connsiteX2" fmla="*/ 0 w 296562"/>
              <a:gd name="connsiteY2" fmla="*/ 395416 h 3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395416">
                <a:moveTo>
                  <a:pt x="296562" y="0"/>
                </a:moveTo>
                <a:cubicBezTo>
                  <a:pt x="222421" y="4119"/>
                  <a:pt x="148281" y="8238"/>
                  <a:pt x="98854" y="74141"/>
                </a:cubicBezTo>
                <a:cubicBezTo>
                  <a:pt x="49427" y="140044"/>
                  <a:pt x="24713" y="267730"/>
                  <a:pt x="0" y="395416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2CFCDFB6-22BC-8148-8B49-732609737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5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62338-1A35-334A-B852-C4215E1B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S-curve: Four-core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95D4F84-3F35-E944-AD23-CC26817D4CDF}"/>
              </a:ext>
            </a:extLst>
          </p:cNvPr>
          <p:cNvGraphicFramePr>
            <a:graphicFrameLocks noGrp="1"/>
          </p:cNvGraphicFramePr>
          <p:nvPr/>
        </p:nvGraphicFramePr>
        <p:xfrm>
          <a:off x="-37989" y="1651372"/>
          <a:ext cx="9219977" cy="4091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923DB9-CC76-F147-A962-94E216E29A81}"/>
              </a:ext>
            </a:extLst>
          </p:cNvPr>
          <p:cNvCxnSpPr>
            <a:cxnSpLocks/>
          </p:cNvCxnSpPr>
          <p:nvPr/>
        </p:nvCxnSpPr>
        <p:spPr>
          <a:xfrm>
            <a:off x="926017" y="3803188"/>
            <a:ext cx="8118389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ED2E1-E859-BE40-BF12-6889AE587918}"/>
              </a:ext>
            </a:extLst>
          </p:cNvPr>
          <p:cNvSpPr txBox="1"/>
          <p:nvPr/>
        </p:nvSpPr>
        <p:spPr>
          <a:xfrm>
            <a:off x="1037230" y="3331263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429.mcf-184B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03388-7194-544D-B1BC-E08EB527F15E}"/>
              </a:ext>
            </a:extLst>
          </p:cNvPr>
          <p:cNvSpPr txBox="1"/>
          <p:nvPr/>
        </p:nvSpPr>
        <p:spPr>
          <a:xfrm>
            <a:off x="1959678" y="4459303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pagerank</a:t>
            </a:r>
            <a:endParaRPr lang="en-US" sz="1400" i="1" dirty="0">
              <a:solidFill>
                <a:schemeClr val="bg2">
                  <a:lumMod val="50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561CF-B0C2-0C4D-8DDE-5DBEBE24E9BC}"/>
              </a:ext>
            </a:extLst>
          </p:cNvPr>
          <p:cNvSpPr txBox="1"/>
          <p:nvPr/>
        </p:nvSpPr>
        <p:spPr>
          <a:xfrm>
            <a:off x="6561530" y="2415257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462.libquantum-1343B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0250E-DEC1-A045-8047-252389E65FCE}"/>
              </a:ext>
            </a:extLst>
          </p:cNvPr>
          <p:cNvSpPr txBox="1"/>
          <p:nvPr/>
        </p:nvSpPr>
        <p:spPr>
          <a:xfrm>
            <a:off x="7128709" y="1847291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437.leslie3d-271B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4E3C3BE-7C41-8441-BE23-3FC14CBBFFD9}"/>
              </a:ext>
            </a:extLst>
          </p:cNvPr>
          <p:cNvSpPr/>
          <p:nvPr/>
        </p:nvSpPr>
        <p:spPr>
          <a:xfrm>
            <a:off x="980669" y="3501750"/>
            <a:ext cx="113122" cy="273377"/>
          </a:xfrm>
          <a:custGeom>
            <a:avLst/>
            <a:gdLst>
              <a:gd name="connsiteX0" fmla="*/ 113122 w 113122"/>
              <a:gd name="connsiteY0" fmla="*/ 0 h 273377"/>
              <a:gd name="connsiteX1" fmla="*/ 28281 w 113122"/>
              <a:gd name="connsiteY1" fmla="*/ 84841 h 273377"/>
              <a:gd name="connsiteX2" fmla="*/ 0 w 113122"/>
              <a:gd name="connsiteY2" fmla="*/ 273377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122" h="273377">
                <a:moveTo>
                  <a:pt x="113122" y="0"/>
                </a:moveTo>
                <a:cubicBezTo>
                  <a:pt x="80128" y="19639"/>
                  <a:pt x="47135" y="39278"/>
                  <a:pt x="28281" y="84841"/>
                </a:cubicBezTo>
                <a:cubicBezTo>
                  <a:pt x="9427" y="130404"/>
                  <a:pt x="4713" y="201890"/>
                  <a:pt x="0" y="27337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9B34B16-BA56-824E-8263-0E12A1F9798C}"/>
              </a:ext>
            </a:extLst>
          </p:cNvPr>
          <p:cNvSpPr/>
          <p:nvPr/>
        </p:nvSpPr>
        <p:spPr>
          <a:xfrm>
            <a:off x="1112644" y="4604686"/>
            <a:ext cx="895547" cy="86423"/>
          </a:xfrm>
          <a:custGeom>
            <a:avLst/>
            <a:gdLst>
              <a:gd name="connsiteX0" fmla="*/ 895547 w 895547"/>
              <a:gd name="connsiteY0" fmla="*/ 47134 h 86423"/>
              <a:gd name="connsiteX1" fmla="*/ 273377 w 895547"/>
              <a:gd name="connsiteY1" fmla="*/ 84841 h 86423"/>
              <a:gd name="connsiteX2" fmla="*/ 0 w 895547"/>
              <a:gd name="connsiteY2" fmla="*/ 0 h 8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547" h="86423">
                <a:moveTo>
                  <a:pt x="895547" y="47134"/>
                </a:moveTo>
                <a:cubicBezTo>
                  <a:pt x="659091" y="69915"/>
                  <a:pt x="422635" y="92697"/>
                  <a:pt x="273377" y="84841"/>
                </a:cubicBezTo>
                <a:cubicBezTo>
                  <a:pt x="124119" y="76985"/>
                  <a:pt x="62059" y="38492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12983B4-0B1D-4B47-A404-553A71B5884C}"/>
              </a:ext>
            </a:extLst>
          </p:cNvPr>
          <p:cNvSpPr/>
          <p:nvPr/>
        </p:nvSpPr>
        <p:spPr>
          <a:xfrm>
            <a:off x="1800801" y="4573684"/>
            <a:ext cx="245097" cy="31002"/>
          </a:xfrm>
          <a:custGeom>
            <a:avLst/>
            <a:gdLst>
              <a:gd name="connsiteX0" fmla="*/ 245097 w 245097"/>
              <a:gd name="connsiteY0" fmla="*/ 31002 h 31002"/>
              <a:gd name="connsiteX1" fmla="*/ 141402 w 245097"/>
              <a:gd name="connsiteY1" fmla="*/ 2721 h 31002"/>
              <a:gd name="connsiteX2" fmla="*/ 0 w 245097"/>
              <a:gd name="connsiteY2" fmla="*/ 2721 h 3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097" h="31002">
                <a:moveTo>
                  <a:pt x="245097" y="31002"/>
                </a:moveTo>
                <a:cubicBezTo>
                  <a:pt x="213674" y="19218"/>
                  <a:pt x="182252" y="7435"/>
                  <a:pt x="141402" y="2721"/>
                </a:cubicBezTo>
                <a:cubicBezTo>
                  <a:pt x="100552" y="-1993"/>
                  <a:pt x="50276" y="364"/>
                  <a:pt x="0" y="272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B345642-69E4-0A40-B50A-1FF89C161D0E}"/>
              </a:ext>
            </a:extLst>
          </p:cNvPr>
          <p:cNvSpPr/>
          <p:nvPr/>
        </p:nvSpPr>
        <p:spPr>
          <a:xfrm>
            <a:off x="2771762" y="4519845"/>
            <a:ext cx="546754" cy="141945"/>
          </a:xfrm>
          <a:custGeom>
            <a:avLst/>
            <a:gdLst>
              <a:gd name="connsiteX0" fmla="*/ 0 w 546754"/>
              <a:gd name="connsiteY0" fmla="*/ 122548 h 141945"/>
              <a:gd name="connsiteX1" fmla="*/ 339365 w 546754"/>
              <a:gd name="connsiteY1" fmla="*/ 131975 h 141945"/>
              <a:gd name="connsiteX2" fmla="*/ 546754 w 546754"/>
              <a:gd name="connsiteY2" fmla="*/ 0 h 14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754" h="141945">
                <a:moveTo>
                  <a:pt x="0" y="122548"/>
                </a:moveTo>
                <a:cubicBezTo>
                  <a:pt x="124119" y="137474"/>
                  <a:pt x="248239" y="152400"/>
                  <a:pt x="339365" y="131975"/>
                </a:cubicBezTo>
                <a:cubicBezTo>
                  <a:pt x="430491" y="111550"/>
                  <a:pt x="488622" y="55775"/>
                  <a:pt x="546754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0DC826-D475-D345-AAC6-6ED1F269867B}"/>
              </a:ext>
            </a:extLst>
          </p:cNvPr>
          <p:cNvSpPr/>
          <p:nvPr/>
        </p:nvSpPr>
        <p:spPr>
          <a:xfrm>
            <a:off x="8455044" y="2295119"/>
            <a:ext cx="255604" cy="273377"/>
          </a:xfrm>
          <a:custGeom>
            <a:avLst/>
            <a:gdLst>
              <a:gd name="connsiteX0" fmla="*/ 1081 w 255604"/>
              <a:gd name="connsiteY0" fmla="*/ 273377 h 273377"/>
              <a:gd name="connsiteX1" fmla="*/ 38788 w 255604"/>
              <a:gd name="connsiteY1" fmla="*/ 103695 h 273377"/>
              <a:gd name="connsiteX2" fmla="*/ 255604 w 255604"/>
              <a:gd name="connsiteY2" fmla="*/ 0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4" h="273377">
                <a:moveTo>
                  <a:pt x="1081" y="273377"/>
                </a:moveTo>
                <a:cubicBezTo>
                  <a:pt x="-1276" y="211317"/>
                  <a:pt x="-3632" y="149258"/>
                  <a:pt x="38788" y="103695"/>
                </a:cubicBezTo>
                <a:cubicBezTo>
                  <a:pt x="81208" y="58132"/>
                  <a:pt x="168406" y="29066"/>
                  <a:pt x="255604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BEA31F4-23E3-4D4C-8FB9-E2288F43A072}"/>
              </a:ext>
            </a:extLst>
          </p:cNvPr>
          <p:cNvSpPr/>
          <p:nvPr/>
        </p:nvSpPr>
        <p:spPr>
          <a:xfrm>
            <a:off x="8654087" y="1969782"/>
            <a:ext cx="358219" cy="692982"/>
          </a:xfrm>
          <a:custGeom>
            <a:avLst/>
            <a:gdLst>
              <a:gd name="connsiteX0" fmla="*/ 0 w 358219"/>
              <a:gd name="connsiteY0" fmla="*/ 14252 h 692982"/>
              <a:gd name="connsiteX1" fmla="*/ 245097 w 358219"/>
              <a:gd name="connsiteY1" fmla="*/ 89667 h 692982"/>
              <a:gd name="connsiteX2" fmla="*/ 358219 w 358219"/>
              <a:gd name="connsiteY2" fmla="*/ 692982 h 69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219" h="692982">
                <a:moveTo>
                  <a:pt x="0" y="14252"/>
                </a:moveTo>
                <a:cubicBezTo>
                  <a:pt x="92697" y="-4602"/>
                  <a:pt x="185394" y="-23455"/>
                  <a:pt x="245097" y="89667"/>
                </a:cubicBezTo>
                <a:cubicBezTo>
                  <a:pt x="304800" y="202789"/>
                  <a:pt x="331509" y="447885"/>
                  <a:pt x="358219" y="692982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E34B1-3B7C-C747-A55C-32D2F42C44B6}"/>
              </a:ext>
            </a:extLst>
          </p:cNvPr>
          <p:cNvSpPr txBox="1"/>
          <p:nvPr/>
        </p:nvSpPr>
        <p:spPr>
          <a:xfrm>
            <a:off x="8218002" y="3800833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Mix-59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4D54F7-64C0-D242-B344-BB235DD53098}"/>
              </a:ext>
            </a:extLst>
          </p:cNvPr>
          <p:cNvSpPr txBox="1"/>
          <p:nvPr/>
        </p:nvSpPr>
        <p:spPr>
          <a:xfrm>
            <a:off x="5710360" y="2898380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raytrace-23.75B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866EB3-68B4-834A-8E10-D5D71FFA9B86}"/>
              </a:ext>
            </a:extLst>
          </p:cNvPr>
          <p:cNvSpPr txBox="1"/>
          <p:nvPr/>
        </p:nvSpPr>
        <p:spPr>
          <a:xfrm>
            <a:off x="4283804" y="4340120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Mix-240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58D3533-B07A-F74C-82F7-0EB8D07F1499}"/>
              </a:ext>
            </a:extLst>
          </p:cNvPr>
          <p:cNvSpPr/>
          <p:nvPr/>
        </p:nvSpPr>
        <p:spPr>
          <a:xfrm>
            <a:off x="4072661" y="4161626"/>
            <a:ext cx="282804" cy="341979"/>
          </a:xfrm>
          <a:custGeom>
            <a:avLst/>
            <a:gdLst>
              <a:gd name="connsiteX0" fmla="*/ 282804 w 282804"/>
              <a:gd name="connsiteY0" fmla="*/ 339365 h 341979"/>
              <a:gd name="connsiteX1" fmla="*/ 75414 w 282804"/>
              <a:gd name="connsiteY1" fmla="*/ 292231 h 341979"/>
              <a:gd name="connsiteX2" fmla="*/ 0 w 282804"/>
              <a:gd name="connsiteY2" fmla="*/ 0 h 34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04" h="341979">
                <a:moveTo>
                  <a:pt x="282804" y="339365"/>
                </a:moveTo>
                <a:cubicBezTo>
                  <a:pt x="202676" y="344078"/>
                  <a:pt x="122548" y="348792"/>
                  <a:pt x="75414" y="292231"/>
                </a:cubicBezTo>
                <a:cubicBezTo>
                  <a:pt x="28280" y="235670"/>
                  <a:pt x="14140" y="117835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D590EF5-ADF9-D242-B0FC-DABC0B43CB5E}"/>
              </a:ext>
            </a:extLst>
          </p:cNvPr>
          <p:cNvSpPr/>
          <p:nvPr/>
        </p:nvSpPr>
        <p:spPr>
          <a:xfrm>
            <a:off x="7079811" y="2969104"/>
            <a:ext cx="424206" cy="80159"/>
          </a:xfrm>
          <a:custGeom>
            <a:avLst/>
            <a:gdLst>
              <a:gd name="connsiteX0" fmla="*/ 0 w 424206"/>
              <a:gd name="connsiteY0" fmla="*/ 80159 h 80159"/>
              <a:gd name="connsiteX1" fmla="*/ 160256 w 424206"/>
              <a:gd name="connsiteY1" fmla="*/ 4745 h 80159"/>
              <a:gd name="connsiteX2" fmla="*/ 424206 w 424206"/>
              <a:gd name="connsiteY2" fmla="*/ 14172 h 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206" h="80159">
                <a:moveTo>
                  <a:pt x="0" y="80159"/>
                </a:moveTo>
                <a:cubicBezTo>
                  <a:pt x="44777" y="47951"/>
                  <a:pt x="89555" y="15743"/>
                  <a:pt x="160256" y="4745"/>
                </a:cubicBezTo>
                <a:cubicBezTo>
                  <a:pt x="230957" y="-6253"/>
                  <a:pt x="327581" y="3959"/>
                  <a:pt x="424206" y="14172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4A132BC-0924-A446-9772-119F10420953}"/>
              </a:ext>
            </a:extLst>
          </p:cNvPr>
          <p:cNvSpPr/>
          <p:nvPr/>
        </p:nvSpPr>
        <p:spPr>
          <a:xfrm>
            <a:off x="8021411" y="3586591"/>
            <a:ext cx="255604" cy="368552"/>
          </a:xfrm>
          <a:custGeom>
            <a:avLst/>
            <a:gdLst>
              <a:gd name="connsiteX0" fmla="*/ 255604 w 255604"/>
              <a:gd name="connsiteY0" fmla="*/ 367645 h 368552"/>
              <a:gd name="connsiteX1" fmla="*/ 38788 w 255604"/>
              <a:gd name="connsiteY1" fmla="*/ 311085 h 368552"/>
              <a:gd name="connsiteX2" fmla="*/ 1081 w 255604"/>
              <a:gd name="connsiteY2" fmla="*/ 0 h 36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4" h="368552">
                <a:moveTo>
                  <a:pt x="255604" y="367645"/>
                </a:moveTo>
                <a:cubicBezTo>
                  <a:pt x="168406" y="370002"/>
                  <a:pt x="81208" y="372359"/>
                  <a:pt x="38788" y="311085"/>
                </a:cubicBezTo>
                <a:cubicBezTo>
                  <a:pt x="-3633" y="249811"/>
                  <a:pt x="-1276" y="124905"/>
                  <a:pt x="1081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280B864F-92FE-8141-9C41-B9E8B0BE0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1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A95145-F8A0-F045-BF60-6F1CF3E1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Single-core Coverage &amp; Overprediction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9E9062-1E4D-7C49-894D-B722647B9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75" y="2298649"/>
            <a:ext cx="8894763" cy="2695677"/>
          </a:xfrm>
          <a:prstGeom prst="rect">
            <a:avLst/>
          </a:prstGeom>
        </p:spPr>
      </p:pic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27189BB8-9995-E241-AF54-16E596CBE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10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F351D-98BD-6149-A0AD-A512792D9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Performance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9207FC-4004-2348-AC37-D78B2E3F0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18" y="971025"/>
            <a:ext cx="8894763" cy="2709324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C073FBC-8137-4E46-8883-9B69F246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1" y="3680349"/>
            <a:ext cx="8894763" cy="2667414"/>
          </a:xfrm>
          <a:prstGeom prst="rect">
            <a:avLst/>
          </a:prstGeom>
        </p:spPr>
      </p:pic>
      <p:pic>
        <p:nvPicPr>
          <p:cNvPr id="5" name="Graphic 4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709C36D5-D482-9A4A-ADC4-58FFD9833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38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CFBA67-7335-EF4E-AAFE-E5A9C0E3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Bandwidth Awareness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7296749-47D5-684D-8D23-2D977200D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918414"/>
              </p:ext>
            </p:extLst>
          </p:nvPr>
        </p:nvGraphicFramePr>
        <p:xfrm>
          <a:off x="168114" y="1600200"/>
          <a:ext cx="8894763" cy="385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35E44EA4-F278-F74C-8BD6-2B903C570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3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00A0C7-B08D-3043-941B-5B1112E7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04D8C9-8A57-A04E-A00F-4D6F726E2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0" y="1165718"/>
            <a:ext cx="8894763" cy="4783738"/>
          </a:xfrm>
          <a:prstGeom prst="rect">
            <a:avLst/>
          </a:prstGeom>
        </p:spPr>
      </p:pic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AEECE37F-2B31-A044-BFF8-A706FFF0E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02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7955-B63B-744A-BFF5-E65DB591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Rewards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002AA1-74F4-9943-8395-F1FF08F78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9" y="936625"/>
            <a:ext cx="7760874" cy="5419725"/>
          </a:xfrm>
        </p:spPr>
      </p:pic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45A70EA6-20B1-734F-846A-5C94D578B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26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BA2895-45DE-3843-A183-9DCA7578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19050A-D85E-5247-8848-875A1E9B1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014953"/>
            <a:ext cx="8894763" cy="3263069"/>
          </a:xfrm>
        </p:spPr>
      </p:pic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2112EC86-E68C-E341-95A0-9B0533661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30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DB19-5C73-3748-857D-EC6B433009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4F95A-10D7-DE4A-A6E5-5ED73886BD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BB5E1-34CD-1E40-B494-0360BBA12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+mn-lt"/>
              </a:rPr>
              <a:t>k</a:t>
            </a:r>
            <a:r>
              <a:rPr lang="en-US" sz="3000" b="1" dirty="0">
                <a:solidFill>
                  <a:srgbClr val="C00000"/>
                </a:solidFill>
                <a:latin typeface="+mn-lt"/>
              </a:rPr>
              <a:t>-dimensional</a:t>
            </a:r>
            <a:r>
              <a:rPr lang="en-US" sz="3000" dirty="0">
                <a:latin typeface="+mn-lt"/>
              </a:rPr>
              <a:t> vector of features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000" dirty="0">
                <a:latin typeface="+mn-lt"/>
              </a:rPr>
              <a:t>Feature = control-flow + data-flow</a:t>
            </a:r>
          </a:p>
          <a:p>
            <a:endParaRPr lang="en-US" sz="1400" dirty="0">
              <a:latin typeface="+mn-lt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Control-flow examples</a:t>
            </a:r>
          </a:p>
          <a:p>
            <a:pPr lvl="1"/>
            <a:r>
              <a:rPr lang="en-US" sz="2600" dirty="0">
                <a:latin typeface="+mn-lt"/>
              </a:rPr>
              <a:t>PC</a:t>
            </a:r>
          </a:p>
          <a:p>
            <a:pPr lvl="1"/>
            <a:r>
              <a:rPr lang="en-US" sz="2600" dirty="0">
                <a:latin typeface="+mn-lt"/>
              </a:rPr>
              <a:t>Branch PC</a:t>
            </a:r>
          </a:p>
          <a:p>
            <a:pPr lvl="1"/>
            <a:r>
              <a:rPr lang="en-US" sz="2600" dirty="0">
                <a:latin typeface="+mn-lt"/>
              </a:rPr>
              <a:t>Last-3 PCs, …</a:t>
            </a: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Data-flow examples</a:t>
            </a:r>
          </a:p>
          <a:p>
            <a:pPr lvl="1"/>
            <a:r>
              <a:rPr lang="en-US" sz="2600" dirty="0">
                <a:latin typeface="+mn-lt"/>
              </a:rPr>
              <a:t>Cacheline address</a:t>
            </a:r>
          </a:p>
          <a:p>
            <a:pPr lvl="1"/>
            <a:r>
              <a:rPr lang="en-US" sz="2600" dirty="0">
                <a:latin typeface="+mn-lt"/>
              </a:rPr>
              <a:t>Physical page number</a:t>
            </a:r>
          </a:p>
          <a:p>
            <a:pPr lvl="1"/>
            <a:r>
              <a:rPr lang="en-US" sz="2600" dirty="0">
                <a:latin typeface="+mn-lt"/>
              </a:rPr>
              <a:t>Delta between two cacheline addresses</a:t>
            </a:r>
          </a:p>
          <a:p>
            <a:pPr lvl="1"/>
            <a:r>
              <a:rPr lang="en-US" sz="2600" dirty="0">
                <a:latin typeface="+mn-lt"/>
              </a:rPr>
              <a:t>Last 4 deltas,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39701-BB0F-4741-B3F7-C35C3F953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7" y="1351723"/>
            <a:ext cx="2012426" cy="4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4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D72AD6-90F9-4D4E-BB8C-B3CAE2447857}"/>
              </a:ext>
            </a:extLst>
          </p:cNvPr>
          <p:cNvSpPr/>
          <p:nvPr/>
        </p:nvSpPr>
        <p:spPr>
          <a:xfrm>
            <a:off x="90613" y="4939815"/>
            <a:ext cx="8972997" cy="1228072"/>
          </a:xfrm>
          <a:prstGeom prst="roundRect">
            <a:avLst>
              <a:gd name="adj" fmla="val 4914"/>
            </a:avLst>
          </a:prstGeom>
          <a:solidFill>
            <a:srgbClr val="FFD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F9310-436B-2148-9BEE-287B9C8D0845}"/>
              </a:ext>
            </a:extLst>
          </p:cNvPr>
          <p:cNvSpPr/>
          <p:nvPr/>
        </p:nvSpPr>
        <p:spPr>
          <a:xfrm>
            <a:off x="90614" y="3731501"/>
            <a:ext cx="8972997" cy="1157390"/>
          </a:xfrm>
          <a:prstGeom prst="roundRect">
            <a:avLst>
              <a:gd name="adj" fmla="val 4752"/>
            </a:avLst>
          </a:prstGeom>
          <a:solidFill>
            <a:srgbClr val="E2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26C6B5-FAA5-AD49-A5C5-27FF882473B7}"/>
              </a:ext>
            </a:extLst>
          </p:cNvPr>
          <p:cNvSpPr/>
          <p:nvPr/>
        </p:nvSpPr>
        <p:spPr>
          <a:xfrm>
            <a:off x="90615" y="2762038"/>
            <a:ext cx="8972997" cy="918538"/>
          </a:xfrm>
          <a:prstGeom prst="roundRect">
            <a:avLst>
              <a:gd name="adj" fmla="val 6118"/>
            </a:avLst>
          </a:prstGeom>
          <a:solidFill>
            <a:srgbClr val="FFF2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5F93DA-41DE-4A4C-9B1D-817B6A0EBC50}"/>
              </a:ext>
            </a:extLst>
          </p:cNvPr>
          <p:cNvSpPr/>
          <p:nvPr/>
        </p:nvSpPr>
        <p:spPr>
          <a:xfrm>
            <a:off x="80387" y="1553645"/>
            <a:ext cx="8972997" cy="1157390"/>
          </a:xfrm>
          <a:prstGeom prst="roundRect">
            <a:avLst>
              <a:gd name="adj" fmla="val 5700"/>
            </a:avLst>
          </a:prstGeom>
          <a:solidFill>
            <a:srgbClr val="FBE5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6700DE-A60F-0047-B270-63F9AB574DCC}"/>
              </a:ext>
            </a:extLst>
          </p:cNvPr>
          <p:cNvSpPr/>
          <p:nvPr/>
        </p:nvSpPr>
        <p:spPr>
          <a:xfrm>
            <a:off x="90616" y="936172"/>
            <a:ext cx="8972997" cy="566471"/>
          </a:xfrm>
          <a:prstGeom prst="roundRect">
            <a:avLst>
              <a:gd name="adj" fmla="val 10119"/>
            </a:avLst>
          </a:prstGeom>
          <a:solidFill>
            <a:srgbClr val="DAE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9DE5-F276-824C-9D6F-0E1B1DEE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8B0D0-D472-A74F-9DA1-634CACC78EB5}"/>
              </a:ext>
            </a:extLst>
          </p:cNvPr>
          <p:cNvSpPr txBox="1"/>
          <p:nvPr/>
        </p:nvSpPr>
        <p:spPr>
          <a:xfrm>
            <a:off x="2205308" y="6273497"/>
            <a:ext cx="4743606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https://github.com/CMU-SAFARI/Pythia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8" y="936172"/>
            <a:ext cx="8995245" cy="578949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Prefetchers predict addresses of future memory requests by associating memory access patterns with program context (called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800" b="1" dirty="0">
                <a:solidFill>
                  <a:srgbClr val="E303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Three key shortcomings of prior prefetchers: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 mainly using a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program feature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 awareness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(e.g., memory bandwidth usage)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 customizability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Design a prefetching framework that: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Learns from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features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use different features and/or prefetching objectives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Pythia, which formulates prefetching as reinforcement learning problem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Takes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 using multiple features and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target workloads via simple configuration registers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Proposes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realistic and practical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implementation of RL algorithm in hardware</a:t>
            </a:r>
          </a:p>
          <a:p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Evaluated using a wide range of workloads from SPEC CPU, PARSEC,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Outperforms best prefetcher (in 1-core config.) 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3.4%, 7.7% and 17%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1/4/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-constrained cores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 more performance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 basic Pythia across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workloads via simple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5475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6" grpId="0" animBg="1"/>
      <p:bldP spid="4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Reinforcement Learning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Pythia and </a:t>
            </a:r>
            <a:r>
              <a:rPr lang="en-US" sz="2800" b="1">
                <a:latin typeface="Lato" panose="020F0502020204030203" pitchFamily="34" charset="77"/>
              </a:rPr>
              <a:t>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4480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FEF8C9-9A79-6242-B6E5-6FA10D5F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Prefetching Basics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3EC3A-7375-CC4D-98EC-83323CF4A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Predicts addresses of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long-latency memory requests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fetches data before the program demands it</a:t>
            </a: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Associates access patterns from past memory requests with program context information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program features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 counter (PC)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Page number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Page offset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Cacheline delta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 a combination of these attributes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9C4DF-9C78-7D4F-B2D2-D2CD94EE24A4}"/>
              </a:ext>
            </a:extLst>
          </p:cNvPr>
          <p:cNvSpPr txBox="1"/>
          <p:nvPr/>
        </p:nvSpPr>
        <p:spPr>
          <a:xfrm>
            <a:off x="1761794" y="2947429"/>
            <a:ext cx="570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Program context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Access Pattern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397F08-514F-BC46-806D-070E891C20B3}"/>
              </a:ext>
            </a:extLst>
          </p:cNvPr>
          <p:cNvSpPr/>
          <p:nvPr/>
        </p:nvSpPr>
        <p:spPr>
          <a:xfrm>
            <a:off x="1673170" y="2947429"/>
            <a:ext cx="2648665" cy="46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Feature</a:t>
            </a:r>
          </a:p>
        </p:txBody>
      </p:sp>
    </p:spTree>
    <p:extLst>
      <p:ext uri="{BB962C8B-B14F-4D97-AF65-F5344CB8AC3E}">
        <p14:creationId xmlns:p14="http://schemas.microsoft.com/office/powerpoint/2010/main" val="37621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BD8FD-8814-1C4A-84D3-B2D6C3A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Key Shortcomings in Prior Prefetchers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C54CB4-985E-7444-B83B-9DD4B2AA7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key shortcomings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that significantly limit performance benefits of prior prefetchers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21AB0B-7F8D-C841-A2EF-3CF16CC35568}"/>
              </a:ext>
            </a:extLst>
          </p:cNvPr>
          <p:cNvSpPr/>
          <p:nvPr/>
        </p:nvSpPr>
        <p:spPr>
          <a:xfrm>
            <a:off x="0" y="2258171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Predict mainly using a 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program feature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2E4B1-E4C8-134F-B7EF-54760F12B47B}"/>
              </a:ext>
            </a:extLst>
          </p:cNvPr>
          <p:cNvSpPr/>
          <p:nvPr/>
        </p:nvSpPr>
        <p:spPr>
          <a:xfrm>
            <a:off x="0" y="3429000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Lack inherent 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awareness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DF45F0-4550-7F44-B962-423337D47660}"/>
              </a:ext>
            </a:extLst>
          </p:cNvPr>
          <p:cNvSpPr/>
          <p:nvPr/>
        </p:nvSpPr>
        <p:spPr>
          <a:xfrm>
            <a:off x="0" y="4599829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 customizability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3FCCB-96D5-784F-A7F1-E91AC10581A7}"/>
              </a:ext>
            </a:extLst>
          </p:cNvPr>
          <p:cNvSpPr/>
          <p:nvPr/>
        </p:nvSpPr>
        <p:spPr>
          <a:xfrm>
            <a:off x="31804" y="2313830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Lato Black" panose="020F0502020204030203" pitchFamily="34" charset="77"/>
              </a:rPr>
              <a:t>1</a:t>
            </a:r>
            <a:endParaRPr lang="en-US" sz="3000" b="1" dirty="0">
              <a:latin typeface="Lato Black" panose="020F0502020204030203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0621A8-FD2F-9A4F-958E-C654EBD70AED}"/>
              </a:ext>
            </a:extLst>
          </p:cNvPr>
          <p:cNvSpPr/>
          <p:nvPr/>
        </p:nvSpPr>
        <p:spPr>
          <a:xfrm>
            <a:off x="31803" y="3499087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Lato Black" panose="020F0502020204030203" pitchFamily="34" charset="77"/>
              </a:rPr>
              <a:t>2</a:t>
            </a:r>
            <a:endParaRPr lang="en-US" sz="3000" b="1" dirty="0">
              <a:latin typeface="Lato Black" panose="020F0502020204030203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D9F05-0C36-C347-9B3D-250673C37CF2}"/>
              </a:ext>
            </a:extLst>
          </p:cNvPr>
          <p:cNvSpPr/>
          <p:nvPr/>
        </p:nvSpPr>
        <p:spPr>
          <a:xfrm>
            <a:off x="31802" y="4667415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Lato Black" panose="020F0502020204030203" pitchFamily="34" charset="77"/>
              </a:rPr>
              <a:t>3</a:t>
            </a:r>
            <a:endParaRPr lang="en-US" sz="3000" b="1" dirty="0"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38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8ABC-7BF9-D945-9910-46C6C2AE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(1) Single-Feature Prefetch Prediction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87274-C6FD-C14D-BAD4-53EEFF0A8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performance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gains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mainly on workloads where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feature-to-pattern correlation exists</a:t>
            </a:r>
            <a:endParaRPr lang="en-US" sz="3000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14B65-57B1-E546-B7F0-7D873712AE5B}"/>
              </a:ext>
            </a:extLst>
          </p:cNvPr>
          <p:cNvSpPr txBox="1"/>
          <p:nvPr/>
        </p:nvSpPr>
        <p:spPr>
          <a:xfrm>
            <a:off x="2645009" y="6446469"/>
            <a:ext cx="219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Bakshalipour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HPCA’19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55E225-643A-0342-AB57-5476FCAA6313}"/>
              </a:ext>
            </a:extLst>
          </p:cNvPr>
          <p:cNvSpPr txBox="1"/>
          <p:nvPr/>
        </p:nvSpPr>
        <p:spPr>
          <a:xfrm>
            <a:off x="4896407" y="6446468"/>
            <a:ext cx="1678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 Kim et al., MICRO’16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05B6CEA-CF5D-BD47-B09B-D9B444CCD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055267"/>
              </p:ext>
            </p:extLst>
          </p:nvPr>
        </p:nvGraphicFramePr>
        <p:xfrm>
          <a:off x="293297" y="2053087"/>
          <a:ext cx="8428007" cy="347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75A44-4629-D947-B7E0-C0107A24FBAC}"/>
              </a:ext>
            </a:extLst>
          </p:cNvPr>
          <p:cNvCxnSpPr/>
          <p:nvPr/>
        </p:nvCxnSpPr>
        <p:spPr>
          <a:xfrm>
            <a:off x="2251495" y="3148642"/>
            <a:ext cx="0" cy="724619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10C2AF-03C2-D340-BAA0-EBEA5D74853C}"/>
              </a:ext>
            </a:extLst>
          </p:cNvPr>
          <p:cNvCxnSpPr>
            <a:cxnSpLocks/>
          </p:cNvCxnSpPr>
          <p:nvPr/>
        </p:nvCxnSpPr>
        <p:spPr>
          <a:xfrm>
            <a:off x="3973903" y="4787660"/>
            <a:ext cx="0" cy="195533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26BA21-6124-274B-AAFF-D1F53C1E7493}"/>
              </a:ext>
            </a:extLst>
          </p:cNvPr>
          <p:cNvCxnSpPr>
            <a:cxnSpLocks/>
          </p:cNvCxnSpPr>
          <p:nvPr/>
        </p:nvCxnSpPr>
        <p:spPr>
          <a:xfrm>
            <a:off x="5687684" y="4270075"/>
            <a:ext cx="0" cy="270296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E3CBE-907F-3B4E-9B70-383AD683359B}"/>
              </a:ext>
            </a:extLst>
          </p:cNvPr>
          <p:cNvCxnSpPr>
            <a:cxnSpLocks/>
          </p:cNvCxnSpPr>
          <p:nvPr/>
        </p:nvCxnSpPr>
        <p:spPr>
          <a:xfrm>
            <a:off x="7591247" y="3232029"/>
            <a:ext cx="0" cy="27029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836E36-3DF1-394F-972A-D8095F818324}"/>
              </a:ext>
            </a:extLst>
          </p:cNvPr>
          <p:cNvSpPr txBox="1"/>
          <p:nvPr/>
        </p:nvSpPr>
        <p:spPr>
          <a:xfrm>
            <a:off x="1825554" y="277931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04453A-52BA-6E42-988C-4059043ABA71}"/>
              </a:ext>
            </a:extLst>
          </p:cNvPr>
          <p:cNvSpPr txBox="1"/>
          <p:nvPr/>
        </p:nvSpPr>
        <p:spPr>
          <a:xfrm>
            <a:off x="3564175" y="441832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9B7CDC-2B2B-BD44-A884-93D9AB1AF027}"/>
              </a:ext>
            </a:extLst>
          </p:cNvPr>
          <p:cNvSpPr txBox="1"/>
          <p:nvPr/>
        </p:nvSpPr>
        <p:spPr>
          <a:xfrm>
            <a:off x="5342076" y="3941416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66C009-D0B8-2E4F-A050-F05725B34AAE}"/>
              </a:ext>
            </a:extLst>
          </p:cNvPr>
          <p:cNvSpPr txBox="1"/>
          <p:nvPr/>
        </p:nvSpPr>
        <p:spPr>
          <a:xfrm>
            <a:off x="7245639" y="2862697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4.6%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D272314-D6C8-9641-BCEA-3BE696F61260}"/>
              </a:ext>
            </a:extLst>
          </p:cNvPr>
          <p:cNvSpPr/>
          <p:nvPr/>
        </p:nvSpPr>
        <p:spPr>
          <a:xfrm>
            <a:off x="1737736" y="2122098"/>
            <a:ext cx="4915873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637D83C-7784-9F48-865D-6D33666BE506}"/>
              </a:ext>
            </a:extLst>
          </p:cNvPr>
          <p:cNvSpPr/>
          <p:nvPr/>
        </p:nvSpPr>
        <p:spPr>
          <a:xfrm>
            <a:off x="6881550" y="2122098"/>
            <a:ext cx="1839754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5A329-05DB-F44A-A2EE-A20F26176498}"/>
              </a:ext>
            </a:extLst>
          </p:cNvPr>
          <p:cNvSpPr txBox="1"/>
          <p:nvPr/>
        </p:nvSpPr>
        <p:spPr>
          <a:xfrm>
            <a:off x="1487310" y="5853317"/>
            <a:ext cx="328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better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1D7DD1-DAC0-E84D-B24E-C0C7C1BD1EBC}"/>
              </a:ext>
            </a:extLst>
          </p:cNvPr>
          <p:cNvSpPr txBox="1"/>
          <p:nvPr/>
        </p:nvSpPr>
        <p:spPr>
          <a:xfrm>
            <a:off x="5881163" y="5853763"/>
            <a:ext cx="30318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better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7E5BF97C-10A6-244A-88D7-E5C0C20AA34F}"/>
              </a:ext>
            </a:extLst>
          </p:cNvPr>
          <p:cNvCxnSpPr>
            <a:stCxn id="36" idx="0"/>
            <a:endCxn id="33" idx="2"/>
          </p:cNvCxnSpPr>
          <p:nvPr/>
        </p:nvCxnSpPr>
        <p:spPr>
          <a:xfrm rot="5400000" flipH="1" flipV="1">
            <a:off x="3498301" y="5155945"/>
            <a:ext cx="326639" cy="1068106"/>
          </a:xfrm>
          <a:prstGeom prst="curved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8D57E1DB-FBBC-F24F-92BE-0948EAB6796E}"/>
              </a:ext>
            </a:extLst>
          </p:cNvPr>
          <p:cNvCxnSpPr>
            <a:stCxn id="37" idx="0"/>
            <a:endCxn id="34" idx="2"/>
          </p:cNvCxnSpPr>
          <p:nvPr/>
        </p:nvCxnSpPr>
        <p:spPr>
          <a:xfrm rot="5400000" flipH="1" flipV="1">
            <a:off x="7435717" y="5488053"/>
            <a:ext cx="327085" cy="404336"/>
          </a:xfrm>
          <a:prstGeom prst="curved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2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Graphic spid="23" grpId="0">
        <p:bldAsOne/>
      </p:bldGraphic>
      <p:bldP spid="29" grpId="0"/>
      <p:bldP spid="30" grpId="0"/>
      <p:bldP spid="31" grpId="0"/>
      <p:bldP spid="32" grpId="0"/>
      <p:bldP spid="33" grpId="0" animBg="1"/>
      <p:bldP spid="34" grpId="0" animBg="1"/>
      <p:bldP spid="34" grpId="1" animBg="1"/>
      <p:bldP spid="36" grpId="0"/>
      <p:bldP spid="36" grpId="1"/>
      <p:bldP spid="37" grpId="0" animBg="1"/>
      <p:bldP spid="37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8ABC-7BF9-D945-9910-46C6C2AE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(1) Single-Feature Prefetch Prediction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87274-C6FD-C14D-BAD4-53EEFF0A8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performance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gains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mainly on workloads where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feature-to-pattern correlation exists</a:t>
            </a:r>
            <a:endParaRPr lang="en-US" sz="3000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14B65-57B1-E546-B7F0-7D873712AE5B}"/>
              </a:ext>
            </a:extLst>
          </p:cNvPr>
          <p:cNvSpPr txBox="1"/>
          <p:nvPr/>
        </p:nvSpPr>
        <p:spPr>
          <a:xfrm>
            <a:off x="2645009" y="6446469"/>
            <a:ext cx="219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Bakshalipour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HPCA’19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55E225-643A-0342-AB57-5476FCAA6313}"/>
              </a:ext>
            </a:extLst>
          </p:cNvPr>
          <p:cNvSpPr txBox="1"/>
          <p:nvPr/>
        </p:nvSpPr>
        <p:spPr>
          <a:xfrm>
            <a:off x="4896407" y="6446468"/>
            <a:ext cx="1678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 Kim et al., MICRO’16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05B6CEA-CF5D-BD47-B09B-D9B444CCDE30}"/>
              </a:ext>
            </a:extLst>
          </p:cNvPr>
          <p:cNvGraphicFramePr>
            <a:graphicFrameLocks noGrp="1"/>
          </p:cNvGraphicFramePr>
          <p:nvPr/>
        </p:nvGraphicFramePr>
        <p:xfrm>
          <a:off x="293297" y="2053087"/>
          <a:ext cx="8428007" cy="347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75A44-4629-D947-B7E0-C0107A24FBAC}"/>
              </a:ext>
            </a:extLst>
          </p:cNvPr>
          <p:cNvCxnSpPr/>
          <p:nvPr/>
        </p:nvCxnSpPr>
        <p:spPr>
          <a:xfrm>
            <a:off x="2251495" y="3148642"/>
            <a:ext cx="0" cy="724619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10C2AF-03C2-D340-BAA0-EBEA5D74853C}"/>
              </a:ext>
            </a:extLst>
          </p:cNvPr>
          <p:cNvCxnSpPr>
            <a:cxnSpLocks/>
          </p:cNvCxnSpPr>
          <p:nvPr/>
        </p:nvCxnSpPr>
        <p:spPr>
          <a:xfrm>
            <a:off x="3973903" y="4787660"/>
            <a:ext cx="0" cy="195533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26BA21-6124-274B-AAFF-D1F53C1E7493}"/>
              </a:ext>
            </a:extLst>
          </p:cNvPr>
          <p:cNvCxnSpPr>
            <a:cxnSpLocks/>
          </p:cNvCxnSpPr>
          <p:nvPr/>
        </p:nvCxnSpPr>
        <p:spPr>
          <a:xfrm>
            <a:off x="5687684" y="4270075"/>
            <a:ext cx="0" cy="270296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E3CBE-907F-3B4E-9B70-383AD683359B}"/>
              </a:ext>
            </a:extLst>
          </p:cNvPr>
          <p:cNvCxnSpPr>
            <a:cxnSpLocks/>
          </p:cNvCxnSpPr>
          <p:nvPr/>
        </p:nvCxnSpPr>
        <p:spPr>
          <a:xfrm>
            <a:off x="7591247" y="3232029"/>
            <a:ext cx="0" cy="27029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836E36-3DF1-394F-972A-D8095F818324}"/>
              </a:ext>
            </a:extLst>
          </p:cNvPr>
          <p:cNvSpPr txBox="1"/>
          <p:nvPr/>
        </p:nvSpPr>
        <p:spPr>
          <a:xfrm>
            <a:off x="1825554" y="277931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15.4%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04453A-52BA-6E42-988C-4059043ABA71}"/>
              </a:ext>
            </a:extLst>
          </p:cNvPr>
          <p:cNvSpPr txBox="1"/>
          <p:nvPr/>
        </p:nvSpPr>
        <p:spPr>
          <a:xfrm>
            <a:off x="3564175" y="441832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3.5%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9B7CDC-2B2B-BD44-A884-93D9AB1AF027}"/>
              </a:ext>
            </a:extLst>
          </p:cNvPr>
          <p:cNvSpPr txBox="1"/>
          <p:nvPr/>
        </p:nvSpPr>
        <p:spPr>
          <a:xfrm>
            <a:off x="5342076" y="39414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5.5%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66C009-D0B8-2E4F-A050-F05725B34AAE}"/>
              </a:ext>
            </a:extLst>
          </p:cNvPr>
          <p:cNvSpPr txBox="1"/>
          <p:nvPr/>
        </p:nvSpPr>
        <p:spPr>
          <a:xfrm>
            <a:off x="7245639" y="286269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Lato" panose="020F0502020204030203" pitchFamily="34" charset="77"/>
              </a:rPr>
              <a:t>4.6%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D272314-D6C8-9641-BCEA-3BE696F61260}"/>
              </a:ext>
            </a:extLst>
          </p:cNvPr>
          <p:cNvSpPr/>
          <p:nvPr/>
        </p:nvSpPr>
        <p:spPr>
          <a:xfrm>
            <a:off x="1737736" y="2122098"/>
            <a:ext cx="4915873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637D83C-7784-9F48-865D-6D33666BE506}"/>
              </a:ext>
            </a:extLst>
          </p:cNvPr>
          <p:cNvSpPr/>
          <p:nvPr/>
        </p:nvSpPr>
        <p:spPr>
          <a:xfrm>
            <a:off x="6881550" y="2122098"/>
            <a:ext cx="1839754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5A329-05DB-F44A-A2EE-A20F26176498}"/>
              </a:ext>
            </a:extLst>
          </p:cNvPr>
          <p:cNvSpPr txBox="1"/>
          <p:nvPr/>
        </p:nvSpPr>
        <p:spPr>
          <a:xfrm>
            <a:off x="1487310" y="5853317"/>
            <a:ext cx="328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better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1D7DD1-DAC0-E84D-B24E-C0C7C1BD1EBC}"/>
              </a:ext>
            </a:extLst>
          </p:cNvPr>
          <p:cNvSpPr txBox="1"/>
          <p:nvPr/>
        </p:nvSpPr>
        <p:spPr>
          <a:xfrm>
            <a:off x="5881163" y="5853763"/>
            <a:ext cx="30318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  <a:r>
              <a:rPr lang="en-US" sz="24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better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7E5BF97C-10A6-244A-88D7-E5C0C20AA34F}"/>
              </a:ext>
            </a:extLst>
          </p:cNvPr>
          <p:cNvCxnSpPr>
            <a:stCxn id="36" idx="0"/>
            <a:endCxn id="33" idx="2"/>
          </p:cNvCxnSpPr>
          <p:nvPr/>
        </p:nvCxnSpPr>
        <p:spPr>
          <a:xfrm rot="5400000" flipH="1" flipV="1">
            <a:off x="3498301" y="5155945"/>
            <a:ext cx="326639" cy="1068106"/>
          </a:xfrm>
          <a:prstGeom prst="curved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8D57E1DB-FBBC-F24F-92BE-0948EAB6796E}"/>
              </a:ext>
            </a:extLst>
          </p:cNvPr>
          <p:cNvCxnSpPr>
            <a:stCxn id="37" idx="0"/>
            <a:endCxn id="34" idx="2"/>
          </p:cNvCxnSpPr>
          <p:nvPr/>
        </p:nvCxnSpPr>
        <p:spPr>
          <a:xfrm rot="5400000" flipH="1" flipV="1">
            <a:off x="7435717" y="5488053"/>
            <a:ext cx="327085" cy="404336"/>
          </a:xfrm>
          <a:prstGeom prst="curved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3A23457-58AB-4142-80F9-B2C5A02E5643}"/>
              </a:ext>
            </a:extLst>
          </p:cNvPr>
          <p:cNvSpPr/>
          <p:nvPr/>
        </p:nvSpPr>
        <p:spPr>
          <a:xfrm>
            <a:off x="169011" y="874643"/>
            <a:ext cx="8805978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37D89F-3963-B44C-B3FC-A86ACE7FE40F}"/>
              </a:ext>
            </a:extLst>
          </p:cNvPr>
          <p:cNvSpPr/>
          <p:nvPr/>
        </p:nvSpPr>
        <p:spPr>
          <a:xfrm>
            <a:off x="80387" y="2649363"/>
            <a:ext cx="8983226" cy="150718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Relying on a </a:t>
            </a:r>
            <a:r>
              <a:rPr lang="en-US" sz="3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single feature</a:t>
            </a:r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 for prediction leaves significant performance improvement on table</a:t>
            </a:r>
          </a:p>
        </p:txBody>
      </p:sp>
    </p:spTree>
    <p:extLst>
      <p:ext uri="{BB962C8B-B14F-4D97-AF65-F5344CB8AC3E}">
        <p14:creationId xmlns:p14="http://schemas.microsoft.com/office/powerpoint/2010/main" val="2537406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91FD26-D123-2742-AB67-D15FA137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(2) Lack of Inherent System Awareness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2D879-678B-8D4D-B9F2-D6FC5205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Little understanding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undesirable effects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(e.g., memory bandwidth usage, cache pollution, …)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Performance loss in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resource-constrained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configurations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F642864-81ED-6145-9C74-482FEB1B9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057290"/>
              </p:ext>
            </p:extLst>
          </p:nvPr>
        </p:nvGraphicFramePr>
        <p:xfrm>
          <a:off x="1" y="2493028"/>
          <a:ext cx="4701396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03875AF-104C-DA41-AAFA-D0A29CF46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54329"/>
              </p:ext>
            </p:extLst>
          </p:nvPr>
        </p:nvGraphicFramePr>
        <p:xfrm>
          <a:off x="4616312" y="2493028"/>
          <a:ext cx="4358677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06C3CEB-EF5C-304B-A10B-1E263FCB565D}"/>
              </a:ext>
            </a:extLst>
          </p:cNvPr>
          <p:cNvSpPr/>
          <p:nvPr/>
        </p:nvSpPr>
        <p:spPr>
          <a:xfrm>
            <a:off x="1673524" y="4494355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55B13B-0EDC-B846-9332-EDBC8803F3F0}"/>
              </a:ext>
            </a:extLst>
          </p:cNvPr>
          <p:cNvSpPr/>
          <p:nvPr/>
        </p:nvSpPr>
        <p:spPr>
          <a:xfrm>
            <a:off x="3419580" y="4494356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DDEA1-2533-2445-B674-97798CFC4025}"/>
              </a:ext>
            </a:extLst>
          </p:cNvPr>
          <p:cNvSpPr txBox="1"/>
          <p:nvPr/>
        </p:nvSpPr>
        <p:spPr>
          <a:xfrm>
            <a:off x="1649866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6D8366-C213-CE44-9856-E0FB56B92E23}"/>
              </a:ext>
            </a:extLst>
          </p:cNvPr>
          <p:cNvSpPr txBox="1"/>
          <p:nvPr/>
        </p:nvSpPr>
        <p:spPr>
          <a:xfrm>
            <a:off x="3403753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574%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6CABB7-6EC2-BB47-A5E9-FBCE0EE44D8A}"/>
              </a:ext>
            </a:extLst>
          </p:cNvPr>
          <p:cNvSpPr/>
          <p:nvPr/>
        </p:nvSpPr>
        <p:spPr>
          <a:xfrm>
            <a:off x="1561243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CF925E-1AA2-C04F-9A7B-670F5B1D322A}"/>
              </a:ext>
            </a:extLst>
          </p:cNvPr>
          <p:cNvSpPr/>
          <p:nvPr/>
        </p:nvSpPr>
        <p:spPr>
          <a:xfrm>
            <a:off x="3300897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75887C-7772-3A46-BB1C-6E77080A4CDC}"/>
              </a:ext>
            </a:extLst>
          </p:cNvPr>
          <p:cNvSpPr/>
          <p:nvPr/>
        </p:nvSpPr>
        <p:spPr>
          <a:xfrm>
            <a:off x="5923466" y="3640030"/>
            <a:ext cx="1046408" cy="1406095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66D1-06F4-544D-9985-C7D952A15467}"/>
              </a:ext>
            </a:extLst>
          </p:cNvPr>
          <p:cNvSpPr txBox="1"/>
          <p:nvPr/>
        </p:nvSpPr>
        <p:spPr>
          <a:xfrm>
            <a:off x="347165" y="5848049"/>
            <a:ext cx="2107051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coverage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41BD16-3CEA-3B44-84AE-E526D04A0601}"/>
              </a:ext>
            </a:extLst>
          </p:cNvPr>
          <p:cNvSpPr txBox="1"/>
          <p:nvPr/>
        </p:nvSpPr>
        <p:spPr>
          <a:xfrm>
            <a:off x="2785123" y="5848049"/>
            <a:ext cx="2807435" cy="4308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Lower overpredictions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3AFB1-91E4-B34F-972B-9A07916D5601}"/>
              </a:ext>
            </a:extLst>
          </p:cNvPr>
          <p:cNvSpPr txBox="1"/>
          <p:nvPr/>
        </p:nvSpPr>
        <p:spPr>
          <a:xfrm>
            <a:off x="5923466" y="5848049"/>
            <a:ext cx="2932726" cy="4308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Yet, </a:t>
            </a:r>
            <a:r>
              <a:rPr lang="en-US" sz="2200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performance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6E3AA4-90E8-5447-B191-3B4A0A284E55}"/>
              </a:ext>
            </a:extLst>
          </p:cNvPr>
          <p:cNvSpPr/>
          <p:nvPr/>
        </p:nvSpPr>
        <p:spPr>
          <a:xfrm>
            <a:off x="7323053" y="3096886"/>
            <a:ext cx="1130832" cy="1673521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22" grpId="0">
        <p:bldAsOne/>
      </p:bldGraphic>
      <p:bldP spid="3" grpId="0" animBg="1"/>
      <p:bldP spid="23" grpId="0" animBg="1"/>
      <p:bldP spid="15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91FD26-D123-2742-AB67-D15FA137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(2) Lack of Inherent System Awareness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2D879-678B-8D4D-B9F2-D6FC5205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Little understanding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undesirable effects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(e.g., memory bandwidth usage, cache pollution, …)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Performance loss in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resource-constrained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configurations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F642864-81ED-6145-9C74-482FEB1B9827}"/>
              </a:ext>
            </a:extLst>
          </p:cNvPr>
          <p:cNvGraphicFramePr>
            <a:graphicFrameLocks noGrp="1"/>
          </p:cNvGraphicFramePr>
          <p:nvPr/>
        </p:nvGraphicFramePr>
        <p:xfrm>
          <a:off x="1" y="2493028"/>
          <a:ext cx="4701396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03875AF-104C-DA41-AAFA-D0A29CF46E2C}"/>
              </a:ext>
            </a:extLst>
          </p:cNvPr>
          <p:cNvGraphicFramePr>
            <a:graphicFrameLocks noGrp="1"/>
          </p:cNvGraphicFramePr>
          <p:nvPr/>
        </p:nvGraphicFramePr>
        <p:xfrm>
          <a:off x="4616312" y="2493028"/>
          <a:ext cx="4358677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06C3CEB-EF5C-304B-A10B-1E263FCB565D}"/>
              </a:ext>
            </a:extLst>
          </p:cNvPr>
          <p:cNvSpPr/>
          <p:nvPr/>
        </p:nvSpPr>
        <p:spPr>
          <a:xfrm>
            <a:off x="1673524" y="4494355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55B13B-0EDC-B846-9332-EDBC8803F3F0}"/>
              </a:ext>
            </a:extLst>
          </p:cNvPr>
          <p:cNvSpPr/>
          <p:nvPr/>
        </p:nvSpPr>
        <p:spPr>
          <a:xfrm>
            <a:off x="3419580" y="4494356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DDEA1-2533-2445-B674-97798CFC4025}"/>
              </a:ext>
            </a:extLst>
          </p:cNvPr>
          <p:cNvSpPr txBox="1"/>
          <p:nvPr/>
        </p:nvSpPr>
        <p:spPr>
          <a:xfrm>
            <a:off x="1649866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6D8366-C213-CE44-9856-E0FB56B92E23}"/>
              </a:ext>
            </a:extLst>
          </p:cNvPr>
          <p:cNvSpPr txBox="1"/>
          <p:nvPr/>
        </p:nvSpPr>
        <p:spPr>
          <a:xfrm>
            <a:off x="3403753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574%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6CABB7-6EC2-BB47-A5E9-FBCE0EE44D8A}"/>
              </a:ext>
            </a:extLst>
          </p:cNvPr>
          <p:cNvSpPr/>
          <p:nvPr/>
        </p:nvSpPr>
        <p:spPr>
          <a:xfrm>
            <a:off x="1561243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CF925E-1AA2-C04F-9A7B-670F5B1D322A}"/>
              </a:ext>
            </a:extLst>
          </p:cNvPr>
          <p:cNvSpPr/>
          <p:nvPr/>
        </p:nvSpPr>
        <p:spPr>
          <a:xfrm>
            <a:off x="3300897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75887C-7772-3A46-BB1C-6E77080A4CDC}"/>
              </a:ext>
            </a:extLst>
          </p:cNvPr>
          <p:cNvSpPr/>
          <p:nvPr/>
        </p:nvSpPr>
        <p:spPr>
          <a:xfrm>
            <a:off x="5923466" y="3640030"/>
            <a:ext cx="1046408" cy="1406095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66D1-06F4-544D-9985-C7D952A15467}"/>
              </a:ext>
            </a:extLst>
          </p:cNvPr>
          <p:cNvSpPr txBox="1"/>
          <p:nvPr/>
        </p:nvSpPr>
        <p:spPr>
          <a:xfrm>
            <a:off x="347165" y="5848049"/>
            <a:ext cx="2107051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coverage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41BD16-3CEA-3B44-84AE-E526D04A0601}"/>
              </a:ext>
            </a:extLst>
          </p:cNvPr>
          <p:cNvSpPr txBox="1"/>
          <p:nvPr/>
        </p:nvSpPr>
        <p:spPr>
          <a:xfrm>
            <a:off x="2785123" y="5848049"/>
            <a:ext cx="2807435" cy="4308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Lower overpredictions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3AFB1-91E4-B34F-972B-9A07916D5601}"/>
              </a:ext>
            </a:extLst>
          </p:cNvPr>
          <p:cNvSpPr txBox="1"/>
          <p:nvPr/>
        </p:nvSpPr>
        <p:spPr>
          <a:xfrm>
            <a:off x="5923466" y="5848049"/>
            <a:ext cx="2932726" cy="4308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Yet, </a:t>
            </a:r>
            <a:r>
              <a:rPr lang="en-US" sz="2200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performance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6E3AA4-90E8-5447-B191-3B4A0A284E55}"/>
              </a:ext>
            </a:extLst>
          </p:cNvPr>
          <p:cNvSpPr/>
          <p:nvPr/>
        </p:nvSpPr>
        <p:spPr>
          <a:xfrm>
            <a:off x="7323053" y="3096886"/>
            <a:ext cx="1130832" cy="1673521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808A-DB33-D540-B35D-285835FFC3E3}"/>
              </a:ext>
            </a:extLst>
          </p:cNvPr>
          <p:cNvSpPr/>
          <p:nvPr/>
        </p:nvSpPr>
        <p:spPr>
          <a:xfrm>
            <a:off x="169010" y="874642"/>
            <a:ext cx="8817263" cy="5953842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A7883E-4D65-144A-9A58-88611205E09D}"/>
              </a:ext>
            </a:extLst>
          </p:cNvPr>
          <p:cNvSpPr/>
          <p:nvPr/>
        </p:nvSpPr>
        <p:spPr>
          <a:xfrm>
            <a:off x="80387" y="2720522"/>
            <a:ext cx="8983227" cy="1586434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Prefetchers often </a:t>
            </a:r>
            <a:r>
              <a:rPr lang="en-US" sz="3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lose performance</a:t>
            </a:r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 due to lack of </a:t>
            </a:r>
            <a:r>
              <a:rPr lang="en-US" sz="3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inherent system awareness</a:t>
            </a:r>
          </a:p>
        </p:txBody>
      </p:sp>
    </p:spTree>
    <p:extLst>
      <p:ext uri="{BB962C8B-B14F-4D97-AF65-F5344CB8AC3E}">
        <p14:creationId xmlns:p14="http://schemas.microsoft.com/office/powerpoint/2010/main" val="1368312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(3) Lack of In-silicon Customizability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Feature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statically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selected at design time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hardware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designed specifically to exploit that feature</a:t>
            </a:r>
          </a:p>
          <a:p>
            <a:pPr lvl="1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way to change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program feature and/or change prefetcher’s objective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silicon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adapt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to a wide range of workload demands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DF1E6-1065-C84E-9488-149AD1537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2" t="4290" r="5279" b="3884"/>
          <a:stretch/>
        </p:blipFill>
        <p:spPr>
          <a:xfrm>
            <a:off x="680420" y="4240527"/>
            <a:ext cx="1666503" cy="1716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D350D-3438-1945-993F-E5A6CB8C2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79" y="4293531"/>
            <a:ext cx="1993382" cy="168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87BF6-8FAB-F54E-BB08-446E17D71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516" y="4299136"/>
            <a:ext cx="2587797" cy="15095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1F4D-DCAA-FF4D-B5E1-9388112814F1}"/>
              </a:ext>
            </a:extLst>
          </p:cNvPr>
          <p:cNvCxnSpPr>
            <a:cxnSpLocks/>
          </p:cNvCxnSpPr>
          <p:nvPr/>
        </p:nvCxnSpPr>
        <p:spPr>
          <a:xfrm>
            <a:off x="2550472" y="5053910"/>
            <a:ext cx="9780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6532C2-8E1B-3848-8885-5C09B57A6802}"/>
              </a:ext>
            </a:extLst>
          </p:cNvPr>
          <p:cNvCxnSpPr>
            <a:cxnSpLocks/>
          </p:cNvCxnSpPr>
          <p:nvPr/>
        </p:nvCxnSpPr>
        <p:spPr>
          <a:xfrm>
            <a:off x="5015376" y="5053910"/>
            <a:ext cx="11052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11F7E74-0511-DD44-8924-5B142BE234E4}"/>
              </a:ext>
            </a:extLst>
          </p:cNvPr>
          <p:cNvCxnSpPr>
            <a:cxnSpLocks/>
            <a:stCxn id="12" idx="2"/>
            <a:endCxn id="6" idx="2"/>
          </p:cNvCxnSpPr>
          <p:nvPr/>
        </p:nvCxnSpPr>
        <p:spPr>
          <a:xfrm rot="5400000">
            <a:off x="4452950" y="2869407"/>
            <a:ext cx="148189" cy="6026743"/>
          </a:xfrm>
          <a:prstGeom prst="bentConnector3">
            <a:avLst>
              <a:gd name="adj1" fmla="val 361575"/>
            </a:avLst>
          </a:prstGeom>
          <a:ln w="57150">
            <a:solidFill>
              <a:srgbClr val="E303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385798" y="3724335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Design from scratch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4A212-FF45-A248-8034-EA2B5DC9B9F5}"/>
              </a:ext>
            </a:extLst>
          </p:cNvPr>
          <p:cNvSpPr txBox="1"/>
          <p:nvPr/>
        </p:nvSpPr>
        <p:spPr>
          <a:xfrm>
            <a:off x="3901921" y="3729594"/>
            <a:ext cx="7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Verify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8CCF85-58BB-1540-993E-7A0C9CDE6AAF}"/>
              </a:ext>
            </a:extLst>
          </p:cNvPr>
          <p:cNvSpPr txBox="1"/>
          <p:nvPr/>
        </p:nvSpPr>
        <p:spPr>
          <a:xfrm>
            <a:off x="6949547" y="371878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Fabricate</a:t>
            </a:r>
          </a:p>
        </p:txBody>
      </p:sp>
    </p:spTree>
    <p:extLst>
      <p:ext uri="{BB962C8B-B14F-4D97-AF65-F5344CB8AC3E}">
        <p14:creationId xmlns:p14="http://schemas.microsoft.com/office/powerpoint/2010/main" val="159747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D11F8-F0EF-7C4D-86C5-B76B163F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F8F039-743D-2642-84D6-4D49626B242B}"/>
              </a:ext>
            </a:extLst>
          </p:cNvPr>
          <p:cNvSpPr/>
          <p:nvPr/>
        </p:nvSpPr>
        <p:spPr>
          <a:xfrm>
            <a:off x="83925" y="1521070"/>
            <a:ext cx="8976149" cy="4237891"/>
          </a:xfrm>
          <a:prstGeom prst="roundRect">
            <a:avLst>
              <a:gd name="adj" fmla="val 6175"/>
            </a:avLst>
          </a:prstGeom>
          <a:solidFill>
            <a:srgbClr val="DAE3F3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tx1"/>
                </a:solidFill>
              </a:rPr>
              <a:t>A </a:t>
            </a:r>
            <a:r>
              <a:rPr lang="en-US" sz="4200" b="1" dirty="0">
                <a:solidFill>
                  <a:srgbClr val="000CFF"/>
                </a:solidFill>
              </a:rPr>
              <a:t>prefetching</a:t>
            </a:r>
            <a:r>
              <a:rPr lang="en-US" sz="4200" dirty="0">
                <a:solidFill>
                  <a:srgbClr val="000CFF"/>
                </a:solidFill>
              </a:rPr>
              <a:t> </a:t>
            </a:r>
            <a:r>
              <a:rPr lang="en-US" sz="4200" b="1" dirty="0">
                <a:solidFill>
                  <a:srgbClr val="000CFF"/>
                </a:solidFill>
              </a:rPr>
              <a:t>framework</a:t>
            </a:r>
            <a:r>
              <a:rPr lang="en-US" sz="4200" dirty="0">
                <a:solidFill>
                  <a:schemeClr val="tx1"/>
                </a:solidFill>
              </a:rPr>
              <a:t> that can: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r>
              <a:rPr lang="en-US" sz="3400" dirty="0">
                <a:solidFill>
                  <a:schemeClr val="tx1"/>
                </a:solidFill>
              </a:rPr>
              <a:t>Learn to prefetch using </a:t>
            </a:r>
            <a:r>
              <a:rPr lang="en-US" sz="3400" b="1" dirty="0">
                <a:solidFill>
                  <a:schemeClr val="accent6"/>
                </a:solidFill>
              </a:rPr>
              <a:t>multiple features</a:t>
            </a:r>
            <a:r>
              <a:rPr lang="en-US" sz="3400" dirty="0">
                <a:solidFill>
                  <a:schemeClr val="tx1"/>
                </a:solidFill>
              </a:rPr>
              <a:t> and </a:t>
            </a:r>
            <a:r>
              <a:rPr lang="en-US" sz="3400" b="1" dirty="0">
                <a:solidFill>
                  <a:schemeClr val="accent6"/>
                </a:solidFill>
              </a:rPr>
              <a:t>inherent system-level feedback</a:t>
            </a:r>
            <a:r>
              <a:rPr lang="en-US" sz="3400" dirty="0">
                <a:solidFill>
                  <a:schemeClr val="tx1"/>
                </a:solidFill>
              </a:rPr>
              <a:t> information</a:t>
            </a:r>
          </a:p>
          <a:p>
            <a:pPr marL="342900" indent="-342900" algn="ctr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endParaRPr lang="en-US" sz="1000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r>
              <a:rPr lang="en-US" sz="3400" dirty="0">
                <a:solidFill>
                  <a:schemeClr val="tx1"/>
                </a:solidFill>
              </a:rPr>
              <a:t>Be </a:t>
            </a:r>
            <a:r>
              <a:rPr lang="en-US" sz="3400" b="1" dirty="0">
                <a:solidFill>
                  <a:srgbClr val="C00000"/>
                </a:solidFill>
              </a:rPr>
              <a:t>easily customized in silicon</a:t>
            </a:r>
            <a:r>
              <a:rPr lang="en-US" sz="3400" dirty="0">
                <a:solidFill>
                  <a:schemeClr val="tx1"/>
                </a:solidFill>
              </a:rPr>
              <a:t> to use different features and/or change prefetcher’s objectives</a:t>
            </a:r>
          </a:p>
        </p:txBody>
      </p:sp>
    </p:spTree>
    <p:extLst>
      <p:ext uri="{BB962C8B-B14F-4D97-AF65-F5344CB8AC3E}">
        <p14:creationId xmlns:p14="http://schemas.microsoft.com/office/powerpoint/2010/main" val="309117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98EB7-C480-E248-AAA0-053789CF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01E91-B6BC-F74A-A960-415F9C17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544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demand access to address A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action is to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prefetch offset “O”</a:t>
            </a:r>
          </a:p>
          <a:p>
            <a:pPr marL="0" indent="0">
              <a:buNone/>
            </a:pPr>
            <a:endParaRPr lang="en-US" sz="26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Action-space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127 actions in the range [-63, +63] 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a machine with 4KB page and 64B cacheline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Upper and lower limits ensure prefetches do not cross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page boundary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offset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means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generated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further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prune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action-space by design-space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964208-B1A4-314B-8AD3-86C23857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0F1798-7A35-7D45-B90F-321551C4EE75}"/>
              </a:ext>
            </a:extLst>
          </p:cNvPr>
          <p:cNvSpPr/>
          <p:nvPr/>
        </p:nvSpPr>
        <p:spPr>
          <a:xfrm>
            <a:off x="6472360" y="936172"/>
            <a:ext cx="1725435" cy="11868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CE143-C1D5-1B4B-AFBB-371815D3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615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3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ABE630-4151-074F-8263-49EFB5E0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59EE8E4-A7E4-6D4C-B683-1F70FCCCB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04" y="1204572"/>
            <a:ext cx="2414992" cy="241499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4BC19-14CB-C74A-8F2C-9DB36EC9727C}"/>
              </a:ext>
            </a:extLst>
          </p:cNvPr>
          <p:cNvSpPr txBox="1"/>
          <p:nvPr/>
        </p:nvSpPr>
        <p:spPr>
          <a:xfrm>
            <a:off x="3711510" y="3702380"/>
            <a:ext cx="1809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B2216-8DDA-B34B-BDD0-7A67AE10B2F9}"/>
              </a:ext>
            </a:extLst>
          </p:cNvPr>
          <p:cNvSpPr txBox="1"/>
          <p:nvPr/>
        </p:nvSpPr>
        <p:spPr>
          <a:xfrm>
            <a:off x="1818549" y="4616193"/>
            <a:ext cx="5595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Formulates prefetching as a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reinforcement learning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0F5F5-213D-A341-A7B3-42238F9F4941}"/>
              </a:ext>
            </a:extLst>
          </p:cNvPr>
          <p:cNvSpPr txBox="1"/>
          <p:nvPr/>
        </p:nvSpPr>
        <p:spPr>
          <a:xfrm>
            <a:off x="1919098" y="6263552"/>
            <a:ext cx="539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Pythia is named after the oracle of Delphi, who is known for her accurate prophecies</a:t>
            </a:r>
          </a:p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/wiki/Pythia</a:t>
            </a:r>
          </a:p>
        </p:txBody>
      </p:sp>
    </p:spTree>
    <p:extLst>
      <p:ext uri="{BB962C8B-B14F-4D97-AF65-F5344CB8AC3E}">
        <p14:creationId xmlns:p14="http://schemas.microsoft.com/office/powerpoint/2010/main" val="158257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Reinforcement Learning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Pythia and </a:t>
            </a:r>
            <a:r>
              <a:rPr lang="en-US" sz="2800" b="1">
                <a:latin typeface="Lato" panose="020F0502020204030203" pitchFamily="34" charset="77"/>
              </a:rPr>
              <a:t>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2086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BA749-4B46-5846-A229-89C516AB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Basics of Reinforcement Learning (RL)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72A9A-66E4-0244-83CD-CADE17C6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Algorithmic approach to learn to take an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a given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to maximize a numerical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</a:t>
            </a: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Agent stores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3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return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for taking an action in a state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Given a state, selects action that provides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8DA0-969A-3649-BFAC-A2D03EE6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4" y="2162423"/>
            <a:ext cx="6642100" cy="2819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B31C9-755A-A641-A5B7-B2FAC56E2924}"/>
              </a:ext>
            </a:extLst>
          </p:cNvPr>
          <p:cNvSpPr/>
          <p:nvPr/>
        </p:nvSpPr>
        <p:spPr>
          <a:xfrm>
            <a:off x="1029114" y="2162423"/>
            <a:ext cx="2520563" cy="120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8297D-305C-904E-9B21-424EB26849AC}"/>
              </a:ext>
            </a:extLst>
          </p:cNvPr>
          <p:cNvSpPr/>
          <p:nvPr/>
        </p:nvSpPr>
        <p:spPr>
          <a:xfrm>
            <a:off x="1029113" y="3408113"/>
            <a:ext cx="2051437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C9F6A-4388-6D49-9731-DE2CD9ADC8F7}"/>
              </a:ext>
            </a:extLst>
          </p:cNvPr>
          <p:cNvSpPr/>
          <p:nvPr/>
        </p:nvSpPr>
        <p:spPr>
          <a:xfrm>
            <a:off x="3304512" y="3408114"/>
            <a:ext cx="2392017" cy="7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6BF9D-0283-7440-900E-6B4D6908B55A}"/>
              </a:ext>
            </a:extLst>
          </p:cNvPr>
          <p:cNvSpPr/>
          <p:nvPr/>
        </p:nvSpPr>
        <p:spPr>
          <a:xfrm>
            <a:off x="4336856" y="2934031"/>
            <a:ext cx="327328" cy="43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74B86-3F1D-DC43-A0D9-82380326512F}"/>
              </a:ext>
            </a:extLst>
          </p:cNvPr>
          <p:cNvSpPr/>
          <p:nvPr/>
        </p:nvSpPr>
        <p:spPr>
          <a:xfrm>
            <a:off x="5451363" y="2108258"/>
            <a:ext cx="2346271" cy="125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4AEAD-E8D2-064A-9277-BF53D83E64B8}"/>
              </a:ext>
            </a:extLst>
          </p:cNvPr>
          <p:cNvSpPr/>
          <p:nvPr/>
        </p:nvSpPr>
        <p:spPr>
          <a:xfrm>
            <a:off x="5920491" y="3422118"/>
            <a:ext cx="1877143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E1681-0436-2046-A6E8-E391907C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Formulating Prefetching as RL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21D27C-6A02-F347-8494-127556EA2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07" y="1004336"/>
            <a:ext cx="5391785" cy="22886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D2C54-DB36-6245-9D84-8805931FF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77" y="3701697"/>
            <a:ext cx="6905646" cy="2707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167353-6E22-B849-A3CE-4DAA684787AB}"/>
              </a:ext>
            </a:extLst>
          </p:cNvPr>
          <p:cNvSpPr/>
          <p:nvPr/>
        </p:nvSpPr>
        <p:spPr>
          <a:xfrm>
            <a:off x="3852404" y="1004336"/>
            <a:ext cx="1502797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0BBACB-9B0A-E94F-9AFF-672B37109C36}"/>
              </a:ext>
            </a:extLst>
          </p:cNvPr>
          <p:cNvSpPr/>
          <p:nvPr/>
        </p:nvSpPr>
        <p:spPr>
          <a:xfrm>
            <a:off x="3465440" y="2667329"/>
            <a:ext cx="2276726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8E092-D95D-AA42-83E3-6B402095208D}"/>
              </a:ext>
            </a:extLst>
          </p:cNvPr>
          <p:cNvSpPr/>
          <p:nvPr/>
        </p:nvSpPr>
        <p:spPr>
          <a:xfrm>
            <a:off x="3742410" y="3670095"/>
            <a:ext cx="1571269" cy="69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B7EFEA-C3BB-4445-8891-5B3E2A5E45DD}"/>
              </a:ext>
            </a:extLst>
          </p:cNvPr>
          <p:cNvSpPr/>
          <p:nvPr/>
        </p:nvSpPr>
        <p:spPr>
          <a:xfrm>
            <a:off x="3351250" y="5504311"/>
            <a:ext cx="2434870" cy="90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7B293-3AA4-514B-9205-E17A1FF6CE86}"/>
              </a:ext>
            </a:extLst>
          </p:cNvPr>
          <p:cNvSpPr/>
          <p:nvPr/>
        </p:nvSpPr>
        <p:spPr>
          <a:xfrm>
            <a:off x="1876107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0F6041-70A8-8B48-B707-103A49B165B2}"/>
              </a:ext>
            </a:extLst>
          </p:cNvPr>
          <p:cNvSpPr/>
          <p:nvPr/>
        </p:nvSpPr>
        <p:spPr>
          <a:xfrm>
            <a:off x="1516751" y="2004851"/>
            <a:ext cx="1929911" cy="1110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403463-B2FC-7B43-8971-9C41BD9A4AC5}"/>
              </a:ext>
            </a:extLst>
          </p:cNvPr>
          <p:cNvSpPr/>
          <p:nvPr/>
        </p:nvSpPr>
        <p:spPr>
          <a:xfrm>
            <a:off x="5361174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B802A5-C049-5241-89D4-10C515AA1A24}"/>
              </a:ext>
            </a:extLst>
          </p:cNvPr>
          <p:cNvSpPr/>
          <p:nvPr/>
        </p:nvSpPr>
        <p:spPr>
          <a:xfrm>
            <a:off x="5754317" y="2018244"/>
            <a:ext cx="1532354" cy="103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01B655-E837-864F-8F97-7BAC0B2BDE0B}"/>
              </a:ext>
            </a:extLst>
          </p:cNvPr>
          <p:cNvSpPr/>
          <p:nvPr/>
        </p:nvSpPr>
        <p:spPr>
          <a:xfrm>
            <a:off x="3635534" y="2014852"/>
            <a:ext cx="1929911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999C2-C787-1345-A7EB-032921114C93}"/>
              </a:ext>
            </a:extLst>
          </p:cNvPr>
          <p:cNvSpPr/>
          <p:nvPr/>
        </p:nvSpPr>
        <p:spPr>
          <a:xfrm flipV="1">
            <a:off x="4462899" y="2444440"/>
            <a:ext cx="211572" cy="20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B66F59-2BC1-9D4E-A978-5805F82B3B84}"/>
              </a:ext>
            </a:extLst>
          </p:cNvPr>
          <p:cNvSpPr/>
          <p:nvPr/>
        </p:nvSpPr>
        <p:spPr>
          <a:xfrm flipV="1">
            <a:off x="4490267" y="1645389"/>
            <a:ext cx="211572" cy="33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C7899-9C44-F645-BD75-9F5C02E38CF9}"/>
              </a:ext>
            </a:extLst>
          </p:cNvPr>
          <p:cNvSpPr/>
          <p:nvPr/>
        </p:nvSpPr>
        <p:spPr>
          <a:xfrm>
            <a:off x="1800347" y="3567160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A33112-6F21-8E48-8C1F-50C79A1E9745}"/>
              </a:ext>
            </a:extLst>
          </p:cNvPr>
          <p:cNvSpPr/>
          <p:nvPr/>
        </p:nvSpPr>
        <p:spPr>
          <a:xfrm>
            <a:off x="1201143" y="4574301"/>
            <a:ext cx="2150107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E44E6-5721-E144-B3A7-B97F2708D3B9}"/>
              </a:ext>
            </a:extLst>
          </p:cNvPr>
          <p:cNvSpPr/>
          <p:nvPr/>
        </p:nvSpPr>
        <p:spPr>
          <a:xfrm>
            <a:off x="5325831" y="3609752"/>
            <a:ext cx="2617026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426AF4-FF54-224F-9EF8-CBF772E904EE}"/>
              </a:ext>
            </a:extLst>
          </p:cNvPr>
          <p:cNvSpPr/>
          <p:nvPr/>
        </p:nvSpPr>
        <p:spPr>
          <a:xfrm>
            <a:off x="5792752" y="5036102"/>
            <a:ext cx="2143475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E916B8-EDC0-B04C-A79A-A6EA5938CC6B}"/>
              </a:ext>
            </a:extLst>
          </p:cNvPr>
          <p:cNvSpPr/>
          <p:nvPr/>
        </p:nvSpPr>
        <p:spPr>
          <a:xfrm>
            <a:off x="4118776" y="4847604"/>
            <a:ext cx="828047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51705C-DF0B-784F-B880-19E4B735823F}"/>
              </a:ext>
            </a:extLst>
          </p:cNvPr>
          <p:cNvSpPr/>
          <p:nvPr/>
        </p:nvSpPr>
        <p:spPr>
          <a:xfrm>
            <a:off x="4339186" y="4376751"/>
            <a:ext cx="302162" cy="43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D32609-641B-0B4A-8DBE-CF095DACCA47}"/>
              </a:ext>
            </a:extLst>
          </p:cNvPr>
          <p:cNvSpPr/>
          <p:nvPr/>
        </p:nvSpPr>
        <p:spPr>
          <a:xfrm>
            <a:off x="4339186" y="5181614"/>
            <a:ext cx="302162" cy="291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122E0C-22F0-6747-A99C-5BF96DC1691A}"/>
              </a:ext>
            </a:extLst>
          </p:cNvPr>
          <p:cNvCxnSpPr/>
          <p:nvPr/>
        </p:nvCxnSpPr>
        <p:spPr>
          <a:xfrm>
            <a:off x="954157" y="3429000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BB5E1-34CD-1E40-B494-0360BBA12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+mn-lt"/>
              </a:rPr>
              <a:t>k</a:t>
            </a:r>
            <a:r>
              <a:rPr lang="en-US" sz="3000" b="1" dirty="0">
                <a:solidFill>
                  <a:srgbClr val="C00000"/>
                </a:solidFill>
                <a:latin typeface="+mn-lt"/>
              </a:rPr>
              <a:t>-dimensional</a:t>
            </a:r>
            <a:r>
              <a:rPr lang="en-US" sz="3000" dirty="0">
                <a:latin typeface="+mn-lt"/>
              </a:rPr>
              <a:t> vector of features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000" dirty="0">
                <a:latin typeface="+mn-lt"/>
              </a:rPr>
              <a:t>Feature = control-flow + data-flow</a:t>
            </a:r>
          </a:p>
          <a:p>
            <a:endParaRPr lang="en-US" sz="1400" dirty="0">
              <a:latin typeface="+mn-lt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Control-flow examples</a:t>
            </a:r>
          </a:p>
          <a:p>
            <a:pPr lvl="1"/>
            <a:r>
              <a:rPr lang="en-US" sz="2600" dirty="0">
                <a:latin typeface="+mn-lt"/>
              </a:rPr>
              <a:t>PC</a:t>
            </a:r>
          </a:p>
          <a:p>
            <a:pPr lvl="1"/>
            <a:r>
              <a:rPr lang="en-US" sz="2600" dirty="0">
                <a:latin typeface="+mn-lt"/>
              </a:rPr>
              <a:t>Branch PC</a:t>
            </a:r>
          </a:p>
          <a:p>
            <a:pPr lvl="1"/>
            <a:r>
              <a:rPr lang="en-US" sz="2600" dirty="0">
                <a:latin typeface="+mn-lt"/>
              </a:rPr>
              <a:t>Last-3 PCs, …</a:t>
            </a: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Data-flow examples</a:t>
            </a:r>
          </a:p>
          <a:p>
            <a:pPr lvl="1"/>
            <a:r>
              <a:rPr lang="en-US" sz="2600" dirty="0">
                <a:latin typeface="+mn-lt"/>
              </a:rPr>
              <a:t>Cacheline address</a:t>
            </a:r>
          </a:p>
          <a:p>
            <a:pPr lvl="1"/>
            <a:r>
              <a:rPr lang="en-US" sz="2600" dirty="0">
                <a:latin typeface="+mn-lt"/>
              </a:rPr>
              <a:t>Physical page number</a:t>
            </a:r>
          </a:p>
          <a:p>
            <a:pPr lvl="1"/>
            <a:r>
              <a:rPr lang="en-US" sz="2600" dirty="0">
                <a:latin typeface="+mn-lt"/>
              </a:rPr>
              <a:t>Delta between two cacheline addresses</a:t>
            </a:r>
          </a:p>
          <a:p>
            <a:pPr lvl="1"/>
            <a:r>
              <a:rPr lang="en-US" sz="2600" dirty="0">
                <a:latin typeface="+mn-lt"/>
              </a:rPr>
              <a:t>Last 4 deltas,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39701-BB0F-4741-B3F7-C35C3F953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7" y="1351723"/>
            <a:ext cx="2012426" cy="4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8CCF4F2-70DF-FA47-BE37-F95099A3EA6B}"/>
              </a:ext>
            </a:extLst>
          </p:cNvPr>
          <p:cNvSpPr/>
          <p:nvPr/>
        </p:nvSpPr>
        <p:spPr>
          <a:xfrm>
            <a:off x="3795621" y="2905779"/>
            <a:ext cx="3390181" cy="6051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53B058-0A9E-1648-A700-92544A585C91}"/>
              </a:ext>
            </a:extLst>
          </p:cNvPr>
          <p:cNvSpPr/>
          <p:nvPr/>
        </p:nvSpPr>
        <p:spPr>
          <a:xfrm>
            <a:off x="2424023" y="2905779"/>
            <a:ext cx="1328468" cy="605171"/>
          </a:xfrm>
          <a:prstGeom prst="roundRect">
            <a:avLst/>
          </a:prstGeom>
          <a:solidFill>
            <a:srgbClr val="FFD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D7BBB-BCBE-B046-9D7F-7BC435D963AC}"/>
              </a:ext>
            </a:extLst>
          </p:cNvPr>
          <p:cNvSpPr txBox="1"/>
          <p:nvPr/>
        </p:nvSpPr>
        <p:spPr>
          <a:xfrm>
            <a:off x="1780079" y="2971648"/>
            <a:ext cx="5583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 = {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, 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723CA-C9CF-B34D-98ED-6B4936D84226}"/>
              </a:ext>
            </a:extLst>
          </p:cNvPr>
          <p:cNvSpPr txBox="1"/>
          <p:nvPr/>
        </p:nvSpPr>
        <p:spPr>
          <a:xfrm>
            <a:off x="1780080" y="2287200"/>
            <a:ext cx="5583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Example of a state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649A1-56A6-7A48-9E56-539D572FD6A7}"/>
              </a:ext>
            </a:extLst>
          </p:cNvPr>
          <p:cNvSpPr txBox="1"/>
          <p:nvPr/>
        </p:nvSpPr>
        <p:spPr>
          <a:xfrm>
            <a:off x="1796178" y="3989870"/>
            <a:ext cx="168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Feature-1 (ɸ</a:t>
            </a:r>
            <a:r>
              <a:rPr lang="en-US" sz="2000" b="1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A30C8-3C9D-D34C-B416-F1800AD0315C}"/>
              </a:ext>
            </a:extLst>
          </p:cNvPr>
          <p:cNvSpPr txBox="1"/>
          <p:nvPr/>
        </p:nvSpPr>
        <p:spPr>
          <a:xfrm>
            <a:off x="6480069" y="3989870"/>
            <a:ext cx="168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Feature-2 (ɸ</a:t>
            </a:r>
            <a:r>
              <a:rPr lang="en-US" sz="2000" b="1" baseline="-25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1EDCE-62AE-A24D-8682-4A4A309207B7}"/>
              </a:ext>
            </a:extLst>
          </p:cNvPr>
          <p:cNvSpPr txBox="1"/>
          <p:nvPr/>
        </p:nvSpPr>
        <p:spPr>
          <a:xfrm>
            <a:off x="383187" y="4958657"/>
            <a:ext cx="20131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endParaRPr lang="en-US" sz="2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(Control-flow info.)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A84DF6-2490-D847-B2F0-8D3E3C817F99}"/>
              </a:ext>
            </a:extLst>
          </p:cNvPr>
          <p:cNvSpPr txBox="1"/>
          <p:nvPr/>
        </p:nvSpPr>
        <p:spPr>
          <a:xfrm>
            <a:off x="2569041" y="4958657"/>
            <a:ext cx="25038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Cacheline Delta</a:t>
            </a:r>
            <a:endParaRPr lang="en-US" sz="2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(Data-flow info.)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80B1D3-F21D-CB45-A17A-009CB2008512}"/>
              </a:ext>
            </a:extLst>
          </p:cNvPr>
          <p:cNvCxnSpPr>
            <a:stCxn id="6" idx="2"/>
            <a:endCxn id="24" idx="0"/>
          </p:cNvCxnSpPr>
          <p:nvPr/>
        </p:nvCxnSpPr>
        <p:spPr>
          <a:xfrm flipH="1">
            <a:off x="1389777" y="4389980"/>
            <a:ext cx="1250831" cy="5686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1257B7-DE91-8D46-A000-639A947C49E4}"/>
              </a:ext>
            </a:extLst>
          </p:cNvPr>
          <p:cNvCxnSpPr>
            <a:stCxn id="6" idx="2"/>
            <a:endCxn id="25" idx="0"/>
          </p:cNvCxnSpPr>
          <p:nvPr/>
        </p:nvCxnSpPr>
        <p:spPr>
          <a:xfrm>
            <a:off x="2640608" y="4389980"/>
            <a:ext cx="1180379" cy="5686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4E9730FF-D1AD-0E4F-8EAE-F716B16F26B6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rot="16200000" flipV="1">
            <a:off x="6168146" y="2833516"/>
            <a:ext cx="478920" cy="1833787"/>
          </a:xfrm>
          <a:prstGeom prst="bentConnector3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FCF349-714A-3640-9087-329951E1E0E3}"/>
              </a:ext>
            </a:extLst>
          </p:cNvPr>
          <p:cNvSpPr txBox="1"/>
          <p:nvPr/>
        </p:nvSpPr>
        <p:spPr>
          <a:xfrm>
            <a:off x="5777601" y="4958657"/>
            <a:ext cx="30937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Seq. of last-4 deltas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(Data-flow info.)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12D7C0-0A9F-3645-B5C6-C8A1E1E3CC8E}"/>
              </a:ext>
            </a:extLst>
          </p:cNvPr>
          <p:cNvCxnSpPr>
            <a:stCxn id="14" idx="2"/>
            <a:endCxn id="34" idx="0"/>
          </p:cNvCxnSpPr>
          <p:nvPr/>
        </p:nvCxnSpPr>
        <p:spPr>
          <a:xfrm>
            <a:off x="7324499" y="4389980"/>
            <a:ext cx="0" cy="56867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4C1BFFDB-F9E0-8C46-9DEA-BA99CD946363}"/>
              </a:ext>
            </a:extLst>
          </p:cNvPr>
          <p:cNvCxnSpPr>
            <a:stCxn id="6" idx="0"/>
            <a:endCxn id="3" idx="2"/>
          </p:cNvCxnSpPr>
          <p:nvPr/>
        </p:nvCxnSpPr>
        <p:spPr>
          <a:xfrm rot="5400000" flipH="1" flipV="1">
            <a:off x="2624972" y="3526586"/>
            <a:ext cx="478920" cy="447649"/>
          </a:xfrm>
          <a:prstGeom prst="bentConnector3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" grpId="0"/>
      <p:bldP spid="6" grpId="0"/>
      <p:bldP spid="14" grpId="0"/>
      <p:bldP spid="24" grpId="0"/>
      <p:bldP spid="25" grpId="0"/>
      <p:bldP spid="3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98EB7-C480-E248-AAA0-053789CF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01E91-B6BC-F74A-A960-415F9C17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544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demand access to address A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action is to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prefetch offset “O”</a:t>
            </a:r>
          </a:p>
          <a:p>
            <a:pPr marL="0" indent="0">
              <a:buNone/>
            </a:pPr>
            <a:endParaRPr lang="en-US" sz="26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Action-space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127 actions in the range [-63, +63] 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a machine with 4KB page and 64B cacheline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Upper and lower limits ensure prefetches do not cross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page boundary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offset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means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generated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further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prune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action-space by design-space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964208-B1A4-314B-8AD3-86C23857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0F1798-7A35-7D45-B90F-321551C4EE75}"/>
              </a:ext>
            </a:extLst>
          </p:cNvPr>
          <p:cNvSpPr/>
          <p:nvPr/>
        </p:nvSpPr>
        <p:spPr>
          <a:xfrm>
            <a:off x="6472360" y="936172"/>
            <a:ext cx="1725435" cy="11868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CE143-C1D5-1B4B-AFBB-371815D3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615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F76FD-4BFA-E34F-834F-47578491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69784-F53F-BE49-AD5C-10EBE35B9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Defines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Pythia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Encapsulates two metrics: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Prefetch usefulness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accurate, late, out-of-page, …)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System-level feedback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mem. b/w usage, cache pollution, energy, …)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demonstrate Pythia with 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bandwidth usage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as the system-level feedback in the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69281-275B-454B-ACA9-BD5C9B0B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27802-FC06-1144-877A-A3E6E143C52D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1345-D771-524E-AA7A-E1D042D90BAF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D5EFDC-C65C-B14B-96C7-F52EEED8CF6F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E03BE-37EF-8E47-8482-E4D73E487E8F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5DB4D-3405-3E48-BE17-58D2BA9CD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88099F-78B1-2141-8DA0-87622207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D89C4-2498-C04B-97D8-8071BA37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97541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distinct reward levels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and timely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but late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coverage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pPr lvl="1"/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No-prefetch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Values are set at design time via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2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further in silicon for higher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B904-D8C3-6C41-B80C-4BB2D37E8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B6684-11FD-8246-AEC6-0EB9F3A65442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D3E38-0374-1441-A646-7543C4FF68B3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0BC84-076A-2B4E-9393-99EAEE09E420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5D1C4-6277-FD42-8701-4E6292CE74B2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FFD5D-1E3F-F945-A3BA-51C53E546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8724F99-A0A8-8E48-8FD1-F48A4E5CB196}"/>
              </a:ext>
            </a:extLst>
          </p:cNvPr>
          <p:cNvSpPr/>
          <p:nvPr/>
        </p:nvSpPr>
        <p:spPr>
          <a:xfrm>
            <a:off x="3952820" y="2198314"/>
            <a:ext cx="805029" cy="121705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B1CF631-84A4-1A4B-818C-F47FB9CE39D3}"/>
              </a:ext>
            </a:extLst>
          </p:cNvPr>
          <p:cNvSpPr/>
          <p:nvPr/>
        </p:nvSpPr>
        <p:spPr>
          <a:xfrm>
            <a:off x="732437" y="2198314"/>
            <a:ext cx="706735" cy="120698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FB1D5D-ECB9-0446-BF02-7E88C67CD07F}"/>
              </a:ext>
            </a:extLst>
          </p:cNvPr>
          <p:cNvSpPr/>
          <p:nvPr/>
        </p:nvSpPr>
        <p:spPr>
          <a:xfrm>
            <a:off x="2354644" y="2198314"/>
            <a:ext cx="1509487" cy="1217050"/>
          </a:xfrm>
          <a:prstGeom prst="roundRect">
            <a:avLst>
              <a:gd name="adj" fmla="val 12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B923534-C0A0-A74D-B665-A215E9D420B8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709048-71F8-8A4B-B49F-711CBA5B1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reward configuration for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Generating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prefetches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Making </a:t>
            </a:r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bandwidth-aware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7D11E0-903F-3643-8D50-7B8CE703F27F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D13655-A33B-3E41-B155-968F8E8C20BD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4D2520-F177-4942-95A8-B7376C1A7A1A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6F1638-8CA3-0041-9F46-B2FC5C2D13DD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175635-2335-E245-A32E-98563F42DDF7}"/>
              </a:ext>
            </a:extLst>
          </p:cNvPr>
          <p:cNvCxnSpPr/>
          <p:nvPr/>
        </p:nvCxnSpPr>
        <p:spPr>
          <a:xfrm>
            <a:off x="411323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2542CD-0114-D549-87C5-1FAD820977DB}"/>
              </a:ext>
            </a:extLst>
          </p:cNvPr>
          <p:cNvCxnSpPr/>
          <p:nvPr/>
        </p:nvCxnSpPr>
        <p:spPr>
          <a:xfrm>
            <a:off x="3590521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9CFA12-45D7-AD43-A074-CC5A1C3B0E0D}"/>
              </a:ext>
            </a:extLst>
          </p:cNvPr>
          <p:cNvCxnSpPr/>
          <p:nvPr/>
        </p:nvCxnSpPr>
        <p:spPr>
          <a:xfrm>
            <a:off x="2777246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59105D-FBA6-6846-BFA9-93B2DF0C7E9D}"/>
              </a:ext>
            </a:extLst>
          </p:cNvPr>
          <p:cNvCxnSpPr/>
          <p:nvPr/>
        </p:nvCxnSpPr>
        <p:spPr>
          <a:xfrm>
            <a:off x="115069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C4C619-2B76-3B43-AB78-49FD2DD96340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25A5A9-9A5B-EA46-96E5-765DD2C493A1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25D597-AFFF-B84C-BAC9-3B8AD3A09940}"/>
              </a:ext>
            </a:extLst>
          </p:cNvPr>
          <p:cNvSpPr txBox="1"/>
          <p:nvPr/>
        </p:nvSpPr>
        <p:spPr>
          <a:xfrm>
            <a:off x="3872384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-2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A5F48-1D84-2D45-AE61-2A8DF6BAE581}"/>
              </a:ext>
            </a:extLst>
          </p:cNvPr>
          <p:cNvSpPr txBox="1"/>
          <p:nvPr/>
        </p:nvSpPr>
        <p:spPr>
          <a:xfrm>
            <a:off x="3328443" y="2184787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-4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62DDD3-043A-3148-B87D-BDB5E6EE9301}"/>
              </a:ext>
            </a:extLst>
          </p:cNvPr>
          <p:cNvSpPr txBox="1"/>
          <p:nvPr/>
        </p:nvSpPr>
        <p:spPr>
          <a:xfrm>
            <a:off x="2548246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-8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59F875-827F-6E44-A886-751A6960C75C}"/>
              </a:ext>
            </a:extLst>
          </p:cNvPr>
          <p:cNvSpPr txBox="1"/>
          <p:nvPr/>
        </p:nvSpPr>
        <p:spPr>
          <a:xfrm>
            <a:off x="83951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-14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81D72A-4C1E-674D-B9E5-79B18F8605E1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AT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39AFDD-B3C1-374B-9FDF-0925051DEE74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AL</a:t>
            </a:r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2CEE3E-ECDE-D548-B3CF-8C1E7FDB79AB}"/>
              </a:ext>
            </a:extLst>
          </p:cNvPr>
          <p:cNvSpPr txBox="1"/>
          <p:nvPr/>
        </p:nvSpPr>
        <p:spPr>
          <a:xfrm>
            <a:off x="394020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3A1A1F-EDAA-2A4A-AB7A-0390338AAA32}"/>
              </a:ext>
            </a:extLst>
          </p:cNvPr>
          <p:cNvSpPr txBox="1"/>
          <p:nvPr/>
        </p:nvSpPr>
        <p:spPr>
          <a:xfrm>
            <a:off x="3106427" y="3005570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C7F40C-CAE2-974B-98BA-D809F9D557F7}"/>
              </a:ext>
            </a:extLst>
          </p:cNvPr>
          <p:cNvSpPr txBox="1"/>
          <p:nvPr/>
        </p:nvSpPr>
        <p:spPr>
          <a:xfrm>
            <a:off x="2321227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38B751-D732-0D41-B2DA-9F8178A76216}"/>
              </a:ext>
            </a:extLst>
          </p:cNvPr>
          <p:cNvSpPr txBox="1"/>
          <p:nvPr/>
        </p:nvSpPr>
        <p:spPr>
          <a:xfrm>
            <a:off x="68046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E2C23-2C55-C149-A373-E5A7044E1298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AT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timely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late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NP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No-prefetching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Inaccurate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</a:t>
            </a:r>
          </a:p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High mem. b/w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Low mem. b/w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FDE21D4-F9B3-A640-BD7B-F8F609DFB76D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BC5D7E8-C924-2946-B5B3-DACB2DAE70DF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Prefers not to prefetch if memory bandwidth usage is low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5ECDCC8-5DC4-F740-A60E-95BAEA55F1D1}"/>
              </a:ext>
            </a:extLst>
          </p:cNvPr>
          <p:cNvSpPr/>
          <p:nvPr/>
        </p:nvSpPr>
        <p:spPr>
          <a:xfrm>
            <a:off x="77618" y="5706249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FD2C2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Strongly</a:t>
            </a:r>
            <a:r>
              <a:rPr lang="en-US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prefers not to prefetch if memory bandwidth usage is high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9BFDEA-DD01-0B40-91A8-2262873A6FD0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40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710BDD-7296-2E44-B216-C4AAF22A33DD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4E9719-24BD-B445-8526-E19572306A10}"/>
              </a:ext>
            </a:extLst>
          </p:cNvPr>
          <p:cNvSpPr txBox="1"/>
          <p:nvPr/>
        </p:nvSpPr>
        <p:spPr>
          <a:xfrm>
            <a:off x="43263" y="562852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3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pic>
        <p:nvPicPr>
          <p:cNvPr id="36" name="Graphic 35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D025A3E1-6AB5-6540-BDE5-11E9DEAAF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2" grpId="0" animBg="1"/>
      <p:bldP spid="4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7" grpId="0"/>
      <p:bldP spid="2" grpId="0"/>
      <p:bldP spid="47" grpId="0" animBg="1"/>
      <p:bldP spid="48" grpId="0" animBg="1"/>
      <p:bldP spid="49" grpId="0" animBg="1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F76FD-4BFA-E34F-834F-47578491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69784-F53F-BE49-AD5C-10EBE35B9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Defines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Pythia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Encapsulates two metrics: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Prefetch usefulness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accurate, late, out-of-page, …)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System-level feedback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mem. b/w usage, cache pollution, energy, …)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demonstrate Pythia with 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bandwidth usage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as the system-level feedback in the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69281-275B-454B-ACA9-BD5C9B0B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27802-FC06-1144-877A-A3E6E143C52D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1345-D771-524E-AA7A-E1D042D90BAF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D5EFDC-C65C-B14B-96C7-F52EEED8CF6F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E03BE-37EF-8E47-8482-E4D73E487E8F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5DB4D-3405-3E48-BE17-58D2BA9CD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6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Customizing reward values to make Pythia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prefetching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</a:rPr>
              <a:t>+2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</a:rPr>
              <a:t>+1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AT</a:t>
            </a:r>
            <a:endParaRPr lang="en-US" sz="1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AL</a:t>
            </a:r>
            <a:endParaRPr lang="en-US" sz="1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AT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timely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late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NP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No-prefetching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Inaccurate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</a:t>
            </a:r>
          </a:p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High mem. b/w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40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pic>
        <p:nvPicPr>
          <p:cNvPr id="31" name="Graphic 30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58294292-85E1-4548-8C63-BA8FA09CE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8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9" grpId="0" animBg="1"/>
      <p:bldP spid="89" grpId="0" animBg="1"/>
      <p:bldP spid="90" grpId="0"/>
      <p:bldP spid="91" grpId="0" animBg="1"/>
      <p:bldP spid="9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Customizing reward values to make Pythia conservative towards prefetching</a:t>
            </a:r>
            <a:endParaRPr lang="en-US" sz="24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" panose="020F0502020204030203" pitchFamily="34" charset="77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</a:rPr>
              <a:t>+4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</a:rPr>
              <a:t>+2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AT</a:t>
            </a:r>
            <a:endParaRPr lang="en-US" sz="1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aseline="-25000" dirty="0">
                <a:solidFill>
                  <a:prstClr val="black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AL</a:t>
            </a:r>
            <a:endParaRPr lang="en-US" sz="1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NP</a:t>
            </a:r>
            <a:r>
              <a:rPr lang="en-US" sz="2000" b="1" dirty="0">
                <a:solidFill>
                  <a:schemeClr val="accent6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-L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R</a:t>
            </a:r>
            <a:r>
              <a:rPr lang="en-US" sz="2000" b="1" baseline="-25000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IN</a:t>
            </a:r>
            <a:r>
              <a:rPr lang="en-US" sz="2000" b="1" dirty="0">
                <a:solidFill>
                  <a:srgbClr val="C00000"/>
                </a:solidFill>
                <a:latin typeface="Lato" panose="020F0502020204030203" pitchFamily="34" charset="77"/>
                <a:cs typeface="Segoe UI" panose="020B0502040204020203" pitchFamily="34" charset="0"/>
              </a:rPr>
              <a:t>-H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AT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timely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Accurate &amp; late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NP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No-prefetching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Inaccurate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</a:t>
            </a:r>
          </a:p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High mem. b/w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;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77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40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77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87F14C-06C9-334C-A9B3-F4F545AF20C5}"/>
              </a:ext>
            </a:extLst>
          </p:cNvPr>
          <p:cNvSpPr/>
          <p:nvPr/>
        </p:nvSpPr>
        <p:spPr>
          <a:xfrm>
            <a:off x="39619" y="874642"/>
            <a:ext cx="9064760" cy="54810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534638-8882-914D-B325-F1D709879A46}"/>
              </a:ext>
            </a:extLst>
          </p:cNvPr>
          <p:cNvSpPr txBox="1"/>
          <p:nvPr/>
        </p:nvSpPr>
        <p:spPr>
          <a:xfrm>
            <a:off x="932976" y="5058816"/>
            <a:ext cx="3553433" cy="4974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35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Server-class processors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CFAC7C3-49DA-184B-BDCF-DB31710A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458" y="2383292"/>
            <a:ext cx="2849009" cy="21204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B1EAD9-3AAB-6243-9FA7-9CDBE425D71F}"/>
              </a:ext>
            </a:extLst>
          </p:cNvPr>
          <p:cNvSpPr txBox="1"/>
          <p:nvPr/>
        </p:nvSpPr>
        <p:spPr>
          <a:xfrm>
            <a:off x="5408533" y="4843188"/>
            <a:ext cx="3281166" cy="830997"/>
          </a:xfrm>
          <a:prstGeom prst="roundRect">
            <a:avLst/>
          </a:prstGeom>
          <a:solidFill>
            <a:srgbClr val="FF526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Bandwidth-sensitive workloads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2E980-F195-BD4C-AE93-DFD97BBEB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81" y="2278332"/>
            <a:ext cx="4485224" cy="2526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1A888BF-0237-6E4C-9A31-4C0FA68F547F}"/>
              </a:ext>
            </a:extLst>
          </p:cNvPr>
          <p:cNvSpPr txBox="1"/>
          <p:nvPr/>
        </p:nvSpPr>
        <p:spPr>
          <a:xfrm>
            <a:off x="1788123" y="1159040"/>
            <a:ext cx="5567751" cy="645522"/>
          </a:xfrm>
          <a:prstGeom prst="roundRect">
            <a:avLst>
              <a:gd name="adj" fmla="val 10691"/>
            </a:avLst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35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Strict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Pythia configuration</a:t>
            </a:r>
          </a:p>
        </p:txBody>
      </p:sp>
      <p:pic>
        <p:nvPicPr>
          <p:cNvPr id="38" name="Graphic 37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1684B536-29CA-B24B-ACA7-CF7A05098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</a:t>
            </a:r>
            <a:r>
              <a:rPr lang="en-US" sz="2800" b="1">
                <a:latin typeface="Lato" panose="020F0502020204030203" pitchFamily="34" charset="77"/>
              </a:rPr>
              <a:t>Reinforcement Learning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Pythia and </a:t>
            </a:r>
            <a:r>
              <a:rPr lang="en-US" sz="2800" b="1">
                <a:latin typeface="Lato" panose="020F0502020204030203" pitchFamily="34" charset="77"/>
              </a:rPr>
              <a:t>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74431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56715-C85A-7749-B41C-B585766E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 Store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Records Q-values for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pairs</a:t>
            </a: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Queue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 FIFO queue of recently-taken actions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EC8661E4-A71B-3540-BD0E-E0D5DB689D16}"/>
              </a:ext>
            </a:extLst>
          </p:cNvPr>
          <p:cNvSpPr/>
          <p:nvPr/>
        </p:nvSpPr>
        <p:spPr>
          <a:xfrm>
            <a:off x="2784494" y="4873134"/>
            <a:ext cx="2724277" cy="3858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i="1">
                <a:solidFill>
                  <a:schemeClr val="tx1"/>
                </a:solidFill>
              </a:rPr>
              <a:t>Evaluation Queue</a:t>
            </a:r>
            <a:r>
              <a:rPr lang="en-US" b="1" i="1" dirty="0">
                <a:solidFill>
                  <a:schemeClr val="tx1"/>
                </a:solidFill>
              </a:rPr>
              <a:t> (EQ)</a:t>
            </a:r>
            <a:endParaRPr lang="en-CH" b="1" i="1" dirty="0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8356B1-928C-264A-9B5F-9E3C9EC2B60F}"/>
              </a:ext>
            </a:extLst>
          </p:cNvPr>
          <p:cNvSpPr/>
          <p:nvPr/>
        </p:nvSpPr>
        <p:spPr>
          <a:xfrm>
            <a:off x="808505" y="2870992"/>
            <a:ext cx="1241570" cy="5788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Demand</a:t>
            </a:r>
            <a:r>
              <a:rPr lang="en-CH" b="1">
                <a:solidFill>
                  <a:schemeClr val="tx1"/>
                </a:solidFill>
              </a:rPr>
              <a:t> </a:t>
            </a:r>
            <a:r>
              <a:rPr lang="en-CH" b="1" dirty="0">
                <a:solidFill>
                  <a:schemeClr val="tx1"/>
                </a:solidFill>
              </a:rPr>
              <a:t>Request</a:t>
            </a:r>
          </a:p>
        </p:txBody>
      </p: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799D849E-B76B-764E-83B2-02E1654DC4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19478" y="3564808"/>
            <a:ext cx="1862357" cy="1635854"/>
          </a:xfrm>
          <a:prstGeom prst="bentConnector3">
            <a:avLst>
              <a:gd name="adj1" fmla="val 12117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382F50DC-6D7F-D044-89B5-8FDF94727609}"/>
              </a:ext>
            </a:extLst>
          </p:cNvPr>
          <p:cNvSpPr/>
          <p:nvPr/>
        </p:nvSpPr>
        <p:spPr>
          <a:xfrm>
            <a:off x="2108043" y="5340658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E7927F1-F692-8441-8877-592E9DF51BD5}"/>
              </a:ext>
            </a:extLst>
          </p:cNvPr>
          <p:cNvSpPr txBox="1"/>
          <p:nvPr/>
        </p:nvSpPr>
        <p:spPr>
          <a:xfrm>
            <a:off x="1306487" y="5700692"/>
            <a:ext cx="188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i="1"/>
              <a:t>Assign </a:t>
            </a:r>
            <a:r>
              <a:rPr lang="en-US" sz="1400" i="1" dirty="0"/>
              <a:t>reward to </a:t>
            </a:r>
          </a:p>
          <a:p>
            <a:pPr algn="ctr"/>
            <a:r>
              <a:rPr lang="en-IN" sz="1400" i="1" dirty="0"/>
              <a:t>c</a:t>
            </a:r>
            <a:r>
              <a:rPr lang="en-CH" sz="1400" i="1"/>
              <a:t>orresponding</a:t>
            </a:r>
            <a:r>
              <a:rPr lang="en-US" sz="1400" i="1" dirty="0"/>
              <a:t> </a:t>
            </a:r>
            <a:r>
              <a:rPr lang="en-CH" sz="1400" i="1"/>
              <a:t>EQ entry</a:t>
            </a:r>
            <a:endParaRPr lang="en-CH" sz="1400" i="1" dirty="0"/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8FC4250-A26F-D241-82E9-FCD66DBA2DCC}"/>
              </a:ext>
            </a:extLst>
          </p:cNvPr>
          <p:cNvCxnSpPr>
            <a:cxnSpLocks/>
          </p:cNvCxnSpPr>
          <p:nvPr/>
        </p:nvCxnSpPr>
        <p:spPr>
          <a:xfrm>
            <a:off x="3014642" y="3165735"/>
            <a:ext cx="12534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4B3E7B3-1DFD-D94C-A922-29813EAB75AA}"/>
              </a:ext>
            </a:extLst>
          </p:cNvPr>
          <p:cNvSpPr/>
          <p:nvPr/>
        </p:nvSpPr>
        <p:spPr>
          <a:xfrm>
            <a:off x="3297875" y="2635649"/>
            <a:ext cx="79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H" sz="1400" i="1"/>
              <a:t>Look</a:t>
            </a:r>
            <a:r>
              <a:rPr lang="en-US" sz="1400" i="1" dirty="0"/>
              <a:t> </a:t>
            </a:r>
            <a:r>
              <a:rPr lang="en-CH" sz="1400" i="1"/>
              <a:t>up </a:t>
            </a:r>
            <a:endParaRPr lang="en-CH" sz="1400" i="1" dirty="0"/>
          </a:p>
          <a:p>
            <a:pPr algn="ctr"/>
            <a:r>
              <a:rPr lang="en-CH" sz="1400" i="1" dirty="0"/>
              <a:t>QVStore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E7775CF-E1F5-8E46-9049-D65F8E93668A}"/>
              </a:ext>
            </a:extLst>
          </p:cNvPr>
          <p:cNvSpPr/>
          <p:nvPr/>
        </p:nvSpPr>
        <p:spPr>
          <a:xfrm>
            <a:off x="2322367" y="2906510"/>
            <a:ext cx="832128" cy="504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</a:rPr>
              <a:t>State</a:t>
            </a:r>
          </a:p>
          <a:p>
            <a:pPr algn="ctr"/>
            <a:r>
              <a:rPr lang="en-CH" b="1" dirty="0">
                <a:solidFill>
                  <a:schemeClr val="tx1"/>
                </a:solidFill>
              </a:rPr>
              <a:t>Vector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87FE97B-5658-7A49-A914-E5D83F503595}"/>
              </a:ext>
            </a:extLst>
          </p:cNvPr>
          <p:cNvSpPr/>
          <p:nvPr/>
        </p:nvSpPr>
        <p:spPr>
          <a:xfrm>
            <a:off x="4508804" y="3780661"/>
            <a:ext cx="150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Q-Value Store</a:t>
            </a:r>
          </a:p>
          <a:p>
            <a:pPr algn="ctr"/>
            <a:r>
              <a:rPr lang="en-US" b="1" i="1" dirty="0"/>
              <a:t>(</a:t>
            </a:r>
            <a:r>
              <a:rPr lang="en-US" b="1" i="1" dirty="0" err="1"/>
              <a:t>QVStore</a:t>
            </a:r>
            <a:r>
              <a:rPr lang="en-US" b="1" i="1" dirty="0"/>
              <a:t>)</a:t>
            </a:r>
            <a:endParaRPr lang="en-CH" b="1" i="1" dirty="0"/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4357D81-4E96-ED47-8706-8416146AE134}"/>
              </a:ext>
            </a:extLst>
          </p:cNvPr>
          <p:cNvCxnSpPr>
            <a:stCxn id="110" idx="3"/>
            <a:endCxn id="176" idx="1"/>
          </p:cNvCxnSpPr>
          <p:nvPr/>
        </p:nvCxnSpPr>
        <p:spPr>
          <a:xfrm flipV="1">
            <a:off x="2050075" y="3158869"/>
            <a:ext cx="272292" cy="1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6ADC6D65-C652-5846-A0C0-D713E2DE326C}"/>
              </a:ext>
            </a:extLst>
          </p:cNvPr>
          <p:cNvSpPr/>
          <p:nvPr/>
        </p:nvSpPr>
        <p:spPr>
          <a:xfrm>
            <a:off x="2595818" y="2564797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2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D906ED77-3132-214E-A3F5-31B07CAE1C39}"/>
              </a:ext>
            </a:extLst>
          </p:cNvPr>
          <p:cNvSpPr/>
          <p:nvPr/>
        </p:nvSpPr>
        <p:spPr>
          <a:xfrm>
            <a:off x="3554075" y="323231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3</a:t>
            </a: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476A954E-AC99-B948-9C25-154CE4DACB8E}"/>
              </a:ext>
            </a:extLst>
          </p:cNvPr>
          <p:cNvSpPr/>
          <p:nvPr/>
        </p:nvSpPr>
        <p:spPr>
          <a:xfrm>
            <a:off x="6014879" y="47305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CH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ED76AD1-C286-F54B-BF0B-B1C81BB0C856}"/>
              </a:ext>
            </a:extLst>
          </p:cNvPr>
          <p:cNvSpPr txBox="1"/>
          <p:nvPr/>
        </p:nvSpPr>
        <p:spPr>
          <a:xfrm>
            <a:off x="5378782" y="5102664"/>
            <a:ext cx="216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Insert prefetch action &amp; </a:t>
            </a:r>
          </a:p>
          <a:p>
            <a:pPr algn="ctr"/>
            <a:r>
              <a:rPr lang="en-US" sz="1400" i="1" dirty="0"/>
              <a:t>State-Action pair in EQ</a:t>
            </a:r>
            <a:endParaRPr lang="en-CH" sz="1400" dirty="0"/>
          </a:p>
        </p:txBody>
      </p:sp>
      <p:cxnSp>
        <p:nvCxnSpPr>
          <p:cNvPr id="186" name="Elbow Connector 185">
            <a:extLst>
              <a:ext uri="{FF2B5EF4-FFF2-40B4-BE49-F238E27FC236}">
                <a16:creationId xmlns:a16="http://schemas.microsoft.com/office/drawing/2014/main" id="{15E5651A-39A4-AD4E-A15B-18B1FFAEF0FC}"/>
              </a:ext>
            </a:extLst>
          </p:cNvPr>
          <p:cNvCxnSpPr>
            <a:cxnSpLocks/>
            <a:stCxn id="109" idx="1"/>
          </p:cNvCxnSpPr>
          <p:nvPr/>
        </p:nvCxnSpPr>
        <p:spPr>
          <a:xfrm rot="10800000" flipH="1">
            <a:off x="2784494" y="3747909"/>
            <a:ext cx="1657524" cy="1318172"/>
          </a:xfrm>
          <a:prstGeom prst="bentConnector3">
            <a:avLst>
              <a:gd name="adj1" fmla="val -1379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EEF2AF26-83E3-4E48-8DAE-05821FC6A326}"/>
              </a:ext>
            </a:extLst>
          </p:cNvPr>
          <p:cNvSpPr/>
          <p:nvPr/>
        </p:nvSpPr>
        <p:spPr>
          <a:xfrm>
            <a:off x="2177701" y="4262013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n-CH" dirty="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FC4A003-0047-B548-A1D9-92DECD65EB20}"/>
              </a:ext>
            </a:extLst>
          </p:cNvPr>
          <p:cNvSpPr/>
          <p:nvPr/>
        </p:nvSpPr>
        <p:spPr>
          <a:xfrm>
            <a:off x="4508804" y="5969822"/>
            <a:ext cx="1663943" cy="385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i="1" dirty="0">
                <a:solidFill>
                  <a:schemeClr val="tx1"/>
                </a:solidFill>
              </a:rPr>
              <a:t>Prefetch Fill 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C4489A71-7E05-1B4D-A4B3-DD2DA5AC432B}"/>
              </a:ext>
            </a:extLst>
          </p:cNvPr>
          <p:cNvCxnSpPr>
            <a:cxnSpLocks/>
          </p:cNvCxnSpPr>
          <p:nvPr/>
        </p:nvCxnSpPr>
        <p:spPr>
          <a:xfrm flipV="1">
            <a:off x="5048115" y="5318082"/>
            <a:ext cx="0" cy="5564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4E1DBE9-431A-BC49-9501-63346E18178F}"/>
              </a:ext>
            </a:extLst>
          </p:cNvPr>
          <p:cNvSpPr/>
          <p:nvPr/>
        </p:nvSpPr>
        <p:spPr>
          <a:xfrm>
            <a:off x="4516320" y="238010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1200"/>
              <a:t>A1</a:t>
            </a:r>
            <a:endParaRPr lang="en-CH" sz="1200" dirty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68EBED8-7957-B64F-B3E1-3FB8DA825AEE}"/>
              </a:ext>
            </a:extLst>
          </p:cNvPr>
          <p:cNvSpPr/>
          <p:nvPr/>
        </p:nvSpPr>
        <p:spPr>
          <a:xfrm>
            <a:off x="4870021" y="2376552"/>
            <a:ext cx="356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1200" b="1"/>
              <a:t>A2</a:t>
            </a:r>
            <a:endParaRPr lang="en-CH" sz="1200" b="1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D5C5A33-2AC4-E44D-BB0A-6BC9E2928D10}"/>
              </a:ext>
            </a:extLst>
          </p:cNvPr>
          <p:cNvSpPr/>
          <p:nvPr/>
        </p:nvSpPr>
        <p:spPr>
          <a:xfrm>
            <a:off x="5231038" y="237299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1200"/>
              <a:t>A3</a:t>
            </a:r>
            <a:endParaRPr lang="en-CH" sz="1200" dirty="0"/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id="{09552ACF-AD9B-9343-981D-03F83CA30487}"/>
              </a:ext>
            </a:extLst>
          </p:cNvPr>
          <p:cNvSpPr/>
          <p:nvPr/>
        </p:nvSpPr>
        <p:spPr>
          <a:xfrm>
            <a:off x="6802341" y="2865890"/>
            <a:ext cx="1426822" cy="730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i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CH" b="1" i="1" dirty="0">
                <a:solidFill>
                  <a:schemeClr val="tx1"/>
                </a:solidFill>
              </a:rPr>
              <a:t>Hierarchy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9793FB3-ADBA-9340-964F-C14E30A5A345}"/>
              </a:ext>
            </a:extLst>
          </p:cNvPr>
          <p:cNvCxnSpPr>
            <a:cxnSpLocks/>
            <a:endCxn id="193" idx="1"/>
          </p:cNvCxnSpPr>
          <p:nvPr/>
        </p:nvCxnSpPr>
        <p:spPr>
          <a:xfrm flipV="1">
            <a:off x="5971738" y="3230943"/>
            <a:ext cx="830603" cy="6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D964871-AF2D-2C4C-A018-991008E8378E}"/>
              </a:ext>
            </a:extLst>
          </p:cNvPr>
          <p:cNvSpPr/>
          <p:nvPr/>
        </p:nvSpPr>
        <p:spPr>
          <a:xfrm>
            <a:off x="5931285" y="2677246"/>
            <a:ext cx="859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Generate</a:t>
            </a:r>
          </a:p>
          <a:p>
            <a:pPr algn="ctr"/>
            <a:r>
              <a:rPr lang="en-US" sz="1400" i="1" dirty="0"/>
              <a:t>prefetch</a:t>
            </a:r>
            <a:endParaRPr lang="en-CH" sz="1400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4B3079F-FCD7-274B-8506-2786C809D580}"/>
              </a:ext>
            </a:extLst>
          </p:cNvPr>
          <p:cNvSpPr/>
          <p:nvPr/>
        </p:nvSpPr>
        <p:spPr>
          <a:xfrm>
            <a:off x="2586481" y="4143016"/>
            <a:ext cx="1757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Evict EQ entry and update </a:t>
            </a:r>
            <a:r>
              <a:rPr lang="en-US" sz="1400" i="1" dirty="0" err="1"/>
              <a:t>QVStore</a:t>
            </a:r>
            <a:endParaRPr lang="en-CH" sz="1400" dirty="0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0243FFFE-6A73-CA40-B4DF-3CD7A32986AF}"/>
              </a:ext>
            </a:extLst>
          </p:cNvPr>
          <p:cNvSpPr/>
          <p:nvPr/>
        </p:nvSpPr>
        <p:spPr>
          <a:xfrm>
            <a:off x="6212152" y="24363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4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F5F4FBB-8860-F042-8A9D-EBCEC1147F88}"/>
              </a:ext>
            </a:extLst>
          </p:cNvPr>
          <p:cNvSpPr/>
          <p:nvPr/>
        </p:nvSpPr>
        <p:spPr>
          <a:xfrm>
            <a:off x="3793570" y="2026696"/>
            <a:ext cx="2617255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CH" sz="1400" i="1"/>
              <a:t>Find </a:t>
            </a:r>
            <a:r>
              <a:rPr lang="en-US" sz="1400" i="1" dirty="0"/>
              <a:t>the </a:t>
            </a:r>
            <a:r>
              <a:rPr lang="en-CH" sz="1400" i="1"/>
              <a:t>Action with </a:t>
            </a:r>
            <a:r>
              <a:rPr lang="en-US" sz="1400" i="1" dirty="0"/>
              <a:t>m</a:t>
            </a:r>
            <a:r>
              <a:rPr lang="en-CH" sz="1400" i="1"/>
              <a:t>ax </a:t>
            </a:r>
            <a:r>
              <a:rPr lang="en-CH" sz="1400" i="1" dirty="0"/>
              <a:t>Q-Value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CF04ABA9-016F-1D44-9CB9-2CD086BB1F29}"/>
              </a:ext>
            </a:extLst>
          </p:cNvPr>
          <p:cNvCxnSpPr>
            <a:cxnSpLocks/>
          </p:cNvCxnSpPr>
          <p:nvPr/>
        </p:nvCxnSpPr>
        <p:spPr>
          <a:xfrm>
            <a:off x="5038337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B72E909B-B36E-9B4E-B9AB-70D89B040A5F}"/>
              </a:ext>
            </a:extLst>
          </p:cNvPr>
          <p:cNvCxnSpPr>
            <a:cxnSpLocks/>
          </p:cNvCxnSpPr>
          <p:nvPr/>
        </p:nvCxnSpPr>
        <p:spPr>
          <a:xfrm>
            <a:off x="4679009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8CF9FBF-1EAE-E141-943E-8B123653A864}"/>
              </a:ext>
            </a:extLst>
          </p:cNvPr>
          <p:cNvCxnSpPr>
            <a:cxnSpLocks/>
          </p:cNvCxnSpPr>
          <p:nvPr/>
        </p:nvCxnSpPr>
        <p:spPr>
          <a:xfrm>
            <a:off x="5394429" y="2308908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Oval 201">
            <a:extLst>
              <a:ext uri="{FF2B5EF4-FFF2-40B4-BE49-F238E27FC236}">
                <a16:creationId xmlns:a16="http://schemas.microsoft.com/office/drawing/2014/main" id="{85BD7E60-7BFF-434D-BBB6-AE2235405BE1}"/>
              </a:ext>
            </a:extLst>
          </p:cNvPr>
          <p:cNvSpPr/>
          <p:nvPr/>
        </p:nvSpPr>
        <p:spPr>
          <a:xfrm>
            <a:off x="5123608" y="547679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CH" dirty="0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B9572B7-08B9-8F49-80A6-03052E688C52}"/>
              </a:ext>
            </a:extLst>
          </p:cNvPr>
          <p:cNvGrpSpPr/>
          <p:nvPr/>
        </p:nvGrpSpPr>
        <p:grpSpPr>
          <a:xfrm>
            <a:off x="4289620" y="2601710"/>
            <a:ext cx="1592509" cy="1220460"/>
            <a:chOff x="4289620" y="2601710"/>
            <a:chExt cx="1592509" cy="122046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D3A8377-8D24-9143-8097-35CFD901AD6C}"/>
                </a:ext>
              </a:extLst>
            </p:cNvPr>
            <p:cNvSpPr/>
            <p:nvPr/>
          </p:nvSpPr>
          <p:spPr>
            <a:xfrm>
              <a:off x="4289620" y="26017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4BD0F1C-308B-AD41-ADC0-9D662775B839}"/>
                </a:ext>
              </a:extLst>
            </p:cNvPr>
            <p:cNvSpPr/>
            <p:nvPr/>
          </p:nvSpPr>
          <p:spPr>
            <a:xfrm>
              <a:off x="4499345" y="26017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F57A77B-B4C5-B34F-9654-A2C73A1DDC34}"/>
                </a:ext>
              </a:extLst>
            </p:cNvPr>
            <p:cNvSpPr/>
            <p:nvPr/>
          </p:nvSpPr>
          <p:spPr>
            <a:xfrm>
              <a:off x="4858673" y="26017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9A27451-93BD-8E44-8120-AD957A3C2F88}"/>
                </a:ext>
              </a:extLst>
            </p:cNvPr>
            <p:cNvSpPr/>
            <p:nvPr/>
          </p:nvSpPr>
          <p:spPr>
            <a:xfrm>
              <a:off x="5218001" y="26017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FB99F77-BEFB-7F4C-8456-69B826978233}"/>
                </a:ext>
              </a:extLst>
            </p:cNvPr>
            <p:cNvSpPr/>
            <p:nvPr/>
          </p:nvSpPr>
          <p:spPr>
            <a:xfrm>
              <a:off x="4289620" y="27778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CF4C514-8B32-614D-BF6B-3F188A3F5A83}"/>
                </a:ext>
              </a:extLst>
            </p:cNvPr>
            <p:cNvSpPr/>
            <p:nvPr/>
          </p:nvSpPr>
          <p:spPr>
            <a:xfrm>
              <a:off x="4499345" y="27778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AFF6B2C-7524-D04C-AD64-4B438BFD7B75}"/>
                </a:ext>
              </a:extLst>
            </p:cNvPr>
            <p:cNvSpPr/>
            <p:nvPr/>
          </p:nvSpPr>
          <p:spPr>
            <a:xfrm>
              <a:off x="4858673" y="27778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EAD4285-7314-DD46-8C66-6AA6025A7AA4}"/>
                </a:ext>
              </a:extLst>
            </p:cNvPr>
            <p:cNvSpPr/>
            <p:nvPr/>
          </p:nvSpPr>
          <p:spPr>
            <a:xfrm>
              <a:off x="5218001" y="27778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9A6C0D6-5D43-9D4B-88B7-75FD58C3B988}"/>
                </a:ext>
              </a:extLst>
            </p:cNvPr>
            <p:cNvSpPr/>
            <p:nvPr/>
          </p:nvSpPr>
          <p:spPr>
            <a:xfrm>
              <a:off x="4289620" y="29540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AB6E6E3-1D84-9E43-BE56-DD55A7DE7CCB}"/>
                </a:ext>
              </a:extLst>
            </p:cNvPr>
            <p:cNvSpPr/>
            <p:nvPr/>
          </p:nvSpPr>
          <p:spPr>
            <a:xfrm>
              <a:off x="4499345" y="29540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4E5707F-03EA-6F40-AAF2-E23363D7AB62}"/>
                </a:ext>
              </a:extLst>
            </p:cNvPr>
            <p:cNvSpPr/>
            <p:nvPr/>
          </p:nvSpPr>
          <p:spPr>
            <a:xfrm>
              <a:off x="4858673" y="29540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2B78C4-6877-CE46-A63B-7A82ECD115B6}"/>
                </a:ext>
              </a:extLst>
            </p:cNvPr>
            <p:cNvSpPr/>
            <p:nvPr/>
          </p:nvSpPr>
          <p:spPr>
            <a:xfrm>
              <a:off x="5218001" y="29540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A16AED2-8F60-B74B-8B2C-22BB3853A814}"/>
                </a:ext>
              </a:extLst>
            </p:cNvPr>
            <p:cNvSpPr/>
            <p:nvPr/>
          </p:nvSpPr>
          <p:spPr>
            <a:xfrm>
              <a:off x="4289620" y="31302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BB5A613-228E-E84B-8B5A-BD3DDE37FC4B}"/>
                </a:ext>
              </a:extLst>
            </p:cNvPr>
            <p:cNvSpPr/>
            <p:nvPr/>
          </p:nvSpPr>
          <p:spPr>
            <a:xfrm>
              <a:off x="4499345" y="31302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33B4829-767E-CC46-841A-C59701274878}"/>
                </a:ext>
              </a:extLst>
            </p:cNvPr>
            <p:cNvSpPr/>
            <p:nvPr/>
          </p:nvSpPr>
          <p:spPr>
            <a:xfrm>
              <a:off x="4858673" y="31302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FF74D98-0B9E-B447-95A6-F7E4B08A282C}"/>
                </a:ext>
              </a:extLst>
            </p:cNvPr>
            <p:cNvSpPr/>
            <p:nvPr/>
          </p:nvSpPr>
          <p:spPr>
            <a:xfrm>
              <a:off x="5218001" y="31302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36DAFF4-957A-5B45-B8B7-8D31D4136A21}"/>
                </a:ext>
              </a:extLst>
            </p:cNvPr>
            <p:cNvSpPr/>
            <p:nvPr/>
          </p:nvSpPr>
          <p:spPr>
            <a:xfrm>
              <a:off x="4289620" y="33063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2980796-4C2F-414B-816E-081F907A10F6}"/>
                </a:ext>
              </a:extLst>
            </p:cNvPr>
            <p:cNvSpPr/>
            <p:nvPr/>
          </p:nvSpPr>
          <p:spPr>
            <a:xfrm>
              <a:off x="4499345" y="33063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887C44D-FFC2-384B-83BF-BEB08C155264}"/>
                </a:ext>
              </a:extLst>
            </p:cNvPr>
            <p:cNvSpPr/>
            <p:nvPr/>
          </p:nvSpPr>
          <p:spPr>
            <a:xfrm>
              <a:off x="4858673" y="33063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1A5196E-7185-724A-983F-D13E80FEF654}"/>
                </a:ext>
              </a:extLst>
            </p:cNvPr>
            <p:cNvSpPr/>
            <p:nvPr/>
          </p:nvSpPr>
          <p:spPr>
            <a:xfrm>
              <a:off x="5218001" y="33063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21EE2A8-FA3E-FE45-9AFE-3FAF44806885}"/>
                </a:ext>
              </a:extLst>
            </p:cNvPr>
            <p:cNvSpPr/>
            <p:nvPr/>
          </p:nvSpPr>
          <p:spPr>
            <a:xfrm>
              <a:off x="4442020" y="27541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7F9AF-2BA4-DA46-B255-8263E7DC1415}"/>
                </a:ext>
              </a:extLst>
            </p:cNvPr>
            <p:cNvSpPr/>
            <p:nvPr/>
          </p:nvSpPr>
          <p:spPr>
            <a:xfrm>
              <a:off x="4651745" y="27541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834DDEE-C429-1F4E-BA53-A9762690A852}"/>
                </a:ext>
              </a:extLst>
            </p:cNvPr>
            <p:cNvSpPr/>
            <p:nvPr/>
          </p:nvSpPr>
          <p:spPr>
            <a:xfrm>
              <a:off x="5011073" y="27541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A5FBBE-49F2-6E41-A6FA-5BF57BDC811B}"/>
                </a:ext>
              </a:extLst>
            </p:cNvPr>
            <p:cNvSpPr/>
            <p:nvPr/>
          </p:nvSpPr>
          <p:spPr>
            <a:xfrm>
              <a:off x="5370401" y="27541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B7977CF-D25A-0249-8C4F-1F5C1074B4DA}"/>
                </a:ext>
              </a:extLst>
            </p:cNvPr>
            <p:cNvSpPr/>
            <p:nvPr/>
          </p:nvSpPr>
          <p:spPr>
            <a:xfrm>
              <a:off x="4442020" y="29302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DCC281C-206A-1C42-9653-43442F95173C}"/>
                </a:ext>
              </a:extLst>
            </p:cNvPr>
            <p:cNvSpPr/>
            <p:nvPr/>
          </p:nvSpPr>
          <p:spPr>
            <a:xfrm>
              <a:off x="4651745" y="29302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A8DB686-5998-1347-B9D1-24913AB66085}"/>
                </a:ext>
              </a:extLst>
            </p:cNvPr>
            <p:cNvSpPr/>
            <p:nvPr/>
          </p:nvSpPr>
          <p:spPr>
            <a:xfrm>
              <a:off x="5011073" y="29302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2477002-3CA5-0C4A-A69F-FC27F12C0F32}"/>
                </a:ext>
              </a:extLst>
            </p:cNvPr>
            <p:cNvSpPr/>
            <p:nvPr/>
          </p:nvSpPr>
          <p:spPr>
            <a:xfrm>
              <a:off x="5370401" y="29302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71E42E4-EA17-8544-BA6F-98DC7D25C484}"/>
                </a:ext>
              </a:extLst>
            </p:cNvPr>
            <p:cNvSpPr/>
            <p:nvPr/>
          </p:nvSpPr>
          <p:spPr>
            <a:xfrm>
              <a:off x="4442020" y="31064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3C6B61F-3267-144B-8B8B-0330940C7B3A}"/>
                </a:ext>
              </a:extLst>
            </p:cNvPr>
            <p:cNvSpPr/>
            <p:nvPr/>
          </p:nvSpPr>
          <p:spPr>
            <a:xfrm>
              <a:off x="4651745" y="31064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9B9D27D-654E-9345-BFDB-F279B43171E6}"/>
                </a:ext>
              </a:extLst>
            </p:cNvPr>
            <p:cNvSpPr/>
            <p:nvPr/>
          </p:nvSpPr>
          <p:spPr>
            <a:xfrm>
              <a:off x="5011073" y="31064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7B09164-A6D4-DE4F-B6E0-4B3B182E83E6}"/>
                </a:ext>
              </a:extLst>
            </p:cNvPr>
            <p:cNvSpPr/>
            <p:nvPr/>
          </p:nvSpPr>
          <p:spPr>
            <a:xfrm>
              <a:off x="5370401" y="31064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0AAB409-A231-B344-89A5-BC22A08F4E5D}"/>
                </a:ext>
              </a:extLst>
            </p:cNvPr>
            <p:cNvSpPr/>
            <p:nvPr/>
          </p:nvSpPr>
          <p:spPr>
            <a:xfrm>
              <a:off x="4442020" y="32826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C64A051-2E1C-D24E-A926-7F6CFAB82A42}"/>
                </a:ext>
              </a:extLst>
            </p:cNvPr>
            <p:cNvSpPr/>
            <p:nvPr/>
          </p:nvSpPr>
          <p:spPr>
            <a:xfrm>
              <a:off x="4651745" y="32826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016E615-339E-344B-8E16-39978250CC74}"/>
                </a:ext>
              </a:extLst>
            </p:cNvPr>
            <p:cNvSpPr/>
            <p:nvPr/>
          </p:nvSpPr>
          <p:spPr>
            <a:xfrm>
              <a:off x="5011073" y="32826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AA2512A-D531-5048-948E-B343384A84E0}"/>
                </a:ext>
              </a:extLst>
            </p:cNvPr>
            <p:cNvSpPr/>
            <p:nvPr/>
          </p:nvSpPr>
          <p:spPr>
            <a:xfrm>
              <a:off x="5370401" y="32826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BFE0B49-5175-1643-B20A-A2F81DD24087}"/>
                </a:ext>
              </a:extLst>
            </p:cNvPr>
            <p:cNvSpPr/>
            <p:nvPr/>
          </p:nvSpPr>
          <p:spPr>
            <a:xfrm>
              <a:off x="4442020" y="34587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D163B17-BB1F-FE4C-9ED1-3760259AAEFA}"/>
                </a:ext>
              </a:extLst>
            </p:cNvPr>
            <p:cNvSpPr/>
            <p:nvPr/>
          </p:nvSpPr>
          <p:spPr>
            <a:xfrm>
              <a:off x="4651745" y="34587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3533B4D-DE4C-6B4F-8107-68EBB6D94730}"/>
                </a:ext>
              </a:extLst>
            </p:cNvPr>
            <p:cNvSpPr/>
            <p:nvPr/>
          </p:nvSpPr>
          <p:spPr>
            <a:xfrm>
              <a:off x="5011073" y="34587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69B4248-3278-184F-89E3-0AA368CC0E71}"/>
                </a:ext>
              </a:extLst>
            </p:cNvPr>
            <p:cNvSpPr/>
            <p:nvPr/>
          </p:nvSpPr>
          <p:spPr>
            <a:xfrm>
              <a:off x="5370401" y="34587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E0751EC-A6E7-A447-99EF-FEAD80409739}"/>
                </a:ext>
              </a:extLst>
            </p:cNvPr>
            <p:cNvSpPr/>
            <p:nvPr/>
          </p:nvSpPr>
          <p:spPr>
            <a:xfrm>
              <a:off x="4594420" y="29065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9D1925E-9291-3E49-8439-0D01E9F12223}"/>
                </a:ext>
              </a:extLst>
            </p:cNvPr>
            <p:cNvSpPr/>
            <p:nvPr/>
          </p:nvSpPr>
          <p:spPr>
            <a:xfrm>
              <a:off x="4804145" y="29065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30359934-1140-8A40-A8C9-8E1C28D77FC0}"/>
                </a:ext>
              </a:extLst>
            </p:cNvPr>
            <p:cNvSpPr/>
            <p:nvPr/>
          </p:nvSpPr>
          <p:spPr>
            <a:xfrm>
              <a:off x="5163473" y="29065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BE827D9-5ABC-C84A-9948-CAE67C6223F8}"/>
                </a:ext>
              </a:extLst>
            </p:cNvPr>
            <p:cNvSpPr/>
            <p:nvPr/>
          </p:nvSpPr>
          <p:spPr>
            <a:xfrm>
              <a:off x="5522801" y="29065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DC75011-39A9-0747-8EEF-32D06E2EAA8A}"/>
                </a:ext>
              </a:extLst>
            </p:cNvPr>
            <p:cNvSpPr/>
            <p:nvPr/>
          </p:nvSpPr>
          <p:spPr>
            <a:xfrm>
              <a:off x="4594420" y="3082683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805C98B-5BFC-3840-B582-6A0B09D38789}"/>
                </a:ext>
              </a:extLst>
            </p:cNvPr>
            <p:cNvSpPr/>
            <p:nvPr/>
          </p:nvSpPr>
          <p:spPr>
            <a:xfrm>
              <a:off x="4804145" y="30826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0A5A52E-1300-A44B-AC53-6974825156CB}"/>
                </a:ext>
              </a:extLst>
            </p:cNvPr>
            <p:cNvSpPr/>
            <p:nvPr/>
          </p:nvSpPr>
          <p:spPr>
            <a:xfrm>
              <a:off x="5163473" y="30826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CB469A1-A4C2-F246-B303-813E353BB533}"/>
                </a:ext>
              </a:extLst>
            </p:cNvPr>
            <p:cNvSpPr/>
            <p:nvPr/>
          </p:nvSpPr>
          <p:spPr>
            <a:xfrm>
              <a:off x="5522801" y="30826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E244172-D057-B941-B8E7-E7A88B70B4D2}"/>
                </a:ext>
              </a:extLst>
            </p:cNvPr>
            <p:cNvSpPr/>
            <p:nvPr/>
          </p:nvSpPr>
          <p:spPr>
            <a:xfrm>
              <a:off x="4594420" y="3258848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C270745-8C73-0746-8971-4AF504B7019F}"/>
                </a:ext>
              </a:extLst>
            </p:cNvPr>
            <p:cNvSpPr/>
            <p:nvPr/>
          </p:nvSpPr>
          <p:spPr>
            <a:xfrm>
              <a:off x="4804145" y="32588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6BCF51D-67B1-A347-B542-FD6FB02215A0}"/>
                </a:ext>
              </a:extLst>
            </p:cNvPr>
            <p:cNvSpPr/>
            <p:nvPr/>
          </p:nvSpPr>
          <p:spPr>
            <a:xfrm>
              <a:off x="5163473" y="32588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87CE3F0-07E6-A849-87AA-63BF28801962}"/>
                </a:ext>
              </a:extLst>
            </p:cNvPr>
            <p:cNvSpPr/>
            <p:nvPr/>
          </p:nvSpPr>
          <p:spPr>
            <a:xfrm>
              <a:off x="5522801" y="32588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500197A-944F-D74D-8E02-798D9B8A1A32}"/>
                </a:ext>
              </a:extLst>
            </p:cNvPr>
            <p:cNvSpPr/>
            <p:nvPr/>
          </p:nvSpPr>
          <p:spPr>
            <a:xfrm>
              <a:off x="4594420" y="3435007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405B60-4A29-0A4D-91F4-655E4DFCF345}"/>
                </a:ext>
              </a:extLst>
            </p:cNvPr>
            <p:cNvSpPr/>
            <p:nvPr/>
          </p:nvSpPr>
          <p:spPr>
            <a:xfrm>
              <a:off x="4804145" y="34350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CFAA4F28-9CE9-0B41-A7B6-96F82E9BA6EC}"/>
                </a:ext>
              </a:extLst>
            </p:cNvPr>
            <p:cNvSpPr/>
            <p:nvPr/>
          </p:nvSpPr>
          <p:spPr>
            <a:xfrm>
              <a:off x="5163473" y="34350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DF2E21C-D995-5549-8D42-7CA6F3B5E3EC}"/>
                </a:ext>
              </a:extLst>
            </p:cNvPr>
            <p:cNvSpPr/>
            <p:nvPr/>
          </p:nvSpPr>
          <p:spPr>
            <a:xfrm>
              <a:off x="5522801" y="34350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85CFE8B-16E7-934D-96C2-47D4B3DF383D}"/>
                </a:ext>
              </a:extLst>
            </p:cNvPr>
            <p:cNvSpPr/>
            <p:nvPr/>
          </p:nvSpPr>
          <p:spPr>
            <a:xfrm>
              <a:off x="4594420" y="3611166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ED70F50-3F4D-3945-B1A4-281F695672BF}"/>
                </a:ext>
              </a:extLst>
            </p:cNvPr>
            <p:cNvSpPr/>
            <p:nvPr/>
          </p:nvSpPr>
          <p:spPr>
            <a:xfrm>
              <a:off x="4804145" y="36111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9C6D539-89DC-8047-83D9-1C63B10A9A1E}"/>
                </a:ext>
              </a:extLst>
            </p:cNvPr>
            <p:cNvSpPr/>
            <p:nvPr/>
          </p:nvSpPr>
          <p:spPr>
            <a:xfrm>
              <a:off x="5163473" y="36111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4D4D384-1412-3745-BBB1-5A9CA9FE5528}"/>
                </a:ext>
              </a:extLst>
            </p:cNvPr>
            <p:cNvSpPr/>
            <p:nvPr/>
          </p:nvSpPr>
          <p:spPr>
            <a:xfrm>
              <a:off x="5522801" y="36111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F6E36A8-6582-8747-BB44-EF1A66E23C68}"/>
                </a:ext>
              </a:extLst>
            </p:cNvPr>
            <p:cNvSpPr/>
            <p:nvPr/>
          </p:nvSpPr>
          <p:spPr>
            <a:xfrm>
              <a:off x="4544504" y="3065619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900" b="1" i="1" dirty="0"/>
                <a:t>S1</a:t>
              </a:r>
              <a:endParaRPr lang="en-CH" sz="900" b="1" dirty="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0B2DAE8-CBDF-C344-A5D5-32290481D4A6}"/>
                </a:ext>
              </a:extLst>
            </p:cNvPr>
            <p:cNvSpPr/>
            <p:nvPr/>
          </p:nvSpPr>
          <p:spPr>
            <a:xfrm>
              <a:off x="4545841" y="3240237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900" b="1" i="1" dirty="0"/>
                <a:t>S2</a:t>
              </a:r>
              <a:endParaRPr lang="en-CH" sz="900" b="1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A110B1DD-D7D9-8B48-9C15-044DD56AD9CA}"/>
                </a:ext>
              </a:extLst>
            </p:cNvPr>
            <p:cNvSpPr/>
            <p:nvPr/>
          </p:nvSpPr>
          <p:spPr>
            <a:xfrm>
              <a:off x="4549671" y="3413952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900" b="1" i="1" dirty="0"/>
                <a:t>S3</a:t>
              </a:r>
              <a:endParaRPr lang="en-CH" sz="900" b="1" dirty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353740A-DEFC-704F-83EA-45ABFE836C34}"/>
                </a:ext>
              </a:extLst>
            </p:cNvPr>
            <p:cNvSpPr/>
            <p:nvPr/>
          </p:nvSpPr>
          <p:spPr>
            <a:xfrm>
              <a:off x="4549671" y="3591338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900" b="1" i="1" dirty="0"/>
                <a:t>S4</a:t>
              </a:r>
              <a:endParaRPr lang="en-CH" sz="900" b="1" dirty="0"/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8C887EF2-64B3-5C4F-B587-5D0337A2B97A}"/>
              </a:ext>
            </a:extLst>
          </p:cNvPr>
          <p:cNvSpPr txBox="1"/>
          <p:nvPr/>
        </p:nvSpPr>
        <p:spPr>
          <a:xfrm>
            <a:off x="3714030" y="5490076"/>
            <a:ext cx="131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Set filled bit</a:t>
            </a:r>
            <a:endParaRPr lang="en-CH" sz="1400" dirty="0"/>
          </a:p>
        </p:txBody>
      </p:sp>
      <p:cxnSp>
        <p:nvCxnSpPr>
          <p:cNvPr id="209" name="Elbow Connector 208">
            <a:extLst>
              <a:ext uri="{FF2B5EF4-FFF2-40B4-BE49-F238E27FC236}">
                <a16:creationId xmlns:a16="http://schemas.microsoft.com/office/drawing/2014/main" id="{DF0815CD-63AD-4245-9714-D351E1229B14}"/>
              </a:ext>
            </a:extLst>
          </p:cNvPr>
          <p:cNvCxnSpPr>
            <a:cxnSpLocks/>
          </p:cNvCxnSpPr>
          <p:nvPr/>
        </p:nvCxnSpPr>
        <p:spPr>
          <a:xfrm flipH="1">
            <a:off x="5527641" y="3563338"/>
            <a:ext cx="468480" cy="1525255"/>
          </a:xfrm>
          <a:prstGeom prst="bentConnector4">
            <a:avLst>
              <a:gd name="adj1" fmla="val -151871"/>
              <a:gd name="adj2" fmla="val 10003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E5C845F-5541-584A-8AC5-5CFCF1682CD8}"/>
              </a:ext>
            </a:extLst>
          </p:cNvPr>
          <p:cNvGrpSpPr/>
          <p:nvPr/>
        </p:nvGrpSpPr>
        <p:grpSpPr>
          <a:xfrm>
            <a:off x="4852151" y="3225743"/>
            <a:ext cx="965556" cy="246221"/>
            <a:chOff x="-1482231" y="2981228"/>
            <a:chExt cx="965556" cy="246221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696243C-A446-D24F-8E95-6F5853E28F7B}"/>
                </a:ext>
              </a:extLst>
            </p:cNvPr>
            <p:cNvSpPr/>
            <p:nvPr/>
          </p:nvSpPr>
          <p:spPr>
            <a:xfrm>
              <a:off x="-1482231" y="3046340"/>
              <a:ext cx="243526" cy="1193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E62E3F3-73B0-5C40-99F7-20A5CB2C1166}"/>
                </a:ext>
              </a:extLst>
            </p:cNvPr>
            <p:cNvSpPr/>
            <p:nvPr/>
          </p:nvSpPr>
          <p:spPr>
            <a:xfrm>
              <a:off x="-1122902" y="3047091"/>
              <a:ext cx="243526" cy="119395"/>
            </a:xfrm>
            <a:prstGeom prst="rect">
              <a:avLst/>
            </a:pr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C0BF88CC-D73B-8145-8BB1-9D8D1FFA9467}"/>
                </a:ext>
              </a:extLst>
            </p:cNvPr>
            <p:cNvSpPr/>
            <p:nvPr/>
          </p:nvSpPr>
          <p:spPr>
            <a:xfrm>
              <a:off x="-760201" y="3047091"/>
              <a:ext cx="243526" cy="11939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A133D55-F6E3-8043-9FAD-85C7DFD57450}"/>
                </a:ext>
              </a:extLst>
            </p:cNvPr>
            <p:cNvSpPr/>
            <p:nvPr/>
          </p:nvSpPr>
          <p:spPr>
            <a:xfrm>
              <a:off x="-1206336" y="2981228"/>
              <a:ext cx="41549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H" sz="1000" i="1" dirty="0">
                  <a:solidFill>
                    <a:schemeClr val="bg1"/>
                  </a:solidFill>
                </a:rPr>
                <a:t>Max</a:t>
              </a:r>
            </a:p>
          </p:txBody>
        </p:sp>
      </p:grpSp>
      <p:pic>
        <p:nvPicPr>
          <p:cNvPr id="107" name="Graphic 106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DC22DAC7-F404-8946-90BA-3EE14EFFE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2" grpId="0" animBg="1"/>
      <p:bldP spid="173" grpId="0"/>
      <p:bldP spid="175" grpId="0"/>
      <p:bldP spid="176" grpId="0" animBg="1"/>
      <p:bldP spid="177" grpId="0"/>
      <p:bldP spid="179" grpId="0" animBg="1"/>
      <p:bldP spid="180" grpId="0" animBg="1"/>
      <p:bldP spid="184" grpId="0" animBg="1"/>
      <p:bldP spid="185" grpId="0"/>
      <p:bldP spid="187" grpId="0" animBg="1"/>
      <p:bldP spid="188" grpId="0" animBg="1"/>
      <p:bldP spid="190" grpId="0"/>
      <p:bldP spid="191" grpId="0"/>
      <p:bldP spid="192" grpId="0"/>
      <p:bldP spid="193" grpId="0" animBg="1"/>
      <p:bldP spid="195" grpId="0"/>
      <p:bldP spid="196" grpId="0"/>
      <p:bldP spid="197" grpId="0" animBg="1"/>
      <p:bldP spid="198" grpId="0" animBg="1"/>
      <p:bldP spid="202" grpId="0" animBg="1"/>
      <p:bldP spid="20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Architecting </a:t>
            </a:r>
            <a:r>
              <a:rPr lang="en-US" dirty="0" err="1"/>
              <a:t>QVStore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EF83E0-E872-1A43-9B4E-D70876200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178" y="1621907"/>
            <a:ext cx="8283729" cy="3295185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22AF4-A5B0-344C-ABD8-E52856BA2A1E}"/>
              </a:ext>
            </a:extLst>
          </p:cNvPr>
          <p:cNvSpPr txBox="1"/>
          <p:nvPr/>
        </p:nvSpPr>
        <p:spPr>
          <a:xfrm>
            <a:off x="564586" y="4389908"/>
            <a:ext cx="38903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</a:rPr>
              <a:t>S = {</a:t>
            </a:r>
            <a:r>
              <a:rPr lang="en-US" sz="2600" b="1" dirty="0" err="1">
                <a:solidFill>
                  <a:srgbClr val="7030A0"/>
                </a:solidFill>
              </a:rPr>
              <a:t>PC+Delta</a:t>
            </a:r>
            <a:r>
              <a:rPr lang="en-US" sz="2600" b="1" dirty="0">
                <a:solidFill>
                  <a:srgbClr val="7030A0"/>
                </a:solidFill>
              </a:rPr>
              <a:t>, </a:t>
            </a:r>
          </a:p>
          <a:p>
            <a:r>
              <a:rPr lang="en-US" sz="2600" b="1" dirty="0">
                <a:solidFill>
                  <a:srgbClr val="7030A0"/>
                </a:solidFill>
              </a:rPr>
              <a:t>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39C97-DE08-4540-9E01-7B39B5EBA573}"/>
              </a:ext>
            </a:extLst>
          </p:cNvPr>
          <p:cNvSpPr txBox="1"/>
          <p:nvPr/>
        </p:nvSpPr>
        <p:spPr>
          <a:xfrm>
            <a:off x="4609187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2FC844E-C8DB-E94D-A4E1-4E35A5BB17DB}"/>
              </a:ext>
            </a:extLst>
          </p:cNvPr>
          <p:cNvSpPr txBox="1"/>
          <p:nvPr/>
        </p:nvSpPr>
        <p:spPr>
          <a:xfrm>
            <a:off x="525977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+2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C8D5C70-D55C-2D43-9B73-A502909B3136}"/>
              </a:ext>
            </a:extLst>
          </p:cNvPr>
          <p:cNvSpPr txBox="1"/>
          <p:nvPr/>
        </p:nvSpPr>
        <p:spPr>
          <a:xfrm>
            <a:off x="592702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+3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571E173-3D9F-9D4C-A40F-E481EF874D4B}"/>
              </a:ext>
            </a:extLst>
          </p:cNvPr>
          <p:cNvSpPr/>
          <p:nvPr/>
        </p:nvSpPr>
        <p:spPr>
          <a:xfrm>
            <a:off x="4850487" y="4844522"/>
            <a:ext cx="2153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Q-Value Store</a:t>
            </a:r>
          </a:p>
          <a:p>
            <a:pPr algn="ctr"/>
            <a:r>
              <a:rPr lang="en-US" sz="2400" b="1" i="1" dirty="0"/>
              <a:t>(</a:t>
            </a:r>
            <a:r>
              <a:rPr lang="en-US" sz="2400" b="1" i="1" dirty="0" err="1"/>
              <a:t>QVStore</a:t>
            </a:r>
            <a:r>
              <a:rPr lang="en-US" sz="2400" b="1" i="1" dirty="0"/>
              <a:t>)</a:t>
            </a:r>
            <a:endParaRPr lang="en-CH" sz="24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7122A-4818-0D41-BE01-F90DDFB135D2}"/>
              </a:ext>
            </a:extLst>
          </p:cNvPr>
          <p:cNvSpPr txBox="1"/>
          <p:nvPr/>
        </p:nvSpPr>
        <p:spPr>
          <a:xfrm>
            <a:off x="6570496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1801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9" grpId="0" animBg="1"/>
      <p:bldP spid="214" grpId="0" animBg="1"/>
      <p:bldP spid="215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Architecting </a:t>
            </a:r>
            <a:r>
              <a:rPr lang="en-US" dirty="0" err="1"/>
              <a:t>QVStore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EF83E0-E872-1A43-9B4E-D70876200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178" y="1621907"/>
            <a:ext cx="8283729" cy="3295185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22AF4-A5B0-344C-ABD8-E52856BA2A1E}"/>
              </a:ext>
            </a:extLst>
          </p:cNvPr>
          <p:cNvSpPr txBox="1"/>
          <p:nvPr/>
        </p:nvSpPr>
        <p:spPr>
          <a:xfrm>
            <a:off x="564586" y="4389908"/>
            <a:ext cx="38903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</a:rPr>
              <a:t>S = {</a:t>
            </a:r>
            <a:r>
              <a:rPr lang="en-US" sz="2600" b="1" dirty="0" err="1">
                <a:solidFill>
                  <a:srgbClr val="7030A0"/>
                </a:solidFill>
              </a:rPr>
              <a:t>PC+Delta</a:t>
            </a:r>
            <a:r>
              <a:rPr lang="en-US" sz="2600" b="1" dirty="0">
                <a:solidFill>
                  <a:srgbClr val="7030A0"/>
                </a:solidFill>
              </a:rPr>
              <a:t>, </a:t>
            </a:r>
          </a:p>
          <a:p>
            <a:r>
              <a:rPr lang="en-US" sz="2600" b="1" dirty="0">
                <a:solidFill>
                  <a:srgbClr val="7030A0"/>
                </a:solidFill>
              </a:rPr>
              <a:t>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39C97-DE08-4540-9E01-7B39B5EBA573}"/>
              </a:ext>
            </a:extLst>
          </p:cNvPr>
          <p:cNvSpPr txBox="1"/>
          <p:nvPr/>
        </p:nvSpPr>
        <p:spPr>
          <a:xfrm>
            <a:off x="4609187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2FC844E-C8DB-E94D-A4E1-4E35A5BB17DB}"/>
              </a:ext>
            </a:extLst>
          </p:cNvPr>
          <p:cNvSpPr txBox="1"/>
          <p:nvPr/>
        </p:nvSpPr>
        <p:spPr>
          <a:xfrm>
            <a:off x="525977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+2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C8D5C70-D55C-2D43-9B73-A502909B3136}"/>
              </a:ext>
            </a:extLst>
          </p:cNvPr>
          <p:cNvSpPr txBox="1"/>
          <p:nvPr/>
        </p:nvSpPr>
        <p:spPr>
          <a:xfrm>
            <a:off x="592702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+3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571E173-3D9F-9D4C-A40F-E481EF874D4B}"/>
              </a:ext>
            </a:extLst>
          </p:cNvPr>
          <p:cNvSpPr/>
          <p:nvPr/>
        </p:nvSpPr>
        <p:spPr>
          <a:xfrm>
            <a:off x="4850487" y="4844522"/>
            <a:ext cx="2153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Q-Value Store</a:t>
            </a:r>
          </a:p>
          <a:p>
            <a:pPr algn="ctr"/>
            <a:r>
              <a:rPr lang="en-US" sz="2400" b="1" i="1" dirty="0"/>
              <a:t>(</a:t>
            </a:r>
            <a:r>
              <a:rPr lang="en-US" sz="2400" b="1" i="1" dirty="0" err="1"/>
              <a:t>QVStore</a:t>
            </a:r>
            <a:r>
              <a:rPr lang="en-US" sz="2400" b="1" i="1" dirty="0"/>
              <a:t>)</a:t>
            </a:r>
            <a:endParaRPr lang="en-CH" sz="24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7122A-4818-0D41-BE01-F90DDFB135D2}"/>
              </a:ext>
            </a:extLst>
          </p:cNvPr>
          <p:cNvSpPr txBox="1"/>
          <p:nvPr/>
        </p:nvSpPr>
        <p:spPr>
          <a:xfrm>
            <a:off x="6570496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5261"/>
                </a:solidFill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23FBA-FFA5-ED4F-9162-760D0ABCAC18}"/>
              </a:ext>
            </a:extLst>
          </p:cNvPr>
          <p:cNvSpPr/>
          <p:nvPr/>
        </p:nvSpPr>
        <p:spPr>
          <a:xfrm>
            <a:off x="80387" y="874643"/>
            <a:ext cx="8894602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0C43836-D4C6-6049-AD94-4554E295F047}"/>
              </a:ext>
            </a:extLst>
          </p:cNvPr>
          <p:cNvSpPr/>
          <p:nvPr/>
        </p:nvSpPr>
        <p:spPr>
          <a:xfrm>
            <a:off x="315302" y="3200727"/>
            <a:ext cx="8469083" cy="8925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7030A0"/>
                </a:solidFill>
              </a:rPr>
              <a:t>Fast retrieval</a:t>
            </a:r>
            <a:r>
              <a:rPr lang="en-US" sz="3000" b="1" dirty="0">
                <a:solidFill>
                  <a:schemeClr val="tx1"/>
                </a:solidFill>
              </a:rPr>
              <a:t> of Q-values from </a:t>
            </a:r>
            <a:r>
              <a:rPr lang="en-US" sz="3000" b="1" dirty="0" err="1">
                <a:solidFill>
                  <a:schemeClr val="tx1"/>
                </a:solidFill>
              </a:rPr>
              <a:t>QVStore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5AA0F15-886B-274C-B445-5DD5192D4F2C}"/>
              </a:ext>
            </a:extLst>
          </p:cNvPr>
          <p:cNvSpPr/>
          <p:nvPr/>
        </p:nvSpPr>
        <p:spPr>
          <a:xfrm>
            <a:off x="4260226" y="4247562"/>
            <a:ext cx="623544" cy="96615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16BA3FB-7BF3-6A45-BD20-090C489D138A}"/>
              </a:ext>
            </a:extLst>
          </p:cNvPr>
          <p:cNvSpPr/>
          <p:nvPr/>
        </p:nvSpPr>
        <p:spPr>
          <a:xfrm>
            <a:off x="315302" y="5329569"/>
            <a:ext cx="8469083" cy="8925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chemeClr val="accent6">
                    <a:lumMod val="50000"/>
                  </a:schemeClr>
                </a:solidFill>
              </a:rPr>
              <a:t>Efficient storage</a:t>
            </a:r>
            <a:r>
              <a:rPr lang="en-US" sz="2900" b="1" dirty="0">
                <a:solidFill>
                  <a:schemeClr val="tx1"/>
                </a:solidFill>
              </a:rPr>
              <a:t> organization of Q-values in </a:t>
            </a:r>
            <a:r>
              <a:rPr lang="en-US" sz="2900" b="1" dirty="0" err="1">
                <a:solidFill>
                  <a:schemeClr val="tx1"/>
                </a:solidFill>
              </a:rPr>
              <a:t>QVStore</a:t>
            </a:r>
            <a:endParaRPr lang="en-US" sz="29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6610F-07CA-864F-A8A6-84F71C2B31EE}"/>
              </a:ext>
            </a:extLst>
          </p:cNvPr>
          <p:cNvSpPr/>
          <p:nvPr/>
        </p:nvSpPr>
        <p:spPr>
          <a:xfrm>
            <a:off x="359614" y="1082154"/>
            <a:ext cx="8424771" cy="8925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Fast prefetch prediction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D3C6AD08-98E9-7B4C-A627-A24CB69FB915}"/>
              </a:ext>
            </a:extLst>
          </p:cNvPr>
          <p:cNvSpPr/>
          <p:nvPr/>
        </p:nvSpPr>
        <p:spPr>
          <a:xfrm>
            <a:off x="4261613" y="2132736"/>
            <a:ext cx="623544" cy="96615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7D43B7-272B-1E4A-9F53-12B9829069E9}"/>
              </a:ext>
            </a:extLst>
          </p:cNvPr>
          <p:cNvCxnSpPr/>
          <p:nvPr/>
        </p:nvCxnSpPr>
        <p:spPr>
          <a:xfrm>
            <a:off x="1354347" y="4545108"/>
            <a:ext cx="0" cy="18549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E3876E-E62D-9841-B2EF-2973FE05C4F2}"/>
              </a:ext>
            </a:extLst>
          </p:cNvPr>
          <p:cNvSpPr/>
          <p:nvPr/>
        </p:nvSpPr>
        <p:spPr>
          <a:xfrm>
            <a:off x="3813716" y="2578010"/>
            <a:ext cx="3434575" cy="6467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D17D26-6947-484A-8448-1C4A7A4E2F96}"/>
              </a:ext>
            </a:extLst>
          </p:cNvPr>
          <p:cNvSpPr/>
          <p:nvPr/>
        </p:nvSpPr>
        <p:spPr>
          <a:xfrm>
            <a:off x="2899441" y="2578011"/>
            <a:ext cx="824016" cy="6467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83D22DE-2ED5-EC43-B1D7-61EAAED1EC87}"/>
              </a:ext>
            </a:extLst>
          </p:cNvPr>
          <p:cNvSpPr/>
          <p:nvPr/>
        </p:nvSpPr>
        <p:spPr>
          <a:xfrm>
            <a:off x="2363639" y="2587083"/>
            <a:ext cx="454044" cy="646771"/>
          </a:xfrm>
          <a:prstGeom prst="roundRect">
            <a:avLst/>
          </a:prstGeom>
          <a:solidFill>
            <a:srgbClr val="FF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56715-C85A-7749-B41C-B585766E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monolithic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two-dimensional table?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Indexed by state and action values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State-space increases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with #bits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BF8C8-5860-474F-9059-F9F63C641809}"/>
              </a:ext>
            </a:extLst>
          </p:cNvPr>
          <p:cNvSpPr txBox="1"/>
          <p:nvPr/>
        </p:nvSpPr>
        <p:spPr>
          <a:xfrm>
            <a:off x="1692781" y="2686400"/>
            <a:ext cx="57801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 {</a:t>
            </a:r>
            <a:r>
              <a:rPr lang="en-US" sz="2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Sequence of last-4 deltas}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67DC1-074F-814A-9FA7-F76BE2AF140D}"/>
              </a:ext>
            </a:extLst>
          </p:cNvPr>
          <p:cNvSpPr txBox="1"/>
          <p:nvPr/>
        </p:nvSpPr>
        <p:spPr>
          <a:xfrm>
            <a:off x="2306541" y="3333171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32b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1538D3-010D-F547-B76E-B6A3BC9C974C}"/>
              </a:ext>
            </a:extLst>
          </p:cNvPr>
          <p:cNvSpPr txBox="1"/>
          <p:nvPr/>
        </p:nvSpPr>
        <p:spPr>
          <a:xfrm>
            <a:off x="3122174" y="3335548"/>
            <a:ext cx="44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806B2-35A1-5649-8F5A-24CF4FAE0654}"/>
              </a:ext>
            </a:extLst>
          </p:cNvPr>
          <p:cNvSpPr txBox="1"/>
          <p:nvPr/>
        </p:nvSpPr>
        <p:spPr>
          <a:xfrm>
            <a:off x="5244101" y="333317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4x7b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D4FD3C-43F4-2E44-8BCF-1EC4C05F66B2}"/>
              </a:ext>
            </a:extLst>
          </p:cNvPr>
          <p:cNvSpPr txBox="1"/>
          <p:nvPr/>
        </p:nvSpPr>
        <p:spPr>
          <a:xfrm>
            <a:off x="6243634" y="3342540"/>
            <a:ext cx="107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67 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0BDF3-3B99-AF4A-B7BA-381146953C3F}"/>
              </a:ext>
            </a:extLst>
          </p:cNvPr>
          <p:cNvSpPr txBox="1"/>
          <p:nvPr/>
        </p:nvSpPr>
        <p:spPr>
          <a:xfrm>
            <a:off x="2843561" y="33422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0FAE8C-4A90-224A-B911-B89CE41658E0}"/>
              </a:ext>
            </a:extLst>
          </p:cNvPr>
          <p:cNvSpPr txBox="1"/>
          <p:nvPr/>
        </p:nvSpPr>
        <p:spPr>
          <a:xfrm>
            <a:off x="4220139" y="33422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+</a:t>
            </a:r>
          </a:p>
        </p:txBody>
      </p:sp>
      <p:graphicFrame>
        <p:nvGraphicFramePr>
          <p:cNvPr id="18" name="Table 85">
            <a:extLst>
              <a:ext uri="{FF2B5EF4-FFF2-40B4-BE49-F238E27FC236}">
                <a16:creationId xmlns:a16="http://schemas.microsoft.com/office/drawing/2014/main" id="{200276DD-DF73-974C-8EED-3AB33D648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119262"/>
              </p:ext>
            </p:extLst>
          </p:nvPr>
        </p:nvGraphicFramePr>
        <p:xfrm>
          <a:off x="1568312" y="3887608"/>
          <a:ext cx="6096000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19654901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800310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312415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899007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405661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838779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335938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570497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813160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3471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982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8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8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S3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675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057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S5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64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S6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896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S7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383827"/>
                  </a:ext>
                </a:extLst>
              </a:tr>
            </a:tbl>
          </a:graphicData>
        </a:graphic>
      </p:graphicFrame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62F751BA-BF1F-5740-81B6-7A57C621E401}"/>
              </a:ext>
            </a:extLst>
          </p:cNvPr>
          <p:cNvSpPr/>
          <p:nvPr/>
        </p:nvSpPr>
        <p:spPr>
          <a:xfrm>
            <a:off x="1826796" y="5286208"/>
            <a:ext cx="2804384" cy="635619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Design complexity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F3CDAC58-2BBD-E842-B2AA-2E1011A5781C}"/>
              </a:ext>
            </a:extLst>
          </p:cNvPr>
          <p:cNvSpPr/>
          <p:nvPr/>
        </p:nvSpPr>
        <p:spPr>
          <a:xfrm>
            <a:off x="5118412" y="5286208"/>
            <a:ext cx="2457276" cy="635619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Access latency</a:t>
            </a:r>
          </a:p>
        </p:txBody>
      </p:sp>
      <p:pic>
        <p:nvPicPr>
          <p:cNvPr id="88" name="Graphic 87" descr="No sign">
            <a:extLst>
              <a:ext uri="{FF2B5EF4-FFF2-40B4-BE49-F238E27FC236}">
                <a16:creationId xmlns:a16="http://schemas.microsoft.com/office/drawing/2014/main" id="{CA998AD6-E6E6-1442-B0B4-B847B85C1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9622" y="4858751"/>
            <a:ext cx="1490530" cy="1490530"/>
          </a:xfrm>
          <a:prstGeom prst="rect">
            <a:avLst/>
          </a:prstGeom>
        </p:spPr>
      </p:pic>
      <p:pic>
        <p:nvPicPr>
          <p:cNvPr id="93" name="Graphic 92" descr="No sign">
            <a:extLst>
              <a:ext uri="{FF2B5EF4-FFF2-40B4-BE49-F238E27FC236}">
                <a16:creationId xmlns:a16="http://schemas.microsoft.com/office/drawing/2014/main" id="{21627821-6497-FE4F-A3EE-E30DDE05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1785" y="4858751"/>
            <a:ext cx="1490530" cy="149053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9E7770-CED4-DC4C-80E3-84290C24A25D}"/>
              </a:ext>
            </a:extLst>
          </p:cNvPr>
          <p:cNvCxnSpPr/>
          <p:nvPr/>
        </p:nvCxnSpPr>
        <p:spPr>
          <a:xfrm>
            <a:off x="7832785" y="4166556"/>
            <a:ext cx="8885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F57296-37A7-EC42-84C0-7C1E4F3663A1}"/>
              </a:ext>
            </a:extLst>
          </p:cNvPr>
          <p:cNvSpPr txBox="1"/>
          <p:nvPr/>
        </p:nvSpPr>
        <p:spPr>
          <a:xfrm>
            <a:off x="7664312" y="3740568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127 actions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5F1F4-4C70-DF4F-A56F-339B254C15E3}"/>
              </a:ext>
            </a:extLst>
          </p:cNvPr>
          <p:cNvSpPr txBox="1"/>
          <p:nvPr/>
        </p:nvSpPr>
        <p:spPr>
          <a:xfrm rot="16200000">
            <a:off x="494862" y="5272512"/>
            <a:ext cx="1172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67</a:t>
            </a:r>
            <a:r>
              <a:rPr lang="en-US" sz="2000" b="1" dirty="0">
                <a:solidFill>
                  <a:srgbClr val="FF0000"/>
                </a:solidFill>
              </a:rPr>
              <a:t> states</a:t>
            </a:r>
          </a:p>
        </p:txBody>
      </p:sp>
      <p:pic>
        <p:nvPicPr>
          <p:cNvPr id="23" name="Graphic 22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39C385E2-3A86-CB48-9E22-DE37F12E0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" grpId="0" animBg="1"/>
      <p:bldP spid="10" grpId="0"/>
      <p:bldP spid="3" grpId="0"/>
      <p:bldP spid="15" grpId="0"/>
      <p:bldP spid="16" grpId="0"/>
      <p:bldP spid="17" grpId="0"/>
      <p:bldP spid="6" grpId="0"/>
      <p:bldP spid="19" grpId="0"/>
      <p:bldP spid="86" grpId="0" animBg="1"/>
      <p:bldP spid="90" grpId="0" animBg="1"/>
      <p:bldP spid="14" grpId="0"/>
      <p:bldP spid="2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partition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into </a:t>
            </a:r>
            <a:r>
              <a:rPr lang="en-US" sz="3000" b="1" i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vaults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number of features in state]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vault corresponds to one feature and stores the Q-values of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feature-action pairs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6"/>
          <a:stretch/>
        </p:blipFill>
        <p:spPr>
          <a:xfrm>
            <a:off x="457201" y="2409467"/>
            <a:ext cx="4853354" cy="3801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E2D303-4D1E-7643-B33F-ADD80A8E86E9}"/>
              </a:ext>
            </a:extLst>
          </p:cNvPr>
          <p:cNvSpPr/>
          <p:nvPr/>
        </p:nvSpPr>
        <p:spPr>
          <a:xfrm>
            <a:off x="4308231" y="5187462"/>
            <a:ext cx="1160584" cy="1023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660B6-ED27-2045-9601-3969C37FC641}"/>
              </a:ext>
            </a:extLst>
          </p:cNvPr>
          <p:cNvSpPr/>
          <p:nvPr/>
        </p:nvSpPr>
        <p:spPr>
          <a:xfrm>
            <a:off x="4642339" y="2664069"/>
            <a:ext cx="357555" cy="21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838097-314F-FF43-B691-F2916AE6DD97}"/>
              </a:ext>
            </a:extLst>
          </p:cNvPr>
          <p:cNvSpPr/>
          <p:nvPr/>
        </p:nvSpPr>
        <p:spPr>
          <a:xfrm>
            <a:off x="4999894" y="4989708"/>
            <a:ext cx="621323" cy="19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05816-860D-334F-A3FF-585C9A6E76B3}"/>
              </a:ext>
            </a:extLst>
          </p:cNvPr>
          <p:cNvSpPr/>
          <p:nvPr/>
        </p:nvSpPr>
        <p:spPr>
          <a:xfrm>
            <a:off x="1444869" y="2919046"/>
            <a:ext cx="3555025" cy="254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BB5C4-2226-0944-8BDC-5645BE492952}"/>
              </a:ext>
            </a:extLst>
          </p:cNvPr>
          <p:cNvSpPr/>
          <p:nvPr/>
        </p:nvSpPr>
        <p:spPr>
          <a:xfrm>
            <a:off x="2521927" y="2418296"/>
            <a:ext cx="1038958" cy="491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491FC-9217-2047-89D6-6BE1AD4B7328}"/>
              </a:ext>
            </a:extLst>
          </p:cNvPr>
          <p:cNvSpPr/>
          <p:nvPr/>
        </p:nvSpPr>
        <p:spPr>
          <a:xfrm>
            <a:off x="351693" y="3247704"/>
            <a:ext cx="869947" cy="94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30B10-1FE0-3843-8439-0B9A718D82A3}"/>
              </a:ext>
            </a:extLst>
          </p:cNvPr>
          <p:cNvSpPr/>
          <p:nvPr/>
        </p:nvSpPr>
        <p:spPr>
          <a:xfrm>
            <a:off x="2136530" y="3393831"/>
            <a:ext cx="561833" cy="36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D8E6E9-B949-6648-A21F-43E2529D11EF}"/>
              </a:ext>
            </a:extLst>
          </p:cNvPr>
          <p:cNvSpPr/>
          <p:nvPr/>
        </p:nvSpPr>
        <p:spPr>
          <a:xfrm>
            <a:off x="3992141" y="3393831"/>
            <a:ext cx="561833" cy="36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199FF-919E-F544-A3C6-0C26DF4DA8A2}"/>
              </a:ext>
            </a:extLst>
          </p:cNvPr>
          <p:cNvSpPr/>
          <p:nvPr/>
        </p:nvSpPr>
        <p:spPr>
          <a:xfrm>
            <a:off x="751498" y="4213322"/>
            <a:ext cx="1722399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BF57F3-E0B3-1441-94E4-7F30F87DF37D}"/>
              </a:ext>
            </a:extLst>
          </p:cNvPr>
          <p:cNvSpPr/>
          <p:nvPr/>
        </p:nvSpPr>
        <p:spPr>
          <a:xfrm>
            <a:off x="2521927" y="4046946"/>
            <a:ext cx="1008185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2E152-8A08-404C-925C-AF9E2AEA4F6C}"/>
              </a:ext>
            </a:extLst>
          </p:cNvPr>
          <p:cNvSpPr/>
          <p:nvPr/>
        </p:nvSpPr>
        <p:spPr>
          <a:xfrm>
            <a:off x="4407878" y="4046946"/>
            <a:ext cx="1008185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AF6911-D5CD-144E-8839-884D95E4D7FB}"/>
              </a:ext>
            </a:extLst>
          </p:cNvPr>
          <p:cNvSpPr/>
          <p:nvPr/>
        </p:nvSpPr>
        <p:spPr>
          <a:xfrm>
            <a:off x="1509830" y="4046946"/>
            <a:ext cx="146783" cy="16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F6E9F6-4B66-D641-809A-FD8AFC37048A}"/>
              </a:ext>
            </a:extLst>
          </p:cNvPr>
          <p:cNvSpPr/>
          <p:nvPr/>
        </p:nvSpPr>
        <p:spPr>
          <a:xfrm>
            <a:off x="1374531" y="4785231"/>
            <a:ext cx="3812931" cy="46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82CFA7-9EC0-7A41-9ED2-110CDDE1C562}"/>
              </a:ext>
            </a:extLst>
          </p:cNvPr>
          <p:cNvSpPr/>
          <p:nvPr/>
        </p:nvSpPr>
        <p:spPr>
          <a:xfrm>
            <a:off x="2281603" y="5268295"/>
            <a:ext cx="1560635" cy="87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E1CA7-E9EE-A844-90E7-83C0DAC72615}"/>
              </a:ext>
            </a:extLst>
          </p:cNvPr>
          <p:cNvSpPr txBox="1"/>
          <p:nvPr/>
        </p:nvSpPr>
        <p:spPr>
          <a:xfrm>
            <a:off x="5672335" y="2992926"/>
            <a:ext cx="33222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Query </a:t>
            </a: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vault in parallel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with feature and action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 feature-action Q-value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each vault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n-US" sz="22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all feature-action Q-values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B06F9E-2EE5-964F-B3BC-C0F87123F14B}"/>
              </a:ext>
            </a:extLst>
          </p:cNvPr>
          <p:cNvSpPr/>
          <p:nvPr/>
        </p:nvSpPr>
        <p:spPr>
          <a:xfrm>
            <a:off x="2917580" y="4587896"/>
            <a:ext cx="288679" cy="209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2E0FD9-80DB-794A-B88A-EFF892C28F04}"/>
              </a:ext>
            </a:extLst>
          </p:cNvPr>
          <p:cNvSpPr/>
          <p:nvPr/>
        </p:nvSpPr>
        <p:spPr>
          <a:xfrm>
            <a:off x="4769828" y="4583951"/>
            <a:ext cx="288679" cy="209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ent Up Arrow 23">
            <a:extLst>
              <a:ext uri="{FF2B5EF4-FFF2-40B4-BE49-F238E27FC236}">
                <a16:creationId xmlns:a16="http://schemas.microsoft.com/office/drawing/2014/main" id="{7FE15E9D-495E-AE4A-8B19-2F05137FCF01}"/>
              </a:ext>
            </a:extLst>
          </p:cNvPr>
          <p:cNvSpPr/>
          <p:nvPr/>
        </p:nvSpPr>
        <p:spPr>
          <a:xfrm rot="10800000" flipH="1">
            <a:off x="2436640" y="3499338"/>
            <a:ext cx="869947" cy="2004646"/>
          </a:xfrm>
          <a:prstGeom prst="bentUpArrow">
            <a:avLst/>
          </a:prstGeom>
          <a:solidFill>
            <a:schemeClr val="accent6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9C53C66-1D4D-D746-83A4-C5131C95F0CE}"/>
              </a:ext>
            </a:extLst>
          </p:cNvPr>
          <p:cNvSpPr/>
          <p:nvPr/>
        </p:nvSpPr>
        <p:spPr>
          <a:xfrm>
            <a:off x="4047875" y="5554016"/>
            <a:ext cx="5015738" cy="836867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MAX ensures the Q(S,A) is driven by the constituent feature that has 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Q(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ɸ,A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9F76E9-270A-FB4F-9B17-4F9470E6AB85}"/>
              </a:ext>
            </a:extLst>
          </p:cNvPr>
          <p:cNvSpPr txBox="1"/>
          <p:nvPr/>
        </p:nvSpPr>
        <p:spPr>
          <a:xfrm>
            <a:off x="5621217" y="2114672"/>
            <a:ext cx="33222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retrieve Q(S,A) for each action</a:t>
            </a:r>
          </a:p>
          <a:p>
            <a:endParaRPr lang="en-US" dirty="0"/>
          </a:p>
        </p:txBody>
      </p:sp>
      <p:pic>
        <p:nvPicPr>
          <p:cNvPr id="26" name="Graphic 25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A95EE190-5F25-7F4C-A055-1501F9941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further partition each vault into multiple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plane stores a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 of a feature-action pair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9467"/>
            <a:ext cx="8229599" cy="38011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E315ED-D664-B74A-BF6B-7E716A025A30}"/>
              </a:ext>
            </a:extLst>
          </p:cNvPr>
          <p:cNvSpPr/>
          <p:nvPr/>
        </p:nvSpPr>
        <p:spPr>
          <a:xfrm>
            <a:off x="281354" y="2409467"/>
            <a:ext cx="3666392" cy="3709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737A8-AC0B-E748-A514-6844604E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2409467"/>
            <a:ext cx="1089810" cy="522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D7AD39-8543-2F42-AEF4-77B0FDC402D3}"/>
              </a:ext>
            </a:extLst>
          </p:cNvPr>
          <p:cNvSpPr/>
          <p:nvPr/>
        </p:nvSpPr>
        <p:spPr>
          <a:xfrm rot="3300924">
            <a:off x="5504479" y="3918887"/>
            <a:ext cx="45719" cy="19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25BAA-CF3F-4640-8BA0-036A84BBEB0A}"/>
              </a:ext>
            </a:extLst>
          </p:cNvPr>
          <p:cNvSpPr/>
          <p:nvPr/>
        </p:nvSpPr>
        <p:spPr>
          <a:xfrm rot="2224288">
            <a:off x="6501153" y="4219311"/>
            <a:ext cx="45719" cy="135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38B668-ADBA-4343-928E-9D39BAA77F30}"/>
              </a:ext>
            </a:extLst>
          </p:cNvPr>
          <p:cNvSpPr/>
          <p:nvPr/>
        </p:nvSpPr>
        <p:spPr>
          <a:xfrm>
            <a:off x="4235935" y="5646835"/>
            <a:ext cx="3061680" cy="563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0669E-8799-2049-904C-7258258167CE}"/>
              </a:ext>
            </a:extLst>
          </p:cNvPr>
          <p:cNvSpPr/>
          <p:nvPr/>
        </p:nvSpPr>
        <p:spPr>
          <a:xfrm>
            <a:off x="4704946" y="5218629"/>
            <a:ext cx="1476046" cy="424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151BDC-A732-644A-96B8-AF62339E40E5}"/>
              </a:ext>
            </a:extLst>
          </p:cNvPr>
          <p:cNvSpPr/>
          <p:nvPr/>
        </p:nvSpPr>
        <p:spPr>
          <a:xfrm>
            <a:off x="5996539" y="2931855"/>
            <a:ext cx="1424539" cy="153463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3BC8F-4468-0040-93ED-C4553AFD850B}"/>
              </a:ext>
            </a:extLst>
          </p:cNvPr>
          <p:cNvSpPr/>
          <p:nvPr/>
        </p:nvSpPr>
        <p:spPr>
          <a:xfrm>
            <a:off x="7328829" y="3676313"/>
            <a:ext cx="30721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0C9997-0664-3143-8404-48AE63496C87}"/>
              </a:ext>
            </a:extLst>
          </p:cNvPr>
          <p:cNvSpPr/>
          <p:nvPr/>
        </p:nvSpPr>
        <p:spPr>
          <a:xfrm>
            <a:off x="7421077" y="4128708"/>
            <a:ext cx="423511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657D4A-1D09-2A43-9B6F-9004BAF9CC7F}"/>
              </a:ext>
            </a:extLst>
          </p:cNvPr>
          <p:cNvSpPr/>
          <p:nvPr/>
        </p:nvSpPr>
        <p:spPr>
          <a:xfrm>
            <a:off x="7477559" y="2829827"/>
            <a:ext cx="712270" cy="25902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DAA472-E1C5-204F-982B-684CA06CBD0E}"/>
              </a:ext>
            </a:extLst>
          </p:cNvPr>
          <p:cNvSpPr/>
          <p:nvPr/>
        </p:nvSpPr>
        <p:spPr>
          <a:xfrm rot="5400000">
            <a:off x="7785961" y="3156684"/>
            <a:ext cx="128346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B8EC0-8612-8D46-ABFF-8E84B1727D7C}"/>
              </a:ext>
            </a:extLst>
          </p:cNvPr>
          <p:cNvSpPr/>
          <p:nvPr/>
        </p:nvSpPr>
        <p:spPr>
          <a:xfrm rot="5400000">
            <a:off x="7941570" y="3259354"/>
            <a:ext cx="340100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26D566-619C-8E4D-B4CA-E6F48B1510FD}"/>
              </a:ext>
            </a:extLst>
          </p:cNvPr>
          <p:cNvSpPr/>
          <p:nvPr/>
        </p:nvSpPr>
        <p:spPr>
          <a:xfrm rot="5400000">
            <a:off x="7284137" y="4267031"/>
            <a:ext cx="47438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9315BC-4B61-0C49-AD2E-4C1B7014E9AC}"/>
              </a:ext>
            </a:extLst>
          </p:cNvPr>
          <p:cNvSpPr/>
          <p:nvPr/>
        </p:nvSpPr>
        <p:spPr>
          <a:xfrm rot="5400000">
            <a:off x="7648980" y="4362837"/>
            <a:ext cx="28277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C51968-311B-2440-9069-5652B1069EB8}"/>
              </a:ext>
            </a:extLst>
          </p:cNvPr>
          <p:cNvSpPr/>
          <p:nvPr/>
        </p:nvSpPr>
        <p:spPr>
          <a:xfrm>
            <a:off x="7421077" y="4533624"/>
            <a:ext cx="744996" cy="3688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6F7E9C-7708-B044-9F22-DDA634CECBDC}"/>
              </a:ext>
            </a:extLst>
          </p:cNvPr>
          <p:cNvSpPr/>
          <p:nvPr/>
        </p:nvSpPr>
        <p:spPr>
          <a:xfrm rot="5400000">
            <a:off x="8055509" y="4458318"/>
            <a:ext cx="9181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709BB-5147-8642-A05D-F15090AC05D0}"/>
              </a:ext>
            </a:extLst>
          </p:cNvPr>
          <p:cNvSpPr/>
          <p:nvPr/>
        </p:nvSpPr>
        <p:spPr>
          <a:xfrm>
            <a:off x="6960400" y="4940174"/>
            <a:ext cx="1667043" cy="66826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4AEB47-4B23-D24A-91E0-5C669E9DA4CF}"/>
              </a:ext>
            </a:extLst>
          </p:cNvPr>
          <p:cNvSpPr/>
          <p:nvPr/>
        </p:nvSpPr>
        <p:spPr>
          <a:xfrm>
            <a:off x="5520922" y="3548791"/>
            <a:ext cx="450783" cy="34648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D7F80F-6589-1141-A46E-824BE728F781}"/>
              </a:ext>
            </a:extLst>
          </p:cNvPr>
          <p:cNvSpPr/>
          <p:nvPr/>
        </p:nvSpPr>
        <p:spPr>
          <a:xfrm>
            <a:off x="7421077" y="2364520"/>
            <a:ext cx="872023" cy="4387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51BAB8-521E-1442-9DE4-9FD577F1C043}"/>
              </a:ext>
            </a:extLst>
          </p:cNvPr>
          <p:cNvSpPr/>
          <p:nvPr/>
        </p:nvSpPr>
        <p:spPr>
          <a:xfrm>
            <a:off x="8410928" y="2571005"/>
            <a:ext cx="225307" cy="1993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0B460-9D9F-2842-A8ED-CA3944FDE91D}"/>
              </a:ext>
            </a:extLst>
          </p:cNvPr>
          <p:cNvSpPr txBox="1"/>
          <p:nvPr/>
        </p:nvSpPr>
        <p:spPr>
          <a:xfrm>
            <a:off x="51369" y="2931855"/>
            <a:ext cx="3708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Query </a:t>
            </a: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plane in parallel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with hashed feature and action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 partial feature-action Q-value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each plane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n-US" sz="22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all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parital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feature-action Q-values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0BBA48-2C5D-A144-8721-29660010AF16}"/>
              </a:ext>
            </a:extLst>
          </p:cNvPr>
          <p:cNvSpPr/>
          <p:nvPr/>
        </p:nvSpPr>
        <p:spPr>
          <a:xfrm>
            <a:off x="8069546" y="3664620"/>
            <a:ext cx="96527" cy="9652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8176-C900-0242-8761-7725A09BF947}"/>
              </a:ext>
            </a:extLst>
          </p:cNvPr>
          <p:cNvSpPr txBox="1"/>
          <p:nvPr/>
        </p:nvSpPr>
        <p:spPr>
          <a:xfrm>
            <a:off x="163526" y="2005231"/>
            <a:ext cx="3337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retrieve Q(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ɸ,A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for each action</a:t>
            </a:r>
          </a:p>
        </p:txBody>
      </p:sp>
      <p:pic>
        <p:nvPicPr>
          <p:cNvPr id="32" name="Graphic 31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023F2343-B43E-524A-B966-31DA5EC94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64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further partition each vault into  multiple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plane stores a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 of a feature-action pair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9467"/>
            <a:ext cx="8229599" cy="38011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E315ED-D664-B74A-BF6B-7E716A025A30}"/>
              </a:ext>
            </a:extLst>
          </p:cNvPr>
          <p:cNvSpPr/>
          <p:nvPr/>
        </p:nvSpPr>
        <p:spPr>
          <a:xfrm>
            <a:off x="281354" y="2409467"/>
            <a:ext cx="3666392" cy="3709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737A8-AC0B-E748-A514-6844604E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2409467"/>
            <a:ext cx="1089810" cy="522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D7AD39-8543-2F42-AEF4-77B0FDC402D3}"/>
              </a:ext>
            </a:extLst>
          </p:cNvPr>
          <p:cNvSpPr/>
          <p:nvPr/>
        </p:nvSpPr>
        <p:spPr>
          <a:xfrm rot="3300924">
            <a:off x="5504479" y="3918887"/>
            <a:ext cx="45719" cy="19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25BAA-CF3F-4640-8BA0-036A84BBEB0A}"/>
              </a:ext>
            </a:extLst>
          </p:cNvPr>
          <p:cNvSpPr/>
          <p:nvPr/>
        </p:nvSpPr>
        <p:spPr>
          <a:xfrm rot="2224288">
            <a:off x="6501153" y="4219311"/>
            <a:ext cx="45719" cy="135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38B668-ADBA-4343-928E-9D39BAA77F30}"/>
              </a:ext>
            </a:extLst>
          </p:cNvPr>
          <p:cNvSpPr/>
          <p:nvPr/>
        </p:nvSpPr>
        <p:spPr>
          <a:xfrm>
            <a:off x="4235935" y="5646835"/>
            <a:ext cx="3061680" cy="563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0669E-8799-2049-904C-7258258167CE}"/>
              </a:ext>
            </a:extLst>
          </p:cNvPr>
          <p:cNvSpPr/>
          <p:nvPr/>
        </p:nvSpPr>
        <p:spPr>
          <a:xfrm>
            <a:off x="4704946" y="5218629"/>
            <a:ext cx="1476046" cy="424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151BDC-A732-644A-96B8-AF62339E40E5}"/>
              </a:ext>
            </a:extLst>
          </p:cNvPr>
          <p:cNvSpPr/>
          <p:nvPr/>
        </p:nvSpPr>
        <p:spPr>
          <a:xfrm>
            <a:off x="5996539" y="2931855"/>
            <a:ext cx="1424539" cy="153463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3BC8F-4468-0040-93ED-C4553AFD850B}"/>
              </a:ext>
            </a:extLst>
          </p:cNvPr>
          <p:cNvSpPr/>
          <p:nvPr/>
        </p:nvSpPr>
        <p:spPr>
          <a:xfrm>
            <a:off x="7328829" y="3676313"/>
            <a:ext cx="30721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0C9997-0664-3143-8404-48AE63496C87}"/>
              </a:ext>
            </a:extLst>
          </p:cNvPr>
          <p:cNvSpPr/>
          <p:nvPr/>
        </p:nvSpPr>
        <p:spPr>
          <a:xfrm>
            <a:off x="7421077" y="4128708"/>
            <a:ext cx="423511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657D4A-1D09-2A43-9B6F-9004BAF9CC7F}"/>
              </a:ext>
            </a:extLst>
          </p:cNvPr>
          <p:cNvSpPr/>
          <p:nvPr/>
        </p:nvSpPr>
        <p:spPr>
          <a:xfrm>
            <a:off x="7477559" y="2829827"/>
            <a:ext cx="712270" cy="25902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DAA472-E1C5-204F-982B-684CA06CBD0E}"/>
              </a:ext>
            </a:extLst>
          </p:cNvPr>
          <p:cNvSpPr/>
          <p:nvPr/>
        </p:nvSpPr>
        <p:spPr>
          <a:xfrm rot="5400000">
            <a:off x="7785961" y="3156684"/>
            <a:ext cx="128346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B8EC0-8612-8D46-ABFF-8E84B1727D7C}"/>
              </a:ext>
            </a:extLst>
          </p:cNvPr>
          <p:cNvSpPr/>
          <p:nvPr/>
        </p:nvSpPr>
        <p:spPr>
          <a:xfrm rot="5400000">
            <a:off x="7941570" y="3259354"/>
            <a:ext cx="340100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26D566-619C-8E4D-B4CA-E6F48B1510FD}"/>
              </a:ext>
            </a:extLst>
          </p:cNvPr>
          <p:cNvSpPr/>
          <p:nvPr/>
        </p:nvSpPr>
        <p:spPr>
          <a:xfrm rot="5400000">
            <a:off x="7284137" y="4267031"/>
            <a:ext cx="47438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9315BC-4B61-0C49-AD2E-4C1B7014E9AC}"/>
              </a:ext>
            </a:extLst>
          </p:cNvPr>
          <p:cNvSpPr/>
          <p:nvPr/>
        </p:nvSpPr>
        <p:spPr>
          <a:xfrm rot="5400000">
            <a:off x="7648980" y="4362837"/>
            <a:ext cx="28277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C51968-311B-2440-9069-5652B1069EB8}"/>
              </a:ext>
            </a:extLst>
          </p:cNvPr>
          <p:cNvSpPr/>
          <p:nvPr/>
        </p:nvSpPr>
        <p:spPr>
          <a:xfrm>
            <a:off x="7421077" y="4533624"/>
            <a:ext cx="744996" cy="3688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6F7E9C-7708-B044-9F22-DDA634CECBDC}"/>
              </a:ext>
            </a:extLst>
          </p:cNvPr>
          <p:cNvSpPr/>
          <p:nvPr/>
        </p:nvSpPr>
        <p:spPr>
          <a:xfrm rot="5400000">
            <a:off x="8055509" y="4458318"/>
            <a:ext cx="9181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709BB-5147-8642-A05D-F15090AC05D0}"/>
              </a:ext>
            </a:extLst>
          </p:cNvPr>
          <p:cNvSpPr/>
          <p:nvPr/>
        </p:nvSpPr>
        <p:spPr>
          <a:xfrm>
            <a:off x="6960400" y="4940174"/>
            <a:ext cx="1667043" cy="66826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4AEB47-4B23-D24A-91E0-5C669E9DA4CF}"/>
              </a:ext>
            </a:extLst>
          </p:cNvPr>
          <p:cNvSpPr/>
          <p:nvPr/>
        </p:nvSpPr>
        <p:spPr>
          <a:xfrm>
            <a:off x="5520922" y="3548791"/>
            <a:ext cx="450783" cy="34648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D7F80F-6589-1141-A46E-824BE728F781}"/>
              </a:ext>
            </a:extLst>
          </p:cNvPr>
          <p:cNvSpPr/>
          <p:nvPr/>
        </p:nvSpPr>
        <p:spPr>
          <a:xfrm>
            <a:off x="7421077" y="2364520"/>
            <a:ext cx="872023" cy="4387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51BAB8-521E-1442-9DE4-9FD577F1C043}"/>
              </a:ext>
            </a:extLst>
          </p:cNvPr>
          <p:cNvSpPr/>
          <p:nvPr/>
        </p:nvSpPr>
        <p:spPr>
          <a:xfrm>
            <a:off x="8410928" y="2571005"/>
            <a:ext cx="225307" cy="1993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0B460-9D9F-2842-A8ED-CA3944FDE91D}"/>
              </a:ext>
            </a:extLst>
          </p:cNvPr>
          <p:cNvSpPr txBox="1"/>
          <p:nvPr/>
        </p:nvSpPr>
        <p:spPr>
          <a:xfrm>
            <a:off x="51369" y="2931855"/>
            <a:ext cx="3708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Query </a:t>
            </a: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plane in parallel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with hashed feature and action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 partial feature-action Q-value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each plane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n-US" sz="22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all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parital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feature-action Q-values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0BBA48-2C5D-A144-8721-29660010AF16}"/>
              </a:ext>
            </a:extLst>
          </p:cNvPr>
          <p:cNvSpPr/>
          <p:nvPr/>
        </p:nvSpPr>
        <p:spPr>
          <a:xfrm>
            <a:off x="8069546" y="3664620"/>
            <a:ext cx="96527" cy="9652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8176-C900-0242-8761-7725A09BF947}"/>
              </a:ext>
            </a:extLst>
          </p:cNvPr>
          <p:cNvSpPr txBox="1"/>
          <p:nvPr/>
        </p:nvSpPr>
        <p:spPr>
          <a:xfrm>
            <a:off x="163526" y="2005231"/>
            <a:ext cx="3337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retrieve Q(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ɸ,A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for each action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E9A3AF-4937-E644-8417-E3BAE18DAE18}"/>
              </a:ext>
            </a:extLst>
          </p:cNvPr>
          <p:cNvSpPr/>
          <p:nvPr/>
        </p:nvSpPr>
        <p:spPr>
          <a:xfrm>
            <a:off x="169011" y="874642"/>
            <a:ext cx="8736450" cy="54810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B0147E3-F727-A04D-B62D-290E6BC8762B}"/>
              </a:ext>
            </a:extLst>
          </p:cNvPr>
          <p:cNvSpPr/>
          <p:nvPr/>
        </p:nvSpPr>
        <p:spPr>
          <a:xfrm>
            <a:off x="292177" y="2109905"/>
            <a:ext cx="8550679" cy="1011582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Enables sharing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of partial Q-values between </a:t>
            </a:r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feature values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shortens prefetcher training time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C53F177-188D-9946-AFC1-0CAE82C1D8DC}"/>
              </a:ext>
            </a:extLst>
          </p:cNvPr>
          <p:cNvSpPr/>
          <p:nvPr/>
        </p:nvSpPr>
        <p:spPr>
          <a:xfrm>
            <a:off x="292176" y="4108192"/>
            <a:ext cx="8550679" cy="1008978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 chances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of sharing partial Q-values </a:t>
            </a:r>
          </a:p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across widely </a:t>
            </a:r>
            <a:r>
              <a:rPr lang="en-US" sz="2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feature values</a:t>
            </a:r>
          </a:p>
        </p:txBody>
      </p:sp>
    </p:spTree>
    <p:extLst>
      <p:ext uri="{BB962C8B-B14F-4D97-AF65-F5344CB8AC3E}">
        <p14:creationId xmlns:p14="http://schemas.microsoft.com/office/powerpoint/2010/main" val="10826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88099F-78B1-2141-8DA0-87622207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D89C4-2498-C04B-97D8-8071BA37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97541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distinct reward levels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and timely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but late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coverage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pPr lvl="1"/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No-prefetch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Values are set at design time via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2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further in silicon for higher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B904-D8C3-6C41-B80C-4BB2D37E8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B6684-11FD-8246-AEC6-0EB9F3A65442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D3E38-0374-1441-A646-7543C4FF68B3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0BC84-076A-2B4E-9393-99EAEE09E420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5D1C4-6277-FD42-8701-4E6292CE74B2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FFD5D-1E3F-F945-A3BA-51C53E546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7326A4-679F-9841-A145-63EF811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3F66CE-890C-0142-86C0-48D6A261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Pipelined search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operation for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assignment and </a:t>
            </a:r>
            <a:r>
              <a:rPr lang="en-US" sz="3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update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Feature types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Reward and Hyperparameter values</a:t>
            </a:r>
          </a:p>
        </p:txBody>
      </p:sp>
    </p:spTree>
    <p:extLst>
      <p:ext uri="{BB962C8B-B14F-4D97-AF65-F5344CB8AC3E}">
        <p14:creationId xmlns:p14="http://schemas.microsoft.com/office/powerpoint/2010/main" val="33896928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7326A4-679F-9841-A145-63EF811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3F66CE-890C-0142-86C0-48D6A261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Pipelined search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operation for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assignment and </a:t>
            </a:r>
            <a:r>
              <a:rPr lang="en-US" sz="3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update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Feature types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Reward and Hyperparameter values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92D05-4936-4D44-B52B-D28617FD9DF1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57DDB-02C0-F641-AB92-F6CE9327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302611"/>
            <a:ext cx="8635117" cy="19206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C0B1E3-6FB5-6740-9025-229FD6DD0D65}"/>
              </a:ext>
            </a:extLst>
          </p:cNvPr>
          <p:cNvSpPr txBox="1"/>
          <p:nvPr/>
        </p:nvSpPr>
        <p:spPr>
          <a:xfrm>
            <a:off x="2207286" y="4302085"/>
            <a:ext cx="4729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https://arxiv.org/pdf/2109.12021.pdf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79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</a:t>
            </a:r>
            <a:r>
              <a:rPr lang="en-US" sz="2800" b="1">
                <a:latin typeface="Lato" panose="020F0502020204030203" pitchFamily="34" charset="77"/>
              </a:rPr>
              <a:t>Reinforcement Learning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Pythia </a:t>
            </a:r>
            <a:r>
              <a:rPr lang="en-US" sz="2800" b="1">
                <a:latin typeface="Lato" panose="020F0502020204030203" pitchFamily="34" charset="77"/>
              </a:rPr>
              <a:t>and 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483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83898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trace-driven simulator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single-core memory-intensive workload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 CPU2006 and CPU2017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PARSEC 2.1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Homogeneous and heterogeneous multi-core mixes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state-of-the-art prefetchers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[Kim+, MICRO’16]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Bingo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Bakhshalipour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HPCA’19]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MLOP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Shakerinava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3</a:t>
            </a:r>
            <a:r>
              <a:rPr lang="en-US" sz="1800" b="1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Prefetching Championship, 2019 ]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SPP+DSPatch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MICRO’19]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SPP+PPF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[Bhatia+, ISCA’20]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820FF-CC99-994C-9E2F-D95E9DD48D9E}"/>
              </a:ext>
            </a:extLst>
          </p:cNvPr>
          <p:cNvSpPr txBox="1"/>
          <p:nvPr/>
        </p:nvSpPr>
        <p:spPr>
          <a:xfrm>
            <a:off x="5623757" y="6398822"/>
            <a:ext cx="3031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[3]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https://github.com/ChampSim/ChampSim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7EA5C-35E4-F941-9564-9CF82211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AB781-6E1D-4D44-AAAC-11021D7B8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Derived from </a:t>
            </a:r>
            <a:r>
              <a:rPr lang="en-US" sz="3000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 features</a:t>
            </a:r>
          </a:p>
          <a:p>
            <a:pPr lvl="1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Sequence of last-4 deltas</a:t>
            </a: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16 prefetch offsets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Ranging between -6 to +32. Including 0.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+20;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+12;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-L=-4;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-H=-14;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-L=-8;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=-12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E7B35A38-C9B0-FA47-942A-7BC2F1E7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554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045637"/>
              </p:ext>
            </p:extLst>
          </p:nvPr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24575" y="3189861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7.7%</a:t>
            </a:r>
          </a:p>
        </p:txBody>
      </p:sp>
    </p:spTree>
    <p:extLst>
      <p:ext uri="{BB962C8B-B14F-4D97-AF65-F5344CB8AC3E}">
        <p14:creationId xmlns:p14="http://schemas.microsoft.com/office/powerpoint/2010/main" val="669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 uiExpand="1">
        <p:bldSub>
          <a:bldChart bld="series"/>
        </p:bldSub>
      </p:bldGraphic>
      <p:bldP spid="22" grpId="0"/>
      <p:bldP spid="23" grpId="0"/>
      <p:bldP spid="24" grpId="0"/>
      <p:bldP spid="25" grpId="0"/>
      <p:bldP spid="35" grpId="0"/>
      <p:bldP spid="3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Lato" panose="020F0502020204030203" pitchFamily="34" charset="77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Lato" panose="020F0502020204030203" pitchFamily="34" charset="77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77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77"/>
              </a:rPr>
              <a:t>Pythia</a:t>
            </a:r>
            <a:endParaRPr lang="en-US" sz="2000" b="1" dirty="0">
              <a:solidFill>
                <a:srgbClr val="C00000"/>
              </a:solidFill>
              <a:latin typeface="Lato" panose="020F0502020204030203" pitchFamily="34" charset="77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Lato" panose="020F0502020204030203" pitchFamily="34" charset="77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61748" y="312978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Lato" panose="020F0502020204030203" pitchFamily="34" charset="77"/>
              </a:rPr>
              <a:t>7.7%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82EF0A-FF3F-2447-94E7-065DCDE4778E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78F5B-5AD3-3444-AB2D-EFA84E5C42D3}"/>
              </a:ext>
            </a:extLst>
          </p:cNvPr>
          <p:cNvSpPr/>
          <p:nvPr/>
        </p:nvSpPr>
        <p:spPr>
          <a:xfrm>
            <a:off x="80387" y="2046456"/>
            <a:ext cx="8983226" cy="131028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Pythia consistently provides the highest performance in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core configurations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B46C1-FC04-B54B-819D-490FB17FC6C3}"/>
              </a:ext>
            </a:extLst>
          </p:cNvPr>
          <p:cNvSpPr/>
          <p:nvPr/>
        </p:nvSpPr>
        <p:spPr>
          <a:xfrm>
            <a:off x="80387" y="3802856"/>
            <a:ext cx="8983226" cy="1017745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Pythia’s gain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with core count</a:t>
            </a:r>
          </a:p>
        </p:txBody>
      </p:sp>
    </p:spTree>
    <p:extLst>
      <p:ext uri="{BB962C8B-B14F-4D97-AF65-F5344CB8AC3E}">
        <p14:creationId xmlns:p14="http://schemas.microsoft.com/office/powerpoint/2010/main" val="22842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425713"/>
              </p:ext>
            </p:extLst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68741" y="2589580"/>
            <a:ext cx="20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~Intel Xeon 6258R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4" y="3591445"/>
            <a:ext cx="2764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~AMD EPYC Rome 7702P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~AMD </a:t>
            </a:r>
            <a:r>
              <a:rPr lang="en-US" sz="2000" i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Threadripper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3990x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Graphic spid="6" grpId="0" uiExpand="1">
        <p:bldSub>
          <a:bldChart bld="series"/>
        </p:bldSub>
      </p:bldGraphic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2" grpId="0"/>
      <p:bldP spid="2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68741" y="258958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~Intel Xeon 6258R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4" y="3591445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~AMD EPYC Rome 7702P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~AMD 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Threadripper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 3990x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77"/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Lato" panose="020F0502020204030203" pitchFamily="34" charset="77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Lato" panose="020F0502020204030203" pitchFamily="34" charset="77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77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56764" y="7947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Lato" panose="020F0502020204030203" pitchFamily="34" charset="77"/>
              </a:rPr>
              <a:t>17%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B99ED5-254B-834B-8CE2-64A8CD8975BF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0A7FC1-AA75-8346-96D6-E584847A540F}"/>
              </a:ext>
            </a:extLst>
          </p:cNvPr>
          <p:cNvSpPr/>
          <p:nvPr/>
        </p:nvSpPr>
        <p:spPr>
          <a:xfrm>
            <a:off x="80388" y="2655844"/>
            <a:ext cx="8983226" cy="155892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Pythia outperforms prior best prefetchers for</a:t>
            </a:r>
            <a:r>
              <a:rPr lang="en-US" sz="33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3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wide range of DRAM bandwidth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8608374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8A5D72-D24E-0F4A-8AF5-D0AFC750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414829-E5F9-4444-A455-F8B478F3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value customization</a:t>
            </a:r>
          </a:p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Strict Pythia configuration</a:t>
            </a:r>
          </a:p>
          <a:p>
            <a:pPr lvl="1"/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the rewards for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prefetching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Decreasing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the rewards for 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 prefetching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Strict Pythia is </a:t>
            </a:r>
            <a:r>
              <a:rPr lang="en-US" sz="3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conservative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generating prefetch requests than the basic Pythia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Evaluate on all </a:t>
            </a:r>
            <a:r>
              <a:rPr lang="en-US" sz="3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graph processing workloads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36B4665B-53FC-434E-9FA0-B6E717227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3034358"/>
            <a:ext cx="7108166" cy="15931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3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83898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trace-driven simulator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single-core memory-intensive workload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 CPU2006 and CPU2017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PARSEC 2.1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Homogeneous and heterogeneous multi-core mixes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state-of-the-art prefetchers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[Kim+, MICRO’16]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Bingo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Bakhshalipour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HPCA’19]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MLOP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Shakerinava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3</a:t>
            </a:r>
            <a:r>
              <a:rPr lang="en-US" sz="1800" b="1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Prefetching Championship, 2019 ]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SPP+DSPatch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MICRO’19]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SPP+PPF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[Bhatia+, ISCA’20]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820FF-CC99-994C-9E2F-D95E9DD48D9E}"/>
              </a:ext>
            </a:extLst>
          </p:cNvPr>
          <p:cNvSpPr txBox="1"/>
          <p:nvPr/>
        </p:nvSpPr>
        <p:spPr>
          <a:xfrm>
            <a:off x="5623757" y="6398822"/>
            <a:ext cx="3031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[3]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https://github.com/ChampSim/ChampSim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6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918478"/>
              </p:ext>
            </p:extLst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1" grpId="0"/>
      <p:bldP spid="13" grpId="0"/>
      <p:bldP spid="15" grpId="0"/>
      <p:bldP spid="19" grpId="0"/>
      <p:bldP spid="24" grpId="0"/>
      <p:bldP spid="26" grpId="0"/>
      <p:bldP spid="27" grpId="0" animBg="1"/>
      <p:bldP spid="2" grpId="0" animBg="1"/>
      <p:bldP spid="20" grpId="0" animBg="1"/>
      <p:bldP spid="21" grpId="0" animBg="1"/>
      <p:bldP spid="23" grpId="0" animBg="1"/>
      <p:bldP spid="28" grpId="0" animBg="1"/>
      <p:bldP spid="2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EACA24-4173-0442-8D81-D3A7FE6C9486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EA1B1-4C32-2D4A-96A5-BB0983538425}"/>
              </a:ext>
            </a:extLst>
          </p:cNvPr>
          <p:cNvSpPr/>
          <p:nvPr/>
        </p:nvSpPr>
        <p:spPr>
          <a:xfrm>
            <a:off x="80387" y="2545728"/>
            <a:ext cx="8983226" cy="194807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Pythia can extract even higher performance via customization </a:t>
            </a:r>
            <a:r>
              <a:rPr lang="en-US" sz="3600" b="1" dirty="0">
                <a:solidFill>
                  <a:srgbClr val="FFFF00"/>
                </a:solidFill>
              </a:rPr>
              <a:t>without changing hardware</a:t>
            </a:r>
          </a:p>
        </p:txBody>
      </p:sp>
    </p:spTree>
    <p:extLst>
      <p:ext uri="{BB962C8B-B14F-4D97-AF65-F5344CB8AC3E}">
        <p14:creationId xmlns:p14="http://schemas.microsoft.com/office/powerpoint/2010/main" val="32720566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170E7-5437-B241-B8D8-8F3300D0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Pythia’s Overhead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193EB-0456-824E-AABB-C7B93318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+mn-lt"/>
              </a:rPr>
              <a:t>25.5 KB </a:t>
            </a:r>
            <a:r>
              <a:rPr lang="en-US" sz="3000" dirty="0">
                <a:latin typeface="+mn-lt"/>
              </a:rPr>
              <a:t>of total metadata storage </a:t>
            </a:r>
            <a:r>
              <a:rPr lang="en-US" sz="3000" b="1" dirty="0">
                <a:solidFill>
                  <a:srgbClr val="000CFF"/>
                </a:solidFill>
                <a:latin typeface="+mn-lt"/>
              </a:rPr>
              <a:t>per core</a:t>
            </a:r>
          </a:p>
          <a:p>
            <a:pPr lvl="1"/>
            <a:r>
              <a:rPr lang="en-US" sz="2600" dirty="0">
                <a:latin typeface="+mn-lt"/>
              </a:rPr>
              <a:t>Only simple tables</a:t>
            </a:r>
          </a:p>
          <a:p>
            <a:r>
              <a:rPr lang="en-US" sz="3000" dirty="0">
                <a:latin typeface="+mn-lt"/>
              </a:rPr>
              <a:t>We also model functionally-accurate Pythia with full complexity in </a:t>
            </a:r>
            <a:r>
              <a:rPr lang="en-US" sz="3000" b="1" dirty="0">
                <a:solidFill>
                  <a:schemeClr val="accent2"/>
                </a:solidFill>
                <a:latin typeface="+mn-lt"/>
              </a:rPr>
              <a:t>Chisel</a:t>
            </a:r>
            <a:r>
              <a:rPr lang="en-US" sz="3000" dirty="0">
                <a:latin typeface="+mn-lt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[4]</a:t>
            </a:r>
            <a:r>
              <a:rPr lang="en-US" sz="3000" dirty="0">
                <a:latin typeface="+mn-lt"/>
              </a:rPr>
              <a:t> HDL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CE33B3-3879-9E48-945B-53C67109D76C}"/>
              </a:ext>
            </a:extLst>
          </p:cNvPr>
          <p:cNvSpPr/>
          <p:nvPr/>
        </p:nvSpPr>
        <p:spPr>
          <a:xfrm>
            <a:off x="2539715" y="2980986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1.03%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overhead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CF103B-80E0-0B4F-96B7-2C7E8AA094DF}"/>
              </a:ext>
            </a:extLst>
          </p:cNvPr>
          <p:cNvSpPr/>
          <p:nvPr/>
        </p:nvSpPr>
        <p:spPr>
          <a:xfrm>
            <a:off x="2539714" y="51872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Satisfies prediction latency</a:t>
            </a: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99BC97-2BA5-584E-8758-5898A9AC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2778904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64FBD02-CAFE-C749-90E4-555B48C2307C}"/>
              </a:ext>
            </a:extLst>
          </p:cNvPr>
          <p:cNvSpPr/>
          <p:nvPr/>
        </p:nvSpPr>
        <p:spPr>
          <a:xfrm>
            <a:off x="2539714" y="40653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</a:rPr>
              <a:t>0.4%</a:t>
            </a:r>
            <a:r>
              <a:rPr lang="en-US" sz="2700" b="1" dirty="0"/>
              <a:t> </a:t>
            </a:r>
            <a:r>
              <a:rPr lang="en-US" sz="2700" b="1" dirty="0">
                <a:solidFill>
                  <a:srgbClr val="FFFF00"/>
                </a:solidFill>
              </a:rPr>
              <a:t>power</a:t>
            </a:r>
            <a:r>
              <a:rPr lang="en-US" sz="2700" b="1" dirty="0"/>
              <a:t> overhead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3FFCA-31F6-644E-8F1B-1AF3AA3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3874523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2E2A8A-176E-2A44-AE22-6D9BB69A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4985794"/>
            <a:ext cx="1042482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FAFE7A-26BE-B54E-9515-C4C2BB6617F5}"/>
              </a:ext>
            </a:extLst>
          </p:cNvPr>
          <p:cNvSpPr txBox="1"/>
          <p:nvPr/>
        </p:nvSpPr>
        <p:spPr>
          <a:xfrm>
            <a:off x="1707907" y="6121440"/>
            <a:ext cx="620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desktop-class 4-core Skylake processor (Xeon D2132IT, 60W)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2E59-B1D8-4E46-92B4-5062CD636EE0}"/>
              </a:ext>
            </a:extLst>
          </p:cNvPr>
          <p:cNvSpPr txBox="1"/>
          <p:nvPr/>
        </p:nvSpPr>
        <p:spPr>
          <a:xfrm>
            <a:off x="6514862" y="6394960"/>
            <a:ext cx="2137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[4]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https://www.chisel-lang.org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9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7" grpId="0" animBg="1"/>
      <p:bldP spid="20" grpId="0"/>
      <p:bldP spid="2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Performance comparison with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unseen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provides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equally high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performance benefits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against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multi-level prefetchers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outperforms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prior best multi-level prefetchers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Pythia’s learning with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case study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reason towards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correctness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Pythia’s decision</a:t>
            </a:r>
          </a:p>
          <a:p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sensitivity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different features and hyperparameter values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Detailed single-core and four-core performance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Performance comparison with </a:t>
            </a:r>
            <a:r>
              <a:rPr lang="en-US" b="1" dirty="0">
                <a:solidFill>
                  <a:srgbClr val="C00000"/>
                </a:solidFill>
              </a:rPr>
              <a:t>unseen traces</a:t>
            </a:r>
          </a:p>
          <a:p>
            <a:pPr lvl="1"/>
            <a:r>
              <a:rPr lang="en-US" dirty="0"/>
              <a:t>Pythia provides equally high performance benefits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Comparison against </a:t>
            </a:r>
            <a:r>
              <a:rPr lang="en-US" b="1" dirty="0">
                <a:solidFill>
                  <a:srgbClr val="000CFF"/>
                </a:solidFill>
              </a:rPr>
              <a:t>multi-level prefetchers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Pythia outperforms prior best multi-level prefetchers</a:t>
            </a:r>
          </a:p>
          <a:p>
            <a:pPr lvl="1"/>
            <a:endParaRPr lang="en-US" dirty="0"/>
          </a:p>
          <a:p>
            <a:r>
              <a:rPr lang="en-US" dirty="0"/>
              <a:t>Understanding Pythia’s learning with </a:t>
            </a:r>
            <a:r>
              <a:rPr lang="en-US" b="1" dirty="0">
                <a:solidFill>
                  <a:schemeClr val="accent2"/>
                </a:solidFill>
              </a:rPr>
              <a:t>a case study</a:t>
            </a:r>
          </a:p>
          <a:p>
            <a:pPr lvl="1"/>
            <a:r>
              <a:rPr lang="en-US" dirty="0"/>
              <a:t>We reason towards the correctness of Pythia’s decision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Performance sensitivity</a:t>
            </a:r>
            <a:r>
              <a:rPr lang="en-US" dirty="0"/>
              <a:t> towards different features and hyperparameter values</a:t>
            </a:r>
          </a:p>
          <a:p>
            <a:endParaRPr lang="en-US" dirty="0"/>
          </a:p>
          <a:p>
            <a:r>
              <a:rPr lang="en-US" dirty="0"/>
              <a:t>Detailed single-core and four-core performance</a:t>
            </a:r>
            <a:endParaRPr lang="en-US" b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44A4A-BB04-3A40-AA0C-1FAF328BF33C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9752B-1A8B-6144-9B45-3FF3BF816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302611"/>
            <a:ext cx="8635117" cy="19206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21BB4-2BC2-3449-A3CD-747FA23CAAD4}"/>
              </a:ext>
            </a:extLst>
          </p:cNvPr>
          <p:cNvSpPr txBox="1"/>
          <p:nvPr/>
        </p:nvSpPr>
        <p:spPr>
          <a:xfrm>
            <a:off x="2172522" y="4359529"/>
            <a:ext cx="4729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https://arxiv.org/pdf/2109.12021.pdf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413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5BB35-9FEF-244E-92B7-E108363E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is Open 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3749AB-BE31-7046-A890-54FC3D0B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https://github.com/CMU-SAFARI/Pythia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MICRO’21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 evaluated</a:t>
            </a:r>
          </a:p>
          <a:p>
            <a:r>
              <a:rPr lang="en-US" sz="3000" b="1" dirty="0" err="1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</a:t>
            </a:r>
            <a:r>
              <a:rPr lang="en-US" sz="3000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code +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Chisel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modeling code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traces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used for evaluation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F51876-2774-604C-B12B-CB9D757B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86" y="43365"/>
            <a:ext cx="759994" cy="755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63882-2781-184B-8124-7F3E699E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69" y="44462"/>
            <a:ext cx="759994" cy="755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25227A-CBE5-E542-927A-E269C88C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52" y="44241"/>
            <a:ext cx="759994" cy="755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15DB7-E366-454A-BEC5-9981EE936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5" y="3190625"/>
            <a:ext cx="5816929" cy="35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205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Formulating Prefetching as </a:t>
            </a:r>
            <a:r>
              <a:rPr lang="en-US" sz="2800" b="1">
                <a:latin typeface="Lato" panose="020F0502020204030203" pitchFamily="34" charset="77"/>
              </a:rPr>
              <a:t>Reinforcement Learning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77"/>
              </a:rPr>
              <a:t>Evaluation of </a:t>
            </a:r>
            <a:r>
              <a:rPr lang="en-US" sz="2800" b="1">
                <a:latin typeface="Lato" panose="020F0502020204030203" pitchFamily="34" charset="77"/>
              </a:rPr>
              <a:t>Pythia and Key Results</a:t>
            </a:r>
            <a:endParaRPr lang="en-US" sz="2800" b="1" dirty="0">
              <a:latin typeface="Lato" panose="020F050202020403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Lato" panose="020F0502020204030203" pitchFamily="34" charset="77"/>
              </a:rPr>
              <a:t>Conclusion</a:t>
            </a:r>
            <a:endParaRPr lang="en-US" sz="2800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3580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D72AD6-90F9-4D4E-BB8C-B3CAE2447857}"/>
              </a:ext>
            </a:extLst>
          </p:cNvPr>
          <p:cNvSpPr/>
          <p:nvPr/>
        </p:nvSpPr>
        <p:spPr>
          <a:xfrm>
            <a:off x="90613" y="4939815"/>
            <a:ext cx="8972997" cy="1228072"/>
          </a:xfrm>
          <a:prstGeom prst="roundRect">
            <a:avLst>
              <a:gd name="adj" fmla="val 4914"/>
            </a:avLst>
          </a:prstGeom>
          <a:solidFill>
            <a:srgbClr val="FFD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F9310-436B-2148-9BEE-287B9C8D0845}"/>
              </a:ext>
            </a:extLst>
          </p:cNvPr>
          <p:cNvSpPr/>
          <p:nvPr/>
        </p:nvSpPr>
        <p:spPr>
          <a:xfrm>
            <a:off x="90614" y="3731501"/>
            <a:ext cx="8972997" cy="1157390"/>
          </a:xfrm>
          <a:prstGeom prst="roundRect">
            <a:avLst>
              <a:gd name="adj" fmla="val 4752"/>
            </a:avLst>
          </a:prstGeom>
          <a:solidFill>
            <a:srgbClr val="E2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26C6B5-FAA5-AD49-A5C5-27FF882473B7}"/>
              </a:ext>
            </a:extLst>
          </p:cNvPr>
          <p:cNvSpPr/>
          <p:nvPr/>
        </p:nvSpPr>
        <p:spPr>
          <a:xfrm>
            <a:off x="90615" y="2762038"/>
            <a:ext cx="8972997" cy="918538"/>
          </a:xfrm>
          <a:prstGeom prst="roundRect">
            <a:avLst>
              <a:gd name="adj" fmla="val 6118"/>
            </a:avLst>
          </a:prstGeom>
          <a:solidFill>
            <a:srgbClr val="FFF2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5F93DA-41DE-4A4C-9B1D-817B6A0EBC50}"/>
              </a:ext>
            </a:extLst>
          </p:cNvPr>
          <p:cNvSpPr/>
          <p:nvPr/>
        </p:nvSpPr>
        <p:spPr>
          <a:xfrm>
            <a:off x="80387" y="1553645"/>
            <a:ext cx="8972997" cy="1157390"/>
          </a:xfrm>
          <a:prstGeom prst="roundRect">
            <a:avLst>
              <a:gd name="adj" fmla="val 5700"/>
            </a:avLst>
          </a:prstGeom>
          <a:solidFill>
            <a:srgbClr val="FBE5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6700DE-A60F-0047-B270-63F9AB574DCC}"/>
              </a:ext>
            </a:extLst>
          </p:cNvPr>
          <p:cNvSpPr/>
          <p:nvPr/>
        </p:nvSpPr>
        <p:spPr>
          <a:xfrm>
            <a:off x="90616" y="936172"/>
            <a:ext cx="8972997" cy="566471"/>
          </a:xfrm>
          <a:prstGeom prst="roundRect">
            <a:avLst>
              <a:gd name="adj" fmla="val 10119"/>
            </a:avLst>
          </a:prstGeom>
          <a:solidFill>
            <a:srgbClr val="DAE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9DE5-F276-824C-9D6F-0E1B1DEE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8B0D0-D472-A74F-9DA1-634CACC78EB5}"/>
              </a:ext>
            </a:extLst>
          </p:cNvPr>
          <p:cNvSpPr txBox="1"/>
          <p:nvPr/>
        </p:nvSpPr>
        <p:spPr>
          <a:xfrm>
            <a:off x="2205308" y="6273497"/>
            <a:ext cx="4743606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https://github.com/CMU-SAFARI/Pythia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8" y="936172"/>
            <a:ext cx="8995245" cy="578949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Prefetchers predict addresses of future memory requests by associating memory access patterns with program context (called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800" b="1" dirty="0">
                <a:solidFill>
                  <a:srgbClr val="E303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Three key shortcomings of prior prefetchers: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 mainly using a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program feature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 awareness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(e.g., memory bandwidth usage)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 customizability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Design a prefetching framework that: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Learns from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features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use different features and/or prefetching objectives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Pythia, which formulates prefetching as reinforcement learning problem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Takes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 using multiple features and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target workloads via simple configuration registers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Proposes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realistic and practical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implementation of RL algorithm in hardware</a:t>
            </a:r>
          </a:p>
          <a:p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Evaluated using a wide range of workloads from SPEC CPU, PARSEC,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Outperforms best prefetcher (in 1-core config.) 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3.4%, 7.7% and 17%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1/4/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-constrained cores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 more performance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 basic Pythia across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workloads via simple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10247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6" grpId="0" animBg="1"/>
      <p:bldP spid="4" grpId="0" animBg="1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0"/>
            <a:ext cx="1924715" cy="20553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89792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89827" y="377526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061EEC-1D82-C748-A960-6482C404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30" y="2924478"/>
            <a:ext cx="1604771" cy="13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4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residency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address of a demand matches with address in EQ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1"/>
            <a:ext cx="1685159" cy="13098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12274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89827" y="377526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D536-1F47-5445-8C1D-763243D05F0E}"/>
              </a:ext>
            </a:extLst>
          </p:cNvPr>
          <p:cNvSpPr/>
          <p:nvPr/>
        </p:nvSpPr>
        <p:spPr>
          <a:xfrm>
            <a:off x="7782635" y="3171568"/>
            <a:ext cx="824443" cy="5148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A5A6F-80AC-0248-B32F-AF024CDCD2A0}"/>
              </a:ext>
            </a:extLst>
          </p:cNvPr>
          <p:cNvSpPr/>
          <p:nvPr/>
        </p:nvSpPr>
        <p:spPr>
          <a:xfrm>
            <a:off x="6869568" y="349751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2E68F7-3061-2D49-B9B5-E1BF8B33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68" y="3082732"/>
            <a:ext cx="1604771" cy="13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3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{DA3DCFB4-9847-D34B-A73B-734A654CEF15}tf16401378</Template>
  <TotalTime>10466</TotalTime>
  <Words>8654</Words>
  <Application>Microsoft Macintosh PowerPoint</Application>
  <PresentationFormat>On-screen Show (4:3)</PresentationFormat>
  <Paragraphs>1406</Paragraphs>
  <Slides>100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Consolas</vt:lpstr>
      <vt:lpstr>Lato Black</vt:lpstr>
      <vt:lpstr>Lato</vt:lpstr>
      <vt:lpstr>Cambria</vt:lpstr>
      <vt:lpstr>Calibri</vt:lpstr>
      <vt:lpstr>Palatino Linotype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Brief Overview of Pythia</vt:lpstr>
      <vt:lpstr>What is State?</vt:lpstr>
      <vt:lpstr>What is Action?</vt:lpstr>
      <vt:lpstr>What is Reward?</vt:lpstr>
      <vt:lpstr>What is Reward?</vt:lpstr>
      <vt:lpstr>Simulation Methodology</vt:lpstr>
      <vt:lpstr>Performance with Varying Core Count</vt:lpstr>
      <vt:lpstr>Performance with Varying Core Count</vt:lpstr>
      <vt:lpstr>Performance with Varying DRAM Bandwidth</vt:lpstr>
      <vt:lpstr>Performance with Varying DRAM Bandwidth</vt:lpstr>
      <vt:lpstr>Performance Improvement via Customization</vt:lpstr>
      <vt:lpstr>Performance Improvement via Customization</vt:lpstr>
      <vt:lpstr>Performance Improvement via Customization</vt:lpstr>
      <vt:lpstr>Pythia’s Overhead</vt:lpstr>
      <vt:lpstr>More in the Paper</vt:lpstr>
      <vt:lpstr>More in the Paper</vt:lpstr>
      <vt:lpstr>Pythia is Open Source</vt:lpstr>
      <vt:lpstr>PowerPoint Presentation</vt:lpstr>
      <vt:lpstr>Discussion</vt:lpstr>
      <vt:lpstr>FAQs</vt:lpstr>
      <vt:lpstr>Why RL? Why Not Supervised Learning?</vt:lpstr>
      <vt:lpstr>What About Large Pages?</vt:lpstr>
      <vt:lpstr>What is the Prefetch Degree? Is It Managed by the RL Agent?</vt:lpstr>
      <vt:lpstr>Can the Customization Be Done While the Workload is Running?</vt:lpstr>
      <vt:lpstr>Can Runtime Workload Mix Create an Issue?</vt:lpstr>
      <vt:lpstr>How does Pythia Compare Against Other Adaptive Prefetching Solutions?</vt:lpstr>
      <vt:lpstr>How Does Pythia Compare Against the Context Prefetcher?</vt:lpstr>
      <vt:lpstr>How Pythia’s Performance Changes With Various State Definitions You Have Swept?</vt:lpstr>
      <vt:lpstr>Is Pythia Sensitive to Hyperparameter?</vt:lpstr>
      <vt:lpstr>How Does Pythia Compare Against Commercial Multi-level Prefetchers?</vt:lpstr>
      <vt:lpstr>Does Pythia Perform Equally Well for Unseen Workloads also?</vt:lpstr>
      <vt:lpstr>Basic Pythia Configuration</vt:lpstr>
      <vt:lpstr>System Parameters</vt:lpstr>
      <vt:lpstr>Configuration of Prefetchers</vt:lpstr>
      <vt:lpstr>Evaluated Workloads</vt:lpstr>
      <vt:lpstr>List of Evaluated Features</vt:lpstr>
      <vt:lpstr>MORE RESULTS</vt:lpstr>
      <vt:lpstr>Performance S-curve: Single-core</vt:lpstr>
      <vt:lpstr>Performance S-curve: Four-core</vt:lpstr>
      <vt:lpstr>Single-core Coverage &amp; Overprediction</vt:lpstr>
      <vt:lpstr>Detailed Performance</vt:lpstr>
      <vt:lpstr>Benefit of Bandwidth Awareness</vt:lpstr>
      <vt:lpstr>Case Study</vt:lpstr>
      <vt:lpstr>Customizing Rewards</vt:lpstr>
      <vt:lpstr>Customizing Features</vt:lpstr>
      <vt:lpstr>BACKUP</vt:lpstr>
      <vt:lpstr>Executive Summary</vt:lpstr>
      <vt:lpstr>Talk Outline</vt:lpstr>
      <vt:lpstr>Prefetching Basics</vt:lpstr>
      <vt:lpstr>Key Shortcomings in Prior Prefetchers</vt:lpstr>
      <vt:lpstr>(1) Single-Feature Prefetch Prediction</vt:lpstr>
      <vt:lpstr>(1) Single-Feature Prefetch Prediction</vt:lpstr>
      <vt:lpstr>(2) Lack of Inherent System Awareness</vt:lpstr>
      <vt:lpstr>(2) Lack of Inherent System Awareness</vt:lpstr>
      <vt:lpstr>(3) Lack of In-silicon Customizability</vt:lpstr>
      <vt:lpstr>Our Goal</vt:lpstr>
      <vt:lpstr>Our Proposal</vt:lpstr>
      <vt:lpstr>Talk Outline</vt:lpstr>
      <vt:lpstr>Basics of Reinforcement Learning (RL)</vt:lpstr>
      <vt:lpstr>Formulating Prefetching as RL</vt:lpstr>
      <vt:lpstr>What is State?</vt:lpstr>
      <vt:lpstr>What is State?</vt:lpstr>
      <vt:lpstr>What is Action?</vt:lpstr>
      <vt:lpstr>What is Reward?</vt:lpstr>
      <vt:lpstr>What is Reward?</vt:lpstr>
      <vt:lpstr>Steering Pythia’s Objective via Reward Values</vt:lpstr>
      <vt:lpstr>Steering Pythia’s Objective via Reward Values</vt:lpstr>
      <vt:lpstr>Steering Pythia’s Objective via Reward Values</vt:lpstr>
      <vt:lpstr>Talk Outline</vt:lpstr>
      <vt:lpstr>Pythia Overview</vt:lpstr>
      <vt:lpstr>Architecting QVStore</vt:lpstr>
      <vt:lpstr>Architecting QVStore</vt:lpstr>
      <vt:lpstr>Organization of QVStore</vt:lpstr>
      <vt:lpstr>Organization of QVStore</vt:lpstr>
      <vt:lpstr>Organization of QVStore</vt:lpstr>
      <vt:lpstr>Organization of QVStore</vt:lpstr>
      <vt:lpstr>More in the Paper</vt:lpstr>
      <vt:lpstr>More in the Paper</vt:lpstr>
      <vt:lpstr>Talk Outline</vt:lpstr>
      <vt:lpstr>Simulation Methodology</vt:lpstr>
      <vt:lpstr>Basic Pythia Configuration</vt:lpstr>
      <vt:lpstr>Performance with Varying Core Count</vt:lpstr>
      <vt:lpstr>Performance with Varying Core Count</vt:lpstr>
      <vt:lpstr>Performance with Varying DRAM Bandwidth</vt:lpstr>
      <vt:lpstr>Performance with Varying DRAM Bandwidth</vt:lpstr>
      <vt:lpstr>Performance Improvement via Customization</vt:lpstr>
      <vt:lpstr>Performance Improvement via Customization</vt:lpstr>
      <vt:lpstr>Performance Improvement via Customization</vt:lpstr>
      <vt:lpstr>Pythia’s Overhead</vt:lpstr>
      <vt:lpstr>More in the Paper</vt:lpstr>
      <vt:lpstr>More in the Paper</vt:lpstr>
      <vt:lpstr>Pythia is Open Source</vt:lpstr>
      <vt:lpstr>Talk Outline</vt:lpstr>
      <vt:lpstr>Executive Summary</vt:lpstr>
      <vt:lpstr>Reward Assignment to EQ Entry</vt:lpstr>
      <vt:lpstr>Reward Assignment to EQ Entry</vt:lpstr>
      <vt:lpstr>Reward Assignment to EQ Entry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Bera</dc:creator>
  <cp:lastModifiedBy>Rahul Bera</cp:lastModifiedBy>
  <cp:revision>1399</cp:revision>
  <dcterms:created xsi:type="dcterms:W3CDTF">2021-09-25T16:16:41Z</dcterms:created>
  <dcterms:modified xsi:type="dcterms:W3CDTF">2021-10-21T17:34:25Z</dcterms:modified>
</cp:coreProperties>
</file>