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27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28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29.xml" ContentType="application/vnd.openxmlformats-officedocument.presentationml.tags+xml"/>
  <Override PartName="/ppt/notesSlides/notesSlide50.xml" ContentType="application/vnd.openxmlformats-officedocument.presentationml.notesSlide+xml"/>
  <Override PartName="/ppt/tags/tag30.xml" ContentType="application/vnd.openxmlformats-officedocument.presentationml.tags+xml"/>
  <Override PartName="/ppt/notesSlides/notesSlide51.xml" ContentType="application/vnd.openxmlformats-officedocument.presentationml.notesSlide+xml"/>
  <Override PartName="/ppt/tags/tag31.xml" ContentType="application/vnd.openxmlformats-officedocument.presentationml.tags+xml"/>
  <Override PartName="/ppt/notesSlides/notesSlide52.xml" ContentType="application/vnd.openxmlformats-officedocument.presentationml.notesSlide+xml"/>
  <Override PartName="/ppt/tags/tag32.xml" ContentType="application/vnd.openxmlformats-officedocument.presentationml.tags+xml"/>
  <Override PartName="/ppt/notesSlides/notesSlide53.xml" ContentType="application/vnd.openxmlformats-officedocument.presentationml.notesSlide+xml"/>
  <Override PartName="/ppt/tags/tag33.xml" ContentType="application/vnd.openxmlformats-officedocument.presentationml.tags+xml"/>
  <Override PartName="/ppt/notesSlides/notesSlide54.xml" ContentType="application/vnd.openxmlformats-officedocument.presentationml.notesSlide+xml"/>
  <Override PartName="/ppt/tags/tag34.xml" ContentType="application/vnd.openxmlformats-officedocument.presentationml.tags+xml"/>
  <Override PartName="/ppt/notesSlides/notesSlide55.xml" ContentType="application/vnd.openxmlformats-officedocument.presentationml.notesSlide+xml"/>
  <Override PartName="/ppt/tags/tag35.xml" ContentType="application/vnd.openxmlformats-officedocument.presentationml.tags+xml"/>
  <Override PartName="/ppt/notesSlides/notesSlide56.xml" ContentType="application/vnd.openxmlformats-officedocument.presentationml.notesSlide+xml"/>
  <Override PartName="/ppt/tags/tag36.xml" ContentType="application/vnd.openxmlformats-officedocument.presentationml.tags+xml"/>
  <Override PartName="/ppt/notesSlides/notesSlide57.xml" ContentType="application/vnd.openxmlformats-officedocument.presentationml.notesSlide+xml"/>
  <Override PartName="/ppt/tags/tag37.xml" ContentType="application/vnd.openxmlformats-officedocument.presentationml.tags+xml"/>
  <Override PartName="/ppt/notesSlides/notesSlide58.xml" ContentType="application/vnd.openxmlformats-officedocument.presentationml.notesSlide+xml"/>
  <Override PartName="/ppt/tags/tag38.xml" ContentType="application/vnd.openxmlformats-officedocument.presentationml.tags+xml"/>
  <Override PartName="/ppt/notesSlides/notesSlide59.xml" ContentType="application/vnd.openxmlformats-officedocument.presentationml.notesSlide+xml"/>
  <Override PartName="/ppt/tags/tag39.xml" ContentType="application/vnd.openxmlformats-officedocument.presentationml.tags+xml"/>
  <Override PartName="/ppt/notesSlides/notesSlide60.xml" ContentType="application/vnd.openxmlformats-officedocument.presentationml.notesSlide+xml"/>
  <Override PartName="/ppt/tags/tag40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6" r:id="rId3"/>
  </p:sldMasterIdLst>
  <p:notesMasterIdLst>
    <p:notesMasterId r:id="rId66"/>
  </p:notesMasterIdLst>
  <p:sldIdLst>
    <p:sldId id="7349" r:id="rId4"/>
    <p:sldId id="4676" r:id="rId5"/>
    <p:sldId id="4677" r:id="rId6"/>
    <p:sldId id="7396" r:id="rId7"/>
    <p:sldId id="4678" r:id="rId8"/>
    <p:sldId id="7347" r:id="rId9"/>
    <p:sldId id="7397" r:id="rId10"/>
    <p:sldId id="7350" r:id="rId11"/>
    <p:sldId id="7398" r:id="rId12"/>
    <p:sldId id="7370" r:id="rId13"/>
    <p:sldId id="7345" r:id="rId14"/>
    <p:sldId id="7382" r:id="rId15"/>
    <p:sldId id="7399" r:id="rId16"/>
    <p:sldId id="7352" r:id="rId17"/>
    <p:sldId id="1220" r:id="rId18"/>
    <p:sldId id="7402" r:id="rId19"/>
    <p:sldId id="1222" r:id="rId20"/>
    <p:sldId id="1221" r:id="rId21"/>
    <p:sldId id="7338" r:id="rId22"/>
    <p:sldId id="7407" r:id="rId23"/>
    <p:sldId id="7403" r:id="rId24"/>
    <p:sldId id="1223" r:id="rId25"/>
    <p:sldId id="7404" r:id="rId26"/>
    <p:sldId id="7360" r:id="rId27"/>
    <p:sldId id="7405" r:id="rId28"/>
    <p:sldId id="7357" r:id="rId29"/>
    <p:sldId id="7400" r:id="rId30"/>
    <p:sldId id="7401" r:id="rId31"/>
    <p:sldId id="7355" r:id="rId32"/>
    <p:sldId id="7356" r:id="rId33"/>
    <p:sldId id="7378" r:id="rId34"/>
    <p:sldId id="1091" r:id="rId35"/>
    <p:sldId id="7358" r:id="rId36"/>
    <p:sldId id="4659" r:id="rId37"/>
    <p:sldId id="4683" r:id="rId38"/>
    <p:sldId id="4684" r:id="rId39"/>
    <p:sldId id="7337" r:id="rId40"/>
    <p:sldId id="7409" r:id="rId41"/>
    <p:sldId id="7408" r:id="rId42"/>
    <p:sldId id="7410" r:id="rId43"/>
    <p:sldId id="4685" r:id="rId44"/>
    <p:sldId id="1200" r:id="rId45"/>
    <p:sldId id="1201" r:id="rId46"/>
    <p:sldId id="7395" r:id="rId47"/>
    <p:sldId id="7379" r:id="rId48"/>
    <p:sldId id="7348" r:id="rId49"/>
    <p:sldId id="7411" r:id="rId50"/>
    <p:sldId id="1202" r:id="rId51"/>
    <p:sldId id="1128" r:id="rId52"/>
    <p:sldId id="7339" r:id="rId53"/>
    <p:sldId id="7341" r:id="rId54"/>
    <p:sldId id="7413" r:id="rId55"/>
    <p:sldId id="7414" r:id="rId56"/>
    <p:sldId id="7359" r:id="rId57"/>
    <p:sldId id="4694" r:id="rId58"/>
    <p:sldId id="4692" r:id="rId59"/>
    <p:sldId id="4693" r:id="rId60"/>
    <p:sldId id="4695" r:id="rId61"/>
    <p:sldId id="4696" r:id="rId62"/>
    <p:sldId id="7415" r:id="rId63"/>
    <p:sldId id="7416" r:id="rId64"/>
    <p:sldId id="7412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9C2706-7B56-0DA1-D36B-5058A166FD8E}" name="Yaglikci  Abdullah Giray" initials="YAG" userId="S::yaglikca@ethz.ch::9d4a6345-5013-481a-aed7-5910ce0bef1f" providerId="AD"/>
  <p188:author id="{25D29E55-6E1B-8098-0CC8-6F8A5879E72E}" name="lois.orosa.nogueira@gmail.com" initials="lo" userId="S::urn:spo:guest#lois.orosa.nogueira@gmail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  <p:cmAuthor id="4" name="ggqd_e6b7e@idethz.onmicrosoft.com" initials="g" lastIdx="3" clrIdx="3">
    <p:extLst>
      <p:ext uri="{19B8F6BF-5375-455C-9EA6-DF929625EA0E}">
        <p15:presenceInfo xmlns:p15="http://schemas.microsoft.com/office/powerpoint/2012/main" userId="S::ggqd_e6b7e@ethz.ch::93ad1454-b441-4862-aa2c-ecbd07735b47" providerId="AD"/>
      </p:ext>
    </p:extLst>
  </p:cmAuthor>
  <p:cmAuthor id="5" name="Patel  Minesh Hamenbhai" initials="PH" lastIdx="2" clrIdx="4">
    <p:extLst>
      <p:ext uri="{19B8F6BF-5375-455C-9EA6-DF929625EA0E}">
        <p15:presenceInfo xmlns:p15="http://schemas.microsoft.com/office/powerpoint/2012/main" userId="S::mpatel@ethz.ch::6a2c18ab-280a-4d17-9acd-93b2f4ff5d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B"/>
    <a:srgbClr val="FFEADC"/>
    <a:srgbClr val="4471C4"/>
    <a:srgbClr val="DB8043"/>
    <a:srgbClr val="2E5597"/>
    <a:srgbClr val="DEECF8"/>
    <a:srgbClr val="AFABAB"/>
    <a:srgbClr val="05436E"/>
    <a:srgbClr val="DFEFFA"/>
    <a:srgbClr val="DFEE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/>
    <p:restoredTop sz="81512"/>
  </p:normalViewPr>
  <p:slideViewPr>
    <p:cSldViewPr snapToGrid="0" snapToObjects="1">
      <p:cViewPr varScale="1">
        <p:scale>
          <a:sx n="122" d="100"/>
          <a:sy n="122" d="100"/>
        </p:scale>
        <p:origin x="20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76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7/26/23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7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42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47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38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17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44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64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18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09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1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31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18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38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86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61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72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94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334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861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76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13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484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CH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Considering the relative abundance estimation use case, the Sequence Until mechanism works in several steps</a:t>
                </a:r>
              </a:p>
              <a:p>
                <a:endParaRPr lang="en-US" b="0" i="0" u="none" strike="noStrike" dirty="0">
                  <a:solidFill>
                    <a:srgbClr val="374151"/>
                  </a:solidFill>
                  <a:effectLst/>
                  <a:latin typeface="Söhne"/>
                </a:endParaRP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We generate ongoing relative abundance estimations after every sequencing of 𝑛 reads.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We always retain the most recent </a:t>
                </a:r>
                <a:r>
                  <a:rPr lang="en-US" i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𝑡</a:t>
                </a:r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 estimation results.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The next step involves detecting any outliers in these results. This is achieved by performing a cross-correlation between the last </a:t>
                </a:r>
                <a:r>
                  <a:rPr lang="en-US" i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𝑡</a:t>
                </a:r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 results.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If we find no outliers, it indicates that we are consistently generating similar results. In other words, the recent sequencing of reads could not change the estimation result significantly.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In such a scenario, it is unlikely that further sequencing of reads will produce an outlier. Therefore, we can make the decision to stop the sequencing process.</a:t>
                </a:r>
              </a:p>
              <a:p>
                <a:endParaRPr lang="en-US" b="0" i="0" u="none" strike="noStrike" dirty="0">
                  <a:solidFill>
                    <a:srgbClr val="374151"/>
                  </a:solidFill>
                  <a:effectLst/>
                  <a:latin typeface="Söhne"/>
                </a:endParaRP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This approach allows us to optimize the sequencing process by stopping it when no new significant information is likely to be gained.</a:t>
                </a:r>
              </a:p>
              <a:p>
                <a:endParaRPr lang="en-US" b="0" i="0" u="none" strike="noStrike" dirty="0">
                  <a:solidFill>
                    <a:srgbClr val="374151"/>
                  </a:solidFill>
                  <a:effectLst/>
                  <a:latin typeface="Söhne"/>
                </a:endParaRP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If there is an outlier, we simply keep sequencing as new reads keep changing the results.</a:t>
                </a:r>
                <a:endParaRPr lang="en-CH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019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83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98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199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61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657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941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96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082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94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57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479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296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740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154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482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884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844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601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528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83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721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709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238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686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870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855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225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991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366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125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0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363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004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799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03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72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98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27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60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98756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30480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3533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89452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3949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7F7A59-CF4E-EC20-68A0-390CB76C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6" name="Picture 5" descr="safari.png">
            <a:extLst>
              <a:ext uri="{FF2B5EF4-FFF2-40B4-BE49-F238E27FC236}">
                <a16:creationId xmlns:a16="http://schemas.microsoft.com/office/drawing/2014/main" id="{4F195A89-C410-BCD9-0B74-E87F1A163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B7FAED6D-FE25-984D-F3D8-912BF36CF3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92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60D64B3-47B9-4B80-8494-C2463AAD59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9DDEC7-5C22-7ADB-60BD-945BAEBC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133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EF1544-24EE-9F40-92D1-5F7EF270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5" name="Picture 4" descr="safari.png">
            <a:extLst>
              <a:ext uri="{FF2B5EF4-FFF2-40B4-BE49-F238E27FC236}">
                <a16:creationId xmlns:a16="http://schemas.microsoft.com/office/drawing/2014/main" id="{BCE086F2-9422-3233-969B-2DF0AF8C2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BD73B27A-EBF7-DCCC-F4F6-DD46A37DA7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B119B3-1AA6-94B9-13B9-6E10CE82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157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3600" b="1">
                <a:solidFill>
                  <a:srgbClr val="0062A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0" y="978194"/>
            <a:ext cx="8798061" cy="5377521"/>
          </a:xfrm>
          <a:prstGeom prst="rect">
            <a:avLst/>
          </a:prstGeom>
        </p:spPr>
        <p:txBody>
          <a:bodyPr/>
          <a:lstStyle>
            <a:lvl1pPr marL="187200" indent="-187200">
              <a:buClr>
                <a:schemeClr val="tx1"/>
              </a:buClr>
              <a:tabLst/>
              <a:defRPr sz="2800">
                <a:latin typeface="Corbel" panose="020B0503020204020204" pitchFamily="34" charset="0"/>
              </a:defRPr>
            </a:lvl1pPr>
            <a:lvl2pPr marL="311150" indent="-187200">
              <a:buFont typeface="Cambria" panose="02040503050406030204" pitchFamily="18" charset="0"/>
              <a:buChar char="-"/>
              <a:tabLst/>
              <a:defRPr sz="2400">
                <a:latin typeface="Corbel" panose="020B0503020204020204" pitchFamily="34" charset="0"/>
              </a:defRPr>
            </a:lvl2pPr>
            <a:lvl3pPr marL="533400" indent="-187200">
              <a:buClr>
                <a:schemeClr val="tx1"/>
              </a:buClr>
              <a:tabLst/>
              <a:defRPr sz="2400">
                <a:latin typeface="Corbel" panose="020B0503020204020204" pitchFamily="34" charset="0"/>
              </a:defRPr>
            </a:lvl3pPr>
            <a:lvl4pPr indent="-187200">
              <a:defRPr sz="2400">
                <a:latin typeface="Corbel" panose="020B0503020204020204" pitchFamily="34" charset="0"/>
              </a:defRPr>
            </a:lvl4pPr>
            <a:lvl5pPr indent="-187200">
              <a:defRPr sz="2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6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5261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1220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7020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38001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5311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9553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1163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1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E5EADF-E8A8-9548-6E81-2DAF4AC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91AB1-7A0A-F67A-A59E-47B51F0A3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56271B-B905-57CC-06C2-739306F43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0012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RawHash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hyperlink" Target="https://academic.oup.com/bioinformatics/article/39/Supplement_1/i297/7210440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gif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0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hyperlink" Target="https://academic.oup.com/bioinformatics/article/39/Supplement_1/i297/7210440" TargetMode="Externa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RawHash" TargetMode="External"/><Relationship Id="rId5" Type="http://schemas.openxmlformats.org/officeDocument/2006/relationships/hyperlink" Target="https://arxiv.org/abs/2301.09200" TargetMode="External"/><Relationship Id="rId4" Type="http://schemas.openxmlformats.org/officeDocument/2006/relationships/hyperlink" Target="https://www.iscb.org/ismbeccb2023-programme/proceedings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RawHash" TargetMode="Externa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12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57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RawHash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hyperlink" Target="https://academic.oup.com/bioinformatics/article/39/Supplement_1/i297/7210440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7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32.png"/><Relationship Id="rId4" Type="http://schemas.openxmlformats.org/officeDocument/2006/relationships/image" Target="../media/image12.gif"/><Relationship Id="rId9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3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57.png"/><Relationship Id="rId5" Type="http://schemas.openxmlformats.org/officeDocument/2006/relationships/image" Target="../media/image5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RawHash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hyperlink" Target="https://academic.oup.com/bioinformatics/article/39/Supplement_1/i297/7210440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2316615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2744927"/>
          </a:xfrm>
          <a:prstGeom prst="rect">
            <a:avLst/>
          </a:prstGeom>
          <a:solidFill>
            <a:srgbClr val="03538C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400"/>
              </a:spcAft>
            </a:pPr>
            <a:br>
              <a:rPr lang="en-US" sz="72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1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567B8-7041-AA61-4869-E3FFF91A2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53" t="31836" r="15247" b="32270"/>
          <a:stretch/>
        </p:blipFill>
        <p:spPr>
          <a:xfrm>
            <a:off x="6496913" y="6231667"/>
            <a:ext cx="2550080" cy="48358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099C6AE-CFF9-1AAE-7731-87EDC77BC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08" y="6233823"/>
            <a:ext cx="2513673" cy="48358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421C9C-D40C-BC09-BED2-C9812AEE3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426492"/>
              </p:ext>
            </p:extLst>
          </p:nvPr>
        </p:nvGraphicFramePr>
        <p:xfrm>
          <a:off x="999394" y="3371219"/>
          <a:ext cx="7145213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3293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94587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1775899">
                  <a:extLst>
                    <a:ext uri="{9D8B030D-6E8A-4147-A177-3AD203B41FA5}">
                      <a16:colId xmlns:a16="http://schemas.microsoft.com/office/drawing/2014/main" val="3302728439"/>
                    </a:ext>
                  </a:extLst>
                </a:gridCol>
                <a:gridCol w="294587">
                  <a:extLst>
                    <a:ext uri="{9D8B030D-6E8A-4147-A177-3AD203B41FA5}">
                      <a16:colId xmlns:a16="http://schemas.microsoft.com/office/drawing/2014/main" val="2466889090"/>
                    </a:ext>
                  </a:extLst>
                </a:gridCol>
                <a:gridCol w="2126847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Nika Mansouri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Ghiasi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Joel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Lindegger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Gagandeep Singh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67AA80A8-14BE-BA0A-6F6A-8839DECF2580}"/>
              </a:ext>
            </a:extLst>
          </p:cNvPr>
          <p:cNvSpPr txBox="1"/>
          <p:nvPr/>
        </p:nvSpPr>
        <p:spPr>
          <a:xfrm>
            <a:off x="3767132" y="-8256"/>
            <a:ext cx="1609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ISMB/ECCB 2023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4C8DCB-10F1-A17A-67B0-601802725021}"/>
              </a:ext>
            </a:extLst>
          </p:cNvPr>
          <p:cNvGrpSpPr/>
          <p:nvPr/>
        </p:nvGrpSpPr>
        <p:grpSpPr>
          <a:xfrm>
            <a:off x="0" y="224784"/>
            <a:ext cx="9144000" cy="2350337"/>
            <a:chOff x="697" y="993177"/>
            <a:chExt cx="9144000" cy="235033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6CEDCA-A9FC-517D-C13A-BA03CC0E187A}"/>
                </a:ext>
              </a:extLst>
            </p:cNvPr>
            <p:cNvSpPr txBox="1"/>
            <p:nvPr/>
          </p:nvSpPr>
          <p:spPr>
            <a:xfrm>
              <a:off x="697" y="2297074"/>
              <a:ext cx="9144000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100" b="1" dirty="0">
                  <a:solidFill>
                    <a:srgbClr val="FFFFFF"/>
                  </a:solidFill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Enabling Fast and Accurate Real-Time Analysis </a:t>
              </a:r>
            </a:p>
            <a:p>
              <a:pPr algn="ctr"/>
              <a:r>
                <a:rPr lang="en-US" sz="3100" b="1" dirty="0">
                  <a:solidFill>
                    <a:srgbClr val="FFFFFF"/>
                  </a:solidFill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of Raw Nanopore Signals for Large Genomes</a:t>
              </a:r>
              <a:endParaRPr lang="en-CH" sz="31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0792A2B-3FDA-18FF-5EC7-EDD5568F511E}"/>
                </a:ext>
              </a:extLst>
            </p:cNvPr>
            <p:cNvGrpSpPr/>
            <p:nvPr/>
          </p:nvGrpSpPr>
          <p:grpSpPr>
            <a:xfrm>
              <a:off x="1067498" y="993177"/>
              <a:ext cx="5427668" cy="1363580"/>
              <a:chOff x="695480" y="993177"/>
              <a:chExt cx="5427668" cy="1363580"/>
            </a:xfrm>
          </p:grpSpPr>
          <p:pic>
            <p:nvPicPr>
              <p:cNvPr id="4" name="Picture 3" descr="A picture containing graphics, font, screenshot, logo&#10;&#10;Description automatically generated">
                <a:extLst>
                  <a:ext uri="{FF2B5EF4-FFF2-40B4-BE49-F238E27FC236}">
                    <a16:creationId xmlns:a16="http://schemas.microsoft.com/office/drawing/2014/main" id="{CF661529-CC74-79A8-5AD3-7A5DD713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480" y="993177"/>
                <a:ext cx="1414800" cy="136358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889899D-0B1B-F595-8545-BAA8C33B20D9}"/>
                  </a:ext>
                </a:extLst>
              </p:cNvPr>
              <p:cNvSpPr txBox="1"/>
              <p:nvPr/>
            </p:nvSpPr>
            <p:spPr>
              <a:xfrm>
                <a:off x="2278210" y="1120969"/>
                <a:ext cx="3844938" cy="110799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chemeClr val="bg1"/>
                    </a:solidFill>
                    <a:latin typeface="Garamond" panose="02020404030301010803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</a:t>
                </a:r>
                <a:endParaRPr lang="en-CH" sz="7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566BDA0-37D8-4BD9-012E-1838239D1D54}"/>
              </a:ext>
            </a:extLst>
          </p:cNvPr>
          <p:cNvGrpSpPr/>
          <p:nvPr/>
        </p:nvGrpSpPr>
        <p:grpSpPr>
          <a:xfrm>
            <a:off x="5627179" y="4579729"/>
            <a:ext cx="1197765" cy="1528134"/>
            <a:chOff x="5404489" y="4677265"/>
            <a:chExt cx="1197765" cy="15281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E84D34-A227-83B0-75F7-5E4BEE36E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8" t="10562" r="10293" b="10407"/>
            <a:stretch/>
          </p:blipFill>
          <p:spPr>
            <a:xfrm>
              <a:off x="5404489" y="4677265"/>
              <a:ext cx="1197765" cy="1195200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19E58DE3-94D4-8A32-88E3-D47F4F12A325}"/>
                </a:ext>
              </a:extLst>
            </p:cNvPr>
            <p:cNvSpPr txBox="1">
              <a:spLocks/>
            </p:cNvSpPr>
            <p:nvPr/>
          </p:nvSpPr>
          <p:spPr>
            <a:xfrm>
              <a:off x="5591187" y="5866845"/>
              <a:ext cx="824368" cy="338554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en-US" sz="2200" b="1" dirty="0"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  <a:hlinkClick r:id="rId8"/>
                </a:rPr>
                <a:t>Code</a:t>
              </a:r>
              <a:endParaRPr lang="en-US" sz="2200" b="1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E962C0-7CF6-0623-3E02-43C2D5B36759}"/>
              </a:ext>
            </a:extLst>
          </p:cNvPr>
          <p:cNvGrpSpPr/>
          <p:nvPr/>
        </p:nvGrpSpPr>
        <p:grpSpPr>
          <a:xfrm>
            <a:off x="2319858" y="4571519"/>
            <a:ext cx="1196697" cy="1528134"/>
            <a:chOff x="2853607" y="4677265"/>
            <a:chExt cx="1196697" cy="152813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E562348-D740-4404-A0B2-2C87A6C5E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2853607" y="4677265"/>
              <a:ext cx="1196697" cy="1194134"/>
            </a:xfrm>
            <a:prstGeom prst="rect">
              <a:avLst/>
            </a:prstGeom>
          </p:spPr>
        </p:pic>
        <p:sp>
          <p:nvSpPr>
            <p:cNvPr id="38" name="Subtitle 2">
              <a:extLst>
                <a:ext uri="{FF2B5EF4-FFF2-40B4-BE49-F238E27FC236}">
                  <a16:creationId xmlns:a16="http://schemas.microsoft.com/office/drawing/2014/main" id="{CD77DCB3-AC56-C955-4B3B-317EC426F573}"/>
                </a:ext>
              </a:extLst>
            </p:cNvPr>
            <p:cNvSpPr txBox="1">
              <a:spLocks/>
            </p:cNvSpPr>
            <p:nvPr/>
          </p:nvSpPr>
          <p:spPr>
            <a:xfrm>
              <a:off x="3039771" y="5866845"/>
              <a:ext cx="824368" cy="338554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en-US" sz="2200" b="1" dirty="0"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  <a:hlinkClick r:id="rId10"/>
                </a:rPr>
                <a:t>Paper</a:t>
              </a:r>
              <a:endParaRPr lang="en-US" sz="2200" b="1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FDCBDA-DA09-842D-E50F-2C8529B38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483151"/>
              </p:ext>
            </p:extLst>
          </p:nvPr>
        </p:nvGraphicFramePr>
        <p:xfrm>
          <a:off x="3581752" y="2882011"/>
          <a:ext cx="1980497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497">
                  <a:extLst>
                    <a:ext uri="{9D8B030D-6E8A-4147-A177-3AD203B41FA5}">
                      <a16:colId xmlns:a16="http://schemas.microsoft.com/office/drawing/2014/main" val="858436982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Can Firtina</a:t>
                      </a:r>
                      <a:endParaRPr lang="en-US" sz="2200" u="none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1FEBFD5-D529-9B9C-34BB-066964BFB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140090"/>
              </p:ext>
            </p:extLst>
          </p:nvPr>
        </p:nvGraphicFramePr>
        <p:xfrm>
          <a:off x="1155417" y="3860426"/>
          <a:ext cx="6833166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418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81722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1698341">
                  <a:extLst>
                    <a:ext uri="{9D8B030D-6E8A-4147-A177-3AD203B41FA5}">
                      <a16:colId xmlns:a16="http://schemas.microsoft.com/office/drawing/2014/main" val="3302728439"/>
                    </a:ext>
                  </a:extLst>
                </a:gridCol>
                <a:gridCol w="281722">
                  <a:extLst>
                    <a:ext uri="{9D8B030D-6E8A-4147-A177-3AD203B41FA5}">
                      <a16:colId xmlns:a16="http://schemas.microsoft.com/office/drawing/2014/main" val="2466889090"/>
                    </a:ext>
                  </a:extLst>
                </a:gridCol>
                <a:gridCol w="2033963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Meryem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 Banu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Cavlak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Haiyu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 Mao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Onur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Mutlu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023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911837"/>
            <a:ext cx="8672264" cy="108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66163"/>
            <a:ext cx="8672264" cy="108000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4C16E8-8CAC-EE46-8433-92ACFE20B5B5}"/>
              </a:ext>
            </a:extLst>
          </p:cNvPr>
          <p:cNvSpPr/>
          <p:nvPr/>
        </p:nvSpPr>
        <p:spPr>
          <a:xfrm>
            <a:off x="235868" y="3563279"/>
            <a:ext cx="8672264" cy="108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E2A9-4038-194A-AF39-FFE08078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Outline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2214721"/>
            <a:ext cx="8672264" cy="1080000"/>
          </a:xfrm>
          <a:prstGeom prst="rect">
            <a:avLst/>
          </a:prstGeom>
          <a:solidFill>
            <a:srgbClr val="05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</a:t>
            </a:r>
          </a:p>
        </p:txBody>
      </p:sp>
    </p:spTree>
    <p:extLst>
      <p:ext uri="{BB962C8B-B14F-4D97-AF65-F5344CB8AC3E}">
        <p14:creationId xmlns:p14="http://schemas.microsoft.com/office/powerpoint/2010/main" val="1173784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Goal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BDE00-B839-1A04-F051-A5D105097118}"/>
              </a:ext>
            </a:extLst>
          </p:cNvPr>
          <p:cNvSpPr txBox="1"/>
          <p:nvPr/>
        </p:nvSpPr>
        <p:spPr>
          <a:xfrm>
            <a:off x="178200" y="2147911"/>
            <a:ext cx="8787600" cy="2562178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</a:t>
            </a:r>
            <a:r>
              <a:rPr lang="en-US" sz="2800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fast and accurate real-time analysis</a:t>
            </a:r>
            <a:r>
              <a:rPr lang="en-US" sz="28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28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raw nanopore signals </a:t>
            </a:r>
            <a:r>
              <a:rPr lang="en-US" sz="2800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large genomes</a:t>
            </a:r>
            <a:endParaRPr lang="en-US" sz="28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796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78E6D7-E0D0-42F9-C864-CE772EB1A9AF}"/>
              </a:ext>
            </a:extLst>
          </p:cNvPr>
          <p:cNvSpPr txBox="1"/>
          <p:nvPr/>
        </p:nvSpPr>
        <p:spPr>
          <a:xfrm>
            <a:off x="122378" y="2229328"/>
            <a:ext cx="8894763" cy="1500554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2600" b="0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hash-based search mechanism</a:t>
            </a:r>
            <a:r>
              <a:rPr lang="en-US" sz="26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6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quickly and accurately</a:t>
            </a:r>
            <a:r>
              <a:rPr lang="en-US" sz="2600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</a:t>
            </a:r>
            <a:r>
              <a:rPr lang="en-US" sz="2600" dirty="0">
                <a:solidFill>
                  <a:srgbClr val="009B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 </a:t>
            </a:r>
            <a:b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reference genomes</a:t>
            </a:r>
            <a:endParaRPr lang="en-US" sz="2600" b="0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A5322-92E0-6F70-8C8E-63907EE14347}"/>
              </a:ext>
            </a:extLst>
          </p:cNvPr>
          <p:cNvSpPr txBox="1"/>
          <p:nvPr/>
        </p:nvSpPr>
        <p:spPr>
          <a:xfrm>
            <a:off x="122378" y="4325814"/>
            <a:ext cx="8894763" cy="1910863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</a:t>
            </a: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accurately and </a:t>
            </a:r>
            <a:r>
              <a:rPr lang="en-US" sz="26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dynamically stop</a:t>
            </a:r>
            <a:r>
              <a:rPr lang="en-US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sequencing run at once </a:t>
            </a:r>
          </a:p>
          <a:p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further sequencing is unnecessary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8F15AF-5048-93FE-DDFA-57FC556EB7C5}"/>
              </a:ext>
            </a:extLst>
          </p:cNvPr>
          <p:cNvGrpSpPr/>
          <p:nvPr/>
        </p:nvGrpSpPr>
        <p:grpSpPr>
          <a:xfrm>
            <a:off x="1628404" y="356266"/>
            <a:ext cx="5882710" cy="1364105"/>
            <a:chOff x="885498" y="269291"/>
            <a:chExt cx="5882710" cy="136410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4181CE-D719-23BA-2115-20267E1A09DE}"/>
                </a:ext>
              </a:extLst>
            </p:cNvPr>
            <p:cNvSpPr txBox="1"/>
            <p:nvPr/>
          </p:nvSpPr>
          <p:spPr>
            <a:xfrm>
              <a:off x="2375793" y="351179"/>
              <a:ext cx="43924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  <a:latin typeface="Garamond" panose="02020404030301010803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RawHash</a:t>
              </a:r>
              <a:endParaRPr lang="en-CH" sz="7200" dirty="0"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  <p:pic>
          <p:nvPicPr>
            <p:cNvPr id="10" name="Picture 9" descr="A picture containing graphics, font, screenshot, logo&#10;&#10;Description automatically generated">
              <a:extLst>
                <a:ext uri="{FF2B5EF4-FFF2-40B4-BE49-F238E27FC236}">
                  <a16:creationId xmlns:a16="http://schemas.microsoft.com/office/drawing/2014/main" id="{D005270E-A1A7-6187-EB04-5EA515BAE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98" y="269291"/>
              <a:ext cx="1415345" cy="136410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9296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78E6D7-E0D0-42F9-C864-CE772EB1A9AF}"/>
              </a:ext>
            </a:extLst>
          </p:cNvPr>
          <p:cNvSpPr txBox="1"/>
          <p:nvPr/>
        </p:nvSpPr>
        <p:spPr>
          <a:xfrm>
            <a:off x="122378" y="2229328"/>
            <a:ext cx="8894763" cy="1500554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2600" b="0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hash-based search mechanism</a:t>
            </a:r>
            <a:r>
              <a:rPr lang="en-US" sz="26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6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quickly and accurately</a:t>
            </a:r>
            <a:r>
              <a:rPr lang="en-US" sz="2600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</a:t>
            </a:r>
            <a:r>
              <a:rPr lang="en-US" sz="2600" dirty="0">
                <a:solidFill>
                  <a:srgbClr val="009B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 </a:t>
            </a:r>
            <a:b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reference genomes</a:t>
            </a:r>
            <a:endParaRPr lang="en-US" sz="2600" b="0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A5322-92E0-6F70-8C8E-63907EE14347}"/>
              </a:ext>
            </a:extLst>
          </p:cNvPr>
          <p:cNvSpPr txBox="1"/>
          <p:nvPr/>
        </p:nvSpPr>
        <p:spPr>
          <a:xfrm>
            <a:off x="122378" y="4325814"/>
            <a:ext cx="8894763" cy="1910863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</a:t>
            </a: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accurately and </a:t>
            </a:r>
            <a:r>
              <a:rPr lang="en-US" sz="2600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dynamically stop</a:t>
            </a:r>
            <a:r>
              <a:rPr lang="en-US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sequencing run at once </a:t>
            </a:r>
          </a:p>
          <a:p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further sequencing is unnecessary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8F15AF-5048-93FE-DDFA-57FC556EB7C5}"/>
              </a:ext>
            </a:extLst>
          </p:cNvPr>
          <p:cNvGrpSpPr/>
          <p:nvPr/>
        </p:nvGrpSpPr>
        <p:grpSpPr>
          <a:xfrm>
            <a:off x="1628404" y="356266"/>
            <a:ext cx="5882710" cy="1364105"/>
            <a:chOff x="885498" y="269291"/>
            <a:chExt cx="5882710" cy="136410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4181CE-D719-23BA-2115-20267E1A09DE}"/>
                </a:ext>
              </a:extLst>
            </p:cNvPr>
            <p:cNvSpPr txBox="1"/>
            <p:nvPr/>
          </p:nvSpPr>
          <p:spPr>
            <a:xfrm>
              <a:off x="2375793" y="351179"/>
              <a:ext cx="43924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  <a:latin typeface="Garamond" panose="02020404030301010803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RawHash</a:t>
              </a:r>
              <a:endParaRPr lang="en-CH" sz="7200" dirty="0"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  <p:pic>
          <p:nvPicPr>
            <p:cNvPr id="10" name="Picture 9" descr="A picture containing graphics, font, screenshot, logo&#10;&#10;Description automatically generated">
              <a:extLst>
                <a:ext uri="{FF2B5EF4-FFF2-40B4-BE49-F238E27FC236}">
                  <a16:creationId xmlns:a16="http://schemas.microsoft.com/office/drawing/2014/main" id="{D005270E-A1A7-6187-EB04-5EA515BAE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98" y="269291"/>
              <a:ext cx="1415345" cy="136410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51C6BB4-E403-3EC8-A25E-BA7A9498AD25}"/>
              </a:ext>
            </a:extLst>
          </p:cNvPr>
          <p:cNvSpPr txBox="1"/>
          <p:nvPr/>
        </p:nvSpPr>
        <p:spPr>
          <a:xfrm>
            <a:off x="122378" y="4323271"/>
            <a:ext cx="8894763" cy="1910863"/>
          </a:xfrm>
          <a:prstGeom prst="roundRect">
            <a:avLst>
              <a:gd name="adj" fmla="val 9377"/>
            </a:avLst>
          </a:prstGeom>
          <a:solidFill>
            <a:srgbClr val="DEEDF8">
              <a:alpha val="87953"/>
            </a:srgb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sz="26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189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RawHash – Key Idea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088A96F-39B1-DE3B-6872-96C9F6A0C226}"/>
              </a:ext>
            </a:extLst>
          </p:cNvPr>
          <p:cNvGrpSpPr/>
          <p:nvPr/>
        </p:nvGrpSpPr>
        <p:grpSpPr>
          <a:xfrm>
            <a:off x="1194108" y="1676681"/>
            <a:ext cx="1865335" cy="830290"/>
            <a:chOff x="1822407" y="1163236"/>
            <a:chExt cx="1865335" cy="8302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A225F9-8EBB-2962-321F-23ABBB7EB604}"/>
                </a:ext>
              </a:extLst>
            </p:cNvPr>
            <p:cNvGrpSpPr/>
            <p:nvPr/>
          </p:nvGrpSpPr>
          <p:grpSpPr>
            <a:xfrm>
              <a:off x="2125998" y="1560209"/>
              <a:ext cx="1254273" cy="396518"/>
              <a:chOff x="851037" y="1870572"/>
              <a:chExt cx="1254273" cy="39651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78BF83B-3324-581F-28B7-C0C1BDC32DBB}"/>
                  </a:ext>
                </a:extLst>
              </p:cNvPr>
              <p:cNvGrpSpPr/>
              <p:nvPr/>
            </p:nvGrpSpPr>
            <p:grpSpPr>
              <a:xfrm>
                <a:off x="851037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18" name="Graphic 17" descr="Heartbeat with solid fill">
                  <a:extLst>
                    <a:ext uri="{FF2B5EF4-FFF2-40B4-BE49-F238E27FC236}">
                      <a16:creationId xmlns:a16="http://schemas.microsoft.com/office/drawing/2014/main" id="{102D3E71-F378-534F-913A-AC97400EEB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9" name="Graphic 18" descr="Heartbeat with solid fill">
                  <a:extLst>
                    <a:ext uri="{FF2B5EF4-FFF2-40B4-BE49-F238E27FC236}">
                      <a16:creationId xmlns:a16="http://schemas.microsoft.com/office/drawing/2014/main" id="{216A3A53-B10B-C510-4BBF-16BD50CA76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FAF1623-E8AF-6C68-D3B5-7370DDD99A33}"/>
                  </a:ext>
                </a:extLst>
              </p:cNvPr>
              <p:cNvGrpSpPr/>
              <p:nvPr/>
            </p:nvGrpSpPr>
            <p:grpSpPr>
              <a:xfrm>
                <a:off x="1427183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16" name="Graphic 15" descr="Heartbeat with solid fill">
                  <a:extLst>
                    <a:ext uri="{FF2B5EF4-FFF2-40B4-BE49-F238E27FC236}">
                      <a16:creationId xmlns:a16="http://schemas.microsoft.com/office/drawing/2014/main" id="{213D1FA0-F6E1-9C8E-79A2-CD534FDA73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7" name="Graphic 16" descr="Heartbeat with solid fill">
                  <a:extLst>
                    <a:ext uri="{FF2B5EF4-FFF2-40B4-BE49-F238E27FC236}">
                      <a16:creationId xmlns:a16="http://schemas.microsoft.com/office/drawing/2014/main" id="{0CFE0A64-5EDD-9C98-687F-8F8DD5A99E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</p:grp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CDC1377-6EBE-D2CC-FD2E-41530BB2C25C}"/>
                </a:ext>
              </a:extLst>
            </p:cNvPr>
            <p:cNvSpPr/>
            <p:nvPr/>
          </p:nvSpPr>
          <p:spPr>
            <a:xfrm>
              <a:off x="1826285" y="1471752"/>
              <a:ext cx="1861457" cy="521774"/>
            </a:xfrm>
            <a:prstGeom prst="roundRect">
              <a:avLst>
                <a:gd name="adj" fmla="val 9865"/>
              </a:avLst>
            </a:prstGeom>
            <a:noFill/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1B828A8-41CA-672F-A519-16936C3F01FE}"/>
                </a:ext>
              </a:extLst>
            </p:cNvPr>
            <p:cNvSpPr/>
            <p:nvPr/>
          </p:nvSpPr>
          <p:spPr>
            <a:xfrm>
              <a:off x="1822407" y="1163236"/>
              <a:ext cx="1861457" cy="326572"/>
            </a:xfrm>
            <a:prstGeom prst="roundRect">
              <a:avLst/>
            </a:prstGeom>
            <a:solidFill>
              <a:srgbClr val="FE6200"/>
            </a:solidFill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 #1</a:t>
              </a:r>
              <a:endPara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4" name="Hexagon 33">
            <a:extLst>
              <a:ext uri="{FF2B5EF4-FFF2-40B4-BE49-F238E27FC236}">
                <a16:creationId xmlns:a16="http://schemas.microsoft.com/office/drawing/2014/main" id="{B61E6FED-B7AA-A983-398D-6EDF65509BBA}"/>
              </a:ext>
            </a:extLst>
          </p:cNvPr>
          <p:cNvSpPr/>
          <p:nvPr/>
        </p:nvSpPr>
        <p:spPr>
          <a:xfrm>
            <a:off x="1622775" y="2979338"/>
            <a:ext cx="1008000" cy="827999"/>
          </a:xfrm>
          <a:prstGeom prst="hexagon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0123D5A-47EF-3B91-6EE1-1016AEF1742E}"/>
              </a:ext>
            </a:extLst>
          </p:cNvPr>
          <p:cNvCxnSpPr>
            <a:cxnSpLocks/>
          </p:cNvCxnSpPr>
          <p:nvPr/>
        </p:nvCxnSpPr>
        <p:spPr>
          <a:xfrm flipH="1">
            <a:off x="2125805" y="2506971"/>
            <a:ext cx="1940" cy="45396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19756C5-14EF-2B33-1E77-2C8753EB8F2E}"/>
              </a:ext>
            </a:extLst>
          </p:cNvPr>
          <p:cNvCxnSpPr>
            <a:cxnSpLocks/>
          </p:cNvCxnSpPr>
          <p:nvPr/>
        </p:nvCxnSpPr>
        <p:spPr>
          <a:xfrm>
            <a:off x="2126775" y="3807337"/>
            <a:ext cx="1" cy="47236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8D29CE5E-2FA1-77F3-E5D2-068919251277}"/>
              </a:ext>
            </a:extLst>
          </p:cNvPr>
          <p:cNvSpPr/>
          <p:nvPr/>
        </p:nvSpPr>
        <p:spPr>
          <a:xfrm>
            <a:off x="1625735" y="4279705"/>
            <a:ext cx="1002081" cy="362124"/>
          </a:xfrm>
          <a:prstGeom prst="rect">
            <a:avLst/>
          </a:prstGeom>
          <a:solidFill>
            <a:srgbClr val="DEECF8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0x01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C86BAFAC-7EED-0726-4F11-ADEF34ECDD57}"/>
              </a:ext>
            </a:extLst>
          </p:cNvPr>
          <p:cNvSpPr/>
          <p:nvPr/>
        </p:nvSpPr>
        <p:spPr>
          <a:xfrm>
            <a:off x="3891280" y="4133800"/>
            <a:ext cx="1335233" cy="653934"/>
          </a:xfrm>
          <a:prstGeom prst="roundRect">
            <a:avLst/>
          </a:prstGeom>
          <a:solidFill>
            <a:schemeClr val="accent6">
              <a:alpha val="20000"/>
            </a:schemeClr>
          </a:solidFill>
          <a:ln w="31750" cap="flat" cmpd="sng" algn="ctr">
            <a:solidFill>
              <a:schemeClr val="accent6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Match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8F8CB0E-F894-C377-47A9-FA6021915192}"/>
              </a:ext>
            </a:extLst>
          </p:cNvPr>
          <p:cNvCxnSpPr>
            <a:cxnSpLocks/>
            <a:stCxn id="60" idx="3"/>
            <a:endCxn id="69" idx="1"/>
          </p:cNvCxnSpPr>
          <p:nvPr/>
        </p:nvCxnSpPr>
        <p:spPr>
          <a:xfrm>
            <a:off x="2627816" y="4460767"/>
            <a:ext cx="12634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5EEB97F-1E05-8CA6-4C84-1C80733C4524}"/>
              </a:ext>
            </a:extLst>
          </p:cNvPr>
          <p:cNvCxnSpPr>
            <a:cxnSpLocks/>
            <a:stCxn id="68" idx="1"/>
            <a:endCxn id="69" idx="3"/>
          </p:cNvCxnSpPr>
          <p:nvPr/>
        </p:nvCxnSpPr>
        <p:spPr>
          <a:xfrm flipH="1">
            <a:off x="5226513" y="4460767"/>
            <a:ext cx="12634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91A984-3A5D-19CA-F641-0254437211EE}"/>
              </a:ext>
            </a:extLst>
          </p:cNvPr>
          <p:cNvGrpSpPr/>
          <p:nvPr/>
        </p:nvGrpSpPr>
        <p:grpSpPr>
          <a:xfrm>
            <a:off x="6058350" y="1639882"/>
            <a:ext cx="1865335" cy="830290"/>
            <a:chOff x="5452380" y="1126437"/>
            <a:chExt cx="1865335" cy="8302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BFC2A43-05A3-C768-7779-8EAD43CE1ECD}"/>
                </a:ext>
              </a:extLst>
            </p:cNvPr>
            <p:cNvGrpSpPr/>
            <p:nvPr/>
          </p:nvGrpSpPr>
          <p:grpSpPr>
            <a:xfrm>
              <a:off x="5755971" y="1523410"/>
              <a:ext cx="1254273" cy="396518"/>
              <a:chOff x="851037" y="1870572"/>
              <a:chExt cx="1254273" cy="39651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4A7A369-9A5F-BDDF-8A93-7D49CEAEAD5E}"/>
                  </a:ext>
                </a:extLst>
              </p:cNvPr>
              <p:cNvGrpSpPr/>
              <p:nvPr/>
            </p:nvGrpSpPr>
            <p:grpSpPr>
              <a:xfrm>
                <a:off x="851037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28" name="Graphic 27" descr="Heartbeat with solid fill">
                  <a:extLst>
                    <a:ext uri="{FF2B5EF4-FFF2-40B4-BE49-F238E27FC236}">
                      <a16:creationId xmlns:a16="http://schemas.microsoft.com/office/drawing/2014/main" id="{A39DAD13-C8C4-B6B1-1ED8-651DEC8CF5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9" name="Graphic 28" descr="Heartbeat with solid fill">
                  <a:extLst>
                    <a:ext uri="{FF2B5EF4-FFF2-40B4-BE49-F238E27FC236}">
                      <a16:creationId xmlns:a16="http://schemas.microsoft.com/office/drawing/2014/main" id="{FAE8F117-D7CB-9FFA-E458-A8210C2A9A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2A62F32-0F1B-AB03-A2C9-EC31ACECFA4F}"/>
                  </a:ext>
                </a:extLst>
              </p:cNvPr>
              <p:cNvGrpSpPr/>
              <p:nvPr/>
            </p:nvGrpSpPr>
            <p:grpSpPr>
              <a:xfrm>
                <a:off x="1427183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25" name="Graphic 24" descr="Heartbeat with solid fill">
                  <a:extLst>
                    <a:ext uri="{FF2B5EF4-FFF2-40B4-BE49-F238E27FC236}">
                      <a16:creationId xmlns:a16="http://schemas.microsoft.com/office/drawing/2014/main" id="{228E4E18-3D21-B050-FC18-92E918AF57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6" name="Graphic 25" descr="Heartbeat with solid fill">
                  <a:extLst>
                    <a:ext uri="{FF2B5EF4-FFF2-40B4-BE49-F238E27FC236}">
                      <a16:creationId xmlns:a16="http://schemas.microsoft.com/office/drawing/2014/main" id="{53BE6B8D-C187-530E-48B2-B9E027A3AE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</p:grp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7607AC6-0B04-AFD8-1E8C-F3FA2885A147}"/>
                </a:ext>
              </a:extLst>
            </p:cNvPr>
            <p:cNvSpPr/>
            <p:nvPr/>
          </p:nvSpPr>
          <p:spPr>
            <a:xfrm>
              <a:off x="5456258" y="1434953"/>
              <a:ext cx="1861457" cy="521774"/>
            </a:xfrm>
            <a:prstGeom prst="roundRect">
              <a:avLst>
                <a:gd name="adj" fmla="val 9865"/>
              </a:avLst>
            </a:prstGeom>
            <a:noFill/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D3FAE838-2324-4602-88A9-A2ECFE8E60F3}"/>
                </a:ext>
              </a:extLst>
            </p:cNvPr>
            <p:cNvSpPr/>
            <p:nvPr/>
          </p:nvSpPr>
          <p:spPr>
            <a:xfrm>
              <a:off x="5452380" y="1126437"/>
              <a:ext cx="1861457" cy="326572"/>
            </a:xfrm>
            <a:prstGeom prst="roundRect">
              <a:avLst/>
            </a:prstGeom>
            <a:solidFill>
              <a:srgbClr val="FE6200"/>
            </a:solidFill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 #2</a:t>
              </a:r>
              <a:endPara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2FA5A8C-EEA7-978F-30E5-010E5274F853}"/>
              </a:ext>
            </a:extLst>
          </p:cNvPr>
          <p:cNvCxnSpPr>
            <a:cxnSpLocks/>
          </p:cNvCxnSpPr>
          <p:nvPr/>
        </p:nvCxnSpPr>
        <p:spPr>
          <a:xfrm flipH="1">
            <a:off x="6989563" y="2470172"/>
            <a:ext cx="2909" cy="490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94224F5-9D65-D494-4A96-88CC11D15BEA}"/>
              </a:ext>
            </a:extLst>
          </p:cNvPr>
          <p:cNvCxnSpPr>
            <a:cxnSpLocks/>
          </p:cNvCxnSpPr>
          <p:nvPr/>
        </p:nvCxnSpPr>
        <p:spPr>
          <a:xfrm>
            <a:off x="6990532" y="3788938"/>
            <a:ext cx="970" cy="490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6D668A2E-21B4-B42E-5D57-6DB2F938B5A7}"/>
              </a:ext>
            </a:extLst>
          </p:cNvPr>
          <p:cNvSpPr/>
          <p:nvPr/>
        </p:nvSpPr>
        <p:spPr>
          <a:xfrm>
            <a:off x="6489977" y="4279705"/>
            <a:ext cx="1002081" cy="362124"/>
          </a:xfrm>
          <a:prstGeom prst="rect">
            <a:avLst/>
          </a:prstGeom>
          <a:solidFill>
            <a:srgbClr val="DEECF8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0x01</a:t>
            </a:r>
          </a:p>
        </p:txBody>
      </p:sp>
      <p:sp>
        <p:nvSpPr>
          <p:cNvPr id="82" name="Hexagon 81">
            <a:extLst>
              <a:ext uri="{FF2B5EF4-FFF2-40B4-BE49-F238E27FC236}">
                <a16:creationId xmlns:a16="http://schemas.microsoft.com/office/drawing/2014/main" id="{6F0C334A-BFE2-E6FA-AA55-7E6370B92602}"/>
              </a:ext>
            </a:extLst>
          </p:cNvPr>
          <p:cNvSpPr/>
          <p:nvPr/>
        </p:nvSpPr>
        <p:spPr>
          <a:xfrm>
            <a:off x="6487018" y="2960939"/>
            <a:ext cx="1007999" cy="827999"/>
          </a:xfrm>
          <a:prstGeom prst="hexagon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FE24A693-4B01-82D3-323A-26FE055FA714}"/>
              </a:ext>
            </a:extLst>
          </p:cNvPr>
          <p:cNvSpPr/>
          <p:nvPr/>
        </p:nvSpPr>
        <p:spPr>
          <a:xfrm>
            <a:off x="3813857" y="1775578"/>
            <a:ext cx="1411956" cy="653934"/>
          </a:xfrm>
          <a:prstGeom prst="roundRect">
            <a:avLst/>
          </a:prstGeom>
          <a:solidFill>
            <a:srgbClr val="C00000">
              <a:alpha val="20000"/>
            </a:srgbClr>
          </a:solidFill>
          <a:ln w="317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Distance Calculation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2FB7D029-126D-BCF6-89C1-3FE37727758F}"/>
              </a:ext>
            </a:extLst>
          </p:cNvPr>
          <p:cNvCxnSpPr>
            <a:cxnSpLocks/>
            <a:endCxn id="93" idx="1"/>
          </p:cNvCxnSpPr>
          <p:nvPr/>
        </p:nvCxnSpPr>
        <p:spPr>
          <a:xfrm>
            <a:off x="3055565" y="2099037"/>
            <a:ext cx="758292" cy="0"/>
          </a:xfrm>
          <a:prstGeom prst="straightConnector1">
            <a:avLst/>
          </a:prstGeom>
          <a:ln w="38100">
            <a:solidFill>
              <a:srgbClr val="C00000">
                <a:alpha val="50000"/>
              </a:srgbClr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51901F0-EE1B-BC0B-B478-FCABE9FDC6BB}"/>
              </a:ext>
            </a:extLst>
          </p:cNvPr>
          <p:cNvCxnSpPr>
            <a:cxnSpLocks/>
            <a:endCxn id="93" idx="3"/>
          </p:cNvCxnSpPr>
          <p:nvPr/>
        </p:nvCxnSpPr>
        <p:spPr>
          <a:xfrm flipH="1">
            <a:off x="5225813" y="2099037"/>
            <a:ext cx="832537" cy="0"/>
          </a:xfrm>
          <a:prstGeom prst="straightConnector1">
            <a:avLst/>
          </a:prstGeom>
          <a:ln w="38100">
            <a:solidFill>
              <a:srgbClr val="C00000">
                <a:alpha val="50000"/>
              </a:srgbClr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Cross 101">
            <a:extLst>
              <a:ext uri="{FF2B5EF4-FFF2-40B4-BE49-F238E27FC236}">
                <a16:creationId xmlns:a16="http://schemas.microsoft.com/office/drawing/2014/main" id="{9DD6944F-2EC3-2404-8B2E-8FA09FAF7039}"/>
              </a:ext>
            </a:extLst>
          </p:cNvPr>
          <p:cNvSpPr/>
          <p:nvPr/>
        </p:nvSpPr>
        <p:spPr>
          <a:xfrm rot="2683010">
            <a:off x="3979835" y="1562545"/>
            <a:ext cx="1080000" cy="1080000"/>
          </a:xfrm>
          <a:prstGeom prst="plus">
            <a:avLst>
              <a:gd name="adj" fmla="val 43665"/>
            </a:avLst>
          </a:prstGeom>
          <a:solidFill>
            <a:srgbClr val="E90404">
              <a:alpha val="6954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C00000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7903DEF-1BE4-12EE-4A74-3A28194328BE}"/>
              </a:ext>
            </a:extLst>
          </p:cNvPr>
          <p:cNvSpPr/>
          <p:nvPr/>
        </p:nvSpPr>
        <p:spPr>
          <a:xfrm>
            <a:off x="0" y="5761133"/>
            <a:ext cx="9144000" cy="6171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 #2: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Accurately 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regions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few as possible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D0AEDAD-9B20-A994-3775-33B1D937ECB9}"/>
              </a:ext>
            </a:extLst>
          </p:cNvPr>
          <p:cNvSpPr/>
          <p:nvPr/>
        </p:nvSpPr>
        <p:spPr>
          <a:xfrm>
            <a:off x="0" y="4986692"/>
            <a:ext cx="9144000" cy="6171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 #1: 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Generating the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hash value for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enough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signals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B3744AA-8018-A0D6-807A-D9E8B7BC0F02}"/>
              </a:ext>
            </a:extLst>
          </p:cNvPr>
          <p:cNvSpPr/>
          <p:nvPr/>
        </p:nvSpPr>
        <p:spPr>
          <a:xfrm>
            <a:off x="16589" y="918874"/>
            <a:ext cx="9144000" cy="6171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Observation: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Identical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nucleotides generate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raw signals</a:t>
            </a:r>
            <a:endParaRPr lang="en-GB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5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0" grpId="0" animBg="1"/>
      <p:bldP spid="60" grpId="1" animBg="1"/>
      <p:bldP spid="69" grpId="0" animBg="1"/>
      <p:bldP spid="68" grpId="0" animBg="1"/>
      <p:bldP spid="82" grpId="0" animBg="1"/>
      <p:bldP spid="102" grpId="0" animBg="1"/>
      <p:bldP spid="112" grpId="0" animBg="1"/>
      <p:bldP spid="1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RawHash Overview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5F45F45-5F56-9037-5F72-C7A530B16C77}"/>
              </a:ext>
            </a:extLst>
          </p:cNvPr>
          <p:cNvGrpSpPr/>
          <p:nvPr/>
        </p:nvGrpSpPr>
        <p:grpSpPr>
          <a:xfrm>
            <a:off x="1561619" y="929482"/>
            <a:ext cx="5821387" cy="2038064"/>
            <a:chOff x="1561619" y="929482"/>
            <a:chExt cx="5821387" cy="2038064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DAC88753-020A-99CC-9D1E-EE054E9D58F9}"/>
                </a:ext>
              </a:extLst>
            </p:cNvPr>
            <p:cNvGrpSpPr/>
            <p:nvPr/>
          </p:nvGrpSpPr>
          <p:grpSpPr>
            <a:xfrm>
              <a:off x="1751251" y="940771"/>
              <a:ext cx="2243344" cy="585820"/>
              <a:chOff x="244039" y="866164"/>
              <a:chExt cx="1966728" cy="513585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DB65FF-AF45-746A-8E0B-F40C5C00BFC7}"/>
                  </a:ext>
                </a:extLst>
              </p:cNvPr>
              <p:cNvSpPr txBox="1"/>
              <p:nvPr/>
            </p:nvSpPr>
            <p:spPr>
              <a:xfrm>
                <a:off x="244039" y="866164"/>
                <a:ext cx="1966728" cy="188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Reference Genome</a:t>
                </a:r>
              </a:p>
            </p:txBody>
          </p:sp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D896050-F054-44F2-BCC9-16707831BD0E}"/>
                  </a:ext>
                </a:extLst>
              </p:cNvPr>
              <p:cNvSpPr/>
              <p:nvPr/>
            </p:nvSpPr>
            <p:spPr>
              <a:xfrm>
                <a:off x="244039" y="1092048"/>
                <a:ext cx="1966728" cy="287701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lvl="0" algn="ctr" defTabSz="1600847"/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…GCTATTACCTTAATGTG…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3BE02547-A5B2-524A-7470-BAE8BD107D63}"/>
                </a:ext>
              </a:extLst>
            </p:cNvPr>
            <p:cNvGrpSpPr/>
            <p:nvPr/>
          </p:nvGrpSpPr>
          <p:grpSpPr>
            <a:xfrm>
              <a:off x="5366868" y="929482"/>
              <a:ext cx="1960655" cy="619685"/>
              <a:chOff x="2619277" y="856267"/>
              <a:chExt cx="1718896" cy="54327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794FE5-0F97-10E8-6CC3-168E84F32FE0}"/>
                  </a:ext>
                </a:extLst>
              </p:cNvPr>
              <p:cNvSpPr txBox="1"/>
              <p:nvPr/>
            </p:nvSpPr>
            <p:spPr>
              <a:xfrm>
                <a:off x="2619277" y="856267"/>
                <a:ext cx="1718896" cy="188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Nanopore Signal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B8FFBB4-BA6D-F645-654A-294DD6DE4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467" y="1072254"/>
                <a:ext cx="1621610" cy="3272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942BF31-C599-8D0A-BC90-605A983FE546}"/>
                </a:ext>
              </a:extLst>
            </p:cNvPr>
            <p:cNvSpPr/>
            <p:nvPr/>
          </p:nvSpPr>
          <p:spPr>
            <a:xfrm>
              <a:off x="1871382" y="1846516"/>
              <a:ext cx="2003083" cy="44843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Reference-to-Event Conversion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95F2C70-1A86-45BC-AFD6-28E0DD4C4966}"/>
                </a:ext>
              </a:extLst>
            </p:cNvPr>
            <p:cNvSpPr/>
            <p:nvPr/>
          </p:nvSpPr>
          <p:spPr>
            <a:xfrm>
              <a:off x="5511603" y="1857806"/>
              <a:ext cx="1671185" cy="44843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Signal-to-Event Conversion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0F3A61F-14F4-D72C-9A96-BED382CC56E4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1526591"/>
              <a:ext cx="0" cy="33367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C85F7B-CB99-69B3-024B-AF59780AB390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1551631"/>
              <a:ext cx="0" cy="30863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5A7845-6BCA-DE2F-72BB-6EA91C5E1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619" y="1963236"/>
              <a:ext cx="249432" cy="242504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BE41142-2E00-4D51-5CC1-3C7B597FF8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72923" y="2306440"/>
              <a:ext cx="0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FC212C-5258-6557-E248-52A88128AD50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2306244"/>
              <a:ext cx="0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A05C5ED-EE98-4ADF-456A-D3CAE0AE3719}"/>
                </a:ext>
              </a:extLst>
            </p:cNvPr>
            <p:cNvGrpSpPr/>
            <p:nvPr/>
          </p:nvGrpSpPr>
          <p:grpSpPr>
            <a:xfrm>
              <a:off x="1831396" y="2626733"/>
              <a:ext cx="2083054" cy="340813"/>
              <a:chOff x="2310261" y="2497144"/>
              <a:chExt cx="2083054" cy="340813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BCA25636-B401-6251-CEE5-11692D09D80F}"/>
                  </a:ext>
                </a:extLst>
              </p:cNvPr>
              <p:cNvSpPr/>
              <p:nvPr/>
            </p:nvSpPr>
            <p:spPr>
              <a:xfrm>
                <a:off x="2310261" y="2497144"/>
                <a:ext cx="2083054" cy="340813"/>
              </a:xfrm>
              <a:prstGeom prst="roundRect">
                <a:avLst>
                  <a:gd name="adj" fmla="val 9166"/>
                </a:avLst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2B4C324-5024-411B-5C1F-82D250B7BDED}"/>
                  </a:ext>
                </a:extLst>
              </p:cNvPr>
              <p:cNvSpPr/>
              <p:nvPr/>
            </p:nvSpPr>
            <p:spPr>
              <a:xfrm>
                <a:off x="2390225" y="2575857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C732517-5597-7388-F967-D8DD5971A963}"/>
                  </a:ext>
                </a:extLst>
              </p:cNvPr>
              <p:cNvSpPr/>
              <p:nvPr/>
            </p:nvSpPr>
            <p:spPr>
              <a:xfrm>
                <a:off x="3079820" y="2575857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-0.9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A458D61-1FC6-E1B7-1896-16D7ABE996F6}"/>
                  </a:ext>
                </a:extLst>
              </p:cNvPr>
              <p:cNvSpPr/>
              <p:nvPr/>
            </p:nvSpPr>
            <p:spPr>
              <a:xfrm>
                <a:off x="3769414" y="2575857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53C69D8-CE3F-E9E6-02D8-2F40F619E00A}"/>
                </a:ext>
              </a:extLst>
            </p:cNvPr>
            <p:cNvGrpSpPr/>
            <p:nvPr/>
          </p:nvGrpSpPr>
          <p:grpSpPr>
            <a:xfrm>
              <a:off x="5311384" y="2626734"/>
              <a:ext cx="2071622" cy="340812"/>
              <a:chOff x="4889143" y="2497145"/>
              <a:chExt cx="2071622" cy="340812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8233893A-862C-0AE4-DFD3-D5F8A529C677}"/>
                  </a:ext>
                </a:extLst>
              </p:cNvPr>
              <p:cNvSpPr/>
              <p:nvPr/>
            </p:nvSpPr>
            <p:spPr>
              <a:xfrm>
                <a:off x="4889143" y="2497145"/>
                <a:ext cx="2071622" cy="340812"/>
              </a:xfrm>
              <a:prstGeom prst="roundRect">
                <a:avLst>
                  <a:gd name="adj" fmla="val 9166"/>
                </a:avLst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A04EBD9-61A2-46B2-EDB0-10C75F362D67}"/>
                  </a:ext>
                </a:extLst>
              </p:cNvPr>
              <p:cNvSpPr/>
              <p:nvPr/>
            </p:nvSpPr>
            <p:spPr>
              <a:xfrm>
                <a:off x="4957672" y="2571869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2.22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8CB9BBE-BAB4-1277-6BFF-8EEAF27CFF13}"/>
                  </a:ext>
                </a:extLst>
              </p:cNvPr>
              <p:cNvSpPr/>
              <p:nvPr/>
            </p:nvSpPr>
            <p:spPr>
              <a:xfrm>
                <a:off x="5647267" y="2571869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-0.91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8B61B55-A79B-78F4-B55B-3B161E807366}"/>
                  </a:ext>
                </a:extLst>
              </p:cNvPr>
              <p:cNvSpPr/>
              <p:nvPr/>
            </p:nvSpPr>
            <p:spPr>
              <a:xfrm>
                <a:off x="6336861" y="2571869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1.18</a:t>
                </a:r>
              </a:p>
            </p:txBody>
          </p: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8E89A8A-EE8C-4B30-E6E2-2AC61A765F22}"/>
              </a:ext>
            </a:extLst>
          </p:cNvPr>
          <p:cNvGrpSpPr/>
          <p:nvPr/>
        </p:nvGrpSpPr>
        <p:grpSpPr>
          <a:xfrm>
            <a:off x="1561619" y="2967546"/>
            <a:ext cx="5981540" cy="1343848"/>
            <a:chOff x="1561619" y="2967546"/>
            <a:chExt cx="5981540" cy="134384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81B1611-8F19-E229-E0A7-4D00A1A390B6}"/>
                </a:ext>
              </a:extLst>
            </p:cNvPr>
            <p:cNvCxnSpPr>
              <a:cxnSpLocks/>
            </p:cNvCxnSpPr>
            <p:nvPr/>
          </p:nvCxnSpPr>
          <p:spPr>
            <a:xfrm>
              <a:off x="1603159" y="3156770"/>
              <a:ext cx="594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A26CAA6-F6DD-9F2A-377B-660B243E65BE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2967546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67F03DD-EF70-DE64-E0FE-ED1BB3EE7B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95" y="2967546"/>
              <a:ext cx="1" cy="360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1150DBB-0EB4-BD68-EACE-5BDBE610FAB6}"/>
                </a:ext>
              </a:extLst>
            </p:cNvPr>
            <p:cNvSpPr/>
            <p:nvPr/>
          </p:nvSpPr>
          <p:spPr>
            <a:xfrm>
              <a:off x="2169825" y="3350436"/>
              <a:ext cx="1406196" cy="293707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10F8FFC-E54B-35E1-6FF2-7C4F54065A52}"/>
                </a:ext>
              </a:extLst>
            </p:cNvPr>
            <p:cNvSpPr/>
            <p:nvPr/>
          </p:nvSpPr>
          <p:spPr>
            <a:xfrm>
              <a:off x="5643395" y="3350436"/>
              <a:ext cx="1407600" cy="293707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1BD679A-BEDB-8FA5-B49A-74123F1A8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619" y="3379283"/>
              <a:ext cx="249432" cy="242504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6054026-C046-4158-8B6F-1A1958B8D08C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3645624"/>
              <a:ext cx="1" cy="32774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4E5DC7-7FC6-0ABC-BE40-68F88DF60C6D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3644142"/>
              <a:ext cx="1" cy="32922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B140591A-AE35-DD59-B7A0-565BFA8A188B}"/>
                </a:ext>
              </a:extLst>
            </p:cNvPr>
            <p:cNvSpPr/>
            <p:nvPr/>
          </p:nvSpPr>
          <p:spPr>
            <a:xfrm>
              <a:off x="1831397" y="3971888"/>
              <a:ext cx="2083053" cy="339506"/>
            </a:xfrm>
            <a:prstGeom prst="roundRect">
              <a:avLst>
                <a:gd name="adj" fmla="val 9166"/>
              </a:avLst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8133B65-202B-581D-DC9C-F176328C239B}"/>
                </a:ext>
              </a:extLst>
            </p:cNvPr>
            <p:cNvGrpSpPr/>
            <p:nvPr/>
          </p:nvGrpSpPr>
          <p:grpSpPr>
            <a:xfrm>
              <a:off x="1907271" y="4045214"/>
              <a:ext cx="1933729" cy="199478"/>
              <a:chOff x="2666730" y="3159542"/>
              <a:chExt cx="2440048" cy="251999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E179AC-B972-3F5D-7E2F-3F14D755DB94}"/>
                  </a:ext>
                </a:extLst>
              </p:cNvPr>
              <p:cNvSpPr/>
              <p:nvPr/>
            </p:nvSpPr>
            <p:spPr>
              <a:xfrm>
                <a:off x="266673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28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3F031A4-6D43-12F3-05A2-4EC5B4A9C247}"/>
                  </a:ext>
                </a:extLst>
              </p:cNvPr>
              <p:cNvSpPr/>
              <p:nvPr/>
            </p:nvSpPr>
            <p:spPr>
              <a:xfrm>
                <a:off x="3536885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C34FDE3-7E2B-F0F1-C689-31C920D32F40}"/>
                  </a:ext>
                </a:extLst>
              </p:cNvPr>
              <p:cNvSpPr/>
              <p:nvPr/>
            </p:nvSpPr>
            <p:spPr>
              <a:xfrm>
                <a:off x="440704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18</a:t>
                </a:r>
              </a:p>
            </p:txBody>
          </p:sp>
        </p:grp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A42C11F1-26EC-C0FA-FC57-346DA79FABBA}"/>
                </a:ext>
              </a:extLst>
            </p:cNvPr>
            <p:cNvSpPr/>
            <p:nvPr/>
          </p:nvSpPr>
          <p:spPr>
            <a:xfrm>
              <a:off x="5311384" y="3973370"/>
              <a:ext cx="2071623" cy="336540"/>
            </a:xfrm>
            <a:prstGeom prst="roundRect">
              <a:avLst>
                <a:gd name="adj" fmla="val 9166"/>
              </a:avLst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C87AE32-70D6-8B13-2225-02FB05EB0979}"/>
                </a:ext>
              </a:extLst>
            </p:cNvPr>
            <p:cNvGrpSpPr/>
            <p:nvPr/>
          </p:nvGrpSpPr>
          <p:grpSpPr>
            <a:xfrm>
              <a:off x="5380331" y="4035872"/>
              <a:ext cx="1933729" cy="199708"/>
              <a:chOff x="2666730" y="3159542"/>
              <a:chExt cx="2440048" cy="251999"/>
            </a:xfrm>
            <a:solidFill>
              <a:srgbClr val="F3EDDB"/>
            </a:solidFill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765D199-1C85-EB19-2FA7-3167DBCC74C5}"/>
                  </a:ext>
                </a:extLst>
              </p:cNvPr>
              <p:cNvSpPr/>
              <p:nvPr/>
            </p:nvSpPr>
            <p:spPr>
              <a:xfrm>
                <a:off x="266673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28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6333B52-34D5-A389-6184-FBAB639E6EEE}"/>
                  </a:ext>
                </a:extLst>
              </p:cNvPr>
              <p:cNvSpPr/>
              <p:nvPr/>
            </p:nvSpPr>
            <p:spPr>
              <a:xfrm>
                <a:off x="3536885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750AFEF-A2C0-A86F-7BF3-65A84B4AF034}"/>
                  </a:ext>
                </a:extLst>
              </p:cNvPr>
              <p:cNvSpPr/>
              <p:nvPr/>
            </p:nvSpPr>
            <p:spPr>
              <a:xfrm>
                <a:off x="440704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18</a:t>
                </a:r>
              </a:p>
            </p:txBody>
          </p: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0D6C278-4FE5-BAD1-3E7E-4E5644C5BF58}"/>
              </a:ext>
            </a:extLst>
          </p:cNvPr>
          <p:cNvGrpSpPr/>
          <p:nvPr/>
        </p:nvGrpSpPr>
        <p:grpSpPr>
          <a:xfrm>
            <a:off x="1561619" y="4309909"/>
            <a:ext cx="5981540" cy="1372330"/>
            <a:chOff x="1561619" y="4309909"/>
            <a:chExt cx="5981540" cy="1372330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66DF514-2460-3529-0A03-4320C12D8A0C}"/>
                </a:ext>
              </a:extLst>
            </p:cNvPr>
            <p:cNvCxnSpPr>
              <a:cxnSpLocks/>
            </p:cNvCxnSpPr>
            <p:nvPr/>
          </p:nvCxnSpPr>
          <p:spPr>
            <a:xfrm>
              <a:off x="1603159" y="4500493"/>
              <a:ext cx="594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625B14C-A0F9-6134-F6EA-AB64C65140C2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4311393"/>
              <a:ext cx="0" cy="396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18BD9CE-2D5D-E6DF-EA87-FDFAFEC67C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95" y="4309909"/>
              <a:ext cx="1" cy="396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614B8F78-F234-6BE1-6EBB-D0D265BA075B}"/>
                </a:ext>
              </a:extLst>
            </p:cNvPr>
            <p:cNvSpPr/>
            <p:nvPr/>
          </p:nvSpPr>
          <p:spPr>
            <a:xfrm>
              <a:off x="2397867" y="4703565"/>
              <a:ext cx="950113" cy="29370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AA05094-FF53-F4CB-20F1-86E7425E2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619" y="4728425"/>
              <a:ext cx="249432" cy="242505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16FD23F-FB21-9D04-4CDD-7909537D25C1}"/>
                </a:ext>
              </a:extLst>
            </p:cNvPr>
            <p:cNvSpPr/>
            <p:nvPr/>
          </p:nvSpPr>
          <p:spPr>
            <a:xfrm>
              <a:off x="2572708" y="5323262"/>
              <a:ext cx="600431" cy="199709"/>
            </a:xfrm>
            <a:prstGeom prst="rect">
              <a:avLst/>
            </a:prstGeom>
            <a:solidFill>
              <a:srgbClr val="DEECF8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79F4947-E1C5-2267-E4EF-E7D517C6FB35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5010504"/>
              <a:ext cx="0" cy="3168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F7BAF3E9-B94A-6CAE-9BD2-EF7FF8707AD8}"/>
                </a:ext>
              </a:extLst>
            </p:cNvPr>
            <p:cNvSpPr/>
            <p:nvPr/>
          </p:nvSpPr>
          <p:spPr>
            <a:xfrm>
              <a:off x="5871995" y="4702824"/>
              <a:ext cx="950400" cy="29370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B81DBAB-39F6-4EA3-5DA6-001E4092966F}"/>
                </a:ext>
              </a:extLst>
            </p:cNvPr>
            <p:cNvSpPr/>
            <p:nvPr/>
          </p:nvSpPr>
          <p:spPr>
            <a:xfrm>
              <a:off x="6046980" y="5323262"/>
              <a:ext cx="600431" cy="1997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A0427F4-CE74-8505-4E73-B2DA01594B01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5010504"/>
              <a:ext cx="0" cy="3168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5E35268-AC1A-338D-F5A7-D125840C66DE}"/>
                </a:ext>
              </a:extLst>
            </p:cNvPr>
            <p:cNvCxnSpPr>
              <a:cxnSpLocks/>
            </p:cNvCxnSpPr>
            <p:nvPr/>
          </p:nvCxnSpPr>
          <p:spPr>
            <a:xfrm>
              <a:off x="3173137" y="5420930"/>
              <a:ext cx="882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4E38C66-CBDF-065A-87FB-8E2C3E3F9CB6}"/>
                </a:ext>
              </a:extLst>
            </p:cNvPr>
            <p:cNvSpPr txBox="1"/>
            <p:nvPr/>
          </p:nvSpPr>
          <p:spPr>
            <a:xfrm>
              <a:off x="3357906" y="5159622"/>
              <a:ext cx="512462" cy="2154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Store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4D7ADA-52CB-6745-54C1-3F9537EEE0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3162" y="5420930"/>
              <a:ext cx="1314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AE43B8-7D2B-4FED-8E51-2439EB1907B9}"/>
                </a:ext>
              </a:extLst>
            </p:cNvPr>
            <p:cNvSpPr txBox="1"/>
            <p:nvPr/>
          </p:nvSpPr>
          <p:spPr>
            <a:xfrm>
              <a:off x="5119263" y="5159622"/>
              <a:ext cx="541798" cy="2154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Query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930BF186-F377-09FB-14AE-17F0D0B66CD3}"/>
                </a:ext>
              </a:extLst>
            </p:cNvPr>
            <p:cNvSpPr/>
            <p:nvPr/>
          </p:nvSpPr>
          <p:spPr>
            <a:xfrm>
              <a:off x="4064235" y="5163995"/>
              <a:ext cx="671510" cy="518244"/>
            </a:xfrm>
            <a:prstGeom prst="roundRect">
              <a:avLst/>
            </a:prstGeom>
            <a:solidFill>
              <a:srgbClr val="FFF3CC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 Table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B3E955C-5DA9-BFB9-E3EB-D39E5C313C62}"/>
              </a:ext>
            </a:extLst>
          </p:cNvPr>
          <p:cNvGrpSpPr/>
          <p:nvPr/>
        </p:nvGrpSpPr>
        <p:grpSpPr>
          <a:xfrm>
            <a:off x="1569851" y="5682239"/>
            <a:ext cx="5973360" cy="854824"/>
            <a:chOff x="1569851" y="5682239"/>
            <a:chExt cx="5973360" cy="854824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8F9C367-B2D7-4BD0-043F-FD942A3FE0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5528" y="5682239"/>
              <a:ext cx="0" cy="324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E136FB5-C5CA-D53A-AB34-021B3B0E8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851" y="6121661"/>
              <a:ext cx="241200" cy="239537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6C77B3E-EF1E-584F-3257-6A8C9C99BB11}"/>
                </a:ext>
              </a:extLst>
            </p:cNvPr>
            <p:cNvSpPr txBox="1"/>
            <p:nvPr/>
          </p:nvSpPr>
          <p:spPr>
            <a:xfrm>
              <a:off x="3937742" y="6016370"/>
              <a:ext cx="927047" cy="503589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CH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Matching Regions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B333FC5B-7F64-5A71-6D9E-987540BA4CA8}"/>
                </a:ext>
              </a:extLst>
            </p:cNvPr>
            <p:cNvSpPr/>
            <p:nvPr/>
          </p:nvSpPr>
          <p:spPr>
            <a:xfrm>
              <a:off x="5133798" y="6000803"/>
              <a:ext cx="1197603" cy="536260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Chaining &amp; Mapping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42A553F-9EFB-DAC7-8B19-6CB74D868AE6}"/>
                </a:ext>
              </a:extLst>
            </p:cNvPr>
            <p:cNvCxnSpPr>
              <a:cxnSpLocks/>
              <a:stCxn id="76" idx="3"/>
            </p:cNvCxnSpPr>
            <p:nvPr/>
          </p:nvCxnSpPr>
          <p:spPr>
            <a:xfrm flipV="1">
              <a:off x="4864789" y="6268164"/>
              <a:ext cx="278334" cy="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2628CE-A6E5-B444-90FE-86C17F7932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03211" y="5824861"/>
              <a:ext cx="5940000" cy="2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88B8541-B21E-610C-8439-904959F235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1507" y="6264180"/>
              <a:ext cx="278334" cy="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76B36F3-5BBA-ACC2-6E81-9B557AB9FEC8}"/>
                </a:ext>
              </a:extLst>
            </p:cNvPr>
            <p:cNvSpPr txBox="1"/>
            <p:nvPr/>
          </p:nvSpPr>
          <p:spPr>
            <a:xfrm>
              <a:off x="6596120" y="6007244"/>
              <a:ext cx="927047" cy="50359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CH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 Positions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B91545-8627-33FE-45B7-4D34E99B4524}"/>
              </a:ext>
            </a:extLst>
          </p:cNvPr>
          <p:cNvGrpSpPr/>
          <p:nvPr/>
        </p:nvGrpSpPr>
        <p:grpSpPr>
          <a:xfrm>
            <a:off x="939451" y="1026707"/>
            <a:ext cx="552531" cy="4798154"/>
            <a:chOff x="939451" y="1026707"/>
            <a:chExt cx="552531" cy="4798154"/>
          </a:xfrm>
        </p:grpSpPr>
        <p:sp>
          <p:nvSpPr>
            <p:cNvPr id="107" name="Striped Right Arrow 106">
              <a:extLst>
                <a:ext uri="{FF2B5EF4-FFF2-40B4-BE49-F238E27FC236}">
                  <a16:creationId xmlns:a16="http://schemas.microsoft.com/office/drawing/2014/main" id="{7649853B-56EA-FFC1-2F96-7D0EEB28A87F}"/>
                </a:ext>
              </a:extLst>
            </p:cNvPr>
            <p:cNvSpPr/>
            <p:nvPr/>
          </p:nvSpPr>
          <p:spPr>
            <a:xfrm rot="5400000">
              <a:off x="-1002829" y="3330050"/>
              <a:ext cx="4798154" cy="19146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 b="1" dirty="0">
                <a:latin typeface="Corbel" panose="020B050302020402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B119846-F765-9C61-147F-8AD7153A24BF}"/>
                </a:ext>
              </a:extLst>
            </p:cNvPr>
            <p:cNvSpPr txBox="1"/>
            <p:nvPr/>
          </p:nvSpPr>
          <p:spPr>
            <a:xfrm rot="16200000">
              <a:off x="-17382" y="3241118"/>
              <a:ext cx="2282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Indexing (Offline)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EAE4A5A-3557-707F-DB6F-AC927F7E6CF4}"/>
              </a:ext>
            </a:extLst>
          </p:cNvPr>
          <p:cNvGrpSpPr/>
          <p:nvPr/>
        </p:nvGrpSpPr>
        <p:grpSpPr>
          <a:xfrm>
            <a:off x="7662082" y="1026707"/>
            <a:ext cx="542467" cy="5460356"/>
            <a:chOff x="7662082" y="1026707"/>
            <a:chExt cx="542467" cy="5460356"/>
          </a:xfrm>
        </p:grpSpPr>
        <p:sp>
          <p:nvSpPr>
            <p:cNvPr id="108" name="Striped Right Arrow 107">
              <a:extLst>
                <a:ext uri="{FF2B5EF4-FFF2-40B4-BE49-F238E27FC236}">
                  <a16:creationId xmlns:a16="http://schemas.microsoft.com/office/drawing/2014/main" id="{88B16E54-6192-8689-5DF1-FE1717B8C9BF}"/>
                </a:ext>
              </a:extLst>
            </p:cNvPr>
            <p:cNvSpPr/>
            <p:nvPr/>
          </p:nvSpPr>
          <p:spPr>
            <a:xfrm rot="5400000">
              <a:off x="5027638" y="3661151"/>
              <a:ext cx="5460356" cy="19146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 b="1" dirty="0">
                <a:latin typeface="Corbel" panose="020B050302020402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3AC99D7-9337-32AD-8A02-6F84B590A235}"/>
                </a:ext>
              </a:extLst>
            </p:cNvPr>
            <p:cNvSpPr txBox="1"/>
            <p:nvPr/>
          </p:nvSpPr>
          <p:spPr>
            <a:xfrm rot="5400000">
              <a:off x="6700451" y="3572219"/>
              <a:ext cx="2638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 (Real-Time)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699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RawHash Overview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5F45F45-5F56-9037-5F72-C7A530B16C77}"/>
              </a:ext>
            </a:extLst>
          </p:cNvPr>
          <p:cNvGrpSpPr/>
          <p:nvPr/>
        </p:nvGrpSpPr>
        <p:grpSpPr>
          <a:xfrm>
            <a:off x="1561619" y="929482"/>
            <a:ext cx="5821387" cy="2038064"/>
            <a:chOff x="1561619" y="929482"/>
            <a:chExt cx="5821387" cy="2038064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DAC88753-020A-99CC-9D1E-EE054E9D58F9}"/>
                </a:ext>
              </a:extLst>
            </p:cNvPr>
            <p:cNvGrpSpPr/>
            <p:nvPr/>
          </p:nvGrpSpPr>
          <p:grpSpPr>
            <a:xfrm>
              <a:off x="1751251" y="940771"/>
              <a:ext cx="2243344" cy="585820"/>
              <a:chOff x="244039" y="866164"/>
              <a:chExt cx="1966728" cy="513585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DB65FF-AF45-746A-8E0B-F40C5C00BFC7}"/>
                  </a:ext>
                </a:extLst>
              </p:cNvPr>
              <p:cNvSpPr txBox="1"/>
              <p:nvPr/>
            </p:nvSpPr>
            <p:spPr>
              <a:xfrm>
                <a:off x="244039" y="866164"/>
                <a:ext cx="1966728" cy="188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Reference Genome</a:t>
                </a:r>
              </a:p>
            </p:txBody>
          </p:sp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D896050-F054-44F2-BCC9-16707831BD0E}"/>
                  </a:ext>
                </a:extLst>
              </p:cNvPr>
              <p:cNvSpPr/>
              <p:nvPr/>
            </p:nvSpPr>
            <p:spPr>
              <a:xfrm>
                <a:off x="244039" y="1092048"/>
                <a:ext cx="1966728" cy="287701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lvl="0" algn="ctr" defTabSz="1600847"/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…GCTATTACCTTAATGTG…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3BE02547-A5B2-524A-7470-BAE8BD107D63}"/>
                </a:ext>
              </a:extLst>
            </p:cNvPr>
            <p:cNvGrpSpPr/>
            <p:nvPr/>
          </p:nvGrpSpPr>
          <p:grpSpPr>
            <a:xfrm>
              <a:off x="5366868" y="929482"/>
              <a:ext cx="1960655" cy="619685"/>
              <a:chOff x="2619277" y="856267"/>
              <a:chExt cx="1718896" cy="54327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794FE5-0F97-10E8-6CC3-168E84F32FE0}"/>
                  </a:ext>
                </a:extLst>
              </p:cNvPr>
              <p:cNvSpPr txBox="1"/>
              <p:nvPr/>
            </p:nvSpPr>
            <p:spPr>
              <a:xfrm>
                <a:off x="2619277" y="856267"/>
                <a:ext cx="1718896" cy="188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Nanopore Signal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B8FFBB4-BA6D-F645-654A-294DD6DE4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467" y="1072254"/>
                <a:ext cx="1621610" cy="3272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942BF31-C599-8D0A-BC90-605A983FE546}"/>
                </a:ext>
              </a:extLst>
            </p:cNvPr>
            <p:cNvSpPr/>
            <p:nvPr/>
          </p:nvSpPr>
          <p:spPr>
            <a:xfrm>
              <a:off x="1871382" y="1846516"/>
              <a:ext cx="2003083" cy="44843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Reference-to-Event Conversion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95F2C70-1A86-45BC-AFD6-28E0DD4C4966}"/>
                </a:ext>
              </a:extLst>
            </p:cNvPr>
            <p:cNvSpPr/>
            <p:nvPr/>
          </p:nvSpPr>
          <p:spPr>
            <a:xfrm>
              <a:off x="5511603" y="1857806"/>
              <a:ext cx="1671185" cy="44843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Signal-to-Event Conversion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0F3A61F-14F4-D72C-9A96-BED382CC56E4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1526591"/>
              <a:ext cx="0" cy="33367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C85F7B-CB99-69B3-024B-AF59780AB390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1551631"/>
              <a:ext cx="0" cy="30863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5A7845-6BCA-DE2F-72BB-6EA91C5E1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619" y="1963236"/>
              <a:ext cx="249432" cy="242504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BE41142-2E00-4D51-5CC1-3C7B597FF8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72923" y="2306440"/>
              <a:ext cx="0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FC212C-5258-6557-E248-52A88128AD50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2306244"/>
              <a:ext cx="0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A05C5ED-EE98-4ADF-456A-D3CAE0AE3719}"/>
                </a:ext>
              </a:extLst>
            </p:cNvPr>
            <p:cNvGrpSpPr/>
            <p:nvPr/>
          </p:nvGrpSpPr>
          <p:grpSpPr>
            <a:xfrm>
              <a:off x="1831396" y="2626733"/>
              <a:ext cx="2083054" cy="340813"/>
              <a:chOff x="2310261" y="2497144"/>
              <a:chExt cx="2083054" cy="340813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BCA25636-B401-6251-CEE5-11692D09D80F}"/>
                  </a:ext>
                </a:extLst>
              </p:cNvPr>
              <p:cNvSpPr/>
              <p:nvPr/>
            </p:nvSpPr>
            <p:spPr>
              <a:xfrm>
                <a:off x="2310261" y="2497144"/>
                <a:ext cx="2083054" cy="340813"/>
              </a:xfrm>
              <a:prstGeom prst="roundRect">
                <a:avLst>
                  <a:gd name="adj" fmla="val 9166"/>
                </a:avLst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2B4C324-5024-411B-5C1F-82D250B7BDED}"/>
                  </a:ext>
                </a:extLst>
              </p:cNvPr>
              <p:cNvSpPr/>
              <p:nvPr/>
            </p:nvSpPr>
            <p:spPr>
              <a:xfrm>
                <a:off x="2390225" y="2575857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C732517-5597-7388-F967-D8DD5971A963}"/>
                  </a:ext>
                </a:extLst>
              </p:cNvPr>
              <p:cNvSpPr/>
              <p:nvPr/>
            </p:nvSpPr>
            <p:spPr>
              <a:xfrm>
                <a:off x="3079820" y="2575857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-0.9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A458D61-1FC6-E1B7-1896-16D7ABE996F6}"/>
                  </a:ext>
                </a:extLst>
              </p:cNvPr>
              <p:cNvSpPr/>
              <p:nvPr/>
            </p:nvSpPr>
            <p:spPr>
              <a:xfrm>
                <a:off x="3769414" y="2575857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53C69D8-CE3F-E9E6-02D8-2F40F619E00A}"/>
                </a:ext>
              </a:extLst>
            </p:cNvPr>
            <p:cNvGrpSpPr/>
            <p:nvPr/>
          </p:nvGrpSpPr>
          <p:grpSpPr>
            <a:xfrm>
              <a:off x="5311384" y="2626734"/>
              <a:ext cx="2071622" cy="340812"/>
              <a:chOff x="4889143" y="2497145"/>
              <a:chExt cx="2071622" cy="340812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8233893A-862C-0AE4-DFD3-D5F8A529C677}"/>
                  </a:ext>
                </a:extLst>
              </p:cNvPr>
              <p:cNvSpPr/>
              <p:nvPr/>
            </p:nvSpPr>
            <p:spPr>
              <a:xfrm>
                <a:off x="4889143" y="2497145"/>
                <a:ext cx="2071622" cy="340812"/>
              </a:xfrm>
              <a:prstGeom prst="roundRect">
                <a:avLst>
                  <a:gd name="adj" fmla="val 9166"/>
                </a:avLst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A04EBD9-61A2-46B2-EDB0-10C75F362D67}"/>
                  </a:ext>
                </a:extLst>
              </p:cNvPr>
              <p:cNvSpPr/>
              <p:nvPr/>
            </p:nvSpPr>
            <p:spPr>
              <a:xfrm>
                <a:off x="4957672" y="2571869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2.22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8CB9BBE-BAB4-1277-6BFF-8EEAF27CFF13}"/>
                  </a:ext>
                </a:extLst>
              </p:cNvPr>
              <p:cNvSpPr/>
              <p:nvPr/>
            </p:nvSpPr>
            <p:spPr>
              <a:xfrm>
                <a:off x="5647267" y="2571869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-0.91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8B61B55-A79B-78F4-B55B-3B161E807366}"/>
                  </a:ext>
                </a:extLst>
              </p:cNvPr>
              <p:cNvSpPr/>
              <p:nvPr/>
            </p:nvSpPr>
            <p:spPr>
              <a:xfrm>
                <a:off x="6336861" y="2571869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1.18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9853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95697"/>
            <a:ext cx="8954440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Events in Raw Nanopore Signals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51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Event: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segment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the raw signal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Corresponds to a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particular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detection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finds these segments to identify 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mers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and end positions are marked by abrupt signal changes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Statistical methods identify these abrupt changes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value: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 of signals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within an event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E1C66A22-289D-401D-2ADF-746C036DCA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60" r="46714"/>
          <a:stretch/>
        </p:blipFill>
        <p:spPr>
          <a:xfrm>
            <a:off x="2729760" y="3654236"/>
            <a:ext cx="1325692" cy="2204533"/>
          </a:xfrm>
          <a:prstGeom prst="rect">
            <a:avLst/>
          </a:prstGeom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8A24B139-CFDA-DA37-F084-861152445C7A}"/>
              </a:ext>
            </a:extLst>
          </p:cNvPr>
          <p:cNvSpPr/>
          <p:nvPr/>
        </p:nvSpPr>
        <p:spPr>
          <a:xfrm>
            <a:off x="3521844" y="4566492"/>
            <a:ext cx="253139" cy="688020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2C4C97E3-3B3B-6F92-11C2-6C9CB51A38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r="60550"/>
          <a:stretch/>
        </p:blipFill>
        <p:spPr>
          <a:xfrm>
            <a:off x="5089670" y="4176416"/>
            <a:ext cx="2214451" cy="1524519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03" name="Left Brace 102">
            <a:extLst>
              <a:ext uri="{FF2B5EF4-FFF2-40B4-BE49-F238E27FC236}">
                <a16:creationId xmlns:a16="http://schemas.microsoft.com/office/drawing/2014/main" id="{780B581D-C14F-DC95-CBE0-E0670238729A}"/>
              </a:ext>
            </a:extLst>
          </p:cNvPr>
          <p:cNvSpPr/>
          <p:nvPr/>
        </p:nvSpPr>
        <p:spPr>
          <a:xfrm rot="5400000">
            <a:off x="5536546" y="3707146"/>
            <a:ext cx="160653" cy="764045"/>
          </a:xfrm>
          <a:prstGeom prst="leftBrace">
            <a:avLst>
              <a:gd name="adj1" fmla="val 77564"/>
              <a:gd name="adj2" fmla="val 48854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8C1D77C-7D30-8CC1-A544-E13BC05A2CCB}"/>
              </a:ext>
            </a:extLst>
          </p:cNvPr>
          <p:cNvSpPr txBox="1"/>
          <p:nvPr/>
        </p:nvSpPr>
        <p:spPr>
          <a:xfrm>
            <a:off x="5259524" y="3719305"/>
            <a:ext cx="7146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22BA2D37-BA73-2107-8FB8-6212C46A01AD}"/>
              </a:ext>
            </a:extLst>
          </p:cNvPr>
          <p:cNvCxnSpPr>
            <a:cxnSpLocks/>
            <a:stCxn id="137" idx="3"/>
          </p:cNvCxnSpPr>
          <p:nvPr/>
        </p:nvCxnSpPr>
        <p:spPr>
          <a:xfrm>
            <a:off x="3774983" y="4910502"/>
            <a:ext cx="1463625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CFE763B5-FDE3-B492-CA57-106E43D37260}"/>
              </a:ext>
            </a:extLst>
          </p:cNvPr>
          <p:cNvCxnSpPr>
            <a:cxnSpLocks/>
            <a:stCxn id="156" idx="0"/>
            <a:endCxn id="137" idx="1"/>
          </p:cNvCxnSpPr>
          <p:nvPr/>
        </p:nvCxnSpPr>
        <p:spPr>
          <a:xfrm flipV="1">
            <a:off x="2300105" y="4910502"/>
            <a:ext cx="1221739" cy="374934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91F796E2-86DB-8180-22CC-3D9BDE2B0058}"/>
              </a:ext>
            </a:extLst>
          </p:cNvPr>
          <p:cNvSpPr txBox="1"/>
          <p:nvPr/>
        </p:nvSpPr>
        <p:spPr>
          <a:xfrm>
            <a:off x="1603755" y="5285436"/>
            <a:ext cx="13926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many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nucleotides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F4756F-0CFE-0EDF-0B8D-8E1850A27EA2}"/>
              </a:ext>
            </a:extLst>
          </p:cNvPr>
          <p:cNvCxnSpPr>
            <a:cxnSpLocks/>
          </p:cNvCxnSpPr>
          <p:nvPr/>
        </p:nvCxnSpPr>
        <p:spPr>
          <a:xfrm>
            <a:off x="5243989" y="4176416"/>
            <a:ext cx="0" cy="1522800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none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BF01B4-B763-D9FA-33D8-52694AF167A3}"/>
              </a:ext>
            </a:extLst>
          </p:cNvPr>
          <p:cNvCxnSpPr>
            <a:cxnSpLocks/>
          </p:cNvCxnSpPr>
          <p:nvPr/>
        </p:nvCxnSpPr>
        <p:spPr>
          <a:xfrm>
            <a:off x="6001127" y="4176416"/>
            <a:ext cx="0" cy="1522800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none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F20F99-148F-F0F7-66FF-C3245D85324B}"/>
              </a:ext>
            </a:extLst>
          </p:cNvPr>
          <p:cNvCxnSpPr>
            <a:cxnSpLocks/>
          </p:cNvCxnSpPr>
          <p:nvPr/>
        </p:nvCxnSpPr>
        <p:spPr>
          <a:xfrm>
            <a:off x="6132708" y="4176415"/>
            <a:ext cx="0" cy="1522800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none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F4CD8C-377D-AACE-4E6E-F6C98D10A7E7}"/>
              </a:ext>
            </a:extLst>
          </p:cNvPr>
          <p:cNvCxnSpPr>
            <a:cxnSpLocks/>
          </p:cNvCxnSpPr>
          <p:nvPr/>
        </p:nvCxnSpPr>
        <p:spPr>
          <a:xfrm>
            <a:off x="6776954" y="4176416"/>
            <a:ext cx="0" cy="1522800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none"/>
          </a:ln>
          <a:effectLst/>
        </p:spPr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C8E234A-2848-BCE1-7CF0-5DC958E77154}"/>
              </a:ext>
            </a:extLst>
          </p:cNvPr>
          <p:cNvGrpSpPr/>
          <p:nvPr/>
        </p:nvGrpSpPr>
        <p:grpSpPr>
          <a:xfrm>
            <a:off x="4809679" y="5126810"/>
            <a:ext cx="1626353" cy="1318028"/>
            <a:chOff x="5057873" y="5218368"/>
            <a:chExt cx="1626353" cy="1318028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1F8A6C6B-9F6A-6D62-55F3-F4A1FBEE6B57}"/>
                </a:ext>
              </a:extLst>
            </p:cNvPr>
            <p:cNvSpPr/>
            <p:nvPr/>
          </p:nvSpPr>
          <p:spPr>
            <a:xfrm>
              <a:off x="5650720" y="5303018"/>
              <a:ext cx="440659" cy="140636"/>
            </a:xfrm>
            <a:prstGeom prst="roundRect">
              <a:avLst>
                <a:gd name="adj" fmla="val 0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105.71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61B2EE0-E71F-3A30-3707-4539C8BEC08C}"/>
                </a:ext>
              </a:extLst>
            </p:cNvPr>
            <p:cNvCxnSpPr>
              <a:cxnSpLocks/>
            </p:cNvCxnSpPr>
            <p:nvPr/>
          </p:nvCxnSpPr>
          <p:spPr>
            <a:xfrm>
              <a:off x="5495002" y="5218368"/>
              <a:ext cx="752094" cy="1424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tailEnd type="none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9326E21-43EA-1DDF-4D66-9A2497D9CABD}"/>
                </a:ext>
              </a:extLst>
            </p:cNvPr>
            <p:cNvSpPr txBox="1"/>
            <p:nvPr/>
          </p:nvSpPr>
          <p:spPr>
            <a:xfrm>
              <a:off x="5057873" y="5966925"/>
              <a:ext cx="1626353" cy="5694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Event Value (picoampere)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E7196DF-8C06-F0A0-5876-31AA64D167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1049" y="5443653"/>
              <a:ext cx="0" cy="4680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10ACB0-EDE8-3186-6042-1225DE5FC68A}"/>
              </a:ext>
            </a:extLst>
          </p:cNvPr>
          <p:cNvCxnSpPr>
            <a:cxnSpLocks/>
          </p:cNvCxnSpPr>
          <p:nvPr/>
        </p:nvCxnSpPr>
        <p:spPr>
          <a:xfrm>
            <a:off x="6001127" y="4410065"/>
            <a:ext cx="131581" cy="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  <a:tailEnd type="none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8D8E17-E04E-1901-A3E2-DF5A38C5375B}"/>
              </a:ext>
            </a:extLst>
          </p:cNvPr>
          <p:cNvCxnSpPr>
            <a:cxnSpLocks/>
          </p:cNvCxnSpPr>
          <p:nvPr/>
        </p:nvCxnSpPr>
        <p:spPr>
          <a:xfrm>
            <a:off x="6132708" y="5128234"/>
            <a:ext cx="644246" cy="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  <a:tailEnd type="none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60A092-13EF-22CC-A33C-9CAFA929EC60}"/>
              </a:ext>
            </a:extLst>
          </p:cNvPr>
          <p:cNvCxnSpPr>
            <a:cxnSpLocks/>
          </p:cNvCxnSpPr>
          <p:nvPr/>
        </p:nvCxnSpPr>
        <p:spPr>
          <a:xfrm>
            <a:off x="6776954" y="5037415"/>
            <a:ext cx="527167" cy="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  <a:tailEnd type="non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418513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/>
      <p:bldP spid="137" grpId="0" animBg="1"/>
      <p:bldP spid="1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Garamond" panose="02020404030301010803" pitchFamily="18" charset="0"/>
              </a:rPr>
              <a:t>Reference-to-Event Conversion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2187882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</a:t>
            </a:r>
            <a:r>
              <a:rPr lang="en-US" sz="2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lang="en-US" sz="2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model: </a:t>
            </a:r>
            <a:r>
              <a:rPr lang="en-US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 </a:t>
            </a:r>
            <a:r>
              <a:rPr lang="en-US" sz="2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 </a:t>
            </a:r>
            <a:r>
              <a:rPr lang="en-US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values </a:t>
            </a:r>
            <a:r>
              <a:rPr lang="en-US" sz="2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each k-</a:t>
            </a:r>
            <a:r>
              <a:rPr lang="en-US" sz="2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endParaRPr lang="en-US" sz="23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Preconstructed based on nanopore sequencer characteristics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the </a:t>
            </a:r>
            <a:r>
              <a:rPr lang="en-US" sz="2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</a:t>
            </a:r>
            <a:r>
              <a:rPr lang="en-US" sz="2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lang="en-US" sz="2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</a:t>
            </a:r>
            <a:r>
              <a:rPr lang="en-US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convert </a:t>
            </a:r>
            <a:r>
              <a:rPr lang="en-US" sz="2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k-</a:t>
            </a:r>
            <a:r>
              <a:rPr lang="en-US" sz="2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mers</a:t>
            </a:r>
            <a:r>
              <a:rPr lang="en-US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 reference genome to their </a:t>
            </a:r>
            <a:r>
              <a:rPr lang="en-US" sz="2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</a:t>
            </a:r>
            <a:r>
              <a:rPr lang="en-US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event values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78755E45-C38C-3E7E-3D92-94001D9C30AB}"/>
              </a:ext>
            </a:extLst>
          </p:cNvPr>
          <p:cNvSpPr/>
          <p:nvPr/>
        </p:nvSpPr>
        <p:spPr>
          <a:xfrm>
            <a:off x="2968756" y="4407659"/>
            <a:ext cx="1123200" cy="1440024"/>
          </a:xfrm>
          <a:prstGeom prst="roundRect">
            <a:avLst/>
          </a:prstGeom>
          <a:solidFill>
            <a:srgbClr val="FEEADA"/>
          </a:solidFill>
          <a:ln w="31750" cap="flat" cmpd="sng" algn="ctr">
            <a:solidFill>
              <a:srgbClr val="E56B0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</a:t>
            </a:r>
          </a:p>
          <a:p>
            <a:pPr marL="0" marR="0" lvl="0" indent="0" algn="ctr" defTabSz="16008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(Lookup Table)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6BA6B3-3415-0F9A-CB60-BA8CA8413046}"/>
              </a:ext>
            </a:extLst>
          </p:cNvPr>
          <p:cNvGrpSpPr/>
          <p:nvPr/>
        </p:nvGrpSpPr>
        <p:grpSpPr>
          <a:xfrm>
            <a:off x="394246" y="3527415"/>
            <a:ext cx="2292639" cy="2372878"/>
            <a:chOff x="394246" y="3527415"/>
            <a:chExt cx="2292639" cy="237287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FFD12C0-3801-2778-1CFC-3EC9036C9882}"/>
                </a:ext>
              </a:extLst>
            </p:cNvPr>
            <p:cNvSpPr txBox="1"/>
            <p:nvPr/>
          </p:nvSpPr>
          <p:spPr>
            <a:xfrm>
              <a:off x="485961" y="3527415"/>
              <a:ext cx="22009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99D4FC8A-402E-7E05-14EA-22EB64B21CC8}"/>
                </a:ext>
              </a:extLst>
            </p:cNvPr>
            <p:cNvSpPr/>
            <p:nvPr/>
          </p:nvSpPr>
          <p:spPr>
            <a:xfrm>
              <a:off x="763232" y="3844808"/>
              <a:ext cx="1564809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..GCTATTACC..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EAA259E-92A9-EC05-EA3A-F03A60B4F418}"/>
                </a:ext>
              </a:extLst>
            </p:cNvPr>
            <p:cNvCxnSpPr>
              <a:cxnSpLocks/>
              <a:stCxn id="88" idx="2"/>
            </p:cNvCxnSpPr>
            <p:nvPr/>
          </p:nvCxnSpPr>
          <p:spPr>
            <a:xfrm>
              <a:off x="1545637" y="4111208"/>
              <a:ext cx="1" cy="29744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574ABAD9-FE78-481F-D366-594EC2B38BD2}"/>
                </a:ext>
              </a:extLst>
            </p:cNvPr>
            <p:cNvSpPr/>
            <p:nvPr/>
          </p:nvSpPr>
          <p:spPr>
            <a:xfrm>
              <a:off x="1012799" y="4408651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GCTATT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7F7D0296-09DF-4D59-3C9C-C7EF5DFD9922}"/>
                </a:ext>
              </a:extLst>
            </p:cNvPr>
            <p:cNvSpPr/>
            <p:nvPr/>
          </p:nvSpPr>
          <p:spPr>
            <a:xfrm>
              <a:off x="1289781" y="5106443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TATTAC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E162FCEF-D917-F85A-C69E-AD1CEB512D1A}"/>
                </a:ext>
              </a:extLst>
            </p:cNvPr>
            <p:cNvSpPr/>
            <p:nvPr/>
          </p:nvSpPr>
          <p:spPr>
            <a:xfrm>
              <a:off x="1151290" y="4757547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CTATTA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A1D384C3-655A-A320-DD5F-483D867CA3F0}"/>
                </a:ext>
              </a:extLst>
            </p:cNvPr>
            <p:cNvSpPr/>
            <p:nvPr/>
          </p:nvSpPr>
          <p:spPr>
            <a:xfrm>
              <a:off x="1428272" y="5456202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ATTACC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" name="Left Brace 94">
              <a:extLst>
                <a:ext uri="{FF2B5EF4-FFF2-40B4-BE49-F238E27FC236}">
                  <a16:creationId xmlns:a16="http://schemas.microsoft.com/office/drawing/2014/main" id="{87A33279-3E80-1150-DEF1-00AD9F9D5E8F}"/>
                </a:ext>
              </a:extLst>
            </p:cNvPr>
            <p:cNvSpPr/>
            <p:nvPr/>
          </p:nvSpPr>
          <p:spPr>
            <a:xfrm>
              <a:off x="739515" y="4407657"/>
              <a:ext cx="213571" cy="1314943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2100D4C-9CBE-CC10-FF2F-595E3EDCDC12}"/>
                    </a:ext>
                  </a:extLst>
                </p:cNvPr>
                <p:cNvSpPr txBox="1"/>
                <p:nvPr/>
              </p:nvSpPr>
              <p:spPr>
                <a:xfrm rot="16200000">
                  <a:off x="-302419" y="4926629"/>
                  <a:ext cx="16703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k-</a:t>
                  </a:r>
                  <a:r>
                    <a:rPr lang="en-US" b="1" dirty="0" err="1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mers</a:t>
                  </a:r>
                  <a:r>
                    <a:rPr lang="en-US" b="1" dirty="0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a14:m>
                  <a:r>
                    <a:rPr lang="en-US" b="1" dirty="0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2100D4C-9CBE-CC10-FF2F-595E3EDCDC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302419" y="4926629"/>
                  <a:ext cx="1670329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7273" t="-8333" r="-54545" b="-8333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D46C13-130F-6480-2089-4D8F89071BAA}"/>
              </a:ext>
            </a:extLst>
          </p:cNvPr>
          <p:cNvGrpSpPr/>
          <p:nvPr/>
        </p:nvGrpSpPr>
        <p:grpSpPr>
          <a:xfrm>
            <a:off x="2135999" y="4541851"/>
            <a:ext cx="832757" cy="1047551"/>
            <a:chOff x="2135999" y="4541851"/>
            <a:chExt cx="832757" cy="1047551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495E1E7-ED4F-11CB-26D3-06BBC95877C6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>
              <a:off x="2135999" y="4541851"/>
              <a:ext cx="83275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543C05E-D22F-E140-D762-BA3728E2FE43}"/>
                </a:ext>
              </a:extLst>
            </p:cNvPr>
            <p:cNvCxnSpPr>
              <a:cxnSpLocks/>
              <a:stCxn id="93" idx="3"/>
            </p:cNvCxnSpPr>
            <p:nvPr/>
          </p:nvCxnSpPr>
          <p:spPr>
            <a:xfrm>
              <a:off x="2274490" y="4890747"/>
              <a:ext cx="69426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7B41929-E5DE-38E5-16DB-A61971A82B7B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>
              <a:off x="2412981" y="5239643"/>
              <a:ext cx="55577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568A554-0104-3472-905A-A8FDF7B0C006}"/>
                </a:ext>
              </a:extLst>
            </p:cNvPr>
            <p:cNvCxnSpPr>
              <a:cxnSpLocks/>
              <a:stCxn id="94" idx="3"/>
            </p:cNvCxnSpPr>
            <p:nvPr/>
          </p:nvCxnSpPr>
          <p:spPr>
            <a:xfrm>
              <a:off x="2551472" y="5589402"/>
              <a:ext cx="41728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DA58FC2-2A97-148A-78D9-7C9A8A1B35BB}"/>
              </a:ext>
            </a:extLst>
          </p:cNvPr>
          <p:cNvGrpSpPr/>
          <p:nvPr/>
        </p:nvGrpSpPr>
        <p:grpSpPr>
          <a:xfrm>
            <a:off x="4091953" y="3579648"/>
            <a:ext cx="4849366" cy="2204567"/>
            <a:chOff x="4091953" y="4095188"/>
            <a:chExt cx="4849366" cy="2204567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E06ABF3-5D01-DC0C-E55A-3F39A63D8012}"/>
                </a:ext>
              </a:extLst>
            </p:cNvPr>
            <p:cNvGrpSpPr/>
            <p:nvPr/>
          </p:nvGrpSpPr>
          <p:grpSpPr>
            <a:xfrm>
              <a:off x="4572000" y="4986667"/>
              <a:ext cx="1419541" cy="1313088"/>
              <a:chOff x="5247476" y="2700531"/>
              <a:chExt cx="1419541" cy="1313088"/>
            </a:xfrm>
            <a:solidFill>
              <a:srgbClr val="FCEECB"/>
            </a:solidFill>
          </p:grpSpPr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88E38950-7F89-A80B-A7AC-806A7DFB5EFF}"/>
                  </a:ext>
                </a:extLst>
              </p:cNvPr>
              <p:cNvSpPr/>
              <p:nvPr/>
            </p:nvSpPr>
            <p:spPr>
              <a:xfrm>
                <a:off x="5247476" y="2700531"/>
                <a:ext cx="1419541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/>
                <a:r>
                  <a:rPr lang="en-US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105.757390</a:t>
                </a:r>
                <a:endParaRPr lang="en-US" kern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3" name="Rounded Rectangle 102">
                <a:extLst>
                  <a:ext uri="{FF2B5EF4-FFF2-40B4-BE49-F238E27FC236}">
                    <a16:creationId xmlns:a16="http://schemas.microsoft.com/office/drawing/2014/main" id="{46EFF965-496B-039F-C707-A4D1C877C08E}"/>
                  </a:ext>
                </a:extLst>
              </p:cNvPr>
              <p:cNvSpPr/>
              <p:nvPr/>
            </p:nvSpPr>
            <p:spPr>
              <a:xfrm>
                <a:off x="5247476" y="3398323"/>
                <a:ext cx="1419539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/>
                <a:r>
                  <a:rPr lang="en-US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103.170091</a:t>
                </a:r>
                <a:endParaRPr lang="en-US" kern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4" name="Rounded Rectangle 103">
                <a:extLst>
                  <a:ext uri="{FF2B5EF4-FFF2-40B4-BE49-F238E27FC236}">
                    <a16:creationId xmlns:a16="http://schemas.microsoft.com/office/drawing/2014/main" id="{38883A46-D157-BC62-37E7-2BE12E361CAA}"/>
                  </a:ext>
                </a:extLst>
              </p:cNvPr>
              <p:cNvSpPr/>
              <p:nvPr/>
            </p:nvSpPr>
            <p:spPr>
              <a:xfrm>
                <a:off x="5247477" y="3049427"/>
                <a:ext cx="1419540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/>
                <a:r>
                  <a:rPr lang="en-US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81.740642</a:t>
                </a:r>
                <a:endParaRPr lang="en-US" kern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868C00F6-9949-D59D-658A-92CB93E33EB5}"/>
                  </a:ext>
                </a:extLst>
              </p:cNvPr>
              <p:cNvSpPr/>
              <p:nvPr/>
            </p:nvSpPr>
            <p:spPr>
              <a:xfrm>
                <a:off x="5247477" y="3748082"/>
                <a:ext cx="1419538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/>
                <a:r>
                  <a:rPr lang="en-US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101.082485</a:t>
                </a:r>
                <a:endParaRPr lang="en-US" kern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62D4C80-12F2-A912-1A2B-5837C6F7766A}"/>
                </a:ext>
              </a:extLst>
            </p:cNvPr>
            <p:cNvCxnSpPr>
              <a:cxnSpLocks/>
              <a:endCxn id="105" idx="1"/>
            </p:cNvCxnSpPr>
            <p:nvPr/>
          </p:nvCxnSpPr>
          <p:spPr>
            <a:xfrm flipV="1">
              <a:off x="4091956" y="6166987"/>
              <a:ext cx="48004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3880547-DBCD-9ED6-7721-11BFA06DE6CF}"/>
                </a:ext>
              </a:extLst>
            </p:cNvPr>
            <p:cNvCxnSpPr>
              <a:cxnSpLocks/>
              <a:endCxn id="103" idx="1"/>
            </p:cNvCxnSpPr>
            <p:nvPr/>
          </p:nvCxnSpPr>
          <p:spPr>
            <a:xfrm flipV="1">
              <a:off x="4091955" y="5817228"/>
              <a:ext cx="48004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8198DC5-3C28-6B19-FC55-EE2A42D18CE0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 flipV="1">
              <a:off x="4091954" y="5468332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1C90889-8DE6-D1D8-1A51-9B89B9D2DE83}"/>
                </a:ext>
              </a:extLst>
            </p:cNvPr>
            <p:cNvCxnSpPr>
              <a:cxnSpLocks/>
              <a:endCxn id="102" idx="1"/>
            </p:cNvCxnSpPr>
            <p:nvPr/>
          </p:nvCxnSpPr>
          <p:spPr>
            <a:xfrm>
              <a:off x="4091953" y="5119436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C450F696-34BF-E6F6-2031-09F156E084DA}"/>
                </a:ext>
              </a:extLst>
            </p:cNvPr>
            <p:cNvSpPr/>
            <p:nvPr/>
          </p:nvSpPr>
          <p:spPr>
            <a:xfrm>
              <a:off x="6459890" y="4912822"/>
              <a:ext cx="890100" cy="1376556"/>
            </a:xfrm>
            <a:prstGeom prst="roundRect">
              <a:avLst/>
            </a:prstGeom>
            <a:solidFill>
              <a:srgbClr val="EFDAA8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vert="vert" wrap="none" rtlCol="0" anchor="ctr"/>
            <a:lstStyle/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Normalize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8EAAADF-1D52-E53A-8AB1-D931CB1A2147}"/>
                </a:ext>
              </a:extLst>
            </p:cNvPr>
            <p:cNvCxnSpPr>
              <a:cxnSpLocks/>
              <a:stCxn id="105" idx="3"/>
            </p:cNvCxnSpPr>
            <p:nvPr/>
          </p:nvCxnSpPr>
          <p:spPr>
            <a:xfrm>
              <a:off x="5991539" y="6166987"/>
              <a:ext cx="48004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FE912BB-C636-1476-E005-57B1AD67AE09}"/>
                </a:ext>
              </a:extLst>
            </p:cNvPr>
            <p:cNvCxnSpPr>
              <a:cxnSpLocks/>
              <a:stCxn id="103" idx="3"/>
            </p:cNvCxnSpPr>
            <p:nvPr/>
          </p:nvCxnSpPr>
          <p:spPr>
            <a:xfrm>
              <a:off x="5991539" y="5817228"/>
              <a:ext cx="480044" cy="86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765DB6E-DE76-D851-7A5C-4BFEC1A26993}"/>
                </a:ext>
              </a:extLst>
            </p:cNvPr>
            <p:cNvCxnSpPr>
              <a:cxnSpLocks/>
              <a:stCxn id="104" idx="3"/>
            </p:cNvCxnSpPr>
            <p:nvPr/>
          </p:nvCxnSpPr>
          <p:spPr>
            <a:xfrm flipV="1">
              <a:off x="5991541" y="5467468"/>
              <a:ext cx="468349" cy="86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C1FEA2B-05CE-BF66-4BE1-F7BF599D7985}"/>
                </a:ext>
              </a:extLst>
            </p:cNvPr>
            <p:cNvCxnSpPr>
              <a:cxnSpLocks/>
              <a:stCxn id="102" idx="3"/>
            </p:cNvCxnSpPr>
            <p:nvPr/>
          </p:nvCxnSpPr>
          <p:spPr>
            <a:xfrm flipV="1">
              <a:off x="5991541" y="5118572"/>
              <a:ext cx="468349" cy="86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A204CC8-6138-8807-C948-27FFAF8B7ECE}"/>
                </a:ext>
              </a:extLst>
            </p:cNvPr>
            <p:cNvGrpSpPr/>
            <p:nvPr/>
          </p:nvGrpSpPr>
          <p:grpSpPr>
            <a:xfrm>
              <a:off x="7818340" y="4986667"/>
              <a:ext cx="730136" cy="1313088"/>
              <a:chOff x="5247477" y="2700531"/>
              <a:chExt cx="730136" cy="1313088"/>
            </a:xfrm>
            <a:solidFill>
              <a:srgbClr val="FCEECB"/>
            </a:solidFill>
          </p:grpSpPr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B1C4C3E4-A3AD-3476-0676-47BD47CE6CC6}"/>
                  </a:ext>
                </a:extLst>
              </p:cNvPr>
              <p:cNvSpPr/>
              <p:nvPr/>
            </p:nvSpPr>
            <p:spPr>
              <a:xfrm>
                <a:off x="5247477" y="2700531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/>
                <a:r>
                  <a:rPr lang="en-US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  <a:endParaRPr lang="en-US" kern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7" name="Rounded Rectangle 116">
                <a:extLst>
                  <a:ext uri="{FF2B5EF4-FFF2-40B4-BE49-F238E27FC236}">
                    <a16:creationId xmlns:a16="http://schemas.microsoft.com/office/drawing/2014/main" id="{C7F93227-BFCE-82C5-F373-69F8515DEBBE}"/>
                  </a:ext>
                </a:extLst>
              </p:cNvPr>
              <p:cNvSpPr/>
              <p:nvPr/>
            </p:nvSpPr>
            <p:spPr>
              <a:xfrm>
                <a:off x="5247477" y="3398323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/>
                <a:r>
                  <a:rPr lang="en-US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  <a:endParaRPr lang="en-US" kern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351C673E-07FE-199D-600A-888D9E0463D9}"/>
                  </a:ext>
                </a:extLst>
              </p:cNvPr>
              <p:cNvSpPr/>
              <p:nvPr/>
            </p:nvSpPr>
            <p:spPr>
              <a:xfrm>
                <a:off x="5247477" y="3049427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wrap="none" rtlCol="0" anchor="ctr"/>
              <a:lstStyle/>
              <a:p>
                <a:pPr algn="ctr" defTabSz="1600847"/>
                <a:r>
                  <a:rPr lang="en-US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-0.09</a:t>
                </a:r>
                <a:endParaRPr lang="en-US" kern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9AF3CF61-B232-DD1C-2671-9CB76D0D6952}"/>
                  </a:ext>
                </a:extLst>
              </p:cNvPr>
              <p:cNvSpPr/>
              <p:nvPr/>
            </p:nvSpPr>
            <p:spPr>
              <a:xfrm>
                <a:off x="5247477" y="3748082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/>
                <a:r>
                  <a:rPr lang="en-US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1.11</a:t>
                </a:r>
                <a:endParaRPr lang="en-US" kern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4E7512F-CB14-DCE6-24A4-C64A6293DE73}"/>
                </a:ext>
              </a:extLst>
            </p:cNvPr>
            <p:cNvCxnSpPr>
              <a:cxnSpLocks/>
              <a:endCxn id="119" idx="1"/>
            </p:cNvCxnSpPr>
            <p:nvPr/>
          </p:nvCxnSpPr>
          <p:spPr>
            <a:xfrm>
              <a:off x="7338295" y="6166987"/>
              <a:ext cx="48004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8820F43-02F6-5805-AB13-5DFD762E4EDE}"/>
                </a:ext>
              </a:extLst>
            </p:cNvPr>
            <p:cNvCxnSpPr>
              <a:cxnSpLocks/>
              <a:endCxn id="117" idx="1"/>
            </p:cNvCxnSpPr>
            <p:nvPr/>
          </p:nvCxnSpPr>
          <p:spPr>
            <a:xfrm>
              <a:off x="7338294" y="5817228"/>
              <a:ext cx="48004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8A91119-008D-C5C7-44D5-123A982AEE57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7338293" y="5468332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93874B4-719D-5791-D3C1-1F0B425A7FD3}"/>
                </a:ext>
              </a:extLst>
            </p:cNvPr>
            <p:cNvCxnSpPr>
              <a:cxnSpLocks/>
              <a:endCxn id="116" idx="1"/>
            </p:cNvCxnSpPr>
            <p:nvPr/>
          </p:nvCxnSpPr>
          <p:spPr>
            <a:xfrm>
              <a:off x="7338292" y="5119436"/>
              <a:ext cx="48004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4" name="Left Brace 123">
              <a:extLst>
                <a:ext uri="{FF2B5EF4-FFF2-40B4-BE49-F238E27FC236}">
                  <a16:creationId xmlns:a16="http://schemas.microsoft.com/office/drawing/2014/main" id="{E99B5FBD-A8D9-A02E-317F-2A1C698AAEE3}"/>
                </a:ext>
              </a:extLst>
            </p:cNvPr>
            <p:cNvSpPr/>
            <p:nvPr/>
          </p:nvSpPr>
          <p:spPr>
            <a:xfrm rot="5400000">
              <a:off x="5161888" y="4143672"/>
              <a:ext cx="213571" cy="1314943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D293343-2D16-3A7E-ADA8-5F9DD0B3B93B}"/>
                </a:ext>
              </a:extLst>
            </p:cNvPr>
            <p:cNvSpPr txBox="1"/>
            <p:nvPr/>
          </p:nvSpPr>
          <p:spPr>
            <a:xfrm>
              <a:off x="4496551" y="4095188"/>
              <a:ext cx="154424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Expected Event Values</a:t>
              </a:r>
            </a:p>
          </p:txBody>
        </p:sp>
        <p:sp>
          <p:nvSpPr>
            <p:cNvPr id="126" name="Left Brace 125">
              <a:extLst>
                <a:ext uri="{FF2B5EF4-FFF2-40B4-BE49-F238E27FC236}">
                  <a16:creationId xmlns:a16="http://schemas.microsoft.com/office/drawing/2014/main" id="{9B89B998-3897-8CF4-D8A9-08BD2F669E86}"/>
                </a:ext>
              </a:extLst>
            </p:cNvPr>
            <p:cNvSpPr/>
            <p:nvPr/>
          </p:nvSpPr>
          <p:spPr>
            <a:xfrm rot="5400000">
              <a:off x="8077537" y="4436087"/>
              <a:ext cx="213571" cy="730116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D708DA8-B86D-633D-5996-358AD9A4E200}"/>
                </a:ext>
              </a:extLst>
            </p:cNvPr>
            <p:cNvSpPr txBox="1"/>
            <p:nvPr/>
          </p:nvSpPr>
          <p:spPr>
            <a:xfrm>
              <a:off x="7427326" y="4095188"/>
              <a:ext cx="151399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Normalized Event Values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6179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95697"/>
            <a:ext cx="8954440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Signal-to-Event Conversion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detection: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Identifies signal regions corresponding to specific k-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mers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Uses statistical test (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segmentation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to spot abrupt signal changes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Consecutive events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 consecutive k-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mers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2C4C97E3-3B3B-6F92-11C2-6C9CB51A38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r="60550"/>
          <a:stretch/>
        </p:blipFill>
        <p:spPr>
          <a:xfrm>
            <a:off x="3173439" y="3188662"/>
            <a:ext cx="1193614" cy="82173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AC7A603A-8F7B-2959-D9B1-E66ACC9FEA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r="60550"/>
          <a:stretch/>
        </p:blipFill>
        <p:spPr>
          <a:xfrm>
            <a:off x="518162" y="3188664"/>
            <a:ext cx="1193614" cy="82173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B7E887C6-6DBE-A46F-0197-7D1E27179AEC}"/>
              </a:ext>
            </a:extLst>
          </p:cNvPr>
          <p:cNvSpPr txBox="1"/>
          <p:nvPr/>
        </p:nvSpPr>
        <p:spPr>
          <a:xfrm>
            <a:off x="131157" y="2882232"/>
            <a:ext cx="1981161" cy="4355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FE2C50-3C1B-3C01-67FA-5A0BF0A450DC}"/>
              </a:ext>
            </a:extLst>
          </p:cNvPr>
          <p:cNvGrpSpPr/>
          <p:nvPr/>
        </p:nvGrpSpPr>
        <p:grpSpPr>
          <a:xfrm>
            <a:off x="1711776" y="3404632"/>
            <a:ext cx="1458018" cy="389795"/>
            <a:chOff x="1711776" y="3294351"/>
            <a:chExt cx="1458018" cy="389795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603423D-B6A6-78A7-38B4-F0BEDAB7B6D7}"/>
                </a:ext>
              </a:extLst>
            </p:cNvPr>
            <p:cNvCxnSpPr>
              <a:cxnSpLocks/>
              <a:stCxn id="93" idx="3"/>
              <a:endCxn id="96" idx="1"/>
            </p:cNvCxnSpPr>
            <p:nvPr/>
          </p:nvCxnSpPr>
          <p:spPr>
            <a:xfrm flipV="1">
              <a:off x="1711776" y="3489249"/>
              <a:ext cx="255802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9FAE4483-7458-762A-629B-6F1B9E12D1D1}"/>
                </a:ext>
              </a:extLst>
            </p:cNvPr>
            <p:cNvSpPr/>
            <p:nvPr/>
          </p:nvSpPr>
          <p:spPr>
            <a:xfrm>
              <a:off x="1967578" y="3294351"/>
              <a:ext cx="935535" cy="389795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Segment</a:t>
              </a: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902869-2DB9-3210-4784-67544AEA35D9}"/>
                </a:ext>
              </a:extLst>
            </p:cNvPr>
            <p:cNvCxnSpPr>
              <a:cxnSpLocks/>
              <a:stCxn id="96" idx="3"/>
            </p:cNvCxnSpPr>
            <p:nvPr/>
          </p:nvCxnSpPr>
          <p:spPr>
            <a:xfrm>
              <a:off x="2903113" y="3489249"/>
              <a:ext cx="266681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D6FE2DC-4DB8-6824-DEE5-0B62E7939669}"/>
              </a:ext>
            </a:extLst>
          </p:cNvPr>
          <p:cNvCxnSpPr>
            <a:cxnSpLocks/>
          </p:cNvCxnSpPr>
          <p:nvPr/>
        </p:nvCxnSpPr>
        <p:spPr>
          <a:xfrm>
            <a:off x="3200539" y="3100074"/>
            <a:ext cx="0" cy="1004112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none"/>
          </a:ln>
          <a:effectLst/>
        </p:spPr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15FFB75-4880-49D0-A9B7-3FA4BCCE742B}"/>
              </a:ext>
            </a:extLst>
          </p:cNvPr>
          <p:cNvCxnSpPr>
            <a:cxnSpLocks/>
          </p:cNvCxnSpPr>
          <p:nvPr/>
        </p:nvCxnSpPr>
        <p:spPr>
          <a:xfrm>
            <a:off x="3647141" y="3100074"/>
            <a:ext cx="0" cy="1004112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none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95C38B8-1399-3D7D-F695-56F422D25314}"/>
              </a:ext>
            </a:extLst>
          </p:cNvPr>
          <p:cNvCxnSpPr>
            <a:cxnSpLocks/>
          </p:cNvCxnSpPr>
          <p:nvPr/>
        </p:nvCxnSpPr>
        <p:spPr>
          <a:xfrm>
            <a:off x="3737254" y="3100074"/>
            <a:ext cx="0" cy="1004112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none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FE39E09-BAD6-1476-372D-BFE94D8216D3}"/>
              </a:ext>
            </a:extLst>
          </p:cNvPr>
          <p:cNvCxnSpPr>
            <a:cxnSpLocks/>
          </p:cNvCxnSpPr>
          <p:nvPr/>
        </p:nvCxnSpPr>
        <p:spPr>
          <a:xfrm>
            <a:off x="4083288" y="3100074"/>
            <a:ext cx="0" cy="1004112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none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5C9358ED-F79D-96E8-480E-2E7D04CD9B8B}"/>
              </a:ext>
            </a:extLst>
          </p:cNvPr>
          <p:cNvCxnSpPr>
            <a:cxnSpLocks/>
          </p:cNvCxnSpPr>
          <p:nvPr/>
        </p:nvCxnSpPr>
        <p:spPr>
          <a:xfrm>
            <a:off x="4361110" y="3100074"/>
            <a:ext cx="0" cy="1004112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none"/>
          </a:ln>
          <a:effectLst/>
        </p:spPr>
      </p:cxnSp>
      <p:sp>
        <p:nvSpPr>
          <p:cNvPr id="103" name="Left Brace 102">
            <a:extLst>
              <a:ext uri="{FF2B5EF4-FFF2-40B4-BE49-F238E27FC236}">
                <a16:creationId xmlns:a16="http://schemas.microsoft.com/office/drawing/2014/main" id="{780B581D-C14F-DC95-CBE0-E0670238729A}"/>
              </a:ext>
            </a:extLst>
          </p:cNvPr>
          <p:cNvSpPr/>
          <p:nvPr/>
        </p:nvSpPr>
        <p:spPr>
          <a:xfrm rot="5400000">
            <a:off x="3362849" y="2781316"/>
            <a:ext cx="126309" cy="518373"/>
          </a:xfrm>
          <a:prstGeom prst="leftBrace">
            <a:avLst>
              <a:gd name="adj1" fmla="val 77564"/>
              <a:gd name="adj2" fmla="val 48854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8C1D77C-7D30-8CC1-A544-E13BC05A2CCB}"/>
              </a:ext>
            </a:extLst>
          </p:cNvPr>
          <p:cNvSpPr txBox="1"/>
          <p:nvPr/>
        </p:nvSpPr>
        <p:spPr>
          <a:xfrm>
            <a:off x="3145049" y="2759565"/>
            <a:ext cx="561909" cy="2177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2A1F29-778C-27FB-107E-EFFDCB75094F}"/>
              </a:ext>
            </a:extLst>
          </p:cNvPr>
          <p:cNvGrpSpPr/>
          <p:nvPr/>
        </p:nvGrpSpPr>
        <p:grpSpPr>
          <a:xfrm>
            <a:off x="4367053" y="2875515"/>
            <a:ext cx="4496776" cy="1276750"/>
            <a:chOff x="4367053" y="2765234"/>
            <a:chExt cx="4496776" cy="127675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C4A0263-B97C-E1F9-82B7-F21EB6D4F7A2}"/>
                </a:ext>
              </a:extLst>
            </p:cNvPr>
            <p:cNvCxnSpPr>
              <a:cxnSpLocks/>
              <a:stCxn id="92" idx="3"/>
              <a:endCxn id="106" idx="1"/>
            </p:cNvCxnSpPr>
            <p:nvPr/>
          </p:nvCxnSpPr>
          <p:spPr>
            <a:xfrm>
              <a:off x="4367053" y="3475996"/>
              <a:ext cx="288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BD1EA1AE-EECA-8444-3FA1-0C35A0856CD4}"/>
                </a:ext>
              </a:extLst>
            </p:cNvPr>
            <p:cNvSpPr/>
            <p:nvPr/>
          </p:nvSpPr>
          <p:spPr>
            <a:xfrm>
              <a:off x="4654797" y="3247610"/>
              <a:ext cx="906667" cy="483278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Calculate</a:t>
              </a:r>
            </a:p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Means</a:t>
              </a:r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E285ED67-6C03-DF99-1D84-6C3DE9A43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1" r="60550"/>
            <a:stretch/>
          </p:blipFill>
          <p:spPr>
            <a:xfrm>
              <a:off x="5854767" y="3078323"/>
              <a:ext cx="1193614" cy="821733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AE6D908-5C29-58DF-EF6B-2FF0A8215DB9}"/>
                </a:ext>
              </a:extLst>
            </p:cNvPr>
            <p:cNvCxnSpPr>
              <a:cxnSpLocks/>
            </p:cNvCxnSpPr>
            <p:nvPr/>
          </p:nvCxnSpPr>
          <p:spPr>
            <a:xfrm>
              <a:off x="5559843" y="3489191"/>
              <a:ext cx="291279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473A7C4-4EFB-2334-1E5B-9847973BFE8A}"/>
                </a:ext>
              </a:extLst>
            </p:cNvPr>
            <p:cNvCxnSpPr>
              <a:cxnSpLocks/>
            </p:cNvCxnSpPr>
            <p:nvPr/>
          </p:nvCxnSpPr>
          <p:spPr>
            <a:xfrm>
              <a:off x="5881867" y="2989734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18691E2-DD6B-312B-2C86-D9B47383EFDF}"/>
                </a:ext>
              </a:extLst>
            </p:cNvPr>
            <p:cNvCxnSpPr>
              <a:cxnSpLocks/>
            </p:cNvCxnSpPr>
            <p:nvPr/>
          </p:nvCxnSpPr>
          <p:spPr>
            <a:xfrm>
              <a:off x="6328469" y="2989734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CFA65D2-167C-2778-5ADE-9E59C24EE8E9}"/>
                </a:ext>
              </a:extLst>
            </p:cNvPr>
            <p:cNvCxnSpPr>
              <a:cxnSpLocks/>
            </p:cNvCxnSpPr>
            <p:nvPr/>
          </p:nvCxnSpPr>
          <p:spPr>
            <a:xfrm>
              <a:off x="6418581" y="2989734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78E5AC1-6A27-F5E9-2557-26BCE268BEA0}"/>
                </a:ext>
              </a:extLst>
            </p:cNvPr>
            <p:cNvCxnSpPr>
              <a:cxnSpLocks/>
            </p:cNvCxnSpPr>
            <p:nvPr/>
          </p:nvCxnSpPr>
          <p:spPr>
            <a:xfrm>
              <a:off x="6764616" y="2989734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9331C6F-E223-D813-1467-9A41533E7CA2}"/>
                </a:ext>
              </a:extLst>
            </p:cNvPr>
            <p:cNvCxnSpPr>
              <a:cxnSpLocks/>
            </p:cNvCxnSpPr>
            <p:nvPr/>
          </p:nvCxnSpPr>
          <p:spPr>
            <a:xfrm>
              <a:off x="7042438" y="2989734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CB3EFABA-AE52-ABF8-B991-2C2DA9C2610B}"/>
                </a:ext>
              </a:extLst>
            </p:cNvPr>
            <p:cNvSpPr/>
            <p:nvPr/>
          </p:nvSpPr>
          <p:spPr>
            <a:xfrm>
              <a:off x="5885986" y="3348552"/>
              <a:ext cx="440659" cy="140636"/>
            </a:xfrm>
            <a:prstGeom prst="roundRect">
              <a:avLst>
                <a:gd name="adj" fmla="val 0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105.71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23A23103-1F35-8BE8-6DC1-5806D1363A52}"/>
                </a:ext>
              </a:extLst>
            </p:cNvPr>
            <p:cNvCxnSpPr>
              <a:cxnSpLocks/>
            </p:cNvCxnSpPr>
            <p:nvPr/>
          </p:nvCxnSpPr>
          <p:spPr>
            <a:xfrm>
              <a:off x="5879877" y="3578128"/>
              <a:ext cx="44676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007B2AFC-3E90-4288-61B5-2CB947E7291C}"/>
                </a:ext>
              </a:extLst>
            </p:cNvPr>
            <p:cNvCxnSpPr>
              <a:cxnSpLocks/>
            </p:cNvCxnSpPr>
            <p:nvPr/>
          </p:nvCxnSpPr>
          <p:spPr>
            <a:xfrm>
              <a:off x="6326645" y="3290959"/>
              <a:ext cx="9193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172467B-C0D3-CC95-8D98-809925E7E118}"/>
                </a:ext>
              </a:extLst>
            </p:cNvPr>
            <p:cNvCxnSpPr>
              <a:cxnSpLocks/>
            </p:cNvCxnSpPr>
            <p:nvPr/>
          </p:nvCxnSpPr>
          <p:spPr>
            <a:xfrm>
              <a:off x="6418581" y="3604049"/>
              <a:ext cx="34603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FF6ADB5-CE55-6151-D5B6-7DB7E41F80FA}"/>
                </a:ext>
              </a:extLst>
            </p:cNvPr>
            <p:cNvCxnSpPr>
              <a:cxnSpLocks/>
            </p:cNvCxnSpPr>
            <p:nvPr/>
          </p:nvCxnSpPr>
          <p:spPr>
            <a:xfrm>
              <a:off x="6757120" y="3549198"/>
              <a:ext cx="277822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sp>
          <p:nvSpPr>
            <p:cNvPr id="119" name="Left Brace 118">
              <a:extLst>
                <a:ext uri="{FF2B5EF4-FFF2-40B4-BE49-F238E27FC236}">
                  <a16:creationId xmlns:a16="http://schemas.microsoft.com/office/drawing/2014/main" id="{A21BCA74-EEE7-6BD2-7153-78E66840AFC3}"/>
                </a:ext>
              </a:extLst>
            </p:cNvPr>
            <p:cNvSpPr/>
            <p:nvPr/>
          </p:nvSpPr>
          <p:spPr>
            <a:xfrm rot="5400000">
              <a:off x="6031062" y="3063178"/>
              <a:ext cx="126309" cy="440654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2504FFC-6319-4F78-C9E0-EEB4E00F454B}"/>
                </a:ext>
              </a:extLst>
            </p:cNvPr>
            <p:cNvSpPr txBox="1"/>
            <p:nvPr/>
          </p:nvSpPr>
          <p:spPr>
            <a:xfrm>
              <a:off x="5556130" y="2765234"/>
              <a:ext cx="1086221" cy="2443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Event Value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C3F6412-4566-B4D8-BF5B-C377F259FC3F}"/>
                </a:ext>
              </a:extLst>
            </p:cNvPr>
            <p:cNvCxnSpPr>
              <a:cxnSpLocks/>
              <a:stCxn id="120" idx="2"/>
              <a:endCxn id="119" idx="1"/>
            </p:cNvCxnSpPr>
            <p:nvPr/>
          </p:nvCxnSpPr>
          <p:spPr>
            <a:xfrm>
              <a:off x="6099241" y="3009606"/>
              <a:ext cx="26" cy="210745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ot"/>
              <a:miter lim="800000"/>
              <a:tailEnd type="none"/>
            </a:ln>
            <a:effectLst/>
          </p:spPr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76AAC76-B054-A5FA-FDC7-C98F1C7B6701}"/>
                </a:ext>
              </a:extLst>
            </p:cNvPr>
            <p:cNvCxnSpPr>
              <a:cxnSpLocks/>
              <a:stCxn id="107" idx="3"/>
            </p:cNvCxnSpPr>
            <p:nvPr/>
          </p:nvCxnSpPr>
          <p:spPr>
            <a:xfrm>
              <a:off x="7048381" y="3489189"/>
              <a:ext cx="33853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32E214BE-9819-11DB-24C4-687C55B96A85}"/>
                </a:ext>
              </a:extLst>
            </p:cNvPr>
            <p:cNvSpPr/>
            <p:nvPr/>
          </p:nvSpPr>
          <p:spPr>
            <a:xfrm>
              <a:off x="7389697" y="3060343"/>
              <a:ext cx="569987" cy="915529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vert="vert" lIns="0" tIns="0" rIns="0" bIns="0" rtlCol="0" anchor="ctr">
              <a:normAutofit/>
            </a:bodyPr>
            <a:lstStyle/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Normalize</a:t>
              </a:r>
            </a:p>
          </p:txBody>
        </p:sp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81632DE7-4EF2-9570-7D0C-68035D63ACD4}"/>
                </a:ext>
              </a:extLst>
            </p:cNvPr>
            <p:cNvSpPr/>
            <p:nvPr/>
          </p:nvSpPr>
          <p:spPr>
            <a:xfrm>
              <a:off x="8292143" y="3009606"/>
              <a:ext cx="569987" cy="208771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r>
                <a:rPr lang="en-US" sz="13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2.21</a:t>
              </a:r>
              <a:endParaRPr lang="en-US" sz="13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A0CB7E52-C508-72EA-C825-72F1958D06B8}"/>
                </a:ext>
              </a:extLst>
            </p:cNvPr>
            <p:cNvSpPr/>
            <p:nvPr/>
          </p:nvSpPr>
          <p:spPr>
            <a:xfrm>
              <a:off x="8292142" y="3558225"/>
              <a:ext cx="569988" cy="208771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r>
                <a:rPr lang="en-US" sz="13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1.18</a:t>
              </a:r>
              <a:endParaRPr lang="en-US" sz="13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31DA6C8A-88BC-87AB-3586-85DB7C41B27E}"/>
                </a:ext>
              </a:extLst>
            </p:cNvPr>
            <p:cNvSpPr/>
            <p:nvPr/>
          </p:nvSpPr>
          <p:spPr>
            <a:xfrm>
              <a:off x="8292143" y="3283916"/>
              <a:ext cx="569987" cy="208771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r>
                <a:rPr lang="en-US" sz="13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0.08</a:t>
              </a:r>
              <a:endParaRPr lang="en-US" sz="13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DB144876-A0AC-4855-FA76-D77DF4B46C8F}"/>
                </a:ext>
              </a:extLst>
            </p:cNvPr>
            <p:cNvSpPr/>
            <p:nvPr/>
          </p:nvSpPr>
          <p:spPr>
            <a:xfrm>
              <a:off x="8292143" y="3833213"/>
              <a:ext cx="571686" cy="208771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r>
                <a:rPr lang="en-US" sz="13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1.14</a:t>
              </a:r>
              <a:endParaRPr lang="en-US" sz="13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E364353-F73B-DBA6-C86D-AF60464B3C2F}"/>
                </a:ext>
              </a:extLst>
            </p:cNvPr>
            <p:cNvCxnSpPr>
              <a:cxnSpLocks/>
              <a:endCxn id="130" idx="1"/>
            </p:cNvCxnSpPr>
            <p:nvPr/>
          </p:nvCxnSpPr>
          <p:spPr>
            <a:xfrm>
              <a:off x="7959684" y="3937599"/>
              <a:ext cx="332459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74AD81A-BB98-B4AA-952E-1CAA499E2999}"/>
                </a:ext>
              </a:extLst>
            </p:cNvPr>
            <p:cNvCxnSpPr>
              <a:cxnSpLocks/>
              <a:endCxn id="128" idx="1"/>
            </p:cNvCxnSpPr>
            <p:nvPr/>
          </p:nvCxnSpPr>
          <p:spPr>
            <a:xfrm>
              <a:off x="7959684" y="3662611"/>
              <a:ext cx="33245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15FE293-5F7B-263C-60C7-176C8C0752F0}"/>
                </a:ext>
              </a:extLst>
            </p:cNvPr>
            <p:cNvCxnSpPr>
              <a:cxnSpLocks/>
              <a:endCxn id="129" idx="1"/>
            </p:cNvCxnSpPr>
            <p:nvPr/>
          </p:nvCxnSpPr>
          <p:spPr>
            <a:xfrm>
              <a:off x="7959684" y="3388301"/>
              <a:ext cx="332459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2451196-F12E-9F81-D34A-320BF4AC53A2}"/>
                </a:ext>
              </a:extLst>
            </p:cNvPr>
            <p:cNvCxnSpPr>
              <a:cxnSpLocks/>
              <a:endCxn id="127" idx="1"/>
            </p:cNvCxnSpPr>
            <p:nvPr/>
          </p:nvCxnSpPr>
          <p:spPr>
            <a:xfrm>
              <a:off x="7959684" y="3113992"/>
              <a:ext cx="332459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663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Nanopore Sequencing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167915-4DF9-465D-9E02-927B706FEC94}"/>
              </a:ext>
            </a:extLst>
          </p:cNvPr>
          <p:cNvSpPr txBox="1"/>
          <p:nvPr/>
        </p:nvSpPr>
        <p:spPr>
          <a:xfrm>
            <a:off x="4664115" y="4833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TR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Nanopore Sequencing: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widely used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technology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sequence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fragments of nucleic acid molecules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(up to &gt;2Mbp)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Offers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throughput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Cost-effective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Enables </a:t>
            </a:r>
            <a:r>
              <a:rPr lang="en-US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genome analysis</a:t>
            </a:r>
          </a:p>
        </p:txBody>
      </p:sp>
      <p:pic>
        <p:nvPicPr>
          <p:cNvPr id="4" name="Picture 3" descr="A close-up of a device&#10;&#10;Description automatically generated">
            <a:extLst>
              <a:ext uri="{FF2B5EF4-FFF2-40B4-BE49-F238E27FC236}">
                <a16:creationId xmlns:a16="http://schemas.microsoft.com/office/drawing/2014/main" id="{E9EC63E1-EC5B-C1BA-5351-2FB13886A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22" y="1975411"/>
            <a:ext cx="2162426" cy="1454723"/>
          </a:xfrm>
          <a:prstGeom prst="rect">
            <a:avLst/>
          </a:prstGeom>
        </p:spPr>
      </p:pic>
      <p:pic>
        <p:nvPicPr>
          <p:cNvPr id="6" name="Picture 5" descr="A black cell phone with a white insert&#10;&#10;Description automatically generated">
            <a:extLst>
              <a:ext uri="{FF2B5EF4-FFF2-40B4-BE49-F238E27FC236}">
                <a16:creationId xmlns:a16="http://schemas.microsoft.com/office/drawing/2014/main" id="{9B20429D-2A50-ECAD-2C2D-DF1C44FF3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" y="3052046"/>
            <a:ext cx="3271303" cy="1859827"/>
          </a:xfrm>
          <a:prstGeom prst="rect">
            <a:avLst/>
          </a:prstGeom>
        </p:spPr>
      </p:pic>
      <p:pic>
        <p:nvPicPr>
          <p:cNvPr id="10" name="Picture 9" descr="A white electronic device with a screen&#10;&#10;Description automatically generated">
            <a:extLst>
              <a:ext uri="{FF2B5EF4-FFF2-40B4-BE49-F238E27FC236}">
                <a16:creationId xmlns:a16="http://schemas.microsoft.com/office/drawing/2014/main" id="{60901617-4D39-F70C-E48E-177DBB11C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75" y="3605405"/>
            <a:ext cx="4302247" cy="2194146"/>
          </a:xfrm>
          <a:prstGeom prst="rect">
            <a:avLst/>
          </a:prstGeom>
        </p:spPr>
      </p:pic>
      <p:pic>
        <p:nvPicPr>
          <p:cNvPr id="12" name="Picture 11" descr="A close-up of a device&#10;&#10;Description automatically generated">
            <a:extLst>
              <a:ext uri="{FF2B5EF4-FFF2-40B4-BE49-F238E27FC236}">
                <a16:creationId xmlns:a16="http://schemas.microsoft.com/office/drawing/2014/main" id="{131BBC27-360C-BA85-4EFE-35E05BEB4E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98" y="4091575"/>
            <a:ext cx="2306877" cy="1707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328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95697"/>
            <a:ext cx="8954440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Signal-to-Event Conversion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detection: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Identifies signal regions corresponding to specific k-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mers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Uses statistical test (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segmentation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to spot abrupt signal changes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Consecutive events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 consecutive k-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mers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2C4C97E3-3B3B-6F92-11C2-6C9CB51A38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r="60550"/>
          <a:stretch/>
        </p:blipFill>
        <p:spPr>
          <a:xfrm>
            <a:off x="3173439" y="3188662"/>
            <a:ext cx="1193614" cy="82173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AC7A603A-8F7B-2959-D9B1-E66ACC9FEA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r="60550"/>
          <a:stretch/>
        </p:blipFill>
        <p:spPr>
          <a:xfrm>
            <a:off x="518162" y="3188664"/>
            <a:ext cx="1193614" cy="82173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B7E887C6-6DBE-A46F-0197-7D1E27179AEC}"/>
              </a:ext>
            </a:extLst>
          </p:cNvPr>
          <p:cNvSpPr txBox="1"/>
          <p:nvPr/>
        </p:nvSpPr>
        <p:spPr>
          <a:xfrm>
            <a:off x="131157" y="2882232"/>
            <a:ext cx="1981161" cy="4355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FE2C50-3C1B-3C01-67FA-5A0BF0A450DC}"/>
              </a:ext>
            </a:extLst>
          </p:cNvPr>
          <p:cNvGrpSpPr/>
          <p:nvPr/>
        </p:nvGrpSpPr>
        <p:grpSpPr>
          <a:xfrm>
            <a:off x="1711776" y="3404632"/>
            <a:ext cx="1458018" cy="389795"/>
            <a:chOff x="1711776" y="3294351"/>
            <a:chExt cx="1458018" cy="389795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603423D-B6A6-78A7-38B4-F0BEDAB7B6D7}"/>
                </a:ext>
              </a:extLst>
            </p:cNvPr>
            <p:cNvCxnSpPr>
              <a:cxnSpLocks/>
              <a:stCxn id="93" idx="3"/>
              <a:endCxn id="96" idx="1"/>
            </p:cNvCxnSpPr>
            <p:nvPr/>
          </p:nvCxnSpPr>
          <p:spPr>
            <a:xfrm flipV="1">
              <a:off x="1711776" y="3489249"/>
              <a:ext cx="255802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9FAE4483-7458-762A-629B-6F1B9E12D1D1}"/>
                </a:ext>
              </a:extLst>
            </p:cNvPr>
            <p:cNvSpPr/>
            <p:nvPr/>
          </p:nvSpPr>
          <p:spPr>
            <a:xfrm>
              <a:off x="1967578" y="3294351"/>
              <a:ext cx="935535" cy="389795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Segment</a:t>
              </a: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902869-2DB9-3210-4784-67544AEA35D9}"/>
                </a:ext>
              </a:extLst>
            </p:cNvPr>
            <p:cNvCxnSpPr>
              <a:cxnSpLocks/>
              <a:stCxn id="96" idx="3"/>
            </p:cNvCxnSpPr>
            <p:nvPr/>
          </p:nvCxnSpPr>
          <p:spPr>
            <a:xfrm>
              <a:off x="2903113" y="3489249"/>
              <a:ext cx="266681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D6FE2DC-4DB8-6824-DEE5-0B62E7939669}"/>
              </a:ext>
            </a:extLst>
          </p:cNvPr>
          <p:cNvCxnSpPr>
            <a:cxnSpLocks/>
          </p:cNvCxnSpPr>
          <p:nvPr/>
        </p:nvCxnSpPr>
        <p:spPr>
          <a:xfrm>
            <a:off x="3200539" y="3100074"/>
            <a:ext cx="0" cy="1004112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none"/>
          </a:ln>
          <a:effectLst/>
        </p:spPr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15FFB75-4880-49D0-A9B7-3FA4BCCE742B}"/>
              </a:ext>
            </a:extLst>
          </p:cNvPr>
          <p:cNvCxnSpPr>
            <a:cxnSpLocks/>
          </p:cNvCxnSpPr>
          <p:nvPr/>
        </p:nvCxnSpPr>
        <p:spPr>
          <a:xfrm>
            <a:off x="3647141" y="3100074"/>
            <a:ext cx="0" cy="1004112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none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95C38B8-1399-3D7D-F695-56F422D25314}"/>
              </a:ext>
            </a:extLst>
          </p:cNvPr>
          <p:cNvCxnSpPr>
            <a:cxnSpLocks/>
          </p:cNvCxnSpPr>
          <p:nvPr/>
        </p:nvCxnSpPr>
        <p:spPr>
          <a:xfrm>
            <a:off x="3737254" y="3100074"/>
            <a:ext cx="0" cy="1004112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none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FE39E09-BAD6-1476-372D-BFE94D8216D3}"/>
              </a:ext>
            </a:extLst>
          </p:cNvPr>
          <p:cNvCxnSpPr>
            <a:cxnSpLocks/>
          </p:cNvCxnSpPr>
          <p:nvPr/>
        </p:nvCxnSpPr>
        <p:spPr>
          <a:xfrm>
            <a:off x="4083288" y="3100074"/>
            <a:ext cx="0" cy="1004112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none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5C9358ED-F79D-96E8-480E-2E7D04CD9B8B}"/>
              </a:ext>
            </a:extLst>
          </p:cNvPr>
          <p:cNvCxnSpPr>
            <a:cxnSpLocks/>
          </p:cNvCxnSpPr>
          <p:nvPr/>
        </p:nvCxnSpPr>
        <p:spPr>
          <a:xfrm>
            <a:off x="4361110" y="3100074"/>
            <a:ext cx="0" cy="1004112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none"/>
          </a:ln>
          <a:effectLst/>
        </p:spPr>
      </p:cxnSp>
      <p:sp>
        <p:nvSpPr>
          <p:cNvPr id="103" name="Left Brace 102">
            <a:extLst>
              <a:ext uri="{FF2B5EF4-FFF2-40B4-BE49-F238E27FC236}">
                <a16:creationId xmlns:a16="http://schemas.microsoft.com/office/drawing/2014/main" id="{780B581D-C14F-DC95-CBE0-E0670238729A}"/>
              </a:ext>
            </a:extLst>
          </p:cNvPr>
          <p:cNvSpPr/>
          <p:nvPr/>
        </p:nvSpPr>
        <p:spPr>
          <a:xfrm rot="5400000">
            <a:off x="3362849" y="2781316"/>
            <a:ext cx="126309" cy="518373"/>
          </a:xfrm>
          <a:prstGeom prst="leftBrace">
            <a:avLst>
              <a:gd name="adj1" fmla="val 77564"/>
              <a:gd name="adj2" fmla="val 48854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8C1D77C-7D30-8CC1-A544-E13BC05A2CCB}"/>
              </a:ext>
            </a:extLst>
          </p:cNvPr>
          <p:cNvSpPr txBox="1"/>
          <p:nvPr/>
        </p:nvSpPr>
        <p:spPr>
          <a:xfrm>
            <a:off x="3145049" y="2759565"/>
            <a:ext cx="561909" cy="2177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2A1F29-778C-27FB-107E-EFFDCB75094F}"/>
              </a:ext>
            </a:extLst>
          </p:cNvPr>
          <p:cNvGrpSpPr/>
          <p:nvPr/>
        </p:nvGrpSpPr>
        <p:grpSpPr>
          <a:xfrm>
            <a:off x="4367053" y="2875515"/>
            <a:ext cx="4496776" cy="1276750"/>
            <a:chOff x="4367053" y="2765234"/>
            <a:chExt cx="4496776" cy="127675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C4A0263-B97C-E1F9-82B7-F21EB6D4F7A2}"/>
                </a:ext>
              </a:extLst>
            </p:cNvPr>
            <p:cNvCxnSpPr>
              <a:cxnSpLocks/>
              <a:stCxn id="92" idx="3"/>
              <a:endCxn id="106" idx="1"/>
            </p:cNvCxnSpPr>
            <p:nvPr/>
          </p:nvCxnSpPr>
          <p:spPr>
            <a:xfrm>
              <a:off x="4367053" y="3475996"/>
              <a:ext cx="288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BD1EA1AE-EECA-8444-3FA1-0C35A0856CD4}"/>
                </a:ext>
              </a:extLst>
            </p:cNvPr>
            <p:cNvSpPr/>
            <p:nvPr/>
          </p:nvSpPr>
          <p:spPr>
            <a:xfrm>
              <a:off x="4654797" y="3247610"/>
              <a:ext cx="906667" cy="483278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Calculate</a:t>
              </a:r>
            </a:p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Means</a:t>
              </a:r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E285ED67-6C03-DF99-1D84-6C3DE9A43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1" r="60550"/>
            <a:stretch/>
          </p:blipFill>
          <p:spPr>
            <a:xfrm>
              <a:off x="5854767" y="3078323"/>
              <a:ext cx="1193614" cy="821733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AE6D908-5C29-58DF-EF6B-2FF0A8215DB9}"/>
                </a:ext>
              </a:extLst>
            </p:cNvPr>
            <p:cNvCxnSpPr>
              <a:cxnSpLocks/>
            </p:cNvCxnSpPr>
            <p:nvPr/>
          </p:nvCxnSpPr>
          <p:spPr>
            <a:xfrm>
              <a:off x="5559843" y="3489191"/>
              <a:ext cx="291279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473A7C4-4EFB-2334-1E5B-9847973BFE8A}"/>
                </a:ext>
              </a:extLst>
            </p:cNvPr>
            <p:cNvCxnSpPr>
              <a:cxnSpLocks/>
            </p:cNvCxnSpPr>
            <p:nvPr/>
          </p:nvCxnSpPr>
          <p:spPr>
            <a:xfrm>
              <a:off x="5881867" y="2989734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18691E2-DD6B-312B-2C86-D9B47383EFDF}"/>
                </a:ext>
              </a:extLst>
            </p:cNvPr>
            <p:cNvCxnSpPr>
              <a:cxnSpLocks/>
            </p:cNvCxnSpPr>
            <p:nvPr/>
          </p:nvCxnSpPr>
          <p:spPr>
            <a:xfrm>
              <a:off x="6328469" y="2989734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CFA65D2-167C-2778-5ADE-9E59C24EE8E9}"/>
                </a:ext>
              </a:extLst>
            </p:cNvPr>
            <p:cNvCxnSpPr>
              <a:cxnSpLocks/>
            </p:cNvCxnSpPr>
            <p:nvPr/>
          </p:nvCxnSpPr>
          <p:spPr>
            <a:xfrm>
              <a:off x="6418581" y="2989734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78E5AC1-6A27-F5E9-2557-26BCE268BEA0}"/>
                </a:ext>
              </a:extLst>
            </p:cNvPr>
            <p:cNvCxnSpPr>
              <a:cxnSpLocks/>
            </p:cNvCxnSpPr>
            <p:nvPr/>
          </p:nvCxnSpPr>
          <p:spPr>
            <a:xfrm>
              <a:off x="6764616" y="2989734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9331C6F-E223-D813-1467-9A41533E7CA2}"/>
                </a:ext>
              </a:extLst>
            </p:cNvPr>
            <p:cNvCxnSpPr>
              <a:cxnSpLocks/>
            </p:cNvCxnSpPr>
            <p:nvPr/>
          </p:nvCxnSpPr>
          <p:spPr>
            <a:xfrm>
              <a:off x="7042438" y="2989734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CB3EFABA-AE52-ABF8-B991-2C2DA9C2610B}"/>
                </a:ext>
              </a:extLst>
            </p:cNvPr>
            <p:cNvSpPr/>
            <p:nvPr/>
          </p:nvSpPr>
          <p:spPr>
            <a:xfrm>
              <a:off x="5885986" y="3348552"/>
              <a:ext cx="440659" cy="140636"/>
            </a:xfrm>
            <a:prstGeom prst="roundRect">
              <a:avLst>
                <a:gd name="adj" fmla="val 0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105.71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23A23103-1F35-8BE8-6DC1-5806D1363A52}"/>
                </a:ext>
              </a:extLst>
            </p:cNvPr>
            <p:cNvCxnSpPr>
              <a:cxnSpLocks/>
            </p:cNvCxnSpPr>
            <p:nvPr/>
          </p:nvCxnSpPr>
          <p:spPr>
            <a:xfrm>
              <a:off x="5879877" y="3578128"/>
              <a:ext cx="44676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007B2AFC-3E90-4288-61B5-2CB947E7291C}"/>
                </a:ext>
              </a:extLst>
            </p:cNvPr>
            <p:cNvCxnSpPr>
              <a:cxnSpLocks/>
            </p:cNvCxnSpPr>
            <p:nvPr/>
          </p:nvCxnSpPr>
          <p:spPr>
            <a:xfrm>
              <a:off x="6326645" y="3290959"/>
              <a:ext cx="9193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172467B-C0D3-CC95-8D98-809925E7E118}"/>
                </a:ext>
              </a:extLst>
            </p:cNvPr>
            <p:cNvCxnSpPr>
              <a:cxnSpLocks/>
            </p:cNvCxnSpPr>
            <p:nvPr/>
          </p:nvCxnSpPr>
          <p:spPr>
            <a:xfrm>
              <a:off x="6418581" y="3604049"/>
              <a:ext cx="34603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FF6ADB5-CE55-6151-D5B6-7DB7E41F80FA}"/>
                </a:ext>
              </a:extLst>
            </p:cNvPr>
            <p:cNvCxnSpPr>
              <a:cxnSpLocks/>
            </p:cNvCxnSpPr>
            <p:nvPr/>
          </p:nvCxnSpPr>
          <p:spPr>
            <a:xfrm>
              <a:off x="6757120" y="3549198"/>
              <a:ext cx="277822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sp>
          <p:nvSpPr>
            <p:cNvPr id="119" name="Left Brace 118">
              <a:extLst>
                <a:ext uri="{FF2B5EF4-FFF2-40B4-BE49-F238E27FC236}">
                  <a16:creationId xmlns:a16="http://schemas.microsoft.com/office/drawing/2014/main" id="{A21BCA74-EEE7-6BD2-7153-78E66840AFC3}"/>
                </a:ext>
              </a:extLst>
            </p:cNvPr>
            <p:cNvSpPr/>
            <p:nvPr/>
          </p:nvSpPr>
          <p:spPr>
            <a:xfrm rot="5400000">
              <a:off x="6031062" y="3063178"/>
              <a:ext cx="126309" cy="440654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2504FFC-6319-4F78-C9E0-EEB4E00F454B}"/>
                </a:ext>
              </a:extLst>
            </p:cNvPr>
            <p:cNvSpPr txBox="1"/>
            <p:nvPr/>
          </p:nvSpPr>
          <p:spPr>
            <a:xfrm>
              <a:off x="5556130" y="2765234"/>
              <a:ext cx="1086221" cy="2443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Event Value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C3F6412-4566-B4D8-BF5B-C377F259FC3F}"/>
                </a:ext>
              </a:extLst>
            </p:cNvPr>
            <p:cNvCxnSpPr>
              <a:cxnSpLocks/>
              <a:stCxn id="120" idx="2"/>
              <a:endCxn id="119" idx="1"/>
            </p:cNvCxnSpPr>
            <p:nvPr/>
          </p:nvCxnSpPr>
          <p:spPr>
            <a:xfrm>
              <a:off x="6099241" y="3009606"/>
              <a:ext cx="26" cy="210745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ot"/>
              <a:miter lim="800000"/>
              <a:tailEnd type="none"/>
            </a:ln>
            <a:effectLst/>
          </p:spPr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76AAC76-B054-A5FA-FDC7-C98F1C7B6701}"/>
                </a:ext>
              </a:extLst>
            </p:cNvPr>
            <p:cNvCxnSpPr>
              <a:cxnSpLocks/>
              <a:stCxn id="107" idx="3"/>
            </p:cNvCxnSpPr>
            <p:nvPr/>
          </p:nvCxnSpPr>
          <p:spPr>
            <a:xfrm>
              <a:off x="7048381" y="3489189"/>
              <a:ext cx="33853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32E214BE-9819-11DB-24C4-687C55B96A85}"/>
                </a:ext>
              </a:extLst>
            </p:cNvPr>
            <p:cNvSpPr/>
            <p:nvPr/>
          </p:nvSpPr>
          <p:spPr>
            <a:xfrm>
              <a:off x="7389697" y="3060343"/>
              <a:ext cx="569987" cy="915529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vert="vert" lIns="0" tIns="0" rIns="0" bIns="0" rtlCol="0" anchor="ctr">
              <a:normAutofit/>
            </a:bodyPr>
            <a:lstStyle/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Normalize</a:t>
              </a:r>
            </a:p>
          </p:txBody>
        </p:sp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81632DE7-4EF2-9570-7D0C-68035D63ACD4}"/>
                </a:ext>
              </a:extLst>
            </p:cNvPr>
            <p:cNvSpPr/>
            <p:nvPr/>
          </p:nvSpPr>
          <p:spPr>
            <a:xfrm>
              <a:off x="8292143" y="3009606"/>
              <a:ext cx="569987" cy="208771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r>
                <a:rPr lang="en-US" sz="13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2.21</a:t>
              </a:r>
              <a:endParaRPr lang="en-US" sz="13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A0CB7E52-C508-72EA-C825-72F1958D06B8}"/>
                </a:ext>
              </a:extLst>
            </p:cNvPr>
            <p:cNvSpPr/>
            <p:nvPr/>
          </p:nvSpPr>
          <p:spPr>
            <a:xfrm>
              <a:off x="8292142" y="3558225"/>
              <a:ext cx="569988" cy="208771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r>
                <a:rPr lang="en-US" sz="13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1.18</a:t>
              </a:r>
              <a:endParaRPr lang="en-US" sz="13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31DA6C8A-88BC-87AB-3586-85DB7C41B27E}"/>
                </a:ext>
              </a:extLst>
            </p:cNvPr>
            <p:cNvSpPr/>
            <p:nvPr/>
          </p:nvSpPr>
          <p:spPr>
            <a:xfrm>
              <a:off x="8292143" y="3283916"/>
              <a:ext cx="569987" cy="208771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r>
                <a:rPr lang="en-US" sz="13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0.08</a:t>
              </a:r>
              <a:endParaRPr lang="en-US" sz="13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DB144876-A0AC-4855-FA76-D77DF4B46C8F}"/>
                </a:ext>
              </a:extLst>
            </p:cNvPr>
            <p:cNvSpPr/>
            <p:nvPr/>
          </p:nvSpPr>
          <p:spPr>
            <a:xfrm>
              <a:off x="8292143" y="3833213"/>
              <a:ext cx="571686" cy="208771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r>
                <a:rPr lang="en-US" sz="13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1.14</a:t>
              </a:r>
              <a:endParaRPr lang="en-US" sz="13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E364353-F73B-DBA6-C86D-AF60464B3C2F}"/>
                </a:ext>
              </a:extLst>
            </p:cNvPr>
            <p:cNvCxnSpPr>
              <a:cxnSpLocks/>
              <a:endCxn id="130" idx="1"/>
            </p:cNvCxnSpPr>
            <p:nvPr/>
          </p:nvCxnSpPr>
          <p:spPr>
            <a:xfrm>
              <a:off x="7959684" y="3937599"/>
              <a:ext cx="332459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74AD81A-BB98-B4AA-952E-1CAA499E2999}"/>
                </a:ext>
              </a:extLst>
            </p:cNvPr>
            <p:cNvCxnSpPr>
              <a:cxnSpLocks/>
              <a:endCxn id="128" idx="1"/>
            </p:cNvCxnSpPr>
            <p:nvPr/>
          </p:nvCxnSpPr>
          <p:spPr>
            <a:xfrm>
              <a:off x="7959684" y="3662611"/>
              <a:ext cx="33245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15FE293-5F7B-263C-60C7-176C8C0752F0}"/>
                </a:ext>
              </a:extLst>
            </p:cNvPr>
            <p:cNvCxnSpPr>
              <a:cxnSpLocks/>
              <a:endCxn id="129" idx="1"/>
            </p:cNvCxnSpPr>
            <p:nvPr/>
          </p:nvCxnSpPr>
          <p:spPr>
            <a:xfrm>
              <a:off x="7959684" y="3388301"/>
              <a:ext cx="332459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2451196-F12E-9F81-D34A-320BF4AC53A2}"/>
                </a:ext>
              </a:extLst>
            </p:cNvPr>
            <p:cNvCxnSpPr>
              <a:cxnSpLocks/>
              <a:endCxn id="127" idx="1"/>
            </p:cNvCxnSpPr>
            <p:nvPr/>
          </p:nvCxnSpPr>
          <p:spPr>
            <a:xfrm>
              <a:off x="7959684" y="3113992"/>
              <a:ext cx="332459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74D34AD-A26B-FD79-D90D-519EDBE0A947}"/>
              </a:ext>
            </a:extLst>
          </p:cNvPr>
          <p:cNvSpPr/>
          <p:nvPr/>
        </p:nvSpPr>
        <p:spPr>
          <a:xfrm>
            <a:off x="-1940" y="773853"/>
            <a:ext cx="9144000" cy="5545777"/>
          </a:xfrm>
          <a:prstGeom prst="rect">
            <a:avLst/>
          </a:prstGeom>
          <a:solidFill>
            <a:schemeClr val="bg2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2E38F3-EC43-5AA8-51FF-111D4B354848}"/>
              </a:ext>
            </a:extLst>
          </p:cNvPr>
          <p:cNvSpPr txBox="1"/>
          <p:nvPr/>
        </p:nvSpPr>
        <p:spPr>
          <a:xfrm>
            <a:off x="178200" y="2194464"/>
            <a:ext cx="8787600" cy="2469073"/>
          </a:xfrm>
          <a:prstGeom prst="roundRect">
            <a:avLst>
              <a:gd name="adj" fmla="val 937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we match events (k-</a:t>
            </a:r>
            <a:r>
              <a:rPr lang="en-US" sz="3200" b="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mers</a:t>
            </a:r>
            <a:r>
              <a:rPr lang="en-US" sz="32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between reference genome and raw signals?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812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RawHash Overview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5F45F45-5F56-9037-5F72-C7A530B16C77}"/>
              </a:ext>
            </a:extLst>
          </p:cNvPr>
          <p:cNvGrpSpPr/>
          <p:nvPr/>
        </p:nvGrpSpPr>
        <p:grpSpPr>
          <a:xfrm>
            <a:off x="1561619" y="929482"/>
            <a:ext cx="5821387" cy="2038064"/>
            <a:chOff x="1561619" y="929482"/>
            <a:chExt cx="5821387" cy="2038064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DAC88753-020A-99CC-9D1E-EE054E9D58F9}"/>
                </a:ext>
              </a:extLst>
            </p:cNvPr>
            <p:cNvGrpSpPr/>
            <p:nvPr/>
          </p:nvGrpSpPr>
          <p:grpSpPr>
            <a:xfrm>
              <a:off x="1751251" y="940771"/>
              <a:ext cx="2243344" cy="585820"/>
              <a:chOff x="244039" y="866164"/>
              <a:chExt cx="1966728" cy="513585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DB65FF-AF45-746A-8E0B-F40C5C00BFC7}"/>
                  </a:ext>
                </a:extLst>
              </p:cNvPr>
              <p:cNvSpPr txBox="1"/>
              <p:nvPr/>
            </p:nvSpPr>
            <p:spPr>
              <a:xfrm>
                <a:off x="244039" y="866164"/>
                <a:ext cx="1966728" cy="188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Reference Genome</a:t>
                </a:r>
              </a:p>
            </p:txBody>
          </p:sp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D896050-F054-44F2-BCC9-16707831BD0E}"/>
                  </a:ext>
                </a:extLst>
              </p:cNvPr>
              <p:cNvSpPr/>
              <p:nvPr/>
            </p:nvSpPr>
            <p:spPr>
              <a:xfrm>
                <a:off x="244039" y="1092048"/>
                <a:ext cx="1966728" cy="287701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lvl="0" algn="ctr" defTabSz="1600847"/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…GCTATTACCTTAATGTG…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3BE02547-A5B2-524A-7470-BAE8BD107D63}"/>
                </a:ext>
              </a:extLst>
            </p:cNvPr>
            <p:cNvGrpSpPr/>
            <p:nvPr/>
          </p:nvGrpSpPr>
          <p:grpSpPr>
            <a:xfrm>
              <a:off x="5366868" y="929482"/>
              <a:ext cx="1960655" cy="619685"/>
              <a:chOff x="2619277" y="856267"/>
              <a:chExt cx="1718896" cy="54327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794FE5-0F97-10E8-6CC3-168E84F32FE0}"/>
                  </a:ext>
                </a:extLst>
              </p:cNvPr>
              <p:cNvSpPr txBox="1"/>
              <p:nvPr/>
            </p:nvSpPr>
            <p:spPr>
              <a:xfrm>
                <a:off x="2619277" y="856267"/>
                <a:ext cx="1718896" cy="188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Nanopore Signal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B8FFBB4-BA6D-F645-654A-294DD6DE4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467" y="1072254"/>
                <a:ext cx="1621610" cy="3272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942BF31-C599-8D0A-BC90-605A983FE546}"/>
                </a:ext>
              </a:extLst>
            </p:cNvPr>
            <p:cNvSpPr/>
            <p:nvPr/>
          </p:nvSpPr>
          <p:spPr>
            <a:xfrm>
              <a:off x="1871382" y="1846516"/>
              <a:ext cx="2003083" cy="44843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Reference-to-Event Conversion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95F2C70-1A86-45BC-AFD6-28E0DD4C4966}"/>
                </a:ext>
              </a:extLst>
            </p:cNvPr>
            <p:cNvSpPr/>
            <p:nvPr/>
          </p:nvSpPr>
          <p:spPr>
            <a:xfrm>
              <a:off x="5511603" y="1857806"/>
              <a:ext cx="1671185" cy="44843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Signal-to-Event Conversion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0F3A61F-14F4-D72C-9A96-BED382CC56E4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1526591"/>
              <a:ext cx="0" cy="33367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C85F7B-CB99-69B3-024B-AF59780AB390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1551631"/>
              <a:ext cx="0" cy="30863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5A7845-6BCA-DE2F-72BB-6EA91C5E1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619" y="1963236"/>
              <a:ext cx="249432" cy="242504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BE41142-2E00-4D51-5CC1-3C7B597FF8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72923" y="2306440"/>
              <a:ext cx="0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FC212C-5258-6557-E248-52A88128AD50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2306244"/>
              <a:ext cx="0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A05C5ED-EE98-4ADF-456A-D3CAE0AE3719}"/>
                </a:ext>
              </a:extLst>
            </p:cNvPr>
            <p:cNvGrpSpPr/>
            <p:nvPr/>
          </p:nvGrpSpPr>
          <p:grpSpPr>
            <a:xfrm>
              <a:off x="1831396" y="2626733"/>
              <a:ext cx="2083054" cy="340813"/>
              <a:chOff x="2310261" y="2497144"/>
              <a:chExt cx="2083054" cy="340813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BCA25636-B401-6251-CEE5-11692D09D80F}"/>
                  </a:ext>
                </a:extLst>
              </p:cNvPr>
              <p:cNvSpPr/>
              <p:nvPr/>
            </p:nvSpPr>
            <p:spPr>
              <a:xfrm>
                <a:off x="2310261" y="2497144"/>
                <a:ext cx="2083054" cy="340813"/>
              </a:xfrm>
              <a:prstGeom prst="roundRect">
                <a:avLst>
                  <a:gd name="adj" fmla="val 9166"/>
                </a:avLst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2B4C324-5024-411B-5C1F-82D250B7BDED}"/>
                  </a:ext>
                </a:extLst>
              </p:cNvPr>
              <p:cNvSpPr/>
              <p:nvPr/>
            </p:nvSpPr>
            <p:spPr>
              <a:xfrm>
                <a:off x="2390225" y="2575857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C732517-5597-7388-F967-D8DD5971A963}"/>
                  </a:ext>
                </a:extLst>
              </p:cNvPr>
              <p:cNvSpPr/>
              <p:nvPr/>
            </p:nvSpPr>
            <p:spPr>
              <a:xfrm>
                <a:off x="3079820" y="2575857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-0.9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A458D61-1FC6-E1B7-1896-16D7ABE996F6}"/>
                  </a:ext>
                </a:extLst>
              </p:cNvPr>
              <p:cNvSpPr/>
              <p:nvPr/>
            </p:nvSpPr>
            <p:spPr>
              <a:xfrm>
                <a:off x="3769414" y="2575857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53C69D8-CE3F-E9E6-02D8-2F40F619E00A}"/>
                </a:ext>
              </a:extLst>
            </p:cNvPr>
            <p:cNvGrpSpPr/>
            <p:nvPr/>
          </p:nvGrpSpPr>
          <p:grpSpPr>
            <a:xfrm>
              <a:off x="5311384" y="2626734"/>
              <a:ext cx="2071622" cy="340812"/>
              <a:chOff x="4889143" y="2497145"/>
              <a:chExt cx="2071622" cy="340812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8233893A-862C-0AE4-DFD3-D5F8A529C677}"/>
                  </a:ext>
                </a:extLst>
              </p:cNvPr>
              <p:cNvSpPr/>
              <p:nvPr/>
            </p:nvSpPr>
            <p:spPr>
              <a:xfrm>
                <a:off x="4889143" y="2497145"/>
                <a:ext cx="2071622" cy="340812"/>
              </a:xfrm>
              <a:prstGeom prst="roundRect">
                <a:avLst>
                  <a:gd name="adj" fmla="val 9166"/>
                </a:avLst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A04EBD9-61A2-46B2-EDB0-10C75F362D67}"/>
                  </a:ext>
                </a:extLst>
              </p:cNvPr>
              <p:cNvSpPr/>
              <p:nvPr/>
            </p:nvSpPr>
            <p:spPr>
              <a:xfrm>
                <a:off x="4957672" y="2571869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2.22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8CB9BBE-BAB4-1277-6BFF-8EEAF27CFF13}"/>
                  </a:ext>
                </a:extLst>
              </p:cNvPr>
              <p:cNvSpPr/>
              <p:nvPr/>
            </p:nvSpPr>
            <p:spPr>
              <a:xfrm>
                <a:off x="5647267" y="2571869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-0.91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8B61B55-A79B-78F4-B55B-3B161E807366}"/>
                  </a:ext>
                </a:extLst>
              </p:cNvPr>
              <p:cNvSpPr/>
              <p:nvPr/>
            </p:nvSpPr>
            <p:spPr>
              <a:xfrm>
                <a:off x="6336861" y="2571869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1.18</a:t>
                </a:r>
              </a:p>
            </p:txBody>
          </p: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8E89A8A-EE8C-4B30-E6E2-2AC61A765F22}"/>
              </a:ext>
            </a:extLst>
          </p:cNvPr>
          <p:cNvGrpSpPr/>
          <p:nvPr/>
        </p:nvGrpSpPr>
        <p:grpSpPr>
          <a:xfrm>
            <a:off x="1561619" y="2967546"/>
            <a:ext cx="5981540" cy="1343848"/>
            <a:chOff x="1561619" y="2967546"/>
            <a:chExt cx="5981540" cy="134384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81B1611-8F19-E229-E0A7-4D00A1A390B6}"/>
                </a:ext>
              </a:extLst>
            </p:cNvPr>
            <p:cNvCxnSpPr>
              <a:cxnSpLocks/>
            </p:cNvCxnSpPr>
            <p:nvPr/>
          </p:nvCxnSpPr>
          <p:spPr>
            <a:xfrm>
              <a:off x="1603159" y="3156770"/>
              <a:ext cx="594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A26CAA6-F6DD-9F2A-377B-660B243E65BE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2967546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67F03DD-EF70-DE64-E0FE-ED1BB3EE7B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95" y="2967546"/>
              <a:ext cx="1" cy="360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1150DBB-0EB4-BD68-EACE-5BDBE610FAB6}"/>
                </a:ext>
              </a:extLst>
            </p:cNvPr>
            <p:cNvSpPr/>
            <p:nvPr/>
          </p:nvSpPr>
          <p:spPr>
            <a:xfrm>
              <a:off x="2169825" y="3350436"/>
              <a:ext cx="1406196" cy="293707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10F8FFC-E54B-35E1-6FF2-7C4F54065A52}"/>
                </a:ext>
              </a:extLst>
            </p:cNvPr>
            <p:cNvSpPr/>
            <p:nvPr/>
          </p:nvSpPr>
          <p:spPr>
            <a:xfrm>
              <a:off x="5643395" y="3350436"/>
              <a:ext cx="1407600" cy="293707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1BD679A-BEDB-8FA5-B49A-74123F1A8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619" y="3379283"/>
              <a:ext cx="249432" cy="242504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6054026-C046-4158-8B6F-1A1958B8D08C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3645624"/>
              <a:ext cx="1" cy="32774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4E5DC7-7FC6-0ABC-BE40-68F88DF60C6D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3644142"/>
              <a:ext cx="1" cy="32922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B140591A-AE35-DD59-B7A0-565BFA8A188B}"/>
                </a:ext>
              </a:extLst>
            </p:cNvPr>
            <p:cNvSpPr/>
            <p:nvPr/>
          </p:nvSpPr>
          <p:spPr>
            <a:xfrm>
              <a:off x="1831397" y="3971888"/>
              <a:ext cx="2083053" cy="339506"/>
            </a:xfrm>
            <a:prstGeom prst="roundRect">
              <a:avLst>
                <a:gd name="adj" fmla="val 9166"/>
              </a:avLst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8133B65-202B-581D-DC9C-F176328C239B}"/>
                </a:ext>
              </a:extLst>
            </p:cNvPr>
            <p:cNvGrpSpPr/>
            <p:nvPr/>
          </p:nvGrpSpPr>
          <p:grpSpPr>
            <a:xfrm>
              <a:off x="1907271" y="4045214"/>
              <a:ext cx="1933729" cy="199478"/>
              <a:chOff x="2666730" y="3159542"/>
              <a:chExt cx="2440048" cy="251999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E179AC-B972-3F5D-7E2F-3F14D755DB94}"/>
                  </a:ext>
                </a:extLst>
              </p:cNvPr>
              <p:cNvSpPr/>
              <p:nvPr/>
            </p:nvSpPr>
            <p:spPr>
              <a:xfrm>
                <a:off x="266673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28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3F031A4-6D43-12F3-05A2-4EC5B4A9C247}"/>
                  </a:ext>
                </a:extLst>
              </p:cNvPr>
              <p:cNvSpPr/>
              <p:nvPr/>
            </p:nvSpPr>
            <p:spPr>
              <a:xfrm>
                <a:off x="3536885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C34FDE3-7E2B-F0F1-C689-31C920D32F40}"/>
                  </a:ext>
                </a:extLst>
              </p:cNvPr>
              <p:cNvSpPr/>
              <p:nvPr/>
            </p:nvSpPr>
            <p:spPr>
              <a:xfrm>
                <a:off x="440704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18</a:t>
                </a:r>
              </a:p>
            </p:txBody>
          </p:sp>
        </p:grp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A42C11F1-26EC-C0FA-FC57-346DA79FABBA}"/>
                </a:ext>
              </a:extLst>
            </p:cNvPr>
            <p:cNvSpPr/>
            <p:nvPr/>
          </p:nvSpPr>
          <p:spPr>
            <a:xfrm>
              <a:off x="5311384" y="3973370"/>
              <a:ext cx="2071623" cy="336540"/>
            </a:xfrm>
            <a:prstGeom prst="roundRect">
              <a:avLst>
                <a:gd name="adj" fmla="val 9166"/>
              </a:avLst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C87AE32-70D6-8B13-2225-02FB05EB0979}"/>
                </a:ext>
              </a:extLst>
            </p:cNvPr>
            <p:cNvGrpSpPr/>
            <p:nvPr/>
          </p:nvGrpSpPr>
          <p:grpSpPr>
            <a:xfrm>
              <a:off x="5380331" y="4035872"/>
              <a:ext cx="1933729" cy="199708"/>
              <a:chOff x="2666730" y="3159542"/>
              <a:chExt cx="2440048" cy="251999"/>
            </a:xfrm>
            <a:solidFill>
              <a:srgbClr val="F3EDDB"/>
            </a:solidFill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765D199-1C85-EB19-2FA7-3167DBCC74C5}"/>
                  </a:ext>
                </a:extLst>
              </p:cNvPr>
              <p:cNvSpPr/>
              <p:nvPr/>
            </p:nvSpPr>
            <p:spPr>
              <a:xfrm>
                <a:off x="266673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28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6333B52-34D5-A389-6184-FBAB639E6EEE}"/>
                  </a:ext>
                </a:extLst>
              </p:cNvPr>
              <p:cNvSpPr/>
              <p:nvPr/>
            </p:nvSpPr>
            <p:spPr>
              <a:xfrm>
                <a:off x="3536885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750AFEF-A2C0-A86F-7BF3-65A84B4AF034}"/>
                  </a:ext>
                </a:extLst>
              </p:cNvPr>
              <p:cNvSpPr/>
              <p:nvPr/>
            </p:nvSpPr>
            <p:spPr>
              <a:xfrm>
                <a:off x="440704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18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1B6E08E-49CA-2440-02D9-B2D162F36A01}"/>
              </a:ext>
            </a:extLst>
          </p:cNvPr>
          <p:cNvSpPr/>
          <p:nvPr/>
        </p:nvSpPr>
        <p:spPr>
          <a:xfrm>
            <a:off x="1460505" y="3156769"/>
            <a:ext cx="6142985" cy="1394987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69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95697"/>
            <a:ext cx="8954440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Quantizing the Event Values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147" name="Rounded Rectangle 146">
            <a:extLst>
              <a:ext uri="{FF2B5EF4-FFF2-40B4-BE49-F238E27FC236}">
                <a16:creationId xmlns:a16="http://schemas.microsoft.com/office/drawing/2014/main" id="{0CDAF85C-9E38-FF1C-B7B4-14157F61B005}"/>
              </a:ext>
            </a:extLst>
          </p:cNvPr>
          <p:cNvSpPr/>
          <p:nvPr/>
        </p:nvSpPr>
        <p:spPr>
          <a:xfrm>
            <a:off x="495898" y="4779912"/>
            <a:ext cx="1123200" cy="266400"/>
          </a:xfrm>
          <a:prstGeom prst="roundRect">
            <a:avLst/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CTATTA</a:t>
            </a:r>
            <a:endParaRPr lang="en-US" kern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8" name="Rounded Rectangle 147">
            <a:extLst>
              <a:ext uri="{FF2B5EF4-FFF2-40B4-BE49-F238E27FC236}">
                <a16:creationId xmlns:a16="http://schemas.microsoft.com/office/drawing/2014/main" id="{FAF0AA27-8381-3333-76B4-9F4105DC965F}"/>
              </a:ext>
            </a:extLst>
          </p:cNvPr>
          <p:cNvSpPr/>
          <p:nvPr/>
        </p:nvSpPr>
        <p:spPr>
          <a:xfrm>
            <a:off x="2787189" y="3924491"/>
            <a:ext cx="1001040" cy="265537"/>
          </a:xfrm>
          <a:prstGeom prst="roundRect">
            <a:avLst/>
          </a:prstGeom>
          <a:solidFill>
            <a:srgbClr val="FCEECB"/>
          </a:solidFill>
          <a:ln w="31750" cap="flat" cmpd="sng" algn="ctr">
            <a:solidFill>
              <a:srgbClr val="AB8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-0.091</a:t>
            </a:r>
            <a:endParaRPr lang="en-US" kern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9" name="Rounded Rectangle 148">
            <a:extLst>
              <a:ext uri="{FF2B5EF4-FFF2-40B4-BE49-F238E27FC236}">
                <a16:creationId xmlns:a16="http://schemas.microsoft.com/office/drawing/2014/main" id="{2F8C49AE-4D92-FEF5-2181-7237BE74AA48}"/>
              </a:ext>
            </a:extLst>
          </p:cNvPr>
          <p:cNvSpPr/>
          <p:nvPr/>
        </p:nvSpPr>
        <p:spPr>
          <a:xfrm>
            <a:off x="2787188" y="5064621"/>
            <a:ext cx="1001041" cy="265537"/>
          </a:xfrm>
          <a:prstGeom prst="roundRect">
            <a:avLst/>
          </a:prstGeom>
          <a:solidFill>
            <a:srgbClr val="FCEECB"/>
          </a:solidFill>
          <a:ln w="31750" cap="flat" cmpd="sng" algn="ctr">
            <a:solidFill>
              <a:srgbClr val="AB8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-0.09</a:t>
            </a:r>
            <a:endParaRPr lang="en-US" kern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49CD66E8-7DF0-BF0B-FD35-B06086BD80A5}"/>
              </a:ext>
            </a:extLst>
          </p:cNvPr>
          <p:cNvSpPr/>
          <p:nvPr/>
        </p:nvSpPr>
        <p:spPr>
          <a:xfrm>
            <a:off x="2787189" y="4494556"/>
            <a:ext cx="1001040" cy="265537"/>
          </a:xfrm>
          <a:prstGeom prst="roundRect">
            <a:avLst/>
          </a:prstGeom>
          <a:solidFill>
            <a:srgbClr val="FCEECB"/>
          </a:solidFill>
          <a:ln w="31750" cap="flat" cmpd="sng" algn="ctr">
            <a:solidFill>
              <a:srgbClr val="AB8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-0.084</a:t>
            </a:r>
            <a:endParaRPr lang="en-US" kern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D1322564-5159-F94E-B1D4-F98089488480}"/>
              </a:ext>
            </a:extLst>
          </p:cNvPr>
          <p:cNvSpPr/>
          <p:nvPr/>
        </p:nvSpPr>
        <p:spPr>
          <a:xfrm>
            <a:off x="2787188" y="5634685"/>
            <a:ext cx="1001041" cy="265537"/>
          </a:xfrm>
          <a:prstGeom prst="roundRect">
            <a:avLst/>
          </a:prstGeom>
          <a:solidFill>
            <a:srgbClr val="FCEECB"/>
          </a:solidFill>
          <a:ln w="31750" cap="flat" cmpd="sng" algn="ctr">
            <a:solidFill>
              <a:srgbClr val="AB8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-0.086</a:t>
            </a:r>
            <a:endParaRPr lang="en-US" kern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B52BF77D-2660-25F1-D249-A7FF03B415B8}"/>
              </a:ext>
            </a:extLst>
          </p:cNvPr>
          <p:cNvCxnSpPr>
            <a:cxnSpLocks/>
            <a:stCxn id="147" idx="3"/>
            <a:endCxn id="148" idx="1"/>
          </p:cNvCxnSpPr>
          <p:nvPr/>
        </p:nvCxnSpPr>
        <p:spPr>
          <a:xfrm flipV="1">
            <a:off x="1619098" y="4057260"/>
            <a:ext cx="1168091" cy="855852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0513088A-8B87-B42E-A8B1-4C464476B11F}"/>
              </a:ext>
            </a:extLst>
          </p:cNvPr>
          <p:cNvCxnSpPr>
            <a:cxnSpLocks/>
            <a:stCxn id="147" idx="3"/>
            <a:endCxn id="150" idx="1"/>
          </p:cNvCxnSpPr>
          <p:nvPr/>
        </p:nvCxnSpPr>
        <p:spPr>
          <a:xfrm flipV="1">
            <a:off x="1619098" y="4627325"/>
            <a:ext cx="1168091" cy="285787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8DB11D07-96D5-1FD2-DF69-FE0A3C27D0FE}"/>
              </a:ext>
            </a:extLst>
          </p:cNvPr>
          <p:cNvCxnSpPr>
            <a:cxnSpLocks/>
            <a:stCxn id="147" idx="3"/>
            <a:endCxn id="149" idx="1"/>
          </p:cNvCxnSpPr>
          <p:nvPr/>
        </p:nvCxnSpPr>
        <p:spPr>
          <a:xfrm>
            <a:off x="1619098" y="4913112"/>
            <a:ext cx="1168090" cy="284278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3DCCA5FD-8B22-9AE3-3E05-2C170EF87F8A}"/>
              </a:ext>
            </a:extLst>
          </p:cNvPr>
          <p:cNvCxnSpPr>
            <a:cxnSpLocks/>
            <a:stCxn id="147" idx="3"/>
            <a:endCxn id="151" idx="1"/>
          </p:cNvCxnSpPr>
          <p:nvPr/>
        </p:nvCxnSpPr>
        <p:spPr>
          <a:xfrm>
            <a:off x="1619098" y="4913112"/>
            <a:ext cx="1168090" cy="854342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0" name="Left Brace 169">
            <a:extLst>
              <a:ext uri="{FF2B5EF4-FFF2-40B4-BE49-F238E27FC236}">
                <a16:creationId xmlns:a16="http://schemas.microsoft.com/office/drawing/2014/main" id="{608A6B28-F5A4-6DC5-32BD-1496DC95E718}"/>
              </a:ext>
            </a:extLst>
          </p:cNvPr>
          <p:cNvSpPr/>
          <p:nvPr/>
        </p:nvSpPr>
        <p:spPr>
          <a:xfrm rot="5400000">
            <a:off x="3180920" y="3266489"/>
            <a:ext cx="213571" cy="1001039"/>
          </a:xfrm>
          <a:prstGeom prst="leftBrace">
            <a:avLst>
              <a:gd name="adj1" fmla="val 77564"/>
              <a:gd name="adj2" fmla="val 50000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62045C68-DC42-11C2-5199-87FF74C03257}"/>
              </a:ext>
            </a:extLst>
          </p:cNvPr>
          <p:cNvSpPr txBox="1"/>
          <p:nvPr/>
        </p:nvSpPr>
        <p:spPr>
          <a:xfrm>
            <a:off x="1833556" y="3089366"/>
            <a:ext cx="291076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Normalized event values from the same k-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BEB51D-AAAC-44E6-8D51-D72AACA89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1950470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Observation: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Slight differences in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raw signals from </a:t>
            </a:r>
            <a:r>
              <a:rPr lang="en-US" sz="2200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identical k-</a:t>
            </a:r>
            <a:r>
              <a:rPr lang="en-US" sz="2200" dirty="0" err="1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mers</a:t>
            </a:r>
            <a:endParaRPr lang="en-US" sz="2200" dirty="0">
              <a:solidFill>
                <a:srgbClr val="2E559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Challenge: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Direct event value matching is not feasible and accurate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Idea: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Quantize the event values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Enables assigning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identical quantized values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event values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2345FB-981C-DABC-4E10-C392A4D20728}"/>
              </a:ext>
            </a:extLst>
          </p:cNvPr>
          <p:cNvGrpSpPr/>
          <p:nvPr/>
        </p:nvGrpSpPr>
        <p:grpSpPr>
          <a:xfrm>
            <a:off x="3801785" y="3924059"/>
            <a:ext cx="1729693" cy="1976594"/>
            <a:chOff x="3801785" y="3924059"/>
            <a:chExt cx="1729693" cy="197659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67DBCDB-14F4-A3BF-E9D5-6A4057701FA5}"/>
                </a:ext>
              </a:extLst>
            </p:cNvPr>
            <p:cNvSpPr/>
            <p:nvPr/>
          </p:nvSpPr>
          <p:spPr>
            <a:xfrm>
              <a:off x="4408278" y="3924059"/>
              <a:ext cx="1123200" cy="2664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317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8E9733-5D74-22CF-3C6B-F2C1F6ED02AA}"/>
                </a:ext>
              </a:extLst>
            </p:cNvPr>
            <p:cNvCxnSpPr>
              <a:cxnSpLocks/>
            </p:cNvCxnSpPr>
            <p:nvPr/>
          </p:nvCxnSpPr>
          <p:spPr>
            <a:xfrm>
              <a:off x="3801785" y="4057044"/>
              <a:ext cx="606493" cy="43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BC00516A-CE80-1B1F-61D3-2D8779933257}"/>
                </a:ext>
              </a:extLst>
            </p:cNvPr>
            <p:cNvSpPr/>
            <p:nvPr/>
          </p:nvSpPr>
          <p:spPr>
            <a:xfrm>
              <a:off x="4408278" y="4494124"/>
              <a:ext cx="1123200" cy="2664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317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A674348-EBD3-F694-BB66-A098DC0EEF2B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3801785" y="4626820"/>
              <a:ext cx="606493" cy="50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183A14D-5741-6AF8-8845-E571832D1F3C}"/>
                </a:ext>
              </a:extLst>
            </p:cNvPr>
            <p:cNvSpPr/>
            <p:nvPr/>
          </p:nvSpPr>
          <p:spPr>
            <a:xfrm>
              <a:off x="4408278" y="5064189"/>
              <a:ext cx="1123200" cy="2664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317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ECC83F-1101-D46F-25C3-24D3A0CAFEF3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3801785" y="5196381"/>
              <a:ext cx="606493" cy="10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3D477A6A-306E-40A8-00DA-6BC08D3A560E}"/>
                </a:ext>
              </a:extLst>
            </p:cNvPr>
            <p:cNvSpPr/>
            <p:nvPr/>
          </p:nvSpPr>
          <p:spPr>
            <a:xfrm>
              <a:off x="4408278" y="5634253"/>
              <a:ext cx="1123200" cy="2664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317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D0B39-FC64-7592-E8AD-1E15DA392B5C}"/>
                </a:ext>
              </a:extLst>
            </p:cNvPr>
            <p:cNvCxnSpPr>
              <a:cxnSpLocks/>
            </p:cNvCxnSpPr>
            <p:nvPr/>
          </p:nvCxnSpPr>
          <p:spPr>
            <a:xfrm>
              <a:off x="3801785" y="5767238"/>
              <a:ext cx="606493" cy="43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AF11C6B-2975-6208-34F4-FE722C9161C4}"/>
              </a:ext>
            </a:extLst>
          </p:cNvPr>
          <p:cNvGrpSpPr/>
          <p:nvPr/>
        </p:nvGrpSpPr>
        <p:grpSpPr>
          <a:xfrm>
            <a:off x="5247526" y="3089366"/>
            <a:ext cx="2831141" cy="2806857"/>
            <a:chOff x="5247526" y="3089366"/>
            <a:chExt cx="2831141" cy="280685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75626A8-2DAE-080D-3ACD-D8229178899A}"/>
                </a:ext>
              </a:extLst>
            </p:cNvPr>
            <p:cNvCxnSpPr>
              <a:cxnSpLocks/>
            </p:cNvCxnSpPr>
            <p:nvPr/>
          </p:nvCxnSpPr>
          <p:spPr>
            <a:xfrm>
              <a:off x="5531478" y="4057044"/>
              <a:ext cx="606493" cy="43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5EBA5BF-DABB-B153-24B7-6A4424340260}"/>
                </a:ext>
              </a:extLst>
            </p:cNvPr>
            <p:cNvCxnSpPr>
              <a:cxnSpLocks/>
            </p:cNvCxnSpPr>
            <p:nvPr/>
          </p:nvCxnSpPr>
          <p:spPr>
            <a:xfrm>
              <a:off x="5531478" y="4626820"/>
              <a:ext cx="606493" cy="50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A414DE-D290-EA89-8269-CC1BD0383DEA}"/>
                </a:ext>
              </a:extLst>
            </p:cNvPr>
            <p:cNvCxnSpPr>
              <a:cxnSpLocks/>
            </p:cNvCxnSpPr>
            <p:nvPr/>
          </p:nvCxnSpPr>
          <p:spPr>
            <a:xfrm>
              <a:off x="5531478" y="5196381"/>
              <a:ext cx="606493" cy="10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E436E46-2F05-DCBF-9DA6-70FAA6EA561A}"/>
                </a:ext>
              </a:extLst>
            </p:cNvPr>
            <p:cNvCxnSpPr>
              <a:cxnSpLocks/>
            </p:cNvCxnSpPr>
            <p:nvPr/>
          </p:nvCxnSpPr>
          <p:spPr>
            <a:xfrm>
              <a:off x="5531478" y="5767238"/>
              <a:ext cx="606493" cy="43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6" name="Left Brace 35">
              <a:extLst>
                <a:ext uri="{FF2B5EF4-FFF2-40B4-BE49-F238E27FC236}">
                  <a16:creationId xmlns:a16="http://schemas.microsoft.com/office/drawing/2014/main" id="{1B660996-AD2E-3D9F-48C6-746364B79ED0}"/>
                </a:ext>
              </a:extLst>
            </p:cNvPr>
            <p:cNvSpPr/>
            <p:nvPr/>
          </p:nvSpPr>
          <p:spPr>
            <a:xfrm rot="5400000">
              <a:off x="6556312" y="3199537"/>
              <a:ext cx="213571" cy="1123198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676385-DD02-40C6-DA61-7FA97FE114E3}"/>
                </a:ext>
              </a:extLst>
            </p:cNvPr>
            <p:cNvSpPr txBox="1"/>
            <p:nvPr/>
          </p:nvSpPr>
          <p:spPr>
            <a:xfrm>
              <a:off x="5247526" y="3089366"/>
              <a:ext cx="283114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Quantized event values (in binary)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4C3AF19-B1BB-517B-1B5A-EFF5009A88C1}"/>
                </a:ext>
              </a:extLst>
            </p:cNvPr>
            <p:cNvGrpSpPr/>
            <p:nvPr/>
          </p:nvGrpSpPr>
          <p:grpSpPr>
            <a:xfrm>
              <a:off x="6150467" y="3923628"/>
              <a:ext cx="997709" cy="266400"/>
              <a:chOff x="6151529" y="3877508"/>
              <a:chExt cx="997709" cy="266400"/>
            </a:xfrm>
          </p:grpSpPr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05C09F68-8346-B015-D11A-4C1D6CFD1BD2}"/>
                  </a:ext>
                </a:extLst>
              </p:cNvPr>
              <p:cNvSpPr/>
              <p:nvPr/>
            </p:nvSpPr>
            <p:spPr>
              <a:xfrm rot="5400000">
                <a:off x="6518555" y="3513229"/>
                <a:ext cx="266398" cy="994960"/>
              </a:xfrm>
              <a:prstGeom prst="roundRect">
                <a:avLst>
                  <a:gd name="adj" fmla="val 789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0A855A3-280C-EF5A-7A53-967774099C0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010683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7692D86-DD07-BEB9-9FD1-0093514FE7C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81203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7EFE781-6419-7B60-8853-447FA84C7C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13394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46A4A63-4ED6-AA43-ECC3-CE8649793CC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41474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881A44D-F552-81E1-062E-EB0BCF174A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216105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9E9E044-6629-AAA6-D533-E64CB988DDBB}"/>
                  </a:ext>
                </a:extLst>
              </p:cNvPr>
              <p:cNvSpPr txBox="1"/>
              <p:nvPr/>
            </p:nvSpPr>
            <p:spPr>
              <a:xfrm>
                <a:off x="634996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BE2850F-E0E8-4059-C537-79C12C6F50A5}"/>
                  </a:ext>
                </a:extLst>
              </p:cNvPr>
              <p:cNvSpPr txBox="1"/>
              <p:nvPr/>
            </p:nvSpPr>
            <p:spPr>
              <a:xfrm>
                <a:off x="615152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3700349-2D16-4DD3-369F-067D21263CC6}"/>
                  </a:ext>
                </a:extLst>
              </p:cNvPr>
              <p:cNvSpPr txBox="1"/>
              <p:nvPr/>
            </p:nvSpPr>
            <p:spPr>
              <a:xfrm>
                <a:off x="654840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25185E1-8361-47F6-8F01-4F620D674062}"/>
                  </a:ext>
                </a:extLst>
              </p:cNvPr>
              <p:cNvSpPr txBox="1"/>
              <p:nvPr/>
            </p:nvSpPr>
            <p:spPr>
              <a:xfrm>
                <a:off x="674684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E0A6589-20AA-C545-29FC-E8779289A8AF}"/>
                  </a:ext>
                </a:extLst>
              </p:cNvPr>
              <p:cNvSpPr txBox="1"/>
              <p:nvPr/>
            </p:nvSpPr>
            <p:spPr>
              <a:xfrm>
                <a:off x="694528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8BA5FEFF-BB43-607A-3B50-0EC798CC6F2A}"/>
                </a:ext>
              </a:extLst>
            </p:cNvPr>
            <p:cNvGrpSpPr/>
            <p:nvPr/>
          </p:nvGrpSpPr>
          <p:grpSpPr>
            <a:xfrm>
              <a:off x="6150467" y="5629823"/>
              <a:ext cx="997709" cy="266400"/>
              <a:chOff x="6151529" y="3877508"/>
              <a:chExt cx="997709" cy="266400"/>
            </a:xfrm>
          </p:grpSpPr>
          <p:sp>
            <p:nvSpPr>
              <p:cNvPr id="129" name="Rounded Rectangle 128">
                <a:extLst>
                  <a:ext uri="{FF2B5EF4-FFF2-40B4-BE49-F238E27FC236}">
                    <a16:creationId xmlns:a16="http://schemas.microsoft.com/office/drawing/2014/main" id="{FB6EA4DD-66A0-FF0B-9F6E-5509AD9AE4FE}"/>
                  </a:ext>
                </a:extLst>
              </p:cNvPr>
              <p:cNvSpPr/>
              <p:nvPr/>
            </p:nvSpPr>
            <p:spPr>
              <a:xfrm rot="5400000">
                <a:off x="6518555" y="3513229"/>
                <a:ext cx="266398" cy="994960"/>
              </a:xfrm>
              <a:prstGeom prst="roundRect">
                <a:avLst>
                  <a:gd name="adj" fmla="val 789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14C5DB29-95C9-940D-351C-C4FCF4B343F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010683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9D4500B-F9F0-BEE9-DC5D-18E48A12BDA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81203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79109E5B-F9AD-8F31-0CCB-1DD92ABEAC4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13394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DD1ED571-B67F-6181-FF2B-F56E8A70ED0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41474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63A2AABB-58FC-9176-61F7-467F8A72508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216105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65CC6557-485C-35F1-55AA-CBC1FC20F7AF}"/>
                  </a:ext>
                </a:extLst>
              </p:cNvPr>
              <p:cNvSpPr txBox="1"/>
              <p:nvPr/>
            </p:nvSpPr>
            <p:spPr>
              <a:xfrm>
                <a:off x="634996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154E7BF-4FB5-1CAC-3560-1001FAAFBA8F}"/>
                  </a:ext>
                </a:extLst>
              </p:cNvPr>
              <p:cNvSpPr txBox="1"/>
              <p:nvPr/>
            </p:nvSpPr>
            <p:spPr>
              <a:xfrm>
                <a:off x="615152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4ECF79D4-3A52-E54F-B680-7DA19D8C7427}"/>
                  </a:ext>
                </a:extLst>
              </p:cNvPr>
              <p:cNvSpPr txBox="1"/>
              <p:nvPr/>
            </p:nvSpPr>
            <p:spPr>
              <a:xfrm>
                <a:off x="654840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228D9B3-8947-3DAD-7BAE-0A45D566FB54}"/>
                  </a:ext>
                </a:extLst>
              </p:cNvPr>
              <p:cNvSpPr txBox="1"/>
              <p:nvPr/>
            </p:nvSpPr>
            <p:spPr>
              <a:xfrm>
                <a:off x="674684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BBA006B-9836-3A62-BEA3-76C907F0423C}"/>
                  </a:ext>
                </a:extLst>
              </p:cNvPr>
              <p:cNvSpPr txBox="1"/>
              <p:nvPr/>
            </p:nvSpPr>
            <p:spPr>
              <a:xfrm>
                <a:off x="694528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72B22120-7604-F2D0-B7E0-F80F9DC46BDE}"/>
                </a:ext>
              </a:extLst>
            </p:cNvPr>
            <p:cNvGrpSpPr/>
            <p:nvPr/>
          </p:nvGrpSpPr>
          <p:grpSpPr>
            <a:xfrm>
              <a:off x="6150467" y="5061092"/>
              <a:ext cx="997709" cy="266400"/>
              <a:chOff x="6151529" y="3877508"/>
              <a:chExt cx="997709" cy="266400"/>
            </a:xfrm>
          </p:grpSpPr>
          <p:sp>
            <p:nvSpPr>
              <p:cNvPr id="141" name="Rounded Rectangle 140">
                <a:extLst>
                  <a:ext uri="{FF2B5EF4-FFF2-40B4-BE49-F238E27FC236}">
                    <a16:creationId xmlns:a16="http://schemas.microsoft.com/office/drawing/2014/main" id="{DCC49F73-0EC7-759B-8AA3-32E720D2B1C2}"/>
                  </a:ext>
                </a:extLst>
              </p:cNvPr>
              <p:cNvSpPr/>
              <p:nvPr/>
            </p:nvSpPr>
            <p:spPr>
              <a:xfrm rot="5400000">
                <a:off x="6518555" y="3513229"/>
                <a:ext cx="266398" cy="994960"/>
              </a:xfrm>
              <a:prstGeom prst="roundRect">
                <a:avLst>
                  <a:gd name="adj" fmla="val 789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5B6952B9-9C6F-65C0-DFBA-1DFBEA0F24D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010683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9BF9ED52-30C6-6F0D-AD6B-D9F1C604CD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81203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50526F1-BED4-87E9-D682-8B37C1D9E19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13394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D0DDD21E-AD3F-921D-BCA5-66A6AA0F913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41474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5137E296-025E-2624-DFF1-1C4EC993C00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216105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46671231-9A7F-A222-337A-4DD35B243BC5}"/>
                  </a:ext>
                </a:extLst>
              </p:cNvPr>
              <p:cNvSpPr txBox="1"/>
              <p:nvPr/>
            </p:nvSpPr>
            <p:spPr>
              <a:xfrm>
                <a:off x="634996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FE377135-8D38-1682-8588-D54AF3675BE2}"/>
                  </a:ext>
                </a:extLst>
              </p:cNvPr>
              <p:cNvSpPr txBox="1"/>
              <p:nvPr/>
            </p:nvSpPr>
            <p:spPr>
              <a:xfrm>
                <a:off x="615152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8EEA920A-8632-81B5-BD53-B494A291A1BB}"/>
                  </a:ext>
                </a:extLst>
              </p:cNvPr>
              <p:cNvSpPr txBox="1"/>
              <p:nvPr/>
            </p:nvSpPr>
            <p:spPr>
              <a:xfrm>
                <a:off x="654840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9531947C-DC62-49BA-52A8-378407581612}"/>
                  </a:ext>
                </a:extLst>
              </p:cNvPr>
              <p:cNvSpPr txBox="1"/>
              <p:nvPr/>
            </p:nvSpPr>
            <p:spPr>
              <a:xfrm>
                <a:off x="674684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E465F245-B56D-2B85-E860-6DDA29EF71CD}"/>
                  </a:ext>
                </a:extLst>
              </p:cNvPr>
              <p:cNvSpPr txBox="1"/>
              <p:nvPr/>
            </p:nvSpPr>
            <p:spPr>
              <a:xfrm>
                <a:off x="694528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F874097A-B889-C4D4-DC64-C13E51BCB614}"/>
                </a:ext>
              </a:extLst>
            </p:cNvPr>
            <p:cNvGrpSpPr/>
            <p:nvPr/>
          </p:nvGrpSpPr>
          <p:grpSpPr>
            <a:xfrm>
              <a:off x="6150467" y="4492360"/>
              <a:ext cx="997709" cy="266400"/>
              <a:chOff x="6151529" y="3877508"/>
              <a:chExt cx="997709" cy="266400"/>
            </a:xfrm>
          </p:grpSpPr>
          <p:sp>
            <p:nvSpPr>
              <p:cNvPr id="161" name="Rounded Rectangle 160">
                <a:extLst>
                  <a:ext uri="{FF2B5EF4-FFF2-40B4-BE49-F238E27FC236}">
                    <a16:creationId xmlns:a16="http://schemas.microsoft.com/office/drawing/2014/main" id="{39846A27-4E70-63F6-024F-F4A22EC8E932}"/>
                  </a:ext>
                </a:extLst>
              </p:cNvPr>
              <p:cNvSpPr/>
              <p:nvPr/>
            </p:nvSpPr>
            <p:spPr>
              <a:xfrm rot="5400000">
                <a:off x="6518555" y="3513229"/>
                <a:ext cx="266398" cy="994960"/>
              </a:xfrm>
              <a:prstGeom prst="roundRect">
                <a:avLst>
                  <a:gd name="adj" fmla="val 789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02B5D311-F338-4350-5A72-E1A3FA1D775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010683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73FEDDD1-CA4C-192E-A177-04D8077AA5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81203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FAD985B-DF65-4CCD-CF1B-3A253692895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13394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1542FFBD-D5B5-6055-D4EA-56E201F9807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41474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2C917CF2-7EB3-186C-7E65-680C2773A18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216105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D622ED5E-B363-3A9F-03A9-62364D952CFE}"/>
                  </a:ext>
                </a:extLst>
              </p:cNvPr>
              <p:cNvSpPr txBox="1"/>
              <p:nvPr/>
            </p:nvSpPr>
            <p:spPr>
              <a:xfrm>
                <a:off x="634996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3022C50E-3F03-5309-2757-BD0959B3632A}"/>
                  </a:ext>
                </a:extLst>
              </p:cNvPr>
              <p:cNvSpPr txBox="1"/>
              <p:nvPr/>
            </p:nvSpPr>
            <p:spPr>
              <a:xfrm>
                <a:off x="615152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3C54B72E-1195-ECD5-9FEE-31C1169A9631}"/>
                  </a:ext>
                </a:extLst>
              </p:cNvPr>
              <p:cNvSpPr txBox="1"/>
              <p:nvPr/>
            </p:nvSpPr>
            <p:spPr>
              <a:xfrm>
                <a:off x="654840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6E0C46CF-0414-D3B2-6AF2-E1CA0BC83AB8}"/>
                  </a:ext>
                </a:extLst>
              </p:cNvPr>
              <p:cNvSpPr txBox="1"/>
              <p:nvPr/>
            </p:nvSpPr>
            <p:spPr>
              <a:xfrm>
                <a:off x="674684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C6C8ADED-9F08-84D0-8EAC-3E7DE547CC98}"/>
                  </a:ext>
                </a:extLst>
              </p:cNvPr>
              <p:cNvSpPr txBox="1"/>
              <p:nvPr/>
            </p:nvSpPr>
            <p:spPr>
              <a:xfrm>
                <a:off x="694528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179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RawHash Overview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5F45F45-5F56-9037-5F72-C7A530B16C77}"/>
              </a:ext>
            </a:extLst>
          </p:cNvPr>
          <p:cNvGrpSpPr/>
          <p:nvPr/>
        </p:nvGrpSpPr>
        <p:grpSpPr>
          <a:xfrm>
            <a:off x="1561619" y="929482"/>
            <a:ext cx="5821387" cy="2038064"/>
            <a:chOff x="1561619" y="929482"/>
            <a:chExt cx="5821387" cy="2038064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DAC88753-020A-99CC-9D1E-EE054E9D58F9}"/>
                </a:ext>
              </a:extLst>
            </p:cNvPr>
            <p:cNvGrpSpPr/>
            <p:nvPr/>
          </p:nvGrpSpPr>
          <p:grpSpPr>
            <a:xfrm>
              <a:off x="1751251" y="940771"/>
              <a:ext cx="2243344" cy="585820"/>
              <a:chOff x="244039" y="866164"/>
              <a:chExt cx="1966728" cy="513585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DB65FF-AF45-746A-8E0B-F40C5C00BFC7}"/>
                  </a:ext>
                </a:extLst>
              </p:cNvPr>
              <p:cNvSpPr txBox="1"/>
              <p:nvPr/>
            </p:nvSpPr>
            <p:spPr>
              <a:xfrm>
                <a:off x="244039" y="866164"/>
                <a:ext cx="1966728" cy="188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Reference Genome</a:t>
                </a:r>
              </a:p>
            </p:txBody>
          </p:sp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D896050-F054-44F2-BCC9-16707831BD0E}"/>
                  </a:ext>
                </a:extLst>
              </p:cNvPr>
              <p:cNvSpPr/>
              <p:nvPr/>
            </p:nvSpPr>
            <p:spPr>
              <a:xfrm>
                <a:off x="244039" y="1092048"/>
                <a:ext cx="1966728" cy="287701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lvl="0" algn="ctr" defTabSz="1600847"/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…GCTATTACCTTAATGTG…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3BE02547-A5B2-524A-7470-BAE8BD107D63}"/>
                </a:ext>
              </a:extLst>
            </p:cNvPr>
            <p:cNvGrpSpPr/>
            <p:nvPr/>
          </p:nvGrpSpPr>
          <p:grpSpPr>
            <a:xfrm>
              <a:off x="5366868" y="929482"/>
              <a:ext cx="1960655" cy="619685"/>
              <a:chOff x="2619277" y="856267"/>
              <a:chExt cx="1718896" cy="54327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794FE5-0F97-10E8-6CC3-168E84F32FE0}"/>
                  </a:ext>
                </a:extLst>
              </p:cNvPr>
              <p:cNvSpPr txBox="1"/>
              <p:nvPr/>
            </p:nvSpPr>
            <p:spPr>
              <a:xfrm>
                <a:off x="2619277" y="856267"/>
                <a:ext cx="1718896" cy="188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Nanopore Raw Signal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B8FFBB4-BA6D-F645-654A-294DD6DE4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467" y="1072254"/>
                <a:ext cx="1621610" cy="3272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942BF31-C599-8D0A-BC90-605A983FE546}"/>
                </a:ext>
              </a:extLst>
            </p:cNvPr>
            <p:cNvSpPr/>
            <p:nvPr/>
          </p:nvSpPr>
          <p:spPr>
            <a:xfrm>
              <a:off x="1871382" y="1846516"/>
              <a:ext cx="2003083" cy="44843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Reference-to-Event Conversion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95F2C70-1A86-45BC-AFD6-28E0DD4C4966}"/>
                </a:ext>
              </a:extLst>
            </p:cNvPr>
            <p:cNvSpPr/>
            <p:nvPr/>
          </p:nvSpPr>
          <p:spPr>
            <a:xfrm>
              <a:off x="5511603" y="1857806"/>
              <a:ext cx="1671185" cy="44843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Signal-to-Event Conversion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0F3A61F-14F4-D72C-9A96-BED382CC56E4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1526591"/>
              <a:ext cx="0" cy="33367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C85F7B-CB99-69B3-024B-AF59780AB390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1551631"/>
              <a:ext cx="0" cy="30863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5A7845-6BCA-DE2F-72BB-6EA91C5E1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619" y="1963236"/>
              <a:ext cx="249432" cy="242504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BE41142-2E00-4D51-5CC1-3C7B597FF8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72923" y="2306440"/>
              <a:ext cx="0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FC212C-5258-6557-E248-52A88128AD50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2306244"/>
              <a:ext cx="0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A05C5ED-EE98-4ADF-456A-D3CAE0AE3719}"/>
                </a:ext>
              </a:extLst>
            </p:cNvPr>
            <p:cNvGrpSpPr/>
            <p:nvPr/>
          </p:nvGrpSpPr>
          <p:grpSpPr>
            <a:xfrm>
              <a:off x="1831396" y="2626733"/>
              <a:ext cx="2083054" cy="340813"/>
              <a:chOff x="2310261" y="2497144"/>
              <a:chExt cx="2083054" cy="340813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BCA25636-B401-6251-CEE5-11692D09D80F}"/>
                  </a:ext>
                </a:extLst>
              </p:cNvPr>
              <p:cNvSpPr/>
              <p:nvPr/>
            </p:nvSpPr>
            <p:spPr>
              <a:xfrm>
                <a:off x="2310261" y="2497144"/>
                <a:ext cx="2083054" cy="340813"/>
              </a:xfrm>
              <a:prstGeom prst="roundRect">
                <a:avLst>
                  <a:gd name="adj" fmla="val 9166"/>
                </a:avLst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2B4C324-5024-411B-5C1F-82D250B7BDED}"/>
                  </a:ext>
                </a:extLst>
              </p:cNvPr>
              <p:cNvSpPr/>
              <p:nvPr/>
            </p:nvSpPr>
            <p:spPr>
              <a:xfrm>
                <a:off x="2390225" y="2575857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C732517-5597-7388-F967-D8DD5971A963}"/>
                  </a:ext>
                </a:extLst>
              </p:cNvPr>
              <p:cNvSpPr/>
              <p:nvPr/>
            </p:nvSpPr>
            <p:spPr>
              <a:xfrm>
                <a:off x="3079820" y="2575857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-0.9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A458D61-1FC6-E1B7-1896-16D7ABE996F6}"/>
                  </a:ext>
                </a:extLst>
              </p:cNvPr>
              <p:cNvSpPr/>
              <p:nvPr/>
            </p:nvSpPr>
            <p:spPr>
              <a:xfrm>
                <a:off x="3769414" y="2575857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53C69D8-CE3F-E9E6-02D8-2F40F619E00A}"/>
                </a:ext>
              </a:extLst>
            </p:cNvPr>
            <p:cNvGrpSpPr/>
            <p:nvPr/>
          </p:nvGrpSpPr>
          <p:grpSpPr>
            <a:xfrm>
              <a:off x="5311384" y="2626734"/>
              <a:ext cx="2071622" cy="340812"/>
              <a:chOff x="4889143" y="2497145"/>
              <a:chExt cx="2071622" cy="340812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8233893A-862C-0AE4-DFD3-D5F8A529C677}"/>
                  </a:ext>
                </a:extLst>
              </p:cNvPr>
              <p:cNvSpPr/>
              <p:nvPr/>
            </p:nvSpPr>
            <p:spPr>
              <a:xfrm>
                <a:off x="4889143" y="2497145"/>
                <a:ext cx="2071622" cy="340812"/>
              </a:xfrm>
              <a:prstGeom prst="roundRect">
                <a:avLst>
                  <a:gd name="adj" fmla="val 9166"/>
                </a:avLst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A04EBD9-61A2-46B2-EDB0-10C75F362D67}"/>
                  </a:ext>
                </a:extLst>
              </p:cNvPr>
              <p:cNvSpPr/>
              <p:nvPr/>
            </p:nvSpPr>
            <p:spPr>
              <a:xfrm>
                <a:off x="4957672" y="2571869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2.22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8CB9BBE-BAB4-1277-6BFF-8EEAF27CFF13}"/>
                  </a:ext>
                </a:extLst>
              </p:cNvPr>
              <p:cNvSpPr/>
              <p:nvPr/>
            </p:nvSpPr>
            <p:spPr>
              <a:xfrm>
                <a:off x="5647267" y="2571869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-0.91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8B61B55-A79B-78F4-B55B-3B161E807366}"/>
                  </a:ext>
                </a:extLst>
              </p:cNvPr>
              <p:cNvSpPr/>
              <p:nvPr/>
            </p:nvSpPr>
            <p:spPr>
              <a:xfrm>
                <a:off x="6336861" y="2571869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1.18</a:t>
                </a:r>
              </a:p>
            </p:txBody>
          </p: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8E89A8A-EE8C-4B30-E6E2-2AC61A765F22}"/>
              </a:ext>
            </a:extLst>
          </p:cNvPr>
          <p:cNvGrpSpPr/>
          <p:nvPr/>
        </p:nvGrpSpPr>
        <p:grpSpPr>
          <a:xfrm>
            <a:off x="1561619" y="2967546"/>
            <a:ext cx="5981540" cy="1343848"/>
            <a:chOff x="1561619" y="2967546"/>
            <a:chExt cx="5981540" cy="134384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81B1611-8F19-E229-E0A7-4D00A1A390B6}"/>
                </a:ext>
              </a:extLst>
            </p:cNvPr>
            <p:cNvCxnSpPr>
              <a:cxnSpLocks/>
            </p:cNvCxnSpPr>
            <p:nvPr/>
          </p:nvCxnSpPr>
          <p:spPr>
            <a:xfrm>
              <a:off x="1603159" y="3156770"/>
              <a:ext cx="594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A26CAA6-F6DD-9F2A-377B-660B243E65BE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2967546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67F03DD-EF70-DE64-E0FE-ED1BB3EE7B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95" y="2967546"/>
              <a:ext cx="1" cy="360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1150DBB-0EB4-BD68-EACE-5BDBE610FAB6}"/>
                </a:ext>
              </a:extLst>
            </p:cNvPr>
            <p:cNvSpPr/>
            <p:nvPr/>
          </p:nvSpPr>
          <p:spPr>
            <a:xfrm>
              <a:off x="2169825" y="3350436"/>
              <a:ext cx="1406196" cy="293707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10F8FFC-E54B-35E1-6FF2-7C4F54065A52}"/>
                </a:ext>
              </a:extLst>
            </p:cNvPr>
            <p:cNvSpPr/>
            <p:nvPr/>
          </p:nvSpPr>
          <p:spPr>
            <a:xfrm>
              <a:off x="5643395" y="3350436"/>
              <a:ext cx="1407600" cy="293707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1BD679A-BEDB-8FA5-B49A-74123F1A8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619" y="3379283"/>
              <a:ext cx="249432" cy="242504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6054026-C046-4158-8B6F-1A1958B8D08C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3645624"/>
              <a:ext cx="1" cy="32774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4E5DC7-7FC6-0ABC-BE40-68F88DF60C6D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3644142"/>
              <a:ext cx="1" cy="32922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B140591A-AE35-DD59-B7A0-565BFA8A188B}"/>
                </a:ext>
              </a:extLst>
            </p:cNvPr>
            <p:cNvSpPr/>
            <p:nvPr/>
          </p:nvSpPr>
          <p:spPr>
            <a:xfrm>
              <a:off x="1831397" y="3971888"/>
              <a:ext cx="2083053" cy="339506"/>
            </a:xfrm>
            <a:prstGeom prst="roundRect">
              <a:avLst>
                <a:gd name="adj" fmla="val 9166"/>
              </a:avLst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8133B65-202B-581D-DC9C-F176328C239B}"/>
                </a:ext>
              </a:extLst>
            </p:cNvPr>
            <p:cNvGrpSpPr/>
            <p:nvPr/>
          </p:nvGrpSpPr>
          <p:grpSpPr>
            <a:xfrm>
              <a:off x="1907271" y="4045214"/>
              <a:ext cx="1933729" cy="199478"/>
              <a:chOff x="2666730" y="3159542"/>
              <a:chExt cx="2440048" cy="251999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E179AC-B972-3F5D-7E2F-3F14D755DB94}"/>
                  </a:ext>
                </a:extLst>
              </p:cNvPr>
              <p:cNvSpPr/>
              <p:nvPr/>
            </p:nvSpPr>
            <p:spPr>
              <a:xfrm>
                <a:off x="266673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28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3F031A4-6D43-12F3-05A2-4EC5B4A9C247}"/>
                  </a:ext>
                </a:extLst>
              </p:cNvPr>
              <p:cNvSpPr/>
              <p:nvPr/>
            </p:nvSpPr>
            <p:spPr>
              <a:xfrm>
                <a:off x="3536885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C34FDE3-7E2B-F0F1-C689-31C920D32F40}"/>
                  </a:ext>
                </a:extLst>
              </p:cNvPr>
              <p:cNvSpPr/>
              <p:nvPr/>
            </p:nvSpPr>
            <p:spPr>
              <a:xfrm>
                <a:off x="440704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18</a:t>
                </a:r>
              </a:p>
            </p:txBody>
          </p:sp>
        </p:grp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A42C11F1-26EC-C0FA-FC57-346DA79FABBA}"/>
                </a:ext>
              </a:extLst>
            </p:cNvPr>
            <p:cNvSpPr/>
            <p:nvPr/>
          </p:nvSpPr>
          <p:spPr>
            <a:xfrm>
              <a:off x="5311384" y="3973370"/>
              <a:ext cx="2071623" cy="336540"/>
            </a:xfrm>
            <a:prstGeom prst="roundRect">
              <a:avLst>
                <a:gd name="adj" fmla="val 9166"/>
              </a:avLst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C87AE32-70D6-8B13-2225-02FB05EB0979}"/>
                </a:ext>
              </a:extLst>
            </p:cNvPr>
            <p:cNvGrpSpPr/>
            <p:nvPr/>
          </p:nvGrpSpPr>
          <p:grpSpPr>
            <a:xfrm>
              <a:off x="5380331" y="4035872"/>
              <a:ext cx="1933729" cy="199708"/>
              <a:chOff x="2666730" y="3159542"/>
              <a:chExt cx="2440048" cy="251999"/>
            </a:xfrm>
            <a:solidFill>
              <a:srgbClr val="F3EDDB"/>
            </a:solidFill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765D199-1C85-EB19-2FA7-3167DBCC74C5}"/>
                  </a:ext>
                </a:extLst>
              </p:cNvPr>
              <p:cNvSpPr/>
              <p:nvPr/>
            </p:nvSpPr>
            <p:spPr>
              <a:xfrm>
                <a:off x="266673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28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6333B52-34D5-A389-6184-FBAB639E6EEE}"/>
                  </a:ext>
                </a:extLst>
              </p:cNvPr>
              <p:cNvSpPr/>
              <p:nvPr/>
            </p:nvSpPr>
            <p:spPr>
              <a:xfrm>
                <a:off x="3536885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750AFEF-A2C0-A86F-7BF3-65A84B4AF034}"/>
                  </a:ext>
                </a:extLst>
              </p:cNvPr>
              <p:cNvSpPr/>
              <p:nvPr/>
            </p:nvSpPr>
            <p:spPr>
              <a:xfrm>
                <a:off x="440704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18</a:t>
                </a:r>
              </a:p>
            </p:txBody>
          </p: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0D6C278-4FE5-BAD1-3E7E-4E5644C5BF58}"/>
              </a:ext>
            </a:extLst>
          </p:cNvPr>
          <p:cNvGrpSpPr/>
          <p:nvPr/>
        </p:nvGrpSpPr>
        <p:grpSpPr>
          <a:xfrm>
            <a:off x="1561619" y="4309909"/>
            <a:ext cx="5981540" cy="1372330"/>
            <a:chOff x="1561619" y="4309909"/>
            <a:chExt cx="5981540" cy="1372330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66DF514-2460-3529-0A03-4320C12D8A0C}"/>
                </a:ext>
              </a:extLst>
            </p:cNvPr>
            <p:cNvCxnSpPr>
              <a:cxnSpLocks/>
            </p:cNvCxnSpPr>
            <p:nvPr/>
          </p:nvCxnSpPr>
          <p:spPr>
            <a:xfrm>
              <a:off x="1603159" y="4500493"/>
              <a:ext cx="594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625B14C-A0F9-6134-F6EA-AB64C65140C2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4311393"/>
              <a:ext cx="0" cy="396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18BD9CE-2D5D-E6DF-EA87-FDFAFEC67C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95" y="4309909"/>
              <a:ext cx="1" cy="396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614B8F78-F234-6BE1-6EBB-D0D265BA075B}"/>
                </a:ext>
              </a:extLst>
            </p:cNvPr>
            <p:cNvSpPr/>
            <p:nvPr/>
          </p:nvSpPr>
          <p:spPr>
            <a:xfrm>
              <a:off x="2397867" y="4703565"/>
              <a:ext cx="950113" cy="29370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AA05094-FF53-F4CB-20F1-86E7425E2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619" y="4728425"/>
              <a:ext cx="249432" cy="242505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16FD23F-FB21-9D04-4CDD-7909537D25C1}"/>
                </a:ext>
              </a:extLst>
            </p:cNvPr>
            <p:cNvSpPr/>
            <p:nvPr/>
          </p:nvSpPr>
          <p:spPr>
            <a:xfrm>
              <a:off x="2572708" y="5323262"/>
              <a:ext cx="600431" cy="199709"/>
            </a:xfrm>
            <a:prstGeom prst="rect">
              <a:avLst/>
            </a:prstGeom>
            <a:solidFill>
              <a:srgbClr val="DEECF8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79F4947-E1C5-2267-E4EF-E7D517C6FB35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5010504"/>
              <a:ext cx="0" cy="3168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F7BAF3E9-B94A-6CAE-9BD2-EF7FF8707AD8}"/>
                </a:ext>
              </a:extLst>
            </p:cNvPr>
            <p:cNvSpPr/>
            <p:nvPr/>
          </p:nvSpPr>
          <p:spPr>
            <a:xfrm>
              <a:off x="5871995" y="4702824"/>
              <a:ext cx="950400" cy="29370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B81DBAB-39F6-4EA3-5DA6-001E4092966F}"/>
                </a:ext>
              </a:extLst>
            </p:cNvPr>
            <p:cNvSpPr/>
            <p:nvPr/>
          </p:nvSpPr>
          <p:spPr>
            <a:xfrm>
              <a:off x="6046980" y="5323262"/>
              <a:ext cx="600431" cy="1997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A0427F4-CE74-8505-4E73-B2DA01594B01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5010504"/>
              <a:ext cx="0" cy="3168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5E35268-AC1A-338D-F5A7-D125840C66DE}"/>
                </a:ext>
              </a:extLst>
            </p:cNvPr>
            <p:cNvCxnSpPr>
              <a:cxnSpLocks/>
            </p:cNvCxnSpPr>
            <p:nvPr/>
          </p:nvCxnSpPr>
          <p:spPr>
            <a:xfrm>
              <a:off x="3173137" y="5420930"/>
              <a:ext cx="882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4E38C66-CBDF-065A-87FB-8E2C3E3F9CB6}"/>
                </a:ext>
              </a:extLst>
            </p:cNvPr>
            <p:cNvSpPr txBox="1"/>
            <p:nvPr/>
          </p:nvSpPr>
          <p:spPr>
            <a:xfrm>
              <a:off x="3357906" y="5159622"/>
              <a:ext cx="512462" cy="2154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Store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4D7ADA-52CB-6745-54C1-3F9537EEE0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3162" y="5420930"/>
              <a:ext cx="1314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AE43B8-7D2B-4FED-8E51-2439EB1907B9}"/>
                </a:ext>
              </a:extLst>
            </p:cNvPr>
            <p:cNvSpPr txBox="1"/>
            <p:nvPr/>
          </p:nvSpPr>
          <p:spPr>
            <a:xfrm>
              <a:off x="5119263" y="5159622"/>
              <a:ext cx="541798" cy="2154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Query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930BF186-F377-09FB-14AE-17F0D0B66CD3}"/>
                </a:ext>
              </a:extLst>
            </p:cNvPr>
            <p:cNvSpPr/>
            <p:nvPr/>
          </p:nvSpPr>
          <p:spPr>
            <a:xfrm>
              <a:off x="4064235" y="5163995"/>
              <a:ext cx="671510" cy="518244"/>
            </a:xfrm>
            <a:prstGeom prst="roundRect">
              <a:avLst/>
            </a:prstGeom>
            <a:solidFill>
              <a:srgbClr val="FFF3CC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 Table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35376EA-CC23-A61B-9A61-3F27EF085361}"/>
              </a:ext>
            </a:extLst>
          </p:cNvPr>
          <p:cNvSpPr/>
          <p:nvPr/>
        </p:nvSpPr>
        <p:spPr>
          <a:xfrm>
            <a:off x="1500507" y="4494279"/>
            <a:ext cx="6142985" cy="1322322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0620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95697"/>
            <a:ext cx="8954440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Hashing for Fast Similarity Search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2194531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event usually represents a very small k-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(6 to 9 characters)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Challenge: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Short k-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likely to appear in many locations</a:t>
            </a:r>
          </a:p>
          <a:p>
            <a:pPr marL="123950" lvl="1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Idea: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longer k-</a:t>
            </a:r>
            <a:r>
              <a:rPr lang="en-US" sz="2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mers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from many </a:t>
            </a:r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consecutive events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Key Benefit: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Directly match hash values to quickly identify similarities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2CCCDF8A-E480-58F8-80CC-E2F0E338C015}"/>
              </a:ext>
            </a:extLst>
          </p:cNvPr>
          <p:cNvSpPr/>
          <p:nvPr/>
        </p:nvSpPr>
        <p:spPr>
          <a:xfrm>
            <a:off x="135881" y="3988540"/>
            <a:ext cx="1123200" cy="266400"/>
          </a:xfrm>
          <a:prstGeom prst="roundRect">
            <a:avLst/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CTATTA</a:t>
            </a:r>
            <a:endParaRPr lang="en-US" kern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6F22F88-ABF3-50A3-C092-8BB1F8ACD87D}"/>
              </a:ext>
            </a:extLst>
          </p:cNvPr>
          <p:cNvCxnSpPr>
            <a:cxnSpLocks/>
            <a:stCxn id="108" idx="3"/>
            <a:endCxn id="124" idx="1"/>
          </p:cNvCxnSpPr>
          <p:nvPr/>
        </p:nvCxnSpPr>
        <p:spPr>
          <a:xfrm>
            <a:off x="1259081" y="4121740"/>
            <a:ext cx="553054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65DA32E0-6711-6991-4D55-B44DA1D098CD}"/>
              </a:ext>
            </a:extLst>
          </p:cNvPr>
          <p:cNvSpPr/>
          <p:nvPr/>
        </p:nvSpPr>
        <p:spPr>
          <a:xfrm>
            <a:off x="3118299" y="3999424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Quantize</a:t>
            </a:r>
            <a:endParaRPr lang="en-US" kern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79F35E38-57A3-5557-4400-ECBEEC72A1B1}"/>
              </a:ext>
            </a:extLst>
          </p:cNvPr>
          <p:cNvSpPr/>
          <p:nvPr/>
        </p:nvSpPr>
        <p:spPr>
          <a:xfrm>
            <a:off x="1812135" y="3994165"/>
            <a:ext cx="1001040" cy="265537"/>
          </a:xfrm>
          <a:prstGeom prst="roundRect">
            <a:avLst/>
          </a:prstGeom>
          <a:solidFill>
            <a:srgbClr val="FCEECB"/>
          </a:solidFill>
          <a:ln w="31750" cap="flat" cmpd="sng" algn="ctr">
            <a:solidFill>
              <a:srgbClr val="AB8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-0.09</a:t>
            </a:r>
            <a:endParaRPr lang="en-US" kern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104DE8B-1405-3543-B1D0-4B52D7FB9852}"/>
              </a:ext>
            </a:extLst>
          </p:cNvPr>
          <p:cNvCxnSpPr>
            <a:cxnSpLocks/>
            <a:endCxn id="117" idx="1"/>
          </p:cNvCxnSpPr>
          <p:nvPr/>
        </p:nvCxnSpPr>
        <p:spPr>
          <a:xfrm>
            <a:off x="2813175" y="4126932"/>
            <a:ext cx="305124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B94B0F24-E473-242F-A84A-A7371B8843F4}"/>
              </a:ext>
            </a:extLst>
          </p:cNvPr>
          <p:cNvCxnSpPr>
            <a:cxnSpLocks/>
            <a:endCxn id="188" idx="1"/>
          </p:cNvCxnSpPr>
          <p:nvPr/>
        </p:nvCxnSpPr>
        <p:spPr>
          <a:xfrm>
            <a:off x="4246762" y="4117632"/>
            <a:ext cx="268986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C744209-D825-3783-15C1-B971FF7442A5}"/>
              </a:ext>
            </a:extLst>
          </p:cNvPr>
          <p:cNvGrpSpPr/>
          <p:nvPr/>
        </p:nvGrpSpPr>
        <p:grpSpPr>
          <a:xfrm>
            <a:off x="4515748" y="3995662"/>
            <a:ext cx="997709" cy="266400"/>
            <a:chOff x="6151529" y="3877508"/>
            <a:chExt cx="997709" cy="266400"/>
          </a:xfrm>
        </p:grpSpPr>
        <p:sp>
          <p:nvSpPr>
            <p:cNvPr id="181" name="Rounded Rectangle 180">
              <a:extLst>
                <a:ext uri="{FF2B5EF4-FFF2-40B4-BE49-F238E27FC236}">
                  <a16:creationId xmlns:a16="http://schemas.microsoft.com/office/drawing/2014/main" id="{99C42812-8DEC-B603-DD50-FE0B6AE900E5}"/>
                </a:ext>
              </a:extLst>
            </p:cNvPr>
            <p:cNvSpPr/>
            <p:nvPr/>
          </p:nvSpPr>
          <p:spPr>
            <a:xfrm rot="5400000">
              <a:off x="6518555" y="3513229"/>
              <a:ext cx="266398" cy="994960"/>
            </a:xfrm>
            <a:prstGeom prst="roundRect">
              <a:avLst>
                <a:gd name="adj" fmla="val 789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A3FEC1FD-9B7E-1F83-9902-A0F7D3729B4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10683" y="4010707"/>
              <a:ext cx="266398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94BDB9E2-5003-FB9A-574F-6AB9016DD7D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812039" y="4010707"/>
              <a:ext cx="266398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A0D454F2-D235-433A-5CB2-F7755A44B24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13394" y="4010707"/>
              <a:ext cx="266398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36D3BCDA-3D75-4B3A-2CA3-CE036FC34F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14749" y="4010707"/>
              <a:ext cx="266398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07BD31C7-577B-805D-0D5A-4C468E22D1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16105" y="4010707"/>
              <a:ext cx="266398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F01134B4-47B9-9465-8718-5D74E23B77B7}"/>
                </a:ext>
              </a:extLst>
            </p:cNvPr>
            <p:cNvSpPr txBox="1"/>
            <p:nvPr/>
          </p:nvSpPr>
          <p:spPr>
            <a:xfrm>
              <a:off x="6349969" y="3916494"/>
              <a:ext cx="20395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B94C6E57-3E6D-DD40-0A48-E3C3A540B896}"/>
                </a:ext>
              </a:extLst>
            </p:cNvPr>
            <p:cNvSpPr txBox="1"/>
            <p:nvPr/>
          </p:nvSpPr>
          <p:spPr>
            <a:xfrm>
              <a:off x="6151529" y="3916494"/>
              <a:ext cx="20395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87044DFC-AF79-59D1-583F-814109BD1583}"/>
                </a:ext>
              </a:extLst>
            </p:cNvPr>
            <p:cNvSpPr txBox="1"/>
            <p:nvPr/>
          </p:nvSpPr>
          <p:spPr>
            <a:xfrm>
              <a:off x="6548408" y="3916494"/>
              <a:ext cx="20395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E1172F78-4D43-102A-31BC-E49305AE9F53}"/>
                </a:ext>
              </a:extLst>
            </p:cNvPr>
            <p:cNvSpPr txBox="1"/>
            <p:nvPr/>
          </p:nvSpPr>
          <p:spPr>
            <a:xfrm>
              <a:off x="6746848" y="3916494"/>
              <a:ext cx="20395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BE4F3D8F-5B38-1944-5AB8-B11876E0A848}"/>
                </a:ext>
              </a:extLst>
            </p:cNvPr>
            <p:cNvSpPr txBox="1"/>
            <p:nvPr/>
          </p:nvSpPr>
          <p:spPr>
            <a:xfrm>
              <a:off x="6945288" y="3916494"/>
              <a:ext cx="20395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89771751-98E9-0AA7-AA68-7938B84CEE09}"/>
              </a:ext>
            </a:extLst>
          </p:cNvPr>
          <p:cNvGrpSpPr/>
          <p:nvPr/>
        </p:nvGrpSpPr>
        <p:grpSpPr>
          <a:xfrm>
            <a:off x="0" y="3159128"/>
            <a:ext cx="5513456" cy="2100086"/>
            <a:chOff x="0" y="3264058"/>
            <a:chExt cx="5513456" cy="2100086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B7B00B5F-D940-B310-DE4C-AB445FF0FEBF}"/>
                </a:ext>
              </a:extLst>
            </p:cNvPr>
            <p:cNvSpPr/>
            <p:nvPr/>
          </p:nvSpPr>
          <p:spPr>
            <a:xfrm>
              <a:off x="274372" y="4442366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TATTAC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F5F089C5-97F1-385B-3811-55B9D1F3333D}"/>
                </a:ext>
              </a:extLst>
            </p:cNvPr>
            <p:cNvSpPr/>
            <p:nvPr/>
          </p:nvSpPr>
          <p:spPr>
            <a:xfrm>
              <a:off x="412863" y="5093427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ATTACC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68C2A6B-3E35-5CAB-0FC5-0722A93E1CD0}"/>
                </a:ext>
              </a:extLst>
            </p:cNvPr>
            <p:cNvCxnSpPr>
              <a:cxnSpLocks/>
              <a:stCxn id="107" idx="3"/>
              <a:endCxn id="125" idx="1"/>
            </p:cNvCxnSpPr>
            <p:nvPr/>
          </p:nvCxnSpPr>
          <p:spPr>
            <a:xfrm>
              <a:off x="1397572" y="4575566"/>
              <a:ext cx="41456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2F6CD88-7E9F-D16A-9AAB-F88B59D0503C}"/>
                </a:ext>
              </a:extLst>
            </p:cNvPr>
            <p:cNvCxnSpPr>
              <a:cxnSpLocks/>
              <a:stCxn id="109" idx="3"/>
            </p:cNvCxnSpPr>
            <p:nvPr/>
          </p:nvCxnSpPr>
          <p:spPr>
            <a:xfrm flipV="1">
              <a:off x="1536063" y="5226195"/>
              <a:ext cx="257787" cy="43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5DC2D227-16A8-2A05-09A5-D7CF48696543}"/>
                </a:ext>
              </a:extLst>
            </p:cNvPr>
            <p:cNvSpPr/>
            <p:nvPr/>
          </p:nvSpPr>
          <p:spPr>
            <a:xfrm>
              <a:off x="3118299" y="4442366"/>
              <a:ext cx="1123200" cy="2664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317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2FBAD2E1-D55A-160F-8FD6-38E8079AB5CF}"/>
                </a:ext>
              </a:extLst>
            </p:cNvPr>
            <p:cNvSpPr/>
            <p:nvPr/>
          </p:nvSpPr>
          <p:spPr>
            <a:xfrm>
              <a:off x="3118299" y="5097744"/>
              <a:ext cx="1123200" cy="2664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317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590098AB-774C-8431-A7F9-5B227BC95B5C}"/>
                </a:ext>
              </a:extLst>
            </p:cNvPr>
            <p:cNvSpPr/>
            <p:nvPr/>
          </p:nvSpPr>
          <p:spPr>
            <a:xfrm>
              <a:off x="1812135" y="4447769"/>
              <a:ext cx="1001040" cy="265537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1.15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03DE9441-F7DA-B9D0-0748-AD54B0AD21FF}"/>
                </a:ext>
              </a:extLst>
            </p:cNvPr>
            <p:cNvSpPr/>
            <p:nvPr/>
          </p:nvSpPr>
          <p:spPr>
            <a:xfrm>
              <a:off x="1812135" y="5097744"/>
              <a:ext cx="1001040" cy="265537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1.11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053C8F09-911A-A151-C23E-D29AF999D70B}"/>
                </a:ext>
              </a:extLst>
            </p:cNvPr>
            <p:cNvCxnSpPr>
              <a:cxnSpLocks/>
            </p:cNvCxnSpPr>
            <p:nvPr/>
          </p:nvCxnSpPr>
          <p:spPr>
            <a:xfrm>
              <a:off x="2813175" y="5244736"/>
              <a:ext cx="29038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B2FD8FF-9FB6-FAF9-4C11-836DE8247A37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2813175" y="4573623"/>
              <a:ext cx="30512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21B892-B5E4-1ADF-1D99-1FA365B744F7}"/>
                </a:ext>
              </a:extLst>
            </p:cNvPr>
            <p:cNvCxnSpPr>
              <a:cxnSpLocks/>
            </p:cNvCxnSpPr>
            <p:nvPr/>
          </p:nvCxnSpPr>
          <p:spPr>
            <a:xfrm>
              <a:off x="4246762" y="5235435"/>
              <a:ext cx="24716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8BA1B02-3D0C-F8A9-4C5C-4736EBBEC5C7}"/>
                </a:ext>
              </a:extLst>
            </p:cNvPr>
            <p:cNvCxnSpPr>
              <a:cxnSpLocks/>
              <a:endCxn id="253" idx="1"/>
            </p:cNvCxnSpPr>
            <p:nvPr/>
          </p:nvCxnSpPr>
          <p:spPr>
            <a:xfrm>
              <a:off x="4246762" y="4564322"/>
              <a:ext cx="26898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41" name="Left Brace 240">
              <a:extLst>
                <a:ext uri="{FF2B5EF4-FFF2-40B4-BE49-F238E27FC236}">
                  <a16:creationId xmlns:a16="http://schemas.microsoft.com/office/drawing/2014/main" id="{62983783-6988-0499-F3A3-604C8F93B8AB}"/>
                </a:ext>
              </a:extLst>
            </p:cNvPr>
            <p:cNvSpPr/>
            <p:nvPr/>
          </p:nvSpPr>
          <p:spPr>
            <a:xfrm rot="5400000">
              <a:off x="576676" y="3364356"/>
              <a:ext cx="213571" cy="1123198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F821CD9D-F127-4B09-9F53-DED891584520}"/>
                </a:ext>
              </a:extLst>
            </p:cNvPr>
            <p:cNvSpPr txBox="1"/>
            <p:nvPr/>
          </p:nvSpPr>
          <p:spPr>
            <a:xfrm>
              <a:off x="0" y="3264058"/>
              <a:ext cx="139757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Consecutive k-</a:t>
              </a:r>
              <a:r>
                <a:rPr lang="en-US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mers</a:t>
              </a:r>
              <a:endPara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3" name="Left Brace 242">
              <a:extLst>
                <a:ext uri="{FF2B5EF4-FFF2-40B4-BE49-F238E27FC236}">
                  <a16:creationId xmlns:a16="http://schemas.microsoft.com/office/drawing/2014/main" id="{FF94AF56-4935-19D4-1294-DDDDA00BDB5D}"/>
                </a:ext>
              </a:extLst>
            </p:cNvPr>
            <p:cNvSpPr/>
            <p:nvPr/>
          </p:nvSpPr>
          <p:spPr>
            <a:xfrm rot="5400000">
              <a:off x="2200093" y="3364356"/>
              <a:ext cx="213571" cy="1123198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AE41691F-865F-3B44-C13A-84863E557D4A}"/>
                </a:ext>
              </a:extLst>
            </p:cNvPr>
            <p:cNvSpPr txBox="1"/>
            <p:nvPr/>
          </p:nvSpPr>
          <p:spPr>
            <a:xfrm>
              <a:off x="1623417" y="3264058"/>
              <a:ext cx="139757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Consecutive events</a:t>
              </a:r>
            </a:p>
          </p:txBody>
        </p: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B10976A7-A968-0D0D-6815-5DFC9050F0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15748" y="4438792"/>
              <a:ext cx="997708" cy="266400"/>
              <a:chOff x="2819145" y="3122495"/>
              <a:chExt cx="1344764" cy="359068"/>
            </a:xfrm>
          </p:grpSpPr>
          <p:sp>
            <p:nvSpPr>
              <p:cNvPr id="246" name="Rounded Rectangle 245">
                <a:extLst>
                  <a:ext uri="{FF2B5EF4-FFF2-40B4-BE49-F238E27FC236}">
                    <a16:creationId xmlns:a16="http://schemas.microsoft.com/office/drawing/2014/main" id="{29AC9269-637B-BB19-D43F-7A1D36D5B3CA}"/>
                  </a:ext>
                </a:extLst>
              </p:cNvPr>
              <p:cNvSpPr/>
              <p:nvPr/>
            </p:nvSpPr>
            <p:spPr>
              <a:xfrm rot="5400000">
                <a:off x="3313842" y="2631501"/>
                <a:ext cx="359065" cy="1341060"/>
              </a:xfrm>
              <a:prstGeom prst="roundRect">
                <a:avLst>
                  <a:gd name="adj" fmla="val 7897"/>
                </a:avLst>
              </a:prstGeom>
              <a:solidFill>
                <a:srgbClr val="DCD0E5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C6F04FF4-33F9-6C83-3A69-4347CBBEF6B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977158" y="3302028"/>
                <a:ext cx="359065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361C1E66-B59A-90C9-7D17-935240167D4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709414" y="3302028"/>
                <a:ext cx="359065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CBE1E417-F83E-52B8-7332-AEAFFB518F5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441671" y="3302028"/>
                <a:ext cx="359065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148F35E4-7F9F-3C5F-D63D-6E4CD728671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173927" y="3302028"/>
                <a:ext cx="359065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EF4A80F6-9D4F-6773-2D72-60B0DEF322E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906183" y="3302028"/>
                <a:ext cx="359065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F4EED59E-4094-C074-FD05-7486E9622C19}"/>
                  </a:ext>
                </a:extLst>
              </p:cNvPr>
              <p:cNvSpPr txBox="1"/>
              <p:nvPr/>
            </p:nvSpPr>
            <p:spPr>
              <a:xfrm>
                <a:off x="3086612" y="3175042"/>
                <a:ext cx="274893" cy="2903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253" name="TextBox 252">
                <a:extLst>
                  <a:ext uri="{FF2B5EF4-FFF2-40B4-BE49-F238E27FC236}">
                    <a16:creationId xmlns:a16="http://schemas.microsoft.com/office/drawing/2014/main" id="{8C5F744D-AE39-D623-95A9-E898484C2ECD}"/>
                  </a:ext>
                </a:extLst>
              </p:cNvPr>
              <p:cNvSpPr txBox="1"/>
              <p:nvPr/>
            </p:nvSpPr>
            <p:spPr>
              <a:xfrm>
                <a:off x="2819145" y="3175042"/>
                <a:ext cx="274893" cy="2903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DCCB1050-C113-C8AF-ABA4-AB4388580684}"/>
                  </a:ext>
                </a:extLst>
              </p:cNvPr>
              <p:cNvSpPr txBox="1"/>
              <p:nvPr/>
            </p:nvSpPr>
            <p:spPr>
              <a:xfrm>
                <a:off x="3354080" y="3175042"/>
                <a:ext cx="274893" cy="2903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47A9C601-BED8-74E9-1D7F-DC1548A6ECF2}"/>
                  </a:ext>
                </a:extLst>
              </p:cNvPr>
              <p:cNvSpPr txBox="1"/>
              <p:nvPr/>
            </p:nvSpPr>
            <p:spPr>
              <a:xfrm>
                <a:off x="3621548" y="3175042"/>
                <a:ext cx="274893" cy="2903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BC0256FD-BB6A-16D4-F448-2223FD1D1951}"/>
                  </a:ext>
                </a:extLst>
              </p:cNvPr>
              <p:cNvSpPr txBox="1"/>
              <p:nvPr/>
            </p:nvSpPr>
            <p:spPr>
              <a:xfrm>
                <a:off x="3889016" y="3175042"/>
                <a:ext cx="274893" cy="2903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72F7822-1BB0-5FB8-136D-E583CD1995B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10393" y="5093427"/>
              <a:ext cx="997708" cy="266400"/>
              <a:chOff x="4943314" y="3122495"/>
              <a:chExt cx="1344764" cy="359068"/>
            </a:xfrm>
          </p:grpSpPr>
          <p:sp>
            <p:nvSpPr>
              <p:cNvPr id="258" name="Rounded Rectangle 257">
                <a:extLst>
                  <a:ext uri="{FF2B5EF4-FFF2-40B4-BE49-F238E27FC236}">
                    <a16:creationId xmlns:a16="http://schemas.microsoft.com/office/drawing/2014/main" id="{500D5C74-1A31-901E-BA78-25EEB9FBD101}"/>
                  </a:ext>
                </a:extLst>
              </p:cNvPr>
              <p:cNvSpPr/>
              <p:nvPr/>
            </p:nvSpPr>
            <p:spPr>
              <a:xfrm rot="5400000">
                <a:off x="5438011" y="2631501"/>
                <a:ext cx="359065" cy="1341060"/>
              </a:xfrm>
              <a:prstGeom prst="roundRect">
                <a:avLst>
                  <a:gd name="adj" fmla="val 789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5D530BA9-5D69-FE47-47C7-B4A9F5C3987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101327" y="3302028"/>
                <a:ext cx="359065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C7E2C8FC-921A-0551-2D06-E54EC5A51F7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833583" y="3302028"/>
                <a:ext cx="359065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39D217E8-F14C-614E-69DC-DB7C6D59781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565840" y="3302028"/>
                <a:ext cx="359065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127F0054-153A-FF48-15F6-EF60A948279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298096" y="3302028"/>
                <a:ext cx="359065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F4F1CA7D-76C0-EA40-008B-B48FF0BC34B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030353" y="3302028"/>
                <a:ext cx="359065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C3236AF2-1967-1C2E-A2BB-84BAE6EE07C3}"/>
                  </a:ext>
                </a:extLst>
              </p:cNvPr>
              <p:cNvSpPr txBox="1"/>
              <p:nvPr/>
            </p:nvSpPr>
            <p:spPr>
              <a:xfrm>
                <a:off x="5210781" y="3175042"/>
                <a:ext cx="274893" cy="2903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D32C6A05-3FEA-1B99-78E9-FE32B353618A}"/>
                  </a:ext>
                </a:extLst>
              </p:cNvPr>
              <p:cNvSpPr txBox="1"/>
              <p:nvPr/>
            </p:nvSpPr>
            <p:spPr>
              <a:xfrm>
                <a:off x="4943314" y="3175042"/>
                <a:ext cx="274893" cy="2903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FB60CE19-3B49-59F4-CB2C-261F8111CCB6}"/>
                  </a:ext>
                </a:extLst>
              </p:cNvPr>
              <p:cNvSpPr txBox="1"/>
              <p:nvPr/>
            </p:nvSpPr>
            <p:spPr>
              <a:xfrm>
                <a:off x="5478249" y="3175042"/>
                <a:ext cx="274893" cy="2903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317A2295-57FF-405C-834B-5280CA7BA719}"/>
                  </a:ext>
                </a:extLst>
              </p:cNvPr>
              <p:cNvSpPr txBox="1"/>
              <p:nvPr/>
            </p:nvSpPr>
            <p:spPr>
              <a:xfrm>
                <a:off x="5745717" y="3175042"/>
                <a:ext cx="274893" cy="2903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72C44701-0F73-7BFB-C5FC-64BF06CC4C5E}"/>
                  </a:ext>
                </a:extLst>
              </p:cNvPr>
              <p:cNvSpPr txBox="1"/>
              <p:nvPr/>
            </p:nvSpPr>
            <p:spPr>
              <a:xfrm>
                <a:off x="6013185" y="3175042"/>
                <a:ext cx="274893" cy="2903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EBA718C-F002-50E1-BAF6-AFD831349800}"/>
                </a:ext>
              </a:extLst>
            </p:cNvPr>
            <p:cNvSpPr txBox="1"/>
            <p:nvPr/>
          </p:nvSpPr>
          <p:spPr>
            <a:xfrm rot="5400000">
              <a:off x="907544" y="4704329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CH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014D2570-5834-1E93-F3F7-B36651DD3E90}"/>
                </a:ext>
              </a:extLst>
            </p:cNvPr>
            <p:cNvSpPr txBox="1"/>
            <p:nvPr/>
          </p:nvSpPr>
          <p:spPr>
            <a:xfrm rot="5400000">
              <a:off x="2325625" y="4704329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CH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28F8B575-332E-ABA5-8289-C8BF39936D70}"/>
                </a:ext>
              </a:extLst>
            </p:cNvPr>
            <p:cNvSpPr txBox="1"/>
            <p:nvPr/>
          </p:nvSpPr>
          <p:spPr>
            <a:xfrm rot="5400000">
              <a:off x="3680168" y="4704329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CH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CCB4F76E-1357-EDEA-47FB-F0AE5C83F57C}"/>
                </a:ext>
              </a:extLst>
            </p:cNvPr>
            <p:cNvSpPr txBox="1"/>
            <p:nvPr/>
          </p:nvSpPr>
          <p:spPr>
            <a:xfrm rot="5400000">
              <a:off x="5022578" y="4704329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CH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D80DA431-E5CA-F726-C076-7AF7C686D4CF}"/>
              </a:ext>
            </a:extLst>
          </p:cNvPr>
          <p:cNvGrpSpPr/>
          <p:nvPr/>
        </p:nvGrpSpPr>
        <p:grpSpPr>
          <a:xfrm>
            <a:off x="5504740" y="3927811"/>
            <a:ext cx="3569394" cy="1396311"/>
            <a:chOff x="5504740" y="4032741"/>
            <a:chExt cx="3569394" cy="1396311"/>
          </a:xfrm>
        </p:grpSpPr>
        <p:sp>
          <p:nvSpPr>
            <p:cNvPr id="273" name="Left Brace 272">
              <a:extLst>
                <a:ext uri="{FF2B5EF4-FFF2-40B4-BE49-F238E27FC236}">
                  <a16:creationId xmlns:a16="http://schemas.microsoft.com/office/drawing/2014/main" id="{F845130B-D26C-D37D-4CC9-8D33973B1ACC}"/>
                </a:ext>
              </a:extLst>
            </p:cNvPr>
            <p:cNvSpPr/>
            <p:nvPr/>
          </p:nvSpPr>
          <p:spPr>
            <a:xfrm rot="10800000">
              <a:off x="5504740" y="4032741"/>
              <a:ext cx="196853" cy="1393789"/>
            </a:xfrm>
            <a:prstGeom prst="leftBrace">
              <a:avLst>
                <a:gd name="adj1" fmla="val 77564"/>
                <a:gd name="adj2" fmla="val 50000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4" name="Rounded Rectangle 273">
              <a:extLst>
                <a:ext uri="{FF2B5EF4-FFF2-40B4-BE49-F238E27FC236}">
                  <a16:creationId xmlns:a16="http://schemas.microsoft.com/office/drawing/2014/main" id="{53C7B1EC-22DF-7A5C-FBF5-B4EEF464CBD9}"/>
                </a:ext>
              </a:extLst>
            </p:cNvPr>
            <p:cNvSpPr/>
            <p:nvPr/>
          </p:nvSpPr>
          <p:spPr>
            <a:xfrm>
              <a:off x="5912734" y="4580537"/>
              <a:ext cx="752813" cy="314396"/>
            </a:xfrm>
            <a:prstGeom prst="roundRect">
              <a:avLst/>
            </a:prstGeom>
            <a:solidFill>
              <a:srgbClr val="FEEADA"/>
            </a:solidFill>
            <a:ln w="31750" cap="flat" cmpd="sng" algn="ctr">
              <a:solidFill>
                <a:srgbClr val="E56B08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Pack</a:t>
              </a:r>
              <a:endPara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C7FAC676-EAE3-A447-250E-8C76711E6220}"/>
                </a:ext>
              </a:extLst>
            </p:cNvPr>
            <p:cNvCxnSpPr>
              <a:cxnSpLocks/>
              <a:stCxn id="273" idx="1"/>
              <a:endCxn id="274" idx="1"/>
            </p:cNvCxnSpPr>
            <p:nvPr/>
          </p:nvCxnSpPr>
          <p:spPr>
            <a:xfrm>
              <a:off x="5701593" y="4729635"/>
              <a:ext cx="211141" cy="81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ACB5CCEF-E23A-F6E9-02D9-301EEACA9FB3}"/>
                </a:ext>
              </a:extLst>
            </p:cNvPr>
            <p:cNvCxnSpPr>
              <a:cxnSpLocks/>
            </p:cNvCxnSpPr>
            <p:nvPr/>
          </p:nvCxnSpPr>
          <p:spPr>
            <a:xfrm>
              <a:off x="6289140" y="4888995"/>
              <a:ext cx="0" cy="24744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81CC6642-779F-08E1-37AE-7079E9AB09B9}"/>
                </a:ext>
              </a:extLst>
            </p:cNvPr>
            <p:cNvGrpSpPr/>
            <p:nvPr/>
          </p:nvGrpSpPr>
          <p:grpSpPr>
            <a:xfrm>
              <a:off x="5846956" y="5095298"/>
              <a:ext cx="3227178" cy="333754"/>
              <a:chOff x="5846956" y="5031696"/>
              <a:chExt cx="3227178" cy="333754"/>
            </a:xfrm>
          </p:grpSpPr>
          <p:sp>
            <p:nvSpPr>
              <p:cNvPr id="286" name="Rounded Rectangle 285">
                <a:extLst>
                  <a:ext uri="{FF2B5EF4-FFF2-40B4-BE49-F238E27FC236}">
                    <a16:creationId xmlns:a16="http://schemas.microsoft.com/office/drawing/2014/main" id="{6B1C5620-2A0C-33C5-55B7-F883A0CB84D0}"/>
                  </a:ext>
                </a:extLst>
              </p:cNvPr>
              <p:cNvSpPr/>
              <p:nvPr/>
            </p:nvSpPr>
            <p:spPr>
              <a:xfrm rot="5400000">
                <a:off x="6201842" y="4753111"/>
                <a:ext cx="257586" cy="962049"/>
              </a:xfrm>
              <a:prstGeom prst="roundRect">
                <a:avLst>
                  <a:gd name="adj" fmla="val 7897"/>
                </a:avLst>
              </a:prstGeom>
              <a:solidFill>
                <a:srgbClr val="E3F0D9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37031E60-F448-9F6C-8653-6B8AE5C1677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485618" y="5234134"/>
                <a:ext cx="257586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6D3CF6FF-6D78-F634-2EC5-2976A356688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293544" y="5234134"/>
                <a:ext cx="257586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D1E773AF-C95C-4B03-F4D4-68BB63EA35D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101470" y="5234134"/>
                <a:ext cx="257586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EE7149DF-11B9-3410-E722-EBAF643BA06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909396" y="5234134"/>
                <a:ext cx="257586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E7938C46-2D72-7A03-5FF9-8917FDE04AF2}"/>
                  </a:ext>
                </a:extLst>
              </p:cNvPr>
              <p:cNvSpPr txBox="1"/>
              <p:nvPr/>
            </p:nvSpPr>
            <p:spPr>
              <a:xfrm>
                <a:off x="6038832" y="5143038"/>
                <a:ext cx="197203" cy="215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073B3E08-113D-E758-0B6C-A8B08A0DE1CB}"/>
                  </a:ext>
                </a:extLst>
              </p:cNvPr>
              <p:cNvSpPr txBox="1"/>
              <p:nvPr/>
            </p:nvSpPr>
            <p:spPr>
              <a:xfrm>
                <a:off x="5846956" y="5143038"/>
                <a:ext cx="197203" cy="215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293" name="TextBox 292">
                <a:extLst>
                  <a:ext uri="{FF2B5EF4-FFF2-40B4-BE49-F238E27FC236}">
                    <a16:creationId xmlns:a16="http://schemas.microsoft.com/office/drawing/2014/main" id="{AFD7A447-D185-9620-E1FC-12EE7B737618}"/>
                  </a:ext>
                </a:extLst>
              </p:cNvPr>
              <p:cNvSpPr txBox="1"/>
              <p:nvPr/>
            </p:nvSpPr>
            <p:spPr>
              <a:xfrm>
                <a:off x="6230708" y="5143038"/>
                <a:ext cx="197203" cy="215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BAE7C42A-EE38-C0F7-EDBD-F1C03166C50D}"/>
                  </a:ext>
                </a:extLst>
              </p:cNvPr>
              <p:cNvSpPr txBox="1"/>
              <p:nvPr/>
            </p:nvSpPr>
            <p:spPr>
              <a:xfrm>
                <a:off x="6422584" y="5143038"/>
                <a:ext cx="197203" cy="215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295" name="TextBox 294">
                <a:extLst>
                  <a:ext uri="{FF2B5EF4-FFF2-40B4-BE49-F238E27FC236}">
                    <a16:creationId xmlns:a16="http://schemas.microsoft.com/office/drawing/2014/main" id="{BBC243AE-FAF4-43B2-D3E7-AAA093A2A031}"/>
                  </a:ext>
                </a:extLst>
              </p:cNvPr>
              <p:cNvSpPr txBox="1"/>
              <p:nvPr/>
            </p:nvSpPr>
            <p:spPr>
              <a:xfrm>
                <a:off x="6614460" y="5143038"/>
                <a:ext cx="197203" cy="215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296" name="Rounded Rectangle 295">
                <a:extLst>
                  <a:ext uri="{FF2B5EF4-FFF2-40B4-BE49-F238E27FC236}">
                    <a16:creationId xmlns:a16="http://schemas.microsoft.com/office/drawing/2014/main" id="{2786B5DC-55E8-379B-09B9-305C56BA8DA4}"/>
                  </a:ext>
                </a:extLst>
              </p:cNvPr>
              <p:cNvSpPr/>
              <p:nvPr/>
            </p:nvSpPr>
            <p:spPr>
              <a:xfrm rot="5400000">
                <a:off x="7175467" y="4753111"/>
                <a:ext cx="257586" cy="962049"/>
              </a:xfrm>
              <a:prstGeom prst="roundRect">
                <a:avLst>
                  <a:gd name="adj" fmla="val 0"/>
                </a:avLst>
              </a:prstGeom>
              <a:solidFill>
                <a:srgbClr val="DCD0E5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3D5A6991-0FE5-33B3-B139-0D52F446E8E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459243" y="5234134"/>
                <a:ext cx="257586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18F422B1-536E-A998-96D7-43EC1AC6A7F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7169" y="5234134"/>
                <a:ext cx="257586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DE3613BA-F407-4C7C-053D-02651AADE0D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075095" y="5234134"/>
                <a:ext cx="257586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A7868289-6969-7811-3699-F706AFD9EB1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883022" y="5234134"/>
                <a:ext cx="257586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E2150B2E-41A0-120A-4676-EE67F801CC28}"/>
                  </a:ext>
                </a:extLst>
              </p:cNvPr>
              <p:cNvSpPr txBox="1"/>
              <p:nvPr/>
            </p:nvSpPr>
            <p:spPr>
              <a:xfrm>
                <a:off x="7012457" y="5143038"/>
                <a:ext cx="197203" cy="215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37A87434-89C0-B5B5-BBC5-0EB2DFA67A15}"/>
                  </a:ext>
                </a:extLst>
              </p:cNvPr>
              <p:cNvSpPr txBox="1"/>
              <p:nvPr/>
            </p:nvSpPr>
            <p:spPr>
              <a:xfrm>
                <a:off x="6800534" y="5143038"/>
                <a:ext cx="197203" cy="215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26969E5E-3569-AD0E-F3EE-C1EA233F89DD}"/>
                  </a:ext>
                </a:extLst>
              </p:cNvPr>
              <p:cNvSpPr txBox="1"/>
              <p:nvPr/>
            </p:nvSpPr>
            <p:spPr>
              <a:xfrm>
                <a:off x="7204333" y="5143038"/>
                <a:ext cx="197203" cy="215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id="{AA36A5B9-CAE1-D41A-80BD-D5E391F1F72F}"/>
                  </a:ext>
                </a:extLst>
              </p:cNvPr>
              <p:cNvSpPr txBox="1"/>
              <p:nvPr/>
            </p:nvSpPr>
            <p:spPr>
              <a:xfrm>
                <a:off x="7396209" y="5143038"/>
                <a:ext cx="197203" cy="215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358688AA-AB2B-7371-8AE7-321427B94D77}"/>
                  </a:ext>
                </a:extLst>
              </p:cNvPr>
              <p:cNvSpPr txBox="1"/>
              <p:nvPr/>
            </p:nvSpPr>
            <p:spPr>
              <a:xfrm>
                <a:off x="7588085" y="5143038"/>
                <a:ext cx="197203" cy="215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1A047343-2047-3DF7-5F8C-FB3B05EBF5C3}"/>
                  </a:ext>
                </a:extLst>
              </p:cNvPr>
              <p:cNvSpPr txBox="1"/>
              <p:nvPr/>
            </p:nvSpPr>
            <p:spPr>
              <a:xfrm>
                <a:off x="7865796" y="5031696"/>
                <a:ext cx="140222" cy="2772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CH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307" name="Rounded Rectangle 306">
                <a:extLst>
                  <a:ext uri="{FF2B5EF4-FFF2-40B4-BE49-F238E27FC236}">
                    <a16:creationId xmlns:a16="http://schemas.microsoft.com/office/drawing/2014/main" id="{711D9059-9B89-DF66-70D3-650D5C7B2B71}"/>
                  </a:ext>
                </a:extLst>
              </p:cNvPr>
              <p:cNvSpPr/>
              <p:nvPr/>
            </p:nvSpPr>
            <p:spPr>
              <a:xfrm rot="5400000">
                <a:off x="8464313" y="4753637"/>
                <a:ext cx="257586" cy="962049"/>
              </a:xfrm>
              <a:prstGeom prst="roundRect">
                <a:avLst>
                  <a:gd name="adj" fmla="val 789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80483170-DFCE-720F-76F7-ACE7BB26148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40163" y="5234660"/>
                <a:ext cx="257586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8EFCE8AA-1DA2-8BD8-8C11-46FAB83F3C6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748089" y="5234660"/>
                <a:ext cx="257586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5798674E-7DAC-C2B7-419A-9191C2D4248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556015" y="5234660"/>
                <a:ext cx="257586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218516B5-02D3-C2AF-8560-912D549B46C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363941" y="5234660"/>
                <a:ext cx="257586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9CA7233C-D465-00F0-EFB3-0BA2AAE3155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171868" y="5234660"/>
                <a:ext cx="257586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3" name="TextBox 312">
                <a:extLst>
                  <a:ext uri="{FF2B5EF4-FFF2-40B4-BE49-F238E27FC236}">
                    <a16:creationId xmlns:a16="http://schemas.microsoft.com/office/drawing/2014/main" id="{6814AB1A-4296-619B-04BF-46E3D933E9A5}"/>
                  </a:ext>
                </a:extLst>
              </p:cNvPr>
              <p:cNvSpPr txBox="1"/>
              <p:nvPr/>
            </p:nvSpPr>
            <p:spPr>
              <a:xfrm>
                <a:off x="8301304" y="5143564"/>
                <a:ext cx="197203" cy="215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08E19525-10AF-9844-6ED3-23668452E326}"/>
                  </a:ext>
                </a:extLst>
              </p:cNvPr>
              <p:cNvSpPr txBox="1"/>
              <p:nvPr/>
            </p:nvSpPr>
            <p:spPr>
              <a:xfrm>
                <a:off x="8109428" y="5143564"/>
                <a:ext cx="197203" cy="215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D0A06219-C980-4561-E04E-EDAC2E106595}"/>
                  </a:ext>
                </a:extLst>
              </p:cNvPr>
              <p:cNvSpPr txBox="1"/>
              <p:nvPr/>
            </p:nvSpPr>
            <p:spPr>
              <a:xfrm>
                <a:off x="8493179" y="5143564"/>
                <a:ext cx="197203" cy="215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F0C48ACE-F68A-2123-B0C7-CD17F3C99CC0}"/>
                  </a:ext>
                </a:extLst>
              </p:cNvPr>
              <p:cNvSpPr txBox="1"/>
              <p:nvPr/>
            </p:nvSpPr>
            <p:spPr>
              <a:xfrm>
                <a:off x="8685055" y="5143564"/>
                <a:ext cx="197203" cy="215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317" name="TextBox 316">
                <a:extLst>
                  <a:ext uri="{FF2B5EF4-FFF2-40B4-BE49-F238E27FC236}">
                    <a16:creationId xmlns:a16="http://schemas.microsoft.com/office/drawing/2014/main" id="{B1DE5917-452B-F539-29BB-DA4700420544}"/>
                  </a:ext>
                </a:extLst>
              </p:cNvPr>
              <p:cNvSpPr txBox="1"/>
              <p:nvPr/>
            </p:nvSpPr>
            <p:spPr>
              <a:xfrm>
                <a:off x="8876931" y="5143564"/>
                <a:ext cx="197203" cy="215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CH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A3C5C3CF-C3E6-49F0-48FC-AA867C509F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09428" y="5100206"/>
                <a:ext cx="964704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DA99D63E-EB2F-7BAE-2213-0EA6EEDF4C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09428" y="5365450"/>
                <a:ext cx="964704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1C98DBC0-41F6-4FCD-2230-EC0CED651F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00712" y="5098419"/>
                <a:ext cx="1325774" cy="387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6C0CA08C-A0CD-ECF9-5BAC-76456A1A83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00712" y="5365015"/>
                <a:ext cx="1325774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EA7636BE-E2B8-2501-4614-4A17AA69C3FD}"/>
              </a:ext>
            </a:extLst>
          </p:cNvPr>
          <p:cNvGrpSpPr/>
          <p:nvPr/>
        </p:nvGrpSpPr>
        <p:grpSpPr>
          <a:xfrm>
            <a:off x="2700455" y="5317313"/>
            <a:ext cx="5035819" cy="898625"/>
            <a:chOff x="2700455" y="5437233"/>
            <a:chExt cx="5035819" cy="898625"/>
          </a:xfrm>
        </p:grpSpPr>
        <p:sp>
          <p:nvSpPr>
            <p:cNvPr id="322" name="Rounded Rectangle 321">
              <a:extLst>
                <a:ext uri="{FF2B5EF4-FFF2-40B4-BE49-F238E27FC236}">
                  <a16:creationId xmlns:a16="http://schemas.microsoft.com/office/drawing/2014/main" id="{BE950A6B-D656-F321-33F2-CA39CEAD2F97}"/>
                </a:ext>
              </a:extLst>
            </p:cNvPr>
            <p:cNvSpPr/>
            <p:nvPr/>
          </p:nvSpPr>
          <p:spPr>
            <a:xfrm>
              <a:off x="6868232" y="5891757"/>
              <a:ext cx="868042" cy="339781"/>
            </a:xfrm>
            <a:prstGeom prst="roundRect">
              <a:avLst/>
            </a:prstGeom>
            <a:solidFill>
              <a:srgbClr val="FEEADA"/>
            </a:solidFill>
            <a:ln w="31750" cap="flat" cmpd="sng" algn="ctr">
              <a:solidFill>
                <a:srgbClr val="E56B08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DE97B104-29D2-B3D3-2B88-D05DEB5405C3}"/>
                </a:ext>
              </a:extLst>
            </p:cNvPr>
            <p:cNvCxnSpPr>
              <a:cxnSpLocks/>
              <a:stCxn id="303" idx="2"/>
              <a:endCxn id="322" idx="0"/>
            </p:cNvCxnSpPr>
            <p:nvPr/>
          </p:nvCxnSpPr>
          <p:spPr>
            <a:xfrm flipH="1">
              <a:off x="7302253" y="5437233"/>
              <a:ext cx="682" cy="454524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D9A198F5-5A1E-CBA3-F030-4094203C4F1B}"/>
                </a:ext>
              </a:extLst>
            </p:cNvPr>
            <p:cNvCxnSpPr>
              <a:cxnSpLocks/>
              <a:stCxn id="322" idx="1"/>
            </p:cNvCxnSpPr>
            <p:nvPr/>
          </p:nvCxnSpPr>
          <p:spPr>
            <a:xfrm flipH="1">
              <a:off x="6421656" y="6061648"/>
              <a:ext cx="446576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816DB5CA-6489-ABA4-5DB9-37C8858C4925}"/>
                </a:ext>
              </a:extLst>
            </p:cNvPr>
            <p:cNvSpPr/>
            <p:nvPr/>
          </p:nvSpPr>
          <p:spPr>
            <a:xfrm>
              <a:off x="5017588" y="5895433"/>
              <a:ext cx="1372455" cy="3361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0x400D70A4</a:t>
              </a:r>
            </a:p>
          </p:txBody>
        </p:sp>
        <p:sp>
          <p:nvSpPr>
            <p:cNvPr id="326" name="Left Brace 325">
              <a:extLst>
                <a:ext uri="{FF2B5EF4-FFF2-40B4-BE49-F238E27FC236}">
                  <a16:creationId xmlns:a16="http://schemas.microsoft.com/office/drawing/2014/main" id="{0B66B593-5491-8B8E-22BF-A26837EAF08E}"/>
                </a:ext>
              </a:extLst>
            </p:cNvPr>
            <p:cNvSpPr/>
            <p:nvPr/>
          </p:nvSpPr>
          <p:spPr>
            <a:xfrm>
              <a:off x="4844259" y="5859302"/>
              <a:ext cx="121901" cy="417294"/>
            </a:xfrm>
            <a:prstGeom prst="leftBrace">
              <a:avLst>
                <a:gd name="adj1" fmla="val 77564"/>
                <a:gd name="adj2" fmla="val 50000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1FAE8D19-D5BF-24A8-57B3-FB98B89FF544}"/>
                </a:ext>
              </a:extLst>
            </p:cNvPr>
            <p:cNvSpPr txBox="1"/>
            <p:nvPr/>
          </p:nvSpPr>
          <p:spPr>
            <a:xfrm>
              <a:off x="2700455" y="5781860"/>
              <a:ext cx="235716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 value of consecutive events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3019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RawHash Overview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5F45F45-5F56-9037-5F72-C7A530B16C77}"/>
              </a:ext>
            </a:extLst>
          </p:cNvPr>
          <p:cNvGrpSpPr/>
          <p:nvPr/>
        </p:nvGrpSpPr>
        <p:grpSpPr>
          <a:xfrm>
            <a:off x="1561619" y="929482"/>
            <a:ext cx="5821387" cy="2038064"/>
            <a:chOff x="1561619" y="929482"/>
            <a:chExt cx="5821387" cy="2038064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DAC88753-020A-99CC-9D1E-EE054E9D58F9}"/>
                </a:ext>
              </a:extLst>
            </p:cNvPr>
            <p:cNvGrpSpPr/>
            <p:nvPr/>
          </p:nvGrpSpPr>
          <p:grpSpPr>
            <a:xfrm>
              <a:off x="1751251" y="940771"/>
              <a:ext cx="2243344" cy="585820"/>
              <a:chOff x="244039" y="866164"/>
              <a:chExt cx="1966728" cy="513585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DB65FF-AF45-746A-8E0B-F40C5C00BFC7}"/>
                  </a:ext>
                </a:extLst>
              </p:cNvPr>
              <p:cNvSpPr txBox="1"/>
              <p:nvPr/>
            </p:nvSpPr>
            <p:spPr>
              <a:xfrm>
                <a:off x="244039" y="866164"/>
                <a:ext cx="1966728" cy="188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Reference Genome</a:t>
                </a:r>
              </a:p>
            </p:txBody>
          </p:sp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D896050-F054-44F2-BCC9-16707831BD0E}"/>
                  </a:ext>
                </a:extLst>
              </p:cNvPr>
              <p:cNvSpPr/>
              <p:nvPr/>
            </p:nvSpPr>
            <p:spPr>
              <a:xfrm>
                <a:off x="244039" y="1092048"/>
                <a:ext cx="1966728" cy="287701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lvl="0" algn="ctr" defTabSz="1600847"/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…GCTATTACCTTAATGTG…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3BE02547-A5B2-524A-7470-BAE8BD107D63}"/>
                </a:ext>
              </a:extLst>
            </p:cNvPr>
            <p:cNvGrpSpPr/>
            <p:nvPr/>
          </p:nvGrpSpPr>
          <p:grpSpPr>
            <a:xfrm>
              <a:off x="5366868" y="929482"/>
              <a:ext cx="1960655" cy="619685"/>
              <a:chOff x="2619277" y="856267"/>
              <a:chExt cx="1718896" cy="54327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794FE5-0F97-10E8-6CC3-168E84F32FE0}"/>
                  </a:ext>
                </a:extLst>
              </p:cNvPr>
              <p:cNvSpPr txBox="1"/>
              <p:nvPr/>
            </p:nvSpPr>
            <p:spPr>
              <a:xfrm>
                <a:off x="2619277" y="856267"/>
                <a:ext cx="1718896" cy="188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Nanopore Signal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B8FFBB4-BA6D-F645-654A-294DD6DE4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467" y="1072254"/>
                <a:ext cx="1621610" cy="3272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942BF31-C599-8D0A-BC90-605A983FE546}"/>
                </a:ext>
              </a:extLst>
            </p:cNvPr>
            <p:cNvSpPr/>
            <p:nvPr/>
          </p:nvSpPr>
          <p:spPr>
            <a:xfrm>
              <a:off x="1871382" y="1846516"/>
              <a:ext cx="2003083" cy="44843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Reference-to-Event Conversion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95F2C70-1A86-45BC-AFD6-28E0DD4C4966}"/>
                </a:ext>
              </a:extLst>
            </p:cNvPr>
            <p:cNvSpPr/>
            <p:nvPr/>
          </p:nvSpPr>
          <p:spPr>
            <a:xfrm>
              <a:off x="5511603" y="1857806"/>
              <a:ext cx="1671185" cy="44843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Signal-to-Event Conversion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0F3A61F-14F4-D72C-9A96-BED382CC56E4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1526591"/>
              <a:ext cx="0" cy="33367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C85F7B-CB99-69B3-024B-AF59780AB390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1551631"/>
              <a:ext cx="0" cy="30863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5A7845-6BCA-DE2F-72BB-6EA91C5E1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619" y="1963236"/>
              <a:ext cx="249432" cy="242504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BE41142-2E00-4D51-5CC1-3C7B597FF8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72923" y="2306440"/>
              <a:ext cx="0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FC212C-5258-6557-E248-52A88128AD50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2306244"/>
              <a:ext cx="0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A05C5ED-EE98-4ADF-456A-D3CAE0AE3719}"/>
                </a:ext>
              </a:extLst>
            </p:cNvPr>
            <p:cNvGrpSpPr/>
            <p:nvPr/>
          </p:nvGrpSpPr>
          <p:grpSpPr>
            <a:xfrm>
              <a:off x="1831396" y="2626733"/>
              <a:ext cx="2083054" cy="340813"/>
              <a:chOff x="2310261" y="2497144"/>
              <a:chExt cx="2083054" cy="340813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BCA25636-B401-6251-CEE5-11692D09D80F}"/>
                  </a:ext>
                </a:extLst>
              </p:cNvPr>
              <p:cNvSpPr/>
              <p:nvPr/>
            </p:nvSpPr>
            <p:spPr>
              <a:xfrm>
                <a:off x="2310261" y="2497144"/>
                <a:ext cx="2083054" cy="340813"/>
              </a:xfrm>
              <a:prstGeom prst="roundRect">
                <a:avLst>
                  <a:gd name="adj" fmla="val 9166"/>
                </a:avLst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2B4C324-5024-411B-5C1F-82D250B7BDED}"/>
                  </a:ext>
                </a:extLst>
              </p:cNvPr>
              <p:cNvSpPr/>
              <p:nvPr/>
            </p:nvSpPr>
            <p:spPr>
              <a:xfrm>
                <a:off x="2390225" y="2575857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C732517-5597-7388-F967-D8DD5971A963}"/>
                  </a:ext>
                </a:extLst>
              </p:cNvPr>
              <p:cNvSpPr/>
              <p:nvPr/>
            </p:nvSpPr>
            <p:spPr>
              <a:xfrm>
                <a:off x="3079820" y="2575857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-0.9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A458D61-1FC6-E1B7-1896-16D7ABE996F6}"/>
                  </a:ext>
                </a:extLst>
              </p:cNvPr>
              <p:cNvSpPr/>
              <p:nvPr/>
            </p:nvSpPr>
            <p:spPr>
              <a:xfrm>
                <a:off x="3769414" y="2575857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53C69D8-CE3F-E9E6-02D8-2F40F619E00A}"/>
                </a:ext>
              </a:extLst>
            </p:cNvPr>
            <p:cNvGrpSpPr/>
            <p:nvPr/>
          </p:nvGrpSpPr>
          <p:grpSpPr>
            <a:xfrm>
              <a:off x="5311384" y="2626734"/>
              <a:ext cx="2071622" cy="340812"/>
              <a:chOff x="4889143" y="2497145"/>
              <a:chExt cx="2071622" cy="340812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8233893A-862C-0AE4-DFD3-D5F8A529C677}"/>
                  </a:ext>
                </a:extLst>
              </p:cNvPr>
              <p:cNvSpPr/>
              <p:nvPr/>
            </p:nvSpPr>
            <p:spPr>
              <a:xfrm>
                <a:off x="4889143" y="2497145"/>
                <a:ext cx="2071622" cy="340812"/>
              </a:xfrm>
              <a:prstGeom prst="roundRect">
                <a:avLst>
                  <a:gd name="adj" fmla="val 9166"/>
                </a:avLst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A04EBD9-61A2-46B2-EDB0-10C75F362D67}"/>
                  </a:ext>
                </a:extLst>
              </p:cNvPr>
              <p:cNvSpPr/>
              <p:nvPr/>
            </p:nvSpPr>
            <p:spPr>
              <a:xfrm>
                <a:off x="4957672" y="2571869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2.22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8CB9BBE-BAB4-1277-6BFF-8EEAF27CFF13}"/>
                  </a:ext>
                </a:extLst>
              </p:cNvPr>
              <p:cNvSpPr/>
              <p:nvPr/>
            </p:nvSpPr>
            <p:spPr>
              <a:xfrm>
                <a:off x="5647267" y="2571869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-0.91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8B61B55-A79B-78F4-B55B-3B161E807366}"/>
                  </a:ext>
                </a:extLst>
              </p:cNvPr>
              <p:cNvSpPr/>
              <p:nvPr/>
            </p:nvSpPr>
            <p:spPr>
              <a:xfrm>
                <a:off x="6336861" y="2571869"/>
                <a:ext cx="554540" cy="1997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1.18</a:t>
                </a:r>
              </a:p>
            </p:txBody>
          </p: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8E89A8A-EE8C-4B30-E6E2-2AC61A765F22}"/>
              </a:ext>
            </a:extLst>
          </p:cNvPr>
          <p:cNvGrpSpPr/>
          <p:nvPr/>
        </p:nvGrpSpPr>
        <p:grpSpPr>
          <a:xfrm>
            <a:off x="1561619" y="2967546"/>
            <a:ext cx="5981540" cy="1343848"/>
            <a:chOff x="1561619" y="2967546"/>
            <a:chExt cx="5981540" cy="134384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81B1611-8F19-E229-E0A7-4D00A1A390B6}"/>
                </a:ext>
              </a:extLst>
            </p:cNvPr>
            <p:cNvCxnSpPr>
              <a:cxnSpLocks/>
            </p:cNvCxnSpPr>
            <p:nvPr/>
          </p:nvCxnSpPr>
          <p:spPr>
            <a:xfrm>
              <a:off x="1603159" y="3156770"/>
              <a:ext cx="594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A26CAA6-F6DD-9F2A-377B-660B243E65BE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2967546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67F03DD-EF70-DE64-E0FE-ED1BB3EE7B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95" y="2967546"/>
              <a:ext cx="1" cy="360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1150DBB-0EB4-BD68-EACE-5BDBE610FAB6}"/>
                </a:ext>
              </a:extLst>
            </p:cNvPr>
            <p:cNvSpPr/>
            <p:nvPr/>
          </p:nvSpPr>
          <p:spPr>
            <a:xfrm>
              <a:off x="2169825" y="3350436"/>
              <a:ext cx="1406196" cy="293707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10F8FFC-E54B-35E1-6FF2-7C4F54065A52}"/>
                </a:ext>
              </a:extLst>
            </p:cNvPr>
            <p:cNvSpPr/>
            <p:nvPr/>
          </p:nvSpPr>
          <p:spPr>
            <a:xfrm>
              <a:off x="5643395" y="3350436"/>
              <a:ext cx="1407600" cy="293707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1BD679A-BEDB-8FA5-B49A-74123F1A8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619" y="3379283"/>
              <a:ext cx="249432" cy="242504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6054026-C046-4158-8B6F-1A1958B8D08C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3645624"/>
              <a:ext cx="1" cy="32774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4E5DC7-7FC6-0ABC-BE40-68F88DF60C6D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3644142"/>
              <a:ext cx="1" cy="32922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B140591A-AE35-DD59-B7A0-565BFA8A188B}"/>
                </a:ext>
              </a:extLst>
            </p:cNvPr>
            <p:cNvSpPr/>
            <p:nvPr/>
          </p:nvSpPr>
          <p:spPr>
            <a:xfrm>
              <a:off x="1831397" y="3971888"/>
              <a:ext cx="2083053" cy="339506"/>
            </a:xfrm>
            <a:prstGeom prst="roundRect">
              <a:avLst>
                <a:gd name="adj" fmla="val 9166"/>
              </a:avLst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8133B65-202B-581D-DC9C-F176328C239B}"/>
                </a:ext>
              </a:extLst>
            </p:cNvPr>
            <p:cNvGrpSpPr/>
            <p:nvPr/>
          </p:nvGrpSpPr>
          <p:grpSpPr>
            <a:xfrm>
              <a:off x="1907271" y="4045214"/>
              <a:ext cx="1933729" cy="199478"/>
              <a:chOff x="2666730" y="3159542"/>
              <a:chExt cx="2440048" cy="251999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E179AC-B972-3F5D-7E2F-3F14D755DB94}"/>
                  </a:ext>
                </a:extLst>
              </p:cNvPr>
              <p:cNvSpPr/>
              <p:nvPr/>
            </p:nvSpPr>
            <p:spPr>
              <a:xfrm>
                <a:off x="266673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28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3F031A4-6D43-12F3-05A2-4EC5B4A9C247}"/>
                  </a:ext>
                </a:extLst>
              </p:cNvPr>
              <p:cNvSpPr/>
              <p:nvPr/>
            </p:nvSpPr>
            <p:spPr>
              <a:xfrm>
                <a:off x="3536885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C34FDE3-7E2B-F0F1-C689-31C920D32F40}"/>
                  </a:ext>
                </a:extLst>
              </p:cNvPr>
              <p:cNvSpPr/>
              <p:nvPr/>
            </p:nvSpPr>
            <p:spPr>
              <a:xfrm>
                <a:off x="440704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18</a:t>
                </a:r>
              </a:p>
            </p:txBody>
          </p:sp>
        </p:grp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A42C11F1-26EC-C0FA-FC57-346DA79FABBA}"/>
                </a:ext>
              </a:extLst>
            </p:cNvPr>
            <p:cNvSpPr/>
            <p:nvPr/>
          </p:nvSpPr>
          <p:spPr>
            <a:xfrm>
              <a:off x="5311384" y="3973370"/>
              <a:ext cx="2071623" cy="336540"/>
            </a:xfrm>
            <a:prstGeom prst="roundRect">
              <a:avLst>
                <a:gd name="adj" fmla="val 9166"/>
              </a:avLst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C87AE32-70D6-8B13-2225-02FB05EB0979}"/>
                </a:ext>
              </a:extLst>
            </p:cNvPr>
            <p:cNvGrpSpPr/>
            <p:nvPr/>
          </p:nvGrpSpPr>
          <p:grpSpPr>
            <a:xfrm>
              <a:off x="5380331" y="4035872"/>
              <a:ext cx="1933729" cy="199708"/>
              <a:chOff x="2666730" y="3159542"/>
              <a:chExt cx="2440048" cy="251999"/>
            </a:xfrm>
            <a:solidFill>
              <a:srgbClr val="F3EDDB"/>
            </a:solidFill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765D199-1C85-EB19-2FA7-3167DBCC74C5}"/>
                  </a:ext>
                </a:extLst>
              </p:cNvPr>
              <p:cNvSpPr/>
              <p:nvPr/>
            </p:nvSpPr>
            <p:spPr>
              <a:xfrm>
                <a:off x="266673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28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6333B52-34D5-A389-6184-FBAB639E6EEE}"/>
                  </a:ext>
                </a:extLst>
              </p:cNvPr>
              <p:cNvSpPr/>
              <p:nvPr/>
            </p:nvSpPr>
            <p:spPr>
              <a:xfrm>
                <a:off x="3536885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750AFEF-A2C0-A86F-7BF3-65A84B4AF034}"/>
                  </a:ext>
                </a:extLst>
              </p:cNvPr>
              <p:cNvSpPr/>
              <p:nvPr/>
            </p:nvSpPr>
            <p:spPr>
              <a:xfrm>
                <a:off x="4407040" y="3159542"/>
                <a:ext cx="699738" cy="251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18</a:t>
                </a:r>
              </a:p>
            </p:txBody>
          </p: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0D6C278-4FE5-BAD1-3E7E-4E5644C5BF58}"/>
              </a:ext>
            </a:extLst>
          </p:cNvPr>
          <p:cNvGrpSpPr/>
          <p:nvPr/>
        </p:nvGrpSpPr>
        <p:grpSpPr>
          <a:xfrm>
            <a:off x="1561619" y="4309909"/>
            <a:ext cx="5981540" cy="1372330"/>
            <a:chOff x="1561619" y="4309909"/>
            <a:chExt cx="5981540" cy="1372330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66DF514-2460-3529-0A03-4320C12D8A0C}"/>
                </a:ext>
              </a:extLst>
            </p:cNvPr>
            <p:cNvCxnSpPr>
              <a:cxnSpLocks/>
            </p:cNvCxnSpPr>
            <p:nvPr/>
          </p:nvCxnSpPr>
          <p:spPr>
            <a:xfrm>
              <a:off x="1603159" y="4500493"/>
              <a:ext cx="594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625B14C-A0F9-6134-F6EA-AB64C65140C2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4311393"/>
              <a:ext cx="0" cy="396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18BD9CE-2D5D-E6DF-EA87-FDFAFEC67C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95" y="4309909"/>
              <a:ext cx="1" cy="396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614B8F78-F234-6BE1-6EBB-D0D265BA075B}"/>
                </a:ext>
              </a:extLst>
            </p:cNvPr>
            <p:cNvSpPr/>
            <p:nvPr/>
          </p:nvSpPr>
          <p:spPr>
            <a:xfrm>
              <a:off x="2397867" y="4703565"/>
              <a:ext cx="950113" cy="29370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AA05094-FF53-F4CB-20F1-86E7425E2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619" y="4728425"/>
              <a:ext cx="249432" cy="242505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16FD23F-FB21-9D04-4CDD-7909537D25C1}"/>
                </a:ext>
              </a:extLst>
            </p:cNvPr>
            <p:cNvSpPr/>
            <p:nvPr/>
          </p:nvSpPr>
          <p:spPr>
            <a:xfrm>
              <a:off x="2572708" y="5323262"/>
              <a:ext cx="600431" cy="199709"/>
            </a:xfrm>
            <a:prstGeom prst="rect">
              <a:avLst/>
            </a:prstGeom>
            <a:solidFill>
              <a:srgbClr val="DEECF8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79F4947-E1C5-2267-E4EF-E7D517C6FB35}"/>
                </a:ext>
              </a:extLst>
            </p:cNvPr>
            <p:cNvCxnSpPr>
              <a:cxnSpLocks/>
            </p:cNvCxnSpPr>
            <p:nvPr/>
          </p:nvCxnSpPr>
          <p:spPr>
            <a:xfrm>
              <a:off x="2872923" y="5010504"/>
              <a:ext cx="0" cy="3168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F7BAF3E9-B94A-6CAE-9BD2-EF7FF8707AD8}"/>
                </a:ext>
              </a:extLst>
            </p:cNvPr>
            <p:cNvSpPr/>
            <p:nvPr/>
          </p:nvSpPr>
          <p:spPr>
            <a:xfrm>
              <a:off x="5871995" y="4702824"/>
              <a:ext cx="950400" cy="293708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B81DBAB-39F6-4EA3-5DA6-001E4092966F}"/>
                </a:ext>
              </a:extLst>
            </p:cNvPr>
            <p:cNvSpPr/>
            <p:nvPr/>
          </p:nvSpPr>
          <p:spPr>
            <a:xfrm>
              <a:off x="6046980" y="5323262"/>
              <a:ext cx="600431" cy="1997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A0427F4-CE74-8505-4E73-B2DA01594B01}"/>
                </a:ext>
              </a:extLst>
            </p:cNvPr>
            <p:cNvCxnSpPr>
              <a:cxnSpLocks/>
            </p:cNvCxnSpPr>
            <p:nvPr/>
          </p:nvCxnSpPr>
          <p:spPr>
            <a:xfrm>
              <a:off x="6347195" y="5010504"/>
              <a:ext cx="0" cy="3168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5E35268-AC1A-338D-F5A7-D125840C66DE}"/>
                </a:ext>
              </a:extLst>
            </p:cNvPr>
            <p:cNvCxnSpPr>
              <a:cxnSpLocks/>
            </p:cNvCxnSpPr>
            <p:nvPr/>
          </p:nvCxnSpPr>
          <p:spPr>
            <a:xfrm>
              <a:off x="3173137" y="5420930"/>
              <a:ext cx="882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4E38C66-CBDF-065A-87FB-8E2C3E3F9CB6}"/>
                </a:ext>
              </a:extLst>
            </p:cNvPr>
            <p:cNvSpPr txBox="1"/>
            <p:nvPr/>
          </p:nvSpPr>
          <p:spPr>
            <a:xfrm>
              <a:off x="3357906" y="5159622"/>
              <a:ext cx="512462" cy="2154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Store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4D7ADA-52CB-6745-54C1-3F9537EEE0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3162" y="5420930"/>
              <a:ext cx="1314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AE43B8-7D2B-4FED-8E51-2439EB1907B9}"/>
                </a:ext>
              </a:extLst>
            </p:cNvPr>
            <p:cNvSpPr txBox="1"/>
            <p:nvPr/>
          </p:nvSpPr>
          <p:spPr>
            <a:xfrm>
              <a:off x="5119263" y="5159622"/>
              <a:ext cx="541798" cy="2154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Query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930BF186-F377-09FB-14AE-17F0D0B66CD3}"/>
                </a:ext>
              </a:extLst>
            </p:cNvPr>
            <p:cNvSpPr/>
            <p:nvPr/>
          </p:nvSpPr>
          <p:spPr>
            <a:xfrm>
              <a:off x="4064235" y="5163995"/>
              <a:ext cx="671510" cy="518244"/>
            </a:xfrm>
            <a:prstGeom prst="roundRect">
              <a:avLst/>
            </a:prstGeom>
            <a:solidFill>
              <a:srgbClr val="FFF3CC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 Table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B3E955C-5DA9-BFB9-E3EB-D39E5C313C62}"/>
              </a:ext>
            </a:extLst>
          </p:cNvPr>
          <p:cNvGrpSpPr/>
          <p:nvPr/>
        </p:nvGrpSpPr>
        <p:grpSpPr>
          <a:xfrm>
            <a:off x="1569851" y="5682239"/>
            <a:ext cx="5973360" cy="854824"/>
            <a:chOff x="1569851" y="5682239"/>
            <a:chExt cx="5973360" cy="854824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8F9C367-B2D7-4BD0-043F-FD942A3FE0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5528" y="5682239"/>
              <a:ext cx="0" cy="324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E136FB5-C5CA-D53A-AB34-021B3B0E8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851" y="6121661"/>
              <a:ext cx="241200" cy="239537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6C77B3E-EF1E-584F-3257-6A8C9C99BB11}"/>
                </a:ext>
              </a:extLst>
            </p:cNvPr>
            <p:cNvSpPr txBox="1"/>
            <p:nvPr/>
          </p:nvSpPr>
          <p:spPr>
            <a:xfrm>
              <a:off x="3937742" y="6016370"/>
              <a:ext cx="927047" cy="503589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CH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Matching Regions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B333FC5B-7F64-5A71-6D9E-987540BA4CA8}"/>
                </a:ext>
              </a:extLst>
            </p:cNvPr>
            <p:cNvSpPr/>
            <p:nvPr/>
          </p:nvSpPr>
          <p:spPr>
            <a:xfrm>
              <a:off x="5133798" y="6000803"/>
              <a:ext cx="1197603" cy="536260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Chaining &amp; Mapping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42A553F-9EFB-DAC7-8B19-6CB74D868AE6}"/>
                </a:ext>
              </a:extLst>
            </p:cNvPr>
            <p:cNvCxnSpPr>
              <a:cxnSpLocks/>
              <a:stCxn id="76" idx="3"/>
            </p:cNvCxnSpPr>
            <p:nvPr/>
          </p:nvCxnSpPr>
          <p:spPr>
            <a:xfrm flipV="1">
              <a:off x="4864789" y="6268164"/>
              <a:ext cx="278334" cy="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2628CE-A6E5-B444-90FE-86C17F7932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03211" y="5824861"/>
              <a:ext cx="5940000" cy="2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88B8541-B21E-610C-8439-904959F235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1507" y="6264180"/>
              <a:ext cx="278334" cy="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76B36F3-5BBA-ACC2-6E81-9B557AB9FEC8}"/>
                </a:ext>
              </a:extLst>
            </p:cNvPr>
            <p:cNvSpPr txBox="1"/>
            <p:nvPr/>
          </p:nvSpPr>
          <p:spPr>
            <a:xfrm>
              <a:off x="6596120" y="6007244"/>
              <a:ext cx="927047" cy="50359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CH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 Positions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B91545-8627-33FE-45B7-4D34E99B4524}"/>
              </a:ext>
            </a:extLst>
          </p:cNvPr>
          <p:cNvGrpSpPr/>
          <p:nvPr/>
        </p:nvGrpSpPr>
        <p:grpSpPr>
          <a:xfrm>
            <a:off x="939451" y="1026707"/>
            <a:ext cx="552531" cy="4798154"/>
            <a:chOff x="939451" y="1026707"/>
            <a:chExt cx="552531" cy="4798154"/>
          </a:xfrm>
        </p:grpSpPr>
        <p:sp>
          <p:nvSpPr>
            <p:cNvPr id="107" name="Striped Right Arrow 106">
              <a:extLst>
                <a:ext uri="{FF2B5EF4-FFF2-40B4-BE49-F238E27FC236}">
                  <a16:creationId xmlns:a16="http://schemas.microsoft.com/office/drawing/2014/main" id="{7649853B-56EA-FFC1-2F96-7D0EEB28A87F}"/>
                </a:ext>
              </a:extLst>
            </p:cNvPr>
            <p:cNvSpPr/>
            <p:nvPr/>
          </p:nvSpPr>
          <p:spPr>
            <a:xfrm rot="5400000">
              <a:off x="-1002829" y="3330050"/>
              <a:ext cx="4798154" cy="19146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 b="1" dirty="0">
                <a:latin typeface="Corbel" panose="020B050302020402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B119846-F765-9C61-147F-8AD7153A24BF}"/>
                </a:ext>
              </a:extLst>
            </p:cNvPr>
            <p:cNvSpPr txBox="1"/>
            <p:nvPr/>
          </p:nvSpPr>
          <p:spPr>
            <a:xfrm rot="16200000">
              <a:off x="-17382" y="3241118"/>
              <a:ext cx="2282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Indexing (Offline)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EAE4A5A-3557-707F-DB6F-AC927F7E6CF4}"/>
              </a:ext>
            </a:extLst>
          </p:cNvPr>
          <p:cNvGrpSpPr/>
          <p:nvPr/>
        </p:nvGrpSpPr>
        <p:grpSpPr>
          <a:xfrm>
            <a:off x="7662082" y="1026707"/>
            <a:ext cx="542467" cy="5460356"/>
            <a:chOff x="7662082" y="1026707"/>
            <a:chExt cx="542467" cy="5460356"/>
          </a:xfrm>
        </p:grpSpPr>
        <p:sp>
          <p:nvSpPr>
            <p:cNvPr id="108" name="Striped Right Arrow 107">
              <a:extLst>
                <a:ext uri="{FF2B5EF4-FFF2-40B4-BE49-F238E27FC236}">
                  <a16:creationId xmlns:a16="http://schemas.microsoft.com/office/drawing/2014/main" id="{88B16E54-6192-8689-5DF1-FE1717B8C9BF}"/>
                </a:ext>
              </a:extLst>
            </p:cNvPr>
            <p:cNvSpPr/>
            <p:nvPr/>
          </p:nvSpPr>
          <p:spPr>
            <a:xfrm rot="5400000">
              <a:off x="5027638" y="3661151"/>
              <a:ext cx="5460356" cy="19146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 b="1" dirty="0">
                <a:latin typeface="Corbel" panose="020B050302020402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3AC99D7-9337-32AD-8A02-6F84B590A235}"/>
                </a:ext>
              </a:extLst>
            </p:cNvPr>
            <p:cNvSpPr txBox="1"/>
            <p:nvPr/>
          </p:nvSpPr>
          <p:spPr>
            <a:xfrm rot="5400000">
              <a:off x="6700451" y="3572219"/>
              <a:ext cx="2638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 (Real-Time)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32504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Garamond" panose="02020404030301010803" pitchFamily="18" charset="0"/>
              </a:rPr>
              <a:t>Real-Time Mapping using Hash-based Indexing</a:t>
            </a:r>
            <a:endParaRPr lang="en-US" sz="3200" b="1" dirty="0">
              <a:latin typeface="Garamond" panose="02020404030301010803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CDC1377-6EBE-D2CC-FD2E-41530BB2C25C}"/>
              </a:ext>
            </a:extLst>
          </p:cNvPr>
          <p:cNvSpPr/>
          <p:nvPr/>
        </p:nvSpPr>
        <p:spPr>
          <a:xfrm>
            <a:off x="1281813" y="1174679"/>
            <a:ext cx="2643922" cy="3206821"/>
          </a:xfrm>
          <a:prstGeom prst="roundRect">
            <a:avLst>
              <a:gd name="adj" fmla="val 986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1B828A8-41CA-672F-A519-16936C3F01FE}"/>
              </a:ext>
            </a:extLst>
          </p:cNvPr>
          <p:cNvSpPr/>
          <p:nvPr/>
        </p:nvSpPr>
        <p:spPr>
          <a:xfrm>
            <a:off x="1277933" y="866164"/>
            <a:ext cx="2643923" cy="326572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Indexing (Offline)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A9F27F-B129-5B98-A965-C4952DD5F79E}"/>
              </a:ext>
            </a:extLst>
          </p:cNvPr>
          <p:cNvGrpSpPr/>
          <p:nvPr/>
        </p:nvGrpSpPr>
        <p:grpSpPr>
          <a:xfrm>
            <a:off x="2151186" y="3568068"/>
            <a:ext cx="526395" cy="460874"/>
            <a:chOff x="2151186" y="4120518"/>
            <a:chExt cx="526395" cy="46087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C756989-02AD-E37B-CAE2-1C8198C3A19E}"/>
                </a:ext>
              </a:extLst>
            </p:cNvPr>
            <p:cNvSpPr/>
            <p:nvPr/>
          </p:nvSpPr>
          <p:spPr>
            <a:xfrm>
              <a:off x="2151186" y="4406309"/>
              <a:ext cx="526395" cy="1750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175BBCB-D9DE-6035-56FB-25BB8EF77D0C}"/>
                </a:ext>
              </a:extLst>
            </p:cNvPr>
            <p:cNvCxnSpPr>
              <a:cxnSpLocks/>
              <a:endCxn id="52" idx="0"/>
            </p:cNvCxnSpPr>
            <p:nvPr/>
          </p:nvCxnSpPr>
          <p:spPr>
            <a:xfrm>
              <a:off x="2414383" y="4120518"/>
              <a:ext cx="1" cy="28579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39F66B-5268-9CEA-3D4D-E83C8202033C}"/>
              </a:ext>
            </a:extLst>
          </p:cNvPr>
          <p:cNvGrpSpPr/>
          <p:nvPr/>
        </p:nvGrpSpPr>
        <p:grpSpPr>
          <a:xfrm>
            <a:off x="2677581" y="3691211"/>
            <a:ext cx="1098948" cy="477223"/>
            <a:chOff x="2677581" y="3929472"/>
            <a:chExt cx="1098948" cy="477223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37EF3BC-3823-BBAB-2944-B1516810DF35}"/>
                </a:ext>
              </a:extLst>
            </p:cNvPr>
            <p:cNvCxnSpPr>
              <a:cxnSpLocks/>
            </p:cNvCxnSpPr>
            <p:nvPr/>
          </p:nvCxnSpPr>
          <p:spPr>
            <a:xfrm>
              <a:off x="2677581" y="4178567"/>
              <a:ext cx="510239" cy="191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987B40-F547-E4EA-CB13-1CAA7F5286B1}"/>
                </a:ext>
              </a:extLst>
            </p:cNvPr>
            <p:cNvSpPr txBox="1"/>
            <p:nvPr/>
          </p:nvSpPr>
          <p:spPr>
            <a:xfrm>
              <a:off x="2718852" y="3929472"/>
              <a:ext cx="4151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Store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A9F110A2-A11D-71F9-BA63-4E02DE186DD1}"/>
                </a:ext>
              </a:extLst>
            </p:cNvPr>
            <p:cNvSpPr/>
            <p:nvPr/>
          </p:nvSpPr>
          <p:spPr>
            <a:xfrm>
              <a:off x="3187820" y="3952356"/>
              <a:ext cx="588709" cy="454339"/>
            </a:xfrm>
            <a:prstGeom prst="roundRect">
              <a:avLst/>
            </a:prstGeom>
            <a:solidFill>
              <a:srgbClr val="FFF3CC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lvl="0" algn="ctr" defTabSz="1600847"/>
              <a:r>
                <a:rPr kumimoji="0" lang="en-US" sz="119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br>
                <a:rPr kumimoji="0" lang="en-US" sz="119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19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Table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775878-1CBA-CB1F-0D17-BF77CF8FC8B4}"/>
              </a:ext>
            </a:extLst>
          </p:cNvPr>
          <p:cNvGrpSpPr/>
          <p:nvPr/>
        </p:nvGrpSpPr>
        <p:grpSpPr>
          <a:xfrm>
            <a:off x="1431019" y="1291521"/>
            <a:ext cx="1966728" cy="2263923"/>
            <a:chOff x="1431019" y="1291521"/>
            <a:chExt cx="1966728" cy="2263923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BCA36B0-076B-ED0C-6B77-151620C5E226}"/>
                </a:ext>
              </a:extLst>
            </p:cNvPr>
            <p:cNvSpPr/>
            <p:nvPr/>
          </p:nvSpPr>
          <p:spPr>
            <a:xfrm>
              <a:off x="1652983" y="2050547"/>
              <a:ext cx="1522800" cy="393143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Reference-to-Event Conversion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58B498-09E3-3358-C72D-0EF21E58E2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4383" y="2453760"/>
              <a:ext cx="0" cy="288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4981778-E8BE-C3F0-5F66-2AF6AC6D6AEC}"/>
                </a:ext>
              </a:extLst>
            </p:cNvPr>
            <p:cNvSpPr/>
            <p:nvPr/>
          </p:nvSpPr>
          <p:spPr>
            <a:xfrm>
              <a:off x="1883735" y="2751830"/>
              <a:ext cx="1061296" cy="257491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BBE86F-5F4D-0030-AE4C-F37A8E162774}"/>
                </a:ext>
              </a:extLst>
            </p:cNvPr>
            <p:cNvCxnSpPr>
              <a:cxnSpLocks/>
            </p:cNvCxnSpPr>
            <p:nvPr/>
          </p:nvCxnSpPr>
          <p:spPr>
            <a:xfrm>
              <a:off x="2414383" y="3010620"/>
              <a:ext cx="1" cy="287333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1AD0AB7-689D-B2AE-BEE4-4B95DF2027F5}"/>
                </a:ext>
              </a:extLst>
            </p:cNvPr>
            <p:cNvCxnSpPr>
              <a:cxnSpLocks/>
            </p:cNvCxnSpPr>
            <p:nvPr/>
          </p:nvCxnSpPr>
          <p:spPr>
            <a:xfrm>
              <a:off x="2414383" y="1779965"/>
              <a:ext cx="0" cy="27058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6CC37A5-A836-29F9-BA22-B8EA5CA4BF14}"/>
                </a:ext>
              </a:extLst>
            </p:cNvPr>
            <p:cNvGrpSpPr/>
            <p:nvPr/>
          </p:nvGrpSpPr>
          <p:grpSpPr>
            <a:xfrm>
              <a:off x="1431019" y="1291521"/>
              <a:ext cx="1966728" cy="513585"/>
              <a:chOff x="1531304" y="1891489"/>
              <a:chExt cx="1966728" cy="513585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8CBB64-1DCE-8334-280C-487FA08E317A}"/>
                  </a:ext>
                </a:extLst>
              </p:cNvPr>
              <p:cNvSpPr txBox="1"/>
              <p:nvPr/>
            </p:nvSpPr>
            <p:spPr>
              <a:xfrm>
                <a:off x="1531304" y="1891489"/>
                <a:ext cx="196672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Reference Genome</a:t>
                </a:r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A22B240B-7593-2A73-4A4F-ECE748C9CE73}"/>
                  </a:ext>
                </a:extLst>
              </p:cNvPr>
              <p:cNvSpPr/>
              <p:nvPr/>
            </p:nvSpPr>
            <p:spPr>
              <a:xfrm>
                <a:off x="1531304" y="2117373"/>
                <a:ext cx="1966728" cy="287701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lvl="0" algn="ctr" defTabSz="1600847"/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…GCTATTACCTTAATGTG…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48ABBF5F-A320-1B27-EA01-410226CBF96D}"/>
                </a:ext>
              </a:extLst>
            </p:cNvPr>
            <p:cNvSpPr/>
            <p:nvPr/>
          </p:nvSpPr>
          <p:spPr>
            <a:xfrm>
              <a:off x="2038183" y="3297953"/>
              <a:ext cx="752400" cy="257491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7607AC6-0B04-AFD8-1E8C-F3FA2885A147}"/>
              </a:ext>
            </a:extLst>
          </p:cNvPr>
          <p:cNvSpPr/>
          <p:nvPr/>
        </p:nvSpPr>
        <p:spPr>
          <a:xfrm>
            <a:off x="5307632" y="1174678"/>
            <a:ext cx="2558436" cy="5048309"/>
          </a:xfrm>
          <a:prstGeom prst="roundRect">
            <a:avLst>
              <a:gd name="adj" fmla="val 986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3FAE838-2324-4602-88A9-A2ECFE8E60F3}"/>
              </a:ext>
            </a:extLst>
          </p:cNvPr>
          <p:cNvSpPr/>
          <p:nvPr/>
        </p:nvSpPr>
        <p:spPr>
          <a:xfrm>
            <a:off x="5303754" y="866164"/>
            <a:ext cx="2558436" cy="326572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rIns="72000"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 (Real-time)</a:t>
            </a:r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8B592E-4B7F-07D8-0CE5-B6789E6F68BB}"/>
              </a:ext>
            </a:extLst>
          </p:cNvPr>
          <p:cNvGrpSpPr/>
          <p:nvPr/>
        </p:nvGrpSpPr>
        <p:grpSpPr>
          <a:xfrm>
            <a:off x="6164220" y="3568068"/>
            <a:ext cx="526395" cy="460874"/>
            <a:chOff x="6185596" y="4120518"/>
            <a:chExt cx="526395" cy="460874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B3FA2AE-4071-3CCF-5093-D85CA841B0EC}"/>
                </a:ext>
              </a:extLst>
            </p:cNvPr>
            <p:cNvSpPr/>
            <p:nvPr/>
          </p:nvSpPr>
          <p:spPr>
            <a:xfrm>
              <a:off x="6185596" y="4406309"/>
              <a:ext cx="526395" cy="1750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0A6323C-8FFE-C715-20F7-8F2301061721}"/>
                </a:ext>
              </a:extLst>
            </p:cNvPr>
            <p:cNvCxnSpPr>
              <a:cxnSpLocks/>
              <a:endCxn id="76" idx="0"/>
            </p:cNvCxnSpPr>
            <p:nvPr/>
          </p:nvCxnSpPr>
          <p:spPr>
            <a:xfrm>
              <a:off x="6448794" y="4120518"/>
              <a:ext cx="0" cy="28579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548F741-534F-9099-9B81-FFD66B992115}"/>
              </a:ext>
            </a:extLst>
          </p:cNvPr>
          <p:cNvGrpSpPr/>
          <p:nvPr/>
        </p:nvGrpSpPr>
        <p:grpSpPr>
          <a:xfrm>
            <a:off x="5608298" y="1284800"/>
            <a:ext cx="1679798" cy="2270644"/>
            <a:chOff x="5608298" y="1284800"/>
            <a:chExt cx="1679798" cy="227064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3BBA97B-2D62-335A-F238-CE92079CC862}"/>
                </a:ext>
              </a:extLst>
            </p:cNvPr>
            <p:cNvSpPr/>
            <p:nvPr/>
          </p:nvSpPr>
          <p:spPr>
            <a:xfrm>
              <a:off x="5917549" y="2751830"/>
              <a:ext cx="1061296" cy="257491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5811210-E4DE-E99E-9EB8-A80E19BD0D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4551" y="3028802"/>
              <a:ext cx="596" cy="26915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BE9521E0-D991-9594-AF61-507E4B27E89E}"/>
                </a:ext>
              </a:extLst>
            </p:cNvPr>
            <p:cNvSpPr/>
            <p:nvPr/>
          </p:nvSpPr>
          <p:spPr>
            <a:xfrm>
              <a:off x="5741687" y="2050547"/>
              <a:ext cx="1413021" cy="393143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Signal-to-Event Conversion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73665F3-4BE6-3477-DCFE-EA6769BDDA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7681" y="1818178"/>
              <a:ext cx="1032" cy="23236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E8CB8E-03B1-6729-5E93-8C71C169628C}"/>
                </a:ext>
              </a:extLst>
            </p:cNvPr>
            <p:cNvCxnSpPr>
              <a:cxnSpLocks/>
            </p:cNvCxnSpPr>
            <p:nvPr/>
          </p:nvCxnSpPr>
          <p:spPr>
            <a:xfrm>
              <a:off x="6448197" y="2461497"/>
              <a:ext cx="0" cy="288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BFFCD8-2E71-0D29-4B6B-3678C43E15CF}"/>
                </a:ext>
              </a:extLst>
            </p:cNvPr>
            <p:cNvSpPr txBox="1"/>
            <p:nvPr/>
          </p:nvSpPr>
          <p:spPr>
            <a:xfrm>
              <a:off x="5608298" y="1284800"/>
              <a:ext cx="16797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CB72CCB8-B456-0237-37CB-373BA7E7500C}"/>
                </a:ext>
              </a:extLst>
            </p:cNvPr>
            <p:cNvSpPr/>
            <p:nvPr/>
          </p:nvSpPr>
          <p:spPr>
            <a:xfrm>
              <a:off x="6071997" y="3297953"/>
              <a:ext cx="752400" cy="257491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019A6DA-8E70-38E8-53CE-85D979108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86" t="28470" r="10347" b="53721"/>
            <a:stretch/>
          </p:blipFill>
          <p:spPr>
            <a:xfrm>
              <a:off x="5854491" y="1498627"/>
              <a:ext cx="1187413" cy="33414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02A09F-8BC1-3F0E-F02E-6046ACAA63E0}"/>
              </a:ext>
            </a:extLst>
          </p:cNvPr>
          <p:cNvGrpSpPr/>
          <p:nvPr/>
        </p:nvGrpSpPr>
        <p:grpSpPr>
          <a:xfrm>
            <a:off x="3776529" y="3716691"/>
            <a:ext cx="2387691" cy="224710"/>
            <a:chOff x="3776529" y="4269141"/>
            <a:chExt cx="2387691" cy="224710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68DEC11-E45D-263E-B454-189F1D1945DD}"/>
                </a:ext>
              </a:extLst>
            </p:cNvPr>
            <p:cNvCxnSpPr>
              <a:cxnSpLocks/>
              <a:stCxn id="76" idx="1"/>
              <a:endCxn id="57" idx="3"/>
            </p:cNvCxnSpPr>
            <p:nvPr/>
          </p:nvCxnSpPr>
          <p:spPr>
            <a:xfrm flipH="1" flipV="1">
              <a:off x="3776529" y="4493715"/>
              <a:ext cx="2387691" cy="13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E5F24DC-C8ED-45ED-4C52-10BB9DA9D59D}"/>
                </a:ext>
              </a:extLst>
            </p:cNvPr>
            <p:cNvSpPr txBox="1"/>
            <p:nvPr/>
          </p:nvSpPr>
          <p:spPr>
            <a:xfrm>
              <a:off x="5643298" y="4269141"/>
              <a:ext cx="47499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Query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168E24-7BA8-893F-C976-541394B15F17}"/>
              </a:ext>
            </a:extLst>
          </p:cNvPr>
          <p:cNvGrpSpPr/>
          <p:nvPr/>
        </p:nvGrpSpPr>
        <p:grpSpPr>
          <a:xfrm>
            <a:off x="2660658" y="4168434"/>
            <a:ext cx="4270848" cy="957024"/>
            <a:chOff x="2660658" y="4489880"/>
            <a:chExt cx="4270848" cy="957024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A9C1F5A-9F3C-373C-D251-E58FCB4610D5}"/>
                </a:ext>
              </a:extLst>
            </p:cNvPr>
            <p:cNvCxnSpPr>
              <a:cxnSpLocks/>
              <a:stCxn id="57" idx="2"/>
              <a:endCxn id="96" idx="0"/>
            </p:cNvCxnSpPr>
            <p:nvPr/>
          </p:nvCxnSpPr>
          <p:spPr>
            <a:xfrm flipH="1">
              <a:off x="3473119" y="4489880"/>
              <a:ext cx="9056" cy="59327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FBAC19D-47E4-0355-386E-6A02F3C72436}"/>
                </a:ext>
              </a:extLst>
            </p:cNvPr>
            <p:cNvSpPr txBox="1"/>
            <p:nvPr/>
          </p:nvSpPr>
          <p:spPr>
            <a:xfrm>
              <a:off x="2660658" y="5083152"/>
              <a:ext cx="1624921" cy="257369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CH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Matching Positions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EB0133BA-D6DF-C458-76BF-08152E1FFB4F}"/>
                </a:ext>
              </a:extLst>
            </p:cNvPr>
            <p:cNvSpPr/>
            <p:nvPr/>
          </p:nvSpPr>
          <p:spPr>
            <a:xfrm>
              <a:off x="5962206" y="4976770"/>
              <a:ext cx="969300" cy="470134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Chaining &amp; Mapping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F43358F-76B3-A3A7-42E1-62DDB7F5DF76}"/>
                </a:ext>
              </a:extLst>
            </p:cNvPr>
            <p:cNvCxnSpPr>
              <a:cxnSpLocks/>
              <a:stCxn id="96" idx="3"/>
              <a:endCxn id="97" idx="1"/>
            </p:cNvCxnSpPr>
            <p:nvPr/>
          </p:nvCxnSpPr>
          <p:spPr>
            <a:xfrm>
              <a:off x="4285579" y="5211837"/>
              <a:ext cx="1676627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649F2B-7E76-5680-F022-90373D106FE7}"/>
              </a:ext>
            </a:extLst>
          </p:cNvPr>
          <p:cNvGrpSpPr/>
          <p:nvPr/>
        </p:nvGrpSpPr>
        <p:grpSpPr>
          <a:xfrm>
            <a:off x="7041904" y="1661254"/>
            <a:ext cx="667691" cy="4282346"/>
            <a:chOff x="7041904" y="1661255"/>
            <a:chExt cx="667691" cy="4630263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BEEC92E-BBB3-D368-EDE8-711E2CA879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6047" y="1661255"/>
              <a:ext cx="0" cy="4509643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28D99C6-C0B3-046A-EC9B-DA542327A6D9}"/>
                </a:ext>
              </a:extLst>
            </p:cNvPr>
            <p:cNvCxnSpPr>
              <a:cxnSpLocks/>
            </p:cNvCxnSpPr>
            <p:nvPr/>
          </p:nvCxnSpPr>
          <p:spPr>
            <a:xfrm>
              <a:off x="7174103" y="6156774"/>
              <a:ext cx="28194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FFE133B-6E2F-6FD3-698A-66FB41547720}"/>
                </a:ext>
              </a:extLst>
            </p:cNvPr>
            <p:cNvCxnSpPr>
              <a:cxnSpLocks/>
              <a:stCxn id="88" idx="3"/>
            </p:cNvCxnSpPr>
            <p:nvPr/>
          </p:nvCxnSpPr>
          <p:spPr>
            <a:xfrm flipV="1">
              <a:off x="7041904" y="1665700"/>
              <a:ext cx="430018" cy="36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F4339C3-CCC9-FFCC-269B-F75089ED8161}"/>
                </a:ext>
              </a:extLst>
            </p:cNvPr>
            <p:cNvSpPr txBox="1"/>
            <p:nvPr/>
          </p:nvSpPr>
          <p:spPr>
            <a:xfrm rot="5400000">
              <a:off x="6435890" y="5017813"/>
              <a:ext cx="23627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Yes:</a:t>
              </a: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Process the next chunk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9E6504-8726-D83B-F889-EA5099B0462D}"/>
              </a:ext>
            </a:extLst>
          </p:cNvPr>
          <p:cNvGrpSpPr/>
          <p:nvPr/>
        </p:nvGrpSpPr>
        <p:grpSpPr>
          <a:xfrm>
            <a:off x="2898931" y="5525149"/>
            <a:ext cx="2841414" cy="600312"/>
            <a:chOff x="2898931" y="5856619"/>
            <a:chExt cx="2841414" cy="600312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133ED8D-4E7F-AF12-D6ED-CAD9975BD33E}"/>
                </a:ext>
              </a:extLst>
            </p:cNvPr>
            <p:cNvCxnSpPr>
              <a:cxnSpLocks/>
            </p:cNvCxnSpPr>
            <p:nvPr/>
          </p:nvCxnSpPr>
          <p:spPr>
            <a:xfrm>
              <a:off x="3921856" y="6150424"/>
              <a:ext cx="1818489" cy="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3989E0E0-DC45-0785-969D-0B00E86FBAB3}"/>
                </a:ext>
              </a:extLst>
            </p:cNvPr>
            <p:cNvSpPr/>
            <p:nvPr/>
          </p:nvSpPr>
          <p:spPr>
            <a:xfrm>
              <a:off x="2898931" y="5856619"/>
              <a:ext cx="986544" cy="600312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ysDot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 Until</a:t>
              </a:r>
            </a:p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or</a:t>
              </a:r>
            </a:p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Run Until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B9CCFEF-8A0D-DD23-23B2-4CDB1D8F9246}"/>
                </a:ext>
              </a:extLst>
            </p:cNvPr>
            <p:cNvSpPr txBox="1"/>
            <p:nvPr/>
          </p:nvSpPr>
          <p:spPr>
            <a:xfrm>
              <a:off x="4013132" y="5912009"/>
              <a:ext cx="13532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No:</a:t>
              </a: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Stop mapping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DDDC7A-9290-130D-FDAA-99765CCB6553}"/>
              </a:ext>
            </a:extLst>
          </p:cNvPr>
          <p:cNvGrpSpPr/>
          <p:nvPr/>
        </p:nvGrpSpPr>
        <p:grpSpPr>
          <a:xfrm>
            <a:off x="5740345" y="5118664"/>
            <a:ext cx="1413021" cy="1009978"/>
            <a:chOff x="5740345" y="5455214"/>
            <a:chExt cx="1413021" cy="1009978"/>
          </a:xfrm>
        </p:grpSpPr>
        <p:sp>
          <p:nvSpPr>
            <p:cNvPr id="110" name="Diamond 109">
              <a:extLst>
                <a:ext uri="{FF2B5EF4-FFF2-40B4-BE49-F238E27FC236}">
                  <a16:creationId xmlns:a16="http://schemas.microsoft.com/office/drawing/2014/main" id="{07219992-ED08-3FDE-32EE-7C2CA8EE8FCE}"/>
                </a:ext>
              </a:extLst>
            </p:cNvPr>
            <p:cNvSpPr/>
            <p:nvPr/>
          </p:nvSpPr>
          <p:spPr>
            <a:xfrm>
              <a:off x="5740345" y="5848357"/>
              <a:ext cx="1413021" cy="616835"/>
            </a:xfrm>
            <a:prstGeom prst="diamond">
              <a:avLst/>
            </a:prstGeom>
            <a:solidFill>
              <a:srgbClr val="E3F0D9"/>
            </a:solidFill>
            <a:ln w="317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Continue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Mapping?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7ED20CF-10A2-9308-98BB-8714AE106306}"/>
                </a:ext>
              </a:extLst>
            </p:cNvPr>
            <p:cNvCxnSpPr>
              <a:cxnSpLocks/>
              <a:endCxn id="110" idx="0"/>
            </p:cNvCxnSpPr>
            <p:nvPr/>
          </p:nvCxnSpPr>
          <p:spPr>
            <a:xfrm>
              <a:off x="6446855" y="5455214"/>
              <a:ext cx="1" cy="393143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62406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78E6D7-E0D0-42F9-C864-CE772EB1A9AF}"/>
              </a:ext>
            </a:extLst>
          </p:cNvPr>
          <p:cNvSpPr txBox="1"/>
          <p:nvPr/>
        </p:nvSpPr>
        <p:spPr>
          <a:xfrm>
            <a:off x="122378" y="2229328"/>
            <a:ext cx="8894763" cy="1500554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2600" b="0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hash-based search mechanism</a:t>
            </a:r>
            <a:r>
              <a:rPr lang="en-US" sz="26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6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quickly and accurately</a:t>
            </a:r>
            <a:r>
              <a:rPr lang="en-US" sz="2600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</a:t>
            </a:r>
            <a:r>
              <a:rPr lang="en-US" sz="2600" dirty="0">
                <a:solidFill>
                  <a:srgbClr val="009B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 </a:t>
            </a:r>
            <a:b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reference genomes</a:t>
            </a:r>
            <a:endParaRPr lang="en-US" sz="2600" b="0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A5322-92E0-6F70-8C8E-63907EE14347}"/>
              </a:ext>
            </a:extLst>
          </p:cNvPr>
          <p:cNvSpPr txBox="1"/>
          <p:nvPr/>
        </p:nvSpPr>
        <p:spPr>
          <a:xfrm>
            <a:off x="122378" y="4325814"/>
            <a:ext cx="8894763" cy="1910863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</a:t>
            </a: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accurately and </a:t>
            </a:r>
            <a:r>
              <a:rPr lang="en-US" sz="2600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dynamically stop</a:t>
            </a:r>
            <a:r>
              <a:rPr lang="en-US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sequencing run at once </a:t>
            </a:r>
          </a:p>
          <a:p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further sequencing is unnecessary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8F15AF-5048-93FE-DDFA-57FC556EB7C5}"/>
              </a:ext>
            </a:extLst>
          </p:cNvPr>
          <p:cNvGrpSpPr/>
          <p:nvPr/>
        </p:nvGrpSpPr>
        <p:grpSpPr>
          <a:xfrm>
            <a:off x="1628404" y="356266"/>
            <a:ext cx="5882710" cy="1364105"/>
            <a:chOff x="885498" y="269291"/>
            <a:chExt cx="5882710" cy="136410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4181CE-D719-23BA-2115-20267E1A09DE}"/>
                </a:ext>
              </a:extLst>
            </p:cNvPr>
            <p:cNvSpPr txBox="1"/>
            <p:nvPr/>
          </p:nvSpPr>
          <p:spPr>
            <a:xfrm>
              <a:off x="2375793" y="351179"/>
              <a:ext cx="43924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  <a:latin typeface="Garamond" panose="02020404030301010803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RawHash</a:t>
              </a:r>
              <a:endParaRPr lang="en-CH" sz="7200" dirty="0"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  <p:pic>
          <p:nvPicPr>
            <p:cNvPr id="10" name="Picture 9" descr="A picture containing graphics, font, screenshot, logo&#10;&#10;Description automatically generated">
              <a:extLst>
                <a:ext uri="{FF2B5EF4-FFF2-40B4-BE49-F238E27FC236}">
                  <a16:creationId xmlns:a16="http://schemas.microsoft.com/office/drawing/2014/main" id="{D005270E-A1A7-6187-EB04-5EA515BAE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98" y="269291"/>
              <a:ext cx="1415345" cy="136410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51C6BB4-E403-3EC8-A25E-BA7A9498AD25}"/>
              </a:ext>
            </a:extLst>
          </p:cNvPr>
          <p:cNvSpPr txBox="1"/>
          <p:nvPr/>
        </p:nvSpPr>
        <p:spPr>
          <a:xfrm>
            <a:off x="122378" y="4323271"/>
            <a:ext cx="8894763" cy="1910863"/>
          </a:xfrm>
          <a:prstGeom prst="roundRect">
            <a:avLst>
              <a:gd name="adj" fmla="val 9377"/>
            </a:avLst>
          </a:prstGeom>
          <a:solidFill>
            <a:srgbClr val="DEEDF8">
              <a:alpha val="87953"/>
            </a:srgb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sz="26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3473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78E6D7-E0D0-42F9-C864-CE772EB1A9AF}"/>
              </a:ext>
            </a:extLst>
          </p:cNvPr>
          <p:cNvSpPr txBox="1"/>
          <p:nvPr/>
        </p:nvSpPr>
        <p:spPr>
          <a:xfrm>
            <a:off x="122378" y="2229328"/>
            <a:ext cx="8894763" cy="1500554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2600" b="0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hash-based search mechanism</a:t>
            </a:r>
            <a:r>
              <a:rPr lang="en-US" sz="26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6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quickly and accurately</a:t>
            </a:r>
            <a:r>
              <a:rPr lang="en-US" sz="2600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</a:t>
            </a:r>
            <a:r>
              <a:rPr lang="en-US" sz="2600" dirty="0">
                <a:solidFill>
                  <a:srgbClr val="009B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 </a:t>
            </a:r>
            <a:b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reference genomes</a:t>
            </a:r>
            <a:endParaRPr lang="en-US" sz="2600" b="0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A5322-92E0-6F70-8C8E-63907EE14347}"/>
              </a:ext>
            </a:extLst>
          </p:cNvPr>
          <p:cNvSpPr txBox="1"/>
          <p:nvPr/>
        </p:nvSpPr>
        <p:spPr>
          <a:xfrm>
            <a:off x="122378" y="4325814"/>
            <a:ext cx="8894763" cy="1910863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</a:t>
            </a:r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accurately and </a:t>
            </a:r>
            <a:r>
              <a:rPr lang="en-US" sz="26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dynamically stop</a:t>
            </a:r>
            <a:r>
              <a:rPr lang="en-US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sequencing run at once </a:t>
            </a:r>
          </a:p>
          <a:p>
            <a:r>
              <a:rPr lang="en-US" sz="26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further sequencing is unnecessary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8F15AF-5048-93FE-DDFA-57FC556EB7C5}"/>
              </a:ext>
            </a:extLst>
          </p:cNvPr>
          <p:cNvGrpSpPr/>
          <p:nvPr/>
        </p:nvGrpSpPr>
        <p:grpSpPr>
          <a:xfrm>
            <a:off x="1628404" y="356266"/>
            <a:ext cx="5882710" cy="1364105"/>
            <a:chOff x="885498" y="269291"/>
            <a:chExt cx="5882710" cy="136410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4181CE-D719-23BA-2115-20267E1A09DE}"/>
                </a:ext>
              </a:extLst>
            </p:cNvPr>
            <p:cNvSpPr txBox="1"/>
            <p:nvPr/>
          </p:nvSpPr>
          <p:spPr>
            <a:xfrm>
              <a:off x="2375793" y="351179"/>
              <a:ext cx="43924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  <a:latin typeface="Garamond" panose="02020404030301010803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RawHash</a:t>
              </a:r>
              <a:endParaRPr lang="en-CH" sz="7200" dirty="0"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  <p:pic>
          <p:nvPicPr>
            <p:cNvPr id="10" name="Picture 9" descr="A picture containing graphics, font, screenshot, logo&#10;&#10;Description automatically generated">
              <a:extLst>
                <a:ext uri="{FF2B5EF4-FFF2-40B4-BE49-F238E27FC236}">
                  <a16:creationId xmlns:a16="http://schemas.microsoft.com/office/drawing/2014/main" id="{D005270E-A1A7-6187-EB04-5EA515BAE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98" y="269291"/>
              <a:ext cx="1415345" cy="136410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C01F9E2-6269-9691-0C27-B0B5F23A3081}"/>
              </a:ext>
            </a:extLst>
          </p:cNvPr>
          <p:cNvSpPr txBox="1"/>
          <p:nvPr/>
        </p:nvSpPr>
        <p:spPr>
          <a:xfrm>
            <a:off x="122377" y="2229328"/>
            <a:ext cx="8894763" cy="1500554"/>
          </a:xfrm>
          <a:prstGeom prst="roundRect">
            <a:avLst>
              <a:gd name="adj" fmla="val 9377"/>
            </a:avLst>
          </a:prstGeom>
          <a:solidFill>
            <a:srgbClr val="DEEDF8">
              <a:alpha val="88000"/>
            </a:srgb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sz="2600" b="0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8785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>
                <a:latin typeface="Garamond" panose="02020404030301010803" pitchFamily="18" charset="0"/>
              </a:rPr>
              <a:t>The Sequence Until Mechanism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AC199A-01DA-919E-F5EC-C480AEC3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831094"/>
            <a:ext cx="8798061" cy="5466674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endParaRPr lang="en-GB" sz="24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Unnecessary sequencing waste time, power and money</a:t>
            </a:r>
          </a:p>
          <a:p>
            <a:pPr lvl="1">
              <a:spcAft>
                <a:spcPts val="500"/>
              </a:spcAft>
            </a:pP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Idea:</a:t>
            </a:r>
            <a:endParaRPr lang="en-GB" sz="24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Aft>
                <a:spcPts val="500"/>
              </a:spcAft>
            </a:pP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Dynamically</a:t>
            </a:r>
            <a:r>
              <a:rPr lang="en-GB" sz="2000" b="1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decide if further sequencing of the entire sample is necessary to achieve high accuracy</a:t>
            </a:r>
          </a:p>
          <a:p>
            <a:pPr lvl="1"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 sequencing early without sacrificing accuracy</a:t>
            </a:r>
          </a:p>
          <a:p>
            <a:pPr lvl="1">
              <a:spcAft>
                <a:spcPts val="500"/>
              </a:spcAft>
            </a:pP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Benefits:</a:t>
            </a:r>
            <a:r>
              <a:rPr lang="en-GB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</a:t>
            </a: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 in sequencing time and cost</a:t>
            </a:r>
          </a:p>
          <a:p>
            <a:pPr lvl="1">
              <a:spcAft>
                <a:spcPts val="500"/>
              </a:spcAft>
            </a:pP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 real-time genome analysis use case: </a:t>
            </a:r>
          </a:p>
          <a:p>
            <a:pPr lvl="1">
              <a:spcAft>
                <a:spcPts val="500"/>
              </a:spcAft>
            </a:pP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abundance estimation</a:t>
            </a:r>
          </a:p>
        </p:txBody>
      </p:sp>
    </p:spTree>
    <p:extLst>
      <p:ext uri="{BB962C8B-B14F-4D97-AF65-F5344CB8AC3E}">
        <p14:creationId xmlns:p14="http://schemas.microsoft.com/office/powerpoint/2010/main" val="22472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latin typeface="Garamond" panose="02020404030301010803" pitchFamily="18" charset="0"/>
              </a:rPr>
              <a:t>Real-Time Analysis with Nanopore Sequencing</a:t>
            </a:r>
            <a:endParaRPr lang="en-US" sz="3300" b="1" dirty="0">
              <a:latin typeface="Garamond" panose="02020404030301010803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271E044-67DF-1C0F-0148-D765EAF4D774}"/>
              </a:ext>
            </a:extLst>
          </p:cNvPr>
          <p:cNvGrpSpPr/>
          <p:nvPr/>
        </p:nvGrpSpPr>
        <p:grpSpPr>
          <a:xfrm>
            <a:off x="566655" y="1125860"/>
            <a:ext cx="2253468" cy="1915519"/>
            <a:chOff x="448776" y="2429853"/>
            <a:chExt cx="2253468" cy="191551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0605FE-3736-C3D3-9D92-0C76F6B0243B}"/>
                </a:ext>
              </a:extLst>
            </p:cNvPr>
            <p:cNvGrpSpPr/>
            <p:nvPr/>
          </p:nvGrpSpPr>
          <p:grpSpPr>
            <a:xfrm>
              <a:off x="448776" y="2429853"/>
              <a:ext cx="2253468" cy="1915519"/>
              <a:chOff x="448776" y="2429853"/>
              <a:chExt cx="2253468" cy="1915519"/>
            </a:xfrm>
          </p:grpSpPr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65D6F953-2A03-4D57-B613-C42DA33F2B72}"/>
                  </a:ext>
                </a:extLst>
              </p:cNvPr>
              <p:cNvSpPr/>
              <p:nvPr/>
            </p:nvSpPr>
            <p:spPr>
              <a:xfrm>
                <a:off x="454265" y="2738367"/>
                <a:ext cx="2247979" cy="1607005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A4C245E8-6ACF-ADB8-CD11-CE120AB3F747}"/>
                  </a:ext>
                </a:extLst>
              </p:cNvPr>
              <p:cNvSpPr/>
              <p:nvPr/>
            </p:nvSpPr>
            <p:spPr>
              <a:xfrm>
                <a:off x="448776" y="2429853"/>
                <a:ext cx="2253468" cy="327905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US" altLang="zh-CN" sz="1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Nanopore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</a:t>
                </a:r>
                <a:endParaRPr lang="en-US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193C917-0995-5B59-5EC6-BDE8A99DD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6" t="8752" r="38801" b="5499"/>
            <a:stretch/>
          </p:blipFill>
          <p:spPr>
            <a:xfrm>
              <a:off x="652557" y="2788794"/>
              <a:ext cx="1822112" cy="153669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95171BF-E60A-E575-B956-64D458B84348}"/>
              </a:ext>
            </a:extLst>
          </p:cNvPr>
          <p:cNvGrpSpPr/>
          <p:nvPr/>
        </p:nvGrpSpPr>
        <p:grpSpPr>
          <a:xfrm>
            <a:off x="3788181" y="1125859"/>
            <a:ext cx="1865335" cy="1914115"/>
            <a:chOff x="3735362" y="2429852"/>
            <a:chExt cx="1865335" cy="19141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02326BD-8040-1C4D-DADB-72A0931FE43B}"/>
                </a:ext>
              </a:extLst>
            </p:cNvPr>
            <p:cNvGrpSpPr/>
            <p:nvPr/>
          </p:nvGrpSpPr>
          <p:grpSpPr>
            <a:xfrm>
              <a:off x="3735362" y="2429852"/>
              <a:ext cx="1865335" cy="1914115"/>
              <a:chOff x="3735362" y="2429852"/>
              <a:chExt cx="1865335" cy="1914115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03E3A112-BCE1-0C98-C99B-0A48BA1EC669}"/>
                  </a:ext>
                </a:extLst>
              </p:cNvPr>
              <p:cNvSpPr/>
              <p:nvPr/>
            </p:nvSpPr>
            <p:spPr>
              <a:xfrm>
                <a:off x="3739240" y="2738367"/>
                <a:ext cx="1861457" cy="1605600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rgbClr val="FE62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8C5BC009-66A5-5C6F-97CF-ABE8F3C672F1}"/>
                  </a:ext>
                </a:extLst>
              </p:cNvPr>
              <p:cNvSpPr/>
              <p:nvPr/>
            </p:nvSpPr>
            <p:spPr>
              <a:xfrm>
                <a:off x="3735362" y="2429852"/>
                <a:ext cx="1861457" cy="326572"/>
              </a:xfrm>
              <a:prstGeom prst="roundRect">
                <a:avLst/>
              </a:prstGeom>
              <a:solidFill>
                <a:srgbClr val="FE6200"/>
              </a:solidFill>
              <a:ln w="38100">
                <a:solidFill>
                  <a:srgbClr val="FE62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US" altLang="zh-CN" sz="1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Signals</a:t>
                </a:r>
                <a:endParaRPr lang="en-US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434F4C8-548F-CD21-EE80-517A57563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86" t="28470" r="10347" b="53721"/>
            <a:stretch/>
          </p:blipFill>
          <p:spPr>
            <a:xfrm>
              <a:off x="3793267" y="3294457"/>
              <a:ext cx="1753403" cy="49341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45E608-8543-0AA8-D280-EA9E77322428}"/>
              </a:ext>
            </a:extLst>
          </p:cNvPr>
          <p:cNvGrpSpPr/>
          <p:nvPr/>
        </p:nvGrpSpPr>
        <p:grpSpPr>
          <a:xfrm>
            <a:off x="626759" y="2286955"/>
            <a:ext cx="276387" cy="681450"/>
            <a:chOff x="663843" y="2465124"/>
            <a:chExt cx="276387" cy="681450"/>
          </a:xfrm>
        </p:grpSpPr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41232FDD-A390-E1CC-6640-A672EE482D03}"/>
                </a:ext>
              </a:extLst>
            </p:cNvPr>
            <p:cNvSpPr/>
            <p:nvPr/>
          </p:nvSpPr>
          <p:spPr>
            <a:xfrm rot="5400000">
              <a:off x="490780" y="2697123"/>
              <a:ext cx="622514" cy="27638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3718F1A-BFF1-ABBB-A871-E3D1B7A2862D}"/>
                </a:ext>
              </a:extLst>
            </p:cNvPr>
            <p:cNvSpPr txBox="1"/>
            <p:nvPr/>
          </p:nvSpPr>
          <p:spPr>
            <a:xfrm rot="16200000">
              <a:off x="485280" y="2646264"/>
              <a:ext cx="6238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Current</a:t>
              </a:r>
            </a:p>
          </p:txBody>
        </p:sp>
      </p:grpSp>
      <p:pic>
        <p:nvPicPr>
          <p:cNvPr id="14" name="Graphic 13" descr="Badge Follow with solid fill">
            <a:extLst>
              <a:ext uri="{FF2B5EF4-FFF2-40B4-BE49-F238E27FC236}">
                <a16:creationId xmlns:a16="http://schemas.microsoft.com/office/drawing/2014/main" id="{40F3909C-6A91-9AC3-77EA-E76C3BD64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7329" y="2812674"/>
            <a:ext cx="198000" cy="198000"/>
          </a:xfrm>
          <a:prstGeom prst="rect">
            <a:avLst/>
          </a:prstGeom>
        </p:spPr>
      </p:pic>
      <p:pic>
        <p:nvPicPr>
          <p:cNvPr id="20" name="Graphic 19" descr="Badge Unfollow with solid fill">
            <a:extLst>
              <a:ext uri="{FF2B5EF4-FFF2-40B4-BE49-F238E27FC236}">
                <a16:creationId xmlns:a16="http://schemas.microsoft.com/office/drawing/2014/main" id="{7979D104-04E0-CFE9-2478-DA618D448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8305" y="2341072"/>
            <a:ext cx="198000" cy="198000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9D1CDC8-10BF-E75D-CA45-3961CEE0A11E}"/>
              </a:ext>
            </a:extLst>
          </p:cNvPr>
          <p:cNvGrpSpPr/>
          <p:nvPr/>
        </p:nvGrpSpPr>
        <p:grpSpPr>
          <a:xfrm>
            <a:off x="6621574" y="1125859"/>
            <a:ext cx="1955771" cy="1978393"/>
            <a:chOff x="6503695" y="2429852"/>
            <a:chExt cx="1955771" cy="197839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91269BC-7724-BD39-A36B-90C4FFCB29F9}"/>
                </a:ext>
              </a:extLst>
            </p:cNvPr>
            <p:cNvGrpSpPr/>
            <p:nvPr/>
          </p:nvGrpSpPr>
          <p:grpSpPr>
            <a:xfrm>
              <a:off x="6503695" y="2429852"/>
              <a:ext cx="1955771" cy="1914115"/>
              <a:chOff x="6503695" y="2429852"/>
              <a:chExt cx="1955771" cy="1914115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BB75BEBC-B839-CD8D-7338-B3D8B98A8EE0}"/>
                  </a:ext>
                </a:extLst>
              </p:cNvPr>
              <p:cNvSpPr/>
              <p:nvPr/>
            </p:nvSpPr>
            <p:spPr>
              <a:xfrm>
                <a:off x="6507573" y="2738367"/>
                <a:ext cx="1951893" cy="1605600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CBA2FEC6-52A5-C57F-D5C9-918EAA0C0091}"/>
                  </a:ext>
                </a:extLst>
              </p:cNvPr>
              <p:cNvSpPr/>
              <p:nvPr/>
            </p:nvSpPr>
            <p:spPr>
              <a:xfrm>
                <a:off x="6503695" y="2429852"/>
                <a:ext cx="1955771" cy="326572"/>
              </a:xfrm>
              <a:prstGeom prst="roundRect">
                <a:avLst/>
              </a:prstGeom>
              <a:solidFill>
                <a:srgbClr val="0070C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Real-Time Analysis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FB48DD3-023D-72E0-015D-44D29F8E096A}"/>
                </a:ext>
              </a:extLst>
            </p:cNvPr>
            <p:cNvGrpSpPr/>
            <p:nvPr/>
          </p:nvGrpSpPr>
          <p:grpSpPr>
            <a:xfrm>
              <a:off x="6613877" y="2668960"/>
              <a:ext cx="1739285" cy="1739285"/>
              <a:chOff x="5127566" y="1470788"/>
              <a:chExt cx="1739285" cy="173928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CBE7B3D-0F98-4D51-852C-BEFCF333B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27566" y="1470788"/>
                <a:ext cx="1739285" cy="1739285"/>
              </a:xfrm>
              <a:prstGeom prst="rect">
                <a:avLst/>
              </a:prstGeom>
            </p:spPr>
          </p:pic>
          <p:pic>
            <p:nvPicPr>
              <p:cNvPr id="22" name="Graphic 21" descr="Processor with solid fill">
                <a:extLst>
                  <a:ext uri="{FF2B5EF4-FFF2-40B4-BE49-F238E27FC236}">
                    <a16:creationId xmlns:a16="http://schemas.microsoft.com/office/drawing/2014/main" id="{85F2D3C5-7A97-073A-D07D-796E13388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5626955" y="1910877"/>
                <a:ext cx="740506" cy="734129"/>
              </a:xfrm>
              <a:prstGeom prst="rect">
                <a:avLst/>
              </a:prstGeom>
            </p:spPr>
          </p:pic>
        </p:grpSp>
      </p:grpSp>
      <p:sp>
        <p:nvSpPr>
          <p:cNvPr id="46" name="Striped Right Arrow 45">
            <a:extLst>
              <a:ext uri="{FF2B5EF4-FFF2-40B4-BE49-F238E27FC236}">
                <a16:creationId xmlns:a16="http://schemas.microsoft.com/office/drawing/2014/main" id="{3D46D809-14BA-1CA7-10DA-8D2BA9A66E3C}"/>
              </a:ext>
            </a:extLst>
          </p:cNvPr>
          <p:cNvSpPr/>
          <p:nvPr/>
        </p:nvSpPr>
        <p:spPr>
          <a:xfrm>
            <a:off x="5770853" y="2142142"/>
            <a:ext cx="816716" cy="191468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sp>
        <p:nvSpPr>
          <p:cNvPr id="48" name="Striped Right Arrow 47">
            <a:extLst>
              <a:ext uri="{FF2B5EF4-FFF2-40B4-BE49-F238E27FC236}">
                <a16:creationId xmlns:a16="http://schemas.microsoft.com/office/drawing/2014/main" id="{C04F025C-36B4-86A7-8B57-D3C2763FF6AA}"/>
              </a:ext>
            </a:extLst>
          </p:cNvPr>
          <p:cNvSpPr/>
          <p:nvPr/>
        </p:nvSpPr>
        <p:spPr>
          <a:xfrm>
            <a:off x="2942171" y="2142142"/>
            <a:ext cx="816716" cy="191468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2668A12-0D07-DDF4-F1B2-B39B42D7963A}"/>
              </a:ext>
            </a:extLst>
          </p:cNvPr>
          <p:cNvSpPr/>
          <p:nvPr/>
        </p:nvSpPr>
        <p:spPr>
          <a:xfrm>
            <a:off x="0" y="3882586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Signals: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Ionic current measurements generated at a certain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B779B859-4214-5FB8-59D0-49147AB391D0}"/>
              </a:ext>
            </a:extLst>
          </p:cNvPr>
          <p:cNvGrpSpPr/>
          <p:nvPr/>
        </p:nvGrpSpPr>
        <p:grpSpPr>
          <a:xfrm>
            <a:off x="1758204" y="2765367"/>
            <a:ext cx="5936655" cy="722866"/>
            <a:chOff x="1758204" y="2765367"/>
            <a:chExt cx="5936655" cy="722866"/>
          </a:xfrm>
        </p:grpSpPr>
        <p:sp>
          <p:nvSpPr>
            <p:cNvPr id="112" name="Striped Right Arrow 111">
              <a:extLst>
                <a:ext uri="{FF2B5EF4-FFF2-40B4-BE49-F238E27FC236}">
                  <a16:creationId xmlns:a16="http://schemas.microsoft.com/office/drawing/2014/main" id="{B96741DF-EF4E-BFEE-ADB0-9E992D7EC424}"/>
                </a:ext>
              </a:extLst>
            </p:cNvPr>
            <p:cNvSpPr/>
            <p:nvPr/>
          </p:nvSpPr>
          <p:spPr>
            <a:xfrm rot="16200000">
              <a:off x="1508415" y="3015156"/>
              <a:ext cx="691045" cy="19146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 b="1" dirty="0">
                <a:latin typeface="Corbel" panose="020B0503020204020204" pitchFamily="34" charset="0"/>
              </a:endParaRPr>
            </a:p>
          </p:txBody>
        </p:sp>
        <p:sp>
          <p:nvSpPr>
            <p:cNvPr id="115" name="Striped Right Arrow 114">
              <a:extLst>
                <a:ext uri="{FF2B5EF4-FFF2-40B4-BE49-F238E27FC236}">
                  <a16:creationId xmlns:a16="http://schemas.microsoft.com/office/drawing/2014/main" id="{E3F971F7-D9CA-ACAA-7FC4-2CE105967393}"/>
                </a:ext>
              </a:extLst>
            </p:cNvPr>
            <p:cNvSpPr/>
            <p:nvPr/>
          </p:nvSpPr>
          <p:spPr>
            <a:xfrm rot="5400000">
              <a:off x="7414855" y="3176412"/>
              <a:ext cx="369207" cy="190800"/>
            </a:xfrm>
            <a:prstGeom prst="stripedRightArrow">
              <a:avLst>
                <a:gd name="adj1" fmla="val 66433"/>
                <a:gd name="adj2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 b="1" dirty="0">
                <a:latin typeface="Corbel" panose="020B0503020204020204" pitchFamily="34" charset="0"/>
              </a:endParaRPr>
            </a:p>
          </p:txBody>
        </p:sp>
        <p:sp>
          <p:nvSpPr>
            <p:cNvPr id="116" name="Striped Right Arrow 115">
              <a:extLst>
                <a:ext uri="{FF2B5EF4-FFF2-40B4-BE49-F238E27FC236}">
                  <a16:creationId xmlns:a16="http://schemas.microsoft.com/office/drawing/2014/main" id="{17BDC618-D34E-303A-21F0-C0241D561969}"/>
                </a:ext>
              </a:extLst>
            </p:cNvPr>
            <p:cNvSpPr/>
            <p:nvPr/>
          </p:nvSpPr>
          <p:spPr>
            <a:xfrm rot="10800000">
              <a:off x="1790700" y="3297433"/>
              <a:ext cx="5778154" cy="190800"/>
            </a:xfrm>
            <a:prstGeom prst="stripedRightArrow">
              <a:avLst>
                <a:gd name="adj1" fmla="val 66433"/>
                <a:gd name="adj2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 b="1" dirty="0">
                <a:latin typeface="Corbel" panose="020B0503020204020204" pitchFamily="34" charset="0"/>
              </a:endParaRPr>
            </a:p>
          </p:txBody>
        </p:sp>
      </p:grpSp>
      <p:pic>
        <p:nvPicPr>
          <p:cNvPr id="6" name="Picture 5" descr="A red and white stop sign&#10;&#10;Description automatically generated">
            <a:extLst>
              <a:ext uri="{FF2B5EF4-FFF2-40B4-BE49-F238E27FC236}">
                <a16:creationId xmlns:a16="http://schemas.microsoft.com/office/drawing/2014/main" id="{474560B0-0F50-F140-1B76-1EA1C0EB0C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38" y="1471890"/>
            <a:ext cx="1315156" cy="1315156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F091716B-EBB2-8F62-F065-E9CF0703A97B}"/>
              </a:ext>
            </a:extLst>
          </p:cNvPr>
          <p:cNvSpPr/>
          <p:nvPr/>
        </p:nvSpPr>
        <p:spPr>
          <a:xfrm>
            <a:off x="0" y="5613502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Decisions: 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sequencing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based on real-time analysis</a:t>
            </a:r>
            <a:endParaRPr lang="en-CH" sz="2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3E69A-AC24-3AE1-C218-76BC228D28CF}"/>
              </a:ext>
            </a:extLst>
          </p:cNvPr>
          <p:cNvSpPr/>
          <p:nvPr/>
        </p:nvSpPr>
        <p:spPr>
          <a:xfrm>
            <a:off x="0" y="4748044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Analysis: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Analyzing all raw signals by 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matching the throughput</a:t>
            </a:r>
            <a:endParaRPr lang="en-GB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74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110" grpId="0" animBg="1"/>
      <p:bldP spid="111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>
                <a:latin typeface="Garamond" panose="02020404030301010803" pitchFamily="18" charset="0"/>
              </a:rPr>
              <a:t>The Sequence Until Mechanism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7AC199A-01DA-919E-F5EC-C480AEC3EB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560" y="934126"/>
                <a:ext cx="8798061" cy="5466674"/>
              </a:xfrm>
            </p:spPr>
            <p:txBody>
              <a:bodyPr/>
              <a:lstStyle/>
              <a:p>
                <a:pPr>
                  <a:spcAft>
                    <a:spcPts val="500"/>
                  </a:spcAft>
                </a:pPr>
                <a:r>
                  <a:rPr lang="en-GB" sz="2200" b="1" dirty="0">
                    <a:solidFill>
                      <a:schemeClr val="accent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Key Steps:</a:t>
                </a:r>
                <a:endParaRPr lang="en-GB" sz="1800" dirty="0">
                  <a:solidFill>
                    <a:schemeClr val="accent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Continuously generate relative abundance estimation after every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𝑛</m:t>
                    </m:r>
                  </m:oMath>
                </a14:m>
                <a:r>
                  <a:rPr lang="en-GB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reads</a:t>
                </a: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Keep the last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𝑡</m:t>
                    </m:r>
                  </m:oMath>
                </a14:m>
                <a:r>
                  <a:rPr lang="en-GB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estimation results</a:t>
                </a: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Detect outliers</a:t>
                </a:r>
                <a:r>
                  <a:rPr lang="en-GB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in the results via </a:t>
                </a:r>
                <a:r>
                  <a:rPr lang="en-GB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cross-correlation</a:t>
                </a:r>
                <a:r>
                  <a:rPr lang="en-GB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of the recent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𝑡</m:t>
                    </m:r>
                  </m:oMath>
                </a14:m>
                <a:r>
                  <a:rPr lang="en-GB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results</a:t>
                </a: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Absence of outliers indicates </a:t>
                </a:r>
                <a:r>
                  <a:rPr lang="en-GB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consistent results</a:t>
                </a:r>
                <a:endParaRPr lang="en-GB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endParaRPr>
              </a:p>
              <a:p>
                <a:pPr lvl="2">
                  <a:spcAft>
                    <a:spcPts val="500"/>
                  </a:spcAft>
                </a:pPr>
                <a:r>
                  <a:rPr lang="en-GB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Further sequencing </a:t>
                </a:r>
                <a:r>
                  <a:rPr lang="en-GB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is likely </a:t>
                </a:r>
                <a:r>
                  <a:rPr lang="en-GB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to generate consistent results  Stop the sequencing</a:t>
                </a:r>
                <a:endParaRPr lang="en-GB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7AC199A-01DA-919E-F5EC-C480AEC3EB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560" y="934126"/>
                <a:ext cx="8798061" cy="5466674"/>
              </a:xfrm>
              <a:blipFill>
                <a:blip r:embed="rId3"/>
                <a:stretch>
                  <a:fillRect l="-720" t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0392C46A-1C29-5A94-C8C4-53A3A77AD354}"/>
              </a:ext>
            </a:extLst>
          </p:cNvPr>
          <p:cNvGrpSpPr/>
          <p:nvPr/>
        </p:nvGrpSpPr>
        <p:grpSpPr>
          <a:xfrm>
            <a:off x="190232" y="3443724"/>
            <a:ext cx="6913832" cy="815885"/>
            <a:chOff x="190232" y="3537853"/>
            <a:chExt cx="6913832" cy="8158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AEA92BC-4C7D-DC35-D209-62386910A33E}"/>
                    </a:ext>
                  </a:extLst>
                </p:cNvPr>
                <p:cNvSpPr txBox="1"/>
                <p:nvPr/>
              </p:nvSpPr>
              <p:spPr>
                <a:xfrm>
                  <a:off x="190232" y="3737035"/>
                  <a:ext cx="2573749" cy="417520"/>
                </a:xfrm>
                <a:prstGeom prst="roundRect">
                  <a:avLst>
                    <a:gd name="adj" fmla="val 4777"/>
                  </a:avLst>
                </a:prstGeom>
                <a:solidFill>
                  <a:srgbClr val="FFEADC"/>
                </a:solidFill>
                <a:ln w="31750">
                  <a:solidFill>
                    <a:srgbClr val="E46C0B"/>
                  </a:solidFill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 lvl="0" algn="ctr" defTabSz="457200">
                    <a:lnSpc>
                      <a:spcPct val="110000"/>
                    </a:lnSpc>
                    <a:spcAft>
                      <a:spcPts val="30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kumimoji="0" lang="en-US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𝑛</m:t>
                      </m:r>
                    </m:oMath>
                  </a14:m>
                  <a:r>
                    <a:rPr kumimoji="0" lang="en-US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</a:t>
                  </a:r>
                  <a:r>
                    <a:rPr kumimoji="0" lang="en-US" i="0" u="none" strike="noStrike" kern="1200" cap="none" spc="0" normalizeH="0" baseline="0" noProof="0" dirty="0" err="1">
                      <a:ln>
                        <a:noFill/>
                      </a:ln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eads</a:t>
                  </a:r>
                  <a:r>
                    <a:rPr kumimoji="0" lang="en-US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Sequenced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AEA92BC-4C7D-DC35-D209-62386910A3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232" y="3737035"/>
                  <a:ext cx="2573749" cy="417520"/>
                </a:xfrm>
                <a:prstGeom prst="roundRect">
                  <a:avLst>
                    <a:gd name="adj" fmla="val 4777"/>
                  </a:avLst>
                </a:prstGeom>
                <a:blipFill>
                  <a:blip r:embed="rId4"/>
                  <a:stretch>
                    <a:fillRect b="-11111"/>
                  </a:stretch>
                </a:blipFill>
                <a:ln w="31750">
                  <a:solidFill>
                    <a:srgbClr val="E46C0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AF817B-9880-44FC-D126-7741DEEED546}"/>
                </a:ext>
              </a:extLst>
            </p:cNvPr>
            <p:cNvCxnSpPr>
              <a:cxnSpLocks/>
              <a:stCxn id="4" idx="3"/>
              <a:endCxn id="15" idx="1"/>
            </p:cNvCxnSpPr>
            <p:nvPr/>
          </p:nvCxnSpPr>
          <p:spPr>
            <a:xfrm>
              <a:off x="2763981" y="3945795"/>
              <a:ext cx="478868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3C42002-49AF-A20F-7FFB-DD2926272CF5}"/>
                </a:ext>
              </a:extLst>
            </p:cNvPr>
            <p:cNvSpPr/>
            <p:nvPr/>
          </p:nvSpPr>
          <p:spPr>
            <a:xfrm>
              <a:off x="3242849" y="3537853"/>
              <a:ext cx="1386398" cy="815885"/>
            </a:xfrm>
            <a:prstGeom prst="roundRect">
              <a:avLst/>
            </a:prstGeom>
            <a:solidFill>
              <a:srgbClr val="DCD0E5">
                <a:alpha val="20000"/>
              </a:srgbClr>
            </a:solidFill>
            <a:ln w="31750" cap="flat" cmpd="sng" algn="ctr">
              <a:solidFill>
                <a:srgbClr val="C294E5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Relative Abundance</a:t>
              </a:r>
              <a:r>
                <a:rPr kumimoji="0" lang="en-US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Estimation</a:t>
              </a:r>
              <a:endPara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C838315-10C5-D213-6F34-3B309816D761}"/>
                </a:ext>
              </a:extLst>
            </p:cNvPr>
            <p:cNvCxnSpPr>
              <a:cxnSpLocks/>
              <a:stCxn id="15" idx="3"/>
              <a:endCxn id="17" idx="1"/>
            </p:cNvCxnSpPr>
            <p:nvPr/>
          </p:nvCxnSpPr>
          <p:spPr>
            <a:xfrm flipV="1">
              <a:off x="4629247" y="3945795"/>
              <a:ext cx="76915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804B4F3-2A72-B0DF-D8E5-212E6EFECB7E}"/>
                </a:ext>
              </a:extLst>
            </p:cNvPr>
            <p:cNvSpPr/>
            <p:nvPr/>
          </p:nvSpPr>
          <p:spPr>
            <a:xfrm>
              <a:off x="5398404" y="3737038"/>
              <a:ext cx="1705660" cy="417514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Estimation #</a:t>
              </a:r>
              <a:r>
                <a:rPr lang="en-US" i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824F7B6-7C78-34D2-C17C-3B7037BAC6C7}"/>
              </a:ext>
            </a:extLst>
          </p:cNvPr>
          <p:cNvGrpSpPr/>
          <p:nvPr/>
        </p:nvGrpSpPr>
        <p:grpSpPr>
          <a:xfrm>
            <a:off x="190232" y="4367726"/>
            <a:ext cx="6913832" cy="2019207"/>
            <a:chOff x="190232" y="4461855"/>
            <a:chExt cx="6913832" cy="2019207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06432ACE-B7D0-BE3E-06AF-09BB08F524B2}"/>
                </a:ext>
              </a:extLst>
            </p:cNvPr>
            <p:cNvSpPr/>
            <p:nvPr/>
          </p:nvSpPr>
          <p:spPr>
            <a:xfrm>
              <a:off x="3242849" y="5665177"/>
              <a:ext cx="1386398" cy="815885"/>
            </a:xfrm>
            <a:prstGeom prst="roundRect">
              <a:avLst/>
            </a:prstGeom>
            <a:solidFill>
              <a:srgbClr val="DCD0E5">
                <a:alpha val="20000"/>
              </a:srgbClr>
            </a:solidFill>
            <a:ln w="31750" cap="flat" cmpd="sng" algn="ctr">
              <a:solidFill>
                <a:srgbClr val="C294E5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Relative Abundance</a:t>
              </a:r>
              <a:r>
                <a:rPr kumimoji="0" lang="en-US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Estimation</a:t>
              </a:r>
              <a:endPara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2F7E90E-6DFD-1803-9423-357102360443}"/>
                    </a:ext>
                  </a:extLst>
                </p:cNvPr>
                <p:cNvSpPr txBox="1"/>
                <p:nvPr/>
              </p:nvSpPr>
              <p:spPr>
                <a:xfrm>
                  <a:off x="190232" y="4661037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solidFill>
                  <a:srgbClr val="FFEADC"/>
                </a:solidFill>
                <a:ln w="31750">
                  <a:solidFill>
                    <a:srgbClr val="E46C0B"/>
                  </a:solidFill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 lvl="0" algn="ctr" defTabSz="457200">
                    <a:lnSpc>
                      <a:spcPct val="110000"/>
                    </a:lnSpc>
                    <a:spcAft>
                      <a:spcPts val="30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kumimoji="0" lang="en-US" b="0" i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kumimoji="0" lang="en-US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𝑛</m:t>
                      </m:r>
                    </m:oMath>
                  </a14:m>
                  <a:r>
                    <a:rPr kumimoji="0" lang="en-US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Reads Sequenced</a:t>
                  </a: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2F7E90E-6DFD-1803-9423-3571023604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232" y="4661037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blipFill>
                  <a:blip r:embed="rId5"/>
                  <a:stretch>
                    <a:fillRect b="-10811"/>
                  </a:stretch>
                </a:blipFill>
                <a:ln w="31750">
                  <a:solidFill>
                    <a:srgbClr val="E46C0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F21C1CC-4ED5-9BA4-CA0D-F8BB21191D0A}"/>
                </a:ext>
              </a:extLst>
            </p:cNvPr>
            <p:cNvCxnSpPr>
              <a:cxnSpLocks/>
              <a:stCxn id="31" idx="3"/>
              <a:endCxn id="33" idx="1"/>
            </p:cNvCxnSpPr>
            <p:nvPr/>
          </p:nvCxnSpPr>
          <p:spPr>
            <a:xfrm>
              <a:off x="2763982" y="4869797"/>
              <a:ext cx="47886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D137F40A-BED6-A64E-28E2-088B64D3A56E}"/>
                </a:ext>
              </a:extLst>
            </p:cNvPr>
            <p:cNvSpPr/>
            <p:nvPr/>
          </p:nvSpPr>
          <p:spPr>
            <a:xfrm>
              <a:off x="3242849" y="4461855"/>
              <a:ext cx="1386398" cy="815885"/>
            </a:xfrm>
            <a:prstGeom prst="roundRect">
              <a:avLst/>
            </a:prstGeom>
            <a:solidFill>
              <a:srgbClr val="DCD0E5">
                <a:alpha val="20000"/>
              </a:srgbClr>
            </a:solidFill>
            <a:ln w="31750" cap="flat" cmpd="sng" algn="ctr">
              <a:solidFill>
                <a:srgbClr val="C294E5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Relative Abundance</a:t>
              </a:r>
              <a:r>
                <a:rPr kumimoji="0" lang="en-US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Estimation</a:t>
              </a:r>
              <a:endPara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7482836-A877-BFE8-E6D0-980B071983DF}"/>
                </a:ext>
              </a:extLst>
            </p:cNvPr>
            <p:cNvCxnSpPr>
              <a:cxnSpLocks/>
              <a:stCxn id="33" idx="3"/>
              <a:endCxn id="35" idx="1"/>
            </p:cNvCxnSpPr>
            <p:nvPr/>
          </p:nvCxnSpPr>
          <p:spPr>
            <a:xfrm flipV="1">
              <a:off x="4629247" y="4869797"/>
              <a:ext cx="76915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2DD20B1-779E-5AD3-C2C2-D5CEC9295D39}"/>
                </a:ext>
              </a:extLst>
            </p:cNvPr>
            <p:cNvSpPr/>
            <p:nvPr/>
          </p:nvSpPr>
          <p:spPr>
            <a:xfrm>
              <a:off x="5398404" y="4661040"/>
              <a:ext cx="1705660" cy="417514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Estimation #</a:t>
              </a:r>
              <a:r>
                <a:rPr lang="en-US" i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244318B-A4E3-582B-3FEB-23EF988DF493}"/>
                    </a:ext>
                  </a:extLst>
                </p:cNvPr>
                <p:cNvSpPr txBox="1"/>
                <p:nvPr/>
              </p:nvSpPr>
              <p:spPr>
                <a:xfrm>
                  <a:off x="190232" y="5864359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solidFill>
                  <a:srgbClr val="FFEADC"/>
                </a:solidFill>
                <a:ln w="31750">
                  <a:solidFill>
                    <a:srgbClr val="E46C0B"/>
                  </a:solidFill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 lvl="0" algn="ctr" defTabSz="457200">
                    <a:lnSpc>
                      <a:spcPct val="110000"/>
                    </a:lnSpc>
                    <a:spcAft>
                      <a:spcPts val="30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0" lang="en-US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𝑛</m:t>
                      </m:r>
                    </m:oMath>
                  </a14:m>
                  <a:r>
                    <a:rPr kumimoji="0" lang="en-US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Reads Sequenced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244318B-A4E3-582B-3FEB-23EF988DF4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232" y="5864359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blipFill>
                  <a:blip r:embed="rId6"/>
                  <a:stretch>
                    <a:fillRect b="-11111"/>
                  </a:stretch>
                </a:blipFill>
                <a:ln w="31750">
                  <a:solidFill>
                    <a:srgbClr val="E46C0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CADCC01-3B5E-5914-9AD9-EC512320415F}"/>
                </a:ext>
              </a:extLst>
            </p:cNvPr>
            <p:cNvCxnSpPr>
              <a:cxnSpLocks/>
              <a:stCxn id="36" idx="3"/>
              <a:endCxn id="38" idx="1"/>
            </p:cNvCxnSpPr>
            <p:nvPr/>
          </p:nvCxnSpPr>
          <p:spPr>
            <a:xfrm>
              <a:off x="2763982" y="6073119"/>
              <a:ext cx="47886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52720A-E012-F819-5768-8E5A9D14FF9F}"/>
                </a:ext>
              </a:extLst>
            </p:cNvPr>
            <p:cNvCxnSpPr>
              <a:cxnSpLocks/>
              <a:stCxn id="38" idx="3"/>
              <a:endCxn id="40" idx="1"/>
            </p:cNvCxnSpPr>
            <p:nvPr/>
          </p:nvCxnSpPr>
          <p:spPr>
            <a:xfrm flipV="1">
              <a:off x="4629247" y="6073119"/>
              <a:ext cx="769156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ounded Rectangle 39">
                  <a:extLst>
                    <a:ext uri="{FF2B5EF4-FFF2-40B4-BE49-F238E27FC236}">
                      <a16:creationId xmlns:a16="http://schemas.microsoft.com/office/drawing/2014/main" id="{77C4EC89-CF7D-8283-8058-3754745A7570}"/>
                    </a:ext>
                  </a:extLst>
                </p:cNvPr>
                <p:cNvSpPr/>
                <p:nvPr/>
              </p:nvSpPr>
              <p:spPr>
                <a:xfrm>
                  <a:off x="5398403" y="5864362"/>
                  <a:ext cx="1705661" cy="417514"/>
                </a:xfrm>
                <a:prstGeom prst="roundRect">
                  <a:avLst/>
                </a:prstGeom>
                <a:solidFill>
                  <a:srgbClr val="FCEECB"/>
                </a:solidFill>
                <a:ln w="31750" cap="flat" cmpd="sng" algn="ctr">
                  <a:solidFill>
                    <a:srgbClr val="AB8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600847"/>
                  <a:r>
                    <a:rPr lang="en-US" dirty="0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Estimation #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𝑡</m:t>
                      </m:r>
                    </m:oMath>
                  </a14:m>
                  <a:endParaRPr lang="en-US" kern="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0" name="Rounded Rectangle 39">
                  <a:extLst>
                    <a:ext uri="{FF2B5EF4-FFF2-40B4-BE49-F238E27FC236}">
                      <a16:creationId xmlns:a16="http://schemas.microsoft.com/office/drawing/2014/main" id="{77C4EC89-CF7D-8283-8058-3754745A75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8403" y="5864362"/>
                  <a:ext cx="1705661" cy="417514"/>
                </a:xfrm>
                <a:prstGeom prst="roundRect">
                  <a:avLst/>
                </a:prstGeom>
                <a:blipFill>
                  <a:blip r:embed="rId7"/>
                  <a:stretch>
                    <a:fillRect b="-13889"/>
                  </a:stretch>
                </a:blipFill>
                <a:ln w="31750" cap="flat" cmpd="sng" algn="ctr">
                  <a:solidFill>
                    <a:srgbClr val="AB8000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0FAFF20-11D1-E217-7748-FDB133389628}"/>
                </a:ext>
              </a:extLst>
            </p:cNvPr>
            <p:cNvSpPr txBox="1"/>
            <p:nvPr/>
          </p:nvSpPr>
          <p:spPr>
            <a:xfrm rot="5400000">
              <a:off x="3983538" y="5286792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CH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5BB1D7D-64A8-F120-A207-0A6C70010CB7}"/>
                </a:ext>
              </a:extLst>
            </p:cNvPr>
            <p:cNvSpPr txBox="1"/>
            <p:nvPr/>
          </p:nvSpPr>
          <p:spPr>
            <a:xfrm rot="5400000">
              <a:off x="6322805" y="5286792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CH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8862BBE-3E3C-0C81-AD02-EC8F415E3541}"/>
                </a:ext>
              </a:extLst>
            </p:cNvPr>
            <p:cNvSpPr txBox="1"/>
            <p:nvPr/>
          </p:nvSpPr>
          <p:spPr>
            <a:xfrm rot="5400000">
              <a:off x="1343497" y="5286792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CH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340673E-6521-27BF-6F0C-73F1D2D424A0}"/>
              </a:ext>
            </a:extLst>
          </p:cNvPr>
          <p:cNvGrpSpPr/>
          <p:nvPr/>
        </p:nvGrpSpPr>
        <p:grpSpPr>
          <a:xfrm>
            <a:off x="7170521" y="3642905"/>
            <a:ext cx="1602142" cy="2544841"/>
            <a:chOff x="7170521" y="3737034"/>
            <a:chExt cx="1602142" cy="2544841"/>
          </a:xfrm>
        </p:grpSpPr>
        <p:sp>
          <p:nvSpPr>
            <p:cNvPr id="56" name="Left Brace 55">
              <a:extLst>
                <a:ext uri="{FF2B5EF4-FFF2-40B4-BE49-F238E27FC236}">
                  <a16:creationId xmlns:a16="http://schemas.microsoft.com/office/drawing/2014/main" id="{4FBC3491-ED31-BA18-1F80-D0B84ABEE294}"/>
                </a:ext>
              </a:extLst>
            </p:cNvPr>
            <p:cNvSpPr/>
            <p:nvPr/>
          </p:nvSpPr>
          <p:spPr>
            <a:xfrm rot="10800000">
              <a:off x="7170521" y="3737034"/>
              <a:ext cx="213571" cy="2544841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35D453D-9701-1F76-D488-6472DF2379EB}"/>
                </a:ext>
              </a:extLst>
            </p:cNvPr>
            <p:cNvCxnSpPr>
              <a:cxnSpLocks/>
            </p:cNvCxnSpPr>
            <p:nvPr/>
          </p:nvCxnSpPr>
          <p:spPr>
            <a:xfrm>
              <a:off x="7384092" y="5009456"/>
              <a:ext cx="308571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2" name="Diamond 61">
              <a:extLst>
                <a:ext uri="{FF2B5EF4-FFF2-40B4-BE49-F238E27FC236}">
                  <a16:creationId xmlns:a16="http://schemas.microsoft.com/office/drawing/2014/main" id="{9C0AC6BF-9345-BCEA-DDBB-EF6ACC24E1B2}"/>
                </a:ext>
              </a:extLst>
            </p:cNvPr>
            <p:cNvSpPr/>
            <p:nvPr/>
          </p:nvSpPr>
          <p:spPr>
            <a:xfrm>
              <a:off x="7692663" y="4649455"/>
              <a:ext cx="1080000" cy="720000"/>
            </a:xfrm>
            <a:prstGeom prst="diamond">
              <a:avLst/>
            </a:prstGeom>
            <a:solidFill>
              <a:srgbClr val="E3F0D9"/>
            </a:solidFill>
            <a:ln w="317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Outlier?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0BDF99C-89F4-16E8-D427-6C689D05D82B}"/>
              </a:ext>
            </a:extLst>
          </p:cNvPr>
          <p:cNvGrpSpPr/>
          <p:nvPr/>
        </p:nvGrpSpPr>
        <p:grpSpPr>
          <a:xfrm>
            <a:off x="7519139" y="3467972"/>
            <a:ext cx="1427047" cy="1106012"/>
            <a:chOff x="7519139" y="3562101"/>
            <a:chExt cx="1427047" cy="1106012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98652B5-4D6C-CF61-CB78-35327A5BDD3B}"/>
                </a:ext>
              </a:extLst>
            </p:cNvPr>
            <p:cNvCxnSpPr>
              <a:cxnSpLocks/>
              <a:endCxn id="76" idx="2"/>
            </p:cNvCxnSpPr>
            <p:nvPr/>
          </p:nvCxnSpPr>
          <p:spPr>
            <a:xfrm flipV="1">
              <a:off x="8232663" y="4167741"/>
              <a:ext cx="0" cy="48171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B6D3103-2AA7-C1A5-7631-1231574A5E1F}"/>
                </a:ext>
              </a:extLst>
            </p:cNvPr>
            <p:cNvSpPr txBox="1"/>
            <p:nvPr/>
          </p:nvSpPr>
          <p:spPr>
            <a:xfrm rot="16200000">
              <a:off x="7887905" y="4323355"/>
              <a:ext cx="41251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Yes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6155AFA7-50C7-2803-683F-70DDAF6A7774}"/>
                </a:ext>
              </a:extLst>
            </p:cNvPr>
            <p:cNvSpPr/>
            <p:nvPr/>
          </p:nvSpPr>
          <p:spPr>
            <a:xfrm>
              <a:off x="7519139" y="3562101"/>
              <a:ext cx="1427047" cy="60564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Keep Sequencing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4530B5D-276E-E873-5ACB-AB7BC8F65371}"/>
              </a:ext>
            </a:extLst>
          </p:cNvPr>
          <p:cNvGrpSpPr/>
          <p:nvPr/>
        </p:nvGrpSpPr>
        <p:grpSpPr>
          <a:xfrm>
            <a:off x="7525173" y="5275326"/>
            <a:ext cx="1427047" cy="1065488"/>
            <a:chOff x="7525173" y="5275326"/>
            <a:chExt cx="1427047" cy="1065488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5784F1D-B9AE-FFD3-C0EC-2A6096303FD2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>
              <a:off x="8232663" y="5275326"/>
              <a:ext cx="0" cy="42570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C088D4-8A1A-E941-515F-16BE32A14910}"/>
                </a:ext>
              </a:extLst>
            </p:cNvPr>
            <p:cNvSpPr txBox="1"/>
            <p:nvPr/>
          </p:nvSpPr>
          <p:spPr>
            <a:xfrm rot="16200000">
              <a:off x="7896481" y="5353482"/>
              <a:ext cx="39536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A09DF2C7-7B06-308A-3F28-F98FD72218DC}"/>
                </a:ext>
              </a:extLst>
            </p:cNvPr>
            <p:cNvSpPr/>
            <p:nvPr/>
          </p:nvSpPr>
          <p:spPr>
            <a:xfrm>
              <a:off x="7525173" y="5735174"/>
              <a:ext cx="1427047" cy="60564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Stop Sequencing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0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911837"/>
            <a:ext cx="8672264" cy="108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66163"/>
            <a:ext cx="8672264" cy="108000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4C16E8-8CAC-EE46-8433-92ACFE20B5B5}"/>
              </a:ext>
            </a:extLst>
          </p:cNvPr>
          <p:cNvSpPr/>
          <p:nvPr/>
        </p:nvSpPr>
        <p:spPr>
          <a:xfrm>
            <a:off x="235868" y="3563279"/>
            <a:ext cx="8672264" cy="1080000"/>
          </a:xfrm>
          <a:prstGeom prst="rect">
            <a:avLst/>
          </a:prstGeom>
          <a:solidFill>
            <a:srgbClr val="05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E2A9-4038-194A-AF39-FFE08078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Outline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2214721"/>
            <a:ext cx="8672264" cy="108000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</a:t>
            </a:r>
          </a:p>
        </p:txBody>
      </p:sp>
    </p:spTree>
    <p:extLst>
      <p:ext uri="{BB962C8B-B14F-4D97-AF65-F5344CB8AC3E}">
        <p14:creationId xmlns:p14="http://schemas.microsoft.com/office/powerpoint/2010/main" val="1291830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>
                <a:latin typeface="Garamond" panose="02020404030301010803" pitchFamily="18" charset="0"/>
              </a:rPr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FE194-297D-F64B-87C3-5D0EC9401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6"/>
            <a:ext cx="8798061" cy="5518045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Compared to </a:t>
            </a:r>
            <a:r>
              <a:rPr lang="en-GB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UNCALLED</a:t>
            </a: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GB" sz="20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Kovaka</a:t>
            </a:r>
            <a:r>
              <a:rPr lang="en-GB" sz="20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+, Nat. Biotech. 2021]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GB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Sigmap</a:t>
            </a:r>
            <a:r>
              <a:rPr lang="en-GB" sz="2000" dirty="0">
                <a:solidFill>
                  <a:srgbClr val="E7E6E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[Zhang+, ISMB/ECCB 2021]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Aft>
                <a:spcPts val="500"/>
              </a:spcAft>
            </a:pP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CPU baseline: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AMD EPYC 7742 @2.26GHz</a:t>
            </a:r>
          </a:p>
          <a:p>
            <a:pPr lvl="1">
              <a:spcAft>
                <a:spcPts val="500"/>
              </a:spcAft>
            </a:pP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threads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each tool</a:t>
            </a:r>
          </a:p>
          <a:p>
            <a:pPr>
              <a:spcAft>
                <a:spcPts val="500"/>
              </a:spcAft>
            </a:pP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cases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real-time genome analysis:</a:t>
            </a:r>
          </a:p>
          <a:p>
            <a:pPr marL="466850" lvl="1" indent="-342900">
              <a:spcAft>
                <a:spcPts val="500"/>
              </a:spcAft>
              <a:buFont typeface="+mj-lt"/>
              <a:buAutoNum type="arabicPeriod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Read mapping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850" lvl="1" indent="-342900">
              <a:spcAft>
                <a:spcPts val="500"/>
              </a:spcAft>
              <a:buFont typeface="+mj-lt"/>
              <a:buAutoNum type="arabicPeriod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abundance estimation</a:t>
            </a:r>
          </a:p>
          <a:p>
            <a:pPr lvl="2">
              <a:spcAft>
                <a:spcPts val="500"/>
              </a:spcAft>
            </a:pPr>
            <a:r>
              <a:rPr lang="en-GB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Benefits of Sequence Until</a:t>
            </a:r>
          </a:p>
          <a:p>
            <a:pPr marL="466850" lvl="1" indent="-342900">
              <a:spcAft>
                <a:spcPts val="500"/>
              </a:spcAft>
              <a:buFont typeface="+mj-lt"/>
              <a:buAutoNum type="arabicPeriod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Contamination analysis</a:t>
            </a:r>
          </a:p>
        </p:txBody>
      </p:sp>
    </p:spTree>
    <p:extLst>
      <p:ext uri="{BB962C8B-B14F-4D97-AF65-F5344CB8AC3E}">
        <p14:creationId xmlns:p14="http://schemas.microsoft.com/office/powerpoint/2010/main" val="100613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>
                <a:latin typeface="Garamond" panose="02020404030301010803" pitchFamily="18" charset="0"/>
              </a:rPr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FE194-297D-F64B-87C3-5D0EC9401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6"/>
            <a:ext cx="8798061" cy="5518045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 metrics:</a:t>
            </a:r>
          </a:p>
          <a:p>
            <a:pPr lvl="1">
              <a:spcAft>
                <a:spcPts val="500"/>
              </a:spcAft>
            </a:pPr>
            <a:r>
              <a:rPr lang="en-GB" sz="18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(bases processed per second)</a:t>
            </a:r>
          </a:p>
          <a:p>
            <a:pPr lvl="1">
              <a:spcAft>
                <a:spcPts val="500"/>
              </a:spcAft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reduction in </a:t>
            </a:r>
            <a:r>
              <a:rPr lang="en-GB" sz="18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time and cost</a:t>
            </a:r>
          </a:p>
          <a:p>
            <a:pPr lvl="1">
              <a:spcAft>
                <a:spcPts val="500"/>
              </a:spcAft>
            </a:pPr>
            <a:r>
              <a:rPr lang="en-GB" sz="18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Accuracy</a:t>
            </a:r>
          </a:p>
          <a:p>
            <a:pPr lvl="2">
              <a:spcAft>
                <a:spcPts val="500"/>
              </a:spcAft>
            </a:pPr>
            <a:r>
              <a:rPr lang="en-GB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Baseline:</a:t>
            </a: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Mapping basecalled reads using minimap2</a:t>
            </a:r>
          </a:p>
          <a:p>
            <a:pPr lvl="2">
              <a:spcAft>
                <a:spcPts val="500"/>
              </a:spcAft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Precision, recall, and F1 scores</a:t>
            </a:r>
          </a:p>
          <a:p>
            <a:pPr lvl="2">
              <a:spcAft>
                <a:spcPts val="500"/>
              </a:spcAft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abundance estimation distance to ground truth</a:t>
            </a:r>
          </a:p>
          <a:p>
            <a:pPr marL="342900" indent="-342900">
              <a:spcAft>
                <a:spcPts val="500"/>
              </a:spcAft>
              <a:buFont typeface="+mj-lt"/>
              <a:buAutoNum type="arabicPeriod"/>
            </a:pPr>
            <a:endParaRPr lang="en-GB" sz="22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Datasets:</a:t>
            </a:r>
          </a:p>
          <a:p>
            <a:pPr>
              <a:spcAft>
                <a:spcPts val="500"/>
              </a:spcAft>
            </a:pPr>
            <a:endParaRPr lang="en-GB" sz="20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 descr="A table with numbers and text&#10;&#10;Description automatically generated">
            <a:extLst>
              <a:ext uri="{FF2B5EF4-FFF2-40B4-BE49-F238E27FC236}">
                <a16:creationId xmlns:a16="http://schemas.microsoft.com/office/drawing/2014/main" id="{A26993EB-0EA9-B9DD-3F3D-3D7610B74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46" y="3911193"/>
            <a:ext cx="3638425" cy="26088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98C6BF-E2A4-BDD0-89B9-CB8E9B85694F}"/>
              </a:ext>
            </a:extLst>
          </p:cNvPr>
          <p:cNvSpPr/>
          <p:nvPr/>
        </p:nvSpPr>
        <p:spPr>
          <a:xfrm>
            <a:off x="3091084" y="4155050"/>
            <a:ext cx="3638425" cy="1452946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75F3C0-E7A4-01E7-3E6D-05EFFB95C729}"/>
              </a:ext>
            </a:extLst>
          </p:cNvPr>
          <p:cNvSpPr/>
          <p:nvPr/>
        </p:nvSpPr>
        <p:spPr>
          <a:xfrm>
            <a:off x="3091084" y="5607996"/>
            <a:ext cx="3638425" cy="442222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DE486A-EEA1-7470-E589-8569E3ACF807}"/>
              </a:ext>
            </a:extLst>
          </p:cNvPr>
          <p:cNvSpPr/>
          <p:nvPr/>
        </p:nvSpPr>
        <p:spPr>
          <a:xfrm>
            <a:off x="3091084" y="6055468"/>
            <a:ext cx="3638425" cy="442222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</p:spTree>
    <p:extLst>
      <p:ext uri="{BB962C8B-B14F-4D97-AF65-F5344CB8AC3E}">
        <p14:creationId xmlns:p14="http://schemas.microsoft.com/office/powerpoint/2010/main" val="385541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>
                <a:latin typeface="Garamond" panose="02020404030301010803" pitchFamily="18" charset="0"/>
              </a:rPr>
              <a:t>Throughput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8390A89-4B4E-2E78-D8A3-632025B20FB6}"/>
                  </a:ext>
                </a:extLst>
              </p:cNvPr>
              <p:cNvSpPr/>
              <p:nvPr/>
            </p:nvSpPr>
            <p:spPr>
              <a:xfrm>
                <a:off x="-29308" y="4270782"/>
                <a:ext cx="9202616" cy="1000101"/>
              </a:xfrm>
              <a:prstGeom prst="rect">
                <a:avLst/>
              </a:prstGeom>
              <a:solidFill>
                <a:srgbClr val="E3F0D9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108000"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GB" sz="2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25.8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and 3.4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better average throughput compared to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2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UNCALLED and Sigmap</a:t>
                </a:r>
                <a:r>
                  <a:rPr lang="en-GB" sz="2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respectively</a:t>
                </a:r>
                <a:endParaRPr lang="en-GB" sz="20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8390A89-4B4E-2E78-D8A3-632025B20F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308" y="4270782"/>
                <a:ext cx="9202616" cy="1000101"/>
              </a:xfrm>
              <a:prstGeom prst="rect">
                <a:avLst/>
              </a:prstGeom>
              <a:blipFill>
                <a:blip r:embed="rId3"/>
                <a:stretch>
                  <a:fillRect b="-2500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AC199A-01DA-919E-F5EC-C480AEC3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7"/>
            <a:ext cx="8798061" cy="853576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analysis requires </a:t>
            </a:r>
            <a:r>
              <a:rPr lang="en-GB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faster throughput than sequencer</a:t>
            </a:r>
          </a:p>
          <a:p>
            <a:pPr lvl="1">
              <a:spcAft>
                <a:spcPts val="500"/>
              </a:spcAft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 of a nanopore sequencer: ~</a:t>
            </a:r>
            <a:r>
              <a:rPr lang="en-GB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 bp/sec (data generation speed)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12C79-1BDC-6B71-DA2E-40546AED7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4152" y="1787703"/>
            <a:ext cx="6076430" cy="24659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BFE70A-CF62-29AB-9D18-912998ED899F}"/>
              </a:ext>
            </a:extLst>
          </p:cNvPr>
          <p:cNvSpPr/>
          <p:nvPr/>
        </p:nvSpPr>
        <p:spPr>
          <a:xfrm>
            <a:off x="-29308" y="5408708"/>
            <a:ext cx="9202616" cy="1000101"/>
          </a:xfrm>
          <a:prstGeom prst="rect">
            <a:avLst/>
          </a:prstGeom>
          <a:solidFill>
            <a:srgbClr val="FBE5D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Sigmap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cannot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perform real-time analysis</a:t>
            </a:r>
            <a:r>
              <a:rPr lang="en-GB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large genomes</a:t>
            </a:r>
            <a:endParaRPr lang="en-GB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F6E242-D23C-7512-E2C8-F0F3F266C3EF}"/>
              </a:ext>
            </a:extLst>
          </p:cNvPr>
          <p:cNvCxnSpPr>
            <a:cxnSpLocks/>
          </p:cNvCxnSpPr>
          <p:nvPr/>
        </p:nvCxnSpPr>
        <p:spPr>
          <a:xfrm>
            <a:off x="1981200" y="3112900"/>
            <a:ext cx="59436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2F6F9F-3F4B-60FC-D551-DC9B7E2CE49E}"/>
              </a:ext>
            </a:extLst>
          </p:cNvPr>
          <p:cNvGrpSpPr/>
          <p:nvPr/>
        </p:nvGrpSpPr>
        <p:grpSpPr>
          <a:xfrm>
            <a:off x="7541925" y="2411467"/>
            <a:ext cx="1602075" cy="1402279"/>
            <a:chOff x="7541925" y="2411467"/>
            <a:chExt cx="1602075" cy="1402279"/>
          </a:xfrm>
        </p:grpSpPr>
        <p:sp>
          <p:nvSpPr>
            <p:cNvPr id="13" name="Striped Right Arrow 12">
              <a:extLst>
                <a:ext uri="{FF2B5EF4-FFF2-40B4-BE49-F238E27FC236}">
                  <a16:creationId xmlns:a16="http://schemas.microsoft.com/office/drawing/2014/main" id="{8B3391F0-D4F5-6C4A-4DEA-C7D7017AB13E}"/>
                </a:ext>
              </a:extLst>
            </p:cNvPr>
            <p:cNvSpPr/>
            <p:nvPr/>
          </p:nvSpPr>
          <p:spPr>
            <a:xfrm rot="5400000">
              <a:off x="7312475" y="3448847"/>
              <a:ext cx="594349" cy="135449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 b="1" dirty="0">
                <a:latin typeface="Corbel" panose="020B0503020204020204" pitchFamily="34" charset="0"/>
              </a:endParaRPr>
            </a:p>
          </p:txBody>
        </p:sp>
        <p:sp>
          <p:nvSpPr>
            <p:cNvPr id="14" name="Striped Right Arrow 13">
              <a:extLst>
                <a:ext uri="{FF2B5EF4-FFF2-40B4-BE49-F238E27FC236}">
                  <a16:creationId xmlns:a16="http://schemas.microsoft.com/office/drawing/2014/main" id="{E45BAF6A-3D6D-E56D-6D1A-F3A8B1654447}"/>
                </a:ext>
              </a:extLst>
            </p:cNvPr>
            <p:cNvSpPr/>
            <p:nvPr/>
          </p:nvSpPr>
          <p:spPr>
            <a:xfrm rot="16200000">
              <a:off x="7312475" y="2640917"/>
              <a:ext cx="594349" cy="135449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 b="1" dirty="0">
                <a:latin typeface="Corbel" panose="020B0503020204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F2C770-696D-0911-EEC8-3EA04B6B8C4B}"/>
                </a:ext>
              </a:extLst>
            </p:cNvPr>
            <p:cNvSpPr txBox="1"/>
            <p:nvPr/>
          </p:nvSpPr>
          <p:spPr>
            <a:xfrm>
              <a:off x="7677374" y="2462420"/>
              <a:ext cx="1083395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Real-Time Analysis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2019EE-FD60-766A-9177-E567C0489979}"/>
                </a:ext>
              </a:extLst>
            </p:cNvPr>
            <p:cNvSpPr txBox="1"/>
            <p:nvPr/>
          </p:nvSpPr>
          <p:spPr>
            <a:xfrm>
              <a:off x="7677374" y="3270350"/>
              <a:ext cx="146662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 Real-Time</a:t>
              </a:r>
            </a:p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Analysis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4618ED7-2418-4F88-C041-CB8217B4CCB4}"/>
              </a:ext>
            </a:extLst>
          </p:cNvPr>
          <p:cNvSpPr/>
          <p:nvPr/>
        </p:nvSpPr>
        <p:spPr>
          <a:xfrm>
            <a:off x="5606777" y="3168664"/>
            <a:ext cx="218598" cy="706872"/>
          </a:xfrm>
          <a:prstGeom prst="rect">
            <a:avLst/>
          </a:prstGeom>
          <a:noFill/>
          <a:ln w="25400" cap="flat">
            <a:solidFill>
              <a:schemeClr val="tx1"/>
            </a:solidFill>
          </a:ln>
          <a:effectLst>
            <a:glow rad="76200">
              <a:srgbClr val="FF0000">
                <a:alpha val="50021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E82644-8FA8-193C-034D-0C14CC173AFE}"/>
              </a:ext>
            </a:extLst>
          </p:cNvPr>
          <p:cNvSpPr/>
          <p:nvPr/>
        </p:nvSpPr>
        <p:spPr>
          <a:xfrm>
            <a:off x="7188095" y="3192627"/>
            <a:ext cx="218599" cy="681483"/>
          </a:xfrm>
          <a:prstGeom prst="rect">
            <a:avLst/>
          </a:prstGeom>
          <a:noFill/>
          <a:ln w="25400" cap="flat">
            <a:solidFill>
              <a:schemeClr val="tx1"/>
            </a:solidFill>
          </a:ln>
          <a:effectLst>
            <a:glow rad="76200">
              <a:srgbClr val="FF0000">
                <a:alpha val="50021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</p:spTree>
    <p:extLst>
      <p:ext uri="{BB962C8B-B14F-4D97-AF65-F5344CB8AC3E}">
        <p14:creationId xmlns:p14="http://schemas.microsoft.com/office/powerpoint/2010/main" val="182374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uiExpand="1" build="p"/>
      <p:bldP spid="4" grpId="0" animBg="1"/>
      <p:bldP spid="19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>
                <a:latin typeface="Garamond" panose="02020404030301010803" pitchFamily="18" charset="0"/>
              </a:rPr>
              <a:t>Sequencing Time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AC199A-01DA-919E-F5EC-C480AEC3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7"/>
            <a:ext cx="8798061" cy="877148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Fewer bases to sequence 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</a:t>
            </a:r>
          </a:p>
          <a:p>
            <a:pPr lvl="1"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Reduction in sequencing time and cost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69BB17B-5E38-ADC5-3C76-1B51A0F5060F}"/>
                  </a:ext>
                </a:extLst>
              </p:cNvPr>
              <p:cNvSpPr/>
              <p:nvPr/>
            </p:nvSpPr>
            <p:spPr>
              <a:xfrm>
                <a:off x="-29308" y="5218000"/>
                <a:ext cx="9202616" cy="1000101"/>
              </a:xfrm>
              <a:prstGeom prst="rect">
                <a:avLst/>
              </a:prstGeom>
              <a:solidFill>
                <a:srgbClr val="E3F0D9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108000"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GB" sz="24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 </a:t>
                </a:r>
                <a:r>
                  <a:rPr lang="en-GB" sz="2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reduces sequencing time and cost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2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 large genomes</a:t>
                </a:r>
                <a:r>
                  <a:rPr lang="en-GB" sz="24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up to </a:t>
                </a:r>
                <a:r>
                  <a:rPr lang="en-GB" sz="2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1.3</a:t>
                </a:r>
                <a14:m>
                  <m:oMath xmlns:m="http://schemas.openxmlformats.org/officeDocument/2006/math">
                    <m:r>
                      <a:rPr lang="en-GB" sz="2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compared to UNCALLED</a:t>
                </a:r>
                <a:endParaRPr lang="en-GB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69BB17B-5E38-ADC5-3C76-1B51A0F506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308" y="5218000"/>
                <a:ext cx="9202616" cy="1000101"/>
              </a:xfrm>
              <a:prstGeom prst="rect">
                <a:avLst/>
              </a:prstGeom>
              <a:blipFill>
                <a:blip r:embed="rId3"/>
                <a:stretch>
                  <a:fillRect t="-4938" b="-13580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A2A32A6F-65AF-4553-1E99-5FFA603857B8}"/>
              </a:ext>
            </a:extLst>
          </p:cNvPr>
          <p:cNvGrpSpPr/>
          <p:nvPr/>
        </p:nvGrpSpPr>
        <p:grpSpPr>
          <a:xfrm>
            <a:off x="159939" y="1941662"/>
            <a:ext cx="8824123" cy="3145951"/>
            <a:chOff x="482968" y="1941662"/>
            <a:chExt cx="8824123" cy="31459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C7AE49-BBDC-5376-A2CD-AC643E09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2968" y="1941662"/>
              <a:ext cx="8178065" cy="3145951"/>
            </a:xfrm>
            <a:prstGeom prst="rect">
              <a:avLst/>
            </a:prstGeom>
          </p:spPr>
        </p:pic>
        <p:sp>
          <p:nvSpPr>
            <p:cNvPr id="4" name="Striped Right Arrow 3">
              <a:extLst>
                <a:ext uri="{FF2B5EF4-FFF2-40B4-BE49-F238E27FC236}">
                  <a16:creationId xmlns:a16="http://schemas.microsoft.com/office/drawing/2014/main" id="{7B51A34E-F5F1-A177-EBC1-1F6F5CC048EB}"/>
                </a:ext>
              </a:extLst>
            </p:cNvPr>
            <p:cNvSpPr/>
            <p:nvPr/>
          </p:nvSpPr>
          <p:spPr>
            <a:xfrm rot="5400000">
              <a:off x="7854796" y="3339975"/>
              <a:ext cx="2044189" cy="28849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 b="1" dirty="0">
                <a:latin typeface="Corbel" panose="020B0503020204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810C46-98EF-ECCB-1FBF-FDFBDB6DFCB8}"/>
                </a:ext>
              </a:extLst>
            </p:cNvPr>
            <p:cNvSpPr txBox="1"/>
            <p:nvPr/>
          </p:nvSpPr>
          <p:spPr>
            <a:xfrm rot="5400000">
              <a:off x="8388074" y="3328202"/>
              <a:ext cx="159181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Lower is better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D5EAC22-8D33-F052-2423-823B37F422F7}"/>
              </a:ext>
            </a:extLst>
          </p:cNvPr>
          <p:cNvSpPr/>
          <p:nvPr/>
        </p:nvSpPr>
        <p:spPr>
          <a:xfrm>
            <a:off x="5547361" y="2243702"/>
            <a:ext cx="2790644" cy="2814720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</p:spTree>
    <p:extLst>
      <p:ext uri="{BB962C8B-B14F-4D97-AF65-F5344CB8AC3E}">
        <p14:creationId xmlns:p14="http://schemas.microsoft.com/office/powerpoint/2010/main" val="294588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>
                <a:latin typeface="Garamond" panose="02020404030301010803" pitchFamily="18" charset="0"/>
              </a:rPr>
              <a:t>Mapping Accuracy</a:t>
            </a:r>
          </a:p>
        </p:txBody>
      </p:sp>
      <p:pic>
        <p:nvPicPr>
          <p:cNvPr id="13" name="Picture 12" descr="A table of data with numbers and text&#10;&#10;Description automatically generated">
            <a:extLst>
              <a:ext uri="{FF2B5EF4-FFF2-40B4-BE49-F238E27FC236}">
                <a16:creationId xmlns:a16="http://schemas.microsoft.com/office/drawing/2014/main" id="{E5D7DC8F-DE45-DB8C-5419-3F46821E2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6" y="1498379"/>
            <a:ext cx="3812400" cy="3240910"/>
          </a:xfrm>
          <a:prstGeom prst="rect">
            <a:avLst/>
          </a:prstGeom>
        </p:spPr>
      </p:pic>
      <p:pic>
        <p:nvPicPr>
          <p:cNvPr id="15" name="Picture 14" descr="A table with numbers and a few black text&#10;&#10;Description automatically generated">
            <a:extLst>
              <a:ext uri="{FF2B5EF4-FFF2-40B4-BE49-F238E27FC236}">
                <a16:creationId xmlns:a16="http://schemas.microsoft.com/office/drawing/2014/main" id="{DF27398B-2572-2E52-DAC5-C43041E78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76" y="1756940"/>
            <a:ext cx="3812400" cy="1608085"/>
          </a:xfrm>
          <a:prstGeom prst="rect">
            <a:avLst/>
          </a:prstGeom>
        </p:spPr>
      </p:pic>
      <p:pic>
        <p:nvPicPr>
          <p:cNvPr id="16" name="Picture 15" descr="A table of data with numbers and text&#10;&#10;Description automatically generated">
            <a:extLst>
              <a:ext uri="{FF2B5EF4-FFF2-40B4-BE49-F238E27FC236}">
                <a16:creationId xmlns:a16="http://schemas.microsoft.com/office/drawing/2014/main" id="{1E9FB37B-407A-92B9-52E6-2046C0862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22"/>
          <a:stretch/>
        </p:blipFill>
        <p:spPr>
          <a:xfrm>
            <a:off x="4942476" y="1498379"/>
            <a:ext cx="3812400" cy="2585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4696BC-BF5C-2518-C326-FF5659D4CB77}"/>
              </a:ext>
            </a:extLst>
          </p:cNvPr>
          <p:cNvSpPr/>
          <p:nvPr/>
        </p:nvSpPr>
        <p:spPr>
          <a:xfrm>
            <a:off x="8131629" y="1981323"/>
            <a:ext cx="623244" cy="553428"/>
          </a:xfrm>
          <a:prstGeom prst="rect">
            <a:avLst/>
          </a:prstGeom>
          <a:noFill/>
          <a:ln w="19050" cap="flat">
            <a:solidFill>
              <a:schemeClr val="accent6"/>
            </a:solidFill>
          </a:ln>
          <a:effectLst>
            <a:glow rad="63500">
              <a:schemeClr val="accent6">
                <a:alpha val="3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A0CCC95-2E98-7F23-3E3F-F88FD5726E05}"/>
                  </a:ext>
                </a:extLst>
              </p:cNvPr>
              <p:cNvSpPr/>
              <p:nvPr/>
            </p:nvSpPr>
            <p:spPr>
              <a:xfrm>
                <a:off x="-29308" y="5047639"/>
                <a:ext cx="9202616" cy="1000101"/>
              </a:xfrm>
              <a:prstGeom prst="rect">
                <a:avLst/>
              </a:prstGeom>
              <a:solidFill>
                <a:srgbClr val="E3F0D9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108000"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GB" sz="22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 Large Genomes:</a:t>
                </a:r>
                <a:r>
                  <a:rPr lang="en-GB" sz="2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RawHash provides the </a:t>
                </a:r>
                <a:r>
                  <a:rPr lang="en-GB" sz="22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best accuracy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2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 all metrics, resulting in</a:t>
                </a:r>
                <a:r>
                  <a:rPr lang="en-GB" sz="22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1.14</a:t>
                </a:r>
                <a14:m>
                  <m:oMath xmlns:m="http://schemas.openxmlformats.org/officeDocument/2006/math">
                    <m:r>
                      <a:rPr lang="en-GB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GB" sz="22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- 2.13</a:t>
                </a:r>
                <a14:m>
                  <m:oMath xmlns:m="http://schemas.openxmlformats.org/officeDocument/2006/math">
                    <m:r>
                      <a:rPr lang="en-GB" sz="2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GB" sz="2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improvement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score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A0CCC95-2E98-7F23-3E3F-F88FD5726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308" y="5047639"/>
                <a:ext cx="9202616" cy="1000101"/>
              </a:xfrm>
              <a:prstGeom prst="rect">
                <a:avLst/>
              </a:prstGeom>
              <a:blipFill>
                <a:blip r:embed="rId5"/>
                <a:stretch>
                  <a:fillRect b="-7407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F8174B-B4E1-92CD-3382-9DCD86371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7"/>
            <a:ext cx="8798061" cy="489724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mapping accuracy of each tool and each use case</a:t>
            </a:r>
            <a:endParaRPr lang="en-GB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BB9E3F-957E-0A13-BAF2-FB8B82A9AA4F}"/>
              </a:ext>
            </a:extLst>
          </p:cNvPr>
          <p:cNvSpPr/>
          <p:nvPr/>
        </p:nvSpPr>
        <p:spPr>
          <a:xfrm>
            <a:off x="3550128" y="2007553"/>
            <a:ext cx="782507" cy="2176488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623D1E-88FF-B2C7-B431-1F45318B7800}"/>
              </a:ext>
            </a:extLst>
          </p:cNvPr>
          <p:cNvSpPr/>
          <p:nvPr/>
        </p:nvSpPr>
        <p:spPr>
          <a:xfrm>
            <a:off x="8112678" y="2795483"/>
            <a:ext cx="642196" cy="569542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2C5016-0C2E-B339-2D7A-C6A4993AB2F0}"/>
              </a:ext>
            </a:extLst>
          </p:cNvPr>
          <p:cNvSpPr/>
          <p:nvPr/>
        </p:nvSpPr>
        <p:spPr>
          <a:xfrm>
            <a:off x="3550128" y="4184951"/>
            <a:ext cx="782507" cy="553428"/>
          </a:xfrm>
          <a:prstGeom prst="rect">
            <a:avLst/>
          </a:prstGeom>
          <a:noFill/>
          <a:ln w="19050" cap="flat">
            <a:solidFill>
              <a:schemeClr val="accent6"/>
            </a:solidFill>
          </a:ln>
          <a:effectLst>
            <a:glow rad="63500">
              <a:schemeClr val="accent6">
                <a:alpha val="3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</p:spTree>
    <p:extLst>
      <p:ext uri="{BB962C8B-B14F-4D97-AF65-F5344CB8AC3E}">
        <p14:creationId xmlns:p14="http://schemas.microsoft.com/office/powerpoint/2010/main" val="12204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9" grpId="0" animBg="1"/>
      <p:bldP spid="20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3800" dirty="0">
                <a:latin typeface="Garamond" panose="02020404030301010803" pitchFamily="18" charset="0"/>
              </a:rPr>
              <a:t>Relative Abundance Estimation Accuracy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AC199A-01DA-919E-F5EC-C480AEC3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8"/>
            <a:ext cx="8798061" cy="1191556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Estimating the ratio of genomes in a sample in real-time</a:t>
            </a:r>
          </a:p>
          <a:p>
            <a:pPr lvl="1">
              <a:spcAft>
                <a:spcPts val="500"/>
              </a:spcAft>
            </a:pP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Distance: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Euclidean distance compared to the ground truth distance</a:t>
            </a:r>
          </a:p>
          <a:p>
            <a:pPr lvl="1"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dataset includes a large reference genome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A table of numbers and symbols&#10;&#10;Description automatically generated">
            <a:extLst>
              <a:ext uri="{FF2B5EF4-FFF2-40B4-BE49-F238E27FC236}">
                <a16:creationId xmlns:a16="http://schemas.microsoft.com/office/drawing/2014/main" id="{C0BC4D29-7C62-D114-8980-D3A2D48B7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2" y="2461963"/>
            <a:ext cx="7337757" cy="21624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C1E613-9D85-5C9A-5708-D725DABB972F}"/>
              </a:ext>
            </a:extLst>
          </p:cNvPr>
          <p:cNvSpPr/>
          <p:nvPr/>
        </p:nvSpPr>
        <p:spPr>
          <a:xfrm>
            <a:off x="-29308" y="4960722"/>
            <a:ext cx="9202616" cy="1000101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 provides the </a:t>
            </a:r>
            <a:r>
              <a:rPr lang="en-GB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relative abundance estimation</a:t>
            </a:r>
            <a:r>
              <a:rPr lang="en-GB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closest to the ground truth estimation</a:t>
            </a:r>
            <a:endParaRPr lang="en-GB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F3A83F-6EA3-C76F-B044-747C2E52D1F4}"/>
              </a:ext>
            </a:extLst>
          </p:cNvPr>
          <p:cNvSpPr/>
          <p:nvPr/>
        </p:nvSpPr>
        <p:spPr>
          <a:xfrm>
            <a:off x="7480663" y="4246063"/>
            <a:ext cx="840377" cy="348495"/>
          </a:xfrm>
          <a:prstGeom prst="rect">
            <a:avLst/>
          </a:prstGeom>
          <a:noFill/>
          <a:ln w="19050" cap="flat">
            <a:solidFill>
              <a:schemeClr val="accent6"/>
            </a:solidFill>
          </a:ln>
          <a:effectLst>
            <a:glow rad="63500">
              <a:schemeClr val="accent6">
                <a:alpha val="3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</p:spTree>
    <p:extLst>
      <p:ext uri="{BB962C8B-B14F-4D97-AF65-F5344CB8AC3E}">
        <p14:creationId xmlns:p14="http://schemas.microsoft.com/office/powerpoint/2010/main" val="292258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>
                <a:latin typeface="Garamond" panose="02020404030301010803" pitchFamily="18" charset="0"/>
              </a:rPr>
              <a:t>Real Implementation of Sequence Until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AC199A-01DA-919E-F5EC-C480AEC3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7"/>
            <a:ext cx="8798061" cy="1910674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Running </a:t>
            </a:r>
            <a:r>
              <a:rPr lang="en-GB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by using</a:t>
            </a:r>
          </a:p>
          <a:p>
            <a:pPr lvl="1">
              <a:spcAft>
                <a:spcPts val="500"/>
              </a:spcAft>
            </a:pPr>
            <a:r>
              <a:rPr lang="en-GB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</a:t>
            </a: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(100%):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entire sample </a:t>
            </a: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Sequence Until</a:t>
            </a:r>
          </a:p>
          <a:p>
            <a:pPr lvl="1">
              <a:spcAft>
                <a:spcPts val="500"/>
              </a:spcAft>
            </a:pP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 (7%):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RawHash </a:t>
            </a: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Sequence Until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where Sequence Until dynamically stops the entire sequencing after sequencing </a:t>
            </a: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7% of the sample</a:t>
            </a:r>
          </a:p>
        </p:txBody>
      </p:sp>
      <p:pic>
        <p:nvPicPr>
          <p:cNvPr id="9" name="Picture 8" descr="A table with numbers and text&#10;&#10;Description automatically generated">
            <a:extLst>
              <a:ext uri="{FF2B5EF4-FFF2-40B4-BE49-F238E27FC236}">
                <a16:creationId xmlns:a16="http://schemas.microsoft.com/office/drawing/2014/main" id="{4A912222-5D16-798E-0F0B-236A1FE47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44801"/>
            <a:ext cx="7772400" cy="16642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6A966F-9020-DDE5-B0B5-0C501F05463A}"/>
              </a:ext>
            </a:extLst>
          </p:cNvPr>
          <p:cNvSpPr/>
          <p:nvPr/>
        </p:nvSpPr>
        <p:spPr>
          <a:xfrm>
            <a:off x="1979862" y="4162049"/>
            <a:ext cx="471391" cy="286349"/>
          </a:xfrm>
          <a:prstGeom prst="rect">
            <a:avLst/>
          </a:prstGeom>
          <a:noFill/>
          <a:ln w="19050" cap="flat">
            <a:solidFill>
              <a:schemeClr val="accent6"/>
            </a:solidFill>
          </a:ln>
          <a:effectLst>
            <a:glow rad="63500">
              <a:schemeClr val="accent6">
                <a:alpha val="3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286420-0F6D-7779-B10A-3B6F8CD478D0}"/>
              </a:ext>
            </a:extLst>
          </p:cNvPr>
          <p:cNvSpPr/>
          <p:nvPr/>
        </p:nvSpPr>
        <p:spPr>
          <a:xfrm>
            <a:off x="7827147" y="3915456"/>
            <a:ext cx="670809" cy="286349"/>
          </a:xfrm>
          <a:prstGeom prst="rect">
            <a:avLst/>
          </a:prstGeom>
          <a:noFill/>
          <a:ln w="19050" cap="flat">
            <a:solidFill>
              <a:schemeClr val="accent6"/>
            </a:solidFill>
          </a:ln>
          <a:effectLst>
            <a:glow rad="63500">
              <a:schemeClr val="accent6">
                <a:alpha val="3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19CF7D-A751-63DD-0E79-C90372DA8464}"/>
              </a:ext>
            </a:extLst>
          </p:cNvPr>
          <p:cNvSpPr/>
          <p:nvPr/>
        </p:nvSpPr>
        <p:spPr>
          <a:xfrm>
            <a:off x="-29308" y="4923772"/>
            <a:ext cx="9202616" cy="1000101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 enables sequencing </a:t>
            </a:r>
            <a:r>
              <a:rPr lang="en-GB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7% (~1/15)</a:t>
            </a:r>
            <a:r>
              <a:rPr lang="en-GB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GB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entire sample </a:t>
            </a:r>
            <a:r>
              <a:rPr lang="en-GB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high accuracy</a:t>
            </a:r>
          </a:p>
        </p:txBody>
      </p:sp>
    </p:spTree>
    <p:extLst>
      <p:ext uri="{BB962C8B-B14F-4D97-AF65-F5344CB8AC3E}">
        <p14:creationId xmlns:p14="http://schemas.microsoft.com/office/powerpoint/2010/main" val="1950350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>
                <a:latin typeface="Garamond" panose="02020404030301010803" pitchFamily="18" charset="0"/>
              </a:rPr>
              <a:t>Simulating Sequence Until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AC199A-01DA-919E-F5EC-C480AEC3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6"/>
            <a:ext cx="8798061" cy="3058754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 relative abundance results using the entire set of reads</a:t>
            </a:r>
          </a:p>
          <a:p>
            <a:pPr>
              <a:spcAft>
                <a:spcPts val="500"/>
              </a:spcAft>
            </a:pP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500"/>
              </a:spcAft>
              <a:buNone/>
            </a:pP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Simulating the benefits of Sequence Until by</a:t>
            </a:r>
          </a:p>
          <a:p>
            <a:pPr lvl="1"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</a:t>
            </a: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random portion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(25%, 10%, 1%, …) of the sample</a:t>
            </a:r>
          </a:p>
        </p:txBody>
      </p:sp>
      <p:pic>
        <p:nvPicPr>
          <p:cNvPr id="4" name="Picture 3" descr="A table of numbers and symbols&#10;&#10;Description automatically generated">
            <a:extLst>
              <a:ext uri="{FF2B5EF4-FFF2-40B4-BE49-F238E27FC236}">
                <a16:creationId xmlns:a16="http://schemas.microsoft.com/office/drawing/2014/main" id="{03E916F2-6126-3F95-A817-E5D23F7A8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21" y="1429140"/>
            <a:ext cx="5016137" cy="14782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C0ADB4-D077-56DB-3E8E-C417F450FC6B}"/>
              </a:ext>
            </a:extLst>
          </p:cNvPr>
          <p:cNvSpPr/>
          <p:nvPr/>
        </p:nvSpPr>
        <p:spPr>
          <a:xfrm>
            <a:off x="6512106" y="2621075"/>
            <a:ext cx="670809" cy="286349"/>
          </a:xfrm>
          <a:prstGeom prst="rect">
            <a:avLst/>
          </a:prstGeom>
          <a:noFill/>
          <a:ln w="19050" cap="flat">
            <a:solidFill>
              <a:schemeClr val="accent6"/>
            </a:solidFill>
          </a:ln>
          <a:effectLst>
            <a:glow rad="63500">
              <a:schemeClr val="accent6">
                <a:alpha val="3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D2D884-027D-F18D-8C4F-D1B8EE9BCE2D}"/>
              </a:ext>
            </a:extLst>
          </p:cNvPr>
          <p:cNvSpPr/>
          <p:nvPr/>
        </p:nvSpPr>
        <p:spPr>
          <a:xfrm>
            <a:off x="6512106" y="2157853"/>
            <a:ext cx="670809" cy="286349"/>
          </a:xfrm>
          <a:prstGeom prst="rect">
            <a:avLst/>
          </a:prstGeom>
          <a:noFill/>
          <a:ln w="19050" cap="flat">
            <a:solidFill>
              <a:schemeClr val="accent6"/>
            </a:solidFill>
          </a:ln>
          <a:effectLst>
            <a:glow rad="63500">
              <a:schemeClr val="accent6">
                <a:alpha val="3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pic>
        <p:nvPicPr>
          <p:cNvPr id="10" name="Picture 9" descr="A table of numbers and symbols&#10;&#10;Description automatically generated">
            <a:extLst>
              <a:ext uri="{FF2B5EF4-FFF2-40B4-BE49-F238E27FC236}">
                <a16:creationId xmlns:a16="http://schemas.microsoft.com/office/drawing/2014/main" id="{939971D4-A42D-B7E0-F225-79359F990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21" y="3923037"/>
            <a:ext cx="5016137" cy="2534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FB5750-6E37-68F7-C303-EE9B3E9533DF}"/>
              </a:ext>
            </a:extLst>
          </p:cNvPr>
          <p:cNvSpPr/>
          <p:nvPr/>
        </p:nvSpPr>
        <p:spPr>
          <a:xfrm>
            <a:off x="6558369" y="4597469"/>
            <a:ext cx="670809" cy="1860191"/>
          </a:xfrm>
          <a:prstGeom prst="rect">
            <a:avLst/>
          </a:prstGeom>
          <a:noFill/>
          <a:ln w="19050" cap="flat">
            <a:solidFill>
              <a:schemeClr val="accent6"/>
            </a:solidFill>
          </a:ln>
          <a:effectLst>
            <a:glow rad="63500">
              <a:schemeClr val="accent6">
                <a:alpha val="3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</p:spTree>
    <p:extLst>
      <p:ext uri="{BB962C8B-B14F-4D97-AF65-F5344CB8AC3E}">
        <p14:creationId xmlns:p14="http://schemas.microsoft.com/office/powerpoint/2010/main" val="3296831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dirty="0">
                <a:latin typeface="Garamond" panose="02020404030301010803" pitchFamily="18" charset="0"/>
              </a:rPr>
              <a:t>Benefits of Real-Time Genome Analysis</a:t>
            </a:r>
            <a:endParaRPr lang="en-US" sz="3900" b="1" dirty="0">
              <a:latin typeface="Garamond" panose="02020404030301010803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C2B206-A5B5-7470-F727-98D8437F75C8}"/>
              </a:ext>
            </a:extLst>
          </p:cNvPr>
          <p:cNvGrpSpPr/>
          <p:nvPr/>
        </p:nvGrpSpPr>
        <p:grpSpPr>
          <a:xfrm>
            <a:off x="0" y="1034944"/>
            <a:ext cx="9144000" cy="576000"/>
            <a:chOff x="0" y="1367397"/>
            <a:chExt cx="9144000" cy="57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FA92D9-CDE2-48D0-01BB-48705B1F2F1E}"/>
                </a:ext>
              </a:extLst>
            </p:cNvPr>
            <p:cNvSpPr/>
            <p:nvPr/>
          </p:nvSpPr>
          <p:spPr>
            <a:xfrm>
              <a:off x="0" y="1367397"/>
              <a:ext cx="9144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b="1" dirty="0">
                  <a:solidFill>
                    <a:schemeClr val="accent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Reducing latency</a:t>
              </a:r>
              <a:r>
                <a:rPr lang="en-US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overlapping the sequencing and analysis steps</a:t>
              </a:r>
              <a:endPara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" name="Graphic 8" descr="Checkmark with solid fill">
              <a:extLst>
                <a:ext uri="{FF2B5EF4-FFF2-40B4-BE49-F238E27FC236}">
                  <a16:creationId xmlns:a16="http://schemas.microsoft.com/office/drawing/2014/main" id="{86B12875-063D-9733-23DF-EEFA703C0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575" y="1457397"/>
              <a:ext cx="396000" cy="3960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7ECEB3-3937-AD18-DCB9-49DA0288778C}"/>
              </a:ext>
            </a:extLst>
          </p:cNvPr>
          <p:cNvGrpSpPr/>
          <p:nvPr/>
        </p:nvGrpSpPr>
        <p:grpSpPr>
          <a:xfrm>
            <a:off x="0" y="3895447"/>
            <a:ext cx="9144000" cy="576000"/>
            <a:chOff x="0" y="4296480"/>
            <a:chExt cx="9144000" cy="576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4808D37-E0ED-E026-B032-A2BAE0430926}"/>
                </a:ext>
              </a:extLst>
            </p:cNvPr>
            <p:cNvSpPr/>
            <p:nvPr/>
          </p:nvSpPr>
          <p:spPr>
            <a:xfrm>
              <a:off x="0" y="4296480"/>
              <a:ext cx="9144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b="1" dirty="0">
                  <a:solidFill>
                    <a:schemeClr val="accent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Reducing sequencing time and cost</a:t>
              </a:r>
              <a:r>
                <a:rPr lang="en-US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stopping sequencing early</a:t>
              </a:r>
              <a:endPara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0" name="Graphic 9" descr="Checkmark with solid fill">
              <a:extLst>
                <a:ext uri="{FF2B5EF4-FFF2-40B4-BE49-F238E27FC236}">
                  <a16:creationId xmlns:a16="http://schemas.microsoft.com/office/drawing/2014/main" id="{A8838099-4EE2-187D-B3D9-5BFB1BB84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575" y="4386480"/>
              <a:ext cx="396000" cy="3960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307E6FB-8146-C20A-78DB-04E146EE2486}"/>
              </a:ext>
            </a:extLst>
          </p:cNvPr>
          <p:cNvGrpSpPr/>
          <p:nvPr/>
        </p:nvGrpSpPr>
        <p:grpSpPr>
          <a:xfrm>
            <a:off x="1144923" y="1753794"/>
            <a:ext cx="6854155" cy="764703"/>
            <a:chOff x="766465" y="1971533"/>
            <a:chExt cx="6854155" cy="76470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0CEBD8-2D7F-BBF9-4B25-6BF355D5AF10}"/>
                </a:ext>
              </a:extLst>
            </p:cNvPr>
            <p:cNvSpPr txBox="1"/>
            <p:nvPr/>
          </p:nvSpPr>
          <p:spPr>
            <a:xfrm>
              <a:off x="766466" y="2413405"/>
              <a:ext cx="4659286" cy="322831"/>
            </a:xfrm>
            <a:prstGeom prst="roundRect">
              <a:avLst>
                <a:gd name="adj" fmla="val 9377"/>
              </a:avLst>
            </a:prstGeom>
            <a:solidFill>
              <a:srgbClr val="EDE8F1"/>
            </a:solidFill>
            <a:ln w="28575">
              <a:solidFill>
                <a:srgbClr val="6F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Sequencing</a:t>
              </a:r>
              <a:endPara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9513A0-E582-B01C-7E57-68C6A50FED3B}"/>
                </a:ext>
              </a:extLst>
            </p:cNvPr>
            <p:cNvSpPr txBox="1"/>
            <p:nvPr/>
          </p:nvSpPr>
          <p:spPr>
            <a:xfrm>
              <a:off x="5459824" y="2413403"/>
              <a:ext cx="2160796" cy="322831"/>
            </a:xfrm>
            <a:prstGeom prst="roundRect">
              <a:avLst>
                <a:gd name="adj" fmla="val 9377"/>
              </a:avLst>
            </a:prstGeom>
            <a:solidFill>
              <a:srgbClr val="DFEEF9"/>
            </a:solidFill>
            <a:ln w="28575"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Analysis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FF28FC4-9BE0-108B-488C-748C4989D0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465" y="2312838"/>
              <a:ext cx="6854155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CF9EB9A-B021-8093-605D-250FA68BAF22}"/>
                </a:ext>
              </a:extLst>
            </p:cNvPr>
            <p:cNvSpPr txBox="1"/>
            <p:nvPr/>
          </p:nvSpPr>
          <p:spPr>
            <a:xfrm>
              <a:off x="3848736" y="1971533"/>
              <a:ext cx="689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50446C4-8D04-33AF-4623-1AE68E50D9AA}"/>
              </a:ext>
            </a:extLst>
          </p:cNvPr>
          <p:cNvGrpSpPr/>
          <p:nvPr/>
        </p:nvGrpSpPr>
        <p:grpSpPr>
          <a:xfrm>
            <a:off x="1144923" y="2518495"/>
            <a:ext cx="6836974" cy="1037301"/>
            <a:chOff x="766465" y="2736234"/>
            <a:chExt cx="6836974" cy="1037301"/>
          </a:xfrm>
        </p:grpSpPr>
        <p:sp>
          <p:nvSpPr>
            <p:cNvPr id="19" name="Striped Right Arrow 18">
              <a:extLst>
                <a:ext uri="{FF2B5EF4-FFF2-40B4-BE49-F238E27FC236}">
                  <a16:creationId xmlns:a16="http://schemas.microsoft.com/office/drawing/2014/main" id="{77679886-722E-28EF-B017-EE2D73D8E773}"/>
                </a:ext>
              </a:extLst>
            </p:cNvPr>
            <p:cNvSpPr/>
            <p:nvPr/>
          </p:nvSpPr>
          <p:spPr>
            <a:xfrm rot="5400000">
              <a:off x="3911566" y="2997736"/>
              <a:ext cx="563954" cy="19146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 b="1" dirty="0">
                <a:latin typeface="Corbel" panose="020B05030202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3507DD-9572-7C32-3B86-654686630B7B}"/>
                </a:ext>
              </a:extLst>
            </p:cNvPr>
            <p:cNvSpPr txBox="1"/>
            <p:nvPr/>
          </p:nvSpPr>
          <p:spPr>
            <a:xfrm>
              <a:off x="766465" y="3450704"/>
              <a:ext cx="4812861" cy="322831"/>
            </a:xfrm>
            <a:prstGeom prst="roundRect">
              <a:avLst>
                <a:gd name="adj" fmla="val 9377"/>
              </a:avLst>
            </a:prstGeom>
            <a:solidFill>
              <a:srgbClr val="EDE8F1"/>
            </a:solidFill>
            <a:ln w="28575">
              <a:solidFill>
                <a:srgbClr val="4471C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Sequencing &amp; Real-Time Analysis</a:t>
              </a:r>
              <a:endPara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8DC2AAD-BE1F-461B-B7E7-478EA60726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9326" y="2736234"/>
              <a:ext cx="0" cy="875886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078174F-F7B7-7C4D-FD06-54FEBA0604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03439" y="2736234"/>
              <a:ext cx="0" cy="875886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DF790C8-B06A-627D-20C6-A6907966AE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9326" y="3612119"/>
              <a:ext cx="2024113" cy="1"/>
            </a:xfrm>
            <a:prstGeom prst="line">
              <a:avLst/>
            </a:prstGeom>
            <a:ln w="28575">
              <a:solidFill>
                <a:schemeClr val="accent5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BE232B1-D2D6-D76F-7495-21B48990A4B2}"/>
                </a:ext>
              </a:extLst>
            </p:cNvPr>
            <p:cNvSpPr txBox="1"/>
            <p:nvPr/>
          </p:nvSpPr>
          <p:spPr>
            <a:xfrm>
              <a:off x="5619001" y="3270481"/>
              <a:ext cx="19447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Reduced Latency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E165B41-6A89-9C4D-E262-C5C8DBF17C73}"/>
              </a:ext>
            </a:extLst>
          </p:cNvPr>
          <p:cNvSpPr txBox="1"/>
          <p:nvPr/>
        </p:nvSpPr>
        <p:spPr>
          <a:xfrm>
            <a:off x="689652" y="4682314"/>
            <a:ext cx="7725316" cy="322831"/>
          </a:xfrm>
          <a:prstGeom prst="roundRect">
            <a:avLst>
              <a:gd name="adj" fmla="val 9377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Completely Sequenced Read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51E082F-5174-97EF-0FA9-EF3EC9538CDF}"/>
              </a:ext>
            </a:extLst>
          </p:cNvPr>
          <p:cNvGrpSpPr/>
          <p:nvPr/>
        </p:nvGrpSpPr>
        <p:grpSpPr>
          <a:xfrm>
            <a:off x="689651" y="5013978"/>
            <a:ext cx="7764699" cy="1549909"/>
            <a:chOff x="396000" y="5194093"/>
            <a:chExt cx="7764699" cy="154990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0F13214-77A8-9E30-4059-644660BABCE4}"/>
                </a:ext>
              </a:extLst>
            </p:cNvPr>
            <p:cNvSpPr txBox="1"/>
            <p:nvPr/>
          </p:nvSpPr>
          <p:spPr>
            <a:xfrm>
              <a:off x="396000" y="5897617"/>
              <a:ext cx="3117220" cy="322831"/>
            </a:xfrm>
            <a:prstGeom prst="roundRect">
              <a:avLst>
                <a:gd name="adj" fmla="val 9377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Partially Sequenced Read</a:t>
              </a:r>
              <a:endPara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Striped Right Arrow 47">
              <a:extLst>
                <a:ext uri="{FF2B5EF4-FFF2-40B4-BE49-F238E27FC236}">
                  <a16:creationId xmlns:a16="http://schemas.microsoft.com/office/drawing/2014/main" id="{9E7BB4DD-9B76-477D-5EB7-C73B4DA6DE66}"/>
                </a:ext>
              </a:extLst>
            </p:cNvPr>
            <p:cNvSpPr/>
            <p:nvPr/>
          </p:nvSpPr>
          <p:spPr>
            <a:xfrm rot="5400000">
              <a:off x="1672633" y="5445705"/>
              <a:ext cx="563954" cy="19146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 b="1" dirty="0">
                <a:latin typeface="Corbel" panose="020B0503020204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E278039-5AB6-5EA3-8E52-287FF8E1E6EF}"/>
                </a:ext>
              </a:extLst>
            </p:cNvPr>
            <p:cNvSpPr txBox="1"/>
            <p:nvPr/>
          </p:nvSpPr>
          <p:spPr>
            <a:xfrm>
              <a:off x="1588263" y="6405448"/>
              <a:ext cx="5081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Sequencing is stopped early with a real-time decision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10D0700-4461-8DCA-7C8E-C1A180AF5D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3219" y="5194093"/>
              <a:ext cx="0" cy="875886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254CB59-BC9F-3A06-5DB3-1A5F925FE9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1027" y="5194093"/>
              <a:ext cx="0" cy="875886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AF7B566-FB1C-C1B0-39C5-10F59A3498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6291" y="6066894"/>
              <a:ext cx="4634408" cy="3085"/>
            </a:xfrm>
            <a:prstGeom prst="line">
              <a:avLst/>
            </a:prstGeom>
            <a:ln w="28575">
              <a:solidFill>
                <a:schemeClr val="accent5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1298EF-B65F-F4CF-0B89-182893A2702D}"/>
                </a:ext>
              </a:extLst>
            </p:cNvPr>
            <p:cNvSpPr txBox="1"/>
            <p:nvPr/>
          </p:nvSpPr>
          <p:spPr>
            <a:xfrm>
              <a:off x="3832857" y="5728340"/>
              <a:ext cx="40212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Reduced Sequencing Time (and Cost)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A3DB5A8-9236-6D8F-A0EA-BC726D9D33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3219" y="6059033"/>
              <a:ext cx="1" cy="42431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093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>
                <a:latin typeface="Garamond" panose="02020404030301010803" pitchFamily="18" charset="0"/>
              </a:rPr>
              <a:t>Simulating Sequence Until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AC199A-01DA-919E-F5EC-C480AEC3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6"/>
            <a:ext cx="8798061" cy="3058754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 relative abundance results using the entire set of reads</a:t>
            </a:r>
          </a:p>
          <a:p>
            <a:pPr>
              <a:spcAft>
                <a:spcPts val="500"/>
              </a:spcAft>
            </a:pP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500"/>
              </a:spcAft>
              <a:buNone/>
            </a:pP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Simulating the benefits of Sequence Until by</a:t>
            </a:r>
          </a:p>
          <a:p>
            <a:pPr lvl="1"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</a:t>
            </a: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random portion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(25%, 10%, 1%, …) of the sample</a:t>
            </a:r>
          </a:p>
        </p:txBody>
      </p:sp>
      <p:pic>
        <p:nvPicPr>
          <p:cNvPr id="4" name="Picture 3" descr="A table of numbers and symbols&#10;&#10;Description automatically generated">
            <a:extLst>
              <a:ext uri="{FF2B5EF4-FFF2-40B4-BE49-F238E27FC236}">
                <a16:creationId xmlns:a16="http://schemas.microsoft.com/office/drawing/2014/main" id="{03E916F2-6126-3F95-A817-E5D23F7A8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21" y="1429140"/>
            <a:ext cx="5016137" cy="14782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C0ADB4-D077-56DB-3E8E-C417F450FC6B}"/>
              </a:ext>
            </a:extLst>
          </p:cNvPr>
          <p:cNvSpPr/>
          <p:nvPr/>
        </p:nvSpPr>
        <p:spPr>
          <a:xfrm>
            <a:off x="6512106" y="2621075"/>
            <a:ext cx="670809" cy="286349"/>
          </a:xfrm>
          <a:prstGeom prst="rect">
            <a:avLst/>
          </a:prstGeom>
          <a:noFill/>
          <a:ln w="19050" cap="flat">
            <a:solidFill>
              <a:schemeClr val="accent6"/>
            </a:solidFill>
          </a:ln>
          <a:effectLst>
            <a:glow rad="63500">
              <a:schemeClr val="accent6">
                <a:alpha val="3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D2D884-027D-F18D-8C4F-D1B8EE9BCE2D}"/>
              </a:ext>
            </a:extLst>
          </p:cNvPr>
          <p:cNvSpPr/>
          <p:nvPr/>
        </p:nvSpPr>
        <p:spPr>
          <a:xfrm>
            <a:off x="6512106" y="2157853"/>
            <a:ext cx="670809" cy="286349"/>
          </a:xfrm>
          <a:prstGeom prst="rect">
            <a:avLst/>
          </a:prstGeom>
          <a:noFill/>
          <a:ln w="19050" cap="flat">
            <a:solidFill>
              <a:schemeClr val="accent6"/>
            </a:solidFill>
          </a:ln>
          <a:effectLst>
            <a:glow rad="63500">
              <a:schemeClr val="accent6">
                <a:alpha val="3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pic>
        <p:nvPicPr>
          <p:cNvPr id="10" name="Picture 9" descr="A table of numbers and symbols&#10;&#10;Description automatically generated">
            <a:extLst>
              <a:ext uri="{FF2B5EF4-FFF2-40B4-BE49-F238E27FC236}">
                <a16:creationId xmlns:a16="http://schemas.microsoft.com/office/drawing/2014/main" id="{939971D4-A42D-B7E0-F225-79359F990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21" y="3923037"/>
            <a:ext cx="5016137" cy="2534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FB5750-6E37-68F7-C303-EE9B3E9533DF}"/>
              </a:ext>
            </a:extLst>
          </p:cNvPr>
          <p:cNvSpPr/>
          <p:nvPr/>
        </p:nvSpPr>
        <p:spPr>
          <a:xfrm>
            <a:off x="6558369" y="4597469"/>
            <a:ext cx="670809" cy="1860191"/>
          </a:xfrm>
          <a:prstGeom prst="rect">
            <a:avLst/>
          </a:prstGeom>
          <a:noFill/>
          <a:ln w="19050" cap="flat">
            <a:solidFill>
              <a:schemeClr val="accent6"/>
            </a:solidFill>
          </a:ln>
          <a:effectLst>
            <a:glow rad="63500">
              <a:schemeClr val="accent6">
                <a:alpha val="3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8FB1431-80E7-0C78-119A-5965DA4E8AEC}"/>
                  </a:ext>
                </a:extLst>
              </p:cNvPr>
              <p:cNvSpPr/>
              <p:nvPr/>
            </p:nvSpPr>
            <p:spPr>
              <a:xfrm>
                <a:off x="-29308" y="2610443"/>
                <a:ext cx="9202616" cy="1637114"/>
              </a:xfrm>
              <a:prstGeom prst="rect">
                <a:avLst/>
              </a:prstGeom>
              <a:solidFill>
                <a:srgbClr val="E3F0D9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108000"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GB" sz="2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UNCALLED and RawHash</a:t>
                </a:r>
                <a:r>
                  <a:rPr lang="en-GB" sz="24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benefit from </a:t>
                </a:r>
                <a:r>
                  <a:rPr lang="en-GB" sz="2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Sequence Until</a:t>
                </a:r>
                <a:r>
                  <a:rPr lang="en-GB" sz="24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significantly </a:t>
                </a:r>
                <a:r>
                  <a:rPr lang="en-GB" sz="2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by up to 100</a:t>
                </a:r>
                <a14:m>
                  <m:oMath xmlns:m="http://schemas.openxmlformats.org/officeDocument/2006/math">
                    <m:r>
                      <a:rPr lang="en-GB" sz="2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reductions in </a:t>
                </a:r>
                <a:br>
                  <a:rPr lang="en-GB" sz="24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GB" sz="24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time and costs</a:t>
                </a:r>
                <a:endParaRPr lang="en-GB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8FB1431-80E7-0C78-119A-5965DA4E8A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308" y="2610443"/>
                <a:ext cx="9202616" cy="1637114"/>
              </a:xfrm>
              <a:prstGeom prst="rect">
                <a:avLst/>
              </a:prstGeom>
              <a:blipFill>
                <a:blip r:embed="rId5"/>
                <a:stretch>
                  <a:fillRect b="-5303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5885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>
                <a:latin typeface="Garamond" panose="02020404030301010803" pitchFamily="18" charset="0"/>
              </a:rPr>
              <a:t>More in the Paper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11CBEF-12F6-3A92-F58A-35FA008A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6"/>
            <a:ext cx="8798061" cy="5466674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Results</a:t>
            </a:r>
          </a:p>
          <a:p>
            <a:pPr lvl="1">
              <a:spcAft>
                <a:spcPts val="500"/>
              </a:spcAft>
            </a:pP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 time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read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Aft>
                <a:spcPts val="500"/>
              </a:spcAft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Overall </a:t>
            </a: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computational resources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required by each tool</a:t>
            </a:r>
          </a:p>
          <a:p>
            <a:pPr lvl="2">
              <a:spcAft>
                <a:spcPts val="500"/>
              </a:spcAft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Peak memory usage, CPU time and real time in the indexing and mapping steps</a:t>
            </a:r>
          </a:p>
          <a:p>
            <a:pPr lvl="1">
              <a:spcAft>
                <a:spcPts val="500"/>
              </a:spcAft>
            </a:pP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breakdown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the steps in RawHash</a:t>
            </a:r>
          </a:p>
          <a:p>
            <a:pPr lvl="1">
              <a:spcAft>
                <a:spcPts val="500"/>
              </a:spcAft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Details of all mechanisms and configurations</a:t>
            </a:r>
          </a:p>
          <a:p>
            <a:pPr lvl="1">
              <a:spcAft>
                <a:spcPts val="500"/>
              </a:spcAft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Details of the </a:t>
            </a: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quantization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hashing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mechanism</a:t>
            </a:r>
          </a:p>
          <a:p>
            <a:pPr lvl="1">
              <a:spcAft>
                <a:spcPts val="500"/>
              </a:spcAft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Details of the </a:t>
            </a: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parameter configurations</a:t>
            </a:r>
          </a:p>
          <a:p>
            <a:pPr lvl="1">
              <a:spcAft>
                <a:spcPts val="500"/>
              </a:spcAft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Trade-offs between the </a:t>
            </a: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DNN-based approaches 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raw signal mapping approaches</a:t>
            </a:r>
          </a:p>
          <a:p>
            <a:pPr lvl="1">
              <a:spcAft>
                <a:spcPts val="500"/>
              </a:spcAft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8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928A-7153-BA4F-A458-A62E0880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>
                <a:latin typeface="Garamond" panose="02020404030301010803" pitchFamily="18" charset="0"/>
              </a:rPr>
              <a:t>RawHash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FE908AA-1014-F276-6502-C74FBC8E1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479628"/>
          </a:xfrm>
        </p:spPr>
        <p:txBody>
          <a:bodyPr/>
          <a:lstStyle/>
          <a:p>
            <a:r>
              <a:rPr lang="en-US" sz="1800" b="0" i="0" u="sng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Firtina</a:t>
            </a:r>
            <a:r>
              <a:rPr lang="en-US" sz="1800" b="0" i="0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Nika Mansouri </a:t>
            </a:r>
            <a:r>
              <a:rPr lang="en-US" sz="1800" b="0" i="0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Ghiasi</a:t>
            </a:r>
            <a:r>
              <a:rPr lang="en-US" sz="1800" b="0" i="0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Joel </a:t>
            </a:r>
            <a:r>
              <a:rPr lang="en-US" sz="1800" b="0" i="0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Lindegger</a:t>
            </a:r>
            <a:r>
              <a:rPr lang="en-US" sz="1800" b="0" i="0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Gagandeep Singh, </a:t>
            </a:r>
            <a:br>
              <a:rPr lang="en-US" sz="1800" b="0" i="0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Meryem</a:t>
            </a:r>
            <a:r>
              <a:rPr lang="en-US" sz="1800" b="0" i="0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Banu </a:t>
            </a:r>
            <a:r>
              <a:rPr lang="en-US" sz="1800" b="0" i="0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Cavlak</a:t>
            </a:r>
            <a:r>
              <a:rPr lang="en-US" sz="1800" b="0" i="0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0" i="0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Haiyu</a:t>
            </a:r>
            <a:r>
              <a:rPr lang="en-US" sz="1800" b="0" i="0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Mao, and </a:t>
            </a:r>
            <a:r>
              <a:rPr lang="en-US" sz="1800" b="0" i="0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Onur</a:t>
            </a:r>
            <a:r>
              <a:rPr lang="en-US" sz="1800" b="0" i="0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0" i="0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Mutlu</a:t>
            </a:r>
            <a:r>
              <a:rPr lang="en-US" sz="1800" b="0" i="0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en-US" sz="1800" b="0" i="0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"RawHash: Enabling Fast and Accurate Real-Time Analysis of Raw Nanopore Signals for Large Genomes"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i="1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Proceedings of the </a:t>
            </a:r>
            <a:r>
              <a:rPr lang="en-US" sz="1800" i="1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31st Annual Conference on Intelligent Systems for Molecular Biology (</a:t>
            </a: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ISMB</a:t>
            </a:r>
            <a:r>
              <a:rPr lang="en-US" sz="1800" i="1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) and the 22nd European Conference on Computational Biology (</a:t>
            </a: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ECCB</a:t>
            </a:r>
            <a:r>
              <a:rPr lang="en-US" sz="1800" i="1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)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Jul 2023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arXiv preprint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 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Source Code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A5B97E2-FE46-EFED-61B3-CACC9357C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90" y="3390405"/>
            <a:ext cx="7772400" cy="2901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08165C-0864-1EA4-9AE7-E6C766E8FF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" b="107"/>
          <a:stretch/>
        </p:blipFill>
        <p:spPr>
          <a:xfrm>
            <a:off x="3825903" y="2645905"/>
            <a:ext cx="1492194" cy="148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8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928A-7153-BA4F-A458-A62E0880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>
                <a:latin typeface="Garamond" panose="02020404030301010803" pitchFamily="18" charset="0"/>
              </a:rPr>
              <a:t>RawHash Source 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3EA0A2-F16C-E4A3-88AA-0A959EA0D7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0562" r="10293" b="10407"/>
          <a:stretch/>
        </p:blipFill>
        <p:spPr>
          <a:xfrm>
            <a:off x="5687923" y="5158075"/>
            <a:ext cx="1534884" cy="153159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5D22AE0-9F31-C86E-A839-BE1E26587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31" y="934126"/>
            <a:ext cx="5377269" cy="388718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04CF62-AE54-3BE0-A655-91294144D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4126"/>
            <a:ext cx="3820886" cy="5466674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Supports </a:t>
            </a: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major </a:t>
            </a:r>
            <a:b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 file formats </a:t>
            </a:r>
            <a:b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flow cell versions</a:t>
            </a:r>
          </a:p>
          <a:p>
            <a:pPr lvl="1">
              <a:spcAft>
                <a:spcPts val="500"/>
              </a:spcAft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FAST5, POD5, S/BLOW5 file formats</a:t>
            </a:r>
          </a:p>
          <a:p>
            <a:pPr marL="123950" lvl="1" indent="0">
              <a:spcAft>
                <a:spcPts val="500"/>
              </a:spcAft>
              <a:buNone/>
            </a:pP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Easy-to-use scripts</a:t>
            </a:r>
          </a:p>
          <a:p>
            <a:pPr lvl="1">
              <a:spcAft>
                <a:spcPts val="500"/>
              </a:spcAft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download all the datasets</a:t>
            </a:r>
          </a:p>
          <a:p>
            <a:pPr lvl="1">
              <a:spcAft>
                <a:spcPts val="500"/>
              </a:spcAft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reproduce all of our results</a:t>
            </a:r>
          </a:p>
          <a:p>
            <a:pPr lvl="1">
              <a:spcAft>
                <a:spcPts val="500"/>
              </a:spcAft>
            </a:pP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can write your outlier function for Sequence Until</a:t>
            </a:r>
          </a:p>
          <a:p>
            <a:pPr lvl="1">
              <a:spcAft>
                <a:spcPts val="500"/>
              </a:spcAft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Easily integrate Sequence Until</a:t>
            </a:r>
          </a:p>
          <a:p>
            <a:pPr lvl="1">
              <a:spcAft>
                <a:spcPts val="500"/>
              </a:spcAft>
            </a:pP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Upcoming Feature:</a:t>
            </a:r>
          </a:p>
          <a:p>
            <a:pPr lvl="1">
              <a:spcAft>
                <a:spcPts val="500"/>
              </a:spcAft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Integrating the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MinKNOW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C5F0F4-D097-5AAE-D56F-47AA2CCB1BD3}"/>
              </a:ext>
            </a:extLst>
          </p:cNvPr>
          <p:cNvSpPr txBox="1"/>
          <p:nvPr/>
        </p:nvSpPr>
        <p:spPr>
          <a:xfrm>
            <a:off x="4231551" y="4738470"/>
            <a:ext cx="444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linkClick r:id="rId5"/>
              </a:rPr>
              <a:t>https://github.com/CMU-SAFARI/RawHash</a:t>
            </a:r>
            <a:endParaRPr lang="en-CH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5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Garamond" panose="02020404030301010803" pitchFamily="18" charset="0"/>
              </a:rPr>
              <a:t>Sketching with Hash-based Indexing</a:t>
            </a:r>
            <a:endParaRPr lang="en-US" sz="3200" b="1" dirty="0">
              <a:latin typeface="Garamond" panose="02020404030301010803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CDC1377-6EBE-D2CC-FD2E-41530BB2C25C}"/>
              </a:ext>
            </a:extLst>
          </p:cNvPr>
          <p:cNvSpPr/>
          <p:nvPr/>
        </p:nvSpPr>
        <p:spPr>
          <a:xfrm>
            <a:off x="1281813" y="1174679"/>
            <a:ext cx="2643922" cy="3663183"/>
          </a:xfrm>
          <a:prstGeom prst="roundRect">
            <a:avLst>
              <a:gd name="adj" fmla="val 986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1B828A8-41CA-672F-A519-16936C3F01FE}"/>
              </a:ext>
            </a:extLst>
          </p:cNvPr>
          <p:cNvSpPr/>
          <p:nvPr/>
        </p:nvSpPr>
        <p:spPr>
          <a:xfrm>
            <a:off x="1277933" y="866164"/>
            <a:ext cx="2643923" cy="326572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Indexing (Offline)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A9F27F-B129-5B98-A965-C4952DD5F79E}"/>
              </a:ext>
            </a:extLst>
          </p:cNvPr>
          <p:cNvGrpSpPr/>
          <p:nvPr/>
        </p:nvGrpSpPr>
        <p:grpSpPr>
          <a:xfrm>
            <a:off x="2151186" y="4120518"/>
            <a:ext cx="526395" cy="460874"/>
            <a:chOff x="2151186" y="4120518"/>
            <a:chExt cx="526395" cy="46087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C756989-02AD-E37B-CAE2-1C8198C3A19E}"/>
                </a:ext>
              </a:extLst>
            </p:cNvPr>
            <p:cNvSpPr/>
            <p:nvPr/>
          </p:nvSpPr>
          <p:spPr>
            <a:xfrm>
              <a:off x="2151186" y="4406309"/>
              <a:ext cx="526395" cy="1750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175BBCB-D9DE-6035-56FB-25BB8EF77D0C}"/>
                </a:ext>
              </a:extLst>
            </p:cNvPr>
            <p:cNvCxnSpPr>
              <a:cxnSpLocks/>
              <a:endCxn id="52" idx="0"/>
            </p:cNvCxnSpPr>
            <p:nvPr/>
          </p:nvCxnSpPr>
          <p:spPr>
            <a:xfrm>
              <a:off x="2414383" y="4120518"/>
              <a:ext cx="1" cy="28579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39F66B-5268-9CEA-3D4D-E83C8202033C}"/>
              </a:ext>
            </a:extLst>
          </p:cNvPr>
          <p:cNvGrpSpPr/>
          <p:nvPr/>
        </p:nvGrpSpPr>
        <p:grpSpPr>
          <a:xfrm>
            <a:off x="2677581" y="4262847"/>
            <a:ext cx="1098948" cy="458173"/>
            <a:chOff x="2677581" y="4262847"/>
            <a:chExt cx="1098948" cy="458173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37EF3BC-3823-BBAB-2944-B1516810DF35}"/>
                </a:ext>
              </a:extLst>
            </p:cNvPr>
            <p:cNvCxnSpPr>
              <a:cxnSpLocks/>
              <a:stCxn id="52" idx="3"/>
            </p:cNvCxnSpPr>
            <p:nvPr/>
          </p:nvCxnSpPr>
          <p:spPr>
            <a:xfrm>
              <a:off x="2677581" y="4493851"/>
              <a:ext cx="510239" cy="191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987B40-F547-E4EA-CB13-1CAA7F5286B1}"/>
                </a:ext>
              </a:extLst>
            </p:cNvPr>
            <p:cNvSpPr txBox="1"/>
            <p:nvPr/>
          </p:nvSpPr>
          <p:spPr>
            <a:xfrm>
              <a:off x="2718852" y="4262847"/>
              <a:ext cx="4151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Store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A9F110A2-A11D-71F9-BA63-4E02DE186DD1}"/>
                </a:ext>
              </a:extLst>
            </p:cNvPr>
            <p:cNvSpPr/>
            <p:nvPr/>
          </p:nvSpPr>
          <p:spPr>
            <a:xfrm>
              <a:off x="3187820" y="4266681"/>
              <a:ext cx="588709" cy="454339"/>
            </a:xfrm>
            <a:prstGeom prst="roundRect">
              <a:avLst/>
            </a:prstGeom>
            <a:solidFill>
              <a:srgbClr val="FFF3CC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lvl="0" algn="ctr" defTabSz="1600847"/>
              <a:r>
                <a:rPr kumimoji="0" lang="en-US" sz="119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br>
                <a:rPr kumimoji="0" lang="en-US" sz="119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19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Table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775878-1CBA-CB1F-0D17-BF77CF8FC8B4}"/>
              </a:ext>
            </a:extLst>
          </p:cNvPr>
          <p:cNvGrpSpPr/>
          <p:nvPr/>
        </p:nvGrpSpPr>
        <p:grpSpPr>
          <a:xfrm>
            <a:off x="1431019" y="1291521"/>
            <a:ext cx="1966728" cy="2263923"/>
            <a:chOff x="1431019" y="1291521"/>
            <a:chExt cx="1966728" cy="2263923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BCA36B0-076B-ED0C-6B77-151620C5E226}"/>
                </a:ext>
              </a:extLst>
            </p:cNvPr>
            <p:cNvSpPr/>
            <p:nvPr/>
          </p:nvSpPr>
          <p:spPr>
            <a:xfrm>
              <a:off x="1652983" y="2050547"/>
              <a:ext cx="1522800" cy="393143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Reference-to-Event Conversion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58B498-09E3-3358-C72D-0EF21E58E2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4383" y="2453760"/>
              <a:ext cx="0" cy="288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4981778-E8BE-C3F0-5F66-2AF6AC6D6AEC}"/>
                </a:ext>
              </a:extLst>
            </p:cNvPr>
            <p:cNvSpPr/>
            <p:nvPr/>
          </p:nvSpPr>
          <p:spPr>
            <a:xfrm>
              <a:off x="1883735" y="2751830"/>
              <a:ext cx="1061296" cy="257491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BBE86F-5F4D-0030-AE4C-F37A8E162774}"/>
                </a:ext>
              </a:extLst>
            </p:cNvPr>
            <p:cNvCxnSpPr>
              <a:cxnSpLocks/>
            </p:cNvCxnSpPr>
            <p:nvPr/>
          </p:nvCxnSpPr>
          <p:spPr>
            <a:xfrm>
              <a:off x="2414383" y="3010620"/>
              <a:ext cx="1" cy="287333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1AD0AB7-689D-B2AE-BEE4-4B95DF2027F5}"/>
                </a:ext>
              </a:extLst>
            </p:cNvPr>
            <p:cNvCxnSpPr>
              <a:cxnSpLocks/>
            </p:cNvCxnSpPr>
            <p:nvPr/>
          </p:nvCxnSpPr>
          <p:spPr>
            <a:xfrm>
              <a:off x="2414383" y="1779965"/>
              <a:ext cx="0" cy="27058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6CC37A5-A836-29F9-BA22-B8EA5CA4BF14}"/>
                </a:ext>
              </a:extLst>
            </p:cNvPr>
            <p:cNvGrpSpPr/>
            <p:nvPr/>
          </p:nvGrpSpPr>
          <p:grpSpPr>
            <a:xfrm>
              <a:off x="1431019" y="1291521"/>
              <a:ext cx="1966728" cy="513585"/>
              <a:chOff x="1531304" y="1891489"/>
              <a:chExt cx="1966728" cy="513585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8CBB64-1DCE-8334-280C-487FA08E317A}"/>
                  </a:ext>
                </a:extLst>
              </p:cNvPr>
              <p:cNvSpPr txBox="1"/>
              <p:nvPr/>
            </p:nvSpPr>
            <p:spPr>
              <a:xfrm>
                <a:off x="1531304" y="1891489"/>
                <a:ext cx="196672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Reference Genome</a:t>
                </a:r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A22B240B-7593-2A73-4A4F-ECE748C9CE73}"/>
                  </a:ext>
                </a:extLst>
              </p:cNvPr>
              <p:cNvSpPr/>
              <p:nvPr/>
            </p:nvSpPr>
            <p:spPr>
              <a:xfrm>
                <a:off x="1531304" y="2117373"/>
                <a:ext cx="1966728" cy="287701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lvl="0" algn="ctr" defTabSz="1600847"/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…GCTATTACCTTAATGTG…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48ABBF5F-A320-1B27-EA01-410226CBF96D}"/>
                </a:ext>
              </a:extLst>
            </p:cNvPr>
            <p:cNvSpPr/>
            <p:nvPr/>
          </p:nvSpPr>
          <p:spPr>
            <a:xfrm>
              <a:off x="2038183" y="3297953"/>
              <a:ext cx="752400" cy="257491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7607AC6-0B04-AFD8-1E8C-F3FA2885A147}"/>
              </a:ext>
            </a:extLst>
          </p:cNvPr>
          <p:cNvSpPr/>
          <p:nvPr/>
        </p:nvSpPr>
        <p:spPr>
          <a:xfrm>
            <a:off x="5307632" y="1174678"/>
            <a:ext cx="2558436" cy="5414219"/>
          </a:xfrm>
          <a:prstGeom prst="roundRect">
            <a:avLst>
              <a:gd name="adj" fmla="val 986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3FAE838-2324-4602-88A9-A2ECFE8E60F3}"/>
              </a:ext>
            </a:extLst>
          </p:cNvPr>
          <p:cNvSpPr/>
          <p:nvPr/>
        </p:nvSpPr>
        <p:spPr>
          <a:xfrm>
            <a:off x="5303754" y="866164"/>
            <a:ext cx="2558436" cy="326572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rIns="72000"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 (Real-time)</a:t>
            </a:r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8B592E-4B7F-07D8-0CE5-B6789E6F68BB}"/>
              </a:ext>
            </a:extLst>
          </p:cNvPr>
          <p:cNvGrpSpPr/>
          <p:nvPr/>
        </p:nvGrpSpPr>
        <p:grpSpPr>
          <a:xfrm>
            <a:off x="6169948" y="4145431"/>
            <a:ext cx="526395" cy="435961"/>
            <a:chOff x="6185596" y="4145431"/>
            <a:chExt cx="526395" cy="43596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B3FA2AE-4071-3CCF-5093-D85CA841B0EC}"/>
                </a:ext>
              </a:extLst>
            </p:cNvPr>
            <p:cNvSpPr/>
            <p:nvPr/>
          </p:nvSpPr>
          <p:spPr>
            <a:xfrm>
              <a:off x="6185596" y="4406309"/>
              <a:ext cx="526395" cy="1750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0A6323C-8FFE-C715-20F7-8F2301061721}"/>
                </a:ext>
              </a:extLst>
            </p:cNvPr>
            <p:cNvCxnSpPr>
              <a:cxnSpLocks/>
              <a:endCxn id="76" idx="0"/>
            </p:cNvCxnSpPr>
            <p:nvPr/>
          </p:nvCxnSpPr>
          <p:spPr>
            <a:xfrm>
              <a:off x="6448793" y="4145431"/>
              <a:ext cx="1" cy="260878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6F2380-BBF0-5746-3C91-28B895B6B05D}"/>
              </a:ext>
            </a:extLst>
          </p:cNvPr>
          <p:cNvGrpSpPr/>
          <p:nvPr/>
        </p:nvGrpSpPr>
        <p:grpSpPr>
          <a:xfrm>
            <a:off x="6099482" y="3555444"/>
            <a:ext cx="657815" cy="574231"/>
            <a:chOff x="6119886" y="3555444"/>
            <a:chExt cx="657815" cy="574231"/>
          </a:xfrm>
        </p:grpSpPr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B954C502-3C71-45B7-9093-B607D46B86DF}"/>
                </a:ext>
              </a:extLst>
            </p:cNvPr>
            <p:cNvSpPr/>
            <p:nvPr/>
          </p:nvSpPr>
          <p:spPr>
            <a:xfrm>
              <a:off x="6119886" y="3872184"/>
              <a:ext cx="657815" cy="257491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ysDot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Sketch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A434AAB-965A-33F4-4440-268B88FD20D6}"/>
                </a:ext>
              </a:extLst>
            </p:cNvPr>
            <p:cNvCxnSpPr>
              <a:cxnSpLocks/>
              <a:stCxn id="75" idx="2"/>
              <a:endCxn id="78" idx="0"/>
            </p:cNvCxnSpPr>
            <p:nvPr/>
          </p:nvCxnSpPr>
          <p:spPr>
            <a:xfrm flipH="1">
              <a:off x="6448794" y="3555444"/>
              <a:ext cx="992" cy="31674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548F741-534F-9099-9B81-FFD66B992115}"/>
              </a:ext>
            </a:extLst>
          </p:cNvPr>
          <p:cNvGrpSpPr/>
          <p:nvPr/>
        </p:nvGrpSpPr>
        <p:grpSpPr>
          <a:xfrm>
            <a:off x="5608298" y="1284800"/>
            <a:ext cx="1679798" cy="2270644"/>
            <a:chOff x="5608298" y="1284800"/>
            <a:chExt cx="1679798" cy="227064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3BBA97B-2D62-335A-F238-CE92079CC862}"/>
                </a:ext>
              </a:extLst>
            </p:cNvPr>
            <p:cNvSpPr/>
            <p:nvPr/>
          </p:nvSpPr>
          <p:spPr>
            <a:xfrm>
              <a:off x="5917549" y="2751830"/>
              <a:ext cx="1061296" cy="257491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5811210-E4DE-E99E-9EB8-A80E19BD0D80}"/>
                </a:ext>
              </a:extLst>
            </p:cNvPr>
            <p:cNvCxnSpPr>
              <a:cxnSpLocks/>
            </p:cNvCxnSpPr>
            <p:nvPr/>
          </p:nvCxnSpPr>
          <p:spPr>
            <a:xfrm>
              <a:off x="6424551" y="3028802"/>
              <a:ext cx="0" cy="26915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BE9521E0-D991-9594-AF61-507E4B27E89E}"/>
                </a:ext>
              </a:extLst>
            </p:cNvPr>
            <p:cNvSpPr/>
            <p:nvPr/>
          </p:nvSpPr>
          <p:spPr>
            <a:xfrm>
              <a:off x="5741687" y="2050547"/>
              <a:ext cx="1413021" cy="393143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Signal-to-Event Conversion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73665F3-4BE6-3477-DCFE-EA6769BDDA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7681" y="1818178"/>
              <a:ext cx="1032" cy="23236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E8CB8E-03B1-6729-5E93-8C71C169628C}"/>
                </a:ext>
              </a:extLst>
            </p:cNvPr>
            <p:cNvCxnSpPr>
              <a:cxnSpLocks/>
            </p:cNvCxnSpPr>
            <p:nvPr/>
          </p:nvCxnSpPr>
          <p:spPr>
            <a:xfrm>
              <a:off x="6448197" y="2461497"/>
              <a:ext cx="0" cy="288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BFFCD8-2E71-0D29-4B6B-3678C43E15CF}"/>
                </a:ext>
              </a:extLst>
            </p:cNvPr>
            <p:cNvSpPr txBox="1"/>
            <p:nvPr/>
          </p:nvSpPr>
          <p:spPr>
            <a:xfrm>
              <a:off x="5608298" y="1284800"/>
              <a:ext cx="16797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CB72CCB8-B456-0237-37CB-373BA7E7500C}"/>
                </a:ext>
              </a:extLst>
            </p:cNvPr>
            <p:cNvSpPr/>
            <p:nvPr/>
          </p:nvSpPr>
          <p:spPr>
            <a:xfrm>
              <a:off x="6071997" y="3297953"/>
              <a:ext cx="752400" cy="257491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019A6DA-8E70-38E8-53CE-85D979108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86" t="28470" r="10347" b="53721"/>
            <a:stretch/>
          </p:blipFill>
          <p:spPr>
            <a:xfrm>
              <a:off x="5854491" y="1498627"/>
              <a:ext cx="1187413" cy="33414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02A09F-8BC1-3F0E-F02E-6046ACAA63E0}"/>
              </a:ext>
            </a:extLst>
          </p:cNvPr>
          <p:cNvGrpSpPr/>
          <p:nvPr/>
        </p:nvGrpSpPr>
        <p:grpSpPr>
          <a:xfrm>
            <a:off x="3776529" y="4269141"/>
            <a:ext cx="2393419" cy="224710"/>
            <a:chOff x="3776529" y="4269141"/>
            <a:chExt cx="2393419" cy="224710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68DEC11-E45D-263E-B454-189F1D1945DD}"/>
                </a:ext>
              </a:extLst>
            </p:cNvPr>
            <p:cNvCxnSpPr>
              <a:cxnSpLocks/>
              <a:stCxn id="76" idx="1"/>
              <a:endCxn id="57" idx="3"/>
            </p:cNvCxnSpPr>
            <p:nvPr/>
          </p:nvCxnSpPr>
          <p:spPr>
            <a:xfrm flipH="1">
              <a:off x="3776529" y="4493851"/>
              <a:ext cx="239341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E5F24DC-C8ED-45ED-4C52-10BB9DA9D59D}"/>
                </a:ext>
              </a:extLst>
            </p:cNvPr>
            <p:cNvSpPr txBox="1"/>
            <p:nvPr/>
          </p:nvSpPr>
          <p:spPr>
            <a:xfrm>
              <a:off x="5627730" y="4269141"/>
              <a:ext cx="47499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Query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168E24-7BA8-893F-C976-541394B15F17}"/>
              </a:ext>
            </a:extLst>
          </p:cNvPr>
          <p:cNvGrpSpPr/>
          <p:nvPr/>
        </p:nvGrpSpPr>
        <p:grpSpPr>
          <a:xfrm>
            <a:off x="2660658" y="4721020"/>
            <a:ext cx="4270848" cy="725884"/>
            <a:chOff x="2660658" y="4721020"/>
            <a:chExt cx="4270848" cy="725884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A9C1F5A-9F3C-373C-D251-E58FCB4610D5}"/>
                </a:ext>
              </a:extLst>
            </p:cNvPr>
            <p:cNvCxnSpPr>
              <a:cxnSpLocks/>
              <a:stCxn id="57" idx="2"/>
              <a:endCxn id="96" idx="0"/>
            </p:cNvCxnSpPr>
            <p:nvPr/>
          </p:nvCxnSpPr>
          <p:spPr>
            <a:xfrm flipH="1">
              <a:off x="3473119" y="4721020"/>
              <a:ext cx="0" cy="36213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FBAC19D-47E4-0355-386E-6A02F3C72436}"/>
                </a:ext>
              </a:extLst>
            </p:cNvPr>
            <p:cNvSpPr txBox="1"/>
            <p:nvPr/>
          </p:nvSpPr>
          <p:spPr>
            <a:xfrm>
              <a:off x="2660658" y="5083152"/>
              <a:ext cx="1624921" cy="257369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CH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Matching Positions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EB0133BA-D6DF-C458-76BF-08152E1FFB4F}"/>
                </a:ext>
              </a:extLst>
            </p:cNvPr>
            <p:cNvSpPr/>
            <p:nvPr/>
          </p:nvSpPr>
          <p:spPr>
            <a:xfrm>
              <a:off x="5962206" y="4976770"/>
              <a:ext cx="969300" cy="470134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Chaining &amp; Mapping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F43358F-76B3-A3A7-42E1-62DDB7F5DF76}"/>
                </a:ext>
              </a:extLst>
            </p:cNvPr>
            <p:cNvCxnSpPr>
              <a:cxnSpLocks/>
              <a:stCxn id="96" idx="3"/>
              <a:endCxn id="97" idx="1"/>
            </p:cNvCxnSpPr>
            <p:nvPr/>
          </p:nvCxnSpPr>
          <p:spPr>
            <a:xfrm>
              <a:off x="4285579" y="5211837"/>
              <a:ext cx="1676627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649F2B-7E76-5680-F022-90373D106FE7}"/>
              </a:ext>
            </a:extLst>
          </p:cNvPr>
          <p:cNvGrpSpPr/>
          <p:nvPr/>
        </p:nvGrpSpPr>
        <p:grpSpPr>
          <a:xfrm>
            <a:off x="7041904" y="1661255"/>
            <a:ext cx="667691" cy="4524868"/>
            <a:chOff x="7041904" y="1661255"/>
            <a:chExt cx="667691" cy="4524868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BEEC92E-BBB3-D368-EDE8-711E2CA879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6047" y="1661255"/>
              <a:ext cx="0" cy="4509643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28D99C6-C0B3-046A-EC9B-DA542327A6D9}"/>
                </a:ext>
              </a:extLst>
            </p:cNvPr>
            <p:cNvCxnSpPr>
              <a:cxnSpLocks/>
            </p:cNvCxnSpPr>
            <p:nvPr/>
          </p:nvCxnSpPr>
          <p:spPr>
            <a:xfrm>
              <a:off x="7174103" y="6156774"/>
              <a:ext cx="28194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FFE133B-6E2F-6FD3-698A-66FB41547720}"/>
                </a:ext>
              </a:extLst>
            </p:cNvPr>
            <p:cNvCxnSpPr>
              <a:cxnSpLocks/>
              <a:stCxn id="88" idx="3"/>
            </p:cNvCxnSpPr>
            <p:nvPr/>
          </p:nvCxnSpPr>
          <p:spPr>
            <a:xfrm>
              <a:off x="7041904" y="1665700"/>
              <a:ext cx="43001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F4339C3-CCC9-FFCC-269B-F75089ED8161}"/>
                </a:ext>
              </a:extLst>
            </p:cNvPr>
            <p:cNvSpPr txBox="1"/>
            <p:nvPr/>
          </p:nvSpPr>
          <p:spPr>
            <a:xfrm rot="5400000">
              <a:off x="6584459" y="5060988"/>
              <a:ext cx="206560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Yes:</a:t>
              </a: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Process the next chunk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9E6504-8726-D83B-F889-EA5099B0462D}"/>
              </a:ext>
            </a:extLst>
          </p:cNvPr>
          <p:cNvGrpSpPr/>
          <p:nvPr/>
        </p:nvGrpSpPr>
        <p:grpSpPr>
          <a:xfrm>
            <a:off x="2898931" y="5856619"/>
            <a:ext cx="2841414" cy="600312"/>
            <a:chOff x="2898931" y="5856619"/>
            <a:chExt cx="2841414" cy="600312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133ED8D-4E7F-AF12-D6ED-CAD9975BD33E}"/>
                </a:ext>
              </a:extLst>
            </p:cNvPr>
            <p:cNvCxnSpPr>
              <a:cxnSpLocks/>
              <a:endCxn id="110" idx="1"/>
            </p:cNvCxnSpPr>
            <p:nvPr/>
          </p:nvCxnSpPr>
          <p:spPr>
            <a:xfrm>
              <a:off x="3921856" y="6156774"/>
              <a:ext cx="1818489" cy="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3989E0E0-DC45-0785-969D-0B00E86FBAB3}"/>
                </a:ext>
              </a:extLst>
            </p:cNvPr>
            <p:cNvSpPr/>
            <p:nvPr/>
          </p:nvSpPr>
          <p:spPr>
            <a:xfrm>
              <a:off x="2898931" y="5856619"/>
              <a:ext cx="986544" cy="600312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ysDot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 Until</a:t>
              </a:r>
            </a:p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or</a:t>
              </a:r>
            </a:p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Run Until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B9CCFEF-8A0D-DD23-23B2-4CDB1D8F9246}"/>
                </a:ext>
              </a:extLst>
            </p:cNvPr>
            <p:cNvSpPr txBox="1"/>
            <p:nvPr/>
          </p:nvSpPr>
          <p:spPr>
            <a:xfrm>
              <a:off x="4013132" y="5912009"/>
              <a:ext cx="13532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No:</a:t>
              </a: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Stop mapping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DDDC7A-9290-130D-FDAA-99765CCB6553}"/>
              </a:ext>
            </a:extLst>
          </p:cNvPr>
          <p:cNvGrpSpPr/>
          <p:nvPr/>
        </p:nvGrpSpPr>
        <p:grpSpPr>
          <a:xfrm>
            <a:off x="5740345" y="5455214"/>
            <a:ext cx="1413021" cy="1009978"/>
            <a:chOff x="5740345" y="5455214"/>
            <a:chExt cx="1413021" cy="1009978"/>
          </a:xfrm>
        </p:grpSpPr>
        <p:sp>
          <p:nvSpPr>
            <p:cNvPr id="110" name="Diamond 109">
              <a:extLst>
                <a:ext uri="{FF2B5EF4-FFF2-40B4-BE49-F238E27FC236}">
                  <a16:creationId xmlns:a16="http://schemas.microsoft.com/office/drawing/2014/main" id="{07219992-ED08-3FDE-32EE-7C2CA8EE8FCE}"/>
                </a:ext>
              </a:extLst>
            </p:cNvPr>
            <p:cNvSpPr/>
            <p:nvPr/>
          </p:nvSpPr>
          <p:spPr>
            <a:xfrm>
              <a:off x="5740345" y="5848357"/>
              <a:ext cx="1413021" cy="616835"/>
            </a:xfrm>
            <a:prstGeom prst="diamond">
              <a:avLst/>
            </a:prstGeom>
            <a:solidFill>
              <a:srgbClr val="E3F0D9"/>
            </a:solidFill>
            <a:ln w="317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Continue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Mapping?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7ED20CF-10A2-9308-98BB-8714AE106306}"/>
                </a:ext>
              </a:extLst>
            </p:cNvPr>
            <p:cNvCxnSpPr>
              <a:cxnSpLocks/>
              <a:endCxn id="110" idx="0"/>
            </p:cNvCxnSpPr>
            <p:nvPr/>
          </p:nvCxnSpPr>
          <p:spPr>
            <a:xfrm>
              <a:off x="6446855" y="5455214"/>
              <a:ext cx="1" cy="393143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85E0FB5-8CAE-5679-C6A1-E70F10D22328}"/>
              </a:ext>
            </a:extLst>
          </p:cNvPr>
          <p:cNvGrpSpPr/>
          <p:nvPr/>
        </p:nvGrpSpPr>
        <p:grpSpPr>
          <a:xfrm>
            <a:off x="103513" y="3486333"/>
            <a:ext cx="2639778" cy="1039641"/>
            <a:chOff x="103513" y="3486333"/>
            <a:chExt cx="2639778" cy="1039641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4E8B7CD8-9F7C-D105-5277-A19F2B30871D}"/>
                </a:ext>
              </a:extLst>
            </p:cNvPr>
            <p:cNvSpPr/>
            <p:nvPr/>
          </p:nvSpPr>
          <p:spPr>
            <a:xfrm>
              <a:off x="103513" y="3486333"/>
              <a:ext cx="986544" cy="1039641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ysDot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All k-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mers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</a:t>
              </a:r>
            </a:p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Minimizers,</a:t>
              </a:r>
            </a:p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Strobemers,</a:t>
              </a:r>
            </a:p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BLEND,</a:t>
              </a:r>
            </a:p>
            <a:p>
              <a:pPr marL="0" marR="0" lvl="0" indent="0" algn="ctr" defTabSz="16008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BD22D608-E8BF-3386-1BCE-4289A875A303}"/>
                </a:ext>
              </a:extLst>
            </p:cNvPr>
            <p:cNvSpPr/>
            <p:nvPr/>
          </p:nvSpPr>
          <p:spPr>
            <a:xfrm>
              <a:off x="2085476" y="3872184"/>
              <a:ext cx="657815" cy="257491"/>
            </a:xfrm>
            <a:prstGeom prst="roundRect">
              <a:avLst/>
            </a:prstGeom>
            <a:solidFill>
              <a:srgbClr val="FEEADB"/>
            </a:solidFill>
            <a:ln w="31750" cap="flat" cmpd="sng" algn="ctr">
              <a:solidFill>
                <a:srgbClr val="E46C0B"/>
              </a:solidFill>
              <a:prstDash val="sysDot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Sketch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7AD2CE0-5489-B794-4864-CE1C274AB93B}"/>
                </a:ext>
              </a:extLst>
            </p:cNvPr>
            <p:cNvCxnSpPr>
              <a:cxnSpLocks/>
            </p:cNvCxnSpPr>
            <p:nvPr/>
          </p:nvCxnSpPr>
          <p:spPr>
            <a:xfrm>
              <a:off x="2414383" y="3561345"/>
              <a:ext cx="1" cy="287333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6A7D20D-B35F-945C-2800-FF65F6DC6345}"/>
                </a:ext>
              </a:extLst>
            </p:cNvPr>
            <p:cNvCxnSpPr>
              <a:cxnSpLocks/>
              <a:stCxn id="59" idx="1"/>
              <a:endCxn id="72" idx="3"/>
            </p:cNvCxnSpPr>
            <p:nvPr/>
          </p:nvCxnSpPr>
          <p:spPr>
            <a:xfrm flipH="1">
              <a:off x="1090057" y="4000930"/>
              <a:ext cx="995419" cy="5224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EC713E6-6354-5B8C-F5E3-9D30D26D7162}"/>
              </a:ext>
            </a:extLst>
          </p:cNvPr>
          <p:cNvSpPr/>
          <p:nvPr/>
        </p:nvSpPr>
        <p:spPr>
          <a:xfrm>
            <a:off x="1883735" y="3789474"/>
            <a:ext cx="5047767" cy="428483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038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911837"/>
            <a:ext cx="8672264" cy="1080000"/>
          </a:xfrm>
          <a:prstGeom prst="rect">
            <a:avLst/>
          </a:prstGeom>
          <a:solidFill>
            <a:srgbClr val="05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66163"/>
            <a:ext cx="8672264" cy="108000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4C16E8-8CAC-EE46-8433-92ACFE20B5B5}"/>
              </a:ext>
            </a:extLst>
          </p:cNvPr>
          <p:cNvSpPr/>
          <p:nvPr/>
        </p:nvSpPr>
        <p:spPr>
          <a:xfrm>
            <a:off x="235868" y="3563279"/>
            <a:ext cx="8672264" cy="108000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E2A9-4038-194A-AF39-FFE08078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Outline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2214721"/>
            <a:ext cx="8672264" cy="108000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</a:t>
            </a:r>
          </a:p>
        </p:txBody>
      </p:sp>
    </p:spTree>
    <p:extLst>
      <p:ext uri="{BB962C8B-B14F-4D97-AF65-F5344CB8AC3E}">
        <p14:creationId xmlns:p14="http://schemas.microsoft.com/office/powerpoint/2010/main" val="318113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-79563"/>
            <a:ext cx="8798061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Conclusion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C71C512-1306-3A20-3B61-C38D9D507758}"/>
              </a:ext>
            </a:extLst>
          </p:cNvPr>
          <p:cNvSpPr/>
          <p:nvPr/>
        </p:nvSpPr>
        <p:spPr>
          <a:xfrm>
            <a:off x="158441" y="4764262"/>
            <a:ext cx="8889356" cy="1479280"/>
          </a:xfrm>
          <a:prstGeom prst="roundRect">
            <a:avLst>
              <a:gd name="adj" fmla="val 8525"/>
            </a:avLst>
          </a:prstGeom>
          <a:solidFill>
            <a:srgbClr val="DFEFFA"/>
          </a:solidFill>
          <a:ln w="31750">
            <a:solidFill>
              <a:srgbClr val="447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opportunities for analyzing raw nanopore signals in real-time:</a:t>
            </a:r>
          </a:p>
          <a:p>
            <a:pPr marL="674370" marR="0" lvl="1" indent="-252000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600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hash-based </a:t>
            </a:r>
            <a:r>
              <a:rPr lang="en-US" sz="1600" b="1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sketching techniques</a:t>
            </a:r>
            <a:r>
              <a:rPr lang="en-US" sz="1600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now be used for raw signals</a:t>
            </a:r>
          </a:p>
          <a:p>
            <a:pPr marL="674370" marR="0" lvl="1" indent="-252000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600" b="1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Indexing is very cheap:</a:t>
            </a:r>
            <a:r>
              <a:rPr lang="en-US" sz="1600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Many future use cases with the on-the-fly index construction</a:t>
            </a:r>
          </a:p>
          <a:p>
            <a:pPr marL="674370" marR="0" lvl="1" indent="-252000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600" dirty="0">
                <a:solidFill>
                  <a:srgbClr val="2E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should rethink the algorithms to perform downstream analysis fully using raw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3E9F492-CD15-1F6F-FAF6-104A783D8B33}"/>
                  </a:ext>
                </a:extLst>
              </p:cNvPr>
              <p:cNvSpPr/>
              <p:nvPr/>
            </p:nvSpPr>
            <p:spPr>
              <a:xfrm>
                <a:off x="158441" y="2988784"/>
                <a:ext cx="8889356" cy="1277046"/>
              </a:xfrm>
              <a:prstGeom prst="roundRect">
                <a:avLst>
                  <a:gd name="adj" fmla="val 8525"/>
                </a:avLst>
              </a:prstGeom>
              <a:solidFill>
                <a:srgbClr val="EDE8F1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232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Key Results: </a:t>
                </a: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Across 3 use</a:t>
                </a:r>
                <a:r>
                  <a:rPr kumimoji="0" lang="en-US" sz="17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cases and 5 genomes of varying sizes</a:t>
                </a:r>
                <a:r>
                  <a:rPr lang="en-US" sz="1700" dirty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</a:t>
                </a:r>
                <a:r>
                  <a:rPr kumimoji="0" lang="en-US" sz="17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provides</a:t>
                </a: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kumimoji="0" lang="en-US" sz="1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25.8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1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and 3.4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1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better average throughput</a:t>
                </a:r>
                <a:r>
                  <a:rPr kumimoji="0" lang="en-US" sz="1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compared to two state-of-the-art works</a:t>
                </a: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1.14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– 2.13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more accurate mapping results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for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large genomes</a:t>
                </a: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lang="en-US" sz="1600" dirty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Sequence Until </a:t>
                </a:r>
                <a:r>
                  <a:rPr lang="en-US" sz="1600" b="1" dirty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reduces the sequencing time and cost by 15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3E9F492-CD15-1F6F-FAF6-104A783D8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41" y="2988784"/>
                <a:ext cx="8889356" cy="1277046"/>
              </a:xfrm>
              <a:prstGeom prst="roundRect">
                <a:avLst>
                  <a:gd name="adj" fmla="val 8525"/>
                </a:avLst>
              </a:prstGeom>
              <a:blipFill>
                <a:blip r:embed="rId4"/>
                <a:stretch>
                  <a:fillRect/>
                </a:stretch>
              </a:blipFill>
              <a:ln w="317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57A1B0-40E5-48DD-2804-D1D9F4EF95D4}"/>
              </a:ext>
            </a:extLst>
          </p:cNvPr>
          <p:cNvSpPr/>
          <p:nvPr/>
        </p:nvSpPr>
        <p:spPr>
          <a:xfrm>
            <a:off x="158441" y="690904"/>
            <a:ext cx="8889356" cy="1799448"/>
          </a:xfrm>
          <a:prstGeom prst="roundRect">
            <a:avLst>
              <a:gd name="adj" fmla="val 6307"/>
            </a:avLst>
          </a:prstGeom>
          <a:solidFill>
            <a:srgbClr val="E2F0DA"/>
          </a:solidFill>
          <a:ln w="31750">
            <a:solidFill>
              <a:srgbClr val="2A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defTabSz="91440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Contributions:</a:t>
            </a:r>
          </a:p>
          <a:p>
            <a:pPr marL="22320" marR="0" lvl="0" indent="0" defTabSz="91440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</a:t>
            </a:r>
            <a:r>
              <a:rPr kumimoji="0" lang="en-US" sz="170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kumimoji="0" lang="en-US" sz="17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hash-based mechanism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that can quickly and accurately analyze raw</a:t>
            </a:r>
            <a:r>
              <a:rPr kumimoji="0" lang="en-US" sz="1700" b="0" i="0" u="none" strike="noStrike" kern="1200" cap="none" spc="0" normalizeH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nanopore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signals for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genomes</a:t>
            </a:r>
            <a:endParaRPr lang="en-US" sz="1700" b="1" dirty="0">
              <a:solidFill>
                <a:srgbClr val="10813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320" marR="0" lvl="0" indent="0" defTabSz="91440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700" b="1" i="1" u="none" strike="noStrike" kern="1200" cap="none" spc="0" normalizeH="0" baseline="0" noProof="0" dirty="0">
              <a:ln>
                <a:noFill/>
              </a:ln>
              <a:solidFill>
                <a:srgbClr val="10813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5000"/>
              </a:lnSpc>
              <a:defRPr/>
            </a:pPr>
            <a:r>
              <a:rPr kumimoji="0" lang="en-US" sz="17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</a:t>
            </a:r>
            <a:r>
              <a:rPr kumimoji="0" lang="en-US" sz="1700" b="0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novel </a:t>
            </a:r>
            <a:r>
              <a:rPr kumimoji="0" lang="en-US" sz="17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</a:t>
            </a:r>
            <a:r>
              <a:rPr kumimoji="0" lang="en-US" sz="1700" b="0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technique can accurately and </a:t>
            </a:r>
            <a:r>
              <a:rPr kumimoji="0" lang="en-US" sz="17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dynamically stop</a:t>
            </a:r>
            <a:br>
              <a:rPr kumimoji="0" lang="en-US" sz="17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7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sequencing of all reads at once</a:t>
            </a:r>
            <a:r>
              <a:rPr kumimoji="0" lang="en-US" sz="1700" b="0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if further sequencing is not necessary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815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2316615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2744927"/>
          </a:xfrm>
          <a:prstGeom prst="rect">
            <a:avLst/>
          </a:prstGeom>
          <a:solidFill>
            <a:srgbClr val="03538C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400"/>
              </a:spcAft>
            </a:pPr>
            <a:br>
              <a:rPr lang="en-US" sz="72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1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567B8-7041-AA61-4869-E3FFF91A2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53" t="31836" r="15247" b="32270"/>
          <a:stretch/>
        </p:blipFill>
        <p:spPr>
          <a:xfrm>
            <a:off x="6496913" y="6231667"/>
            <a:ext cx="2550080" cy="48358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099C6AE-CFF9-1AAE-7731-87EDC77BC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08" y="6233823"/>
            <a:ext cx="2513673" cy="48358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421C9C-D40C-BC09-BED2-C9812AEE3902}"/>
              </a:ext>
            </a:extLst>
          </p:cNvPr>
          <p:cNvGraphicFramePr>
            <a:graphicFrameLocks noGrp="1"/>
          </p:cNvGraphicFramePr>
          <p:nvPr/>
        </p:nvGraphicFramePr>
        <p:xfrm>
          <a:off x="999394" y="3371219"/>
          <a:ext cx="7145213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3293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94587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1775899">
                  <a:extLst>
                    <a:ext uri="{9D8B030D-6E8A-4147-A177-3AD203B41FA5}">
                      <a16:colId xmlns:a16="http://schemas.microsoft.com/office/drawing/2014/main" val="3302728439"/>
                    </a:ext>
                  </a:extLst>
                </a:gridCol>
                <a:gridCol w="294587">
                  <a:extLst>
                    <a:ext uri="{9D8B030D-6E8A-4147-A177-3AD203B41FA5}">
                      <a16:colId xmlns:a16="http://schemas.microsoft.com/office/drawing/2014/main" val="2466889090"/>
                    </a:ext>
                  </a:extLst>
                </a:gridCol>
                <a:gridCol w="2126847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Nika Mansouri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Ghiasi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Joel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Lindegger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Gagandeep Singh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67AA80A8-14BE-BA0A-6F6A-8839DECF2580}"/>
              </a:ext>
            </a:extLst>
          </p:cNvPr>
          <p:cNvSpPr txBox="1"/>
          <p:nvPr/>
        </p:nvSpPr>
        <p:spPr>
          <a:xfrm>
            <a:off x="3767132" y="-8256"/>
            <a:ext cx="1609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ISMB/ECCB 2023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4C8DCB-10F1-A17A-67B0-601802725021}"/>
              </a:ext>
            </a:extLst>
          </p:cNvPr>
          <p:cNvGrpSpPr/>
          <p:nvPr/>
        </p:nvGrpSpPr>
        <p:grpSpPr>
          <a:xfrm>
            <a:off x="0" y="224784"/>
            <a:ext cx="9144000" cy="2350337"/>
            <a:chOff x="697" y="993177"/>
            <a:chExt cx="9144000" cy="235033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6CEDCA-A9FC-517D-C13A-BA03CC0E187A}"/>
                </a:ext>
              </a:extLst>
            </p:cNvPr>
            <p:cNvSpPr txBox="1"/>
            <p:nvPr/>
          </p:nvSpPr>
          <p:spPr>
            <a:xfrm>
              <a:off x="697" y="2297074"/>
              <a:ext cx="9144000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100" b="1" dirty="0">
                  <a:solidFill>
                    <a:srgbClr val="FFFFFF"/>
                  </a:solidFill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Enabling Fast and Accurate Real-Time Analysis </a:t>
              </a:r>
            </a:p>
            <a:p>
              <a:pPr algn="ctr"/>
              <a:r>
                <a:rPr lang="en-US" sz="3100" b="1" dirty="0">
                  <a:solidFill>
                    <a:srgbClr val="FFFFFF"/>
                  </a:solidFill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of Raw Nanopore Signals for Large Genomes</a:t>
              </a:r>
              <a:endParaRPr lang="en-CH" sz="31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0792A2B-3FDA-18FF-5EC7-EDD5568F511E}"/>
                </a:ext>
              </a:extLst>
            </p:cNvPr>
            <p:cNvGrpSpPr/>
            <p:nvPr/>
          </p:nvGrpSpPr>
          <p:grpSpPr>
            <a:xfrm>
              <a:off x="1067498" y="993177"/>
              <a:ext cx="5427668" cy="1363580"/>
              <a:chOff x="695480" y="993177"/>
              <a:chExt cx="5427668" cy="1363580"/>
            </a:xfrm>
          </p:grpSpPr>
          <p:pic>
            <p:nvPicPr>
              <p:cNvPr id="4" name="Picture 3" descr="A picture containing graphics, font, screenshot, logo&#10;&#10;Description automatically generated">
                <a:extLst>
                  <a:ext uri="{FF2B5EF4-FFF2-40B4-BE49-F238E27FC236}">
                    <a16:creationId xmlns:a16="http://schemas.microsoft.com/office/drawing/2014/main" id="{CF661529-CC74-79A8-5AD3-7A5DD713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480" y="993177"/>
                <a:ext cx="1414800" cy="136358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889899D-0B1B-F595-8545-BAA8C33B20D9}"/>
                  </a:ext>
                </a:extLst>
              </p:cNvPr>
              <p:cNvSpPr txBox="1"/>
              <p:nvPr/>
            </p:nvSpPr>
            <p:spPr>
              <a:xfrm>
                <a:off x="2278210" y="1120969"/>
                <a:ext cx="3844938" cy="110799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chemeClr val="bg1"/>
                    </a:solidFill>
                    <a:latin typeface="Garamond" panose="02020404030301010803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</a:t>
                </a:r>
                <a:endParaRPr lang="en-CH" sz="7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566BDA0-37D8-4BD9-012E-1838239D1D54}"/>
              </a:ext>
            </a:extLst>
          </p:cNvPr>
          <p:cNvGrpSpPr/>
          <p:nvPr/>
        </p:nvGrpSpPr>
        <p:grpSpPr>
          <a:xfrm>
            <a:off x="5627179" y="4579729"/>
            <a:ext cx="1197765" cy="1528134"/>
            <a:chOff x="5404489" y="4677265"/>
            <a:chExt cx="1197765" cy="15281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E84D34-A227-83B0-75F7-5E4BEE36E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8" t="10562" r="10293" b="10407"/>
            <a:stretch/>
          </p:blipFill>
          <p:spPr>
            <a:xfrm>
              <a:off x="5404489" y="4677265"/>
              <a:ext cx="1197765" cy="1195200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19E58DE3-94D4-8A32-88E3-D47F4F12A325}"/>
                </a:ext>
              </a:extLst>
            </p:cNvPr>
            <p:cNvSpPr txBox="1">
              <a:spLocks/>
            </p:cNvSpPr>
            <p:nvPr/>
          </p:nvSpPr>
          <p:spPr>
            <a:xfrm>
              <a:off x="5591187" y="5866845"/>
              <a:ext cx="824368" cy="338554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en-US" sz="2200" b="1" dirty="0"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  <a:hlinkClick r:id="rId8"/>
                </a:rPr>
                <a:t>Code</a:t>
              </a:r>
              <a:endParaRPr lang="en-US" sz="2200" b="1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E962C0-7CF6-0623-3E02-43C2D5B36759}"/>
              </a:ext>
            </a:extLst>
          </p:cNvPr>
          <p:cNvGrpSpPr/>
          <p:nvPr/>
        </p:nvGrpSpPr>
        <p:grpSpPr>
          <a:xfrm>
            <a:off x="2319858" y="4571519"/>
            <a:ext cx="1196697" cy="1528134"/>
            <a:chOff x="2853607" y="4677265"/>
            <a:chExt cx="1196697" cy="152813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E562348-D740-4404-A0B2-2C87A6C5E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2853607" y="4677265"/>
              <a:ext cx="1196697" cy="1194134"/>
            </a:xfrm>
            <a:prstGeom prst="rect">
              <a:avLst/>
            </a:prstGeom>
          </p:spPr>
        </p:pic>
        <p:sp>
          <p:nvSpPr>
            <p:cNvPr id="38" name="Subtitle 2">
              <a:extLst>
                <a:ext uri="{FF2B5EF4-FFF2-40B4-BE49-F238E27FC236}">
                  <a16:creationId xmlns:a16="http://schemas.microsoft.com/office/drawing/2014/main" id="{CD77DCB3-AC56-C955-4B3B-317EC426F573}"/>
                </a:ext>
              </a:extLst>
            </p:cNvPr>
            <p:cNvSpPr txBox="1">
              <a:spLocks/>
            </p:cNvSpPr>
            <p:nvPr/>
          </p:nvSpPr>
          <p:spPr>
            <a:xfrm>
              <a:off x="3039771" y="5866845"/>
              <a:ext cx="824368" cy="338554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en-US" sz="2200" b="1" dirty="0"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  <a:hlinkClick r:id="rId10"/>
                </a:rPr>
                <a:t>Paper</a:t>
              </a:r>
              <a:endParaRPr lang="en-US" sz="2200" b="1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FDCBDA-DA09-842D-E50F-2C8529B389D7}"/>
              </a:ext>
            </a:extLst>
          </p:cNvPr>
          <p:cNvGraphicFramePr>
            <a:graphicFrameLocks noGrp="1"/>
          </p:cNvGraphicFramePr>
          <p:nvPr/>
        </p:nvGraphicFramePr>
        <p:xfrm>
          <a:off x="3581752" y="2882011"/>
          <a:ext cx="1980497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497">
                  <a:extLst>
                    <a:ext uri="{9D8B030D-6E8A-4147-A177-3AD203B41FA5}">
                      <a16:colId xmlns:a16="http://schemas.microsoft.com/office/drawing/2014/main" val="858436982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Can Firtina</a:t>
                      </a:r>
                      <a:endParaRPr lang="en-US" sz="2200" u="none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1FEBFD5-D529-9B9C-34BB-066964BFB6DE}"/>
              </a:ext>
            </a:extLst>
          </p:cNvPr>
          <p:cNvGraphicFramePr>
            <a:graphicFrameLocks noGrp="1"/>
          </p:cNvGraphicFramePr>
          <p:nvPr/>
        </p:nvGraphicFramePr>
        <p:xfrm>
          <a:off x="1155417" y="3860426"/>
          <a:ext cx="6833166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418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81722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1698341">
                  <a:extLst>
                    <a:ext uri="{9D8B030D-6E8A-4147-A177-3AD203B41FA5}">
                      <a16:colId xmlns:a16="http://schemas.microsoft.com/office/drawing/2014/main" val="3302728439"/>
                    </a:ext>
                  </a:extLst>
                </a:gridCol>
                <a:gridCol w="281722">
                  <a:extLst>
                    <a:ext uri="{9D8B030D-6E8A-4147-A177-3AD203B41FA5}">
                      <a16:colId xmlns:a16="http://schemas.microsoft.com/office/drawing/2014/main" val="2466889090"/>
                    </a:ext>
                  </a:extLst>
                </a:gridCol>
                <a:gridCol w="2033963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Meryem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 Banu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Cavlak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Haiyu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 Mao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Onur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Mutlu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7032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2990831"/>
            <a:ext cx="8672264" cy="876337"/>
          </a:xfrm>
          <a:prstGeom prst="rect">
            <a:avLst/>
          </a:prstGeom>
          <a:solidFill>
            <a:srgbClr val="05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Backup Slides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537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9DD96BE-0B07-BB4A-979A-88DC493DE65D}"/>
              </a:ext>
            </a:extLst>
          </p:cNvPr>
          <p:cNvGraphicFramePr>
            <a:graphicFrameLocks noGrp="1"/>
          </p:cNvGraphicFramePr>
          <p:nvPr/>
        </p:nvGraphicFramePr>
        <p:xfrm>
          <a:off x="4183864" y="1962408"/>
          <a:ext cx="242477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6194">
                  <a:extLst>
                    <a:ext uri="{9D8B030D-6E8A-4147-A177-3AD203B41FA5}">
                      <a16:colId xmlns:a16="http://schemas.microsoft.com/office/drawing/2014/main" val="1702563712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3579326249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2838019027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4255235251"/>
                    </a:ext>
                  </a:extLst>
                </a:gridCol>
              </a:tblGrid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chemeClr val="accent1"/>
                          </a:solidFill>
                          <a:latin typeface="Corbel" panose="020B0503020204020204" pitchFamily="34" charset="0"/>
                        </a:rPr>
                        <a:t>G</a:t>
                      </a:r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CC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CH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98391519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CCC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CH"/>
                    </a:p>
                  </a:txBody>
                  <a:tcPr marL="0" marR="0" marT="0" marB="0">
                    <a:lnT w="12700" cmpd="sng">
                      <a:noFill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H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4032990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</a:t>
                      </a:r>
                      <a:r>
                        <a:rPr lang="en-CH" sz="1600" b="1" dirty="0">
                          <a:solidFill>
                            <a:srgbClr val="863DBE"/>
                          </a:solidFill>
                          <a:latin typeface="Corbel" panose="020B0503020204020204" pitchFamily="34" charset="0"/>
                        </a:rPr>
                        <a:t>AA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H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78426224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rgbClr val="863DBE"/>
                          </a:solidFill>
                          <a:latin typeface="Corbel" panose="020B0503020204020204" pitchFamily="34" charset="0"/>
                        </a:rPr>
                        <a:t>AAA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31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101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836401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CC</a:t>
                      </a:r>
                      <a:r>
                        <a:rPr lang="en-CH" sz="1600" b="1" dirty="0">
                          <a:solidFill>
                            <a:srgbClr val="863DBE"/>
                          </a:solidFill>
                          <a:latin typeface="Corbel" panose="020B0503020204020204" pitchFamily="34" charset="0"/>
                        </a:rPr>
                        <a:t>A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25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230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400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623914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25481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F2A7DFE-127E-8540-A655-7E27FE1CD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latin typeface="Garamond" panose="02020404030301010803" pitchFamily="18" charset="0"/>
              </a:rPr>
              <a:t>Practical Similarity Identification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CCD888-39C6-FD4F-BF2D-300957D79C86}"/>
              </a:ext>
            </a:extLst>
          </p:cNvPr>
          <p:cNvSpPr/>
          <p:nvPr/>
        </p:nvSpPr>
        <p:spPr>
          <a:xfrm>
            <a:off x="1675736" y="1075332"/>
            <a:ext cx="6130532" cy="208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r>
              <a:rPr lang="en-CH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CH" sz="1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AA</a:t>
            </a:r>
            <a:r>
              <a:rPr lang="en-CH" sz="14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TTT</a:t>
            </a:r>
            <a:r>
              <a:rPr lang="en-CH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CH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CCC</a:t>
            </a:r>
            <a:r>
              <a:rPr lang="en-CH" sz="1400" b="1" dirty="0">
                <a:solidFill>
                  <a:srgbClr val="863D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CH" sz="1400" b="1" dirty="0">
                <a:solidFill>
                  <a:srgbClr val="67A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1400" b="1" dirty="0">
                <a:solidFill>
                  <a:srgbClr val="863D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CH" sz="1400" b="1" dirty="0">
                <a:solidFill>
                  <a:srgbClr val="67A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GG</a:t>
            </a:r>
            <a:r>
              <a:rPr lang="en-CH" sz="1400" b="1" dirty="0">
                <a:solidFill>
                  <a:srgbClr val="67A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TT</a:t>
            </a:r>
            <a:r>
              <a:rPr lang="en-CH" sz="1400" b="1" dirty="0">
                <a:solidFill>
                  <a:srgbClr val="863D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AA</a:t>
            </a:r>
            <a:r>
              <a:rPr lang="en-CH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CH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CH" sz="1400" b="1" dirty="0">
                <a:solidFill>
                  <a:srgbClr val="67A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TT</a:t>
            </a:r>
            <a:r>
              <a:rPr lang="en-CH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</a:t>
            </a:r>
            <a:r>
              <a:rPr lang="en-CH" sz="1400" b="1" dirty="0">
                <a:solidFill>
                  <a:srgbClr val="863D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CH" sz="1400" b="1" dirty="0">
                <a:solidFill>
                  <a:srgbClr val="67A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GG</a:t>
            </a:r>
            <a:r>
              <a:rPr lang="en-CH" sz="1400" b="1" dirty="0">
                <a:solidFill>
                  <a:srgbClr val="863D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AAA</a:t>
            </a:r>
            <a:r>
              <a:rPr lang="en-CH" sz="1400" b="1" dirty="0">
                <a:solidFill>
                  <a:srgbClr val="67A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GGG</a:t>
            </a:r>
            <a:r>
              <a:rPr lang="en-CH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CH" sz="1400" b="1" dirty="0">
                <a:solidFill>
                  <a:srgbClr val="67A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TTT</a:t>
            </a:r>
            <a:r>
              <a:rPr lang="en-CH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CH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CH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CH" sz="1400" b="1" dirty="0">
                <a:solidFill>
                  <a:srgbClr val="67A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TTT</a:t>
            </a:r>
            <a:r>
              <a:rPr lang="en-CH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CH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F1F2C-44F8-A047-83C5-9F01BAE30569}"/>
              </a:ext>
            </a:extLst>
          </p:cNvPr>
          <p:cNvSpPr txBox="1"/>
          <p:nvPr/>
        </p:nvSpPr>
        <p:spPr>
          <a:xfrm>
            <a:off x="67753" y="922571"/>
            <a:ext cx="2364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F596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849A51-DE1B-434A-89C2-497599B8208D}"/>
              </a:ext>
            </a:extLst>
          </p:cNvPr>
          <p:cNvSpPr/>
          <p:nvPr/>
        </p:nvSpPr>
        <p:spPr>
          <a:xfrm>
            <a:off x="5417748" y="1892008"/>
            <a:ext cx="1331090" cy="779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C9294A-9728-8A41-880A-03EF9CB36856}"/>
              </a:ext>
            </a:extLst>
          </p:cNvPr>
          <p:cNvSpPr/>
          <p:nvPr/>
        </p:nvSpPr>
        <p:spPr>
          <a:xfrm>
            <a:off x="6021180" y="1887060"/>
            <a:ext cx="843406" cy="1037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0E623-28E6-2148-8A8D-1E1AE6550DA5}"/>
              </a:ext>
            </a:extLst>
          </p:cNvPr>
          <p:cNvSpPr txBox="1"/>
          <p:nvPr/>
        </p:nvSpPr>
        <p:spPr>
          <a:xfrm>
            <a:off x="5784387" y="542867"/>
            <a:ext cx="3170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3 billion characters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662D66-1749-0640-BF2C-B690261A3428}"/>
              </a:ext>
            </a:extLst>
          </p:cNvPr>
          <p:cNvSpPr txBox="1"/>
          <p:nvPr/>
        </p:nvSpPr>
        <p:spPr>
          <a:xfrm>
            <a:off x="4032208" y="3367934"/>
            <a:ext cx="2680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Index (Hash Table)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DF776C-43D9-2545-98D5-F688DF0413A3}"/>
              </a:ext>
            </a:extLst>
          </p:cNvPr>
          <p:cNvSpPr txBox="1"/>
          <p:nvPr/>
        </p:nvSpPr>
        <p:spPr>
          <a:xfrm>
            <a:off x="4000708" y="1435007"/>
            <a:ext cx="11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K-mers</a:t>
            </a:r>
            <a:endParaRPr lang="en-CH" sz="1400" b="1" dirty="0">
              <a:solidFill>
                <a:schemeClr val="accent4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C4BAF4-E589-304E-92BF-CBACDBA5C9FD}"/>
              </a:ext>
            </a:extLst>
          </p:cNvPr>
          <p:cNvSpPr txBox="1"/>
          <p:nvPr/>
        </p:nvSpPr>
        <p:spPr>
          <a:xfrm>
            <a:off x="4791945" y="1412516"/>
            <a:ext cx="181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Locations</a:t>
            </a:r>
            <a:endParaRPr lang="en-CH" sz="1400" b="1" dirty="0">
              <a:solidFill>
                <a:schemeClr val="accent4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D613E846-C617-374C-971A-C214279B6264}"/>
              </a:ext>
            </a:extLst>
          </p:cNvPr>
          <p:cNvSpPr/>
          <p:nvPr/>
        </p:nvSpPr>
        <p:spPr>
          <a:xfrm rot="5400000">
            <a:off x="5675221" y="868727"/>
            <a:ext cx="192164" cy="1955068"/>
          </a:xfrm>
          <a:prstGeom prst="lef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48CB44-3598-AD4C-B489-5DD912AFCC30}"/>
              </a:ext>
            </a:extLst>
          </p:cNvPr>
          <p:cNvSpPr/>
          <p:nvPr/>
        </p:nvSpPr>
        <p:spPr>
          <a:xfrm>
            <a:off x="1678724" y="2023347"/>
            <a:ext cx="1514650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CH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CCC</a:t>
            </a:r>
            <a:r>
              <a:rPr lang="en-CH" sz="1400" b="1" dirty="0">
                <a:solidFill>
                  <a:srgbClr val="863D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AAA</a:t>
            </a:r>
            <a:r>
              <a:rPr lang="en-CH" sz="1400" b="1" dirty="0">
                <a:solidFill>
                  <a:srgbClr val="67A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GG</a:t>
            </a:r>
            <a:r>
              <a:rPr lang="en-CH" sz="1400" b="1" dirty="0">
                <a:solidFill>
                  <a:srgbClr val="67A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TT</a:t>
            </a:r>
            <a:endParaRPr lang="en-CH" sz="1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014F65-9580-DB4E-80CC-455B283D6696}"/>
              </a:ext>
            </a:extLst>
          </p:cNvPr>
          <p:cNvSpPr txBox="1"/>
          <p:nvPr/>
        </p:nvSpPr>
        <p:spPr>
          <a:xfrm>
            <a:off x="67753" y="1904000"/>
            <a:ext cx="89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rgbClr val="F596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3BA169-04FA-134F-AA9C-5C06ECF02A8E}"/>
              </a:ext>
            </a:extLst>
          </p:cNvPr>
          <p:cNvSpPr/>
          <p:nvPr/>
        </p:nvSpPr>
        <p:spPr>
          <a:xfrm>
            <a:off x="1672221" y="2392641"/>
            <a:ext cx="479533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CH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</a:t>
            </a:r>
            <a:endParaRPr lang="en-CH" sz="1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C5BF41-1E91-EF42-9C41-0FD261D54108}"/>
              </a:ext>
            </a:extLst>
          </p:cNvPr>
          <p:cNvSpPr/>
          <p:nvPr/>
        </p:nvSpPr>
        <p:spPr>
          <a:xfrm>
            <a:off x="1802842" y="2658858"/>
            <a:ext cx="479533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CCC</a:t>
            </a:r>
            <a:endParaRPr lang="en-CH" sz="1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677794-397D-A741-BE16-45CC657602DC}"/>
              </a:ext>
            </a:extLst>
          </p:cNvPr>
          <p:cNvSpPr txBox="1"/>
          <p:nvPr/>
        </p:nvSpPr>
        <p:spPr>
          <a:xfrm>
            <a:off x="2189779" y="2744532"/>
            <a:ext cx="47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A844DEFC-FCFA-444E-B545-322E79142A80}"/>
              </a:ext>
            </a:extLst>
          </p:cNvPr>
          <p:cNvSpPr/>
          <p:nvPr/>
        </p:nvSpPr>
        <p:spPr>
          <a:xfrm>
            <a:off x="1319073" y="2392641"/>
            <a:ext cx="254643" cy="721223"/>
          </a:xfrm>
          <a:prstGeom prst="lef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22F7E8-6179-404C-8718-CC895A6DBE30}"/>
              </a:ext>
            </a:extLst>
          </p:cNvPr>
          <p:cNvSpPr txBox="1"/>
          <p:nvPr/>
        </p:nvSpPr>
        <p:spPr>
          <a:xfrm>
            <a:off x="72256" y="2513699"/>
            <a:ext cx="1145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rgbClr val="F596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K-mers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E193BA-E2ED-B841-A40D-E3CC08536D90}"/>
              </a:ext>
            </a:extLst>
          </p:cNvPr>
          <p:cNvSpPr/>
          <p:nvPr/>
        </p:nvSpPr>
        <p:spPr>
          <a:xfrm>
            <a:off x="2120542" y="3827094"/>
            <a:ext cx="7023458" cy="698905"/>
          </a:xfrm>
          <a:prstGeom prst="rect">
            <a:avLst/>
          </a:prstGeom>
          <a:solidFill>
            <a:srgbClr val="DEEBF7">
              <a:alpha val="78824"/>
            </a:srgbClr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Determine </a:t>
            </a:r>
            <a:r>
              <a:rPr lang="en-GB" dirty="0">
                <a:solidFill>
                  <a:srgbClr val="1982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matching regions (seeds) </a:t>
            </a:r>
            <a:r>
              <a:rPr lang="en-GB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reference genome </a:t>
            </a:r>
            <a:endParaRPr lang="en-CH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D00029F-B882-0048-ACDE-CBFFA87A26F7}"/>
              </a:ext>
            </a:extLst>
          </p:cNvPr>
          <p:cNvSpPr/>
          <p:nvPr/>
        </p:nvSpPr>
        <p:spPr>
          <a:xfrm>
            <a:off x="2586247" y="953101"/>
            <a:ext cx="1454387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66FCDF7-3F7A-B24E-B0E6-B15D51502C6A}"/>
              </a:ext>
            </a:extLst>
          </p:cNvPr>
          <p:cNvSpPr/>
          <p:nvPr/>
        </p:nvSpPr>
        <p:spPr>
          <a:xfrm>
            <a:off x="4712362" y="949730"/>
            <a:ext cx="466022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5D3E0F8-84FA-B744-A307-FC9F2779DF43}"/>
              </a:ext>
            </a:extLst>
          </p:cNvPr>
          <p:cNvSpPr/>
          <p:nvPr/>
        </p:nvSpPr>
        <p:spPr>
          <a:xfrm>
            <a:off x="5464827" y="949730"/>
            <a:ext cx="461844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0E556D5-F6C4-6C40-A318-29B28A3205C4}"/>
              </a:ext>
            </a:extLst>
          </p:cNvPr>
          <p:cNvSpPr/>
          <p:nvPr/>
        </p:nvSpPr>
        <p:spPr>
          <a:xfrm>
            <a:off x="1849667" y="961286"/>
            <a:ext cx="413961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16CE3D1-13FA-6242-804C-7AC83775A455}"/>
              </a:ext>
            </a:extLst>
          </p:cNvPr>
          <p:cNvSpPr/>
          <p:nvPr/>
        </p:nvSpPr>
        <p:spPr>
          <a:xfrm>
            <a:off x="2120542" y="4623086"/>
            <a:ext cx="7023458" cy="757513"/>
          </a:xfrm>
          <a:prstGeom prst="rect">
            <a:avLst/>
          </a:prstGeom>
          <a:solidFill>
            <a:srgbClr val="DEEBF7">
              <a:alpha val="78824"/>
            </a:srgbClr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1982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Prune </a:t>
            </a:r>
            <a:r>
              <a:rPr lang="en-GB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seeds in the reference genome</a:t>
            </a:r>
            <a:endParaRPr lang="en-CH" dirty="0">
              <a:solidFill>
                <a:srgbClr val="1982C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Cross 50">
            <a:extLst>
              <a:ext uri="{FF2B5EF4-FFF2-40B4-BE49-F238E27FC236}">
                <a16:creationId xmlns:a16="http://schemas.microsoft.com/office/drawing/2014/main" id="{F77A09C1-E949-5C4C-AFBD-0A00BD9D9A82}"/>
              </a:ext>
            </a:extLst>
          </p:cNvPr>
          <p:cNvSpPr/>
          <p:nvPr/>
        </p:nvSpPr>
        <p:spPr>
          <a:xfrm rot="2683010">
            <a:off x="4615642" y="745639"/>
            <a:ext cx="712659" cy="725996"/>
          </a:xfrm>
          <a:prstGeom prst="plus">
            <a:avLst>
              <a:gd name="adj" fmla="val 43665"/>
            </a:avLst>
          </a:prstGeom>
          <a:solidFill>
            <a:srgbClr val="E90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C00000"/>
              </a:solidFill>
            </a:endParaRPr>
          </a:p>
        </p:txBody>
      </p:sp>
      <p:sp>
        <p:nvSpPr>
          <p:cNvPr id="54" name="Cross 53">
            <a:extLst>
              <a:ext uri="{FF2B5EF4-FFF2-40B4-BE49-F238E27FC236}">
                <a16:creationId xmlns:a16="http://schemas.microsoft.com/office/drawing/2014/main" id="{8C42D252-071D-F04F-AB43-EB377CB0F03E}"/>
              </a:ext>
            </a:extLst>
          </p:cNvPr>
          <p:cNvSpPr/>
          <p:nvPr/>
        </p:nvSpPr>
        <p:spPr>
          <a:xfrm rot="2683010">
            <a:off x="5380386" y="747901"/>
            <a:ext cx="712659" cy="725996"/>
          </a:xfrm>
          <a:prstGeom prst="plus">
            <a:avLst>
              <a:gd name="adj" fmla="val 43665"/>
            </a:avLst>
          </a:prstGeom>
          <a:solidFill>
            <a:srgbClr val="E90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C00000"/>
              </a:solidFill>
            </a:endParaRPr>
          </a:p>
        </p:txBody>
      </p:sp>
      <p:sp>
        <p:nvSpPr>
          <p:cNvPr id="55" name="Cross 54">
            <a:extLst>
              <a:ext uri="{FF2B5EF4-FFF2-40B4-BE49-F238E27FC236}">
                <a16:creationId xmlns:a16="http://schemas.microsoft.com/office/drawing/2014/main" id="{E5FE27F8-58EF-3F4E-A02F-AB79F6429862}"/>
              </a:ext>
            </a:extLst>
          </p:cNvPr>
          <p:cNvSpPr/>
          <p:nvPr/>
        </p:nvSpPr>
        <p:spPr>
          <a:xfrm rot="2683010">
            <a:off x="1692179" y="714253"/>
            <a:ext cx="712659" cy="725996"/>
          </a:xfrm>
          <a:prstGeom prst="plus">
            <a:avLst>
              <a:gd name="adj" fmla="val 43665"/>
            </a:avLst>
          </a:prstGeom>
          <a:solidFill>
            <a:srgbClr val="E90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C000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FE90D29-43AC-9F46-BF45-115ECE177293}"/>
              </a:ext>
            </a:extLst>
          </p:cNvPr>
          <p:cNvSpPr/>
          <p:nvPr/>
        </p:nvSpPr>
        <p:spPr>
          <a:xfrm>
            <a:off x="2120542" y="5485890"/>
            <a:ext cx="7023458" cy="757513"/>
          </a:xfrm>
          <a:prstGeom prst="rect">
            <a:avLst/>
          </a:prstGeom>
          <a:solidFill>
            <a:srgbClr val="DEEBF7">
              <a:alpha val="78824"/>
            </a:srgbClr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Determine the </a:t>
            </a:r>
            <a:r>
              <a:rPr lang="en-GB" dirty="0">
                <a:solidFill>
                  <a:srgbClr val="1982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exact differences </a:t>
            </a:r>
            <a:r>
              <a:rPr lang="en-GB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the read and the reference genome</a:t>
            </a:r>
            <a:endParaRPr lang="en-CH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8C9B647-ED06-8E49-B366-33969DCC874A}"/>
              </a:ext>
            </a:extLst>
          </p:cNvPr>
          <p:cNvSpPr/>
          <p:nvPr/>
        </p:nvSpPr>
        <p:spPr>
          <a:xfrm>
            <a:off x="0" y="3827094"/>
            <a:ext cx="2120544" cy="698905"/>
          </a:xfrm>
          <a:prstGeom prst="rect">
            <a:avLst/>
          </a:prstGeom>
          <a:solidFill>
            <a:srgbClr val="1982C3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Seeding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28C7649-5040-2A45-8361-F4AA83EB954C}"/>
              </a:ext>
            </a:extLst>
          </p:cNvPr>
          <p:cNvSpPr/>
          <p:nvPr/>
        </p:nvSpPr>
        <p:spPr>
          <a:xfrm>
            <a:off x="-1" y="4623087"/>
            <a:ext cx="2120544" cy="754642"/>
          </a:xfrm>
          <a:prstGeom prst="rect">
            <a:avLst/>
          </a:prstGeom>
          <a:solidFill>
            <a:srgbClr val="1982C3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Seed Filtering</a:t>
            </a:r>
          </a:p>
          <a:p>
            <a:r>
              <a:rPr lang="en-GB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Chaining)</a:t>
            </a:r>
            <a:endParaRPr lang="en-CH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CD9E493-46FB-784E-A1BE-BCC44EED962A}"/>
              </a:ext>
            </a:extLst>
          </p:cNvPr>
          <p:cNvSpPr/>
          <p:nvPr/>
        </p:nvSpPr>
        <p:spPr>
          <a:xfrm>
            <a:off x="-2" y="5485890"/>
            <a:ext cx="2120544" cy="754642"/>
          </a:xfrm>
          <a:prstGeom prst="rect">
            <a:avLst/>
          </a:prstGeom>
          <a:solidFill>
            <a:srgbClr val="1982C3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Alignment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4E65266-4F83-474A-A8F1-F10F807A6670}"/>
              </a:ext>
            </a:extLst>
          </p:cNvPr>
          <p:cNvCxnSpPr>
            <a:cxnSpLocks/>
          </p:cNvCxnSpPr>
          <p:nvPr/>
        </p:nvCxnSpPr>
        <p:spPr>
          <a:xfrm flipV="1">
            <a:off x="1778000" y="1283677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EC14728-0600-8546-B963-9A33BED06EA4}"/>
              </a:ext>
            </a:extLst>
          </p:cNvPr>
          <p:cNvCxnSpPr>
            <a:cxnSpLocks/>
          </p:cNvCxnSpPr>
          <p:nvPr/>
        </p:nvCxnSpPr>
        <p:spPr>
          <a:xfrm flipV="1">
            <a:off x="1892770" y="1286583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21228F6-E976-4F4D-9796-76302B6F785B}"/>
              </a:ext>
            </a:extLst>
          </p:cNvPr>
          <p:cNvCxnSpPr>
            <a:cxnSpLocks/>
          </p:cNvCxnSpPr>
          <p:nvPr/>
        </p:nvCxnSpPr>
        <p:spPr>
          <a:xfrm flipV="1">
            <a:off x="2005774" y="1287574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0CBDD92-A6E6-4448-831D-8628D257B1EB}"/>
              </a:ext>
            </a:extLst>
          </p:cNvPr>
          <p:cNvCxnSpPr>
            <a:cxnSpLocks/>
          </p:cNvCxnSpPr>
          <p:nvPr/>
        </p:nvCxnSpPr>
        <p:spPr>
          <a:xfrm flipV="1">
            <a:off x="2120544" y="1290480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8596E05-19DF-AB46-AF0B-21B650EFA339}"/>
              </a:ext>
            </a:extLst>
          </p:cNvPr>
          <p:cNvCxnSpPr>
            <a:cxnSpLocks/>
          </p:cNvCxnSpPr>
          <p:nvPr/>
        </p:nvCxnSpPr>
        <p:spPr>
          <a:xfrm flipV="1">
            <a:off x="2247749" y="1273968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333FA82-66B8-A048-9D44-B8FD08654345}"/>
              </a:ext>
            </a:extLst>
          </p:cNvPr>
          <p:cNvCxnSpPr>
            <a:cxnSpLocks/>
          </p:cNvCxnSpPr>
          <p:nvPr/>
        </p:nvCxnSpPr>
        <p:spPr>
          <a:xfrm flipV="1">
            <a:off x="2362519" y="1276874"/>
            <a:ext cx="891313" cy="7396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2EDE266-705F-5E4A-A2F8-18536F22D0B6}"/>
              </a:ext>
            </a:extLst>
          </p:cNvPr>
          <p:cNvCxnSpPr>
            <a:cxnSpLocks/>
          </p:cNvCxnSpPr>
          <p:nvPr/>
        </p:nvCxnSpPr>
        <p:spPr>
          <a:xfrm flipV="1">
            <a:off x="2475523" y="1277865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B4A7872-DF0F-F147-ABF8-2F931AD9B9C4}"/>
              </a:ext>
            </a:extLst>
          </p:cNvPr>
          <p:cNvCxnSpPr>
            <a:cxnSpLocks/>
          </p:cNvCxnSpPr>
          <p:nvPr/>
        </p:nvCxnSpPr>
        <p:spPr>
          <a:xfrm flipV="1">
            <a:off x="2590293" y="1280771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8002641-8075-0E4E-A38F-1697EE4D937C}"/>
              </a:ext>
            </a:extLst>
          </p:cNvPr>
          <p:cNvCxnSpPr>
            <a:cxnSpLocks/>
          </p:cNvCxnSpPr>
          <p:nvPr/>
        </p:nvCxnSpPr>
        <p:spPr>
          <a:xfrm flipV="1">
            <a:off x="2751310" y="1276874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4F1C6F2-C82A-1746-8906-61D055E56F36}"/>
              </a:ext>
            </a:extLst>
          </p:cNvPr>
          <p:cNvCxnSpPr>
            <a:cxnSpLocks/>
          </p:cNvCxnSpPr>
          <p:nvPr/>
        </p:nvCxnSpPr>
        <p:spPr>
          <a:xfrm flipV="1">
            <a:off x="2866080" y="1279780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99F3633-F2CF-4C42-A061-7688FEF51952}"/>
              </a:ext>
            </a:extLst>
          </p:cNvPr>
          <p:cNvCxnSpPr>
            <a:cxnSpLocks/>
          </p:cNvCxnSpPr>
          <p:nvPr/>
        </p:nvCxnSpPr>
        <p:spPr>
          <a:xfrm flipV="1">
            <a:off x="2979084" y="1280771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3FDA9C3-BBC2-5344-A350-A1D19D62FEF3}"/>
              </a:ext>
            </a:extLst>
          </p:cNvPr>
          <p:cNvCxnSpPr>
            <a:cxnSpLocks/>
          </p:cNvCxnSpPr>
          <p:nvPr/>
        </p:nvCxnSpPr>
        <p:spPr>
          <a:xfrm flipV="1">
            <a:off x="3093854" y="1283677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7F1855D-0EFA-8940-9D7C-19E3D1AC059D}"/>
              </a:ext>
            </a:extLst>
          </p:cNvPr>
          <p:cNvGrpSpPr/>
          <p:nvPr/>
        </p:nvGrpSpPr>
        <p:grpSpPr>
          <a:xfrm>
            <a:off x="2005774" y="305776"/>
            <a:ext cx="6769799" cy="647325"/>
            <a:chOff x="2005774" y="305776"/>
            <a:chExt cx="6769799" cy="647325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C4219AC-3C47-4646-9B1B-5916AE26B3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05774" y="568592"/>
              <a:ext cx="5283668" cy="353979"/>
            </a:xfrm>
            <a:prstGeom prst="line">
              <a:avLst/>
            </a:prstGeom>
            <a:ln w="19050">
              <a:solidFill>
                <a:srgbClr val="1982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9B3113B-A7C1-F542-998C-7DBA398201D3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3313441" y="568592"/>
              <a:ext cx="3976001" cy="384509"/>
            </a:xfrm>
            <a:prstGeom prst="line">
              <a:avLst/>
            </a:prstGeom>
            <a:ln w="19050">
              <a:solidFill>
                <a:srgbClr val="1982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9BFC0E0-A6D1-C945-B173-7437A9AF95E3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V="1">
              <a:off x="4945373" y="568592"/>
              <a:ext cx="2344069" cy="381138"/>
            </a:xfrm>
            <a:prstGeom prst="line">
              <a:avLst/>
            </a:prstGeom>
            <a:ln w="19050">
              <a:solidFill>
                <a:srgbClr val="1982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6BF416-E78A-6F43-A1A9-187AE0254C1D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V="1">
              <a:off x="5695749" y="568592"/>
              <a:ext cx="1593693" cy="381138"/>
            </a:xfrm>
            <a:prstGeom prst="line">
              <a:avLst/>
            </a:prstGeom>
            <a:ln w="19050">
              <a:solidFill>
                <a:srgbClr val="1982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1736A26-6310-4041-9834-0F35DFD07F07}"/>
                </a:ext>
              </a:extLst>
            </p:cNvPr>
            <p:cNvSpPr txBox="1"/>
            <p:nvPr/>
          </p:nvSpPr>
          <p:spPr>
            <a:xfrm>
              <a:off x="7257698" y="305776"/>
              <a:ext cx="1517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2400" b="1" dirty="0">
                  <a:solidFill>
                    <a:srgbClr val="1982C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Seeds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24D2D85-9CDC-2A49-8321-1EF03CBC6D63}"/>
              </a:ext>
            </a:extLst>
          </p:cNvPr>
          <p:cNvCxnSpPr>
            <a:cxnSpLocks/>
          </p:cNvCxnSpPr>
          <p:nvPr/>
        </p:nvCxnSpPr>
        <p:spPr>
          <a:xfrm>
            <a:off x="2005774" y="1410278"/>
            <a:ext cx="3004112" cy="1190708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7870DD51-64F9-2249-AD6A-A5C87712F3F6}"/>
              </a:ext>
            </a:extLst>
          </p:cNvPr>
          <p:cNvSpPr/>
          <p:nvPr/>
        </p:nvSpPr>
        <p:spPr>
          <a:xfrm>
            <a:off x="1849469" y="949730"/>
            <a:ext cx="398280" cy="460548"/>
          </a:xfrm>
          <a:prstGeom prst="round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37A1BB6B-9ADF-0E4C-AB78-12136DAE2D77}"/>
              </a:ext>
            </a:extLst>
          </p:cNvPr>
          <p:cNvSpPr/>
          <p:nvPr/>
        </p:nvSpPr>
        <p:spPr>
          <a:xfrm>
            <a:off x="2572129" y="957380"/>
            <a:ext cx="413961" cy="460548"/>
          </a:xfrm>
          <a:prstGeom prst="round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E748F91-7C89-4347-BAF6-07A29CD02944}"/>
              </a:ext>
            </a:extLst>
          </p:cNvPr>
          <p:cNvCxnSpPr>
            <a:cxnSpLocks/>
            <a:stCxn id="60" idx="2"/>
          </p:cNvCxnSpPr>
          <p:nvPr/>
        </p:nvCxnSpPr>
        <p:spPr>
          <a:xfrm>
            <a:off x="2779110" y="1417928"/>
            <a:ext cx="2222668" cy="721223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E90931-72BA-454E-8E21-19710B8B9596}"/>
              </a:ext>
            </a:extLst>
          </p:cNvPr>
          <p:cNvCxnSpPr>
            <a:cxnSpLocks/>
          </p:cNvCxnSpPr>
          <p:nvPr/>
        </p:nvCxnSpPr>
        <p:spPr>
          <a:xfrm>
            <a:off x="7806268" y="1075332"/>
            <a:ext cx="845607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1"/>
                </a:gs>
                <a:gs pos="0">
                  <a:schemeClr val="tx1"/>
                </a:gs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172A0AB-B533-6042-A89F-F4480868B31A}"/>
              </a:ext>
            </a:extLst>
          </p:cNvPr>
          <p:cNvCxnSpPr>
            <a:cxnSpLocks/>
          </p:cNvCxnSpPr>
          <p:nvPr/>
        </p:nvCxnSpPr>
        <p:spPr>
          <a:xfrm>
            <a:off x="7724987" y="1282953"/>
            <a:ext cx="956426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1"/>
                </a:gs>
                <a:gs pos="0">
                  <a:schemeClr val="tx1"/>
                </a:gs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1807D9CC-1656-EC49-94BD-5FD85468E1FB}"/>
              </a:ext>
            </a:extLst>
          </p:cNvPr>
          <p:cNvSpPr/>
          <p:nvPr/>
        </p:nvSpPr>
        <p:spPr>
          <a:xfrm>
            <a:off x="7765627" y="1084856"/>
            <a:ext cx="931661" cy="1924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  <a:gs pos="98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1FF2677B-6EAB-024E-BDAC-A54D9013A310}"/>
              </a:ext>
            </a:extLst>
          </p:cNvPr>
          <p:cNvSpPr/>
          <p:nvPr/>
        </p:nvSpPr>
        <p:spPr>
          <a:xfrm rot="5400000">
            <a:off x="5162245" y="-2751637"/>
            <a:ext cx="303299" cy="7281093"/>
          </a:xfrm>
          <a:prstGeom prst="leftBrace">
            <a:avLst>
              <a:gd name="adj1" fmla="val 80462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84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0324 L 0.20191 -0.06158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-291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0.1875 -0.06319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/>
      <p:bldP spid="3" grpId="1"/>
      <p:bldP spid="30" grpId="0"/>
      <p:bldP spid="9" grpId="0"/>
      <p:bldP spid="31" grpId="0"/>
      <p:bldP spid="10" grpId="0" animBg="1"/>
      <p:bldP spid="34" grpId="0" animBg="1"/>
      <p:bldP spid="34" grpId="1" animBg="1"/>
      <p:bldP spid="35" grpId="0" animBg="1"/>
      <p:bldP spid="35" grpId="1" animBg="1"/>
      <p:bldP spid="36" grpId="0"/>
      <p:bldP spid="37" grpId="0" animBg="1"/>
      <p:bldP spid="38" grpId="0"/>
      <p:bldP spid="4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53" grpId="0" animBg="1"/>
      <p:bldP spid="53" grpId="1" animBg="1"/>
      <p:bldP spid="60" grpId="0" animBg="1"/>
      <p:bldP spid="60" grpId="1" animBg="1"/>
      <p:bldP spid="23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Challenges in Real-Time Genome Analysis</a:t>
            </a:r>
            <a:endParaRPr lang="en-US" b="1" dirty="0">
              <a:latin typeface="Garamond" panose="02020404030301010803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221746-BFA8-97CC-21CA-89A7EB44C66C}"/>
              </a:ext>
            </a:extLst>
          </p:cNvPr>
          <p:cNvGrpSpPr/>
          <p:nvPr/>
        </p:nvGrpSpPr>
        <p:grpSpPr>
          <a:xfrm>
            <a:off x="168823" y="1044635"/>
            <a:ext cx="8786554" cy="723393"/>
            <a:chOff x="167777" y="1044635"/>
            <a:chExt cx="8786554" cy="72339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66F0E7B-357C-7D26-1989-AC5B52C21513}"/>
                </a:ext>
              </a:extLst>
            </p:cNvPr>
            <p:cNvSpPr txBox="1"/>
            <p:nvPr/>
          </p:nvSpPr>
          <p:spPr>
            <a:xfrm>
              <a:off x="167777" y="1044635"/>
              <a:ext cx="8786554" cy="723393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200" dirty="0">
                  <a:solidFill>
                    <a:srgbClr val="2E61B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Rapid analysis </a:t>
              </a:r>
              <a:r>
                <a:rPr lang="en-US" sz="2200" b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match the nanopore sequencer throughput</a:t>
              </a:r>
            </a:p>
          </p:txBody>
        </p:sp>
        <p:pic>
          <p:nvPicPr>
            <p:cNvPr id="4" name="Graphic 3" descr="Gauge with solid fill">
              <a:extLst>
                <a:ext uri="{FF2B5EF4-FFF2-40B4-BE49-F238E27FC236}">
                  <a16:creationId xmlns:a16="http://schemas.microsoft.com/office/drawing/2014/main" id="{BED1CB6F-C674-8C05-3251-6B3C8F24F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8988" y="1211132"/>
              <a:ext cx="390399" cy="39039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30DDE9-3C94-48A6-5070-4F8A9702E4EA}"/>
              </a:ext>
            </a:extLst>
          </p:cNvPr>
          <p:cNvGrpSpPr/>
          <p:nvPr/>
        </p:nvGrpSpPr>
        <p:grpSpPr>
          <a:xfrm>
            <a:off x="168821" y="2431608"/>
            <a:ext cx="8786556" cy="723392"/>
            <a:chOff x="167777" y="2403416"/>
            <a:chExt cx="8786556" cy="7233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CEA58F-A8B4-A82C-B56A-E957877051C3}"/>
                </a:ext>
              </a:extLst>
            </p:cNvPr>
            <p:cNvSpPr txBox="1"/>
            <p:nvPr/>
          </p:nvSpPr>
          <p:spPr>
            <a:xfrm>
              <a:off x="167777" y="2403416"/>
              <a:ext cx="8786556" cy="723392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200" dirty="0">
                  <a:solidFill>
                    <a:srgbClr val="2E61B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Timely decisions </a:t>
              </a:r>
              <a:r>
                <a:rPr lang="en-US" sz="2200" b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stop sequencing as early as possible</a:t>
              </a:r>
            </a:p>
          </p:txBody>
        </p:sp>
        <p:pic>
          <p:nvPicPr>
            <p:cNvPr id="6" name="Graphic 5" descr="Clock with solid fill">
              <a:extLst>
                <a:ext uri="{FF2B5EF4-FFF2-40B4-BE49-F238E27FC236}">
                  <a16:creationId xmlns:a16="http://schemas.microsoft.com/office/drawing/2014/main" id="{FA35FB09-608C-A01B-7457-E88F62B95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78669" y="2569913"/>
              <a:ext cx="390399" cy="39039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59A81C-712E-6CF6-4EF0-52A14847DBE3}"/>
              </a:ext>
            </a:extLst>
          </p:cNvPr>
          <p:cNvGrpSpPr/>
          <p:nvPr/>
        </p:nvGrpSpPr>
        <p:grpSpPr>
          <a:xfrm>
            <a:off x="168821" y="3818580"/>
            <a:ext cx="8786556" cy="723392"/>
            <a:chOff x="167777" y="3966775"/>
            <a:chExt cx="8786556" cy="72339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EC3E9F-7009-3BBF-A33B-985BDB968B46}"/>
                </a:ext>
              </a:extLst>
            </p:cNvPr>
            <p:cNvSpPr txBox="1"/>
            <p:nvPr/>
          </p:nvSpPr>
          <p:spPr>
            <a:xfrm>
              <a:off x="167777" y="3966775"/>
              <a:ext cx="8786556" cy="723392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200" dirty="0">
                  <a:solidFill>
                    <a:srgbClr val="2E61B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Accurate analysis </a:t>
              </a:r>
              <a:r>
                <a:rPr lang="en-US" sz="2200" b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from noisy raw signal data</a:t>
              </a:r>
            </a:p>
          </p:txBody>
        </p:sp>
        <p:pic>
          <p:nvPicPr>
            <p:cNvPr id="13" name="Graphic 12" descr="Bullseye with solid fill">
              <a:extLst>
                <a:ext uri="{FF2B5EF4-FFF2-40B4-BE49-F238E27FC236}">
                  <a16:creationId xmlns:a16="http://schemas.microsoft.com/office/drawing/2014/main" id="{40817985-2CAF-27AE-3532-1788EC3F8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85442" y="4132909"/>
              <a:ext cx="390399" cy="3911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B201E-C380-D658-D3E2-D08CA3430D3E}"/>
              </a:ext>
            </a:extLst>
          </p:cNvPr>
          <p:cNvGrpSpPr/>
          <p:nvPr/>
        </p:nvGrpSpPr>
        <p:grpSpPr>
          <a:xfrm>
            <a:off x="158350" y="5205553"/>
            <a:ext cx="8797027" cy="723391"/>
            <a:chOff x="158350" y="5259738"/>
            <a:chExt cx="8797027" cy="72339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4C6E6F-DD1C-9267-6CAE-95242E0D3693}"/>
                </a:ext>
              </a:extLst>
            </p:cNvPr>
            <p:cNvSpPr txBox="1"/>
            <p:nvPr/>
          </p:nvSpPr>
          <p:spPr>
            <a:xfrm>
              <a:off x="167777" y="5259738"/>
              <a:ext cx="8787600" cy="723391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200" dirty="0">
                  <a:solidFill>
                    <a:srgbClr val="2E61B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Power-efficient </a:t>
              </a:r>
              <a:r>
                <a:rPr lang="en-US" sz="2200" b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computation for scalability and portability</a:t>
              </a:r>
            </a:p>
          </p:txBody>
        </p:sp>
        <p:pic>
          <p:nvPicPr>
            <p:cNvPr id="18" name="Graphic 17" descr="Battery charging with solid fill">
              <a:extLst>
                <a:ext uri="{FF2B5EF4-FFF2-40B4-BE49-F238E27FC236}">
                  <a16:creationId xmlns:a16="http://schemas.microsoft.com/office/drawing/2014/main" id="{ED2CF6B4-3CD1-A428-EB71-3ECEC546A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 rot="16200000">
              <a:off x="158350" y="5445532"/>
              <a:ext cx="351803" cy="35180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9427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Existing Solutions – Real-time Basecalling</a:t>
            </a:r>
            <a:endParaRPr lang="en-US" b="1" dirty="0">
              <a:latin typeface="Garamond" panose="02020404030301010803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271E044-67DF-1C0F-0148-D765EAF4D774}"/>
              </a:ext>
            </a:extLst>
          </p:cNvPr>
          <p:cNvGrpSpPr/>
          <p:nvPr/>
        </p:nvGrpSpPr>
        <p:grpSpPr>
          <a:xfrm>
            <a:off x="127312" y="1724070"/>
            <a:ext cx="2253468" cy="1915519"/>
            <a:chOff x="448776" y="2429853"/>
            <a:chExt cx="2253468" cy="191551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0605FE-3736-C3D3-9D92-0C76F6B0243B}"/>
                </a:ext>
              </a:extLst>
            </p:cNvPr>
            <p:cNvGrpSpPr/>
            <p:nvPr/>
          </p:nvGrpSpPr>
          <p:grpSpPr>
            <a:xfrm>
              <a:off x="448776" y="2429853"/>
              <a:ext cx="2253468" cy="1915519"/>
              <a:chOff x="448776" y="2429853"/>
              <a:chExt cx="2253468" cy="1915519"/>
            </a:xfrm>
          </p:grpSpPr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65D6F953-2A03-4D57-B613-C42DA33F2B72}"/>
                  </a:ext>
                </a:extLst>
              </p:cNvPr>
              <p:cNvSpPr/>
              <p:nvPr/>
            </p:nvSpPr>
            <p:spPr>
              <a:xfrm>
                <a:off x="454265" y="2738367"/>
                <a:ext cx="2247979" cy="1607005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A4C245E8-6ACF-ADB8-CD11-CE120AB3F747}"/>
                  </a:ext>
                </a:extLst>
              </p:cNvPr>
              <p:cNvSpPr/>
              <p:nvPr/>
            </p:nvSpPr>
            <p:spPr>
              <a:xfrm>
                <a:off x="448776" y="2429853"/>
                <a:ext cx="2253468" cy="327905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US" altLang="zh-CN" sz="1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Nanopore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</a:t>
                </a:r>
                <a:endParaRPr lang="en-US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193C917-0995-5B59-5EC6-BDE8A99DD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6" t="8752" r="38801" b="5499"/>
            <a:stretch/>
          </p:blipFill>
          <p:spPr>
            <a:xfrm>
              <a:off x="652557" y="2788794"/>
              <a:ext cx="1822112" cy="153669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95171BF-E60A-E575-B956-64D458B84348}"/>
              </a:ext>
            </a:extLst>
          </p:cNvPr>
          <p:cNvGrpSpPr/>
          <p:nvPr/>
        </p:nvGrpSpPr>
        <p:grpSpPr>
          <a:xfrm>
            <a:off x="2913187" y="1724069"/>
            <a:ext cx="1865335" cy="1914115"/>
            <a:chOff x="3735362" y="2429852"/>
            <a:chExt cx="1865335" cy="19141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02326BD-8040-1C4D-DADB-72A0931FE43B}"/>
                </a:ext>
              </a:extLst>
            </p:cNvPr>
            <p:cNvGrpSpPr/>
            <p:nvPr/>
          </p:nvGrpSpPr>
          <p:grpSpPr>
            <a:xfrm>
              <a:off x="3735362" y="2429852"/>
              <a:ext cx="1865335" cy="1914115"/>
              <a:chOff x="3735362" y="2429852"/>
              <a:chExt cx="1865335" cy="1914115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03E3A112-BCE1-0C98-C99B-0A48BA1EC669}"/>
                  </a:ext>
                </a:extLst>
              </p:cNvPr>
              <p:cNvSpPr/>
              <p:nvPr/>
            </p:nvSpPr>
            <p:spPr>
              <a:xfrm>
                <a:off x="3739240" y="2738367"/>
                <a:ext cx="1861457" cy="1605600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rgbClr val="FE62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8C5BC009-66A5-5C6F-97CF-ABE8F3C672F1}"/>
                  </a:ext>
                </a:extLst>
              </p:cNvPr>
              <p:cNvSpPr/>
              <p:nvPr/>
            </p:nvSpPr>
            <p:spPr>
              <a:xfrm>
                <a:off x="3735362" y="2429852"/>
                <a:ext cx="1861457" cy="326572"/>
              </a:xfrm>
              <a:prstGeom prst="roundRect">
                <a:avLst/>
              </a:prstGeom>
              <a:solidFill>
                <a:srgbClr val="FE6200"/>
              </a:solidFill>
              <a:ln w="38100">
                <a:solidFill>
                  <a:srgbClr val="FE62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US" altLang="zh-CN" sz="1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Signal</a:t>
                </a:r>
                <a:endParaRPr lang="en-US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434F4C8-548F-CD21-EE80-517A57563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86" t="28470" r="10347" b="53721"/>
            <a:stretch/>
          </p:blipFill>
          <p:spPr>
            <a:xfrm>
              <a:off x="3793267" y="3294457"/>
              <a:ext cx="1753403" cy="49341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45E608-8543-0AA8-D280-EA9E77322428}"/>
              </a:ext>
            </a:extLst>
          </p:cNvPr>
          <p:cNvGrpSpPr/>
          <p:nvPr/>
        </p:nvGrpSpPr>
        <p:grpSpPr>
          <a:xfrm>
            <a:off x="187416" y="2885165"/>
            <a:ext cx="276387" cy="681450"/>
            <a:chOff x="663843" y="2465124"/>
            <a:chExt cx="276387" cy="681450"/>
          </a:xfrm>
        </p:grpSpPr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41232FDD-A390-E1CC-6640-A672EE482D03}"/>
                </a:ext>
              </a:extLst>
            </p:cNvPr>
            <p:cNvSpPr/>
            <p:nvPr/>
          </p:nvSpPr>
          <p:spPr>
            <a:xfrm rot="5400000">
              <a:off x="490780" y="2697123"/>
              <a:ext cx="622514" cy="27638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3718F1A-BFF1-ABBB-A871-E3D1B7A2862D}"/>
                </a:ext>
              </a:extLst>
            </p:cNvPr>
            <p:cNvSpPr txBox="1"/>
            <p:nvPr/>
          </p:nvSpPr>
          <p:spPr>
            <a:xfrm rot="16200000">
              <a:off x="490093" y="2646264"/>
              <a:ext cx="6238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dirty="0">
                  <a:solidFill>
                    <a:schemeClr val="bg1"/>
                  </a:solidFill>
                </a:rPr>
                <a:t>Current</a:t>
              </a:r>
            </a:p>
          </p:txBody>
        </p:sp>
      </p:grpSp>
      <p:pic>
        <p:nvPicPr>
          <p:cNvPr id="14" name="Graphic 13" descr="Badge Follow with solid fill">
            <a:extLst>
              <a:ext uri="{FF2B5EF4-FFF2-40B4-BE49-F238E27FC236}">
                <a16:creationId xmlns:a16="http://schemas.microsoft.com/office/drawing/2014/main" id="{40F3909C-6A91-9AC3-77EA-E76C3BD64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7986" y="3410884"/>
            <a:ext cx="198000" cy="198000"/>
          </a:xfrm>
          <a:prstGeom prst="rect">
            <a:avLst/>
          </a:prstGeom>
        </p:spPr>
      </p:pic>
      <p:pic>
        <p:nvPicPr>
          <p:cNvPr id="20" name="Graphic 19" descr="Badge Unfollow with solid fill">
            <a:extLst>
              <a:ext uri="{FF2B5EF4-FFF2-40B4-BE49-F238E27FC236}">
                <a16:creationId xmlns:a16="http://schemas.microsoft.com/office/drawing/2014/main" id="{7979D104-04E0-CFE9-2478-DA618D448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78962" y="2939282"/>
            <a:ext cx="198000" cy="1980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91269BC-7724-BD39-A36B-90C4FFCB29F9}"/>
              </a:ext>
            </a:extLst>
          </p:cNvPr>
          <p:cNvGrpSpPr/>
          <p:nvPr/>
        </p:nvGrpSpPr>
        <p:grpSpPr>
          <a:xfrm>
            <a:off x="5314807" y="1729201"/>
            <a:ext cx="3701882" cy="1914115"/>
            <a:chOff x="6503695" y="2429852"/>
            <a:chExt cx="1955771" cy="1914115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B75BEBC-B839-CD8D-7338-B3D8B98A8EE0}"/>
                </a:ext>
              </a:extLst>
            </p:cNvPr>
            <p:cNvSpPr/>
            <p:nvPr/>
          </p:nvSpPr>
          <p:spPr>
            <a:xfrm>
              <a:off x="6507573" y="2738367"/>
              <a:ext cx="1951893" cy="1605600"/>
            </a:xfrm>
            <a:prstGeom prst="roundRect">
              <a:avLst>
                <a:gd name="adj" fmla="val 9865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BA2FEC6-52A5-C57F-D5C9-918EAA0C0091}"/>
                </a:ext>
              </a:extLst>
            </p:cNvPr>
            <p:cNvSpPr/>
            <p:nvPr/>
          </p:nvSpPr>
          <p:spPr>
            <a:xfrm>
              <a:off x="6503695" y="2429852"/>
              <a:ext cx="1955771" cy="326572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Real-time Analysis</a:t>
              </a:r>
            </a:p>
          </p:txBody>
        </p:sp>
      </p:grpSp>
      <p:sp>
        <p:nvSpPr>
          <p:cNvPr id="48" name="Striped Right Arrow 47">
            <a:extLst>
              <a:ext uri="{FF2B5EF4-FFF2-40B4-BE49-F238E27FC236}">
                <a16:creationId xmlns:a16="http://schemas.microsoft.com/office/drawing/2014/main" id="{C04F025C-36B4-86A7-8B57-D3C2763FF6AA}"/>
              </a:ext>
            </a:extLst>
          </p:cNvPr>
          <p:cNvSpPr/>
          <p:nvPr/>
        </p:nvSpPr>
        <p:spPr>
          <a:xfrm>
            <a:off x="2442269" y="2740352"/>
            <a:ext cx="404525" cy="191468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sp>
        <p:nvSpPr>
          <p:cNvPr id="33" name="Striped Right Arrow 32">
            <a:extLst>
              <a:ext uri="{FF2B5EF4-FFF2-40B4-BE49-F238E27FC236}">
                <a16:creationId xmlns:a16="http://schemas.microsoft.com/office/drawing/2014/main" id="{A42FD54C-24C8-183C-46A3-8C96C17B8318}"/>
              </a:ext>
            </a:extLst>
          </p:cNvPr>
          <p:cNvSpPr/>
          <p:nvPr/>
        </p:nvSpPr>
        <p:spPr>
          <a:xfrm>
            <a:off x="4840641" y="2740352"/>
            <a:ext cx="404525" cy="191468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2A8F961-FC00-4AEB-7492-E49516EB6A58}"/>
              </a:ext>
            </a:extLst>
          </p:cNvPr>
          <p:cNvGrpSpPr/>
          <p:nvPr/>
        </p:nvGrpSpPr>
        <p:grpSpPr>
          <a:xfrm>
            <a:off x="5445440" y="2211752"/>
            <a:ext cx="1460722" cy="1275584"/>
            <a:chOff x="5442695" y="1627509"/>
            <a:chExt cx="1460722" cy="127558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74CCAC4-9D91-9737-E0E9-170216428639}"/>
                </a:ext>
              </a:extLst>
            </p:cNvPr>
            <p:cNvGrpSpPr/>
            <p:nvPr/>
          </p:nvGrpSpPr>
          <p:grpSpPr>
            <a:xfrm>
              <a:off x="5446144" y="1831572"/>
              <a:ext cx="1457273" cy="1071521"/>
              <a:chOff x="5446144" y="1831572"/>
              <a:chExt cx="1457273" cy="107152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A99FA01-C22D-2E63-6967-6E932A18399F}"/>
                  </a:ext>
                </a:extLst>
              </p:cNvPr>
              <p:cNvGrpSpPr/>
              <p:nvPr/>
            </p:nvGrpSpPr>
            <p:grpSpPr>
              <a:xfrm>
                <a:off x="5599697" y="1840385"/>
                <a:ext cx="1150167" cy="1053894"/>
                <a:chOff x="4952816" y="3595606"/>
                <a:chExt cx="1739285" cy="1739285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0F9A0FEE-E386-DDC4-2831-EA4988814C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52816" y="3595606"/>
                  <a:ext cx="1739285" cy="1739285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0FC962A6-E766-AF9C-95B9-4AF390007F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77210" y="4041888"/>
                  <a:ext cx="675617" cy="675617"/>
                </a:xfrm>
                <a:prstGeom prst="rect">
                  <a:avLst/>
                </a:prstGeom>
              </p:spPr>
            </p:pic>
          </p:grp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C3B7312F-B767-8A09-7137-F8B34B019278}"/>
                  </a:ext>
                </a:extLst>
              </p:cNvPr>
              <p:cNvSpPr/>
              <p:nvPr/>
            </p:nvSpPr>
            <p:spPr>
              <a:xfrm>
                <a:off x="5446144" y="1831572"/>
                <a:ext cx="1457273" cy="1071521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3C68A634-2522-F459-C9CC-E0E999EFB36A}"/>
                </a:ext>
              </a:extLst>
            </p:cNvPr>
            <p:cNvSpPr/>
            <p:nvPr/>
          </p:nvSpPr>
          <p:spPr>
            <a:xfrm>
              <a:off x="5442695" y="1627509"/>
              <a:ext cx="1460169" cy="222120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Basecalling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EA02BC4-2948-318B-4309-933C10C6A65C}"/>
              </a:ext>
            </a:extLst>
          </p:cNvPr>
          <p:cNvGrpSpPr/>
          <p:nvPr/>
        </p:nvGrpSpPr>
        <p:grpSpPr>
          <a:xfrm>
            <a:off x="7821779" y="2826963"/>
            <a:ext cx="696567" cy="158400"/>
            <a:chOff x="7812635" y="2228753"/>
            <a:chExt cx="696567" cy="158400"/>
          </a:xfrm>
          <a:solidFill>
            <a:srgbClr val="7030A0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390DB5-FF5C-B6DA-AF4A-A25ECA091F36}"/>
                </a:ext>
              </a:extLst>
            </p:cNvPr>
            <p:cNvSpPr/>
            <p:nvPr/>
          </p:nvSpPr>
          <p:spPr>
            <a:xfrm>
              <a:off x="8171413" y="2228753"/>
              <a:ext cx="158400" cy="15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/>
                <a:t>G</a:t>
              </a:r>
              <a:endParaRPr lang="en-US" sz="1400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F792FF-14AF-48E7-1FF4-42E8D265CE72}"/>
                </a:ext>
              </a:extLst>
            </p:cNvPr>
            <p:cNvSpPr/>
            <p:nvPr/>
          </p:nvSpPr>
          <p:spPr>
            <a:xfrm>
              <a:off x="8350802" y="2228753"/>
              <a:ext cx="158400" cy="15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/>
                <a:t>G</a:t>
              </a:r>
              <a:endParaRPr lang="en-US" sz="1400" b="1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FCBD34-242A-AB80-5B2E-94BFDBAB15CB}"/>
                </a:ext>
              </a:extLst>
            </p:cNvPr>
            <p:cNvSpPr/>
            <p:nvPr/>
          </p:nvSpPr>
          <p:spPr>
            <a:xfrm>
              <a:off x="7812635" y="2228753"/>
              <a:ext cx="158400" cy="15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/>
                <a:t>A</a:t>
              </a:r>
              <a:endParaRPr lang="en-US" sz="1400" b="1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AFF5FE4-A300-3C85-9E57-515EA7DC8F0F}"/>
                </a:ext>
              </a:extLst>
            </p:cNvPr>
            <p:cNvSpPr/>
            <p:nvPr/>
          </p:nvSpPr>
          <p:spPr>
            <a:xfrm>
              <a:off x="7992024" y="2228753"/>
              <a:ext cx="158400" cy="15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/>
                <a:t>T</a:t>
              </a:r>
              <a:endParaRPr lang="en-US" sz="1400" b="1" dirty="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101C959-0CF5-3CD0-BFC1-AD3652978E6F}"/>
              </a:ext>
            </a:extLst>
          </p:cNvPr>
          <p:cNvGrpSpPr/>
          <p:nvPr/>
        </p:nvGrpSpPr>
        <p:grpSpPr>
          <a:xfrm>
            <a:off x="7437977" y="2211752"/>
            <a:ext cx="1460722" cy="1275584"/>
            <a:chOff x="7437977" y="2253316"/>
            <a:chExt cx="1460722" cy="1275584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4CA3B6D-20CE-9851-E326-B0531CAB9558}"/>
                </a:ext>
              </a:extLst>
            </p:cNvPr>
            <p:cNvGrpSpPr/>
            <p:nvPr/>
          </p:nvGrpSpPr>
          <p:grpSpPr>
            <a:xfrm>
              <a:off x="7441426" y="2457379"/>
              <a:ext cx="1457273" cy="1071521"/>
              <a:chOff x="7441426" y="2457379"/>
              <a:chExt cx="1457273" cy="1071521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C79BB49-B344-1D66-3ADF-DB46F8845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94979" y="2466192"/>
                <a:ext cx="1150167" cy="1053894"/>
              </a:xfrm>
              <a:prstGeom prst="rect">
                <a:avLst/>
              </a:prstGeom>
            </p:spPr>
          </p:pic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F6448DDD-4D12-5306-2548-3E08E5020C8C}"/>
                  </a:ext>
                </a:extLst>
              </p:cNvPr>
              <p:cNvSpPr/>
              <p:nvPr/>
            </p:nvSpPr>
            <p:spPr>
              <a:xfrm>
                <a:off x="7441426" y="2457379"/>
                <a:ext cx="1457273" cy="1071521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981C0B73-989A-E3E6-FB0C-EA8972D98FB3}"/>
                </a:ext>
              </a:extLst>
            </p:cNvPr>
            <p:cNvSpPr/>
            <p:nvPr/>
          </p:nvSpPr>
          <p:spPr>
            <a:xfrm>
              <a:off x="7437977" y="2253316"/>
              <a:ext cx="1460169" cy="222120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 mapping</a:t>
              </a:r>
            </a:p>
          </p:txBody>
        </p:sp>
      </p:grpSp>
      <p:sp>
        <p:nvSpPr>
          <p:cNvPr id="59" name="Striped Right Arrow 58">
            <a:extLst>
              <a:ext uri="{FF2B5EF4-FFF2-40B4-BE49-F238E27FC236}">
                <a16:creationId xmlns:a16="http://schemas.microsoft.com/office/drawing/2014/main" id="{F7E72C46-9227-A93D-2CA1-BE24609B797B}"/>
              </a:ext>
            </a:extLst>
          </p:cNvPr>
          <p:cNvSpPr/>
          <p:nvPr/>
        </p:nvSpPr>
        <p:spPr>
          <a:xfrm>
            <a:off x="6979409" y="2740352"/>
            <a:ext cx="404525" cy="191468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sp>
        <p:nvSpPr>
          <p:cNvPr id="65" name="Striped Right Arrow 64">
            <a:extLst>
              <a:ext uri="{FF2B5EF4-FFF2-40B4-BE49-F238E27FC236}">
                <a16:creationId xmlns:a16="http://schemas.microsoft.com/office/drawing/2014/main" id="{685D7722-EAE8-B1E2-8A4D-B6F5EE60F93A}"/>
              </a:ext>
            </a:extLst>
          </p:cNvPr>
          <p:cNvSpPr/>
          <p:nvPr/>
        </p:nvSpPr>
        <p:spPr>
          <a:xfrm rot="16200000">
            <a:off x="1131980" y="3562638"/>
            <a:ext cx="569384" cy="191468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sp>
        <p:nvSpPr>
          <p:cNvPr id="66" name="Striped Right Arrow 65">
            <a:extLst>
              <a:ext uri="{FF2B5EF4-FFF2-40B4-BE49-F238E27FC236}">
                <a16:creationId xmlns:a16="http://schemas.microsoft.com/office/drawing/2014/main" id="{54481C4A-023B-7341-C58C-725BB11AD61B}"/>
              </a:ext>
            </a:extLst>
          </p:cNvPr>
          <p:cNvSpPr/>
          <p:nvPr/>
        </p:nvSpPr>
        <p:spPr>
          <a:xfrm rot="5400000">
            <a:off x="7041978" y="3727068"/>
            <a:ext cx="247542" cy="190800"/>
          </a:xfrm>
          <a:prstGeom prst="stripedRightArrow">
            <a:avLst>
              <a:gd name="adj1" fmla="val 66433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sp>
        <p:nvSpPr>
          <p:cNvPr id="67" name="Striped Right Arrow 66">
            <a:extLst>
              <a:ext uri="{FF2B5EF4-FFF2-40B4-BE49-F238E27FC236}">
                <a16:creationId xmlns:a16="http://schemas.microsoft.com/office/drawing/2014/main" id="{B081AB71-236E-2FE1-C7F3-0E0540B1A2BD}"/>
              </a:ext>
            </a:extLst>
          </p:cNvPr>
          <p:cNvSpPr/>
          <p:nvPr/>
        </p:nvSpPr>
        <p:spPr>
          <a:xfrm rot="10800000">
            <a:off x="1352549" y="3787832"/>
            <a:ext cx="5873749" cy="190800"/>
          </a:xfrm>
          <a:prstGeom prst="stripedRightArrow">
            <a:avLst>
              <a:gd name="adj1" fmla="val 66433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83EA48EB-4E0E-FD24-3F55-2576E768D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74" y="945176"/>
            <a:ext cx="8874053" cy="519103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None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 neural networks (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DNNs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for translating </a:t>
            </a:r>
            <a:r>
              <a:rPr lang="en-US" sz="22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signals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US" sz="2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DA9BF56-A4C6-A645-E02C-63C74FE90B04}"/>
              </a:ext>
            </a:extLst>
          </p:cNvPr>
          <p:cNvSpPr txBox="1"/>
          <p:nvPr/>
        </p:nvSpPr>
        <p:spPr>
          <a:xfrm>
            <a:off x="179244" y="4361777"/>
            <a:ext cx="8786556" cy="486000"/>
          </a:xfrm>
          <a:prstGeom prst="roundRect">
            <a:avLst>
              <a:gd name="adj" fmla="val 937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2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DNNs provide</a:t>
            </a:r>
            <a:r>
              <a:rPr lang="en-US" sz="2200" dirty="0">
                <a:solidFill>
                  <a:srgbClr val="2E61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 noisy analysis</a:t>
            </a:r>
            <a:r>
              <a:rPr lang="en-US" sz="2200" dirty="0">
                <a:solidFill>
                  <a:srgbClr val="2E61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basecalled sequences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25FD7ED-AD9F-E333-26BB-36EE9E162DBA}"/>
              </a:ext>
            </a:extLst>
          </p:cNvPr>
          <p:cNvSpPr txBox="1"/>
          <p:nvPr/>
        </p:nvSpPr>
        <p:spPr>
          <a:xfrm>
            <a:off x="182914" y="5396583"/>
            <a:ext cx="8787600" cy="486000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Costly and power-hungry</a:t>
            </a:r>
            <a:r>
              <a:rPr lang="en-US" sz="2200" dirty="0">
                <a:solidFill>
                  <a:srgbClr val="2E61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computational requirements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256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The Problem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BDE00-B839-1A04-F051-A5D105097118}"/>
              </a:ext>
            </a:extLst>
          </p:cNvPr>
          <p:cNvSpPr txBox="1"/>
          <p:nvPr/>
        </p:nvSpPr>
        <p:spPr>
          <a:xfrm>
            <a:off x="183149" y="4123676"/>
            <a:ext cx="3968944" cy="2216068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Costly and energy-hungry computations to basecall each read:</a:t>
            </a:r>
            <a:endParaRPr lang="en-US" sz="2200" b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200" b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Portable sequencing becomes challenging with </a:t>
            </a:r>
            <a:br>
              <a:rPr lang="en-US" sz="2200" b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resource-constrained devices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EB82939-CFF5-B12F-8F24-A5B7A4AD9B79}"/>
              </a:ext>
            </a:extLst>
          </p:cNvPr>
          <p:cNvGrpSpPr/>
          <p:nvPr/>
        </p:nvGrpSpPr>
        <p:grpSpPr>
          <a:xfrm>
            <a:off x="316680" y="1741404"/>
            <a:ext cx="3701882" cy="1914115"/>
            <a:chOff x="6503695" y="2429852"/>
            <a:chExt cx="1955771" cy="1914115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7E228DA5-E20D-1D8B-02C5-E762CC50168E}"/>
                </a:ext>
              </a:extLst>
            </p:cNvPr>
            <p:cNvSpPr/>
            <p:nvPr/>
          </p:nvSpPr>
          <p:spPr>
            <a:xfrm>
              <a:off x="6507573" y="2738367"/>
              <a:ext cx="1951893" cy="1605600"/>
            </a:xfrm>
            <a:prstGeom prst="roundRect">
              <a:avLst>
                <a:gd name="adj" fmla="val 9865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7B19553A-F1BE-A886-22C5-2D2A2E795A89}"/>
                </a:ext>
              </a:extLst>
            </p:cNvPr>
            <p:cNvSpPr/>
            <p:nvPr/>
          </p:nvSpPr>
          <p:spPr>
            <a:xfrm>
              <a:off x="6503695" y="2429852"/>
              <a:ext cx="1955771" cy="326572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US" b="1" dirty="0"/>
                <a:t>Real-time Analysis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635E915-A328-33BE-A9F9-243D40F81E7A}"/>
              </a:ext>
            </a:extLst>
          </p:cNvPr>
          <p:cNvGrpSpPr/>
          <p:nvPr/>
        </p:nvGrpSpPr>
        <p:grpSpPr>
          <a:xfrm>
            <a:off x="604315" y="2436831"/>
            <a:ext cx="1150167" cy="1053894"/>
            <a:chOff x="4952816" y="3595606"/>
            <a:chExt cx="1739285" cy="173928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54CBB70-EC16-0EEE-3A8F-21D8EB317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2816" y="3595606"/>
              <a:ext cx="1739285" cy="173928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1C123A6-0F01-61BC-58DB-B88E0BA71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7210" y="4041888"/>
              <a:ext cx="675617" cy="675617"/>
            </a:xfrm>
            <a:prstGeom prst="rect">
              <a:avLst/>
            </a:prstGeom>
          </p:spPr>
        </p:pic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6F26833-5A61-BA79-35D2-C57CAA358387}"/>
              </a:ext>
            </a:extLst>
          </p:cNvPr>
          <p:cNvSpPr/>
          <p:nvPr/>
        </p:nvSpPr>
        <p:spPr>
          <a:xfrm>
            <a:off x="450762" y="2428018"/>
            <a:ext cx="1457273" cy="1071521"/>
          </a:xfrm>
          <a:prstGeom prst="roundRect">
            <a:avLst>
              <a:gd name="adj" fmla="val 9865"/>
            </a:avLst>
          </a:prstGeom>
          <a:solidFill>
            <a:srgbClr val="C00000">
              <a:alpha val="19529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5182F67-7EA5-8865-C928-6937FC227B62}"/>
              </a:ext>
            </a:extLst>
          </p:cNvPr>
          <p:cNvSpPr/>
          <p:nvPr/>
        </p:nvSpPr>
        <p:spPr>
          <a:xfrm>
            <a:off x="447313" y="2223955"/>
            <a:ext cx="1460169" cy="222120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sz="1600" b="1" dirty="0"/>
              <a:t>Basecalling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C1DA9C0-A4CC-D65A-018B-0EDA0073AE5C}"/>
              </a:ext>
            </a:extLst>
          </p:cNvPr>
          <p:cNvGrpSpPr/>
          <p:nvPr/>
        </p:nvGrpSpPr>
        <p:grpSpPr>
          <a:xfrm>
            <a:off x="2823652" y="2839166"/>
            <a:ext cx="696567" cy="158400"/>
            <a:chOff x="7812635" y="2228753"/>
            <a:chExt cx="696567" cy="158400"/>
          </a:xfrm>
          <a:solidFill>
            <a:srgbClr val="7030A0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27E1DD-A288-B050-F86E-F76BBCA5D1A0}"/>
                </a:ext>
              </a:extLst>
            </p:cNvPr>
            <p:cNvSpPr/>
            <p:nvPr/>
          </p:nvSpPr>
          <p:spPr>
            <a:xfrm>
              <a:off x="8171413" y="2228753"/>
              <a:ext cx="158400" cy="15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/>
                <a:t>G</a:t>
              </a:r>
              <a:endParaRPr lang="en-US" sz="1400" b="1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057A20F-9EDC-76DB-F001-683A3F1527B5}"/>
                </a:ext>
              </a:extLst>
            </p:cNvPr>
            <p:cNvSpPr/>
            <p:nvPr/>
          </p:nvSpPr>
          <p:spPr>
            <a:xfrm>
              <a:off x="8350802" y="2228753"/>
              <a:ext cx="158400" cy="15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/>
                <a:t>G</a:t>
              </a:r>
              <a:endParaRPr lang="en-US" sz="1400" b="1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C7438BD-6F57-6A5E-FCFC-5B9513A9D07B}"/>
                </a:ext>
              </a:extLst>
            </p:cNvPr>
            <p:cNvSpPr/>
            <p:nvPr/>
          </p:nvSpPr>
          <p:spPr>
            <a:xfrm>
              <a:off x="7812635" y="2228753"/>
              <a:ext cx="158400" cy="15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/>
                <a:t>A</a:t>
              </a:r>
              <a:endParaRPr lang="en-US" sz="1400" b="1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0857B67-1DEB-3322-D272-513593E954F3}"/>
                </a:ext>
              </a:extLst>
            </p:cNvPr>
            <p:cNvSpPr/>
            <p:nvPr/>
          </p:nvSpPr>
          <p:spPr>
            <a:xfrm>
              <a:off x="7992024" y="2228753"/>
              <a:ext cx="158400" cy="15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/>
                <a:t>T</a:t>
              </a:r>
              <a:endParaRPr lang="en-US" sz="1400" b="1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4887C28-97BA-B6CE-EFA3-FDA1B6433C99}"/>
              </a:ext>
            </a:extLst>
          </p:cNvPr>
          <p:cNvGrpSpPr/>
          <p:nvPr/>
        </p:nvGrpSpPr>
        <p:grpSpPr>
          <a:xfrm>
            <a:off x="2439850" y="2223955"/>
            <a:ext cx="1460722" cy="1275584"/>
            <a:chOff x="7437977" y="2253316"/>
            <a:chExt cx="1460722" cy="127558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1EBFB85-032C-9831-2E51-A38C35846370}"/>
                </a:ext>
              </a:extLst>
            </p:cNvPr>
            <p:cNvGrpSpPr/>
            <p:nvPr/>
          </p:nvGrpSpPr>
          <p:grpSpPr>
            <a:xfrm>
              <a:off x="7441426" y="2457379"/>
              <a:ext cx="1457273" cy="1071521"/>
              <a:chOff x="7441426" y="2457379"/>
              <a:chExt cx="1457273" cy="1071521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DF594446-2FC0-590D-63ED-E1F36ACBC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94979" y="2466192"/>
                <a:ext cx="1150167" cy="1053894"/>
              </a:xfrm>
              <a:prstGeom prst="rect">
                <a:avLst/>
              </a:prstGeom>
            </p:spPr>
          </p:pic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DFE9335A-1944-A431-CE94-ECFCCE1F2382}"/>
                  </a:ext>
                </a:extLst>
              </p:cNvPr>
              <p:cNvSpPr/>
              <p:nvPr/>
            </p:nvSpPr>
            <p:spPr>
              <a:xfrm>
                <a:off x="7441426" y="2457379"/>
                <a:ext cx="1457273" cy="1071521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CDED2C1B-4565-B49E-F576-1BF888FE715D}"/>
                </a:ext>
              </a:extLst>
            </p:cNvPr>
            <p:cNvSpPr/>
            <p:nvPr/>
          </p:nvSpPr>
          <p:spPr>
            <a:xfrm>
              <a:off x="7437977" y="2253316"/>
              <a:ext cx="1460169" cy="222120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US" sz="1600" b="1" dirty="0"/>
                <a:t>Read mapping</a:t>
              </a:r>
            </a:p>
          </p:txBody>
        </p:sp>
      </p:grpSp>
      <p:sp>
        <p:nvSpPr>
          <p:cNvPr id="52" name="Striped Right Arrow 51">
            <a:extLst>
              <a:ext uri="{FF2B5EF4-FFF2-40B4-BE49-F238E27FC236}">
                <a16:creationId xmlns:a16="http://schemas.microsoft.com/office/drawing/2014/main" id="{9B86B4BD-CA15-6A15-440F-25585818F52E}"/>
              </a:ext>
            </a:extLst>
          </p:cNvPr>
          <p:cNvSpPr/>
          <p:nvPr/>
        </p:nvSpPr>
        <p:spPr>
          <a:xfrm>
            <a:off x="1981282" y="2752555"/>
            <a:ext cx="404525" cy="191468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EEED9EA-B4D1-F3E5-5ADF-099A5189108E}"/>
              </a:ext>
            </a:extLst>
          </p:cNvPr>
          <p:cNvSpPr txBox="1"/>
          <p:nvPr/>
        </p:nvSpPr>
        <p:spPr>
          <a:xfrm>
            <a:off x="200021" y="961915"/>
            <a:ext cx="8787600" cy="396196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2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existing solutions are</a:t>
            </a:r>
            <a:r>
              <a:rPr lang="en-US" sz="2200" b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ineffective for large genomes</a:t>
            </a:r>
            <a:endParaRPr lang="en-US" sz="2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CE1BBF7-7E4B-ACEA-6650-372C46A4A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944" y="2423395"/>
            <a:ext cx="1150167" cy="1053894"/>
          </a:xfrm>
          <a:prstGeom prst="rect">
            <a:avLst/>
          </a:prstGeom>
        </p:spPr>
      </p:pic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FBF365ED-0D97-0606-C5B3-F93ECC647019}"/>
              </a:ext>
            </a:extLst>
          </p:cNvPr>
          <p:cNvSpPr/>
          <p:nvPr/>
        </p:nvSpPr>
        <p:spPr>
          <a:xfrm>
            <a:off x="6269391" y="2414582"/>
            <a:ext cx="1457273" cy="1071521"/>
          </a:xfrm>
          <a:prstGeom prst="roundRect">
            <a:avLst>
              <a:gd name="adj" fmla="val 9865"/>
            </a:avLst>
          </a:prstGeom>
          <a:solidFill>
            <a:srgbClr val="C00000">
              <a:alpha val="2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72DE89DE-B41A-52ED-1491-3A048CB6F599}"/>
              </a:ext>
            </a:extLst>
          </p:cNvPr>
          <p:cNvSpPr/>
          <p:nvPr/>
        </p:nvSpPr>
        <p:spPr>
          <a:xfrm>
            <a:off x="6265942" y="2210519"/>
            <a:ext cx="1460169" cy="222120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sz="1600" b="1" dirty="0"/>
              <a:t>Signal mapping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1D2ACA9-ED45-5967-48B0-54349046159A}"/>
              </a:ext>
            </a:extLst>
          </p:cNvPr>
          <p:cNvGrpSpPr/>
          <p:nvPr/>
        </p:nvGrpSpPr>
        <p:grpSpPr>
          <a:xfrm>
            <a:off x="6018418" y="1741404"/>
            <a:ext cx="1955771" cy="1914115"/>
            <a:chOff x="6503695" y="2429852"/>
            <a:chExt cx="1955771" cy="1914115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E06F7861-2861-FB2A-34D8-032BF183A572}"/>
                </a:ext>
              </a:extLst>
            </p:cNvPr>
            <p:cNvSpPr/>
            <p:nvPr/>
          </p:nvSpPr>
          <p:spPr>
            <a:xfrm>
              <a:off x="6507573" y="2738367"/>
              <a:ext cx="1951893" cy="1605600"/>
            </a:xfrm>
            <a:prstGeom prst="roundRect">
              <a:avLst>
                <a:gd name="adj" fmla="val 9865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182B8E7C-1BC8-E4EC-B5F9-6ACD35914203}"/>
                </a:ext>
              </a:extLst>
            </p:cNvPr>
            <p:cNvSpPr/>
            <p:nvPr/>
          </p:nvSpPr>
          <p:spPr>
            <a:xfrm>
              <a:off x="6503695" y="2429852"/>
              <a:ext cx="1955771" cy="326572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US" b="1" dirty="0"/>
                <a:t>Real-time Analysis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9D69A217-C3BA-CF53-34D8-6FC7A6FA26F3}"/>
              </a:ext>
            </a:extLst>
          </p:cNvPr>
          <p:cNvSpPr txBox="1"/>
          <p:nvPr/>
        </p:nvSpPr>
        <p:spPr>
          <a:xfrm>
            <a:off x="5011831" y="4124443"/>
            <a:ext cx="3968945" cy="2216068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200" b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Larger number of reference regions 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cannot be handled accurately or quickly</a:t>
            </a:r>
            <a:r>
              <a:rPr lang="en-US" sz="2200" b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rendering existing solutions 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ineffective for large genomes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ACA2D4C-3FAB-A1B7-B28A-C6B4682087AB}"/>
              </a:ext>
            </a:extLst>
          </p:cNvPr>
          <p:cNvGrpSpPr/>
          <p:nvPr/>
        </p:nvGrpSpPr>
        <p:grpSpPr>
          <a:xfrm>
            <a:off x="6656962" y="2701924"/>
            <a:ext cx="678127" cy="396518"/>
            <a:chOff x="9402239" y="2567260"/>
            <a:chExt cx="678127" cy="396518"/>
          </a:xfrm>
        </p:grpSpPr>
        <p:pic>
          <p:nvPicPr>
            <p:cNvPr id="71" name="Graphic 70" descr="Heartbeat with solid fill">
              <a:extLst>
                <a:ext uri="{FF2B5EF4-FFF2-40B4-BE49-F238E27FC236}">
                  <a16:creationId xmlns:a16="http://schemas.microsoft.com/office/drawing/2014/main" id="{F3120C1F-1E7E-1A9E-ABF0-B2FAAD084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402239" y="2567260"/>
              <a:ext cx="396518" cy="396518"/>
            </a:xfrm>
            <a:prstGeom prst="rect">
              <a:avLst/>
            </a:prstGeom>
          </p:spPr>
        </p:pic>
        <p:pic>
          <p:nvPicPr>
            <p:cNvPr id="72" name="Graphic 71" descr="Heartbeat with solid fill">
              <a:extLst>
                <a:ext uri="{FF2B5EF4-FFF2-40B4-BE49-F238E27FC236}">
                  <a16:creationId xmlns:a16="http://schemas.microsoft.com/office/drawing/2014/main" id="{D8E30878-C36F-1A4A-A341-B4B92F7B9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683848" y="2567260"/>
              <a:ext cx="396518" cy="396518"/>
            </a:xfrm>
            <a:prstGeom prst="rect">
              <a:avLst/>
            </a:prstGeom>
          </p:spPr>
        </p:pic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1B9001B-BD58-D4E8-259F-70818E383544}"/>
              </a:ext>
            </a:extLst>
          </p:cNvPr>
          <p:cNvCxnSpPr>
            <a:cxnSpLocks/>
          </p:cNvCxnSpPr>
          <p:nvPr/>
        </p:nvCxnSpPr>
        <p:spPr>
          <a:xfrm>
            <a:off x="4572000" y="1442433"/>
            <a:ext cx="0" cy="53511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4922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9" grpId="0" animBg="1"/>
      <p:bldP spid="37" grpId="0" animBg="1"/>
      <p:bldP spid="52" grpId="0" animBg="1"/>
      <p:bldP spid="61" grpId="0" animBg="1"/>
      <p:bldP spid="59" grpId="0" animBg="1"/>
      <p:bldP spid="6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Applications of Read Until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FA92D9-CDE2-48D0-01BB-48705B1F2F1E}"/>
              </a:ext>
            </a:extLst>
          </p:cNvPr>
          <p:cNvSpPr/>
          <p:nvPr/>
        </p:nvSpPr>
        <p:spPr>
          <a:xfrm>
            <a:off x="0" y="1034944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Depletion: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Reads mapping to a particular reference genome is ejected</a:t>
            </a:r>
            <a:endParaRPr lang="en-GB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08D37-E0ED-E026-B032-A2BAE0430926}"/>
              </a:ext>
            </a:extLst>
          </p:cNvPr>
          <p:cNvSpPr/>
          <p:nvPr/>
        </p:nvSpPr>
        <p:spPr>
          <a:xfrm>
            <a:off x="0" y="3895447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Enrichment: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Reads 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mapping to a particular reference genome is ejected</a:t>
            </a:r>
            <a:endParaRPr lang="en-GB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C44A-1A6F-8B55-1292-662114F79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0944"/>
            <a:ext cx="9144000" cy="2284503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Removing contaminated reads from a sample</a:t>
            </a:r>
          </a:p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abundance estimation</a:t>
            </a:r>
          </a:p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Controlling low/high-abundance genomes in a sample</a:t>
            </a:r>
          </a:p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Controlling the sequencing of depth of a genome</a:t>
            </a:r>
          </a:p>
          <a:p>
            <a:pPr>
              <a:spcAft>
                <a:spcPts val="500"/>
              </a:spcAft>
            </a:pP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E078A1-64B4-9F4B-EC02-35012D8470BF}"/>
              </a:ext>
            </a:extLst>
          </p:cNvPr>
          <p:cNvSpPr txBox="1">
            <a:spLocks/>
          </p:cNvSpPr>
          <p:nvPr/>
        </p:nvSpPr>
        <p:spPr>
          <a:xfrm>
            <a:off x="0" y="4476683"/>
            <a:ext cx="9144000" cy="1859949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Purifying the sample to ensure it contains only the selected genomes</a:t>
            </a:r>
          </a:p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Removing the host genome (e.g., human) in contamination analysis</a:t>
            </a:r>
          </a:p>
          <a:p>
            <a:pPr>
              <a:spcAft>
                <a:spcPts val="500"/>
              </a:spcAft>
            </a:pP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8407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Garamond" panose="02020404030301010803" pitchFamily="18" charset="0"/>
              </a:rPr>
              <a:t>Applications of Run Until and Sequence Until</a:t>
            </a:r>
            <a:endParaRPr lang="en-US" sz="3400" b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FA92D9-CDE2-48D0-01BB-48705B1F2F1E}"/>
              </a:ext>
            </a:extLst>
          </p:cNvPr>
          <p:cNvSpPr/>
          <p:nvPr/>
        </p:nvSpPr>
        <p:spPr>
          <a:xfrm>
            <a:off x="0" y="1034944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 Until: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the sequencing without informative decision from analysis</a:t>
            </a:r>
            <a:endParaRPr lang="en-GB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08D37-E0ED-E026-B032-A2BAE0430926}"/>
              </a:ext>
            </a:extLst>
          </p:cNvPr>
          <p:cNvSpPr/>
          <p:nvPr/>
        </p:nvSpPr>
        <p:spPr>
          <a:xfrm>
            <a:off x="0" y="3430229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Until: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Stopping the sequencing based on information decision</a:t>
            </a:r>
            <a:endParaRPr lang="en-GB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C44A-1A6F-8B55-1292-662114F79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0944"/>
            <a:ext cx="9144000" cy="1814049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when reads reach to a particular depth of coverage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when the abundance of all genomes reach a particular threshold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E078A1-64B4-9F4B-EC02-35012D8470BF}"/>
              </a:ext>
            </a:extLst>
          </p:cNvPr>
          <p:cNvSpPr txBox="1">
            <a:spLocks/>
          </p:cNvSpPr>
          <p:nvPr/>
        </p:nvSpPr>
        <p:spPr>
          <a:xfrm>
            <a:off x="0" y="4011465"/>
            <a:ext cx="9144000" cy="2357251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when relative abundance estimations do not change substantially (for high-abundance genomes)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when finding that the sample is contaminated with a particular set of genomes</a:t>
            </a:r>
          </a:p>
          <a:p>
            <a:pPr>
              <a:spcAft>
                <a:spcPts val="500"/>
              </a:spcAf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  <a:p>
            <a:pPr>
              <a:spcAft>
                <a:spcPts val="500"/>
              </a:spcAft>
            </a:pP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1698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95697"/>
            <a:ext cx="8954440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Details: Quantizing the Event Values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2657330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Observation: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Identical k-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mers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generate similar raw signals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Challenge: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Their corresponding event values can be slightly different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Idea: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Quantize the event values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enable assigning the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quantized value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the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event values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2F45F7D-0AA3-56C0-5D22-F0B087D1A350}"/>
              </a:ext>
            </a:extLst>
          </p:cNvPr>
          <p:cNvSpPr/>
          <p:nvPr/>
        </p:nvSpPr>
        <p:spPr>
          <a:xfrm rot="5400000">
            <a:off x="2590606" y="2293294"/>
            <a:ext cx="294501" cy="3337783"/>
          </a:xfrm>
          <a:prstGeom prst="roundRect">
            <a:avLst>
              <a:gd name="adj" fmla="val 7897"/>
            </a:avLst>
          </a:prstGeom>
          <a:solidFill>
            <a:srgbClr val="E3F0D9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633C53-BDE0-8FBE-D541-5A81753DAB93}"/>
              </a:ext>
            </a:extLst>
          </p:cNvPr>
          <p:cNvCxnSpPr>
            <a:cxnSpLocks/>
          </p:cNvCxnSpPr>
          <p:nvPr/>
        </p:nvCxnSpPr>
        <p:spPr>
          <a:xfrm rot="5400000">
            <a:off x="3552918" y="3962185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D50D9C-992C-0E6B-0A07-B01D588B6257}"/>
              </a:ext>
            </a:extLst>
          </p:cNvPr>
          <p:cNvCxnSpPr>
            <a:cxnSpLocks/>
          </p:cNvCxnSpPr>
          <p:nvPr/>
        </p:nvCxnSpPr>
        <p:spPr>
          <a:xfrm rot="5400000">
            <a:off x="2674520" y="3962185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4D9825-6B52-183F-CCA3-CD3C20D6AEE5}"/>
              </a:ext>
            </a:extLst>
          </p:cNvPr>
          <p:cNvCxnSpPr>
            <a:cxnSpLocks/>
          </p:cNvCxnSpPr>
          <p:nvPr/>
        </p:nvCxnSpPr>
        <p:spPr>
          <a:xfrm rot="5400000">
            <a:off x="2015720" y="3962185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867F39-DBB6-3A12-9CF9-5DC0AAA8760B}"/>
              </a:ext>
            </a:extLst>
          </p:cNvPr>
          <p:cNvCxnSpPr>
            <a:cxnSpLocks/>
          </p:cNvCxnSpPr>
          <p:nvPr/>
        </p:nvCxnSpPr>
        <p:spPr>
          <a:xfrm rot="5400000">
            <a:off x="1796119" y="3962185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6962C4-0C99-F2DC-124A-16B5E84B016F}"/>
              </a:ext>
            </a:extLst>
          </p:cNvPr>
          <p:cNvCxnSpPr>
            <a:cxnSpLocks/>
          </p:cNvCxnSpPr>
          <p:nvPr/>
        </p:nvCxnSpPr>
        <p:spPr>
          <a:xfrm rot="5400000">
            <a:off x="1576519" y="3962185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606266-E6F2-EB0A-B1E2-392DF548C0B7}"/>
              </a:ext>
            </a:extLst>
          </p:cNvPr>
          <p:cNvCxnSpPr>
            <a:cxnSpLocks/>
          </p:cNvCxnSpPr>
          <p:nvPr/>
        </p:nvCxnSpPr>
        <p:spPr>
          <a:xfrm rot="5400000">
            <a:off x="1356919" y="3962185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E36C97-8E43-72C5-D2CB-0A55008C9E29}"/>
              </a:ext>
            </a:extLst>
          </p:cNvPr>
          <p:cNvCxnSpPr>
            <a:cxnSpLocks/>
          </p:cNvCxnSpPr>
          <p:nvPr/>
        </p:nvCxnSpPr>
        <p:spPr>
          <a:xfrm rot="5400000">
            <a:off x="1137319" y="3962185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BD6951-1225-00AC-590B-40EE920F9CF4}"/>
              </a:ext>
            </a:extLst>
          </p:cNvPr>
          <p:cNvCxnSpPr>
            <a:cxnSpLocks/>
          </p:cNvCxnSpPr>
          <p:nvPr/>
        </p:nvCxnSpPr>
        <p:spPr>
          <a:xfrm rot="5400000">
            <a:off x="2235320" y="3962185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6F2577-F216-727E-DD81-EF9932A2AF9D}"/>
              </a:ext>
            </a:extLst>
          </p:cNvPr>
          <p:cNvCxnSpPr>
            <a:cxnSpLocks/>
          </p:cNvCxnSpPr>
          <p:nvPr/>
        </p:nvCxnSpPr>
        <p:spPr>
          <a:xfrm rot="5400000">
            <a:off x="2454920" y="3962185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62E4E2-8F12-6FBC-7783-88C72D67FB2E}"/>
              </a:ext>
            </a:extLst>
          </p:cNvPr>
          <p:cNvCxnSpPr>
            <a:cxnSpLocks/>
          </p:cNvCxnSpPr>
          <p:nvPr/>
        </p:nvCxnSpPr>
        <p:spPr>
          <a:xfrm rot="5400000">
            <a:off x="3113720" y="3962185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67090D-F82D-9DEA-FB83-D3FF02B23055}"/>
              </a:ext>
            </a:extLst>
          </p:cNvPr>
          <p:cNvCxnSpPr>
            <a:cxnSpLocks/>
          </p:cNvCxnSpPr>
          <p:nvPr/>
        </p:nvCxnSpPr>
        <p:spPr>
          <a:xfrm rot="5400000">
            <a:off x="2894120" y="3962185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DD17C8-DEA4-EA3C-582A-BBB419475E98}"/>
              </a:ext>
            </a:extLst>
          </p:cNvPr>
          <p:cNvCxnSpPr>
            <a:cxnSpLocks/>
          </p:cNvCxnSpPr>
          <p:nvPr/>
        </p:nvCxnSpPr>
        <p:spPr>
          <a:xfrm rot="5400000">
            <a:off x="3333321" y="3962186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DEF65EA-6CC8-1AF6-140C-1084A195A5F2}"/>
              </a:ext>
            </a:extLst>
          </p:cNvPr>
          <p:cNvSpPr txBox="1"/>
          <p:nvPr/>
        </p:nvSpPr>
        <p:spPr>
          <a:xfrm>
            <a:off x="3915775" y="3858038"/>
            <a:ext cx="1603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C5116E-69A2-35AE-2598-EDFED66BE503}"/>
              </a:ext>
            </a:extLst>
          </p:cNvPr>
          <p:cNvSpPr txBox="1"/>
          <p:nvPr/>
        </p:nvSpPr>
        <p:spPr>
          <a:xfrm>
            <a:off x="1068965" y="3565003"/>
            <a:ext cx="14039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-0.091 in binary: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24E795B-BA88-D8C0-07EB-0FD6959D4C98}"/>
              </a:ext>
            </a:extLst>
          </p:cNvPr>
          <p:cNvSpPr/>
          <p:nvPr/>
        </p:nvSpPr>
        <p:spPr>
          <a:xfrm rot="5400000">
            <a:off x="6277251" y="2293293"/>
            <a:ext cx="294501" cy="3337783"/>
          </a:xfrm>
          <a:prstGeom prst="roundRect">
            <a:avLst>
              <a:gd name="adj" fmla="val 7897"/>
            </a:avLst>
          </a:prstGeom>
          <a:solidFill>
            <a:srgbClr val="E3F0D9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582260-C1E9-B5AA-682A-38433E179228}"/>
              </a:ext>
            </a:extLst>
          </p:cNvPr>
          <p:cNvCxnSpPr>
            <a:cxnSpLocks/>
          </p:cNvCxnSpPr>
          <p:nvPr/>
        </p:nvCxnSpPr>
        <p:spPr>
          <a:xfrm rot="5400000">
            <a:off x="7239563" y="3962184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85F0B4-461A-5DC8-3322-81FDBB7A96B7}"/>
              </a:ext>
            </a:extLst>
          </p:cNvPr>
          <p:cNvCxnSpPr>
            <a:cxnSpLocks/>
          </p:cNvCxnSpPr>
          <p:nvPr/>
        </p:nvCxnSpPr>
        <p:spPr>
          <a:xfrm rot="5400000">
            <a:off x="6361165" y="3962184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0397C8-07B4-224A-764E-72B3AE83BCAA}"/>
              </a:ext>
            </a:extLst>
          </p:cNvPr>
          <p:cNvCxnSpPr>
            <a:cxnSpLocks/>
          </p:cNvCxnSpPr>
          <p:nvPr/>
        </p:nvCxnSpPr>
        <p:spPr>
          <a:xfrm rot="5400000">
            <a:off x="5702365" y="3962184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9BD1AF-C466-0ECD-B3D5-9B9CC64AEDFC}"/>
              </a:ext>
            </a:extLst>
          </p:cNvPr>
          <p:cNvCxnSpPr>
            <a:cxnSpLocks/>
          </p:cNvCxnSpPr>
          <p:nvPr/>
        </p:nvCxnSpPr>
        <p:spPr>
          <a:xfrm rot="5400000">
            <a:off x="5482765" y="3962184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7CE1F23-2034-131E-FBEC-663A483B8E0C}"/>
              </a:ext>
            </a:extLst>
          </p:cNvPr>
          <p:cNvCxnSpPr>
            <a:cxnSpLocks/>
          </p:cNvCxnSpPr>
          <p:nvPr/>
        </p:nvCxnSpPr>
        <p:spPr>
          <a:xfrm rot="5400000">
            <a:off x="5263164" y="3962184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8938916-EC1D-CF91-17F0-6813165FCFE4}"/>
              </a:ext>
            </a:extLst>
          </p:cNvPr>
          <p:cNvCxnSpPr>
            <a:cxnSpLocks/>
          </p:cNvCxnSpPr>
          <p:nvPr/>
        </p:nvCxnSpPr>
        <p:spPr>
          <a:xfrm rot="5400000">
            <a:off x="5043564" y="3962184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CB6143-63F3-3696-B5C5-6A8041388F49}"/>
              </a:ext>
            </a:extLst>
          </p:cNvPr>
          <p:cNvCxnSpPr>
            <a:cxnSpLocks/>
          </p:cNvCxnSpPr>
          <p:nvPr/>
        </p:nvCxnSpPr>
        <p:spPr>
          <a:xfrm rot="5400000">
            <a:off x="4823964" y="3962184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01C918-99E7-7717-A5AE-7278F4DB8155}"/>
              </a:ext>
            </a:extLst>
          </p:cNvPr>
          <p:cNvCxnSpPr>
            <a:cxnSpLocks/>
          </p:cNvCxnSpPr>
          <p:nvPr/>
        </p:nvCxnSpPr>
        <p:spPr>
          <a:xfrm rot="5400000">
            <a:off x="5921965" y="3962184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AB40C51-E264-6535-4FE8-45E6949CA49E}"/>
              </a:ext>
            </a:extLst>
          </p:cNvPr>
          <p:cNvCxnSpPr>
            <a:cxnSpLocks/>
          </p:cNvCxnSpPr>
          <p:nvPr/>
        </p:nvCxnSpPr>
        <p:spPr>
          <a:xfrm rot="5400000">
            <a:off x="6141565" y="3962184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2498C9-820C-13B9-5BA8-224741E78F7E}"/>
              </a:ext>
            </a:extLst>
          </p:cNvPr>
          <p:cNvCxnSpPr>
            <a:cxnSpLocks/>
          </p:cNvCxnSpPr>
          <p:nvPr/>
        </p:nvCxnSpPr>
        <p:spPr>
          <a:xfrm rot="5400000">
            <a:off x="6800366" y="3962184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65E9455-C5F4-B7E4-9A6B-75BA6805F8AC}"/>
              </a:ext>
            </a:extLst>
          </p:cNvPr>
          <p:cNvCxnSpPr>
            <a:cxnSpLocks/>
          </p:cNvCxnSpPr>
          <p:nvPr/>
        </p:nvCxnSpPr>
        <p:spPr>
          <a:xfrm rot="5400000">
            <a:off x="6580765" y="3962184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E4F904C-52B2-AB5D-30A5-BD395053AD55}"/>
              </a:ext>
            </a:extLst>
          </p:cNvPr>
          <p:cNvCxnSpPr>
            <a:cxnSpLocks/>
          </p:cNvCxnSpPr>
          <p:nvPr/>
        </p:nvCxnSpPr>
        <p:spPr>
          <a:xfrm rot="5400000">
            <a:off x="7019966" y="3962185"/>
            <a:ext cx="294501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F016EC3-8E44-E39C-FCB0-8C56F87409CC}"/>
              </a:ext>
            </a:extLst>
          </p:cNvPr>
          <p:cNvSpPr txBox="1"/>
          <p:nvPr/>
        </p:nvSpPr>
        <p:spPr>
          <a:xfrm>
            <a:off x="7602420" y="3858038"/>
            <a:ext cx="1603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800DAF-FFE8-84F3-94B5-35CB59D656F8}"/>
              </a:ext>
            </a:extLst>
          </p:cNvPr>
          <p:cNvSpPr txBox="1"/>
          <p:nvPr/>
        </p:nvSpPr>
        <p:spPr>
          <a:xfrm>
            <a:off x="4755609" y="3565003"/>
            <a:ext cx="14162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-0.084 in binary: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ACFF9C-5F2A-0965-66C3-C20E618B69BE}"/>
              </a:ext>
            </a:extLst>
          </p:cNvPr>
          <p:cNvSpPr txBox="1"/>
          <p:nvPr/>
        </p:nvSpPr>
        <p:spPr>
          <a:xfrm>
            <a:off x="1285304" y="3858034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2C3BAD-609A-03AD-A167-D620D50BE577}"/>
              </a:ext>
            </a:extLst>
          </p:cNvPr>
          <p:cNvSpPr txBox="1"/>
          <p:nvPr/>
        </p:nvSpPr>
        <p:spPr>
          <a:xfrm>
            <a:off x="2382173" y="3858034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81AC82-D531-CB8F-B956-7A7A24B2E6B3}"/>
              </a:ext>
            </a:extLst>
          </p:cNvPr>
          <p:cNvSpPr txBox="1"/>
          <p:nvPr/>
        </p:nvSpPr>
        <p:spPr>
          <a:xfrm>
            <a:off x="3040295" y="3858034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63CEDD-37C6-03D9-C93A-92BB89096D74}"/>
              </a:ext>
            </a:extLst>
          </p:cNvPr>
          <p:cNvSpPr txBox="1"/>
          <p:nvPr/>
        </p:nvSpPr>
        <p:spPr>
          <a:xfrm>
            <a:off x="1065930" y="3858034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081CA2-A030-7F59-E7EA-6814D8B6E9ED}"/>
              </a:ext>
            </a:extLst>
          </p:cNvPr>
          <p:cNvSpPr txBox="1"/>
          <p:nvPr/>
        </p:nvSpPr>
        <p:spPr>
          <a:xfrm>
            <a:off x="1504678" y="3858034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58F66FC-36FD-C10C-20FA-0B2E2B283284}"/>
              </a:ext>
            </a:extLst>
          </p:cNvPr>
          <p:cNvSpPr txBox="1"/>
          <p:nvPr/>
        </p:nvSpPr>
        <p:spPr>
          <a:xfrm>
            <a:off x="1724052" y="3858034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360C22-DBC8-F423-2A12-40B3CF549550}"/>
              </a:ext>
            </a:extLst>
          </p:cNvPr>
          <p:cNvSpPr txBox="1"/>
          <p:nvPr/>
        </p:nvSpPr>
        <p:spPr>
          <a:xfrm>
            <a:off x="1943426" y="3858034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AA9028-F8F0-47EA-30DB-FFF05A8222EA}"/>
              </a:ext>
            </a:extLst>
          </p:cNvPr>
          <p:cNvSpPr txBox="1"/>
          <p:nvPr/>
        </p:nvSpPr>
        <p:spPr>
          <a:xfrm>
            <a:off x="2162800" y="3858034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4F37725-BFCB-7B33-A1E3-1CC0D5925037}"/>
              </a:ext>
            </a:extLst>
          </p:cNvPr>
          <p:cNvSpPr txBox="1"/>
          <p:nvPr/>
        </p:nvSpPr>
        <p:spPr>
          <a:xfrm>
            <a:off x="2601547" y="3858034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66A1AA-F7C9-E8C7-9DC0-57A2A68F65B7}"/>
              </a:ext>
            </a:extLst>
          </p:cNvPr>
          <p:cNvSpPr txBox="1"/>
          <p:nvPr/>
        </p:nvSpPr>
        <p:spPr>
          <a:xfrm>
            <a:off x="2820921" y="3858034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F7A3E82-624B-D0B7-6C78-78F105BBB3B4}"/>
              </a:ext>
            </a:extLst>
          </p:cNvPr>
          <p:cNvSpPr txBox="1"/>
          <p:nvPr/>
        </p:nvSpPr>
        <p:spPr>
          <a:xfrm>
            <a:off x="3259669" y="3858034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0B5BF3C-BE74-E4BC-7037-C2DAFB356E32}"/>
              </a:ext>
            </a:extLst>
          </p:cNvPr>
          <p:cNvSpPr txBox="1"/>
          <p:nvPr/>
        </p:nvSpPr>
        <p:spPr>
          <a:xfrm>
            <a:off x="3479041" y="3858034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55E379-5B3C-203D-8EA4-E9A0201B2B11}"/>
              </a:ext>
            </a:extLst>
          </p:cNvPr>
          <p:cNvSpPr txBox="1"/>
          <p:nvPr/>
        </p:nvSpPr>
        <p:spPr>
          <a:xfrm>
            <a:off x="4960087" y="3861012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B51F85-5E1F-424D-B861-45F2B7775B2D}"/>
              </a:ext>
            </a:extLst>
          </p:cNvPr>
          <p:cNvSpPr txBox="1"/>
          <p:nvPr/>
        </p:nvSpPr>
        <p:spPr>
          <a:xfrm>
            <a:off x="6056956" y="3861012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F205CF1-30C2-A7F5-1341-DBD5665C0AA7}"/>
              </a:ext>
            </a:extLst>
          </p:cNvPr>
          <p:cNvSpPr txBox="1"/>
          <p:nvPr/>
        </p:nvSpPr>
        <p:spPr>
          <a:xfrm>
            <a:off x="6715077" y="3861012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08B710-1B79-F2BA-D97A-BD0452B33A3A}"/>
              </a:ext>
            </a:extLst>
          </p:cNvPr>
          <p:cNvSpPr txBox="1"/>
          <p:nvPr/>
        </p:nvSpPr>
        <p:spPr>
          <a:xfrm>
            <a:off x="4740713" y="3861012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6E0733F-C50E-300F-C694-9583B6AC2879}"/>
              </a:ext>
            </a:extLst>
          </p:cNvPr>
          <p:cNvSpPr txBox="1"/>
          <p:nvPr/>
        </p:nvSpPr>
        <p:spPr>
          <a:xfrm>
            <a:off x="5179460" y="3861012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AC4911-C85C-F305-166B-DD10516742A2}"/>
              </a:ext>
            </a:extLst>
          </p:cNvPr>
          <p:cNvSpPr txBox="1"/>
          <p:nvPr/>
        </p:nvSpPr>
        <p:spPr>
          <a:xfrm>
            <a:off x="5398834" y="3861012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5A54E4E-5CBF-5DFD-B8F8-A73523E4EE27}"/>
              </a:ext>
            </a:extLst>
          </p:cNvPr>
          <p:cNvSpPr txBox="1"/>
          <p:nvPr/>
        </p:nvSpPr>
        <p:spPr>
          <a:xfrm>
            <a:off x="5618208" y="3861012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0418AE-3AC9-4D81-CF1D-A94C9CE040EB}"/>
              </a:ext>
            </a:extLst>
          </p:cNvPr>
          <p:cNvSpPr txBox="1"/>
          <p:nvPr/>
        </p:nvSpPr>
        <p:spPr>
          <a:xfrm>
            <a:off x="5837582" y="3861012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135F38-C172-300F-418C-58CFFE6ABB7D}"/>
              </a:ext>
            </a:extLst>
          </p:cNvPr>
          <p:cNvSpPr txBox="1"/>
          <p:nvPr/>
        </p:nvSpPr>
        <p:spPr>
          <a:xfrm>
            <a:off x="6276330" y="3861012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51B4FB1-E46A-E2C3-B31C-74B808587EFA}"/>
              </a:ext>
            </a:extLst>
          </p:cNvPr>
          <p:cNvSpPr txBox="1"/>
          <p:nvPr/>
        </p:nvSpPr>
        <p:spPr>
          <a:xfrm>
            <a:off x="6495703" y="3861012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D796682-6A6F-A527-0CEE-5C4B2C675727}"/>
              </a:ext>
            </a:extLst>
          </p:cNvPr>
          <p:cNvSpPr txBox="1"/>
          <p:nvPr/>
        </p:nvSpPr>
        <p:spPr>
          <a:xfrm>
            <a:off x="6934451" y="3861012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0A61262-A727-7E02-B122-299B8CA48F72}"/>
              </a:ext>
            </a:extLst>
          </p:cNvPr>
          <p:cNvSpPr txBox="1"/>
          <p:nvPr/>
        </p:nvSpPr>
        <p:spPr>
          <a:xfrm>
            <a:off x="7153823" y="3861012"/>
            <a:ext cx="225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122B427B-6C05-D73C-D628-87BBFE4EB819}"/>
              </a:ext>
            </a:extLst>
          </p:cNvPr>
          <p:cNvGrpSpPr/>
          <p:nvPr/>
        </p:nvGrpSpPr>
        <p:grpSpPr>
          <a:xfrm>
            <a:off x="1001446" y="4148379"/>
            <a:ext cx="5799411" cy="1014020"/>
            <a:chOff x="1001446" y="4148379"/>
            <a:chExt cx="5799411" cy="1014020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D145FCE-5357-EE58-C850-C58817E3CE22}"/>
                </a:ext>
              </a:extLst>
            </p:cNvPr>
            <p:cNvCxnSpPr>
              <a:cxnSpLocks/>
              <a:stCxn id="63" idx="2"/>
              <a:endCxn id="68" idx="1"/>
            </p:cNvCxnSpPr>
            <p:nvPr/>
          </p:nvCxnSpPr>
          <p:spPr>
            <a:xfrm>
              <a:off x="2051182" y="4537612"/>
              <a:ext cx="0" cy="33028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165F48CA-6BA5-9C48-A806-E9B3E213F57A}"/>
                    </a:ext>
                  </a:extLst>
                </p:cNvPr>
                <p:cNvSpPr txBox="1"/>
                <p:nvPr/>
              </p:nvSpPr>
              <p:spPr>
                <a:xfrm>
                  <a:off x="1001446" y="4352946"/>
                  <a:ext cx="2099471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Most significant </a:t>
                  </a:r>
                  <a14:m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a14:m>
                  <a:r>
                    <a:rPr lang="en-US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bits:</a:t>
                  </a: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165F48CA-6BA5-9C48-A806-E9B3E213F5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1446" y="4352946"/>
                  <a:ext cx="2099471" cy="184666"/>
                </a:xfrm>
                <a:prstGeom prst="rect">
                  <a:avLst/>
                </a:prstGeom>
                <a:blipFill>
                  <a:blip r:embed="rId4"/>
                  <a:stretch>
                    <a:fillRect l="-4192" t="-2500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Left Brace 63">
              <a:extLst>
                <a:ext uri="{FF2B5EF4-FFF2-40B4-BE49-F238E27FC236}">
                  <a16:creationId xmlns:a16="http://schemas.microsoft.com/office/drawing/2014/main" id="{97EC91CC-FFA1-9F08-7940-516A4B079C45}"/>
                </a:ext>
              </a:extLst>
            </p:cNvPr>
            <p:cNvSpPr/>
            <p:nvPr/>
          </p:nvSpPr>
          <p:spPr>
            <a:xfrm rot="16200000">
              <a:off x="1972356" y="3241039"/>
              <a:ext cx="160597" cy="1975277"/>
            </a:xfrm>
            <a:prstGeom prst="leftBrace">
              <a:avLst>
                <a:gd name="adj1" fmla="val 77564"/>
                <a:gd name="adj2" fmla="val 50000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79EF1AB-82D9-CEFB-E0C6-415B534C51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8943" y="4568390"/>
              <a:ext cx="0" cy="29113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788D518-09CA-CA5D-4510-0809D25F1355}"/>
                    </a:ext>
                  </a:extLst>
                </p:cNvPr>
                <p:cNvSpPr txBox="1"/>
                <p:nvPr/>
              </p:nvSpPr>
              <p:spPr>
                <a:xfrm>
                  <a:off x="4701384" y="4352946"/>
                  <a:ext cx="2099473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Most significant </a:t>
                  </a:r>
                  <a14:m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a14:m>
                  <a:r>
                    <a:rPr lang="en-US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bits:</a:t>
                  </a: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788D518-09CA-CA5D-4510-0809D25F13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1384" y="4352946"/>
                  <a:ext cx="2099473" cy="184666"/>
                </a:xfrm>
                <a:prstGeom prst="rect">
                  <a:avLst/>
                </a:prstGeom>
                <a:blipFill>
                  <a:blip r:embed="rId5"/>
                  <a:stretch>
                    <a:fillRect l="-4819" t="-2500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Left Brace 66">
              <a:extLst>
                <a:ext uri="{FF2B5EF4-FFF2-40B4-BE49-F238E27FC236}">
                  <a16:creationId xmlns:a16="http://schemas.microsoft.com/office/drawing/2014/main" id="{22D5CECF-9096-AF45-561F-A34341075198}"/>
                </a:ext>
              </a:extLst>
            </p:cNvPr>
            <p:cNvSpPr/>
            <p:nvPr/>
          </p:nvSpPr>
          <p:spPr>
            <a:xfrm rot="16200000">
              <a:off x="5662462" y="3241039"/>
              <a:ext cx="160597" cy="1975277"/>
            </a:xfrm>
            <a:prstGeom prst="leftBrace">
              <a:avLst>
                <a:gd name="adj1" fmla="val 77564"/>
                <a:gd name="adj2" fmla="val 50000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B569964C-3D65-7D37-91F7-57C793D39031}"/>
                </a:ext>
              </a:extLst>
            </p:cNvPr>
            <p:cNvSpPr/>
            <p:nvPr/>
          </p:nvSpPr>
          <p:spPr>
            <a:xfrm rot="5400000">
              <a:off x="1966754" y="4029485"/>
              <a:ext cx="294501" cy="1971327"/>
            </a:xfrm>
            <a:prstGeom prst="roundRect">
              <a:avLst>
                <a:gd name="adj" fmla="val 7897"/>
              </a:avLst>
            </a:prstGeom>
            <a:solidFill>
              <a:srgbClr val="E3F0D9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7CFDB28-6C0D-3397-2AF1-C9207379E88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33896" y="5015147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ED2EE06-AF03-C17C-0989-40D3A63BC84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075095" y="5015147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2A551A7-53F3-B703-CFCA-44F3D0BC0C3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55495" y="5015147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A48AE69-4AD8-7806-26E5-5B16121BD2A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635895" y="5015147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332BBBE-7176-A4A6-4A01-509F5DFF486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416295" y="5015147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CEAE952-EDF2-694E-B4C2-59D2CBEA7D8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96695" y="5015147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B18CDEB-2BF8-E370-C157-C959FFD810B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94695" y="5015147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4B2CECF-DBD7-EC0F-E866-E5CE6109A08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14296" y="5015147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EEED088-7EE4-3956-5460-D1E791822FB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3496" y="5015147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0F57EF5A-8D6F-B992-1578-51A85316F474}"/>
                </a:ext>
              </a:extLst>
            </p:cNvPr>
            <p:cNvSpPr/>
            <p:nvPr/>
          </p:nvSpPr>
          <p:spPr>
            <a:xfrm rot="5400000">
              <a:off x="5653938" y="4028946"/>
              <a:ext cx="294501" cy="1972404"/>
            </a:xfrm>
            <a:prstGeom prst="roundRect">
              <a:avLst>
                <a:gd name="adj" fmla="val 7897"/>
              </a:avLst>
            </a:prstGeom>
            <a:solidFill>
              <a:srgbClr val="E3F0D9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9E62FF4-1EC1-9698-9CF8-AE0E6A1F56D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20541" y="5015146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81BD657E-4AFE-BB4C-3B38-F1B57CAD8F9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61740" y="5015146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0078F6A-B82E-9F9C-3544-50C6E078BF8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542140" y="5015146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50F1F8-3860-5F3A-137E-0A08CB12FB7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22540" y="5015146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62193A8-BEC2-7E5F-173A-D37350A2E48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102940" y="5015146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AC76E02-747A-18CD-0794-276015BC5B8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83340" y="5015146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456D573-52CE-61DD-FE96-E98DA28804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81341" y="5015146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436F080-4EBC-3882-479A-BC46DA1701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00941" y="5015146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B319B24-1503-74E3-7FE2-014F4D81356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40141" y="5015146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80130FC-82B6-95A3-3165-B486DFDDA150}"/>
                </a:ext>
              </a:extLst>
            </p:cNvPr>
            <p:cNvSpPr txBox="1"/>
            <p:nvPr/>
          </p:nvSpPr>
          <p:spPr>
            <a:xfrm>
              <a:off x="1344680" y="4910996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9EF04C5-BAEF-43D8-8FC6-7A6CC6194EE6}"/>
                </a:ext>
              </a:extLst>
            </p:cNvPr>
            <p:cNvSpPr txBox="1"/>
            <p:nvPr/>
          </p:nvSpPr>
          <p:spPr>
            <a:xfrm>
              <a:off x="2441549" y="4910996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4C3E666-0D52-131B-7279-C15D60E736FE}"/>
                </a:ext>
              </a:extLst>
            </p:cNvPr>
            <p:cNvSpPr txBox="1"/>
            <p:nvPr/>
          </p:nvSpPr>
          <p:spPr>
            <a:xfrm>
              <a:off x="1125306" y="4910996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DD80623-9F41-ADF2-A5A5-6B5ECE378AAE}"/>
                </a:ext>
              </a:extLst>
            </p:cNvPr>
            <p:cNvSpPr txBox="1"/>
            <p:nvPr/>
          </p:nvSpPr>
          <p:spPr>
            <a:xfrm>
              <a:off x="1564054" y="4910996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9B8A81D-A457-05FC-911D-D271BC3FA6E6}"/>
                </a:ext>
              </a:extLst>
            </p:cNvPr>
            <p:cNvSpPr txBox="1"/>
            <p:nvPr/>
          </p:nvSpPr>
          <p:spPr>
            <a:xfrm>
              <a:off x="1783428" y="4910996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9300ACC-7984-4417-0280-8B1F99EE5C32}"/>
                </a:ext>
              </a:extLst>
            </p:cNvPr>
            <p:cNvSpPr txBox="1"/>
            <p:nvPr/>
          </p:nvSpPr>
          <p:spPr>
            <a:xfrm>
              <a:off x="2002802" y="4910996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D3F079D-3CD3-5E04-06BA-96F5576CC049}"/>
                </a:ext>
              </a:extLst>
            </p:cNvPr>
            <p:cNvSpPr txBox="1"/>
            <p:nvPr/>
          </p:nvSpPr>
          <p:spPr>
            <a:xfrm>
              <a:off x="2222175" y="4910996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B0E7B4D-CC29-8C53-D86A-3972164DB1BB}"/>
                </a:ext>
              </a:extLst>
            </p:cNvPr>
            <p:cNvSpPr txBox="1"/>
            <p:nvPr/>
          </p:nvSpPr>
          <p:spPr>
            <a:xfrm>
              <a:off x="2660923" y="4910996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FC090C8-DAAA-E447-A8E8-11FE2A5C53D3}"/>
                </a:ext>
              </a:extLst>
            </p:cNvPr>
            <p:cNvSpPr txBox="1"/>
            <p:nvPr/>
          </p:nvSpPr>
          <p:spPr>
            <a:xfrm>
              <a:off x="2880297" y="4910996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C3A765B-83C0-A552-BD13-730708161243}"/>
                </a:ext>
              </a:extLst>
            </p:cNvPr>
            <p:cNvSpPr txBox="1"/>
            <p:nvPr/>
          </p:nvSpPr>
          <p:spPr>
            <a:xfrm>
              <a:off x="5019462" y="4913974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0FCB811-52B1-9B6D-E423-1975050B524D}"/>
                </a:ext>
              </a:extLst>
            </p:cNvPr>
            <p:cNvSpPr txBox="1"/>
            <p:nvPr/>
          </p:nvSpPr>
          <p:spPr>
            <a:xfrm>
              <a:off x="6116331" y="4913974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09043EB-564F-DEB5-EFD5-6BECBE2B7C95}"/>
                </a:ext>
              </a:extLst>
            </p:cNvPr>
            <p:cNvSpPr txBox="1"/>
            <p:nvPr/>
          </p:nvSpPr>
          <p:spPr>
            <a:xfrm>
              <a:off x="4800088" y="4913974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D931B9F-1964-6AFE-631B-1D9AAA6A4485}"/>
                </a:ext>
              </a:extLst>
            </p:cNvPr>
            <p:cNvSpPr txBox="1"/>
            <p:nvPr/>
          </p:nvSpPr>
          <p:spPr>
            <a:xfrm>
              <a:off x="5238836" y="4913974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B88FF65-65BD-65C2-70A8-BCDD9BD843D0}"/>
                </a:ext>
              </a:extLst>
            </p:cNvPr>
            <p:cNvSpPr txBox="1"/>
            <p:nvPr/>
          </p:nvSpPr>
          <p:spPr>
            <a:xfrm>
              <a:off x="5458210" y="4913974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594DBEE-B09A-E28D-FD74-C82292A6720F}"/>
                </a:ext>
              </a:extLst>
            </p:cNvPr>
            <p:cNvSpPr txBox="1"/>
            <p:nvPr/>
          </p:nvSpPr>
          <p:spPr>
            <a:xfrm>
              <a:off x="5677584" y="4913974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C8C04C8-6283-D792-5934-B551B6565704}"/>
                </a:ext>
              </a:extLst>
            </p:cNvPr>
            <p:cNvSpPr txBox="1"/>
            <p:nvPr/>
          </p:nvSpPr>
          <p:spPr>
            <a:xfrm>
              <a:off x="5896958" y="4913974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5683E21-D43A-F578-7858-8C5567BF52A7}"/>
                </a:ext>
              </a:extLst>
            </p:cNvPr>
            <p:cNvSpPr txBox="1"/>
            <p:nvPr/>
          </p:nvSpPr>
          <p:spPr>
            <a:xfrm>
              <a:off x="6335705" y="4913974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A6FA487-E089-071D-FD11-3F46B35AC905}"/>
                </a:ext>
              </a:extLst>
            </p:cNvPr>
            <p:cNvSpPr txBox="1"/>
            <p:nvPr/>
          </p:nvSpPr>
          <p:spPr>
            <a:xfrm>
              <a:off x="6555079" y="4913974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9C35483D-2B4D-1B76-EC04-CBE15D5D830C}"/>
              </a:ext>
            </a:extLst>
          </p:cNvPr>
          <p:cNvGrpSpPr/>
          <p:nvPr/>
        </p:nvGrpSpPr>
        <p:grpSpPr>
          <a:xfrm>
            <a:off x="2586393" y="5793480"/>
            <a:ext cx="2550796" cy="553998"/>
            <a:chOff x="2586393" y="5793480"/>
            <a:chExt cx="2550796" cy="553998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712A7DC0-940C-215E-DD22-25CD74D2F990}"/>
                </a:ext>
              </a:extLst>
            </p:cNvPr>
            <p:cNvCxnSpPr>
              <a:cxnSpLocks/>
              <a:stCxn id="122" idx="3"/>
              <a:endCxn id="135" idx="1"/>
            </p:cNvCxnSpPr>
            <p:nvPr/>
          </p:nvCxnSpPr>
          <p:spPr>
            <a:xfrm>
              <a:off x="2586393" y="6063262"/>
              <a:ext cx="570171" cy="721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E149351-8092-A85E-D0F6-F2760689E4D3}"/>
                </a:ext>
              </a:extLst>
            </p:cNvPr>
            <p:cNvSpPr txBox="1"/>
            <p:nvPr/>
          </p:nvSpPr>
          <p:spPr>
            <a:xfrm>
              <a:off x="3156564" y="5793480"/>
              <a:ext cx="140394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Matching Quantized </a:t>
              </a:r>
            </a:p>
            <a:p>
              <a:pPr algn="ctr"/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Event Values</a:t>
              </a: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F4EC4E53-7491-9D05-8636-739BB7BA0818}"/>
                </a:ext>
              </a:extLst>
            </p:cNvPr>
            <p:cNvCxnSpPr>
              <a:cxnSpLocks/>
              <a:stCxn id="123" idx="2"/>
              <a:endCxn id="135" idx="3"/>
            </p:cNvCxnSpPr>
            <p:nvPr/>
          </p:nvCxnSpPr>
          <p:spPr>
            <a:xfrm flipH="1" flipV="1">
              <a:off x="4560507" y="6070479"/>
              <a:ext cx="576682" cy="4604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D6E4256E-EAA6-83D3-02DE-36F76EC630AF}"/>
              </a:ext>
            </a:extLst>
          </p:cNvPr>
          <p:cNvGrpSpPr/>
          <p:nvPr/>
        </p:nvGrpSpPr>
        <p:grpSpPr>
          <a:xfrm>
            <a:off x="1257516" y="4856260"/>
            <a:ext cx="5191342" cy="1366073"/>
            <a:chOff x="1257516" y="4856260"/>
            <a:chExt cx="5191342" cy="1366073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17B8374-76E3-52CF-29BD-4B097B7EB61C}"/>
                </a:ext>
              </a:extLst>
            </p:cNvPr>
            <p:cNvCxnSpPr>
              <a:cxnSpLocks/>
              <a:stCxn id="107" idx="2"/>
            </p:cNvCxnSpPr>
            <p:nvPr/>
          </p:nvCxnSpPr>
          <p:spPr>
            <a:xfrm flipH="1">
              <a:off x="1968667" y="5592675"/>
              <a:ext cx="0" cy="331924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5EAF8DFD-BBD8-8F22-8E8F-3B2BB02CB2AE}"/>
                    </a:ext>
                  </a:extLst>
                </p:cNvPr>
                <p:cNvSpPr txBox="1"/>
                <p:nvPr/>
              </p:nvSpPr>
              <p:spPr>
                <a:xfrm>
                  <a:off x="1257516" y="5408009"/>
                  <a:ext cx="1513363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Pruning </a:t>
                  </a:r>
                  <a14:m>
                    <m:oMath xmlns:m="http://schemas.openxmlformats.org/officeDocument/2006/math"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a14:m>
                  <a:r>
                    <a:rPr lang="en-US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bits:</a:t>
                  </a: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5EAF8DFD-BBD8-8F22-8E8F-3B2BB02CB2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7516" y="5408009"/>
                  <a:ext cx="1513363" cy="184666"/>
                </a:xfrm>
                <a:prstGeom prst="rect">
                  <a:avLst/>
                </a:prstGeom>
                <a:blipFill>
                  <a:blip r:embed="rId6"/>
                  <a:stretch>
                    <a:fillRect l="-5785" t="-2500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Left Brace 107">
              <a:extLst>
                <a:ext uri="{FF2B5EF4-FFF2-40B4-BE49-F238E27FC236}">
                  <a16:creationId xmlns:a16="http://schemas.microsoft.com/office/drawing/2014/main" id="{23B5D01C-14AA-1CB3-2E78-66C9DB177C3E}"/>
                </a:ext>
              </a:extLst>
            </p:cNvPr>
            <p:cNvSpPr/>
            <p:nvPr/>
          </p:nvSpPr>
          <p:spPr>
            <a:xfrm rot="16200000">
              <a:off x="1942727" y="4828760"/>
              <a:ext cx="126242" cy="871404"/>
            </a:xfrm>
            <a:prstGeom prst="leftBrace">
              <a:avLst>
                <a:gd name="adj1" fmla="val 77564"/>
                <a:gd name="adj2" fmla="val 50000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450DBAA-E36F-E74B-F138-0284C872826A}"/>
                </a:ext>
              </a:extLst>
            </p:cNvPr>
            <p:cNvCxnSpPr>
              <a:cxnSpLocks/>
              <a:stCxn id="110" idx="2"/>
            </p:cNvCxnSpPr>
            <p:nvPr/>
          </p:nvCxnSpPr>
          <p:spPr>
            <a:xfrm flipH="1">
              <a:off x="5646642" y="5595652"/>
              <a:ext cx="0" cy="331924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27CE2747-ABF7-9C36-DB15-821134DC3584}"/>
                    </a:ext>
                  </a:extLst>
                </p:cNvPr>
                <p:cNvSpPr txBox="1"/>
                <p:nvPr/>
              </p:nvSpPr>
              <p:spPr>
                <a:xfrm>
                  <a:off x="4935491" y="5410986"/>
                  <a:ext cx="1513367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Pruning </a:t>
                  </a:r>
                  <a14:m>
                    <m:oMath xmlns:m="http://schemas.openxmlformats.org/officeDocument/2006/math"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a14:m>
                  <a:r>
                    <a:rPr lang="en-US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bits:</a:t>
                  </a: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27CE2747-ABF7-9C36-DB15-821134DC35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5491" y="5410986"/>
                  <a:ext cx="1513367" cy="184666"/>
                </a:xfrm>
                <a:prstGeom prst="rect">
                  <a:avLst/>
                </a:prstGeom>
                <a:blipFill>
                  <a:blip r:embed="rId7"/>
                  <a:stretch>
                    <a:fillRect l="-5833" t="-26667" b="-4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1" name="Left Brace 110">
              <a:extLst>
                <a:ext uri="{FF2B5EF4-FFF2-40B4-BE49-F238E27FC236}">
                  <a16:creationId xmlns:a16="http://schemas.microsoft.com/office/drawing/2014/main" id="{091CC103-1CCD-ADB7-EBBB-D09B965A0A4E}"/>
                </a:ext>
              </a:extLst>
            </p:cNvPr>
            <p:cNvSpPr/>
            <p:nvPr/>
          </p:nvSpPr>
          <p:spPr>
            <a:xfrm rot="16200000">
              <a:off x="5617130" y="4831737"/>
              <a:ext cx="126242" cy="871404"/>
            </a:xfrm>
            <a:prstGeom prst="leftBrace">
              <a:avLst>
                <a:gd name="adj1" fmla="val 77564"/>
                <a:gd name="adj2" fmla="val 50000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6649A965-2DB7-F506-CFBB-6B6B80E8FCAD}"/>
                </a:ext>
              </a:extLst>
            </p:cNvPr>
            <p:cNvSpPr/>
            <p:nvPr/>
          </p:nvSpPr>
          <p:spPr>
            <a:xfrm rot="5400000">
              <a:off x="1889177" y="5525122"/>
              <a:ext cx="294501" cy="1099921"/>
            </a:xfrm>
            <a:prstGeom prst="roundRect">
              <a:avLst>
                <a:gd name="adj" fmla="val 7897"/>
              </a:avLst>
            </a:prstGeom>
            <a:solidFill>
              <a:srgbClr val="E3F0D9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714DF1A-BFB4-20E1-FF2E-07BDC3F368C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433221" y="6075081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044076F-5F55-A5DA-15DD-E0CC507211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13621" y="6075081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27185EB-C087-F5DF-FCC0-AEAF16C50FE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94021" y="6075081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BEAC877E-D0C2-4DA2-EB50-643B8951101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774421" y="6075081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A6996D3-B2B7-AE7D-B4B6-41B56A09FA1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54821" y="6075081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5773BA8-CE6E-0A5D-A987-FC2C77A206D2}"/>
                </a:ext>
              </a:extLst>
            </p:cNvPr>
            <p:cNvSpPr txBox="1"/>
            <p:nvPr/>
          </p:nvSpPr>
          <p:spPr>
            <a:xfrm>
              <a:off x="1702806" y="5970929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58F557F-036C-1DF4-9184-FCA583E67C28}"/>
                </a:ext>
              </a:extLst>
            </p:cNvPr>
            <p:cNvSpPr txBox="1"/>
            <p:nvPr/>
          </p:nvSpPr>
          <p:spPr>
            <a:xfrm>
              <a:off x="1483432" y="5970929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FEFA91B-022F-8D4B-01F2-E5047A9E18BE}"/>
                </a:ext>
              </a:extLst>
            </p:cNvPr>
            <p:cNvSpPr txBox="1"/>
            <p:nvPr/>
          </p:nvSpPr>
          <p:spPr>
            <a:xfrm>
              <a:off x="1922180" y="5970929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5B89C1A-84BE-7B4A-A8A8-CEE8BA470FD7}"/>
                </a:ext>
              </a:extLst>
            </p:cNvPr>
            <p:cNvSpPr txBox="1"/>
            <p:nvPr/>
          </p:nvSpPr>
          <p:spPr>
            <a:xfrm>
              <a:off x="2141554" y="5970929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50485D41-2EFF-27BE-787F-D96A46485EF9}"/>
                </a:ext>
              </a:extLst>
            </p:cNvPr>
            <p:cNvSpPr txBox="1"/>
            <p:nvPr/>
          </p:nvSpPr>
          <p:spPr>
            <a:xfrm>
              <a:off x="2360928" y="5970929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E95F0823-9918-F598-975F-7886A0A706AA}"/>
                </a:ext>
              </a:extLst>
            </p:cNvPr>
            <p:cNvSpPr/>
            <p:nvPr/>
          </p:nvSpPr>
          <p:spPr>
            <a:xfrm rot="5400000">
              <a:off x="5539899" y="5525122"/>
              <a:ext cx="294501" cy="1099921"/>
            </a:xfrm>
            <a:prstGeom prst="roundRect">
              <a:avLst>
                <a:gd name="adj" fmla="val 7897"/>
              </a:avLst>
            </a:prstGeom>
            <a:solidFill>
              <a:srgbClr val="E3F0D9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950EB50-4BC7-6FE8-D8E9-5A807B666AA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083943" y="6075081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EC63C976-EB17-5A81-C88A-8BC5DF9E706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864343" y="6075081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D31D30E-2CCF-6AAC-0B9E-031A511CDE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644743" y="6075081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F804CE3-7DAF-278B-B9ED-C707D1338FB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25142" y="6075081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7F1B99F-BB1E-B734-CF36-12BA9BE92CF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205542" y="6075081"/>
              <a:ext cx="29450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E902330-E97C-15F2-F636-B76ADA55537C}"/>
                </a:ext>
              </a:extLst>
            </p:cNvPr>
            <p:cNvSpPr txBox="1"/>
            <p:nvPr/>
          </p:nvSpPr>
          <p:spPr>
            <a:xfrm>
              <a:off x="5353528" y="5970929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54D006F-C623-2224-835D-EEE78FCFAC7E}"/>
                </a:ext>
              </a:extLst>
            </p:cNvPr>
            <p:cNvSpPr txBox="1"/>
            <p:nvPr/>
          </p:nvSpPr>
          <p:spPr>
            <a:xfrm>
              <a:off x="5134154" y="5970929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EE051FCF-90D8-4E3A-11E0-62BA276BDAB0}"/>
                </a:ext>
              </a:extLst>
            </p:cNvPr>
            <p:cNvSpPr txBox="1"/>
            <p:nvPr/>
          </p:nvSpPr>
          <p:spPr>
            <a:xfrm>
              <a:off x="5572902" y="5970929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9603597F-1D4A-19E9-E3F3-B4CD30278F4E}"/>
                </a:ext>
              </a:extLst>
            </p:cNvPr>
            <p:cNvSpPr txBox="1"/>
            <p:nvPr/>
          </p:nvSpPr>
          <p:spPr>
            <a:xfrm>
              <a:off x="5792275" y="5970929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D621A72-6FA0-FBA9-8B9F-35F699754A0B}"/>
                </a:ext>
              </a:extLst>
            </p:cNvPr>
            <p:cNvSpPr txBox="1"/>
            <p:nvPr/>
          </p:nvSpPr>
          <p:spPr>
            <a:xfrm>
              <a:off x="6011649" y="5970929"/>
              <a:ext cx="2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44DD6E-D7A9-7430-108F-389C40F65831}"/>
                </a:ext>
              </a:extLst>
            </p:cNvPr>
            <p:cNvSpPr/>
            <p:nvPr/>
          </p:nvSpPr>
          <p:spPr>
            <a:xfrm>
              <a:off x="1576766" y="4856260"/>
              <a:ext cx="857102" cy="312750"/>
            </a:xfrm>
            <a:prstGeom prst="rect">
              <a:avLst/>
            </a:prstGeom>
            <a:solidFill>
              <a:schemeClr val="bg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DFA831-43AA-D656-0E5F-EAED07D3B9FE}"/>
                </a:ext>
              </a:extLst>
            </p:cNvPr>
            <p:cNvSpPr/>
            <p:nvPr/>
          </p:nvSpPr>
          <p:spPr>
            <a:xfrm>
              <a:off x="5260326" y="4856260"/>
              <a:ext cx="857102" cy="312750"/>
            </a:xfrm>
            <a:prstGeom prst="rect">
              <a:avLst/>
            </a:prstGeom>
            <a:solidFill>
              <a:schemeClr val="bg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6BFD80B-5E43-A922-CB0A-CF280B8C6810}"/>
              </a:ext>
            </a:extLst>
          </p:cNvPr>
          <p:cNvCxnSpPr>
            <a:cxnSpLocks/>
            <a:stCxn id="21" idx="0"/>
            <a:endCxn id="147" idx="1"/>
          </p:cNvCxnSpPr>
          <p:nvPr/>
        </p:nvCxnSpPr>
        <p:spPr>
          <a:xfrm flipV="1">
            <a:off x="1770937" y="3203039"/>
            <a:ext cx="1162716" cy="361964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AA63A60-C28A-2B73-9F58-7077EF27DB2F}"/>
              </a:ext>
            </a:extLst>
          </p:cNvPr>
          <p:cNvCxnSpPr>
            <a:cxnSpLocks/>
            <a:stCxn id="36" idx="0"/>
            <a:endCxn id="147" idx="3"/>
          </p:cNvCxnSpPr>
          <p:nvPr/>
        </p:nvCxnSpPr>
        <p:spPr>
          <a:xfrm flipH="1" flipV="1">
            <a:off x="4337596" y="3203039"/>
            <a:ext cx="1126116" cy="361964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136D5F39-4C77-E7FF-EBFC-8F181A73B523}"/>
              </a:ext>
            </a:extLst>
          </p:cNvPr>
          <p:cNvSpPr txBox="1"/>
          <p:nvPr/>
        </p:nvSpPr>
        <p:spPr>
          <a:xfrm>
            <a:off x="2933653" y="2926040"/>
            <a:ext cx="14039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Slightly Different (Normalized) Event Values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26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Average Sequenced Bases and Chunks</a:t>
            </a:r>
            <a:endParaRPr lang="en-US" b="1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60705D3-64CD-AD57-63D8-44D3802384C4}"/>
                  </a:ext>
                </a:extLst>
              </p:cNvPr>
              <p:cNvSpPr/>
              <p:nvPr/>
            </p:nvSpPr>
            <p:spPr>
              <a:xfrm>
                <a:off x="-29308" y="3960054"/>
                <a:ext cx="9202616" cy="1000101"/>
              </a:xfrm>
              <a:prstGeom prst="rect">
                <a:avLst/>
              </a:prstGeom>
              <a:solidFill>
                <a:srgbClr val="E3F0D9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108000"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GB" sz="2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</a:t>
                </a:r>
                <a:r>
                  <a:rPr lang="en-GB" sz="2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reduces sequencing time and cost for large genomes</a:t>
                </a:r>
                <a:r>
                  <a:rPr lang="en-GB" sz="2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2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 to </a:t>
                </a:r>
                <a:r>
                  <a:rPr lang="en-GB" sz="2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1.3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compared to UNCALLED</a:t>
                </a:r>
                <a:endParaRPr lang="en-GB" sz="20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60705D3-64CD-AD57-63D8-44D380238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308" y="3960054"/>
                <a:ext cx="9202616" cy="1000101"/>
              </a:xfrm>
              <a:prstGeom prst="rect">
                <a:avLst/>
              </a:prstGeom>
              <a:blipFill>
                <a:blip r:embed="rId5"/>
                <a:stretch>
                  <a:fillRect b="-1235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338351B9-FAD9-5ACE-8318-DADF54A24FA5}"/>
              </a:ext>
            </a:extLst>
          </p:cNvPr>
          <p:cNvSpPr/>
          <p:nvPr/>
        </p:nvSpPr>
        <p:spPr>
          <a:xfrm>
            <a:off x="-29308" y="5165002"/>
            <a:ext cx="9202616" cy="1000101"/>
          </a:xfrm>
          <a:prstGeom prst="rect">
            <a:avLst/>
          </a:prstGeom>
          <a:solidFill>
            <a:srgbClr val="FBE5D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Although Sigmap processes less number of chunks than RawHash, it fails to provide real-time analysis capabilities for large genomes</a:t>
            </a:r>
            <a:endParaRPr lang="en-GB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003664D8-2A6A-576B-62C3-110BA3774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78" y="1175005"/>
            <a:ext cx="6894443" cy="23611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97316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Breakdown Analysis of the RawHash Steps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5" name="Picture 4" descr="A table with numbers and a number of objects&#10;&#10;Description automatically generated">
            <a:extLst>
              <a:ext uri="{FF2B5EF4-FFF2-40B4-BE49-F238E27FC236}">
                <a16:creationId xmlns:a16="http://schemas.microsoft.com/office/drawing/2014/main" id="{3C3DE375-96AA-7D8D-42A8-A40C88871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99415"/>
            <a:ext cx="7772400" cy="28215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8C15CB-CB8F-3CCA-4FD3-70C8656ED484}"/>
              </a:ext>
            </a:extLst>
          </p:cNvPr>
          <p:cNvSpPr/>
          <p:nvPr/>
        </p:nvSpPr>
        <p:spPr>
          <a:xfrm>
            <a:off x="-29308" y="4754184"/>
            <a:ext cx="9202616" cy="1000101"/>
          </a:xfrm>
          <a:prstGeom prst="rect">
            <a:avLst/>
          </a:prstGeom>
          <a:solidFill>
            <a:srgbClr val="FBE5D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runtime is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bottlenecked by the chaining step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27662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Garamond" panose="02020404030301010803" pitchFamily="18" charset="0"/>
              </a:rPr>
              <a:t>Required Computation Resources in Indexing</a:t>
            </a:r>
            <a:endParaRPr lang="en-US" sz="3200" b="1" dirty="0">
              <a:latin typeface="Garamond" panose="02020404030301010803" pitchFamily="18" charset="0"/>
            </a:endParaRPr>
          </a:p>
        </p:txBody>
      </p:sp>
      <p:pic>
        <p:nvPicPr>
          <p:cNvPr id="5" name="Picture 4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239DD95B-075C-D4B7-25C2-A08F4A70F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66164"/>
            <a:ext cx="7772400" cy="31343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CD07C7-E409-17C3-C023-1F3A56B8B0DD}"/>
              </a:ext>
            </a:extLst>
          </p:cNvPr>
          <p:cNvSpPr/>
          <p:nvPr/>
        </p:nvSpPr>
        <p:spPr>
          <a:xfrm>
            <a:off x="-29308" y="4146726"/>
            <a:ext cx="9202616" cy="1000101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indexing step of </a:t>
            </a:r>
            <a:r>
              <a:rPr lang="en-GB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orders of magnitude faster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 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indexing steps of UNCALLED and Sigmap, especially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large genomes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6ED667-E46B-51B5-4756-28B743B04F0F}"/>
              </a:ext>
            </a:extLst>
          </p:cNvPr>
          <p:cNvSpPr/>
          <p:nvPr/>
        </p:nvSpPr>
        <p:spPr>
          <a:xfrm>
            <a:off x="-29308" y="5316045"/>
            <a:ext cx="9202616" cy="1000101"/>
          </a:xfrm>
          <a:prstGeom prst="rect">
            <a:avLst/>
          </a:prstGeom>
          <a:solidFill>
            <a:srgbClr val="FBE5D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requires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larger memory space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 UNCALLED</a:t>
            </a:r>
            <a:endParaRPr lang="en-GB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4587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Garamond" panose="02020404030301010803" pitchFamily="18" charset="0"/>
              </a:rPr>
              <a:t>Required Computation Resources in Mapping</a:t>
            </a:r>
            <a:endParaRPr lang="en-US" sz="3200" b="1" dirty="0">
              <a:latin typeface="Garamond" panose="020204040303010108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AF47D1-4A5A-9265-63A7-4F5D8351A041}"/>
              </a:ext>
            </a:extLst>
          </p:cNvPr>
          <p:cNvSpPr/>
          <p:nvPr/>
        </p:nvSpPr>
        <p:spPr>
          <a:xfrm>
            <a:off x="-29308" y="4146726"/>
            <a:ext cx="9202616" cy="1000101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mapping step of RawHash is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significantly faster than Sigmap 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all genomes, and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faster than UNCALLED for small genomes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6D8EC8-AB10-A62A-AB78-2630BEB8C0E8}"/>
              </a:ext>
            </a:extLst>
          </p:cNvPr>
          <p:cNvSpPr/>
          <p:nvPr/>
        </p:nvSpPr>
        <p:spPr>
          <a:xfrm>
            <a:off x="-29308" y="5316045"/>
            <a:ext cx="9202616" cy="1000101"/>
          </a:xfrm>
          <a:prstGeom prst="rect">
            <a:avLst/>
          </a:prstGeom>
          <a:solidFill>
            <a:srgbClr val="FBE5D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requires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larger memory space</a:t>
            </a: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 UNCALLED</a:t>
            </a:r>
            <a:endParaRPr lang="en-GB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table of data with numbers and text&#10;&#10;Description automatically generated">
            <a:extLst>
              <a:ext uri="{FF2B5EF4-FFF2-40B4-BE49-F238E27FC236}">
                <a16:creationId xmlns:a16="http://schemas.microsoft.com/office/drawing/2014/main" id="{B31AA2E3-DAD8-0ED7-EC98-183CE06C6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35382"/>
            <a:ext cx="7772400" cy="2877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3028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Average Mapping Time per Read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pic>
        <p:nvPicPr>
          <p:cNvPr id="4" name="Picture 3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C7FFD81F-DE6B-89FE-9AC3-ABF5410B8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90" y="1138428"/>
            <a:ext cx="7772400" cy="31234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B8CBF8-2048-B3D4-2727-503E0A3140DF}"/>
              </a:ext>
            </a:extLst>
          </p:cNvPr>
          <p:cNvSpPr/>
          <p:nvPr/>
        </p:nvSpPr>
        <p:spPr>
          <a:xfrm>
            <a:off x="-29308" y="4719471"/>
            <a:ext cx="9202616" cy="1000101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mapping step of RawHash is 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significantly faster than Sigmap 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all genomes, and</a:t>
            </a:r>
            <a:r>
              <a:rPr lang="en-GB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faster than UNCALLED for small genomes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0441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-79563"/>
            <a:ext cx="8798061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Executive Summary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13E1AA69-4242-DD0C-C9D4-1F3C7424870A}"/>
                  </a:ext>
                </a:extLst>
              </p:cNvPr>
              <p:cNvSpPr/>
              <p:nvPr/>
            </p:nvSpPr>
            <p:spPr>
              <a:xfrm>
                <a:off x="123935" y="4967415"/>
                <a:ext cx="8889356" cy="1277046"/>
              </a:xfrm>
              <a:prstGeom prst="roundRect">
                <a:avLst>
                  <a:gd name="adj" fmla="val 8525"/>
                </a:avLst>
              </a:prstGeom>
              <a:solidFill>
                <a:srgbClr val="EDE8F1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232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Key Results: </a:t>
                </a: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Across 3 use</a:t>
                </a:r>
                <a:r>
                  <a:rPr kumimoji="0" lang="en-US" sz="17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cases and 5 genomes of varying sizes</a:t>
                </a:r>
                <a:r>
                  <a:rPr lang="en-US" sz="1700" dirty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</a:t>
                </a:r>
                <a:r>
                  <a:rPr kumimoji="0" lang="en-US" sz="17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provides</a:t>
                </a: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kumimoji="0" lang="en-US" sz="1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25.8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1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and 3.4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1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better average throughput</a:t>
                </a:r>
                <a:r>
                  <a:rPr kumimoji="0" lang="en-US" sz="1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compared to two state-of-the-art works</a:t>
                </a: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1.14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– 2.13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more accurate mapping results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for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large genomes</a:t>
                </a: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lang="en-US" sz="1600" dirty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Sequence Until </a:t>
                </a:r>
                <a:r>
                  <a:rPr lang="en-US" sz="1600" b="1" dirty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reduces the sequencing time and cost by 15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13E1AA69-4242-DD0C-C9D4-1F3C742487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35" y="4967415"/>
                <a:ext cx="8889356" cy="1277046"/>
              </a:xfrm>
              <a:prstGeom prst="roundRect">
                <a:avLst>
                  <a:gd name="adj" fmla="val 8525"/>
                </a:avLst>
              </a:prstGeom>
              <a:blipFill>
                <a:blip r:embed="rId4"/>
                <a:stretch>
                  <a:fillRect/>
                </a:stretch>
              </a:blipFill>
              <a:ln w="317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682D31A-61E6-C8C5-4981-C10F8932AE47}"/>
              </a:ext>
            </a:extLst>
          </p:cNvPr>
          <p:cNvSpPr/>
          <p:nvPr/>
        </p:nvSpPr>
        <p:spPr>
          <a:xfrm>
            <a:off x="123935" y="2828445"/>
            <a:ext cx="8889356" cy="1799448"/>
          </a:xfrm>
          <a:prstGeom prst="roundRect">
            <a:avLst>
              <a:gd name="adj" fmla="val 6307"/>
            </a:avLst>
          </a:prstGeom>
          <a:solidFill>
            <a:srgbClr val="E2F0DA"/>
          </a:solidFill>
          <a:ln w="31750">
            <a:solidFill>
              <a:srgbClr val="2A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defTabSz="91440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Contributions:</a:t>
            </a:r>
          </a:p>
          <a:p>
            <a:pPr marL="22320" marR="0" lvl="0" indent="0" defTabSz="91440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</a:t>
            </a:r>
            <a:r>
              <a:rPr kumimoji="0" lang="en-US" sz="170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kumimoji="0" lang="en-US" sz="17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hash-based mechanism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that can quickly and accurately analyze raw</a:t>
            </a:r>
            <a:r>
              <a:rPr kumimoji="0" lang="en-US" sz="1700" b="0" i="0" u="none" strike="noStrike" kern="1200" cap="none" spc="0" normalizeH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nanopore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signals for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genomes</a:t>
            </a:r>
            <a:endParaRPr lang="en-US" sz="1700" b="1" dirty="0">
              <a:solidFill>
                <a:srgbClr val="10813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320" marR="0" lvl="0" indent="0" defTabSz="91440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700" b="1" i="1" u="none" strike="noStrike" kern="1200" cap="none" spc="0" normalizeH="0" baseline="0" noProof="0" dirty="0">
              <a:ln>
                <a:noFill/>
              </a:ln>
              <a:solidFill>
                <a:srgbClr val="10813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5000"/>
              </a:lnSpc>
              <a:defRPr/>
            </a:pPr>
            <a:r>
              <a:rPr kumimoji="0" lang="en-US" sz="17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</a:t>
            </a:r>
            <a:r>
              <a:rPr kumimoji="0" lang="en-US" sz="1700" b="0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novel </a:t>
            </a:r>
            <a:r>
              <a:rPr kumimoji="0" lang="en-US" sz="17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</a:t>
            </a:r>
            <a:r>
              <a:rPr kumimoji="0" lang="en-US" sz="1700" b="0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technique can accurately and </a:t>
            </a:r>
            <a:r>
              <a:rPr kumimoji="0" lang="en-US" sz="17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dynamically stop</a:t>
            </a:r>
            <a:br>
              <a:rPr kumimoji="0" lang="en-US" sz="17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7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sequencing of all reads at once</a:t>
            </a:r>
            <a:r>
              <a:rPr kumimoji="0" lang="en-US" sz="1700" b="0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if further sequencing is not necessary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4D6B46-651A-7DD5-B3F9-677DF276BEA8}"/>
              </a:ext>
            </a:extLst>
          </p:cNvPr>
          <p:cNvSpPr/>
          <p:nvPr/>
        </p:nvSpPr>
        <p:spPr>
          <a:xfrm>
            <a:off x="127322" y="1949615"/>
            <a:ext cx="8889356" cy="539309"/>
          </a:xfrm>
          <a:prstGeom prst="roundRect">
            <a:avLst>
              <a:gd name="adj" fmla="val 21007"/>
            </a:avLst>
          </a:prstGeom>
          <a:solidFill>
            <a:srgbClr val="DFEEF9"/>
          </a:solidFill>
          <a:ln w="317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</a:t>
            </a:r>
            <a:r>
              <a:rPr lang="en-US" sz="1700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Enable </a:t>
            </a:r>
            <a:r>
              <a:rPr lang="en-US" sz="1700" b="1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</a:t>
            </a:r>
            <a:r>
              <a:rPr lang="en-US" sz="1700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sz="1700" b="1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</a:t>
            </a:r>
            <a:r>
              <a:rPr lang="en-US" sz="1700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real-time analysis of raw signals for </a:t>
            </a:r>
            <a:r>
              <a:rPr lang="en-US" sz="1700" b="1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genomes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B91E6E-939E-F7A7-0787-9C16FF98F281}"/>
              </a:ext>
            </a:extLst>
          </p:cNvPr>
          <p:cNvSpPr/>
          <p:nvPr/>
        </p:nvSpPr>
        <p:spPr>
          <a:xfrm>
            <a:off x="123935" y="690904"/>
            <a:ext cx="8889356" cy="919190"/>
          </a:xfrm>
          <a:prstGeom prst="roundRect">
            <a:avLst>
              <a:gd name="adj" fmla="val 13951"/>
            </a:avLst>
          </a:prstGeom>
          <a:solidFill>
            <a:srgbClr val="FBE5D6"/>
          </a:solidFill>
          <a:ln w="31750">
            <a:solidFill>
              <a:srgbClr val="C00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Real-time analysis of nanopore raw signals is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inaccurate </a:t>
            </a:r>
            <a:r>
              <a:rPr kumimoji="0" lang="en-US" sz="17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inefficient for large genomes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617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Parameter Configurations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pic>
        <p:nvPicPr>
          <p:cNvPr id="6" name="Picture 5" descr="A table with text and numbers&#10;&#10;Description automatically generated">
            <a:extLst>
              <a:ext uri="{FF2B5EF4-FFF2-40B4-BE49-F238E27FC236}">
                <a16:creationId xmlns:a16="http://schemas.microsoft.com/office/drawing/2014/main" id="{B0353931-714E-26E1-FB79-44ACCC8F2A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89989" y="2022819"/>
            <a:ext cx="8564022" cy="1406182"/>
          </a:xfrm>
          <a:prstGeom prst="rect">
            <a:avLst/>
          </a:prstGeom>
        </p:spPr>
      </p:pic>
      <p:pic>
        <p:nvPicPr>
          <p:cNvPr id="3" name="Picture 2" descr="A table with text and numbers&#10;&#10;Description automatically generated">
            <a:extLst>
              <a:ext uri="{FF2B5EF4-FFF2-40B4-BE49-F238E27FC236}">
                <a16:creationId xmlns:a16="http://schemas.microsoft.com/office/drawing/2014/main" id="{210AC10B-0418-FB93-88AA-B49CEE1734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37"/>
          <a:stretch/>
        </p:blipFill>
        <p:spPr>
          <a:xfrm>
            <a:off x="289989" y="3715473"/>
            <a:ext cx="8564022" cy="1168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20859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Versions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7317058-6D32-B207-1B41-B67BA6C43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64" y="2767970"/>
            <a:ext cx="8685872" cy="1322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4400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2316615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2744927"/>
          </a:xfrm>
          <a:prstGeom prst="rect">
            <a:avLst/>
          </a:prstGeom>
          <a:solidFill>
            <a:srgbClr val="03538C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400"/>
              </a:spcAft>
            </a:pPr>
            <a:br>
              <a:rPr lang="en-US" sz="72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1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567B8-7041-AA61-4869-E3FFF91A2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53" t="31836" r="15247" b="32270"/>
          <a:stretch/>
        </p:blipFill>
        <p:spPr>
          <a:xfrm>
            <a:off x="6496913" y="6231667"/>
            <a:ext cx="2550080" cy="48358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099C6AE-CFF9-1AAE-7731-87EDC77BC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08" y="6233823"/>
            <a:ext cx="2513673" cy="48358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421C9C-D40C-BC09-BED2-C9812AEE3902}"/>
              </a:ext>
            </a:extLst>
          </p:cNvPr>
          <p:cNvGraphicFramePr>
            <a:graphicFrameLocks noGrp="1"/>
          </p:cNvGraphicFramePr>
          <p:nvPr/>
        </p:nvGraphicFramePr>
        <p:xfrm>
          <a:off x="999394" y="3371219"/>
          <a:ext cx="7145213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3293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94587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1775899">
                  <a:extLst>
                    <a:ext uri="{9D8B030D-6E8A-4147-A177-3AD203B41FA5}">
                      <a16:colId xmlns:a16="http://schemas.microsoft.com/office/drawing/2014/main" val="3302728439"/>
                    </a:ext>
                  </a:extLst>
                </a:gridCol>
                <a:gridCol w="294587">
                  <a:extLst>
                    <a:ext uri="{9D8B030D-6E8A-4147-A177-3AD203B41FA5}">
                      <a16:colId xmlns:a16="http://schemas.microsoft.com/office/drawing/2014/main" val="2466889090"/>
                    </a:ext>
                  </a:extLst>
                </a:gridCol>
                <a:gridCol w="2126847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Nika Mansouri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Ghiasi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Joel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Lindegger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Gagandeep Singh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67AA80A8-14BE-BA0A-6F6A-8839DECF2580}"/>
              </a:ext>
            </a:extLst>
          </p:cNvPr>
          <p:cNvSpPr txBox="1"/>
          <p:nvPr/>
        </p:nvSpPr>
        <p:spPr>
          <a:xfrm>
            <a:off x="3767132" y="-8256"/>
            <a:ext cx="1609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ISMB/ECCB 2023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4C8DCB-10F1-A17A-67B0-601802725021}"/>
              </a:ext>
            </a:extLst>
          </p:cNvPr>
          <p:cNvGrpSpPr/>
          <p:nvPr/>
        </p:nvGrpSpPr>
        <p:grpSpPr>
          <a:xfrm>
            <a:off x="0" y="224784"/>
            <a:ext cx="9144000" cy="2350337"/>
            <a:chOff x="697" y="993177"/>
            <a:chExt cx="9144000" cy="235033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6CEDCA-A9FC-517D-C13A-BA03CC0E187A}"/>
                </a:ext>
              </a:extLst>
            </p:cNvPr>
            <p:cNvSpPr txBox="1"/>
            <p:nvPr/>
          </p:nvSpPr>
          <p:spPr>
            <a:xfrm>
              <a:off x="697" y="2297074"/>
              <a:ext cx="9144000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100" b="1" dirty="0">
                  <a:solidFill>
                    <a:srgbClr val="FFFFFF"/>
                  </a:solidFill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Enabling Fast and Accurate Real-Time Analysis </a:t>
              </a:r>
            </a:p>
            <a:p>
              <a:pPr algn="ctr"/>
              <a:r>
                <a:rPr lang="en-US" sz="3100" b="1" dirty="0">
                  <a:solidFill>
                    <a:srgbClr val="FFFFFF"/>
                  </a:solidFill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of Raw Nanopore Signals for Large Genomes</a:t>
              </a:r>
              <a:endParaRPr lang="en-CH" sz="31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0792A2B-3FDA-18FF-5EC7-EDD5568F511E}"/>
                </a:ext>
              </a:extLst>
            </p:cNvPr>
            <p:cNvGrpSpPr/>
            <p:nvPr/>
          </p:nvGrpSpPr>
          <p:grpSpPr>
            <a:xfrm>
              <a:off x="1067498" y="993177"/>
              <a:ext cx="5427668" cy="1363580"/>
              <a:chOff x="695480" y="993177"/>
              <a:chExt cx="5427668" cy="1363580"/>
            </a:xfrm>
          </p:grpSpPr>
          <p:pic>
            <p:nvPicPr>
              <p:cNvPr id="4" name="Picture 3" descr="A picture containing graphics, font, screenshot, logo&#10;&#10;Description automatically generated">
                <a:extLst>
                  <a:ext uri="{FF2B5EF4-FFF2-40B4-BE49-F238E27FC236}">
                    <a16:creationId xmlns:a16="http://schemas.microsoft.com/office/drawing/2014/main" id="{CF661529-CC74-79A8-5AD3-7A5DD713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480" y="993177"/>
                <a:ext cx="1414800" cy="136358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889899D-0B1B-F595-8545-BAA8C33B20D9}"/>
                  </a:ext>
                </a:extLst>
              </p:cNvPr>
              <p:cNvSpPr txBox="1"/>
              <p:nvPr/>
            </p:nvSpPr>
            <p:spPr>
              <a:xfrm>
                <a:off x="2278210" y="1120969"/>
                <a:ext cx="3844938" cy="110799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chemeClr val="bg1"/>
                    </a:solidFill>
                    <a:latin typeface="Garamond" panose="02020404030301010803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</a:t>
                </a:r>
                <a:endParaRPr lang="en-CH" sz="7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566BDA0-37D8-4BD9-012E-1838239D1D54}"/>
              </a:ext>
            </a:extLst>
          </p:cNvPr>
          <p:cNvGrpSpPr/>
          <p:nvPr/>
        </p:nvGrpSpPr>
        <p:grpSpPr>
          <a:xfrm>
            <a:off x="5627179" y="4579729"/>
            <a:ext cx="1197765" cy="1528134"/>
            <a:chOff x="5404489" y="4677265"/>
            <a:chExt cx="1197765" cy="15281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E84D34-A227-83B0-75F7-5E4BEE36E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8" t="10562" r="10293" b="10407"/>
            <a:stretch/>
          </p:blipFill>
          <p:spPr>
            <a:xfrm>
              <a:off x="5404489" y="4677265"/>
              <a:ext cx="1197765" cy="1195200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19E58DE3-94D4-8A32-88E3-D47F4F12A325}"/>
                </a:ext>
              </a:extLst>
            </p:cNvPr>
            <p:cNvSpPr txBox="1">
              <a:spLocks/>
            </p:cNvSpPr>
            <p:nvPr/>
          </p:nvSpPr>
          <p:spPr>
            <a:xfrm>
              <a:off x="5591187" y="5866845"/>
              <a:ext cx="824368" cy="338554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en-US" sz="2200" b="1" dirty="0"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  <a:hlinkClick r:id="rId8"/>
                </a:rPr>
                <a:t>Code</a:t>
              </a:r>
              <a:endParaRPr lang="en-US" sz="2200" b="1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E962C0-7CF6-0623-3E02-43C2D5B36759}"/>
              </a:ext>
            </a:extLst>
          </p:cNvPr>
          <p:cNvGrpSpPr/>
          <p:nvPr/>
        </p:nvGrpSpPr>
        <p:grpSpPr>
          <a:xfrm>
            <a:off x="2319858" y="4571519"/>
            <a:ext cx="1196697" cy="1528134"/>
            <a:chOff x="2853607" y="4677265"/>
            <a:chExt cx="1196697" cy="152813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E562348-D740-4404-A0B2-2C87A6C5E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2853607" y="4677265"/>
              <a:ext cx="1196697" cy="1194134"/>
            </a:xfrm>
            <a:prstGeom prst="rect">
              <a:avLst/>
            </a:prstGeom>
          </p:spPr>
        </p:pic>
        <p:sp>
          <p:nvSpPr>
            <p:cNvPr id="38" name="Subtitle 2">
              <a:extLst>
                <a:ext uri="{FF2B5EF4-FFF2-40B4-BE49-F238E27FC236}">
                  <a16:creationId xmlns:a16="http://schemas.microsoft.com/office/drawing/2014/main" id="{CD77DCB3-AC56-C955-4B3B-317EC426F573}"/>
                </a:ext>
              </a:extLst>
            </p:cNvPr>
            <p:cNvSpPr txBox="1">
              <a:spLocks/>
            </p:cNvSpPr>
            <p:nvPr/>
          </p:nvSpPr>
          <p:spPr>
            <a:xfrm>
              <a:off x="3039771" y="5866845"/>
              <a:ext cx="824368" cy="338554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en-US" sz="2200" b="1" dirty="0"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  <a:hlinkClick r:id="rId10"/>
                </a:rPr>
                <a:t>Paper</a:t>
              </a:r>
              <a:endParaRPr lang="en-US" sz="2200" b="1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FDCBDA-DA09-842D-E50F-2C8529B389D7}"/>
              </a:ext>
            </a:extLst>
          </p:cNvPr>
          <p:cNvGraphicFramePr>
            <a:graphicFrameLocks noGrp="1"/>
          </p:cNvGraphicFramePr>
          <p:nvPr/>
        </p:nvGraphicFramePr>
        <p:xfrm>
          <a:off x="3581752" y="2882011"/>
          <a:ext cx="1980497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497">
                  <a:extLst>
                    <a:ext uri="{9D8B030D-6E8A-4147-A177-3AD203B41FA5}">
                      <a16:colId xmlns:a16="http://schemas.microsoft.com/office/drawing/2014/main" val="858436982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Can Firtina</a:t>
                      </a:r>
                      <a:endParaRPr lang="en-US" sz="2200" u="none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1FEBFD5-D529-9B9C-34BB-066964BFB6DE}"/>
              </a:ext>
            </a:extLst>
          </p:cNvPr>
          <p:cNvGraphicFramePr>
            <a:graphicFrameLocks noGrp="1"/>
          </p:cNvGraphicFramePr>
          <p:nvPr/>
        </p:nvGraphicFramePr>
        <p:xfrm>
          <a:off x="1155417" y="3860426"/>
          <a:ext cx="6833166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418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81722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1698341">
                  <a:extLst>
                    <a:ext uri="{9D8B030D-6E8A-4147-A177-3AD203B41FA5}">
                      <a16:colId xmlns:a16="http://schemas.microsoft.com/office/drawing/2014/main" val="3302728439"/>
                    </a:ext>
                  </a:extLst>
                </a:gridCol>
                <a:gridCol w="281722">
                  <a:extLst>
                    <a:ext uri="{9D8B030D-6E8A-4147-A177-3AD203B41FA5}">
                      <a16:colId xmlns:a16="http://schemas.microsoft.com/office/drawing/2014/main" val="2466889090"/>
                    </a:ext>
                  </a:extLst>
                </a:gridCol>
                <a:gridCol w="2033963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Meryem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 Banu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Cavlak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Haiyu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 Mao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Onur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Mutlu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9995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Existing Solutions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BDE00-B839-1A04-F051-A5D105097118}"/>
              </a:ext>
            </a:extLst>
          </p:cNvPr>
          <p:cNvSpPr txBox="1"/>
          <p:nvPr/>
        </p:nvSpPr>
        <p:spPr>
          <a:xfrm>
            <a:off x="400376" y="5232477"/>
            <a:ext cx="3968944" cy="937887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Costly and power-hungry</a:t>
            </a:r>
            <a:r>
              <a:rPr lang="en-US" sz="2200" dirty="0">
                <a:solidFill>
                  <a:srgbClr val="2E61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computational requirements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241C86-A9A1-8D28-AFC1-81D8BD643CAB}"/>
              </a:ext>
            </a:extLst>
          </p:cNvPr>
          <p:cNvGrpSpPr/>
          <p:nvPr/>
        </p:nvGrpSpPr>
        <p:grpSpPr>
          <a:xfrm>
            <a:off x="533907" y="1812703"/>
            <a:ext cx="3701882" cy="1914115"/>
            <a:chOff x="316680" y="1741404"/>
            <a:chExt cx="3701882" cy="191411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EB82939-CFF5-B12F-8F24-A5B7A4AD9B79}"/>
                </a:ext>
              </a:extLst>
            </p:cNvPr>
            <p:cNvGrpSpPr/>
            <p:nvPr/>
          </p:nvGrpSpPr>
          <p:grpSpPr>
            <a:xfrm>
              <a:off x="316680" y="1741404"/>
              <a:ext cx="3701882" cy="1914115"/>
              <a:chOff x="6503695" y="2429852"/>
              <a:chExt cx="1955771" cy="1914115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7E228DA5-E20D-1D8B-02C5-E762CC50168E}"/>
                  </a:ext>
                </a:extLst>
              </p:cNvPr>
              <p:cNvSpPr/>
              <p:nvPr/>
            </p:nvSpPr>
            <p:spPr>
              <a:xfrm>
                <a:off x="6507573" y="2738367"/>
                <a:ext cx="1951893" cy="1605600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7B19553A-F1BE-A886-22C5-2D2A2E795A89}"/>
                  </a:ext>
                </a:extLst>
              </p:cNvPr>
              <p:cNvSpPr/>
              <p:nvPr/>
            </p:nvSpPr>
            <p:spPr>
              <a:xfrm>
                <a:off x="6503695" y="2429852"/>
                <a:ext cx="1955771" cy="326572"/>
              </a:xfrm>
              <a:prstGeom prst="roundRect">
                <a:avLst/>
              </a:prstGeom>
              <a:solidFill>
                <a:srgbClr val="0070C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US" b="1" dirty="0"/>
                  <a:t>Real-Time Analysis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635E915-A328-33BE-A9F9-243D40F81E7A}"/>
                </a:ext>
              </a:extLst>
            </p:cNvPr>
            <p:cNvGrpSpPr/>
            <p:nvPr/>
          </p:nvGrpSpPr>
          <p:grpSpPr>
            <a:xfrm>
              <a:off x="604315" y="2436831"/>
              <a:ext cx="1150167" cy="1053894"/>
              <a:chOff x="4952816" y="3595606"/>
              <a:chExt cx="1739285" cy="1739285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54CBB70-EC16-0EEE-3A8F-21D8EB317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2816" y="3595606"/>
                <a:ext cx="1739285" cy="173928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1C123A6-0F01-61BC-58DB-B88E0BA71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7210" y="4041888"/>
                <a:ext cx="675617" cy="675617"/>
              </a:xfrm>
              <a:prstGeom prst="rect">
                <a:avLst/>
              </a:prstGeom>
            </p:spPr>
          </p:pic>
        </p:grp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C6F26833-5A61-BA79-35D2-C57CAA358387}"/>
                </a:ext>
              </a:extLst>
            </p:cNvPr>
            <p:cNvSpPr/>
            <p:nvPr/>
          </p:nvSpPr>
          <p:spPr>
            <a:xfrm>
              <a:off x="450762" y="2428018"/>
              <a:ext cx="1457273" cy="1071521"/>
            </a:xfrm>
            <a:prstGeom prst="roundRect">
              <a:avLst>
                <a:gd name="adj" fmla="val 9865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5182F67-7EA5-8865-C928-6937FC227B62}"/>
                </a:ext>
              </a:extLst>
            </p:cNvPr>
            <p:cNvSpPr/>
            <p:nvPr/>
          </p:nvSpPr>
          <p:spPr>
            <a:xfrm>
              <a:off x="447313" y="2223955"/>
              <a:ext cx="1460169" cy="222120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US" sz="1600" b="1" dirty="0"/>
                <a:t>Basecalling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C1DA9C0-A4CC-D65A-018B-0EDA0073AE5C}"/>
                </a:ext>
              </a:extLst>
            </p:cNvPr>
            <p:cNvGrpSpPr/>
            <p:nvPr/>
          </p:nvGrpSpPr>
          <p:grpSpPr>
            <a:xfrm>
              <a:off x="2823652" y="2839166"/>
              <a:ext cx="696567" cy="158400"/>
              <a:chOff x="7812635" y="2228753"/>
              <a:chExt cx="696567" cy="158400"/>
            </a:xfrm>
            <a:solidFill>
              <a:srgbClr val="7030A0"/>
            </a:solidFill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F27E1DD-A288-B050-F86E-F76BBCA5D1A0}"/>
                  </a:ext>
                </a:extLst>
              </p:cNvPr>
              <p:cNvSpPr/>
              <p:nvPr/>
            </p:nvSpPr>
            <p:spPr>
              <a:xfrm>
                <a:off x="8171413" y="2228753"/>
                <a:ext cx="158400" cy="158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/>
                  <a:t>G</a:t>
                </a:r>
                <a:endParaRPr lang="en-US" sz="1400" b="1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057A20F-9EDC-76DB-F001-683A3F1527B5}"/>
                  </a:ext>
                </a:extLst>
              </p:cNvPr>
              <p:cNvSpPr/>
              <p:nvPr/>
            </p:nvSpPr>
            <p:spPr>
              <a:xfrm>
                <a:off x="8350802" y="2228753"/>
                <a:ext cx="158400" cy="158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/>
                  <a:t>G</a:t>
                </a:r>
                <a:endParaRPr lang="en-US" sz="1400" b="1" dirty="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C7438BD-6F57-6A5E-FCFC-5B9513A9D07B}"/>
                  </a:ext>
                </a:extLst>
              </p:cNvPr>
              <p:cNvSpPr/>
              <p:nvPr/>
            </p:nvSpPr>
            <p:spPr>
              <a:xfrm>
                <a:off x="7812635" y="2228753"/>
                <a:ext cx="158400" cy="158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/>
                  <a:t>A</a:t>
                </a:r>
                <a:endParaRPr lang="en-US" sz="1400" b="1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0857B67-1DEB-3322-D272-513593E954F3}"/>
                  </a:ext>
                </a:extLst>
              </p:cNvPr>
              <p:cNvSpPr/>
              <p:nvPr/>
            </p:nvSpPr>
            <p:spPr>
              <a:xfrm>
                <a:off x="7992024" y="2228753"/>
                <a:ext cx="158400" cy="158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/>
                  <a:t>T</a:t>
                </a:r>
                <a:endParaRPr lang="en-US" sz="1400" b="1" dirty="0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4887C28-97BA-B6CE-EFA3-FDA1B6433C99}"/>
                </a:ext>
              </a:extLst>
            </p:cNvPr>
            <p:cNvGrpSpPr/>
            <p:nvPr/>
          </p:nvGrpSpPr>
          <p:grpSpPr>
            <a:xfrm>
              <a:off x="2439850" y="2223955"/>
              <a:ext cx="1460722" cy="1275584"/>
              <a:chOff x="7437977" y="2253316"/>
              <a:chExt cx="1460722" cy="1275584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1EBFB85-032C-9831-2E51-A38C35846370}"/>
                  </a:ext>
                </a:extLst>
              </p:cNvPr>
              <p:cNvGrpSpPr/>
              <p:nvPr/>
            </p:nvGrpSpPr>
            <p:grpSpPr>
              <a:xfrm>
                <a:off x="7441426" y="2457379"/>
                <a:ext cx="1457273" cy="1071521"/>
                <a:chOff x="7441426" y="2457379"/>
                <a:chExt cx="1457273" cy="1071521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DF594446-2FC0-590D-63ED-E1F36ACBCB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594979" y="2466192"/>
                  <a:ext cx="1150167" cy="1053894"/>
                </a:xfrm>
                <a:prstGeom prst="rect">
                  <a:avLst/>
                </a:prstGeom>
              </p:spPr>
            </p:pic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DFE9335A-1944-A431-CE94-ECFCCE1F2382}"/>
                    </a:ext>
                  </a:extLst>
                </p:cNvPr>
                <p:cNvSpPr/>
                <p:nvPr/>
              </p:nvSpPr>
              <p:spPr>
                <a:xfrm>
                  <a:off x="7441426" y="2457379"/>
                  <a:ext cx="1457273" cy="1071521"/>
                </a:xfrm>
                <a:prstGeom prst="roundRect">
                  <a:avLst>
                    <a:gd name="adj" fmla="val 9865"/>
                  </a:avLst>
                </a:prstGeom>
                <a:noFill/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CDED2C1B-4565-B49E-F576-1BF888FE715D}"/>
                  </a:ext>
                </a:extLst>
              </p:cNvPr>
              <p:cNvSpPr/>
              <p:nvPr/>
            </p:nvSpPr>
            <p:spPr>
              <a:xfrm>
                <a:off x="7437977" y="2253316"/>
                <a:ext cx="1460169" cy="222120"/>
              </a:xfrm>
              <a:prstGeom prst="roundRect">
                <a:avLst/>
              </a:prstGeom>
              <a:solidFill>
                <a:srgbClr val="0070C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US" sz="1600" b="1" dirty="0"/>
                  <a:t>Read Mapping</a:t>
                </a:r>
              </a:p>
            </p:txBody>
          </p:sp>
        </p:grpSp>
        <p:sp>
          <p:nvSpPr>
            <p:cNvPr id="52" name="Striped Right Arrow 51">
              <a:extLst>
                <a:ext uri="{FF2B5EF4-FFF2-40B4-BE49-F238E27FC236}">
                  <a16:creationId xmlns:a16="http://schemas.microsoft.com/office/drawing/2014/main" id="{9B86B4BD-CA15-6A15-440F-25585818F52E}"/>
                </a:ext>
              </a:extLst>
            </p:cNvPr>
            <p:cNvSpPr/>
            <p:nvPr/>
          </p:nvSpPr>
          <p:spPr>
            <a:xfrm>
              <a:off x="1981282" y="2752555"/>
              <a:ext cx="404525" cy="19146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 b="1" dirty="0">
                <a:latin typeface="Corbel" panose="020B0503020204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8C5350-7C6F-3C1C-7436-1FBC43D342D2}"/>
              </a:ext>
            </a:extLst>
          </p:cNvPr>
          <p:cNvGrpSpPr/>
          <p:nvPr/>
        </p:nvGrpSpPr>
        <p:grpSpPr>
          <a:xfrm>
            <a:off x="5693866" y="1812703"/>
            <a:ext cx="2476550" cy="1914115"/>
            <a:chOff x="6018418" y="1873484"/>
            <a:chExt cx="2476550" cy="191411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1D2ACA9-ED45-5967-48B0-54349046159A}"/>
                </a:ext>
              </a:extLst>
            </p:cNvPr>
            <p:cNvGrpSpPr/>
            <p:nvPr/>
          </p:nvGrpSpPr>
          <p:grpSpPr>
            <a:xfrm>
              <a:off x="6018418" y="1873484"/>
              <a:ext cx="2476550" cy="1914115"/>
              <a:chOff x="6503695" y="2429852"/>
              <a:chExt cx="1955771" cy="1914115"/>
            </a:xfrm>
          </p:grpSpPr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E06F7861-2861-FB2A-34D8-032BF183A572}"/>
                  </a:ext>
                </a:extLst>
              </p:cNvPr>
              <p:cNvSpPr/>
              <p:nvPr/>
            </p:nvSpPr>
            <p:spPr>
              <a:xfrm>
                <a:off x="6507573" y="2738367"/>
                <a:ext cx="1951893" cy="1605600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182B8E7C-1BC8-E4EC-B5F9-6ACD35914203}"/>
                  </a:ext>
                </a:extLst>
              </p:cNvPr>
              <p:cNvSpPr/>
              <p:nvPr/>
            </p:nvSpPr>
            <p:spPr>
              <a:xfrm>
                <a:off x="6503695" y="2429852"/>
                <a:ext cx="1955771" cy="326572"/>
              </a:xfrm>
              <a:prstGeom prst="roundRect">
                <a:avLst/>
              </a:prstGeom>
              <a:solidFill>
                <a:srgbClr val="0070C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US" b="1" dirty="0"/>
                  <a:t>Real-Time Analysis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79777C-3F27-664C-D72F-3A88E84EC3AB}"/>
                </a:ext>
              </a:extLst>
            </p:cNvPr>
            <p:cNvGrpSpPr/>
            <p:nvPr/>
          </p:nvGrpSpPr>
          <p:grpSpPr>
            <a:xfrm>
              <a:off x="6256392" y="2342599"/>
              <a:ext cx="2000603" cy="1275584"/>
              <a:chOff x="6265941" y="2342599"/>
              <a:chExt cx="2000603" cy="1275584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CE1BBF7-7E4B-ACEA-6650-372C46A4AC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92884" y="2555475"/>
                <a:ext cx="1150167" cy="1053894"/>
              </a:xfrm>
              <a:prstGeom prst="rect">
                <a:avLst/>
              </a:prstGeom>
            </p:spPr>
          </p:pic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FBF365ED-0D97-0606-C5B3-F93ECC647019}"/>
                  </a:ext>
                </a:extLst>
              </p:cNvPr>
              <p:cNvSpPr/>
              <p:nvPr/>
            </p:nvSpPr>
            <p:spPr>
              <a:xfrm>
                <a:off x="6269391" y="2546662"/>
                <a:ext cx="1997153" cy="1071521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72DE89DE-B41A-52ED-1491-3A048CB6F599}"/>
                  </a:ext>
                </a:extLst>
              </p:cNvPr>
              <p:cNvSpPr/>
              <p:nvPr/>
            </p:nvSpPr>
            <p:spPr>
              <a:xfrm>
                <a:off x="6265941" y="2342599"/>
                <a:ext cx="2000603" cy="222120"/>
              </a:xfrm>
              <a:prstGeom prst="roundRect">
                <a:avLst/>
              </a:prstGeom>
              <a:solidFill>
                <a:srgbClr val="0070C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US" sz="1600" b="1" dirty="0"/>
                  <a:t>Mapping Raw Signals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DACA2D4C-3FAB-A1B7-B28A-C6B4682087AB}"/>
                  </a:ext>
                </a:extLst>
              </p:cNvPr>
              <p:cNvGrpSpPr/>
              <p:nvPr/>
            </p:nvGrpSpPr>
            <p:grpSpPr>
              <a:xfrm>
                <a:off x="6928904" y="2834004"/>
                <a:ext cx="678127" cy="396518"/>
                <a:chOff x="9402239" y="2567260"/>
                <a:chExt cx="678127" cy="396518"/>
              </a:xfrm>
            </p:grpSpPr>
            <p:pic>
              <p:nvPicPr>
                <p:cNvPr id="71" name="Graphic 70" descr="Heartbeat with solid fill">
                  <a:extLst>
                    <a:ext uri="{FF2B5EF4-FFF2-40B4-BE49-F238E27FC236}">
                      <a16:creationId xmlns:a16="http://schemas.microsoft.com/office/drawing/2014/main" id="{F3120C1F-1E7E-1A9E-ABF0-B2FAAD0842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72" name="Graphic 71" descr="Heartbeat with solid fill">
                  <a:extLst>
                    <a:ext uri="{FF2B5EF4-FFF2-40B4-BE49-F238E27FC236}">
                      <a16:creationId xmlns:a16="http://schemas.microsoft.com/office/drawing/2014/main" id="{D8E30878-C36F-1A4A-A341-B4B92F7B9A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1B9001B-BD58-D4E8-259F-70818E383544}"/>
              </a:ext>
            </a:extLst>
          </p:cNvPr>
          <p:cNvCxnSpPr>
            <a:cxnSpLocks/>
          </p:cNvCxnSpPr>
          <p:nvPr/>
        </p:nvCxnSpPr>
        <p:spPr>
          <a:xfrm>
            <a:off x="4720283" y="852412"/>
            <a:ext cx="0" cy="592744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14B72-8523-2481-4EDA-00341C7A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52412"/>
            <a:ext cx="4720282" cy="813565"/>
          </a:xfrm>
        </p:spPr>
        <p:txBody>
          <a:bodyPr lIns="91440" tIns="45720" rIns="91440" bIns="45720" anchor="t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 neural networks (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DNNs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for translating </a:t>
            </a:r>
            <a:r>
              <a:rPr lang="en-US" sz="22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signals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US" sz="2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76C91-D044-B1C3-3FF8-F180568A117A}"/>
              </a:ext>
            </a:extLst>
          </p:cNvPr>
          <p:cNvSpPr txBox="1"/>
          <p:nvPr/>
        </p:nvSpPr>
        <p:spPr>
          <a:xfrm>
            <a:off x="400376" y="4056423"/>
            <a:ext cx="3968944" cy="937887"/>
          </a:xfrm>
          <a:prstGeom prst="roundRect">
            <a:avLst>
              <a:gd name="adj" fmla="val 937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2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 noisy analysis from basecalled sequences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406537-29C3-33AE-6B01-2A594D7C6417}"/>
              </a:ext>
            </a:extLst>
          </p:cNvPr>
          <p:cNvSpPr txBox="1">
            <a:spLocks/>
          </p:cNvSpPr>
          <p:nvPr/>
        </p:nvSpPr>
        <p:spPr>
          <a:xfrm>
            <a:off x="4720284" y="852412"/>
            <a:ext cx="4423715" cy="81356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 startAt="2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 </a:t>
            </a:r>
            <a:r>
              <a:rPr lang="en-US" sz="22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signals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reference genomes 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basecalling</a:t>
            </a:r>
            <a:endParaRPr lang="en-US" sz="22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9733DE-930C-CBA0-9519-BC9016C2AE54}"/>
              </a:ext>
            </a:extLst>
          </p:cNvPr>
          <p:cNvSpPr txBox="1"/>
          <p:nvPr/>
        </p:nvSpPr>
        <p:spPr>
          <a:xfrm>
            <a:off x="4947669" y="5232477"/>
            <a:ext cx="3968944" cy="937887"/>
          </a:xfrm>
          <a:prstGeom prst="roundRect">
            <a:avLst>
              <a:gd name="adj" fmla="val 937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2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Efficient analysis with better scalability and portability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8ACD71-5D8B-AAC0-1AFE-D90FF508E6C7}"/>
              </a:ext>
            </a:extLst>
          </p:cNvPr>
          <p:cNvSpPr txBox="1"/>
          <p:nvPr/>
        </p:nvSpPr>
        <p:spPr>
          <a:xfrm>
            <a:off x="4947669" y="4056423"/>
            <a:ext cx="3968944" cy="937887"/>
          </a:xfrm>
          <a:prstGeom prst="roundRect">
            <a:avLst>
              <a:gd name="adj" fmla="val 937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2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 contain richer information than bases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5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uild="p"/>
      <p:bldP spid="6" grpId="0" animBg="1"/>
      <p:bldP spid="8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Garamond" panose="02020404030301010803" pitchFamily="18" charset="0"/>
              </a:rPr>
              <a:t>The Problem – Mapping Raw Signals</a:t>
            </a:r>
            <a:endParaRPr lang="en-US" sz="3400" b="1" dirty="0">
              <a:latin typeface="Garamond" panose="02020404030301010803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4888BC-53F1-8A29-DB74-755EF7C37D9E}"/>
              </a:ext>
            </a:extLst>
          </p:cNvPr>
          <p:cNvGrpSpPr/>
          <p:nvPr/>
        </p:nvGrpSpPr>
        <p:grpSpPr>
          <a:xfrm>
            <a:off x="3942923" y="1273411"/>
            <a:ext cx="1254273" cy="396518"/>
            <a:chOff x="851037" y="1870572"/>
            <a:chExt cx="1254273" cy="39651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D9635D-6E9E-DCC1-017D-7A7119651F06}"/>
                </a:ext>
              </a:extLst>
            </p:cNvPr>
            <p:cNvGrpSpPr/>
            <p:nvPr/>
          </p:nvGrpSpPr>
          <p:grpSpPr>
            <a:xfrm>
              <a:off x="851037" y="1870572"/>
              <a:ext cx="678127" cy="396518"/>
              <a:chOff x="9402239" y="2567260"/>
              <a:chExt cx="678127" cy="396518"/>
            </a:xfrm>
          </p:grpSpPr>
          <p:pic>
            <p:nvPicPr>
              <p:cNvPr id="10" name="Graphic 9" descr="Heartbeat with solid fill">
                <a:extLst>
                  <a:ext uri="{FF2B5EF4-FFF2-40B4-BE49-F238E27FC236}">
                    <a16:creationId xmlns:a16="http://schemas.microsoft.com/office/drawing/2014/main" id="{DDA5BCE8-CBF9-48C8-F4BA-0DBD9D00B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402239" y="256726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11" name="Graphic 10" descr="Heartbeat with solid fill">
                <a:extLst>
                  <a:ext uri="{FF2B5EF4-FFF2-40B4-BE49-F238E27FC236}">
                    <a16:creationId xmlns:a16="http://schemas.microsoft.com/office/drawing/2014/main" id="{BCF6C818-989A-0C24-92BD-432DA06B3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683848" y="2567260"/>
                <a:ext cx="396518" cy="396518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9B2C6DE-3374-F866-793D-8E84703C79DF}"/>
                </a:ext>
              </a:extLst>
            </p:cNvPr>
            <p:cNvGrpSpPr/>
            <p:nvPr/>
          </p:nvGrpSpPr>
          <p:grpSpPr>
            <a:xfrm>
              <a:off x="1427183" y="1870572"/>
              <a:ext cx="678127" cy="396518"/>
              <a:chOff x="9402239" y="2567260"/>
              <a:chExt cx="678127" cy="396518"/>
            </a:xfrm>
          </p:grpSpPr>
          <p:pic>
            <p:nvPicPr>
              <p:cNvPr id="19" name="Graphic 18" descr="Heartbeat with solid fill">
                <a:extLst>
                  <a:ext uri="{FF2B5EF4-FFF2-40B4-BE49-F238E27FC236}">
                    <a16:creationId xmlns:a16="http://schemas.microsoft.com/office/drawing/2014/main" id="{CF823995-BC2D-5E7A-EB38-5E033A4CE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402239" y="256726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20" name="Graphic 19" descr="Heartbeat with solid fill">
                <a:extLst>
                  <a:ext uri="{FF2B5EF4-FFF2-40B4-BE49-F238E27FC236}">
                    <a16:creationId xmlns:a16="http://schemas.microsoft.com/office/drawing/2014/main" id="{0354F414-2DA7-20CA-9609-1D0B27ACE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683848" y="2567260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F883E72-5993-D469-2F41-5B5182CF1454}"/>
              </a:ext>
            </a:extLst>
          </p:cNvPr>
          <p:cNvSpPr/>
          <p:nvPr/>
        </p:nvSpPr>
        <p:spPr>
          <a:xfrm>
            <a:off x="3643210" y="1184954"/>
            <a:ext cx="1861457" cy="521774"/>
          </a:xfrm>
          <a:prstGeom prst="roundRect">
            <a:avLst>
              <a:gd name="adj" fmla="val 9865"/>
            </a:avLst>
          </a:prstGeom>
          <a:noFill/>
          <a:ln w="38100">
            <a:solidFill>
              <a:srgbClr val="FE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4F3C93B-34DF-E52B-0C82-BBDA1822BB7B}"/>
              </a:ext>
            </a:extLst>
          </p:cNvPr>
          <p:cNvSpPr/>
          <p:nvPr/>
        </p:nvSpPr>
        <p:spPr>
          <a:xfrm>
            <a:off x="3639332" y="876438"/>
            <a:ext cx="1861457" cy="326572"/>
          </a:xfrm>
          <a:prstGeom prst="roundRect">
            <a:avLst/>
          </a:prstGeom>
          <a:solidFill>
            <a:srgbClr val="FE6200"/>
          </a:solidFill>
          <a:ln w="38100">
            <a:solidFill>
              <a:srgbClr val="FE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</a:t>
            </a:r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916781-B50E-7653-001F-5F457D51FBF8}"/>
              </a:ext>
            </a:extLst>
          </p:cNvPr>
          <p:cNvSpPr/>
          <p:nvPr/>
        </p:nvSpPr>
        <p:spPr>
          <a:xfrm>
            <a:off x="156378" y="2477193"/>
            <a:ext cx="3001961" cy="352634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b="1" dirty="0">
                <a:solidFill>
                  <a:srgbClr val="863D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Reference Genome</a:t>
            </a:r>
            <a:endParaRPr lang="en-CH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8D9268-D019-64C6-25BC-85A3E719EEA6}"/>
              </a:ext>
            </a:extLst>
          </p:cNvPr>
          <p:cNvSpPr/>
          <p:nvPr/>
        </p:nvSpPr>
        <p:spPr>
          <a:xfrm>
            <a:off x="3506641" y="2477193"/>
            <a:ext cx="5432764" cy="352634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Reference Genome (Human)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2CDD36-C513-84F8-428E-2120EDEB9C4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03434" y="1471670"/>
            <a:ext cx="3439489" cy="1005523"/>
          </a:xfrm>
          <a:prstGeom prst="straightConnector1">
            <a:avLst/>
          </a:prstGeom>
          <a:ln w="38100">
            <a:solidFill>
              <a:srgbClr val="863DB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6222269-14E0-52D8-1179-8FF4CB0A5E92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250040" y="1471670"/>
            <a:ext cx="1692883" cy="1005523"/>
          </a:xfrm>
          <a:prstGeom prst="straightConnector1">
            <a:avLst/>
          </a:prstGeom>
          <a:ln w="38100">
            <a:solidFill>
              <a:srgbClr val="863DB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77B65C8-F687-0989-3E5F-9C8331757439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197196" y="1471670"/>
            <a:ext cx="3556386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7C12BC1-9B76-4757-2DA3-ABF31455BEB8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197196" y="1471670"/>
            <a:ext cx="2117203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E798B4F-95A0-81A8-5D5D-606593CF36ED}"/>
              </a:ext>
            </a:extLst>
          </p:cNvPr>
          <p:cNvCxnSpPr>
            <a:cxnSpLocks/>
            <a:stCxn id="20" idx="3"/>
            <a:endCxn id="29" idx="0"/>
          </p:cNvCxnSpPr>
          <p:nvPr/>
        </p:nvCxnSpPr>
        <p:spPr>
          <a:xfrm>
            <a:off x="5197196" y="1471670"/>
            <a:ext cx="1025827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2367C08-00F7-D616-4E71-C7EB1ED83400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5062859" y="1471670"/>
            <a:ext cx="134337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E69A92F-317A-234C-3FA5-438147CD7D2D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3885467" y="1471670"/>
            <a:ext cx="1311729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CC5382B-2B62-B738-8744-794A47975015}"/>
              </a:ext>
            </a:extLst>
          </p:cNvPr>
          <p:cNvSpPr txBox="1"/>
          <p:nvPr/>
        </p:nvSpPr>
        <p:spPr>
          <a:xfrm>
            <a:off x="156379" y="3160303"/>
            <a:ext cx="3001960" cy="770400"/>
          </a:xfrm>
          <a:prstGeom prst="roundRect">
            <a:avLst>
              <a:gd name="adj" fmla="val 9377"/>
            </a:avLst>
          </a:prstGeom>
          <a:solidFill>
            <a:srgbClr val="EDE8F1"/>
          </a:solidFill>
          <a:ln w="28575">
            <a:solidFill>
              <a:srgbClr val="6F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Fewer candidate regions in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genomes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D32B26-4A32-F15C-6D2E-CCED6A0ACEE7}"/>
              </a:ext>
            </a:extLst>
          </p:cNvPr>
          <p:cNvSpPr txBox="1"/>
          <p:nvPr/>
        </p:nvSpPr>
        <p:spPr>
          <a:xfrm>
            <a:off x="156378" y="4449171"/>
            <a:ext cx="3001959" cy="460366"/>
          </a:xfrm>
          <a:prstGeom prst="roundRect">
            <a:avLst>
              <a:gd name="adj" fmla="val 9377"/>
            </a:avLst>
          </a:prstGeom>
          <a:solidFill>
            <a:srgbClr val="E2F0DA"/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 mapping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F27DF5-E13F-6520-65EB-0F8E5232C445}"/>
              </a:ext>
            </a:extLst>
          </p:cNvPr>
          <p:cNvSpPr txBox="1"/>
          <p:nvPr/>
        </p:nvSpPr>
        <p:spPr>
          <a:xfrm>
            <a:off x="156379" y="5581783"/>
            <a:ext cx="3001958" cy="460366"/>
          </a:xfrm>
          <a:prstGeom prst="roundRect">
            <a:avLst>
              <a:gd name="adj" fmla="val 9377"/>
            </a:avLst>
          </a:prstGeom>
          <a:solidFill>
            <a:srgbClr val="E2F0DA"/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throughput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91BE19D-84B5-6CCE-A7B1-FB3884E1CA1E}"/>
              </a:ext>
            </a:extLst>
          </p:cNvPr>
          <p:cNvSpPr txBox="1"/>
          <p:nvPr/>
        </p:nvSpPr>
        <p:spPr>
          <a:xfrm>
            <a:off x="3458424" y="3160303"/>
            <a:ext cx="5529198" cy="770400"/>
          </a:xfrm>
          <a:prstGeom prst="roundRect">
            <a:avLst>
              <a:gd name="adj" fmla="val 9377"/>
            </a:avLst>
          </a:prstGeom>
          <a:solidFill>
            <a:srgbClr val="DFEEF9"/>
          </a:solidFill>
          <a:ln w="28575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Substantially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larger number of regions 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check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read 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the genome size increases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0679322-17D0-550E-8949-F3887DE27CFB}"/>
              </a:ext>
            </a:extLst>
          </p:cNvPr>
          <p:cNvSpPr txBox="1"/>
          <p:nvPr/>
        </p:nvSpPr>
        <p:spPr>
          <a:xfrm>
            <a:off x="3458425" y="4294154"/>
            <a:ext cx="5529197" cy="770400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Probabilistic mechanisms </a:t>
            </a:r>
          </a:p>
          <a:p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regions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 mapping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4F186D9-5435-E93F-112C-F35F74E943B4}"/>
              </a:ext>
            </a:extLst>
          </p:cNvPr>
          <p:cNvSpPr txBox="1"/>
          <p:nvPr/>
        </p:nvSpPr>
        <p:spPr>
          <a:xfrm>
            <a:off x="3458425" y="5426766"/>
            <a:ext cx="5529197" cy="770400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Distance calculation </a:t>
            </a:r>
          </a:p>
          <a:p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regions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reduced throughput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9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72" grpId="0" animBg="1"/>
      <p:bldP spid="74" grpId="0" animBg="1"/>
      <p:bldP spid="91" grpId="0" animBg="1"/>
      <p:bldP spid="9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Garamond" panose="02020404030301010803" pitchFamily="18" charset="0"/>
              </a:rPr>
              <a:t>The Problem – Mapping Raw Signals</a:t>
            </a:r>
            <a:endParaRPr lang="en-US" sz="3400" b="1" dirty="0">
              <a:latin typeface="Garamond" panose="02020404030301010803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4888BC-53F1-8A29-DB74-755EF7C37D9E}"/>
              </a:ext>
            </a:extLst>
          </p:cNvPr>
          <p:cNvGrpSpPr/>
          <p:nvPr/>
        </p:nvGrpSpPr>
        <p:grpSpPr>
          <a:xfrm>
            <a:off x="3942923" y="1273411"/>
            <a:ext cx="1254273" cy="396518"/>
            <a:chOff x="851037" y="1870572"/>
            <a:chExt cx="1254273" cy="39651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D9635D-6E9E-DCC1-017D-7A7119651F06}"/>
                </a:ext>
              </a:extLst>
            </p:cNvPr>
            <p:cNvGrpSpPr/>
            <p:nvPr/>
          </p:nvGrpSpPr>
          <p:grpSpPr>
            <a:xfrm>
              <a:off x="851037" y="1870572"/>
              <a:ext cx="678127" cy="396518"/>
              <a:chOff x="9402239" y="2567260"/>
              <a:chExt cx="678127" cy="396518"/>
            </a:xfrm>
          </p:grpSpPr>
          <p:pic>
            <p:nvPicPr>
              <p:cNvPr id="10" name="Graphic 9" descr="Heartbeat with solid fill">
                <a:extLst>
                  <a:ext uri="{FF2B5EF4-FFF2-40B4-BE49-F238E27FC236}">
                    <a16:creationId xmlns:a16="http://schemas.microsoft.com/office/drawing/2014/main" id="{DDA5BCE8-CBF9-48C8-F4BA-0DBD9D00B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402239" y="256726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11" name="Graphic 10" descr="Heartbeat with solid fill">
                <a:extLst>
                  <a:ext uri="{FF2B5EF4-FFF2-40B4-BE49-F238E27FC236}">
                    <a16:creationId xmlns:a16="http://schemas.microsoft.com/office/drawing/2014/main" id="{BCF6C818-989A-0C24-92BD-432DA06B3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683848" y="2567260"/>
                <a:ext cx="396518" cy="396518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9B2C6DE-3374-F866-793D-8E84703C79DF}"/>
                </a:ext>
              </a:extLst>
            </p:cNvPr>
            <p:cNvGrpSpPr/>
            <p:nvPr/>
          </p:nvGrpSpPr>
          <p:grpSpPr>
            <a:xfrm>
              <a:off x="1427183" y="1870572"/>
              <a:ext cx="678127" cy="396518"/>
              <a:chOff x="9402239" y="2567260"/>
              <a:chExt cx="678127" cy="396518"/>
            </a:xfrm>
          </p:grpSpPr>
          <p:pic>
            <p:nvPicPr>
              <p:cNvPr id="19" name="Graphic 18" descr="Heartbeat with solid fill">
                <a:extLst>
                  <a:ext uri="{FF2B5EF4-FFF2-40B4-BE49-F238E27FC236}">
                    <a16:creationId xmlns:a16="http://schemas.microsoft.com/office/drawing/2014/main" id="{CF823995-BC2D-5E7A-EB38-5E033A4CE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402239" y="256726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20" name="Graphic 19" descr="Heartbeat with solid fill">
                <a:extLst>
                  <a:ext uri="{FF2B5EF4-FFF2-40B4-BE49-F238E27FC236}">
                    <a16:creationId xmlns:a16="http://schemas.microsoft.com/office/drawing/2014/main" id="{0354F414-2DA7-20CA-9609-1D0B27ACE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683848" y="2567260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F883E72-5993-D469-2F41-5B5182CF1454}"/>
              </a:ext>
            </a:extLst>
          </p:cNvPr>
          <p:cNvSpPr/>
          <p:nvPr/>
        </p:nvSpPr>
        <p:spPr>
          <a:xfrm>
            <a:off x="3643210" y="1184954"/>
            <a:ext cx="1861457" cy="521774"/>
          </a:xfrm>
          <a:prstGeom prst="roundRect">
            <a:avLst>
              <a:gd name="adj" fmla="val 9865"/>
            </a:avLst>
          </a:prstGeom>
          <a:noFill/>
          <a:ln w="38100">
            <a:solidFill>
              <a:srgbClr val="FE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4F3C93B-34DF-E52B-0C82-BBDA1822BB7B}"/>
              </a:ext>
            </a:extLst>
          </p:cNvPr>
          <p:cNvSpPr/>
          <p:nvPr/>
        </p:nvSpPr>
        <p:spPr>
          <a:xfrm>
            <a:off x="3639332" y="876438"/>
            <a:ext cx="1861457" cy="326572"/>
          </a:xfrm>
          <a:prstGeom prst="roundRect">
            <a:avLst/>
          </a:prstGeom>
          <a:solidFill>
            <a:srgbClr val="FE6200"/>
          </a:solidFill>
          <a:ln w="38100">
            <a:solidFill>
              <a:srgbClr val="FE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</a:t>
            </a:r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916781-B50E-7653-001F-5F457D51FBF8}"/>
              </a:ext>
            </a:extLst>
          </p:cNvPr>
          <p:cNvSpPr/>
          <p:nvPr/>
        </p:nvSpPr>
        <p:spPr>
          <a:xfrm>
            <a:off x="156378" y="2477193"/>
            <a:ext cx="3001961" cy="352634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b="1" dirty="0">
                <a:solidFill>
                  <a:srgbClr val="863D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Reference Genome</a:t>
            </a:r>
            <a:endParaRPr lang="en-CH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8D9268-D019-64C6-25BC-85A3E719EEA6}"/>
              </a:ext>
            </a:extLst>
          </p:cNvPr>
          <p:cNvSpPr/>
          <p:nvPr/>
        </p:nvSpPr>
        <p:spPr>
          <a:xfrm>
            <a:off x="3506641" y="2477193"/>
            <a:ext cx="5432764" cy="352634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Reference Genome (Human)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2CDD36-C513-84F8-428E-2120EDEB9C4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03434" y="1471670"/>
            <a:ext cx="3439489" cy="1005523"/>
          </a:xfrm>
          <a:prstGeom prst="straightConnector1">
            <a:avLst/>
          </a:prstGeom>
          <a:ln w="38100">
            <a:solidFill>
              <a:srgbClr val="863DB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6222269-14E0-52D8-1179-8FF4CB0A5E92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250040" y="1471670"/>
            <a:ext cx="1692883" cy="1005523"/>
          </a:xfrm>
          <a:prstGeom prst="straightConnector1">
            <a:avLst/>
          </a:prstGeom>
          <a:ln w="38100">
            <a:solidFill>
              <a:srgbClr val="863DB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77B65C8-F687-0989-3E5F-9C8331757439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197196" y="1471670"/>
            <a:ext cx="3556386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7C12BC1-9B76-4757-2DA3-ABF31455BEB8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197196" y="1471670"/>
            <a:ext cx="2117203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E798B4F-95A0-81A8-5D5D-606593CF36ED}"/>
              </a:ext>
            </a:extLst>
          </p:cNvPr>
          <p:cNvCxnSpPr>
            <a:cxnSpLocks/>
            <a:stCxn id="20" idx="3"/>
            <a:endCxn id="29" idx="0"/>
          </p:cNvCxnSpPr>
          <p:nvPr/>
        </p:nvCxnSpPr>
        <p:spPr>
          <a:xfrm>
            <a:off x="5197196" y="1471670"/>
            <a:ext cx="1025827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2367C08-00F7-D616-4E71-C7EB1ED83400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5062859" y="1471670"/>
            <a:ext cx="134337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E69A92F-317A-234C-3FA5-438147CD7D2D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3885467" y="1471670"/>
            <a:ext cx="1311729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CC5382B-2B62-B738-8744-794A47975015}"/>
              </a:ext>
            </a:extLst>
          </p:cNvPr>
          <p:cNvSpPr txBox="1"/>
          <p:nvPr/>
        </p:nvSpPr>
        <p:spPr>
          <a:xfrm>
            <a:off x="156379" y="3160303"/>
            <a:ext cx="3001960" cy="770400"/>
          </a:xfrm>
          <a:prstGeom prst="roundRect">
            <a:avLst>
              <a:gd name="adj" fmla="val 9377"/>
            </a:avLst>
          </a:prstGeom>
          <a:solidFill>
            <a:srgbClr val="EDE8F1"/>
          </a:solidFill>
          <a:ln w="28575">
            <a:solidFill>
              <a:srgbClr val="6F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Fewer candidate regions in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genomes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D32B26-4A32-F15C-6D2E-CCED6A0ACEE7}"/>
              </a:ext>
            </a:extLst>
          </p:cNvPr>
          <p:cNvSpPr txBox="1"/>
          <p:nvPr/>
        </p:nvSpPr>
        <p:spPr>
          <a:xfrm>
            <a:off x="156378" y="4449171"/>
            <a:ext cx="3001959" cy="460366"/>
          </a:xfrm>
          <a:prstGeom prst="roundRect">
            <a:avLst>
              <a:gd name="adj" fmla="val 9377"/>
            </a:avLst>
          </a:prstGeom>
          <a:solidFill>
            <a:srgbClr val="E2F0DA"/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 mapping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F27DF5-E13F-6520-65EB-0F8E5232C445}"/>
              </a:ext>
            </a:extLst>
          </p:cNvPr>
          <p:cNvSpPr txBox="1"/>
          <p:nvPr/>
        </p:nvSpPr>
        <p:spPr>
          <a:xfrm>
            <a:off x="156379" y="5581783"/>
            <a:ext cx="3001958" cy="460366"/>
          </a:xfrm>
          <a:prstGeom prst="roundRect">
            <a:avLst>
              <a:gd name="adj" fmla="val 9377"/>
            </a:avLst>
          </a:prstGeom>
          <a:solidFill>
            <a:srgbClr val="E2F0DA"/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throughput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91BE19D-84B5-6CCE-A7B1-FB3884E1CA1E}"/>
              </a:ext>
            </a:extLst>
          </p:cNvPr>
          <p:cNvSpPr txBox="1"/>
          <p:nvPr/>
        </p:nvSpPr>
        <p:spPr>
          <a:xfrm>
            <a:off x="3458424" y="3160303"/>
            <a:ext cx="5529198" cy="770400"/>
          </a:xfrm>
          <a:prstGeom prst="roundRect">
            <a:avLst>
              <a:gd name="adj" fmla="val 9377"/>
            </a:avLst>
          </a:prstGeom>
          <a:solidFill>
            <a:srgbClr val="DFEEF9"/>
          </a:solidFill>
          <a:ln w="28575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Substantially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larger number of regions 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check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read 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the genome size increases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0679322-17D0-550E-8949-F3887DE27CFB}"/>
              </a:ext>
            </a:extLst>
          </p:cNvPr>
          <p:cNvSpPr txBox="1"/>
          <p:nvPr/>
        </p:nvSpPr>
        <p:spPr>
          <a:xfrm>
            <a:off x="3458425" y="4294154"/>
            <a:ext cx="5529197" cy="770400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Probabilistic mechanisms </a:t>
            </a:r>
          </a:p>
          <a:p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regions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 mapping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4F186D9-5435-E93F-112C-F35F74E943B4}"/>
              </a:ext>
            </a:extLst>
          </p:cNvPr>
          <p:cNvSpPr txBox="1"/>
          <p:nvPr/>
        </p:nvSpPr>
        <p:spPr>
          <a:xfrm>
            <a:off x="3458425" y="5426766"/>
            <a:ext cx="5529197" cy="770400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Distance calculation </a:t>
            </a:r>
          </a:p>
          <a:p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regions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</a:t>
            </a:r>
            <a:r>
              <a:rPr lang="en-US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reduced throughput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F773BE-C372-514F-62F1-8CB6E4ACA4DF}"/>
              </a:ext>
            </a:extLst>
          </p:cNvPr>
          <p:cNvSpPr/>
          <p:nvPr/>
        </p:nvSpPr>
        <p:spPr>
          <a:xfrm>
            <a:off x="-1940" y="773853"/>
            <a:ext cx="9144000" cy="5545777"/>
          </a:xfrm>
          <a:prstGeom prst="rect">
            <a:avLst/>
          </a:prstGeom>
          <a:solidFill>
            <a:schemeClr val="bg2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32018-9C91-479F-81AB-CABF93B94406}"/>
              </a:ext>
            </a:extLst>
          </p:cNvPr>
          <p:cNvSpPr txBox="1"/>
          <p:nvPr/>
        </p:nvSpPr>
        <p:spPr>
          <a:xfrm>
            <a:off x="178200" y="2194464"/>
            <a:ext cx="8787600" cy="2469073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Existing solutions are</a:t>
            </a:r>
            <a:r>
              <a:rPr lang="en-US" sz="3200" b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inaccurate or inefficient</a:t>
            </a:r>
          </a:p>
          <a:p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large genomes</a:t>
            </a:r>
            <a:endParaRPr lang="en-U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60985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57355</TotalTime>
  <Words>3310</Words>
  <Application>Microsoft Macintosh PowerPoint</Application>
  <PresentationFormat>On-screen Show (4:3)</PresentationFormat>
  <Paragraphs>939</Paragraphs>
  <Slides>62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Arial</vt:lpstr>
      <vt:lpstr>Calibri</vt:lpstr>
      <vt:lpstr>Calibri Light</vt:lpstr>
      <vt:lpstr>Cambria</vt:lpstr>
      <vt:lpstr>Cambria Math</vt:lpstr>
      <vt:lpstr>Corbel</vt:lpstr>
      <vt:lpstr>Garamond</vt:lpstr>
      <vt:lpstr>Tahoma</vt:lpstr>
      <vt:lpstr>Wingdings</vt:lpstr>
      <vt:lpstr>Office Theme</vt:lpstr>
      <vt:lpstr>Edge</vt:lpstr>
      <vt:lpstr>Custom Design</vt:lpstr>
      <vt:lpstr>  </vt:lpstr>
      <vt:lpstr>Nanopore Sequencing</vt:lpstr>
      <vt:lpstr>Real-Time Analysis with Nanopore Sequencing</vt:lpstr>
      <vt:lpstr>Benefits of Real-Time Genome Analysis</vt:lpstr>
      <vt:lpstr>Challenges in Real-Time Genome Analysis</vt:lpstr>
      <vt:lpstr>Executive Summary</vt:lpstr>
      <vt:lpstr>Existing Solutions</vt:lpstr>
      <vt:lpstr>The Problem – Mapping Raw Signals</vt:lpstr>
      <vt:lpstr>The Problem – Mapping Raw Signals</vt:lpstr>
      <vt:lpstr>Outline</vt:lpstr>
      <vt:lpstr>Goal</vt:lpstr>
      <vt:lpstr>PowerPoint Presentation</vt:lpstr>
      <vt:lpstr>PowerPoint Presentation</vt:lpstr>
      <vt:lpstr>RawHash – Key Idea</vt:lpstr>
      <vt:lpstr>RawHash Overview</vt:lpstr>
      <vt:lpstr>RawHash Overview</vt:lpstr>
      <vt:lpstr>Events in Raw Nanopore Signals</vt:lpstr>
      <vt:lpstr>Reference-to-Event Conversion</vt:lpstr>
      <vt:lpstr>Signal-to-Event Conversion</vt:lpstr>
      <vt:lpstr>Signal-to-Event Conversion</vt:lpstr>
      <vt:lpstr>RawHash Overview</vt:lpstr>
      <vt:lpstr>Quantizing the Event Values</vt:lpstr>
      <vt:lpstr>RawHash Overview</vt:lpstr>
      <vt:lpstr>Hashing for Fast Similarity Search</vt:lpstr>
      <vt:lpstr>RawHash Overview</vt:lpstr>
      <vt:lpstr>Real-Time Mapping using Hash-based Indexing</vt:lpstr>
      <vt:lpstr>PowerPoint Presentation</vt:lpstr>
      <vt:lpstr>PowerPoint Presentation</vt:lpstr>
      <vt:lpstr>The Sequence Until Mechanism</vt:lpstr>
      <vt:lpstr>The Sequence Until Mechanism</vt:lpstr>
      <vt:lpstr>Outline</vt:lpstr>
      <vt:lpstr>Evaluation Methodology</vt:lpstr>
      <vt:lpstr>Evaluation Methodology</vt:lpstr>
      <vt:lpstr>Throughput</vt:lpstr>
      <vt:lpstr>Sequencing Time</vt:lpstr>
      <vt:lpstr>Mapping Accuracy</vt:lpstr>
      <vt:lpstr>Relative Abundance Estimation Accuracy</vt:lpstr>
      <vt:lpstr>Real Implementation of Sequence Until</vt:lpstr>
      <vt:lpstr>Simulating Sequence Until</vt:lpstr>
      <vt:lpstr>Simulating Sequence Until</vt:lpstr>
      <vt:lpstr>More in the Paper</vt:lpstr>
      <vt:lpstr>RawHash</vt:lpstr>
      <vt:lpstr>RawHash Source Code</vt:lpstr>
      <vt:lpstr>Sketching with Hash-based Indexing</vt:lpstr>
      <vt:lpstr>Outline</vt:lpstr>
      <vt:lpstr>Conclusion</vt:lpstr>
      <vt:lpstr>  </vt:lpstr>
      <vt:lpstr>PowerPoint Presentation</vt:lpstr>
      <vt:lpstr>Practical Similarity Identification</vt:lpstr>
      <vt:lpstr>Existing Solutions – Real-time Basecalling</vt:lpstr>
      <vt:lpstr>The Problem</vt:lpstr>
      <vt:lpstr>Applications of Read Until</vt:lpstr>
      <vt:lpstr>Applications of Run Until and Sequence Until</vt:lpstr>
      <vt:lpstr>Details: Quantizing the Event Values</vt:lpstr>
      <vt:lpstr>Average Sequenced Bases and Chunks</vt:lpstr>
      <vt:lpstr>Breakdown Analysis of the RawHash Steps</vt:lpstr>
      <vt:lpstr>Required Computation Resources in Indexing</vt:lpstr>
      <vt:lpstr>Required Computation Resources in Mapping</vt:lpstr>
      <vt:lpstr>Average Mapping Time per Read</vt:lpstr>
      <vt:lpstr>Parameter Configurations</vt:lpstr>
      <vt:lpstr>Versions</vt:lpstr>
      <vt:lpstr>  </vt:lpstr>
    </vt:vector>
  </TitlesOfParts>
  <Manager/>
  <Company>Razer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Minesh Patel</dc:creator>
  <cp:keywords/>
  <dc:description/>
  <cp:lastModifiedBy>Firtina  Can</cp:lastModifiedBy>
  <cp:revision>1450</cp:revision>
  <cp:lastPrinted>2019-02-23T04:26:38Z</cp:lastPrinted>
  <dcterms:created xsi:type="dcterms:W3CDTF">2017-06-05T15:22:10Z</dcterms:created>
  <dcterms:modified xsi:type="dcterms:W3CDTF">2023-07-26T07:12:26Z</dcterms:modified>
  <cp:category/>
</cp:coreProperties>
</file>