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 userDrawn="1">
          <p15:clr>
            <a:srgbClr val="A4A3A4"/>
          </p15:clr>
        </p15:guide>
        <p15:guide id="2" pos="26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2E61BF"/>
    <a:srgbClr val="FFFFFF"/>
    <a:srgbClr val="009B46"/>
    <a:srgbClr val="FFF2C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D06E7-C9DC-4B05-B443-1E3EE4E5A1A7}" v="3114" dt="2023-12-03T01:58:32.948"/>
    <p1510:client id="{F28ED3F0-B0AB-134A-8A39-E0C48C9E1CF1}" v="38" dt="2023-12-01T17:32:1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752" y="197"/>
      </p:cViewPr>
      <p:guideLst>
        <p:guide orient="horz" pos="214"/>
        <p:guide pos="26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808D-78E1-7345-860B-A0349C03FDC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68D8-9509-2C4F-B166-F209759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68D8-9509-2C4F-B166-F209759E0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592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74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19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75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532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73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5061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361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112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226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69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2539-4973-9B47-9488-9D7C8FB3CE51}" type="datetimeFigureOut">
              <a:rPr lang="en-CH" smtClean="0"/>
              <a:t>12/03/2023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B87E-0C8C-F54A-819C-F7BE2E843B4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988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emf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55" Type="http://schemas.openxmlformats.org/officeDocument/2006/relationships/image" Target="../media/image53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3" Type="http://schemas.openxmlformats.org/officeDocument/2006/relationships/image" Target="../media/image51.tiff"/><Relationship Id="rId58" Type="http://schemas.openxmlformats.org/officeDocument/2006/relationships/image" Target="../media/image56.sv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emf"/><Relationship Id="rId48" Type="http://schemas.openxmlformats.org/officeDocument/2006/relationships/image" Target="../media/image46.svg"/><Relationship Id="rId56" Type="http://schemas.openxmlformats.org/officeDocument/2006/relationships/image" Target="../media/image54.emf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59" Type="http://schemas.openxmlformats.org/officeDocument/2006/relationships/image" Target="../media/image57.png"/><Relationship Id="rId20" Type="http://schemas.openxmlformats.org/officeDocument/2006/relationships/image" Target="../media/image18.emf"/><Relationship Id="rId41" Type="http://schemas.openxmlformats.org/officeDocument/2006/relationships/image" Target="../media/image39.emf"/><Relationship Id="rId54" Type="http://schemas.openxmlformats.org/officeDocument/2006/relationships/image" Target="../media/image52.png"/><Relationship Id="rId62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svg"/><Relationship Id="rId31" Type="http://schemas.openxmlformats.org/officeDocument/2006/relationships/image" Target="../media/image29.png"/><Relationship Id="rId44" Type="http://schemas.openxmlformats.org/officeDocument/2006/relationships/image" Target="../media/image42.emf"/><Relationship Id="rId52" Type="http://schemas.openxmlformats.org/officeDocument/2006/relationships/image" Target="../media/image50.svg"/><Relationship Id="rId60" Type="http://schemas.openxmlformats.org/officeDocument/2006/relationships/image" Target="../media/image5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D854A96-0FAC-5A81-167D-ECA100D47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8" r="4320"/>
          <a:stretch/>
        </p:blipFill>
        <p:spPr>
          <a:xfrm>
            <a:off x="18125671" y="20975329"/>
            <a:ext cx="3088341" cy="35502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40FF3D0-3E09-15E0-55E2-789033A8BE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788" r="4319"/>
          <a:stretch/>
        </p:blipFill>
        <p:spPr>
          <a:xfrm>
            <a:off x="14975784" y="20978119"/>
            <a:ext cx="3096804" cy="35502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A103FD1-24EF-A38A-937D-6D7D01DEB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062"/>
          <a:stretch/>
        </p:blipFill>
        <p:spPr>
          <a:xfrm>
            <a:off x="11737211" y="20972033"/>
            <a:ext cx="3233109" cy="355023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CDF6C13-0360-63EE-9D31-F4E85B120A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320"/>
          <a:stretch/>
        </p:blipFill>
        <p:spPr>
          <a:xfrm>
            <a:off x="21291832" y="20980246"/>
            <a:ext cx="3224434" cy="35502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DC3B439-D926-ABC5-AFF6-E0C1091D19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320"/>
          <a:stretch/>
        </p:blipFill>
        <p:spPr>
          <a:xfrm>
            <a:off x="14987212" y="24525568"/>
            <a:ext cx="3224435" cy="355023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A403B6E7-A47E-EA72-0697-91FED0F872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485" r="4320"/>
          <a:stretch/>
        </p:blipFill>
        <p:spPr>
          <a:xfrm>
            <a:off x="18135615" y="24530485"/>
            <a:ext cx="3073299" cy="3550239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CB263934-6486-5665-7500-2532EF66E52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4320"/>
          <a:stretch/>
        </p:blipFill>
        <p:spPr>
          <a:xfrm>
            <a:off x="21315860" y="24530050"/>
            <a:ext cx="3224434" cy="3550239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B554F99C-9292-D7B6-6C7F-27EAF914DCE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6039" r="6039"/>
          <a:stretch/>
        </p:blipFill>
        <p:spPr>
          <a:xfrm>
            <a:off x="12201801" y="11825111"/>
            <a:ext cx="9374800" cy="5225666"/>
          </a:xfrm>
          <a:prstGeom prst="roundRect">
            <a:avLst>
              <a:gd name="adj" fmla="val 937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B894C-83FE-2399-E133-4DFD35008DA5}"/>
              </a:ext>
            </a:extLst>
          </p:cNvPr>
          <p:cNvSpPr txBox="1"/>
          <p:nvPr/>
        </p:nvSpPr>
        <p:spPr>
          <a:xfrm>
            <a:off x="620290" y="178186"/>
            <a:ext cx="41945030" cy="2353865"/>
          </a:xfrm>
          <a:prstGeom prst="rect">
            <a:avLst/>
          </a:prstGeom>
          <a:noFill/>
        </p:spPr>
        <p:txBody>
          <a:bodyPr wrap="square" lIns="106058" tIns="53030" rIns="106058" bIns="53030" rtlCol="0">
            <a:spAutoFit/>
          </a:bodyPr>
          <a:lstStyle/>
          <a:p>
            <a:pPr algn="ctr"/>
            <a:r>
              <a:rPr lang="en-US" sz="6600" b="1">
                <a:latin typeface="Avenir Next" panose="020B0503020202020204" pitchFamily="34" charset="0"/>
              </a:rPr>
              <a:t>Accurate, Fast, and Scalable Real-Time Analysis of Raw Nanopore Signals</a:t>
            </a:r>
          </a:p>
          <a:p>
            <a:pPr algn="ctr"/>
            <a:r>
              <a:rPr lang="en-US" sz="4000">
                <a:latin typeface="Avenir Next" panose="020B0503020202020204" pitchFamily="34" charset="0"/>
              </a:rPr>
              <a:t>Can Firtina, Joel Lindegger, Nika Mansouri Ghiasi, Melina </a:t>
            </a:r>
            <a:r>
              <a:rPr lang="en-US" sz="4000" err="1">
                <a:latin typeface="Avenir Next" panose="020B0503020202020204" pitchFamily="34" charset="0"/>
              </a:rPr>
              <a:t>Soysal</a:t>
            </a:r>
            <a:r>
              <a:rPr lang="en-US" sz="4000">
                <a:latin typeface="Avenir Next" panose="020B0503020202020204" pitchFamily="34" charset="0"/>
              </a:rPr>
              <a:t>, Gagandeep Singh, </a:t>
            </a:r>
          </a:p>
          <a:p>
            <a:pPr algn="ctr"/>
            <a:r>
              <a:rPr lang="en-US" sz="4000" err="1">
                <a:latin typeface="Avenir Next" panose="020B0503020202020204" pitchFamily="34" charset="0"/>
              </a:rPr>
              <a:t>Meryem</a:t>
            </a:r>
            <a:r>
              <a:rPr lang="en-US" sz="4000">
                <a:latin typeface="Avenir Next" panose="020B0503020202020204" pitchFamily="34" charset="0"/>
              </a:rPr>
              <a:t> Banu </a:t>
            </a:r>
            <a:r>
              <a:rPr lang="en-US" sz="4000" err="1">
                <a:latin typeface="Avenir Next" panose="020B0503020202020204" pitchFamily="34" charset="0"/>
              </a:rPr>
              <a:t>Cavlak</a:t>
            </a:r>
            <a:r>
              <a:rPr lang="en-US" sz="4000">
                <a:latin typeface="Avenir Next" panose="020B0503020202020204" pitchFamily="34" charset="0"/>
              </a:rPr>
              <a:t>, </a:t>
            </a:r>
            <a:r>
              <a:rPr lang="en-US" sz="4000" err="1">
                <a:latin typeface="Avenir Next" panose="020B0503020202020204" pitchFamily="34" charset="0"/>
              </a:rPr>
              <a:t>Haiyu</a:t>
            </a:r>
            <a:r>
              <a:rPr lang="en-US" sz="4000">
                <a:latin typeface="Avenir Next" panose="020B0503020202020204" pitchFamily="34" charset="0"/>
              </a:rPr>
              <a:t> Mao, Mohammad </a:t>
            </a:r>
            <a:r>
              <a:rPr lang="en-US" sz="4000" err="1">
                <a:latin typeface="Avenir Next" panose="020B0503020202020204" pitchFamily="34" charset="0"/>
              </a:rPr>
              <a:t>Sadrosadati</a:t>
            </a:r>
            <a:r>
              <a:rPr lang="en-US" sz="4000">
                <a:latin typeface="Avenir Next" panose="020B0503020202020204" pitchFamily="34" charset="0"/>
              </a:rPr>
              <a:t>, Mohammed Alser and Onur </a:t>
            </a:r>
            <a:r>
              <a:rPr lang="en-US" sz="4000" err="1">
                <a:latin typeface="Avenir Next" panose="020B0503020202020204" pitchFamily="34" charset="0"/>
              </a:rPr>
              <a:t>Mutlu</a:t>
            </a:r>
            <a:r>
              <a:rPr lang="en-US" sz="4000">
                <a:latin typeface="Avenir Next" panose="020B0503020202020204" pitchFamily="34" charset="0"/>
              </a:rPr>
              <a:t> </a:t>
            </a:r>
            <a:endParaRPr lang="en-US" sz="7200">
              <a:latin typeface="Avenir Next" panose="020B05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AFA68-7782-1B1B-167E-C2EF61BFBC63}"/>
              </a:ext>
            </a:extLst>
          </p:cNvPr>
          <p:cNvSpPr txBox="1"/>
          <p:nvPr/>
        </p:nvSpPr>
        <p:spPr>
          <a:xfrm>
            <a:off x="12104949" y="19367328"/>
            <a:ext cx="30117322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11: 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ED970-5E3E-AAF2-46CC-5904A21931BE}"/>
              </a:ext>
            </a:extLst>
          </p:cNvPr>
          <p:cNvSpPr txBox="1"/>
          <p:nvPr/>
        </p:nvSpPr>
        <p:spPr>
          <a:xfrm>
            <a:off x="36898445" y="4003623"/>
            <a:ext cx="5262272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3: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26075-14DF-4A65-F5C6-AEDC601A0401}"/>
              </a:ext>
            </a:extLst>
          </p:cNvPr>
          <p:cNvSpPr txBox="1"/>
          <p:nvPr/>
        </p:nvSpPr>
        <p:spPr>
          <a:xfrm>
            <a:off x="20812594" y="4003623"/>
            <a:ext cx="15653543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2: Challenges in Real-Time Genome Analysis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08AE1-A023-F99C-9029-4B400898830B}"/>
              </a:ext>
            </a:extLst>
          </p:cNvPr>
          <p:cNvSpPr txBox="1"/>
          <p:nvPr/>
        </p:nvSpPr>
        <p:spPr>
          <a:xfrm>
            <a:off x="328927" y="22837349"/>
            <a:ext cx="1117975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10: Evaluation Methodology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1C2687-3090-B4FC-F9FE-4401AE41839A}"/>
              </a:ext>
            </a:extLst>
          </p:cNvPr>
          <p:cNvSpPr/>
          <p:nvPr/>
        </p:nvSpPr>
        <p:spPr>
          <a:xfrm>
            <a:off x="750355" y="23912588"/>
            <a:ext cx="102874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Datasets from very small (viral) to large genomes (human and metagenomics)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Avenir Next" panose="020B05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Compared with UNCALLED and </a:t>
            </a:r>
            <a:r>
              <a:rPr lang="en-US" sz="2400" dirty="0" err="1">
                <a:latin typeface="Avenir Next" panose="020B0503020202020204" pitchFamily="34" charset="0"/>
                <a:cs typeface="Calibri" panose="020F0502020204030204" pitchFamily="34" charset="0"/>
              </a:rPr>
              <a:t>Sigmap</a:t>
            </a:r>
            <a:endParaRPr lang="en-US" sz="2400" dirty="0">
              <a:latin typeface="Avenir Next" panose="020B05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venir Next" panose="020B05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Use cases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Read mapping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Relative abundance estimation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Contamination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venir Next" panose="020B05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Evaluation Metrics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Throughput (bp/sec)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Overall Runtime (sec)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Memory usage (GB)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Number of sequenced bases before ejecting reads (bases)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Accuracy (baseline: minimap2 mappings)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venir Next" panose="020B0503020202020204" pitchFamily="34" charset="0"/>
                <a:cs typeface="Calibri" panose="020F0502020204030204" pitchFamily="34" charset="0"/>
              </a:rPr>
              <a:t>Sequence Until benefits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DC17BF-C8F2-9B79-7392-00D4AC5BBCCC}"/>
              </a:ext>
            </a:extLst>
          </p:cNvPr>
          <p:cNvSpPr txBox="1"/>
          <p:nvPr/>
        </p:nvSpPr>
        <p:spPr>
          <a:xfrm>
            <a:off x="328927" y="10645156"/>
            <a:ext cx="11085832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4: Goal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06506-364B-B863-D80F-431195EA5889}"/>
              </a:ext>
            </a:extLst>
          </p:cNvPr>
          <p:cNvCxnSpPr>
            <a:cxnSpLocks/>
          </p:cNvCxnSpPr>
          <p:nvPr/>
        </p:nvCxnSpPr>
        <p:spPr>
          <a:xfrm>
            <a:off x="11751774" y="10729029"/>
            <a:ext cx="0" cy="19117925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9067F6-D08A-7507-5EFB-97653E4299C4}"/>
              </a:ext>
            </a:extLst>
          </p:cNvPr>
          <p:cNvCxnSpPr>
            <a:cxnSpLocks/>
          </p:cNvCxnSpPr>
          <p:nvPr/>
        </p:nvCxnSpPr>
        <p:spPr>
          <a:xfrm>
            <a:off x="27873741" y="10729029"/>
            <a:ext cx="17940" cy="8563988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6248528-84B0-2DBA-9063-A761423BAE20}"/>
              </a:ext>
            </a:extLst>
          </p:cNvPr>
          <p:cNvCxnSpPr>
            <a:cxnSpLocks/>
          </p:cNvCxnSpPr>
          <p:nvPr/>
        </p:nvCxnSpPr>
        <p:spPr>
          <a:xfrm>
            <a:off x="36682290" y="4027389"/>
            <a:ext cx="0" cy="63413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5ED5B4-7696-8D9C-5DFB-2F28E3430BB3}"/>
              </a:ext>
            </a:extLst>
          </p:cNvPr>
          <p:cNvCxnSpPr>
            <a:cxnSpLocks/>
          </p:cNvCxnSpPr>
          <p:nvPr/>
        </p:nvCxnSpPr>
        <p:spPr>
          <a:xfrm>
            <a:off x="20623409" y="4027389"/>
            <a:ext cx="0" cy="63413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D7BC71F-39CB-891B-161C-49ED66A20BC1}"/>
              </a:ext>
            </a:extLst>
          </p:cNvPr>
          <p:cNvSpPr txBox="1"/>
          <p:nvPr/>
        </p:nvSpPr>
        <p:spPr>
          <a:xfrm>
            <a:off x="452039" y="4003623"/>
            <a:ext cx="1995522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1: Real-Time Genome Analysis with Adaptive Sampling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72A1B94-6028-2626-2CEC-69C5171E73B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9046633" y="972954"/>
            <a:ext cx="2502138" cy="250213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863E364E-6AAD-1D35-CFDF-4BC2E2A563FB}"/>
              </a:ext>
            </a:extLst>
          </p:cNvPr>
          <p:cNvGrpSpPr/>
          <p:nvPr/>
        </p:nvGrpSpPr>
        <p:grpSpPr>
          <a:xfrm>
            <a:off x="1000828" y="5367790"/>
            <a:ext cx="4620721" cy="4838975"/>
            <a:chOff x="1183710" y="5367790"/>
            <a:chExt cx="4620721" cy="4838975"/>
          </a:xfrm>
        </p:grpSpPr>
        <p:pic>
          <p:nvPicPr>
            <p:cNvPr id="46" name="Picture 45" descr="Diagram&#10;&#10;Description automatically generated">
              <a:extLst>
                <a:ext uri="{FF2B5EF4-FFF2-40B4-BE49-F238E27FC236}">
                  <a16:creationId xmlns:a16="http://schemas.microsoft.com/office/drawing/2014/main" id="{0449E1A7-ED39-37AF-2034-37BB3D05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35958" y="5922434"/>
              <a:ext cx="4316224" cy="428433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D99DB6-9D70-9033-23D0-2374DA8E02AD}"/>
                </a:ext>
              </a:extLst>
            </p:cNvPr>
            <p:cNvSpPr txBox="1"/>
            <p:nvPr/>
          </p:nvSpPr>
          <p:spPr>
            <a:xfrm>
              <a:off x="1183710" y="5367790"/>
              <a:ext cx="4620721" cy="755822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venir Next" panose="020B0503020202020204" pitchFamily="34" charset="0"/>
                </a:rPr>
                <a:t>1. Genome Sequencing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2C15E6-4536-78BC-1809-EE3E9CFE5202}"/>
              </a:ext>
            </a:extLst>
          </p:cNvPr>
          <p:cNvGrpSpPr/>
          <p:nvPr/>
        </p:nvGrpSpPr>
        <p:grpSpPr>
          <a:xfrm>
            <a:off x="8138666" y="5825848"/>
            <a:ext cx="4943969" cy="1681047"/>
            <a:chOff x="6807730" y="5828506"/>
            <a:chExt cx="4943969" cy="168104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9BE510-3264-BB7B-82B4-B6640E71C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358" y="6570014"/>
              <a:ext cx="4490713" cy="939539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EF1049-01EC-42A5-BC7B-EA12BD23DC53}"/>
                </a:ext>
              </a:extLst>
            </p:cNvPr>
            <p:cNvSpPr txBox="1"/>
            <p:nvPr/>
          </p:nvSpPr>
          <p:spPr>
            <a:xfrm>
              <a:off x="6807730" y="5828506"/>
              <a:ext cx="4943969" cy="755822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venir Next" panose="020B0503020202020204" pitchFamily="34" charset="0"/>
                </a:rPr>
                <a:t>2. Raw Nanopore Signal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8197CE-10B4-2351-57CD-E7531B93D9F8}"/>
              </a:ext>
            </a:extLst>
          </p:cNvPr>
          <p:cNvGrpSpPr/>
          <p:nvPr/>
        </p:nvGrpSpPr>
        <p:grpSpPr>
          <a:xfrm>
            <a:off x="15599752" y="5825848"/>
            <a:ext cx="4289930" cy="2391470"/>
            <a:chOff x="11978327" y="6524479"/>
            <a:chExt cx="4289930" cy="239147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BF163F6-E498-7C00-EB52-CDF8A47A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6039" r="6039"/>
            <a:stretch/>
          </p:blipFill>
          <p:spPr>
            <a:xfrm>
              <a:off x="12193728" y="7164798"/>
              <a:ext cx="3908164" cy="175115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4ED38C9-5FCE-2A7B-7E1F-40C687D3F4CB}"/>
                </a:ext>
              </a:extLst>
            </p:cNvPr>
            <p:cNvSpPr txBox="1"/>
            <p:nvPr/>
          </p:nvSpPr>
          <p:spPr>
            <a:xfrm>
              <a:off x="11978327" y="6524479"/>
              <a:ext cx="4289930" cy="755822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venir Next" panose="020B0503020202020204" pitchFamily="34" charset="0"/>
                </a:rPr>
                <a:t>3. Real-Time Analysis</a:t>
              </a:r>
            </a:p>
          </p:txBody>
        </p:sp>
        <p:pic>
          <p:nvPicPr>
            <p:cNvPr id="64" name="Graphic 63" descr="Processor with solid fill">
              <a:extLst>
                <a:ext uri="{FF2B5EF4-FFF2-40B4-BE49-F238E27FC236}">
                  <a16:creationId xmlns:a16="http://schemas.microsoft.com/office/drawing/2014/main" id="{2714F333-C150-4071-83CD-6BD06E055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13324541" y="7259512"/>
              <a:ext cx="1646537" cy="1646537"/>
            </a:xfrm>
            <a:prstGeom prst="rect">
              <a:avLst/>
            </a:prstGeom>
          </p:spPr>
        </p:pic>
      </p:grpSp>
      <p:sp>
        <p:nvSpPr>
          <p:cNvPr id="82" name="Striped Right Arrow 81">
            <a:extLst>
              <a:ext uri="{FF2B5EF4-FFF2-40B4-BE49-F238E27FC236}">
                <a16:creationId xmlns:a16="http://schemas.microsoft.com/office/drawing/2014/main" id="{4A322955-D297-2CCF-880F-A6316A0C9D75}"/>
              </a:ext>
            </a:extLst>
          </p:cNvPr>
          <p:cNvSpPr/>
          <p:nvPr/>
        </p:nvSpPr>
        <p:spPr>
          <a:xfrm>
            <a:off x="5998847" y="6976279"/>
            <a:ext cx="1842051" cy="341302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latin typeface="Corbel" panose="020B0503020204020204" pitchFamily="34" charset="0"/>
            </a:endParaRPr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CDE16358-7591-0FC2-9530-562DB76DE9D5}"/>
              </a:ext>
            </a:extLst>
          </p:cNvPr>
          <p:cNvSpPr/>
          <p:nvPr/>
        </p:nvSpPr>
        <p:spPr>
          <a:xfrm rot="5400000">
            <a:off x="17287060" y="8930708"/>
            <a:ext cx="1094932" cy="341302"/>
          </a:xfrm>
          <a:prstGeom prst="stripedRightArrow">
            <a:avLst>
              <a:gd name="adj1" fmla="val 66433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latin typeface="Corbel" panose="020B0503020204020204" pitchFamily="34" charset="0"/>
            </a:endParaRPr>
          </a:p>
        </p:txBody>
      </p:sp>
      <p:sp>
        <p:nvSpPr>
          <p:cNvPr id="84" name="Striped Right Arrow 83">
            <a:extLst>
              <a:ext uri="{FF2B5EF4-FFF2-40B4-BE49-F238E27FC236}">
                <a16:creationId xmlns:a16="http://schemas.microsoft.com/office/drawing/2014/main" id="{381E8CC9-C667-ADA2-2DC8-668D07C7048C}"/>
              </a:ext>
            </a:extLst>
          </p:cNvPr>
          <p:cNvSpPr/>
          <p:nvPr/>
        </p:nvSpPr>
        <p:spPr>
          <a:xfrm rot="10800000">
            <a:off x="13340393" y="9363948"/>
            <a:ext cx="4590985" cy="341302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latin typeface="Corbel" panose="020B0503020204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AC0926-C815-BF43-9F35-DE01E5B210AD}"/>
              </a:ext>
            </a:extLst>
          </p:cNvPr>
          <p:cNvGrpSpPr/>
          <p:nvPr/>
        </p:nvGrpSpPr>
        <p:grpSpPr>
          <a:xfrm>
            <a:off x="8111455" y="8372458"/>
            <a:ext cx="4943969" cy="1681047"/>
            <a:chOff x="6807730" y="5828506"/>
            <a:chExt cx="4943969" cy="168104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71D067B-D911-8926-8724-BDFC87596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t="38014" b="38014"/>
            <a:stretch/>
          </p:blipFill>
          <p:spPr>
            <a:xfrm>
              <a:off x="7034358" y="6570014"/>
              <a:ext cx="4490713" cy="939539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CCFFE7-78AD-BD1D-D2B7-86CDAFE09982}"/>
                </a:ext>
              </a:extLst>
            </p:cNvPr>
            <p:cNvSpPr txBox="1"/>
            <p:nvPr/>
          </p:nvSpPr>
          <p:spPr>
            <a:xfrm>
              <a:off x="6807730" y="5828506"/>
              <a:ext cx="4943969" cy="755822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venir Next" panose="020B0503020202020204" pitchFamily="34" charset="0"/>
                </a:rPr>
                <a:t>4. Adaptive Sampling</a:t>
              </a:r>
            </a:p>
          </p:txBody>
        </p:sp>
      </p:grpSp>
      <p:sp>
        <p:nvSpPr>
          <p:cNvPr id="89" name="Striped Right Arrow 88">
            <a:extLst>
              <a:ext uri="{FF2B5EF4-FFF2-40B4-BE49-F238E27FC236}">
                <a16:creationId xmlns:a16="http://schemas.microsoft.com/office/drawing/2014/main" id="{552515AE-75C0-0BF5-92A8-F50121A7B54C}"/>
              </a:ext>
            </a:extLst>
          </p:cNvPr>
          <p:cNvSpPr/>
          <p:nvPr/>
        </p:nvSpPr>
        <p:spPr>
          <a:xfrm>
            <a:off x="13414554" y="6976279"/>
            <a:ext cx="1842051" cy="341302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latin typeface="Corbel" panose="020B0503020204020204" pitchFamily="34" charset="0"/>
            </a:endParaRPr>
          </a:p>
        </p:txBody>
      </p:sp>
      <p:sp>
        <p:nvSpPr>
          <p:cNvPr id="90" name="Striped Right Arrow 89">
            <a:extLst>
              <a:ext uri="{FF2B5EF4-FFF2-40B4-BE49-F238E27FC236}">
                <a16:creationId xmlns:a16="http://schemas.microsoft.com/office/drawing/2014/main" id="{AB9997FD-3ECC-DE24-C2DE-A1E5C3E3ADB7}"/>
              </a:ext>
            </a:extLst>
          </p:cNvPr>
          <p:cNvSpPr/>
          <p:nvPr/>
        </p:nvSpPr>
        <p:spPr>
          <a:xfrm rot="10800000">
            <a:off x="3456897" y="9430048"/>
            <a:ext cx="4381425" cy="341302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latin typeface="Corbel" panose="020B0503020204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8907C4-2A03-169E-4F37-12540648DF1C}"/>
              </a:ext>
            </a:extLst>
          </p:cNvPr>
          <p:cNvSpPr/>
          <p:nvPr/>
        </p:nvSpPr>
        <p:spPr>
          <a:xfrm>
            <a:off x="8458483" y="9360060"/>
            <a:ext cx="430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Avenir Next" panose="020B0503020202020204" pitchFamily="34" charset="0"/>
                <a:cs typeface="Calibri" panose="020F0502020204030204" pitchFamily="34" charset="0"/>
              </a:rPr>
              <a:t>Stop Sequencing the Read?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E162F60-5A06-6691-5F8C-5EA34A2D3A3D}"/>
              </a:ext>
            </a:extLst>
          </p:cNvPr>
          <p:cNvSpPr/>
          <p:nvPr/>
        </p:nvSpPr>
        <p:spPr>
          <a:xfrm>
            <a:off x="5492051" y="8672880"/>
            <a:ext cx="242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Ejects the read from nanopore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5246D0F-6004-C483-7FCC-C90D6B288625}"/>
              </a:ext>
            </a:extLst>
          </p:cNvPr>
          <p:cNvSpPr/>
          <p:nvPr/>
        </p:nvSpPr>
        <p:spPr>
          <a:xfrm>
            <a:off x="5492051" y="9720177"/>
            <a:ext cx="242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without fully sequencing 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0FD979-25F2-569B-75A1-60A986C98EBF}"/>
              </a:ext>
            </a:extLst>
          </p:cNvPr>
          <p:cNvSpPr txBox="1"/>
          <p:nvPr/>
        </p:nvSpPr>
        <p:spPr>
          <a:xfrm>
            <a:off x="21089041" y="5356410"/>
            <a:ext cx="15293819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Fast analysis </a:t>
            </a:r>
            <a:r>
              <a:rPr lang="en-US" sz="2800" b="0">
                <a:solidFill>
                  <a:schemeClr val="bg1"/>
                </a:solidFill>
                <a:latin typeface="Avenir Next" panose="020B0503020202020204" pitchFamily="34" charset="0"/>
              </a:rPr>
              <a:t>that can match the throughput of sequencer</a:t>
            </a:r>
          </a:p>
        </p:txBody>
      </p:sp>
      <p:pic>
        <p:nvPicPr>
          <p:cNvPr id="96" name="Graphic 95" descr="Gauge with solid fill">
            <a:extLst>
              <a:ext uri="{FF2B5EF4-FFF2-40B4-BE49-F238E27FC236}">
                <a16:creationId xmlns:a16="http://schemas.microsoft.com/office/drawing/2014/main" id="{5BBE080A-0AE9-7201-7165-C2BA9A55A3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108091" y="4846816"/>
            <a:ext cx="679526" cy="67952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EE2D4E1-F169-5774-0E53-FF9C72985C79}"/>
              </a:ext>
            </a:extLst>
          </p:cNvPr>
          <p:cNvSpPr txBox="1"/>
          <p:nvPr/>
        </p:nvSpPr>
        <p:spPr>
          <a:xfrm>
            <a:off x="21089041" y="6717760"/>
            <a:ext cx="15293823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Low latency </a:t>
            </a:r>
            <a:r>
              <a:rPr lang="en-US" sz="2800" b="0">
                <a:solidFill>
                  <a:schemeClr val="bg1"/>
                </a:solidFill>
                <a:latin typeface="Avenir Next" panose="020B0503020202020204" pitchFamily="34" charset="0"/>
              </a:rPr>
              <a:t>to reduce the sequencing time and cost with effective use of adaptive sampling</a:t>
            </a:r>
          </a:p>
        </p:txBody>
      </p:sp>
      <p:pic>
        <p:nvPicPr>
          <p:cNvPr id="98" name="Graphic 97" descr="Clock with solid fill">
            <a:extLst>
              <a:ext uri="{FF2B5EF4-FFF2-40B4-BE49-F238E27FC236}">
                <a16:creationId xmlns:a16="http://schemas.microsoft.com/office/drawing/2014/main" id="{3A23C6A8-FDC8-AF8A-8D0A-7405DEBC3E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1108091" y="6221030"/>
            <a:ext cx="679526" cy="67952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E4BBFF9-B887-1D0F-E2A7-68A8F43BD1E4}"/>
              </a:ext>
            </a:extLst>
          </p:cNvPr>
          <p:cNvSpPr txBox="1"/>
          <p:nvPr/>
        </p:nvSpPr>
        <p:spPr>
          <a:xfrm>
            <a:off x="21089041" y="8079110"/>
            <a:ext cx="15293823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Accurate analysis </a:t>
            </a:r>
            <a:r>
              <a:rPr lang="en-US" sz="2800" b="0">
                <a:solidFill>
                  <a:schemeClr val="bg1"/>
                </a:solidFill>
                <a:latin typeface="Avenir Next" panose="020B0503020202020204" pitchFamily="34" charset="0"/>
              </a:rPr>
              <a:t>from noisy raw signal data</a:t>
            </a:r>
          </a:p>
        </p:txBody>
      </p:sp>
      <p:pic>
        <p:nvPicPr>
          <p:cNvPr id="104" name="Graphic 103" descr="Bullseye with solid fill">
            <a:extLst>
              <a:ext uri="{FF2B5EF4-FFF2-40B4-BE49-F238E27FC236}">
                <a16:creationId xmlns:a16="http://schemas.microsoft.com/office/drawing/2014/main" id="{2FBDE1D0-B496-1A89-691F-8DCD2AE8D2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21108091" y="7595244"/>
            <a:ext cx="679526" cy="67952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D0EF048D-7292-B956-C843-3C8D2FED3830}"/>
              </a:ext>
            </a:extLst>
          </p:cNvPr>
          <p:cNvSpPr txBox="1"/>
          <p:nvPr/>
        </p:nvSpPr>
        <p:spPr>
          <a:xfrm>
            <a:off x="21089041" y="9440459"/>
            <a:ext cx="15293823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Efficient analysis  </a:t>
            </a:r>
            <a:r>
              <a:rPr lang="en-US" sz="2800" b="0">
                <a:solidFill>
                  <a:schemeClr val="bg1"/>
                </a:solidFill>
                <a:latin typeface="Avenir Next" panose="020B0503020202020204" pitchFamily="34" charset="0"/>
              </a:rPr>
              <a:t>to enable portable sequencing on devices with low computational power</a:t>
            </a:r>
          </a:p>
        </p:txBody>
      </p:sp>
      <p:pic>
        <p:nvPicPr>
          <p:cNvPr id="106" name="Graphic 105" descr="Battery charging with solid fill">
            <a:extLst>
              <a:ext uri="{FF2B5EF4-FFF2-40B4-BE49-F238E27FC236}">
                <a16:creationId xmlns:a16="http://schemas.microsoft.com/office/drawing/2014/main" id="{EB5144CB-AD7A-4155-42F7-84C7E30EAFE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 rot="16200000">
            <a:off x="21108091" y="8984843"/>
            <a:ext cx="612346" cy="612346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62BD1A-448F-3FB4-D242-DE80CF116B42}"/>
              </a:ext>
            </a:extLst>
          </p:cNvPr>
          <p:cNvGrpSpPr/>
          <p:nvPr/>
        </p:nvGrpSpPr>
        <p:grpSpPr>
          <a:xfrm>
            <a:off x="37175131" y="5025736"/>
            <a:ext cx="5047140" cy="2786164"/>
            <a:chOff x="37175282" y="4970872"/>
            <a:chExt cx="5047140" cy="27861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F9DEF-990C-3A2F-3E32-660719FB460E}"/>
                </a:ext>
              </a:extLst>
            </p:cNvPr>
            <p:cNvSpPr/>
            <p:nvPr/>
          </p:nvSpPr>
          <p:spPr>
            <a:xfrm>
              <a:off x="37709855" y="4987688"/>
              <a:ext cx="4512567" cy="2769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latin typeface="Avenir Next" panose="020B0503020202020204" pitchFamily="34" charset="0"/>
                  <a:cs typeface="Calibri" panose="020F0502020204030204" pitchFamily="34" charset="0"/>
                </a:rPr>
                <a:t>Efficient tools</a:t>
              </a: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 (UNCALLED and </a:t>
              </a:r>
              <a:r>
                <a:rPr lang="en-US" sz="2500" dirty="0" err="1">
                  <a:latin typeface="Avenir Next" panose="020B0503020202020204" pitchFamily="34" charset="0"/>
                  <a:cs typeface="Calibri" panose="020F0502020204030204" pitchFamily="34" charset="0"/>
                </a:rPr>
                <a:t>Sigmap</a:t>
              </a: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) </a:t>
              </a:r>
              <a:r>
                <a:rPr lang="en-US" sz="2500" b="1" dirty="0">
                  <a:solidFill>
                    <a:srgbClr val="C00000"/>
                  </a:solidFill>
                  <a:latin typeface="Avenir Next" panose="020B0503020202020204" pitchFamily="34" charset="0"/>
                  <a:cs typeface="Calibri" panose="020F0502020204030204" pitchFamily="34" charset="0"/>
                </a:rPr>
                <a:t>cannot provide</a:t>
              </a: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 either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	</a:t>
              </a:r>
              <a:r>
                <a:rPr lang="en-US" sz="2500" dirty="0">
                  <a:solidFill>
                    <a:srgbClr val="C00000"/>
                  </a:solidFill>
                  <a:latin typeface="Avenir Next" panose="020B0503020202020204" pitchFamily="34" charset="0"/>
                  <a:cs typeface="Calibri" panose="020F0502020204030204" pitchFamily="34" charset="0"/>
                </a:rPr>
                <a:t>1. Fast analysis</a:t>
              </a: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 or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	</a:t>
              </a:r>
              <a:r>
                <a:rPr lang="en-US" sz="2500" dirty="0">
                  <a:solidFill>
                    <a:srgbClr val="C00000"/>
                  </a:solidFill>
                  <a:latin typeface="Avenir Next" panose="020B0503020202020204" pitchFamily="34" charset="0"/>
                  <a:cs typeface="Calibri" panose="020F0502020204030204" pitchFamily="34" charset="0"/>
                </a:rPr>
                <a:t>2. Accurate analysis</a:t>
              </a:r>
              <a:r>
                <a:rPr lang="en-US" sz="2500" dirty="0">
                  <a:latin typeface="Avenir Next" panose="020B0503020202020204" pitchFamily="34" charset="0"/>
                  <a:cs typeface="Calibri" panose="020F0502020204030204" pitchFamily="34" charset="0"/>
                </a:rPr>
                <a:t> for </a:t>
              </a:r>
              <a:r>
                <a:rPr lang="en-US" sz="2500" b="1" dirty="0">
                  <a:latin typeface="Avenir Next" panose="020B0503020202020204" pitchFamily="34" charset="0"/>
                  <a:cs typeface="Calibri" panose="020F0502020204030204" pitchFamily="34" charset="0"/>
                </a:rPr>
                <a:t>large genomes</a:t>
              </a:r>
            </a:p>
          </p:txBody>
        </p:sp>
        <p:pic>
          <p:nvPicPr>
            <p:cNvPr id="108" name="Graphic 107" descr="Battery charging with solid fill">
              <a:extLst>
                <a:ext uri="{FF2B5EF4-FFF2-40B4-BE49-F238E27FC236}">
                  <a16:creationId xmlns:a16="http://schemas.microsoft.com/office/drawing/2014/main" id="{28F49519-2415-61DE-5996-18A130BF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 rot="16200000">
              <a:off x="37175282" y="4970872"/>
              <a:ext cx="612346" cy="612346"/>
            </a:xfrm>
            <a:prstGeom prst="rect">
              <a:avLst/>
            </a:prstGeom>
          </p:spPr>
        </p:pic>
        <p:pic>
          <p:nvPicPr>
            <p:cNvPr id="109" name="Graphic 108" descr="Gauge with solid fill">
              <a:extLst>
                <a:ext uri="{FF2B5EF4-FFF2-40B4-BE49-F238E27FC236}">
                  <a16:creationId xmlns:a16="http://schemas.microsoft.com/office/drawing/2014/main" id="{6541A04F-9657-8E08-03E5-8E53531F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8356094" y="5806476"/>
              <a:ext cx="679526" cy="679526"/>
            </a:xfrm>
            <a:prstGeom prst="rect">
              <a:avLst/>
            </a:prstGeom>
          </p:spPr>
        </p:pic>
        <p:pic>
          <p:nvPicPr>
            <p:cNvPr id="110" name="Graphic 109" descr="Bullseye with solid fill">
              <a:extLst>
                <a:ext uri="{FF2B5EF4-FFF2-40B4-BE49-F238E27FC236}">
                  <a16:creationId xmlns:a16="http://schemas.microsoft.com/office/drawing/2014/main" id="{06AB3431-6045-7FDC-5F2B-600A57D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37628849" y="6300046"/>
              <a:ext cx="679526" cy="679526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C6E5113-5927-294A-9B46-41529C080C30}"/>
              </a:ext>
            </a:extLst>
          </p:cNvPr>
          <p:cNvGrpSpPr/>
          <p:nvPr/>
        </p:nvGrpSpPr>
        <p:grpSpPr>
          <a:xfrm>
            <a:off x="37147699" y="8183717"/>
            <a:ext cx="5102004" cy="1888693"/>
            <a:chOff x="37175282" y="8183717"/>
            <a:chExt cx="5102004" cy="188869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DB5AEB5-222E-B480-EA09-531A5D8667FF}"/>
                </a:ext>
              </a:extLst>
            </p:cNvPr>
            <p:cNvSpPr/>
            <p:nvPr/>
          </p:nvSpPr>
          <p:spPr>
            <a:xfrm>
              <a:off x="37764719" y="8183717"/>
              <a:ext cx="4512567" cy="187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latin typeface="Avenir Next" panose="020B0503020202020204" pitchFamily="34" charset="0"/>
                  <a:cs typeface="Calibri" panose="020F0502020204030204" pitchFamily="34" charset="0"/>
                </a:rPr>
                <a:t>Accurate tools </a:t>
              </a:r>
              <a:r>
                <a:rPr lang="en-US" sz="2500">
                  <a:latin typeface="Avenir Next" panose="020B0503020202020204" pitchFamily="34" charset="0"/>
                  <a:cs typeface="Calibri" panose="020F0502020204030204" pitchFamily="34" charset="0"/>
                </a:rPr>
                <a:t>(e.g., </a:t>
              </a:r>
              <a:r>
                <a:rPr lang="en-US" sz="2500" err="1">
                  <a:latin typeface="Avenir Next" panose="020B0503020202020204" pitchFamily="34" charset="0"/>
                  <a:cs typeface="Calibri" panose="020F0502020204030204" pitchFamily="34" charset="0"/>
                </a:rPr>
                <a:t>ReadFish</a:t>
              </a:r>
              <a:r>
                <a:rPr lang="en-US" sz="2500">
                  <a:latin typeface="Avenir Next" panose="020B0503020202020204" pitchFamily="34" charset="0"/>
                  <a:cs typeface="Calibri" panose="020F0502020204030204" pitchFamily="34" charset="0"/>
                </a:rPr>
                <a:t>) </a:t>
              </a:r>
              <a:r>
                <a:rPr lang="en-US" sz="2500" b="1">
                  <a:solidFill>
                    <a:srgbClr val="C00000"/>
                  </a:solidFill>
                  <a:latin typeface="Avenir Next" panose="020B0503020202020204" pitchFamily="34" charset="0"/>
                  <a:cs typeface="Calibri" panose="020F0502020204030204" pitchFamily="34" charset="0"/>
                </a:rPr>
                <a:t>cannot provide</a:t>
              </a:r>
              <a:r>
                <a:rPr lang="en-US" sz="2500">
                  <a:latin typeface="Avenir Next" panose="020B050302020202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>
                <a:lnSpc>
                  <a:spcPts val="3500"/>
                </a:lnSpc>
              </a:pPr>
              <a:endParaRPr lang="en-US" sz="2500">
                <a:solidFill>
                  <a:srgbClr val="C00000"/>
                </a:solidFill>
                <a:latin typeface="Avenir Next" panose="020B050302020202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C00000"/>
                  </a:solidFill>
                  <a:latin typeface="Avenir Next" panose="020B0503020202020204" pitchFamily="34" charset="0"/>
                  <a:cs typeface="Calibri" panose="020F0502020204030204" pitchFamily="34" charset="0"/>
                </a:rPr>
                <a:t>1. Efficient analysis</a:t>
              </a:r>
            </a:p>
          </p:txBody>
        </p:sp>
        <p:pic>
          <p:nvPicPr>
            <p:cNvPr id="112" name="Graphic 111" descr="Bullseye with solid fill">
              <a:extLst>
                <a:ext uri="{FF2B5EF4-FFF2-40B4-BE49-F238E27FC236}">
                  <a16:creationId xmlns:a16="http://schemas.microsoft.com/office/drawing/2014/main" id="{F9DAD04E-99B2-71AD-6BE5-372D5331E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37175282" y="8183717"/>
              <a:ext cx="679526" cy="679526"/>
            </a:xfrm>
            <a:prstGeom prst="rect">
              <a:avLst/>
            </a:prstGeom>
          </p:spPr>
        </p:pic>
        <p:pic>
          <p:nvPicPr>
            <p:cNvPr id="113" name="Graphic 112" descr="Battery charging with solid fill">
              <a:extLst>
                <a:ext uri="{FF2B5EF4-FFF2-40B4-BE49-F238E27FC236}">
                  <a16:creationId xmlns:a16="http://schemas.microsoft.com/office/drawing/2014/main" id="{A268B9AC-5CE0-85A6-3216-1D9FF95E0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 rot="16200000">
              <a:off x="37962199" y="9460064"/>
              <a:ext cx="612346" cy="612346"/>
            </a:xfrm>
            <a:prstGeom prst="rect">
              <a:avLst/>
            </a:prstGeom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86C3A1FB-2122-0792-C0D4-7404C915AF68}"/>
              </a:ext>
            </a:extLst>
          </p:cNvPr>
          <p:cNvSpPr txBox="1"/>
          <p:nvPr/>
        </p:nvSpPr>
        <p:spPr>
          <a:xfrm>
            <a:off x="514392" y="11784445"/>
            <a:ext cx="10703962" cy="734400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009B46"/>
                </a:solidFill>
                <a:latin typeface="Avenir Next" panose="020B0503020202020204" pitchFamily="34" charset="0"/>
              </a:rPr>
              <a:t>Fast analysis</a:t>
            </a:r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 </a:t>
            </a:r>
            <a:r>
              <a:rPr lang="en-US" sz="2800" b="0">
                <a:solidFill>
                  <a:schemeClr val="tx1"/>
                </a:solidFill>
                <a:latin typeface="Avenir Next" panose="020B0503020202020204" pitchFamily="34" charset="0"/>
              </a:rPr>
              <a:t>that can scale to large genomes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71614F7-288A-5B8F-1CF6-4146C5AC9091}"/>
              </a:ext>
            </a:extLst>
          </p:cNvPr>
          <p:cNvSpPr txBox="1"/>
          <p:nvPr/>
        </p:nvSpPr>
        <p:spPr>
          <a:xfrm>
            <a:off x="514392" y="12821067"/>
            <a:ext cx="10703967" cy="734400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00B050"/>
                </a:solidFill>
                <a:latin typeface="Avenir Next" panose="020B0503020202020204" pitchFamily="34" charset="0"/>
              </a:rPr>
              <a:t>Low latency</a:t>
            </a:r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 </a:t>
            </a:r>
            <a:r>
              <a:rPr lang="en-US" sz="2800" b="0">
                <a:solidFill>
                  <a:schemeClr val="tx1"/>
                </a:solidFill>
                <a:latin typeface="Avenir Next" panose="020B0503020202020204" pitchFamily="34" charset="0"/>
              </a:rPr>
              <a:t>to make quick decisions on adaptive sampling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1D21EC-F284-0818-3B1A-2A0747EF6A6A}"/>
              </a:ext>
            </a:extLst>
          </p:cNvPr>
          <p:cNvSpPr txBox="1"/>
          <p:nvPr/>
        </p:nvSpPr>
        <p:spPr>
          <a:xfrm>
            <a:off x="514392" y="13863269"/>
            <a:ext cx="10703962" cy="734400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>
                <a:solidFill>
                  <a:srgbClr val="00B050"/>
                </a:solidFill>
                <a:latin typeface="Avenir Next" panose="020B0503020202020204" pitchFamily="34" charset="0"/>
              </a:rPr>
              <a:t>Accurate analysis</a:t>
            </a:r>
            <a:r>
              <a:rPr lang="en-US" sz="2800">
                <a:solidFill>
                  <a:srgbClr val="2E61BF"/>
                </a:solidFill>
                <a:latin typeface="Avenir Next" panose="020B0503020202020204" pitchFamily="34" charset="0"/>
              </a:rPr>
              <a:t> </a:t>
            </a:r>
            <a:r>
              <a:rPr lang="en-US" sz="2800" b="0">
                <a:solidFill>
                  <a:schemeClr val="tx1"/>
                </a:solidFill>
                <a:latin typeface="Avenir Next" panose="020B0503020202020204" pitchFamily="34" charset="0"/>
              </a:rPr>
              <a:t>for large genomes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5845242-AFCB-7D6A-5145-3C6CA3218EF1}"/>
              </a:ext>
            </a:extLst>
          </p:cNvPr>
          <p:cNvSpPr txBox="1"/>
          <p:nvPr/>
        </p:nvSpPr>
        <p:spPr>
          <a:xfrm>
            <a:off x="497613" y="14901418"/>
            <a:ext cx="10703962" cy="734400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</a:rPr>
              <a:t>Efficient analysis</a:t>
            </a:r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that can be used with portable 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C32899-ACB1-72D3-9171-DCD8A5D576FF}"/>
              </a:ext>
            </a:extLst>
          </p:cNvPr>
          <p:cNvSpPr txBox="1"/>
          <p:nvPr/>
        </p:nvSpPr>
        <p:spPr>
          <a:xfrm>
            <a:off x="12104949" y="10645156"/>
            <a:ext cx="15449799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6: </a:t>
            </a:r>
            <a:r>
              <a:rPr lang="en-US" sz="4164" b="1" err="1">
                <a:solidFill>
                  <a:schemeClr val="bg1"/>
                </a:solidFill>
              </a:rPr>
              <a:t>RawHash</a:t>
            </a:r>
            <a:endParaRPr lang="en-US" sz="4164" b="1">
              <a:solidFill>
                <a:schemeClr val="bg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666548F-A7B3-A488-8ACB-FF46414A560F}"/>
              </a:ext>
            </a:extLst>
          </p:cNvPr>
          <p:cNvSpPr txBox="1"/>
          <p:nvPr/>
        </p:nvSpPr>
        <p:spPr>
          <a:xfrm>
            <a:off x="323074" y="16060595"/>
            <a:ext cx="11185690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5: Key Contributions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6677B92-3E28-C0FD-F7A9-88B0EB4B7698}"/>
              </a:ext>
            </a:extLst>
          </p:cNvPr>
          <p:cNvCxnSpPr>
            <a:cxnSpLocks/>
          </p:cNvCxnSpPr>
          <p:nvPr/>
        </p:nvCxnSpPr>
        <p:spPr>
          <a:xfrm>
            <a:off x="30768546" y="20358828"/>
            <a:ext cx="0" cy="9488126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7648D512-B884-B0F9-6FA0-D8C6CB8C63A2}"/>
              </a:ext>
            </a:extLst>
          </p:cNvPr>
          <p:cNvSpPr txBox="1"/>
          <p:nvPr/>
        </p:nvSpPr>
        <p:spPr>
          <a:xfrm>
            <a:off x="323073" y="17119257"/>
            <a:ext cx="11185689" cy="1126451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first mechanism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to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efficiently and accurately map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raw signals</a:t>
            </a:r>
            <a:b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to large reference genomes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F4BB47-61BF-8259-F0CB-9D08BE054E34}"/>
              </a:ext>
            </a:extLst>
          </p:cNvPr>
          <p:cNvSpPr txBox="1"/>
          <p:nvPr/>
        </p:nvSpPr>
        <p:spPr>
          <a:xfrm>
            <a:off x="323073" y="18425389"/>
            <a:ext cx="11185689" cy="1126451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novel mechanism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Avenir Next" panose="020B0503020202020204" pitchFamily="34" charset="0"/>
              </a:rPr>
              <a:t>SequenceUntil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” to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stop the entire sequencing run 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by dynamically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deciding if further sequencing of reads is unnecessary</a:t>
            </a:r>
            <a:endParaRPr lang="en-US" sz="2800" dirty="0">
              <a:solidFill>
                <a:srgbClr val="009B46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97AC9-D985-DA8E-19D3-F6402B1987F2}"/>
              </a:ext>
            </a:extLst>
          </p:cNvPr>
          <p:cNvSpPr txBox="1"/>
          <p:nvPr/>
        </p:nvSpPr>
        <p:spPr>
          <a:xfrm>
            <a:off x="28238623" y="10626516"/>
            <a:ext cx="1394799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>
                <a:solidFill>
                  <a:schemeClr val="bg1"/>
                </a:solidFill>
              </a:rPr>
              <a:t>7: </a:t>
            </a:r>
            <a:r>
              <a:rPr lang="en-US" sz="4164" b="1" err="1">
                <a:solidFill>
                  <a:schemeClr val="bg1"/>
                </a:solidFill>
              </a:rPr>
              <a:t>RawAlign</a:t>
            </a:r>
            <a:endParaRPr lang="en-US" sz="4164" b="1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E0E21-DE2A-3878-9894-28BF0BB7088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8332501" y="11879631"/>
            <a:ext cx="13802758" cy="515495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82BD5B4-219D-22BB-695D-20F46925BB8A}"/>
              </a:ext>
            </a:extLst>
          </p:cNvPr>
          <p:cNvSpPr/>
          <p:nvPr/>
        </p:nvSpPr>
        <p:spPr>
          <a:xfrm>
            <a:off x="12539102" y="16038437"/>
            <a:ext cx="567514" cy="53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4BA0AD-86C4-BC74-95AC-04D053BA64A5}"/>
              </a:ext>
            </a:extLst>
          </p:cNvPr>
          <p:cNvSpPr/>
          <p:nvPr/>
        </p:nvSpPr>
        <p:spPr>
          <a:xfrm>
            <a:off x="12520696" y="13956252"/>
            <a:ext cx="567514" cy="53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5A1D18A-01E3-E32D-F25C-74380216CC9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4533430" y="21243387"/>
            <a:ext cx="6078395" cy="656727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C34803D-E8B7-B94A-C005-801B2566352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948850" y="27034811"/>
            <a:ext cx="6258059" cy="1526765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6AC1ED-EA5C-2DB3-8542-189B1FB4A295}"/>
              </a:ext>
            </a:extLst>
          </p:cNvPr>
          <p:cNvGrpSpPr/>
          <p:nvPr/>
        </p:nvGrpSpPr>
        <p:grpSpPr>
          <a:xfrm>
            <a:off x="30904643" y="21021164"/>
            <a:ext cx="11516647" cy="3880405"/>
            <a:chOff x="1622841" y="787941"/>
            <a:chExt cx="15639341" cy="5150755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BBA24CA-CA70-0CCF-98E0-D73287110900}"/>
                </a:ext>
              </a:extLst>
            </p:cNvPr>
            <p:cNvSpPr txBox="1"/>
            <p:nvPr/>
          </p:nvSpPr>
          <p:spPr>
            <a:xfrm>
              <a:off x="13038671" y="5413463"/>
              <a:ext cx="2096814" cy="40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Contamination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63DD5F7-4468-CED5-69F0-8FF82B264F7C}"/>
                </a:ext>
              </a:extLst>
            </p:cNvPr>
            <p:cNvSpPr txBox="1"/>
            <p:nvPr/>
          </p:nvSpPr>
          <p:spPr>
            <a:xfrm>
              <a:off x="3746159" y="5244187"/>
              <a:ext cx="1553569" cy="694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D1</a:t>
              </a:r>
            </a:p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SARS-CoV-2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C663947-BAA5-FD80-6CE5-6E2C1C40EC71}"/>
                </a:ext>
              </a:extLst>
            </p:cNvPr>
            <p:cNvSpPr txBox="1"/>
            <p:nvPr/>
          </p:nvSpPr>
          <p:spPr>
            <a:xfrm>
              <a:off x="9373633" y="5244187"/>
              <a:ext cx="1723445" cy="69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D4</a:t>
              </a:r>
            </a:p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Green Algae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E46EF30-2190-1DF8-04F3-9B9444119540}"/>
                </a:ext>
              </a:extLst>
            </p:cNvPr>
            <p:cNvSpPr txBox="1"/>
            <p:nvPr/>
          </p:nvSpPr>
          <p:spPr>
            <a:xfrm>
              <a:off x="11621758" y="5244184"/>
              <a:ext cx="1069266" cy="694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D5</a:t>
              </a:r>
            </a:p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Human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7DDF1B6-1AE3-B1A1-A07D-C234B12A04EB}"/>
                </a:ext>
              </a:extLst>
            </p:cNvPr>
            <p:cNvSpPr txBox="1"/>
            <p:nvPr/>
          </p:nvSpPr>
          <p:spPr>
            <a:xfrm>
              <a:off x="5979826" y="5244183"/>
              <a:ext cx="908788" cy="694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D2</a:t>
              </a:r>
            </a:p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E. coli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AC44523-D7CE-9F93-C0BB-D3285841AB99}"/>
                </a:ext>
              </a:extLst>
            </p:cNvPr>
            <p:cNvSpPr txBox="1"/>
            <p:nvPr/>
          </p:nvSpPr>
          <p:spPr>
            <a:xfrm>
              <a:off x="7913074" y="5244183"/>
              <a:ext cx="836692" cy="694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D3</a:t>
              </a:r>
            </a:p>
            <a:p>
              <a:pPr algn="ctr"/>
              <a:r>
                <a:rPr lang="en-US" sz="1400" b="1">
                  <a:latin typeface="Cambria" panose="02040503050406030204" pitchFamily="18" charset="0"/>
                </a:rPr>
                <a:t>Yeast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55C11B6-3A8B-F6CC-FA9F-EF19E4EA49DF}"/>
                </a:ext>
              </a:extLst>
            </p:cNvPr>
            <p:cNvSpPr txBox="1"/>
            <p:nvPr/>
          </p:nvSpPr>
          <p:spPr>
            <a:xfrm rot="16200000">
              <a:off x="101478" y="3053719"/>
              <a:ext cx="3375773" cy="333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Throughput (bp/sec)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38D6278-A8F5-FF52-2420-C6BC7B6AE0E4}"/>
                </a:ext>
              </a:extLst>
            </p:cNvPr>
            <p:cNvSpPr txBox="1"/>
            <p:nvPr/>
          </p:nvSpPr>
          <p:spPr>
            <a:xfrm>
              <a:off x="2266109" y="1595135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FBF4CCA-9B82-3C00-99E8-FF3BF22CB904}"/>
                </a:ext>
              </a:extLst>
            </p:cNvPr>
            <p:cNvSpPr txBox="1"/>
            <p:nvPr/>
          </p:nvSpPr>
          <p:spPr>
            <a:xfrm>
              <a:off x="2266109" y="2182791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5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7722ED5-C6F3-2C3F-97CC-03C4298284D5}"/>
                </a:ext>
              </a:extLst>
            </p:cNvPr>
            <p:cNvSpPr txBox="1"/>
            <p:nvPr/>
          </p:nvSpPr>
          <p:spPr>
            <a:xfrm>
              <a:off x="2266109" y="2770449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4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5F88FE6-21D9-2013-1A73-90A963F16C7E}"/>
                </a:ext>
              </a:extLst>
            </p:cNvPr>
            <p:cNvSpPr txBox="1"/>
            <p:nvPr/>
          </p:nvSpPr>
          <p:spPr>
            <a:xfrm>
              <a:off x="2266109" y="3358106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C402629-7F5F-2D73-D16C-0B1F39309306}"/>
                </a:ext>
              </a:extLst>
            </p:cNvPr>
            <p:cNvSpPr txBox="1"/>
            <p:nvPr/>
          </p:nvSpPr>
          <p:spPr>
            <a:xfrm>
              <a:off x="2266109" y="3945763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D6401D8-2403-A0D5-8233-421547D34868}"/>
                </a:ext>
              </a:extLst>
            </p:cNvPr>
            <p:cNvSpPr txBox="1"/>
            <p:nvPr/>
          </p:nvSpPr>
          <p:spPr>
            <a:xfrm>
              <a:off x="2266109" y="4533420"/>
              <a:ext cx="410528" cy="3255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mbria" panose="02040503050406030204" pitchFamily="18" charset="0"/>
                </a:rPr>
                <a:t>10</a:t>
              </a:r>
              <a:r>
                <a:rPr lang="en-US" sz="1600" baseline="30000">
                  <a:latin typeface="Cambria" panose="02040503050406030204" pitchFamily="18" charset="0"/>
                </a:rPr>
                <a:t>1</a:t>
              </a:r>
              <a:endParaRPr lang="en-US" sz="1400" baseline="30000">
                <a:latin typeface="Cambria" panose="02040503050406030204" pitchFamily="18" charset="0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0FE0E7C-C91B-AA40-69C0-359BC276B30D}"/>
                </a:ext>
              </a:extLst>
            </p:cNvPr>
            <p:cNvGrpSpPr/>
            <p:nvPr/>
          </p:nvGrpSpPr>
          <p:grpSpPr>
            <a:xfrm>
              <a:off x="9589090" y="787941"/>
              <a:ext cx="1588762" cy="449388"/>
              <a:chOff x="3805302" y="440663"/>
              <a:chExt cx="1588762" cy="449388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861DF2ED-E467-D65F-D018-23E00C39C23E}"/>
                  </a:ext>
                </a:extLst>
              </p:cNvPr>
              <p:cNvSpPr/>
              <p:nvPr/>
            </p:nvSpPr>
            <p:spPr>
              <a:xfrm>
                <a:off x="3805302" y="510510"/>
                <a:ext cx="288000" cy="287999"/>
              </a:xfrm>
              <a:prstGeom prst="rect">
                <a:avLst/>
              </a:prstGeom>
              <a:solidFill>
                <a:srgbClr val="6799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24D629B7-8179-B268-788F-70F6CE7B3D57}"/>
                  </a:ext>
                </a:extLst>
              </p:cNvPr>
              <p:cNvSpPr txBox="1"/>
              <p:nvPr/>
            </p:nvSpPr>
            <p:spPr>
              <a:xfrm>
                <a:off x="4019346" y="440663"/>
                <a:ext cx="1374718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RawHash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A1EE20B-2152-B8F1-C908-9BED58D96A84}"/>
                </a:ext>
              </a:extLst>
            </p:cNvPr>
            <p:cNvGrpSpPr/>
            <p:nvPr/>
          </p:nvGrpSpPr>
          <p:grpSpPr>
            <a:xfrm>
              <a:off x="11532734" y="787941"/>
              <a:ext cx="1824688" cy="449388"/>
              <a:chOff x="3865707" y="487462"/>
              <a:chExt cx="1824688" cy="449388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49FA9EB5-941B-6103-625A-72C253E9B76A}"/>
                  </a:ext>
                </a:extLst>
              </p:cNvPr>
              <p:cNvSpPr/>
              <p:nvPr/>
            </p:nvSpPr>
            <p:spPr>
              <a:xfrm>
                <a:off x="3865707" y="557309"/>
                <a:ext cx="288000" cy="287999"/>
              </a:xfrm>
              <a:prstGeom prst="rect">
                <a:avLst/>
              </a:prstGeom>
              <a:solidFill>
                <a:srgbClr val="AA449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46DF2398-89DE-999B-77C3-36FFC5C1AE01}"/>
                  </a:ext>
                </a:extLst>
              </p:cNvPr>
              <p:cNvSpPr txBox="1"/>
              <p:nvPr/>
            </p:nvSpPr>
            <p:spPr>
              <a:xfrm>
                <a:off x="4092157" y="487462"/>
                <a:ext cx="1598238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UNCALLED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590C5DD-FDC6-1B89-A5A0-B0EDD29F3182}"/>
                </a:ext>
              </a:extLst>
            </p:cNvPr>
            <p:cNvGrpSpPr/>
            <p:nvPr/>
          </p:nvGrpSpPr>
          <p:grpSpPr>
            <a:xfrm>
              <a:off x="13672907" y="787941"/>
              <a:ext cx="1350756" cy="449388"/>
              <a:chOff x="3793221" y="440663"/>
              <a:chExt cx="1350756" cy="449388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6310F44B-15D8-73D8-EC09-F544B9010BBB}"/>
                  </a:ext>
                </a:extLst>
              </p:cNvPr>
              <p:cNvSpPr/>
              <p:nvPr/>
            </p:nvSpPr>
            <p:spPr>
              <a:xfrm>
                <a:off x="3793221" y="510510"/>
                <a:ext cx="287999" cy="287999"/>
              </a:xfrm>
              <a:prstGeom prst="rect">
                <a:avLst/>
              </a:prstGeom>
              <a:solidFill>
                <a:srgbClr val="DB804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C93EFDE-88F1-9532-A394-69130F18EE04}"/>
                  </a:ext>
                </a:extLst>
              </p:cNvPr>
              <p:cNvSpPr txBox="1"/>
              <p:nvPr/>
            </p:nvSpPr>
            <p:spPr>
              <a:xfrm>
                <a:off x="4013762" y="440663"/>
                <a:ext cx="1130215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Sigmap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9140392-B1DD-802E-E944-C2D8382EE91E}"/>
                </a:ext>
              </a:extLst>
            </p:cNvPr>
            <p:cNvGrpSpPr/>
            <p:nvPr/>
          </p:nvGrpSpPr>
          <p:grpSpPr>
            <a:xfrm>
              <a:off x="1796784" y="787941"/>
              <a:ext cx="1647638" cy="449388"/>
              <a:chOff x="3841545" y="440663"/>
              <a:chExt cx="1647638" cy="449388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F695205-F55C-4E76-F714-4EFEBFB95A80}"/>
                  </a:ext>
                </a:extLst>
              </p:cNvPr>
              <p:cNvSpPr/>
              <p:nvPr/>
            </p:nvSpPr>
            <p:spPr>
              <a:xfrm>
                <a:off x="3841545" y="510510"/>
                <a:ext cx="287999" cy="287999"/>
              </a:xfrm>
              <a:prstGeom prst="rect">
                <a:avLst/>
              </a:prstGeom>
              <a:solidFill>
                <a:srgbClr val="A3A3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FAFD459F-6B25-F58D-DC15-852AA38277DE}"/>
                  </a:ext>
                </a:extLst>
              </p:cNvPr>
              <p:cNvSpPr txBox="1"/>
              <p:nvPr/>
            </p:nvSpPr>
            <p:spPr>
              <a:xfrm>
                <a:off x="4060478" y="440663"/>
                <a:ext cx="1428705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Nanopore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FA59F06-C36B-F3AB-A9F5-6BBD45C66D35}"/>
                </a:ext>
              </a:extLst>
            </p:cNvPr>
            <p:cNvGrpSpPr/>
            <p:nvPr/>
          </p:nvGrpSpPr>
          <p:grpSpPr>
            <a:xfrm>
              <a:off x="6040676" y="787941"/>
              <a:ext cx="3043423" cy="449388"/>
              <a:chOff x="4049892" y="440663"/>
              <a:chExt cx="3043423" cy="449388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4A53B75-AAA8-E091-F1B4-09877CE663E2}"/>
                  </a:ext>
                </a:extLst>
              </p:cNvPr>
              <p:cNvSpPr/>
              <p:nvPr/>
            </p:nvSpPr>
            <p:spPr>
              <a:xfrm>
                <a:off x="4049892" y="510510"/>
                <a:ext cx="288000" cy="287999"/>
              </a:xfrm>
              <a:prstGeom prst="rect">
                <a:avLst/>
              </a:prstGeom>
              <a:solidFill>
                <a:srgbClr val="EBBC4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CDCEAB46-B9A5-7D84-B5D8-38F21256111A}"/>
                  </a:ext>
                </a:extLst>
              </p:cNvPr>
              <p:cNvSpPr txBox="1"/>
              <p:nvPr/>
            </p:nvSpPr>
            <p:spPr>
              <a:xfrm>
                <a:off x="4244874" y="440663"/>
                <a:ext cx="2848441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RawHash2-Minimizer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03F07C8-5E55-D7EC-2994-AB0A857FB982}"/>
                </a:ext>
              </a:extLst>
            </p:cNvPr>
            <p:cNvGrpSpPr/>
            <p:nvPr/>
          </p:nvGrpSpPr>
          <p:grpSpPr>
            <a:xfrm>
              <a:off x="3738649" y="787941"/>
              <a:ext cx="1740852" cy="449388"/>
              <a:chOff x="3793221" y="440663"/>
              <a:chExt cx="1740852" cy="449388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2A087B4-ACFC-CF72-D636-29E848CD73B6}"/>
                  </a:ext>
                </a:extLst>
              </p:cNvPr>
              <p:cNvSpPr/>
              <p:nvPr/>
            </p:nvSpPr>
            <p:spPr>
              <a:xfrm>
                <a:off x="3793221" y="510510"/>
                <a:ext cx="287999" cy="287999"/>
              </a:xfrm>
              <a:prstGeom prst="rect">
                <a:avLst/>
              </a:prstGeom>
              <a:solidFill>
                <a:srgbClr val="60A13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B642FE8-42AC-C9FA-1AF6-0F7E2E70A41B}"/>
                  </a:ext>
                </a:extLst>
              </p:cNvPr>
              <p:cNvSpPr txBox="1"/>
              <p:nvPr/>
            </p:nvSpPr>
            <p:spPr>
              <a:xfrm>
                <a:off x="4004799" y="440663"/>
                <a:ext cx="1529274" cy="44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Cambria" panose="02040503050406030204" pitchFamily="18" charset="0"/>
                  </a:rPr>
                  <a:t>RawHash2</a:t>
                </a:r>
              </a:p>
            </p:txBody>
          </p:sp>
        </p:grp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F2BE110-7EEE-49AD-911C-0FD9AEF5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203" y="1239677"/>
              <a:ext cx="12167045" cy="4055682"/>
            </a:xfrm>
            <a:prstGeom prst="rect">
              <a:avLst/>
            </a:prstGeom>
          </p:spPr>
        </p:pic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75C5F0A-76BB-A1E4-A5E1-A4238BC154D2}"/>
                </a:ext>
              </a:extLst>
            </p:cNvPr>
            <p:cNvCxnSpPr>
              <a:cxnSpLocks/>
            </p:cNvCxnSpPr>
            <p:nvPr/>
          </p:nvCxnSpPr>
          <p:spPr>
            <a:xfrm>
              <a:off x="2977978" y="3712714"/>
              <a:ext cx="12682232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A486BF38-18B6-B6BB-3AAE-7658AE6E6A4A}"/>
                </a:ext>
              </a:extLst>
            </p:cNvPr>
            <p:cNvSpPr/>
            <p:nvPr/>
          </p:nvSpPr>
          <p:spPr>
            <a:xfrm>
              <a:off x="12640963" y="3833254"/>
              <a:ext cx="308918" cy="141836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</a:ln>
            <a:effectLst>
              <a:glow rad="76200">
                <a:srgbClr val="FF0000">
                  <a:alpha val="50021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400"/>
            </a:p>
          </p:txBody>
        </p:sp>
        <p:sp>
          <p:nvSpPr>
            <p:cNvPr id="183" name="Striped Right Arrow 182">
              <a:extLst>
                <a:ext uri="{FF2B5EF4-FFF2-40B4-BE49-F238E27FC236}">
                  <a16:creationId xmlns:a16="http://schemas.microsoft.com/office/drawing/2014/main" id="{52A0BB45-EBB4-A454-AC92-6813649313F8}"/>
                </a:ext>
              </a:extLst>
            </p:cNvPr>
            <p:cNvSpPr/>
            <p:nvPr/>
          </p:nvSpPr>
          <p:spPr>
            <a:xfrm rot="5400000">
              <a:off x="14535957" y="4350845"/>
              <a:ext cx="1371600" cy="308917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b="1">
                <a:latin typeface="Corbel" panose="020B0503020204020204" pitchFamily="34" charset="0"/>
              </a:endParaRPr>
            </a:p>
          </p:txBody>
        </p:sp>
        <p:sp>
          <p:nvSpPr>
            <p:cNvPr id="184" name="Striped Right Arrow 183">
              <a:extLst>
                <a:ext uri="{FF2B5EF4-FFF2-40B4-BE49-F238E27FC236}">
                  <a16:creationId xmlns:a16="http://schemas.microsoft.com/office/drawing/2014/main" id="{877BB98C-EE3E-138B-DA3A-4E185C3A596F}"/>
                </a:ext>
              </a:extLst>
            </p:cNvPr>
            <p:cNvSpPr/>
            <p:nvPr/>
          </p:nvSpPr>
          <p:spPr>
            <a:xfrm rot="16200000">
              <a:off x="14535958" y="2765664"/>
              <a:ext cx="1371600" cy="308917"/>
            </a:xfrm>
            <a:prstGeom prst="stripedRightArrow">
              <a:avLst>
                <a:gd name="adj1" fmla="val 66433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b="1">
                <a:latin typeface="Corbel" panose="020B0503020204020204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4A779EB-5B81-8FFD-F577-9CF687341188}"/>
                </a:ext>
              </a:extLst>
            </p:cNvPr>
            <p:cNvSpPr txBox="1"/>
            <p:nvPr/>
          </p:nvSpPr>
          <p:spPr>
            <a:xfrm>
              <a:off x="15463099" y="2489056"/>
              <a:ext cx="1708626" cy="651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Real-Time Analysis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71BBC45-23DF-29E1-69F8-506EE16A7308}"/>
                </a:ext>
              </a:extLst>
            </p:cNvPr>
            <p:cNvSpPr txBox="1"/>
            <p:nvPr/>
          </p:nvSpPr>
          <p:spPr>
            <a:xfrm>
              <a:off x="15391199" y="3857706"/>
              <a:ext cx="1870983" cy="980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No</a:t>
              </a:r>
            </a:p>
            <a:p>
              <a:pPr algn="ctr"/>
              <a:r>
                <a:rPr lang="en-US" sz="1600" b="1">
                  <a:solidFill>
                    <a:prstClr val="black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Real-Time</a:t>
              </a:r>
            </a:p>
            <a:p>
              <a:pPr algn="ctr"/>
              <a:r>
                <a:rPr lang="en-US" sz="1600" b="1">
                  <a:solidFill>
                    <a:prstClr val="black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Analysis</a:t>
              </a:r>
            </a:p>
          </p:txBody>
        </p:sp>
      </p:grp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31554B2-6964-31A2-F67B-71CD97B016C4}"/>
              </a:ext>
            </a:extLst>
          </p:cNvPr>
          <p:cNvCxnSpPr>
            <a:cxnSpLocks/>
          </p:cNvCxnSpPr>
          <p:nvPr/>
        </p:nvCxnSpPr>
        <p:spPr>
          <a:xfrm>
            <a:off x="30768546" y="26023632"/>
            <a:ext cx="11392170" cy="38383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7B3EB74F-C1BD-E3AE-3409-96126B3CC9C7}"/>
              </a:ext>
            </a:extLst>
          </p:cNvPr>
          <p:cNvSpPr txBox="1"/>
          <p:nvPr/>
        </p:nvSpPr>
        <p:spPr>
          <a:xfrm>
            <a:off x="32948849" y="26431887"/>
            <a:ext cx="6251615" cy="6214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Relative Abundance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6E9BE1E-1848-DDE0-0730-8AE145849EEB}"/>
              </a:ext>
            </a:extLst>
          </p:cNvPr>
          <p:cNvSpPr txBox="1"/>
          <p:nvPr/>
        </p:nvSpPr>
        <p:spPr>
          <a:xfrm>
            <a:off x="30904641" y="20363423"/>
            <a:ext cx="11317629" cy="6214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Read Mapping Throughput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D35A750-B9F9-F374-4A7A-A73A2B947F89}"/>
              </a:ext>
            </a:extLst>
          </p:cNvPr>
          <p:cNvSpPr txBox="1"/>
          <p:nvPr/>
        </p:nvSpPr>
        <p:spPr>
          <a:xfrm>
            <a:off x="12104949" y="20358828"/>
            <a:ext cx="18506876" cy="6214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Read Mapping Overview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C6995584-BCF6-1AEA-F357-37443604091F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 r="10580"/>
          <a:stretch/>
        </p:blipFill>
        <p:spPr>
          <a:xfrm>
            <a:off x="12001766" y="25295500"/>
            <a:ext cx="2611924" cy="2282607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1FD6962A-A160-0C53-0C17-97D90198022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87721" y="1049388"/>
            <a:ext cx="2218449" cy="2218449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B256C281-D2FF-B15D-F321-11282394DDAA}"/>
              </a:ext>
            </a:extLst>
          </p:cNvPr>
          <p:cNvSpPr txBox="1"/>
          <p:nvPr/>
        </p:nvSpPr>
        <p:spPr>
          <a:xfrm>
            <a:off x="38933406" y="3122454"/>
            <a:ext cx="272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Source Code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E46829D-830C-64A5-2319-522805855C5E}"/>
              </a:ext>
            </a:extLst>
          </p:cNvPr>
          <p:cNvSpPr txBox="1"/>
          <p:nvPr/>
        </p:nvSpPr>
        <p:spPr>
          <a:xfrm>
            <a:off x="236395" y="3068875"/>
            <a:ext cx="272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RawHash</a:t>
            </a:r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FF4EB9C0-F7B8-59BE-D8FC-B58898991F9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838739" y="1016755"/>
            <a:ext cx="2272464" cy="227246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0EC34E4-E1AD-A82E-A702-B19E6F74F87E}"/>
              </a:ext>
            </a:extLst>
          </p:cNvPr>
          <p:cNvSpPr txBox="1"/>
          <p:nvPr/>
        </p:nvSpPr>
        <p:spPr>
          <a:xfrm>
            <a:off x="2614421" y="3068875"/>
            <a:ext cx="272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RawHash2</a:t>
            </a:r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DDD2FAF6-0E2C-9AC8-2039-5C238F2DD220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081449" y="1026199"/>
            <a:ext cx="2272464" cy="227246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77990EC0-F096-5DAC-B7C5-5B47F1FFC506}"/>
              </a:ext>
            </a:extLst>
          </p:cNvPr>
          <p:cNvSpPr txBox="1"/>
          <p:nvPr/>
        </p:nvSpPr>
        <p:spPr>
          <a:xfrm>
            <a:off x="4860123" y="3053267"/>
            <a:ext cx="272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RawAlign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EB9687-FB1F-E921-2774-89FD6C9D73ED}"/>
              </a:ext>
            </a:extLst>
          </p:cNvPr>
          <p:cNvGrpSpPr/>
          <p:nvPr/>
        </p:nvGrpSpPr>
        <p:grpSpPr>
          <a:xfrm>
            <a:off x="15789130" y="2126652"/>
            <a:ext cx="10055514" cy="1830002"/>
            <a:chOff x="13173054" y="2315949"/>
            <a:chExt cx="8486614" cy="1544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3338A-416E-5BE1-080B-6CDFEDCF9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8781704" y="2821683"/>
              <a:ext cx="2877964" cy="75223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EE17863-1C58-43AB-7C9A-400A5D9E8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3173054" y="2315949"/>
              <a:ext cx="4224597" cy="15444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DA7C07-F3CC-7A16-7FCD-4C8DAC80B18B}"/>
              </a:ext>
            </a:extLst>
          </p:cNvPr>
          <p:cNvGrpSpPr/>
          <p:nvPr/>
        </p:nvGrpSpPr>
        <p:grpSpPr>
          <a:xfrm>
            <a:off x="21843335" y="11852600"/>
            <a:ext cx="5521913" cy="5192721"/>
            <a:chOff x="12546020" y="11787665"/>
            <a:chExt cx="9821600" cy="9236081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491AE89-3FC5-E1D3-BF1E-65ED9C9B9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/>
            <a:srcRect l="-3080" t="-3192" r="-2800" b="-2688"/>
            <a:stretch/>
          </p:blipFill>
          <p:spPr>
            <a:xfrm>
              <a:off x="12546020" y="11787665"/>
              <a:ext cx="9821600" cy="9236081"/>
            </a:xfrm>
            <a:prstGeom prst="roundRect">
              <a:avLst>
                <a:gd name="adj" fmla="val 9373"/>
              </a:avLst>
            </a:prstGeom>
            <a:solidFill>
              <a:schemeClr val="bg1"/>
            </a:solidFill>
            <a:ln w="76200" cap="sq">
              <a:solidFill>
                <a:srgbClr val="292929"/>
              </a:solidFill>
              <a:miter lim="800000"/>
            </a:ln>
            <a:effectLst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9A0D88-B6C7-3EAB-8203-0256A8C8ECB2}"/>
                </a:ext>
              </a:extLst>
            </p:cNvPr>
            <p:cNvSpPr/>
            <p:nvPr/>
          </p:nvSpPr>
          <p:spPr>
            <a:xfrm>
              <a:off x="12857567" y="13535880"/>
              <a:ext cx="782234" cy="73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9955AB-6E2F-4B23-6917-1A233B8FD61B}"/>
                </a:ext>
              </a:extLst>
            </p:cNvPr>
            <p:cNvSpPr/>
            <p:nvPr/>
          </p:nvSpPr>
          <p:spPr>
            <a:xfrm>
              <a:off x="12857567" y="15761292"/>
              <a:ext cx="782234" cy="73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388782-3728-6F86-000E-C69DE9839E02}"/>
                </a:ext>
              </a:extLst>
            </p:cNvPr>
            <p:cNvSpPr/>
            <p:nvPr/>
          </p:nvSpPr>
          <p:spPr>
            <a:xfrm>
              <a:off x="12866251" y="17690945"/>
              <a:ext cx="948283" cy="73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154D7D-E8BA-5022-D781-CDCD31A30716}"/>
                </a:ext>
              </a:extLst>
            </p:cNvPr>
            <p:cNvSpPr/>
            <p:nvPr/>
          </p:nvSpPr>
          <p:spPr>
            <a:xfrm>
              <a:off x="12888061" y="19856614"/>
              <a:ext cx="948283" cy="73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0F71CF-401C-AFFB-CD17-132398042A6E}"/>
              </a:ext>
            </a:extLst>
          </p:cNvPr>
          <p:cNvGrpSpPr/>
          <p:nvPr/>
        </p:nvGrpSpPr>
        <p:grpSpPr>
          <a:xfrm>
            <a:off x="12520696" y="12305327"/>
            <a:ext cx="8668080" cy="4154228"/>
            <a:chOff x="1194108" y="1562545"/>
            <a:chExt cx="6729577" cy="322518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C69B99-8553-8D11-55CF-B475EB830823}"/>
                </a:ext>
              </a:extLst>
            </p:cNvPr>
            <p:cNvGrpSpPr/>
            <p:nvPr/>
          </p:nvGrpSpPr>
          <p:grpSpPr>
            <a:xfrm>
              <a:off x="1194108" y="1676681"/>
              <a:ext cx="1865335" cy="830290"/>
              <a:chOff x="1822407" y="1163236"/>
              <a:chExt cx="1865335" cy="830290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A20FCC65-573D-6609-4BC0-A542DDDA07DC}"/>
                  </a:ext>
                </a:extLst>
              </p:cNvPr>
              <p:cNvGrpSpPr/>
              <p:nvPr/>
            </p:nvGrpSpPr>
            <p:grpSpPr>
              <a:xfrm>
                <a:off x="2125998" y="1560209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7E42CE25-FE2C-B5B8-3618-62A89E17C4E0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211" name="Graphic 210" descr="Heartbeat with solid fill">
                    <a:extLst>
                      <a:ext uri="{FF2B5EF4-FFF2-40B4-BE49-F238E27FC236}">
                        <a16:creationId xmlns:a16="http://schemas.microsoft.com/office/drawing/2014/main" id="{4D92192D-A09D-8019-CCFA-6D0877BF76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212" name="Graphic 211" descr="Heartbeat with solid fill">
                    <a:extLst>
                      <a:ext uri="{FF2B5EF4-FFF2-40B4-BE49-F238E27FC236}">
                        <a16:creationId xmlns:a16="http://schemas.microsoft.com/office/drawing/2014/main" id="{B4FC4ABB-4BDA-E0DE-B567-10B4E9375E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E1CBE463-B49A-C0DA-60A2-A2D0E6A0C345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96" name="Graphic 195" descr="Heartbeat with solid fill">
                    <a:extLst>
                      <a:ext uri="{FF2B5EF4-FFF2-40B4-BE49-F238E27FC236}">
                        <a16:creationId xmlns:a16="http://schemas.microsoft.com/office/drawing/2014/main" id="{D2828872-4656-8C06-73A3-E06D6ABBD0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97" name="Graphic 196" descr="Heartbeat with solid fill">
                    <a:extLst>
                      <a:ext uri="{FF2B5EF4-FFF2-40B4-BE49-F238E27FC236}">
                        <a16:creationId xmlns:a16="http://schemas.microsoft.com/office/drawing/2014/main" id="{C8159EBE-D594-EE48-079C-1D3539F0C2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89" name="Rounded Rectangle 19">
                <a:extLst>
                  <a:ext uri="{FF2B5EF4-FFF2-40B4-BE49-F238E27FC236}">
                    <a16:creationId xmlns:a16="http://schemas.microsoft.com/office/drawing/2014/main" id="{02EE8206-2D3D-DA2D-840B-005551A075BA}"/>
                  </a:ext>
                </a:extLst>
              </p:cNvPr>
              <p:cNvSpPr/>
              <p:nvPr/>
            </p:nvSpPr>
            <p:spPr>
              <a:xfrm>
                <a:off x="1826285" y="1471752"/>
                <a:ext cx="1861457" cy="521774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0" name="Rounded Rectangle 20">
                <a:extLst>
                  <a:ext uri="{FF2B5EF4-FFF2-40B4-BE49-F238E27FC236}">
                    <a16:creationId xmlns:a16="http://schemas.microsoft.com/office/drawing/2014/main" id="{2E87E69D-73DA-92B2-D19B-DA68EDE479C3}"/>
                  </a:ext>
                </a:extLst>
              </p:cNvPr>
              <p:cNvSpPr/>
              <p:nvPr/>
            </p:nvSpPr>
            <p:spPr>
              <a:xfrm>
                <a:off x="1822407" y="1163236"/>
                <a:ext cx="1861457" cy="326572"/>
              </a:xfrm>
              <a:prstGeom prst="roundRect">
                <a:avLst/>
              </a:prstGeom>
              <a:solidFill>
                <a:srgbClr val="FE6200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Signal #1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10CCC8C-A479-FD88-DAFD-FDC445753C3F}"/>
                </a:ext>
              </a:extLst>
            </p:cNvPr>
            <p:cNvSpPr/>
            <p:nvPr/>
          </p:nvSpPr>
          <p:spPr>
            <a:xfrm>
              <a:off x="1622775" y="2979338"/>
              <a:ext cx="1008000" cy="827999"/>
            </a:xfrm>
            <a:prstGeom prst="hexagon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H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178297-2CC0-8A0B-3970-6EF36A581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5805" y="2506971"/>
              <a:ext cx="1940" cy="453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E01119A-07E9-3793-17AF-A59A063B5D7B}"/>
                </a:ext>
              </a:extLst>
            </p:cNvPr>
            <p:cNvCxnSpPr>
              <a:cxnSpLocks/>
            </p:cNvCxnSpPr>
            <p:nvPr/>
          </p:nvCxnSpPr>
          <p:spPr>
            <a:xfrm>
              <a:off x="2126775" y="3807337"/>
              <a:ext cx="1" cy="4723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665290-5353-7FF8-BA4B-1A556F9D9951}"/>
                </a:ext>
              </a:extLst>
            </p:cNvPr>
            <p:cNvSpPr/>
            <p:nvPr/>
          </p:nvSpPr>
          <p:spPr>
            <a:xfrm>
              <a:off x="1625735" y="4279705"/>
              <a:ext cx="1002081" cy="362124"/>
            </a:xfrm>
            <a:prstGeom prst="rect">
              <a:avLst/>
            </a:prstGeom>
            <a:solidFill>
              <a:srgbClr val="DEECF8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43" name="Rounded Rectangle 68">
              <a:extLst>
                <a:ext uri="{FF2B5EF4-FFF2-40B4-BE49-F238E27FC236}">
                  <a16:creationId xmlns:a16="http://schemas.microsoft.com/office/drawing/2014/main" id="{AA709E18-31CD-8DC9-011E-C133F57493B3}"/>
                </a:ext>
              </a:extLst>
            </p:cNvPr>
            <p:cNvSpPr/>
            <p:nvPr/>
          </p:nvSpPr>
          <p:spPr>
            <a:xfrm>
              <a:off x="3891280" y="4133800"/>
              <a:ext cx="1335233" cy="653934"/>
            </a:xfrm>
            <a:prstGeom prst="roundRect">
              <a:avLst/>
            </a:prstGeom>
            <a:solidFill>
              <a:schemeClr val="accent6">
                <a:alpha val="2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Fast Match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C8763E-95E5-8548-E933-25BD982345DF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>
              <a:off x="2627816" y="4460767"/>
              <a:ext cx="12634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89EC09-763E-6F33-D15F-72C263DE86CB}"/>
                </a:ext>
              </a:extLst>
            </p:cNvPr>
            <p:cNvCxnSpPr>
              <a:cxnSpLocks/>
              <a:stCxn id="54" idx="1"/>
              <a:endCxn id="43" idx="3"/>
            </p:cNvCxnSpPr>
            <p:nvPr/>
          </p:nvCxnSpPr>
          <p:spPr>
            <a:xfrm flipH="1">
              <a:off x="5226513" y="4460767"/>
              <a:ext cx="12634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1823CC1-1286-B409-869F-F80A4D7AC1F5}"/>
                </a:ext>
              </a:extLst>
            </p:cNvPr>
            <p:cNvGrpSpPr/>
            <p:nvPr/>
          </p:nvGrpSpPr>
          <p:grpSpPr>
            <a:xfrm>
              <a:off x="6058350" y="1639882"/>
              <a:ext cx="1865335" cy="830290"/>
              <a:chOff x="5452380" y="1126437"/>
              <a:chExt cx="1865335" cy="830290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F2325DC3-4C60-E823-F55F-4702C647604C}"/>
                  </a:ext>
                </a:extLst>
              </p:cNvPr>
              <p:cNvGrpSpPr/>
              <p:nvPr/>
            </p:nvGrpSpPr>
            <p:grpSpPr>
              <a:xfrm>
                <a:off x="5755971" y="1523410"/>
                <a:ext cx="1254273" cy="396518"/>
                <a:chOff x="851037" y="1870572"/>
                <a:chExt cx="1254273" cy="396518"/>
              </a:xfrm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98722311-2D5C-BDFA-A0FA-97AD983730EF}"/>
                    </a:ext>
                  </a:extLst>
                </p:cNvPr>
                <p:cNvGrpSpPr/>
                <p:nvPr/>
              </p:nvGrpSpPr>
              <p:grpSpPr>
                <a:xfrm>
                  <a:off x="851037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6" name="Graphic 185" descr="Heartbeat with solid fill">
                    <a:extLst>
                      <a:ext uri="{FF2B5EF4-FFF2-40B4-BE49-F238E27FC236}">
                        <a16:creationId xmlns:a16="http://schemas.microsoft.com/office/drawing/2014/main" id="{6476241A-FE98-6575-2E5A-EEECEC947A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87" name="Graphic 186" descr="Heartbeat with solid fill">
                    <a:extLst>
                      <a:ext uri="{FF2B5EF4-FFF2-40B4-BE49-F238E27FC236}">
                        <a16:creationId xmlns:a16="http://schemas.microsoft.com/office/drawing/2014/main" id="{103D6635-12B2-529D-82F5-086C202614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63DAB1F-42ED-DF97-6158-161E99B98CC8}"/>
                    </a:ext>
                  </a:extLst>
                </p:cNvPr>
                <p:cNvGrpSpPr/>
                <p:nvPr/>
              </p:nvGrpSpPr>
              <p:grpSpPr>
                <a:xfrm>
                  <a:off x="1427183" y="1870572"/>
                  <a:ext cx="678127" cy="396518"/>
                  <a:chOff x="9402239" y="2567260"/>
                  <a:chExt cx="678127" cy="396518"/>
                </a:xfrm>
              </p:grpSpPr>
              <p:pic>
                <p:nvPicPr>
                  <p:cNvPr id="181" name="Graphic 180" descr="Heartbeat with solid fill">
                    <a:extLst>
                      <a:ext uri="{FF2B5EF4-FFF2-40B4-BE49-F238E27FC236}">
                        <a16:creationId xmlns:a16="http://schemas.microsoft.com/office/drawing/2014/main" id="{7C41F935-B513-2F50-266E-151E320793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402239" y="2567260"/>
                    <a:ext cx="396518" cy="396518"/>
                  </a:xfrm>
                  <a:prstGeom prst="rect">
                    <a:avLst/>
                  </a:prstGeom>
                </p:spPr>
              </p:pic>
              <p:pic>
                <p:nvPicPr>
                  <p:cNvPr id="182" name="Graphic 181" descr="Heartbeat with solid fill">
                    <a:extLst>
                      <a:ext uri="{FF2B5EF4-FFF2-40B4-BE49-F238E27FC236}">
                        <a16:creationId xmlns:a16="http://schemas.microsoft.com/office/drawing/2014/main" id="{12B8CCB2-B3E2-EDF2-3624-AE459F7826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8"/>
                      </a:ext>
                    </a:extLst>
                  </a:blip>
                  <a:srcRect/>
                  <a:stretch/>
                </p:blipFill>
                <p:spPr>
                  <a:xfrm>
                    <a:off x="9683848" y="2567260"/>
                    <a:ext cx="396518" cy="39651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74" name="Rounded Rectangle 29">
                <a:extLst>
                  <a:ext uri="{FF2B5EF4-FFF2-40B4-BE49-F238E27FC236}">
                    <a16:creationId xmlns:a16="http://schemas.microsoft.com/office/drawing/2014/main" id="{A41270E7-2479-C052-3617-5B0691A26B3C}"/>
                  </a:ext>
                </a:extLst>
              </p:cNvPr>
              <p:cNvSpPr/>
              <p:nvPr/>
            </p:nvSpPr>
            <p:spPr>
              <a:xfrm>
                <a:off x="5456258" y="1434953"/>
                <a:ext cx="1861457" cy="521774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5" name="Rounded Rectangle 30">
                <a:extLst>
                  <a:ext uri="{FF2B5EF4-FFF2-40B4-BE49-F238E27FC236}">
                    <a16:creationId xmlns:a16="http://schemas.microsoft.com/office/drawing/2014/main" id="{353FC7E0-651C-59C9-2973-C35BBD52FA0B}"/>
                  </a:ext>
                </a:extLst>
              </p:cNvPr>
              <p:cNvSpPr/>
              <p:nvPr/>
            </p:nvSpPr>
            <p:spPr>
              <a:xfrm>
                <a:off x="5452380" y="1126437"/>
                <a:ext cx="1861457" cy="326572"/>
              </a:xfrm>
              <a:prstGeom prst="roundRect">
                <a:avLst/>
              </a:prstGeom>
              <a:solidFill>
                <a:srgbClr val="FE6200"/>
              </a:solidFill>
              <a:ln w="38100">
                <a:solidFill>
                  <a:srgbClr val="FE6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Raw Signal #2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50ACA59-96C4-D19C-BAD4-AFD9B0F8B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9563" y="2470172"/>
              <a:ext cx="2909" cy="490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5B8E29D-7F04-CBD9-5B64-8A471F4E1738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32" y="3788938"/>
              <a:ext cx="970" cy="490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509E237-CAF4-ED4A-B840-47A062196B69}"/>
                </a:ext>
              </a:extLst>
            </p:cNvPr>
            <p:cNvSpPr/>
            <p:nvPr/>
          </p:nvSpPr>
          <p:spPr>
            <a:xfrm>
              <a:off x="6489977" y="4279705"/>
              <a:ext cx="1002081" cy="362124"/>
            </a:xfrm>
            <a:prstGeom prst="rect">
              <a:avLst/>
            </a:prstGeom>
            <a:solidFill>
              <a:srgbClr val="DEECF8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89BE1AB0-4084-F841-BC64-4303D6C48902}"/>
                </a:ext>
              </a:extLst>
            </p:cNvPr>
            <p:cNvSpPr/>
            <p:nvPr/>
          </p:nvSpPr>
          <p:spPr>
            <a:xfrm>
              <a:off x="6487018" y="2960939"/>
              <a:ext cx="1007999" cy="827999"/>
            </a:xfrm>
            <a:prstGeom prst="hexagon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H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</a:p>
          </p:txBody>
        </p:sp>
        <p:sp>
          <p:nvSpPr>
            <p:cNvPr id="61" name="Rounded Rectangle 92">
              <a:extLst>
                <a:ext uri="{FF2B5EF4-FFF2-40B4-BE49-F238E27FC236}">
                  <a16:creationId xmlns:a16="http://schemas.microsoft.com/office/drawing/2014/main" id="{62391EA7-8F21-4358-99C4-8BA19EDB9C45}"/>
                </a:ext>
              </a:extLst>
            </p:cNvPr>
            <p:cNvSpPr/>
            <p:nvPr/>
          </p:nvSpPr>
          <p:spPr>
            <a:xfrm>
              <a:off x="3813857" y="1775578"/>
              <a:ext cx="1411956" cy="653934"/>
            </a:xfrm>
            <a:prstGeom prst="roundRect">
              <a:avLst/>
            </a:prstGeom>
            <a:solidFill>
              <a:srgbClr val="C00000">
                <a:alpha val="20000"/>
              </a:srgbClr>
            </a:solidFill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Distance Calculation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121F6CF-8CAA-E1F1-3AD4-123E9E535F27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3055565" y="2099037"/>
              <a:ext cx="758292" cy="0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5AEB1C4-E515-872B-6E22-3F9F50525579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H="1">
              <a:off x="5225813" y="2099037"/>
              <a:ext cx="832537" cy="0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Cross 171">
              <a:extLst>
                <a:ext uri="{FF2B5EF4-FFF2-40B4-BE49-F238E27FC236}">
                  <a16:creationId xmlns:a16="http://schemas.microsoft.com/office/drawing/2014/main" id="{B6E13D2A-0318-5E00-A41A-79D28CDB7524}"/>
                </a:ext>
              </a:extLst>
            </p:cNvPr>
            <p:cNvSpPr/>
            <p:nvPr/>
          </p:nvSpPr>
          <p:spPr>
            <a:xfrm rot="2683010">
              <a:off x="3979835" y="1562545"/>
              <a:ext cx="1080000" cy="1080000"/>
            </a:xfrm>
            <a:prstGeom prst="plus">
              <a:avLst>
                <a:gd name="adj" fmla="val 43665"/>
              </a:avLst>
            </a:prstGeom>
            <a:solidFill>
              <a:srgbClr val="E90404">
                <a:alpha val="6954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>
                <a:solidFill>
                  <a:srgbClr val="C00000"/>
                </a:solidFill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BCFFCC56-656E-C489-9A21-C05C366CB480}"/>
              </a:ext>
            </a:extLst>
          </p:cNvPr>
          <p:cNvSpPr txBox="1"/>
          <p:nvPr/>
        </p:nvSpPr>
        <p:spPr>
          <a:xfrm>
            <a:off x="12151248" y="17235884"/>
            <a:ext cx="15293823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Hashing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raw signals enables </a:t>
            </a:r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fast comparison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between long raw signal sequences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9032CC1-D2CF-2BD9-3F5F-396BABA9970D}"/>
              </a:ext>
            </a:extLst>
          </p:cNvPr>
          <p:cNvSpPr txBox="1"/>
          <p:nvPr/>
        </p:nvSpPr>
        <p:spPr>
          <a:xfrm>
            <a:off x="28374615" y="17130155"/>
            <a:ext cx="13811999" cy="961477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Alignment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after seeding and chaining enables </a:t>
            </a:r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fine-grained and accurate comparison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between subregions of long raw signal sequences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18" name="Graphic 117" descr="Gauge with solid fill">
            <a:extLst>
              <a:ext uri="{FF2B5EF4-FFF2-40B4-BE49-F238E27FC236}">
                <a16:creationId xmlns:a16="http://schemas.microsoft.com/office/drawing/2014/main" id="{E4EA3AA4-37AF-171C-D981-827A51548DD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533441" y="11793011"/>
            <a:ext cx="679526" cy="679526"/>
          </a:xfrm>
          <a:prstGeom prst="rect">
            <a:avLst/>
          </a:prstGeom>
        </p:spPr>
      </p:pic>
      <p:pic>
        <p:nvPicPr>
          <p:cNvPr id="120" name="Graphic 119" descr="Clock with solid fill">
            <a:extLst>
              <a:ext uri="{FF2B5EF4-FFF2-40B4-BE49-F238E27FC236}">
                <a16:creationId xmlns:a16="http://schemas.microsoft.com/office/drawing/2014/main" id="{22721DDF-DFEB-7CAE-2221-CAA051415BE2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533441" y="12857737"/>
            <a:ext cx="679526" cy="679526"/>
          </a:xfrm>
          <a:prstGeom prst="rect">
            <a:avLst/>
          </a:prstGeom>
        </p:spPr>
      </p:pic>
      <p:pic>
        <p:nvPicPr>
          <p:cNvPr id="122" name="Graphic 121" descr="Bullseye with solid fill">
            <a:extLst>
              <a:ext uri="{FF2B5EF4-FFF2-40B4-BE49-F238E27FC236}">
                <a16:creationId xmlns:a16="http://schemas.microsoft.com/office/drawing/2014/main" id="{716A6EFE-BB46-E013-C42B-5D75401F499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533441" y="13882323"/>
            <a:ext cx="679526" cy="679526"/>
          </a:xfrm>
          <a:prstGeom prst="rect">
            <a:avLst/>
          </a:prstGeom>
        </p:spPr>
      </p:pic>
      <p:pic>
        <p:nvPicPr>
          <p:cNvPr id="124" name="Graphic 123" descr="Battery charging with solid fill">
            <a:extLst>
              <a:ext uri="{FF2B5EF4-FFF2-40B4-BE49-F238E27FC236}">
                <a16:creationId xmlns:a16="http://schemas.microsoft.com/office/drawing/2014/main" id="{C4633792-9F31-A52C-2945-EE1ECF6F2A5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 rot="16200000">
            <a:off x="516662" y="14963962"/>
            <a:ext cx="612346" cy="612346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36091198-2FFC-A9F0-AE19-D31972F6580B}"/>
              </a:ext>
            </a:extLst>
          </p:cNvPr>
          <p:cNvSpPr txBox="1"/>
          <p:nvPr/>
        </p:nvSpPr>
        <p:spPr>
          <a:xfrm>
            <a:off x="12151248" y="18265821"/>
            <a:ext cx="15293823" cy="73440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spc="-50" dirty="0">
                <a:solidFill>
                  <a:srgbClr val="2E61BF"/>
                </a:solidFill>
                <a:latin typeface="Avenir Next" panose="020B0503020202020204" pitchFamily="34" charset="0"/>
              </a:rPr>
              <a:t>RawHash preprocesses </a:t>
            </a:r>
            <a:r>
              <a:rPr lang="en-US" sz="2800" b="0" spc="-50" dirty="0">
                <a:solidFill>
                  <a:schemeClr val="bg1"/>
                </a:solidFill>
                <a:latin typeface="Avenir Next" panose="020B0503020202020204" pitchFamily="34" charset="0"/>
              </a:rPr>
              <a:t>the inherently </a:t>
            </a:r>
            <a:r>
              <a:rPr lang="en-US" sz="2800" spc="-50" dirty="0">
                <a:solidFill>
                  <a:srgbClr val="2E61BF"/>
                </a:solidFill>
                <a:latin typeface="Avenir Next" panose="020B0503020202020204" pitchFamily="34" charset="0"/>
              </a:rPr>
              <a:t>noisy raw signals </a:t>
            </a:r>
            <a:r>
              <a:rPr lang="en-US" sz="2800" b="0" spc="-50" dirty="0">
                <a:solidFill>
                  <a:schemeClr val="bg1"/>
                </a:solidFill>
                <a:latin typeface="Avenir Next" panose="020B0503020202020204" pitchFamily="34" charset="0"/>
              </a:rPr>
              <a:t>with </a:t>
            </a:r>
            <a:r>
              <a:rPr lang="en-US" sz="2800" spc="-50" dirty="0">
                <a:solidFill>
                  <a:srgbClr val="2E61BF"/>
                </a:solidFill>
                <a:latin typeface="Avenir Next" panose="020B0503020202020204" pitchFamily="34" charset="0"/>
              </a:rPr>
              <a:t>Signal-to-Event Conversion</a:t>
            </a:r>
            <a:r>
              <a:rPr lang="en-US" sz="2800" b="0" spc="-50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en-US" sz="2800" spc="-50" dirty="0">
                <a:solidFill>
                  <a:srgbClr val="2E61BF"/>
                </a:solidFill>
                <a:latin typeface="Avenir Next" panose="020B0503020202020204" pitchFamily="34" charset="0"/>
              </a:rPr>
              <a:t>Quantization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6C13DA0-A2AB-CE86-0610-A2EEA8A748DD}"/>
              </a:ext>
            </a:extLst>
          </p:cNvPr>
          <p:cNvSpPr txBox="1"/>
          <p:nvPr/>
        </p:nvSpPr>
        <p:spPr>
          <a:xfrm>
            <a:off x="28358399" y="18225089"/>
            <a:ext cx="13811999" cy="767402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RawAlign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uses</a:t>
            </a:r>
            <a:r>
              <a:rPr lang="en-US" sz="2800" b="0" dirty="0">
                <a:solidFill>
                  <a:srgbClr val="2E61BF"/>
                </a:solidFill>
                <a:latin typeface="Avenir Next" panose="020B0503020202020204" pitchFamily="34" charset="0"/>
              </a:rPr>
              <a:t> </a:t>
            </a:r>
            <a:r>
              <a:rPr lang="en-US" sz="2800" dirty="0">
                <a:solidFill>
                  <a:srgbClr val="2E61BF"/>
                </a:solidFill>
                <a:latin typeface="Avenir Next" panose="020B0503020202020204" pitchFamily="34" charset="0"/>
              </a:rPr>
              <a:t>dynamic time warping 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(DTW) for signal alignment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C8B879F-ECDC-6584-F482-A2FDB78CF1A8}"/>
              </a:ext>
            </a:extLst>
          </p:cNvPr>
          <p:cNvCxnSpPr>
            <a:cxnSpLocks/>
          </p:cNvCxnSpPr>
          <p:nvPr/>
        </p:nvCxnSpPr>
        <p:spPr>
          <a:xfrm>
            <a:off x="302762" y="22620256"/>
            <a:ext cx="11392170" cy="38383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1A8B82F1-EE38-7001-BA8A-B673490AB8DF}"/>
              </a:ext>
            </a:extLst>
          </p:cNvPr>
          <p:cNvSpPr txBox="1"/>
          <p:nvPr/>
        </p:nvSpPr>
        <p:spPr>
          <a:xfrm>
            <a:off x="14574431" y="28240731"/>
            <a:ext cx="13299310" cy="621418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Avenir Next" panose="020B0503020202020204" pitchFamily="34" charset="0"/>
              </a:rPr>
              <a:t>RawHash</a:t>
            </a:r>
            <a:r>
              <a:rPr lang="en-US" sz="2800" b="0" dirty="0" err="1">
                <a:solidFill>
                  <a:schemeClr val="tx1"/>
                </a:solidFill>
                <a:latin typeface="Avenir Next" panose="020B0503020202020204" pitchFamily="34" charset="0"/>
              </a:rPr>
              <a:t>’s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seeding and chaining effect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high throughput and accuracy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50611C6-147B-FA0B-B3EA-DFD557E9894F}"/>
              </a:ext>
            </a:extLst>
          </p:cNvPr>
          <p:cNvSpPr txBox="1"/>
          <p:nvPr/>
        </p:nvSpPr>
        <p:spPr>
          <a:xfrm>
            <a:off x="323073" y="19735026"/>
            <a:ext cx="11185689" cy="1126451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first mechanism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use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a weighted combination of multiple metrics 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mapping decisions</a:t>
            </a:r>
            <a:endParaRPr lang="en-US" sz="2800" dirty="0">
              <a:solidFill>
                <a:srgbClr val="009B46"/>
              </a:solidFill>
              <a:latin typeface="Avenir Next" panose="020B0503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5D11FD9A-9C77-263E-5AAC-593A26790A54}"/>
              </a:ext>
            </a:extLst>
          </p:cNvPr>
          <p:cNvSpPr txBox="1"/>
          <p:nvPr/>
        </p:nvSpPr>
        <p:spPr>
          <a:xfrm>
            <a:off x="307729" y="21042132"/>
            <a:ext cx="11185689" cy="620718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Wide range of </a:t>
            </a:r>
            <a:r>
              <a:rPr lang="en-US" sz="280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supported file formats</a:t>
            </a:r>
            <a:r>
              <a:rPr lang="en-US" sz="2800" b="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, including </a:t>
            </a:r>
            <a:r>
              <a:rPr lang="en-US" sz="2800" spc="-120" dirty="0">
                <a:solidFill>
                  <a:srgbClr val="C09200"/>
                </a:solidFill>
                <a:latin typeface="Avenir Next" panose="020B0503020202020204" pitchFamily="34" charset="0"/>
              </a:rPr>
              <a:t>FAST5, POD5, SLOW5, </a:t>
            </a:r>
            <a:r>
              <a:rPr lang="en-US" sz="280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and </a:t>
            </a:r>
            <a:r>
              <a:rPr lang="en-US" sz="2800" spc="-120" dirty="0">
                <a:solidFill>
                  <a:srgbClr val="C09200"/>
                </a:solidFill>
                <a:latin typeface="Avenir Next" panose="020B0503020202020204" pitchFamily="34" charset="0"/>
              </a:rPr>
              <a:t>BLOW5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543E146-805F-EF31-C6C0-B14E18167602}"/>
              </a:ext>
            </a:extLst>
          </p:cNvPr>
          <p:cNvSpPr txBox="1"/>
          <p:nvPr/>
        </p:nvSpPr>
        <p:spPr>
          <a:xfrm>
            <a:off x="307729" y="21846611"/>
            <a:ext cx="11185689" cy="620718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Wide range of </a:t>
            </a:r>
            <a:r>
              <a:rPr lang="en-US" sz="280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supported nanopore chemistries</a:t>
            </a:r>
            <a:r>
              <a:rPr lang="en-US" sz="2800" b="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, including </a:t>
            </a:r>
            <a:r>
              <a:rPr lang="en-US" sz="280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ONT’s</a:t>
            </a:r>
            <a:r>
              <a:rPr lang="en-US" sz="2800" b="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US" sz="2800" spc="-120" dirty="0">
                <a:solidFill>
                  <a:srgbClr val="C09200"/>
                </a:solidFill>
                <a:latin typeface="Avenir Next" panose="020B0503020202020204" pitchFamily="34" charset="0"/>
              </a:rPr>
              <a:t>R 9.4.1 </a:t>
            </a:r>
            <a:r>
              <a:rPr lang="en-US" sz="2800" spc="-120" dirty="0">
                <a:solidFill>
                  <a:schemeClr val="tx1"/>
                </a:solidFill>
                <a:latin typeface="Avenir Next" panose="020B0503020202020204" pitchFamily="34" charset="0"/>
              </a:rPr>
              <a:t>and </a:t>
            </a:r>
            <a:r>
              <a:rPr lang="en-US" sz="2800" spc="-120" dirty="0">
                <a:solidFill>
                  <a:srgbClr val="C09200"/>
                </a:solidFill>
                <a:latin typeface="Avenir Next" panose="020B0503020202020204" pitchFamily="34" charset="0"/>
              </a:rPr>
              <a:t>R10.4.1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BED1ABB-86F7-90D2-B4C2-075D29BD5878}"/>
              </a:ext>
            </a:extLst>
          </p:cNvPr>
          <p:cNvSpPr txBox="1"/>
          <p:nvPr/>
        </p:nvSpPr>
        <p:spPr>
          <a:xfrm>
            <a:off x="14574431" y="29170872"/>
            <a:ext cx="13299310" cy="621418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Avenir Next" panose="020B0503020202020204" pitchFamily="34" charset="0"/>
              </a:rPr>
              <a:t>RawAlign</a:t>
            </a:r>
            <a:r>
              <a:rPr lang="en-US" sz="2800" b="0" dirty="0" err="1">
                <a:solidFill>
                  <a:schemeClr val="tx1"/>
                </a:solidFill>
                <a:latin typeface="Avenir Next" panose="020B0503020202020204" pitchFamily="34" charset="0"/>
              </a:rPr>
              <a:t>’s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alignment further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improves accuracy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on top of RawHash across all datasets</a:t>
            </a:r>
            <a:endParaRPr lang="en-US" sz="2800" dirty="0">
              <a:solidFill>
                <a:srgbClr val="C09200"/>
              </a:solidFill>
              <a:latin typeface="Avenir Next" panose="020B0503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9FAF142-95B4-933F-D14A-A653AE6AD14B}"/>
              </a:ext>
            </a:extLst>
          </p:cNvPr>
          <p:cNvSpPr txBox="1"/>
          <p:nvPr/>
        </p:nvSpPr>
        <p:spPr>
          <a:xfrm>
            <a:off x="31032733" y="25009788"/>
            <a:ext cx="11331502" cy="621418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RawHash2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’s seed filtering further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improves throughput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on top of RawHash</a:t>
            </a:r>
            <a:endParaRPr lang="en-US" sz="2800" dirty="0">
              <a:solidFill>
                <a:srgbClr val="C09200"/>
              </a:solidFill>
              <a:latin typeface="Avenir Next" panose="020B0503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008945D-8B4D-08E3-3F02-251D41438FDD}"/>
              </a:ext>
            </a:extLst>
          </p:cNvPr>
          <p:cNvSpPr txBox="1"/>
          <p:nvPr/>
        </p:nvSpPr>
        <p:spPr>
          <a:xfrm>
            <a:off x="31032733" y="28862148"/>
            <a:ext cx="11331502" cy="890789"/>
          </a:xfrm>
          <a:prstGeom prst="roundRect">
            <a:avLst>
              <a:gd name="adj" fmla="val 9377"/>
            </a:avLst>
          </a:prstGeom>
          <a:solidFill>
            <a:srgbClr val="FFF2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RawAlign 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can calculate </a:t>
            </a:r>
            <a:r>
              <a:rPr lang="en-US" sz="2800" dirty="0">
                <a:solidFill>
                  <a:srgbClr val="C09200"/>
                </a:solidFill>
                <a:latin typeface="Avenir Next" panose="020B0503020202020204" pitchFamily="34" charset="0"/>
              </a:rPr>
              <a:t>relative abundances with high accuracy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similar to 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state-of-the-art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Avenir Next" panose="020B0503020202020204" pitchFamily="34" charset="0"/>
              </a:rPr>
              <a:t>basecalling</a:t>
            </a:r>
            <a:r>
              <a:rPr lang="en-US" sz="2800" b="0" dirty="0">
                <a:solidFill>
                  <a:schemeClr val="tx1"/>
                </a:solidFill>
                <a:latin typeface="Avenir Next" panose="020B0503020202020204" pitchFamily="34" charset="0"/>
              </a:rPr>
              <a:t>-based analysis tool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minimap2</a:t>
            </a:r>
            <a:endParaRPr lang="en-US" sz="2800" dirty="0">
              <a:solidFill>
                <a:srgbClr val="C0920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Next</vt:lpstr>
      <vt:lpstr>Calibri</vt:lpstr>
      <vt:lpstr>Calibri Light</vt:lpstr>
      <vt:lpstr>Cambria</vt:lpstr>
      <vt:lpstr>Corbel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Firtina  Can</dc:creator>
  <cp:lastModifiedBy>Joel Lindegger</cp:lastModifiedBy>
  <cp:revision>1</cp:revision>
  <cp:lastPrinted>2023-04-12T10:23:48Z</cp:lastPrinted>
  <dcterms:created xsi:type="dcterms:W3CDTF">2022-05-17T14:53:56Z</dcterms:created>
  <dcterms:modified xsi:type="dcterms:W3CDTF">2023-12-03T01:58:34Z</dcterms:modified>
</cp:coreProperties>
</file>