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12" r:id="rId2"/>
    <p:sldMasterId id="2147484571" r:id="rId3"/>
    <p:sldMasterId id="2147485714" r:id="rId4"/>
    <p:sldMasterId id="2147488302" r:id="rId5"/>
  </p:sldMasterIdLst>
  <p:notesMasterIdLst>
    <p:notesMasterId r:id="rId54"/>
  </p:notesMasterIdLst>
  <p:handoutMasterIdLst>
    <p:handoutMasterId r:id="rId55"/>
  </p:handoutMasterIdLst>
  <p:sldIdLst>
    <p:sldId id="4681" r:id="rId6"/>
    <p:sldId id="4816" r:id="rId7"/>
    <p:sldId id="4817" r:id="rId8"/>
    <p:sldId id="4818" r:id="rId9"/>
    <p:sldId id="4819" r:id="rId10"/>
    <p:sldId id="4822" r:id="rId11"/>
    <p:sldId id="4823" r:id="rId12"/>
    <p:sldId id="4824" r:id="rId13"/>
    <p:sldId id="4794" r:id="rId14"/>
    <p:sldId id="4872" r:id="rId15"/>
    <p:sldId id="4826" r:id="rId16"/>
    <p:sldId id="4827" r:id="rId17"/>
    <p:sldId id="4793" r:id="rId18"/>
    <p:sldId id="4820" r:id="rId19"/>
    <p:sldId id="4797" r:id="rId20"/>
    <p:sldId id="4862" r:id="rId21"/>
    <p:sldId id="4863" r:id="rId22"/>
    <p:sldId id="4798" r:id="rId23"/>
    <p:sldId id="4873" r:id="rId24"/>
    <p:sldId id="4838" r:id="rId25"/>
    <p:sldId id="4839" r:id="rId26"/>
    <p:sldId id="4840" r:id="rId27"/>
    <p:sldId id="4841" r:id="rId28"/>
    <p:sldId id="4843" r:id="rId29"/>
    <p:sldId id="4844" r:id="rId30"/>
    <p:sldId id="4864" r:id="rId31"/>
    <p:sldId id="4845" r:id="rId32"/>
    <p:sldId id="4842" r:id="rId33"/>
    <p:sldId id="4846" r:id="rId34"/>
    <p:sldId id="4847" r:id="rId35"/>
    <p:sldId id="4850" r:id="rId36"/>
    <p:sldId id="4851" r:id="rId37"/>
    <p:sldId id="4852" r:id="rId38"/>
    <p:sldId id="4853" r:id="rId39"/>
    <p:sldId id="4854" r:id="rId40"/>
    <p:sldId id="4855" r:id="rId41"/>
    <p:sldId id="4856" r:id="rId42"/>
    <p:sldId id="4857" r:id="rId43"/>
    <p:sldId id="4858" r:id="rId44"/>
    <p:sldId id="4859" r:id="rId45"/>
    <p:sldId id="4805" r:id="rId46"/>
    <p:sldId id="4866" r:id="rId47"/>
    <p:sldId id="4867" r:id="rId48"/>
    <p:sldId id="4868" r:id="rId49"/>
    <p:sldId id="4869" r:id="rId50"/>
    <p:sldId id="4870" r:id="rId51"/>
    <p:sldId id="4871" r:id="rId52"/>
    <p:sldId id="4860" r:id="rId5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7D9"/>
    <a:srgbClr val="DDEAFC"/>
    <a:srgbClr val="DCECCA"/>
    <a:srgbClr val="B1C4E7"/>
    <a:srgbClr val="8FAADC"/>
    <a:srgbClr val="BFBFBF"/>
    <a:srgbClr val="3B812F"/>
    <a:srgbClr val="A6A6A6"/>
    <a:srgbClr val="7F7F7F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1" autoAdjust="0"/>
    <p:restoredTop sz="80899" autoAdjust="0"/>
  </p:normalViewPr>
  <p:slideViewPr>
    <p:cSldViewPr>
      <p:cViewPr varScale="1">
        <p:scale>
          <a:sx n="125" d="100"/>
          <a:sy n="125" d="100"/>
        </p:scale>
        <p:origin x="3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408" y="10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viewProps" Target="viewProp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&#53685;&#54633;%20&#47928;&#49436;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Jisung%20Park\Documents\&#53685;&#54633;%20&#47928;&#49436;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Jisung%20Park\Documents\&#53685;&#54633;%20&#47928;&#49436;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spark/Dropbox/research/mywork/rropt/characterization/eval_2021_v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spark/Dropbox/research/mywork/rropt/characterization/eval_2021_v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spark/Dropbox/research/mywork/rropt/characterization/eval_2021_v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spark/Dropbox/research/mywork/rropt/characterization/eval_2021_v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354509412486665"/>
          <c:y val="6.1528371751039229E-2"/>
          <c:w val="0.85176281031120193"/>
          <c:h val="0.69665080824973336"/>
        </c:manualLayout>
      </c:layout>
      <c:lineChart>
        <c:grouping val="standard"/>
        <c:varyColors val="0"/>
        <c:ser>
          <c:idx val="0"/>
          <c:order val="0"/>
          <c:tx>
            <c:strRef>
              <c:f>'[통합 문서2.xlsx]margin'!$A$3</c:f>
              <c:strCache>
                <c:ptCount val="1"/>
                <c:pt idx="0">
                  <c:v>0K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19050">
                <a:solidFill>
                  <a:srgbClr val="C00000"/>
                </a:solidFill>
              </a:ln>
              <a:effectLst/>
            </c:spPr>
          </c:marker>
          <c:cat>
            <c:numRef>
              <c:f>[1]margin!$B$2:$F$2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</c:numCache>
            </c:numRef>
          </c:cat>
          <c:val>
            <c:numRef>
              <c:f>[1]margin!$B$3:$F$3</c:f>
              <c:numCache>
                <c:formatCode>General</c:formatCode>
                <c:ptCount val="5"/>
                <c:pt idx="0">
                  <c:v>7</c:v>
                </c:pt>
                <c:pt idx="1">
                  <c:v>15</c:v>
                </c:pt>
                <c:pt idx="2">
                  <c:v>20</c:v>
                </c:pt>
                <c:pt idx="3">
                  <c:v>23</c:v>
                </c:pt>
                <c:pt idx="4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E3-B44C-A9A4-FB213B4DC854}"/>
            </c:ext>
          </c:extLst>
        </c:ser>
        <c:ser>
          <c:idx val="1"/>
          <c:order val="1"/>
          <c:tx>
            <c:strRef>
              <c:f>'[통합 문서2.xlsx]margin'!$A$4</c:f>
              <c:strCache>
                <c:ptCount val="1"/>
                <c:pt idx="0">
                  <c:v>1K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chemeClr val="bg1"/>
              </a:solidFill>
              <a:ln w="19050">
                <a:solidFill>
                  <a:schemeClr val="accent2"/>
                </a:solidFill>
              </a:ln>
              <a:effectLst/>
            </c:spPr>
          </c:marker>
          <c:cat>
            <c:numRef>
              <c:f>[1]margin!$B$2:$F$2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</c:numCache>
            </c:numRef>
          </c:cat>
          <c:val>
            <c:numRef>
              <c:f>[1]margin!$B$4:$F$4</c:f>
              <c:numCache>
                <c:formatCode>General</c:formatCode>
                <c:ptCount val="5"/>
                <c:pt idx="0">
                  <c:v>10</c:v>
                </c:pt>
                <c:pt idx="1">
                  <c:v>19</c:v>
                </c:pt>
                <c:pt idx="2">
                  <c:v>26</c:v>
                </c:pt>
                <c:pt idx="3">
                  <c:v>28</c:v>
                </c:pt>
                <c:pt idx="4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E3-B44C-A9A4-FB213B4DC854}"/>
            </c:ext>
          </c:extLst>
        </c:ser>
        <c:ser>
          <c:idx val="2"/>
          <c:order val="2"/>
          <c:tx>
            <c:strRef>
              <c:f>'[통합 문서2.xlsx]margin'!$A$5</c:f>
              <c:strCache>
                <c:ptCount val="1"/>
                <c:pt idx="0">
                  <c:v>2K</c:v>
                </c:pt>
              </c:strCache>
            </c:strRef>
          </c:tx>
          <c:spPr>
            <a:ln w="190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cat>
            <c:numRef>
              <c:f>[1]margin!$B$2:$F$2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</c:numCache>
            </c:numRef>
          </c:cat>
          <c:val>
            <c:numRef>
              <c:f>[1]margin!$B$5:$F$5</c:f>
              <c:numCache>
                <c:formatCode>General</c:formatCode>
                <c:ptCount val="5"/>
                <c:pt idx="0">
                  <c:v>15</c:v>
                </c:pt>
                <c:pt idx="1">
                  <c:v>25</c:v>
                </c:pt>
                <c:pt idx="2">
                  <c:v>31</c:v>
                </c:pt>
                <c:pt idx="3">
                  <c:v>33</c:v>
                </c:pt>
                <c:pt idx="4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E3-B44C-A9A4-FB213B4DC8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7087712"/>
        <c:axId val="397083552"/>
      </c:lineChart>
      <c:catAx>
        <c:axId val="397087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397083552"/>
        <c:crosses val="autoZero"/>
        <c:auto val="1"/>
        <c:lblAlgn val="ctr"/>
        <c:lblOffset val="100"/>
        <c:noMultiLvlLbl val="0"/>
      </c:catAx>
      <c:valAx>
        <c:axId val="397083552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397087712"/>
        <c:crosses val="autoZero"/>
        <c:crossBetween val="midCat"/>
        <c:majorUnit val="20"/>
        <c:minorUnit val="5"/>
      </c:valAx>
      <c:spPr>
        <a:noFill/>
        <a:ln w="1905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CH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354509412486665"/>
          <c:y val="6.1528371751039229E-2"/>
          <c:w val="0.85176281031120193"/>
          <c:h val="0.69665080824973336"/>
        </c:manualLayout>
      </c:layout>
      <c:lineChart>
        <c:grouping val="standard"/>
        <c:varyColors val="0"/>
        <c:ser>
          <c:idx val="1"/>
          <c:order val="0"/>
          <c:tx>
            <c:strRef>
              <c:f>RET!$A$26</c:f>
              <c:strCache>
                <c:ptCount val="1"/>
                <c:pt idx="0">
                  <c:v>(0, 6)</c:v>
                </c:pt>
              </c:strCache>
            </c:strRef>
          </c:tx>
          <c:spPr>
            <a:ln w="19050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19050">
                <a:solidFill>
                  <a:srgbClr val="C00000"/>
                </a:solidFill>
              </a:ln>
              <a:effectLst/>
            </c:spPr>
          </c:marker>
          <c:cat>
            <c:numRef>
              <c:f>RET!$B$24:$K$24</c:f>
              <c:numCache>
                <c:formatCode>General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0.85</c:v>
                </c:pt>
                <c:pt idx="3">
                  <c:v>0.8</c:v>
                </c:pt>
                <c:pt idx="4">
                  <c:v>0.7</c:v>
                </c:pt>
                <c:pt idx="5">
                  <c:v>0.65</c:v>
                </c:pt>
                <c:pt idx="6">
                  <c:v>0.6</c:v>
                </c:pt>
                <c:pt idx="7">
                  <c:v>0.5</c:v>
                </c:pt>
                <c:pt idx="8">
                  <c:v>0.45</c:v>
                </c:pt>
                <c:pt idx="9">
                  <c:v>0.4</c:v>
                </c:pt>
              </c:numCache>
            </c:numRef>
          </c:cat>
          <c:val>
            <c:numRef>
              <c:f>RET!$B$26:$K$26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  <c:pt idx="5">
                  <c:v>6</c:v>
                </c:pt>
                <c:pt idx="6">
                  <c:v>10</c:v>
                </c:pt>
                <c:pt idx="7">
                  <c:v>19</c:v>
                </c:pt>
                <c:pt idx="8">
                  <c:v>30</c:v>
                </c:pt>
                <c:pt idx="9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CC-C440-855B-83F12634C040}"/>
            </c:ext>
          </c:extLst>
        </c:ser>
        <c:ser>
          <c:idx val="2"/>
          <c:order val="1"/>
          <c:tx>
            <c:strRef>
              <c:f>RET!$A$27</c:f>
              <c:strCache>
                <c:ptCount val="1"/>
                <c:pt idx="0">
                  <c:v>(0, 12)</c:v>
                </c:pt>
              </c:strCache>
            </c:strRef>
          </c:tx>
          <c:spPr>
            <a:ln w="19050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19050">
                <a:solidFill>
                  <a:srgbClr val="C00000"/>
                </a:solidFill>
              </a:ln>
              <a:effectLst/>
            </c:spPr>
          </c:marker>
          <c:cat>
            <c:numRef>
              <c:f>RET!$B$24:$K$24</c:f>
              <c:numCache>
                <c:formatCode>General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0.85</c:v>
                </c:pt>
                <c:pt idx="3">
                  <c:v>0.8</c:v>
                </c:pt>
                <c:pt idx="4">
                  <c:v>0.7</c:v>
                </c:pt>
                <c:pt idx="5">
                  <c:v>0.65</c:v>
                </c:pt>
                <c:pt idx="6">
                  <c:v>0.6</c:v>
                </c:pt>
                <c:pt idx="7">
                  <c:v>0.5</c:v>
                </c:pt>
                <c:pt idx="8">
                  <c:v>0.45</c:v>
                </c:pt>
                <c:pt idx="9">
                  <c:v>0.4</c:v>
                </c:pt>
              </c:numCache>
            </c:numRef>
          </c:cat>
          <c:val>
            <c:numRef>
              <c:f>RET!$B$27:$K$27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7</c:v>
                </c:pt>
                <c:pt idx="6">
                  <c:v>13</c:v>
                </c:pt>
                <c:pt idx="7">
                  <c:v>22</c:v>
                </c:pt>
                <c:pt idx="8">
                  <c:v>35</c:v>
                </c:pt>
                <c:pt idx="9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CC-C440-855B-83F12634C040}"/>
            </c:ext>
          </c:extLst>
        </c:ser>
        <c:ser>
          <c:idx val="6"/>
          <c:order val="2"/>
          <c:tx>
            <c:strRef>
              <c:f>RET!$A$31</c:f>
              <c:strCache>
                <c:ptCount val="1"/>
                <c:pt idx="0">
                  <c:v>(2, 0)</c:v>
                </c:pt>
              </c:strCache>
            </c:strRef>
          </c:tx>
          <c:spPr>
            <a:ln w="190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cat>
            <c:numRef>
              <c:f>RET!$B$24:$K$24</c:f>
              <c:numCache>
                <c:formatCode>General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0.85</c:v>
                </c:pt>
                <c:pt idx="3">
                  <c:v>0.8</c:v>
                </c:pt>
                <c:pt idx="4">
                  <c:v>0.7</c:v>
                </c:pt>
                <c:pt idx="5">
                  <c:v>0.65</c:v>
                </c:pt>
                <c:pt idx="6">
                  <c:v>0.6</c:v>
                </c:pt>
                <c:pt idx="7">
                  <c:v>0.5</c:v>
                </c:pt>
                <c:pt idx="8">
                  <c:v>0.45</c:v>
                </c:pt>
                <c:pt idx="9">
                  <c:v>0.4</c:v>
                </c:pt>
              </c:numCache>
            </c:numRef>
          </c:cat>
          <c:val>
            <c:numRef>
              <c:f>RET!$B$31:$K$31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11</c:v>
                </c:pt>
                <c:pt idx="6">
                  <c:v>17</c:v>
                </c:pt>
                <c:pt idx="7">
                  <c:v>24</c:v>
                </c:pt>
                <c:pt idx="8">
                  <c:v>37</c:v>
                </c:pt>
                <c:pt idx="9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9CC-C440-855B-83F12634C040}"/>
            </c:ext>
          </c:extLst>
        </c:ser>
        <c:ser>
          <c:idx val="8"/>
          <c:order val="3"/>
          <c:tx>
            <c:strRef>
              <c:f>RET!$A$33</c:f>
              <c:strCache>
                <c:ptCount val="1"/>
                <c:pt idx="0">
                  <c:v>(2, 12)</c:v>
                </c:pt>
              </c:strCache>
            </c:strRef>
          </c:tx>
          <c:spPr>
            <a:ln w="19050" cap="rnd">
              <a:solidFill>
                <a:srgbClr val="35742A">
                  <a:lumMod val="75000"/>
                </a:srgbClr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19050">
                <a:solidFill>
                  <a:schemeClr val="accent6">
                    <a:lumMod val="75000"/>
                  </a:schemeClr>
                </a:solidFill>
                <a:prstDash val="solid"/>
              </a:ln>
              <a:effectLst/>
            </c:spPr>
          </c:marker>
          <c:cat>
            <c:numRef>
              <c:f>RET!$B$24:$K$24</c:f>
              <c:numCache>
                <c:formatCode>General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0.85</c:v>
                </c:pt>
                <c:pt idx="3">
                  <c:v>0.8</c:v>
                </c:pt>
                <c:pt idx="4">
                  <c:v>0.7</c:v>
                </c:pt>
                <c:pt idx="5">
                  <c:v>0.65</c:v>
                </c:pt>
                <c:pt idx="6">
                  <c:v>0.6</c:v>
                </c:pt>
                <c:pt idx="7">
                  <c:v>0.5</c:v>
                </c:pt>
                <c:pt idx="8">
                  <c:v>0.45</c:v>
                </c:pt>
                <c:pt idx="9">
                  <c:v>0.4</c:v>
                </c:pt>
              </c:numCache>
            </c:numRef>
          </c:cat>
          <c:val>
            <c:numRef>
              <c:f>RET!$B$33:$K$33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9</c:v>
                </c:pt>
                <c:pt idx="5">
                  <c:v>15</c:v>
                </c:pt>
                <c:pt idx="6">
                  <c:v>23</c:v>
                </c:pt>
                <c:pt idx="7">
                  <c:v>35</c:v>
                </c:pt>
                <c:pt idx="8">
                  <c:v>51</c:v>
                </c:pt>
                <c:pt idx="9">
                  <c:v>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9CC-C440-855B-83F12634C0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7087712"/>
        <c:axId val="397083552"/>
      </c:lineChart>
      <c:catAx>
        <c:axId val="397087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39708355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97083552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397087712"/>
        <c:crosses val="autoZero"/>
        <c:crossBetween val="midCat"/>
        <c:majorUnit val="20"/>
        <c:minorUnit val="5"/>
      </c:valAx>
      <c:spPr>
        <a:noFill/>
        <a:ln w="1905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CH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354509412486665"/>
          <c:y val="6.1528371751039229E-2"/>
          <c:w val="0.85176281031120193"/>
          <c:h val="0.69665080824973336"/>
        </c:manualLayout>
      </c:layout>
      <c:lineChart>
        <c:grouping val="standard"/>
        <c:varyColors val="0"/>
        <c:ser>
          <c:idx val="1"/>
          <c:order val="0"/>
          <c:tx>
            <c:strRef>
              <c:f>RET!$A$26</c:f>
              <c:strCache>
                <c:ptCount val="1"/>
                <c:pt idx="0">
                  <c:v>(0, 6)</c:v>
                </c:pt>
              </c:strCache>
            </c:strRef>
          </c:tx>
          <c:spPr>
            <a:ln w="19050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19050">
                <a:solidFill>
                  <a:srgbClr val="C00000"/>
                </a:solidFill>
              </a:ln>
              <a:effectLst/>
            </c:spPr>
          </c:marker>
          <c:cat>
            <c:numRef>
              <c:f>RET!$B$24:$K$24</c:f>
              <c:numCache>
                <c:formatCode>General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0.85</c:v>
                </c:pt>
                <c:pt idx="3">
                  <c:v>0.8</c:v>
                </c:pt>
                <c:pt idx="4">
                  <c:v>0.7</c:v>
                </c:pt>
                <c:pt idx="5">
                  <c:v>0.65</c:v>
                </c:pt>
                <c:pt idx="6">
                  <c:v>0.6</c:v>
                </c:pt>
                <c:pt idx="7">
                  <c:v>0.5</c:v>
                </c:pt>
                <c:pt idx="8">
                  <c:v>0.45</c:v>
                </c:pt>
                <c:pt idx="9">
                  <c:v>0.4</c:v>
                </c:pt>
              </c:numCache>
            </c:numRef>
          </c:cat>
          <c:val>
            <c:numRef>
              <c:f>RET!$B$26:$K$26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  <c:pt idx="5">
                  <c:v>6</c:v>
                </c:pt>
                <c:pt idx="6">
                  <c:v>10</c:v>
                </c:pt>
                <c:pt idx="7">
                  <c:v>19</c:v>
                </c:pt>
                <c:pt idx="8">
                  <c:v>30</c:v>
                </c:pt>
                <c:pt idx="9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CC-C440-855B-83F12634C040}"/>
            </c:ext>
          </c:extLst>
        </c:ser>
        <c:ser>
          <c:idx val="2"/>
          <c:order val="1"/>
          <c:tx>
            <c:strRef>
              <c:f>RET!$A$27</c:f>
              <c:strCache>
                <c:ptCount val="1"/>
                <c:pt idx="0">
                  <c:v>(0, 12)</c:v>
                </c:pt>
              </c:strCache>
            </c:strRef>
          </c:tx>
          <c:spPr>
            <a:ln w="19050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19050">
                <a:solidFill>
                  <a:srgbClr val="C00000"/>
                </a:solidFill>
              </a:ln>
              <a:effectLst/>
            </c:spPr>
          </c:marker>
          <c:cat>
            <c:numRef>
              <c:f>RET!$B$24:$K$24</c:f>
              <c:numCache>
                <c:formatCode>General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0.85</c:v>
                </c:pt>
                <c:pt idx="3">
                  <c:v>0.8</c:v>
                </c:pt>
                <c:pt idx="4">
                  <c:v>0.7</c:v>
                </c:pt>
                <c:pt idx="5">
                  <c:v>0.65</c:v>
                </c:pt>
                <c:pt idx="6">
                  <c:v>0.6</c:v>
                </c:pt>
                <c:pt idx="7">
                  <c:v>0.5</c:v>
                </c:pt>
                <c:pt idx="8">
                  <c:v>0.45</c:v>
                </c:pt>
                <c:pt idx="9">
                  <c:v>0.4</c:v>
                </c:pt>
              </c:numCache>
            </c:numRef>
          </c:cat>
          <c:val>
            <c:numRef>
              <c:f>RET!$B$27:$K$27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7</c:v>
                </c:pt>
                <c:pt idx="6">
                  <c:v>13</c:v>
                </c:pt>
                <c:pt idx="7">
                  <c:v>22</c:v>
                </c:pt>
                <c:pt idx="8">
                  <c:v>35</c:v>
                </c:pt>
                <c:pt idx="9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CC-C440-855B-83F12634C040}"/>
            </c:ext>
          </c:extLst>
        </c:ser>
        <c:ser>
          <c:idx val="6"/>
          <c:order val="2"/>
          <c:tx>
            <c:strRef>
              <c:f>RET!$A$31</c:f>
              <c:strCache>
                <c:ptCount val="1"/>
                <c:pt idx="0">
                  <c:v>(2, 0)</c:v>
                </c:pt>
              </c:strCache>
            </c:strRef>
          </c:tx>
          <c:spPr>
            <a:ln w="190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cat>
            <c:numRef>
              <c:f>RET!$B$24:$K$24</c:f>
              <c:numCache>
                <c:formatCode>General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0.85</c:v>
                </c:pt>
                <c:pt idx="3">
                  <c:v>0.8</c:v>
                </c:pt>
                <c:pt idx="4">
                  <c:v>0.7</c:v>
                </c:pt>
                <c:pt idx="5">
                  <c:v>0.65</c:v>
                </c:pt>
                <c:pt idx="6">
                  <c:v>0.6</c:v>
                </c:pt>
                <c:pt idx="7">
                  <c:v>0.5</c:v>
                </c:pt>
                <c:pt idx="8">
                  <c:v>0.45</c:v>
                </c:pt>
                <c:pt idx="9">
                  <c:v>0.4</c:v>
                </c:pt>
              </c:numCache>
            </c:numRef>
          </c:cat>
          <c:val>
            <c:numRef>
              <c:f>RET!$B$31:$K$31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11</c:v>
                </c:pt>
                <c:pt idx="6">
                  <c:v>17</c:v>
                </c:pt>
                <c:pt idx="7">
                  <c:v>24</c:v>
                </c:pt>
                <c:pt idx="8">
                  <c:v>37</c:v>
                </c:pt>
                <c:pt idx="9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9CC-C440-855B-83F12634C040}"/>
            </c:ext>
          </c:extLst>
        </c:ser>
        <c:ser>
          <c:idx val="8"/>
          <c:order val="3"/>
          <c:tx>
            <c:strRef>
              <c:f>RET!$A$33</c:f>
              <c:strCache>
                <c:ptCount val="1"/>
                <c:pt idx="0">
                  <c:v>(2, 12)</c:v>
                </c:pt>
              </c:strCache>
            </c:strRef>
          </c:tx>
          <c:spPr>
            <a:ln w="19050" cap="rnd">
              <a:solidFill>
                <a:srgbClr val="35742A">
                  <a:lumMod val="75000"/>
                </a:srgbClr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19050">
                <a:solidFill>
                  <a:schemeClr val="accent6">
                    <a:lumMod val="75000"/>
                  </a:schemeClr>
                </a:solidFill>
                <a:prstDash val="solid"/>
              </a:ln>
              <a:effectLst/>
            </c:spPr>
          </c:marker>
          <c:cat>
            <c:numRef>
              <c:f>RET!$B$24:$K$24</c:f>
              <c:numCache>
                <c:formatCode>General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0.85</c:v>
                </c:pt>
                <c:pt idx="3">
                  <c:v>0.8</c:v>
                </c:pt>
                <c:pt idx="4">
                  <c:v>0.7</c:v>
                </c:pt>
                <c:pt idx="5">
                  <c:v>0.65</c:v>
                </c:pt>
                <c:pt idx="6">
                  <c:v>0.6</c:v>
                </c:pt>
                <c:pt idx="7">
                  <c:v>0.5</c:v>
                </c:pt>
                <c:pt idx="8">
                  <c:v>0.45</c:v>
                </c:pt>
                <c:pt idx="9">
                  <c:v>0.4</c:v>
                </c:pt>
              </c:numCache>
            </c:numRef>
          </c:cat>
          <c:val>
            <c:numRef>
              <c:f>RET!$B$33:$K$33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9</c:v>
                </c:pt>
                <c:pt idx="5">
                  <c:v>15</c:v>
                </c:pt>
                <c:pt idx="6">
                  <c:v>23</c:v>
                </c:pt>
                <c:pt idx="7">
                  <c:v>35</c:v>
                </c:pt>
                <c:pt idx="8">
                  <c:v>51</c:v>
                </c:pt>
                <c:pt idx="9">
                  <c:v>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9CC-C440-855B-83F12634C0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7087712"/>
        <c:axId val="397083552"/>
      </c:lineChart>
      <c:catAx>
        <c:axId val="397087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39708355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97083552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397087712"/>
        <c:crosses val="autoZero"/>
        <c:crossBetween val="midCat"/>
        <c:majorUnit val="20"/>
        <c:minorUnit val="5"/>
      </c:valAx>
      <c:spPr>
        <a:noFill/>
        <a:ln w="1905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CH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Baseline!$B$84</c:f>
              <c:strCache>
                <c:ptCount val="1"/>
                <c:pt idx="0">
                  <c:v>PnAR2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Baseline!$C$84:$K$84</c:f>
              <c:numCache>
                <c:formatCode>General</c:formatCode>
                <c:ptCount val="9"/>
                <c:pt idx="0">
                  <c:v>0.90486190522226706</c:v>
                </c:pt>
                <c:pt idx="1">
                  <c:v>0.72047566378915096</c:v>
                </c:pt>
                <c:pt idx="2">
                  <c:v>0.91361567847542213</c:v>
                </c:pt>
                <c:pt idx="3">
                  <c:v>0.8227483586379094</c:v>
                </c:pt>
                <c:pt idx="4">
                  <c:v>0.63461565654008578</c:v>
                </c:pt>
                <c:pt idx="5">
                  <c:v>0.73784656797461667</c:v>
                </c:pt>
                <c:pt idx="6">
                  <c:v>0.70164501668730239</c:v>
                </c:pt>
                <c:pt idx="7">
                  <c:v>0.57859701449506729</c:v>
                </c:pt>
                <c:pt idx="8">
                  <c:v>0.68142943290765778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CA-4C45-8204-D2134EC3D6E6}"/>
            </c:ext>
          </c:extLst>
        </c:ser>
        <c:ser>
          <c:idx val="2"/>
          <c:order val="1"/>
          <c:tx>
            <c:strRef>
              <c:f>Baseline!$B$85</c:f>
              <c:strCache>
                <c:ptCount val="1"/>
                <c:pt idx="0">
                  <c:v>STOA</c:v>
                </c:pt>
              </c:strCache>
            </c:strRef>
          </c:tx>
          <c:spPr>
            <a:noFill/>
            <a:ln w="15875">
              <a:noFill/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Baseline!$C$85:$K$85</c:f>
              <c:numCache>
                <c:formatCode>General</c:formatCode>
                <c:ptCount val="9"/>
                <c:pt idx="0">
                  <c:v>0.90529650174790799</c:v>
                </c:pt>
                <c:pt idx="1">
                  <c:v>0.53764828405548415</c:v>
                </c:pt>
                <c:pt idx="2">
                  <c:v>0.72298542831473489</c:v>
                </c:pt>
                <c:pt idx="3">
                  <c:v>0.77523201222214755</c:v>
                </c:pt>
                <c:pt idx="4">
                  <c:v>0.41030668699224798</c:v>
                </c:pt>
                <c:pt idx="5">
                  <c:v>0.5754861389545034</c:v>
                </c:pt>
                <c:pt idx="6">
                  <c:v>0.53198703002046954</c:v>
                </c:pt>
                <c:pt idx="7">
                  <c:v>0.34395738154135636</c:v>
                </c:pt>
                <c:pt idx="8">
                  <c:v>0.48270745239617679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CA-4C45-8204-D2134EC3D6E6}"/>
            </c:ext>
          </c:extLst>
        </c:ser>
        <c:ser>
          <c:idx val="3"/>
          <c:order val="2"/>
          <c:tx>
            <c:strRef>
              <c:f>Baseline!$B$86</c:f>
              <c:strCache>
                <c:ptCount val="1"/>
                <c:pt idx="0">
                  <c:v>STOA+PnAR2</c:v>
                </c:pt>
              </c:strCache>
            </c:strRef>
          </c:tx>
          <c:spPr>
            <a:noFill/>
            <a:ln w="15875">
              <a:noFill/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Baseline!$C$86:$K$86</c:f>
              <c:numCache>
                <c:formatCode>General</c:formatCode>
                <c:ptCount val="9"/>
                <c:pt idx="0">
                  <c:v>0.89455594290128104</c:v>
                </c:pt>
                <c:pt idx="1">
                  <c:v>0.46064483537094458</c:v>
                </c:pt>
                <c:pt idx="2">
                  <c:v>0.68343505741541533</c:v>
                </c:pt>
                <c:pt idx="3">
                  <c:v>0.75447370975269912</c:v>
                </c:pt>
                <c:pt idx="4">
                  <c:v>0.31072525324629424</c:v>
                </c:pt>
                <c:pt idx="5">
                  <c:v>0.50284401990196037</c:v>
                </c:pt>
                <c:pt idx="6">
                  <c:v>0.48635815724731091</c:v>
                </c:pt>
                <c:pt idx="7">
                  <c:v>0.24540629083246124</c:v>
                </c:pt>
                <c:pt idx="8">
                  <c:v>0.40127943181207232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CA-4C45-8204-D2134EC3D6E6}"/>
            </c:ext>
          </c:extLst>
        </c:ser>
        <c:ser>
          <c:idx val="4"/>
          <c:order val="3"/>
          <c:tx>
            <c:strRef>
              <c:f>Baseline!$B$87</c:f>
              <c:strCache>
                <c:ptCount val="1"/>
                <c:pt idx="0">
                  <c:v>IDEAL</c:v>
                </c:pt>
              </c:strCache>
            </c:strRef>
          </c:tx>
          <c:spPr>
            <a:noFill/>
            <a:ln w="15875">
              <a:noFill/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Baseline!$C$87:$K$87</c:f>
              <c:numCache>
                <c:formatCode>General</c:formatCode>
                <c:ptCount val="9"/>
                <c:pt idx="0">
                  <c:v>0.86896187947400771</c:v>
                </c:pt>
                <c:pt idx="1">
                  <c:v>0.29820570321851209</c:v>
                </c:pt>
                <c:pt idx="2">
                  <c:v>0.58691261721746724</c:v>
                </c:pt>
                <c:pt idx="3">
                  <c:v>0.71840505113689168</c:v>
                </c:pt>
                <c:pt idx="4">
                  <c:v>0.14855823598102655</c:v>
                </c:pt>
                <c:pt idx="5">
                  <c:v>0.37684404370484281</c:v>
                </c:pt>
                <c:pt idx="6">
                  <c:v>0.4086221024491945</c:v>
                </c:pt>
                <c:pt idx="7">
                  <c:v>9.5100447328286986E-2</c:v>
                </c:pt>
                <c:pt idx="8">
                  <c:v>0.26903503901274989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CA-4C45-8204-D2134EC3D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0893696"/>
        <c:axId val="1393560048"/>
      </c:barChart>
      <c:catAx>
        <c:axId val="13908936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1393560048"/>
        <c:crosses val="autoZero"/>
        <c:auto val="1"/>
        <c:lblAlgn val="ctr"/>
        <c:lblOffset val="100"/>
        <c:noMultiLvlLbl val="0"/>
      </c:catAx>
      <c:valAx>
        <c:axId val="139356004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 w="158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1390893696"/>
        <c:crosses val="autoZero"/>
        <c:crossBetween val="between"/>
        <c:majorUnit val="0.2"/>
        <c:minorUnit val="5.000000000000001E-2"/>
      </c:valAx>
      <c:spPr>
        <a:noFill/>
        <a:ln w="19050"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Baseline!$B$84</c:f>
              <c:strCache>
                <c:ptCount val="1"/>
                <c:pt idx="0">
                  <c:v>PnAR2</c:v>
                </c:pt>
              </c:strCache>
            </c:strRef>
          </c:tx>
          <c:spPr>
            <a:solidFill>
              <a:schemeClr val="accent2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Baseline!$C$84:$K$84</c:f>
              <c:numCache>
                <c:formatCode>General</c:formatCode>
                <c:ptCount val="9"/>
                <c:pt idx="0">
                  <c:v>0.90486190522226706</c:v>
                </c:pt>
                <c:pt idx="1">
                  <c:v>0.72047566378915096</c:v>
                </c:pt>
                <c:pt idx="2">
                  <c:v>0.91361567847542213</c:v>
                </c:pt>
                <c:pt idx="3">
                  <c:v>0.8227483586379094</c:v>
                </c:pt>
                <c:pt idx="4">
                  <c:v>0.63461565654008578</c:v>
                </c:pt>
                <c:pt idx="5">
                  <c:v>0.73784656797461667</c:v>
                </c:pt>
                <c:pt idx="6">
                  <c:v>0.70164501668730239</c:v>
                </c:pt>
                <c:pt idx="7">
                  <c:v>0.57859701449506729</c:v>
                </c:pt>
                <c:pt idx="8">
                  <c:v>0.68142943290765778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CA-4C45-8204-D2134EC3D6E6}"/>
            </c:ext>
          </c:extLst>
        </c:ser>
        <c:ser>
          <c:idx val="2"/>
          <c:order val="1"/>
          <c:tx>
            <c:strRef>
              <c:f>Baseline!$B$85</c:f>
              <c:strCache>
                <c:ptCount val="1"/>
                <c:pt idx="0">
                  <c:v>STOA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Baseline!$C$85:$K$85</c:f>
              <c:numCache>
                <c:formatCode>General</c:formatCode>
                <c:ptCount val="9"/>
                <c:pt idx="0">
                  <c:v>0.90529650174790799</c:v>
                </c:pt>
                <c:pt idx="1">
                  <c:v>0.53764828405548415</c:v>
                </c:pt>
                <c:pt idx="2">
                  <c:v>0.72298542831473489</c:v>
                </c:pt>
                <c:pt idx="3">
                  <c:v>0.77523201222214755</c:v>
                </c:pt>
                <c:pt idx="4">
                  <c:v>0.41030668699224798</c:v>
                </c:pt>
                <c:pt idx="5">
                  <c:v>0.5754861389545034</c:v>
                </c:pt>
                <c:pt idx="6">
                  <c:v>0.53198703002046954</c:v>
                </c:pt>
                <c:pt idx="7">
                  <c:v>0.34395738154135636</c:v>
                </c:pt>
                <c:pt idx="8">
                  <c:v>0.48270745239617679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CA-4C45-8204-D2134EC3D6E6}"/>
            </c:ext>
          </c:extLst>
        </c:ser>
        <c:ser>
          <c:idx val="3"/>
          <c:order val="2"/>
          <c:tx>
            <c:strRef>
              <c:f>Baseline!$B$86</c:f>
              <c:strCache>
                <c:ptCount val="1"/>
                <c:pt idx="0">
                  <c:v>STOA+PnAR2</c:v>
                </c:pt>
              </c:strCache>
            </c:strRef>
          </c:tx>
          <c:spPr>
            <a:noFill/>
            <a:ln w="15875">
              <a:noFill/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Baseline!$C$86:$K$86</c:f>
              <c:numCache>
                <c:formatCode>General</c:formatCode>
                <c:ptCount val="9"/>
                <c:pt idx="0">
                  <c:v>0.89455594290128104</c:v>
                </c:pt>
                <c:pt idx="1">
                  <c:v>0.46064483537094458</c:v>
                </c:pt>
                <c:pt idx="2">
                  <c:v>0.68343505741541533</c:v>
                </c:pt>
                <c:pt idx="3">
                  <c:v>0.75447370975269912</c:v>
                </c:pt>
                <c:pt idx="4">
                  <c:v>0.31072525324629424</c:v>
                </c:pt>
                <c:pt idx="5">
                  <c:v>0.50284401990196037</c:v>
                </c:pt>
                <c:pt idx="6">
                  <c:v>0.48635815724731091</c:v>
                </c:pt>
                <c:pt idx="7">
                  <c:v>0.24540629083246124</c:v>
                </c:pt>
                <c:pt idx="8">
                  <c:v>0.40127943181207232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CA-4C45-8204-D2134EC3D6E6}"/>
            </c:ext>
          </c:extLst>
        </c:ser>
        <c:ser>
          <c:idx val="4"/>
          <c:order val="3"/>
          <c:tx>
            <c:strRef>
              <c:f>Baseline!$B$87</c:f>
              <c:strCache>
                <c:ptCount val="1"/>
                <c:pt idx="0">
                  <c:v>IDEAL</c:v>
                </c:pt>
              </c:strCache>
            </c:strRef>
          </c:tx>
          <c:spPr>
            <a:noFill/>
            <a:ln w="15875">
              <a:noFill/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Baseline!$C$87:$K$87</c:f>
              <c:numCache>
                <c:formatCode>General</c:formatCode>
                <c:ptCount val="9"/>
                <c:pt idx="0">
                  <c:v>0.86896187947400771</c:v>
                </c:pt>
                <c:pt idx="1">
                  <c:v>0.29820570321851209</c:v>
                </c:pt>
                <c:pt idx="2">
                  <c:v>0.58691261721746724</c:v>
                </c:pt>
                <c:pt idx="3">
                  <c:v>0.71840505113689168</c:v>
                </c:pt>
                <c:pt idx="4">
                  <c:v>0.14855823598102655</c:v>
                </c:pt>
                <c:pt idx="5">
                  <c:v>0.37684404370484281</c:v>
                </c:pt>
                <c:pt idx="6">
                  <c:v>0.4086221024491945</c:v>
                </c:pt>
                <c:pt idx="7">
                  <c:v>9.5100447328286986E-2</c:v>
                </c:pt>
                <c:pt idx="8">
                  <c:v>0.26903503901274989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CA-4C45-8204-D2134EC3D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0893696"/>
        <c:axId val="1393560048"/>
      </c:barChart>
      <c:catAx>
        <c:axId val="13908936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1393560048"/>
        <c:crosses val="autoZero"/>
        <c:auto val="1"/>
        <c:lblAlgn val="ctr"/>
        <c:lblOffset val="100"/>
        <c:noMultiLvlLbl val="0"/>
      </c:catAx>
      <c:valAx>
        <c:axId val="139356004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 w="158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1390893696"/>
        <c:crosses val="autoZero"/>
        <c:crossBetween val="between"/>
        <c:majorUnit val="0.2"/>
        <c:minorUnit val="5.000000000000001E-2"/>
      </c:valAx>
      <c:spPr>
        <a:noFill/>
        <a:ln w="19050"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Baseline!$B$84</c:f>
              <c:strCache>
                <c:ptCount val="1"/>
                <c:pt idx="0">
                  <c:v>PnAR2</c:v>
                </c:pt>
              </c:strCache>
            </c:strRef>
          </c:tx>
          <c:spPr>
            <a:solidFill>
              <a:schemeClr val="accent2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Baseline!$C$84:$K$84</c:f>
              <c:numCache>
                <c:formatCode>General</c:formatCode>
                <c:ptCount val="9"/>
                <c:pt idx="0">
                  <c:v>0.90486190522226706</c:v>
                </c:pt>
                <c:pt idx="1">
                  <c:v>0.72047566378915096</c:v>
                </c:pt>
                <c:pt idx="2">
                  <c:v>0.91361567847542213</c:v>
                </c:pt>
                <c:pt idx="3">
                  <c:v>0.8227483586379094</c:v>
                </c:pt>
                <c:pt idx="4">
                  <c:v>0.63461565654008578</c:v>
                </c:pt>
                <c:pt idx="5">
                  <c:v>0.73784656797461667</c:v>
                </c:pt>
                <c:pt idx="6">
                  <c:v>0.70164501668730239</c:v>
                </c:pt>
                <c:pt idx="7">
                  <c:v>0.57859701449506729</c:v>
                </c:pt>
                <c:pt idx="8">
                  <c:v>0.68142943290765778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CA-4C45-8204-D2134EC3D6E6}"/>
            </c:ext>
          </c:extLst>
        </c:ser>
        <c:ser>
          <c:idx val="2"/>
          <c:order val="1"/>
          <c:tx>
            <c:strRef>
              <c:f>Baseline!$B$85</c:f>
              <c:strCache>
                <c:ptCount val="1"/>
                <c:pt idx="0">
                  <c:v>STOA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Baseline!$C$85:$K$85</c:f>
              <c:numCache>
                <c:formatCode>General</c:formatCode>
                <c:ptCount val="9"/>
                <c:pt idx="0">
                  <c:v>0.90529650174790799</c:v>
                </c:pt>
                <c:pt idx="1">
                  <c:v>0.53764828405548415</c:v>
                </c:pt>
                <c:pt idx="2">
                  <c:v>0.72298542831473489</c:v>
                </c:pt>
                <c:pt idx="3">
                  <c:v>0.77523201222214755</c:v>
                </c:pt>
                <c:pt idx="4">
                  <c:v>0.41030668699224798</c:v>
                </c:pt>
                <c:pt idx="5">
                  <c:v>0.5754861389545034</c:v>
                </c:pt>
                <c:pt idx="6">
                  <c:v>0.53198703002046954</c:v>
                </c:pt>
                <c:pt idx="7">
                  <c:v>0.34395738154135636</c:v>
                </c:pt>
                <c:pt idx="8">
                  <c:v>0.48270745239617679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CA-4C45-8204-D2134EC3D6E6}"/>
            </c:ext>
          </c:extLst>
        </c:ser>
        <c:ser>
          <c:idx val="3"/>
          <c:order val="2"/>
          <c:tx>
            <c:strRef>
              <c:f>Baseline!$B$86</c:f>
              <c:strCache>
                <c:ptCount val="1"/>
                <c:pt idx="0">
                  <c:v>STOA+PnAR2</c:v>
                </c:pt>
              </c:strCache>
            </c:strRef>
          </c:tx>
          <c:spPr>
            <a:noFill/>
            <a:ln w="15875">
              <a:noFill/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Baseline!$C$86:$K$86</c:f>
              <c:numCache>
                <c:formatCode>General</c:formatCode>
                <c:ptCount val="9"/>
                <c:pt idx="0">
                  <c:v>0.89455594290128104</c:v>
                </c:pt>
                <c:pt idx="1">
                  <c:v>0.46064483537094458</c:v>
                </c:pt>
                <c:pt idx="2">
                  <c:v>0.68343505741541533</c:v>
                </c:pt>
                <c:pt idx="3">
                  <c:v>0.75447370975269912</c:v>
                </c:pt>
                <c:pt idx="4">
                  <c:v>0.31072525324629424</c:v>
                </c:pt>
                <c:pt idx="5">
                  <c:v>0.50284401990196037</c:v>
                </c:pt>
                <c:pt idx="6">
                  <c:v>0.48635815724731091</c:v>
                </c:pt>
                <c:pt idx="7">
                  <c:v>0.24540629083246124</c:v>
                </c:pt>
                <c:pt idx="8">
                  <c:v>0.40127943181207232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CA-4C45-8204-D2134EC3D6E6}"/>
            </c:ext>
          </c:extLst>
        </c:ser>
        <c:ser>
          <c:idx val="4"/>
          <c:order val="3"/>
          <c:tx>
            <c:strRef>
              <c:f>Baseline!$B$87</c:f>
              <c:strCache>
                <c:ptCount val="1"/>
                <c:pt idx="0">
                  <c:v>IDEAL</c:v>
                </c:pt>
              </c:strCache>
            </c:strRef>
          </c:tx>
          <c:spPr>
            <a:solidFill>
              <a:srgbClr val="8FAADC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Baseline!$C$87:$K$87</c:f>
              <c:numCache>
                <c:formatCode>General</c:formatCode>
                <c:ptCount val="9"/>
                <c:pt idx="0">
                  <c:v>0.86896187947400771</c:v>
                </c:pt>
                <c:pt idx="1">
                  <c:v>0.29820570321851209</c:v>
                </c:pt>
                <c:pt idx="2">
                  <c:v>0.58691261721746724</c:v>
                </c:pt>
                <c:pt idx="3">
                  <c:v>0.71840505113689168</c:v>
                </c:pt>
                <c:pt idx="4">
                  <c:v>0.14855823598102655</c:v>
                </c:pt>
                <c:pt idx="5">
                  <c:v>0.37684404370484281</c:v>
                </c:pt>
                <c:pt idx="6">
                  <c:v>0.4086221024491945</c:v>
                </c:pt>
                <c:pt idx="7">
                  <c:v>9.5100447328286986E-2</c:v>
                </c:pt>
                <c:pt idx="8">
                  <c:v>0.26903503901274989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CA-4C45-8204-D2134EC3D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0893696"/>
        <c:axId val="1393560048"/>
      </c:barChart>
      <c:catAx>
        <c:axId val="13908936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1393560048"/>
        <c:crosses val="autoZero"/>
        <c:auto val="1"/>
        <c:lblAlgn val="ctr"/>
        <c:lblOffset val="100"/>
        <c:noMultiLvlLbl val="0"/>
      </c:catAx>
      <c:valAx>
        <c:axId val="139356004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 w="158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1390893696"/>
        <c:crosses val="autoZero"/>
        <c:crossBetween val="between"/>
        <c:majorUnit val="0.2"/>
        <c:minorUnit val="5.000000000000001E-2"/>
      </c:valAx>
      <c:spPr>
        <a:noFill/>
        <a:ln w="19050"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Baseline!$B$84</c:f>
              <c:strCache>
                <c:ptCount val="1"/>
                <c:pt idx="0">
                  <c:v>PnAR2</c:v>
                </c:pt>
              </c:strCache>
            </c:strRef>
          </c:tx>
          <c:spPr>
            <a:solidFill>
              <a:schemeClr val="accent2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Baseline!$C$84:$K$84</c:f>
              <c:numCache>
                <c:formatCode>General</c:formatCode>
                <c:ptCount val="9"/>
                <c:pt idx="0">
                  <c:v>0.90486190522226706</c:v>
                </c:pt>
                <c:pt idx="1">
                  <c:v>0.72047566378915096</c:v>
                </c:pt>
                <c:pt idx="2">
                  <c:v>0.91361567847542213</c:v>
                </c:pt>
                <c:pt idx="3">
                  <c:v>0.8227483586379094</c:v>
                </c:pt>
                <c:pt idx="4">
                  <c:v>0.63461565654008578</c:v>
                </c:pt>
                <c:pt idx="5">
                  <c:v>0.73784656797461667</c:v>
                </c:pt>
                <c:pt idx="6">
                  <c:v>0.70164501668730239</c:v>
                </c:pt>
                <c:pt idx="7">
                  <c:v>0.57859701449506729</c:v>
                </c:pt>
                <c:pt idx="8">
                  <c:v>0.68142943290765778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CA-4C45-8204-D2134EC3D6E6}"/>
            </c:ext>
          </c:extLst>
        </c:ser>
        <c:ser>
          <c:idx val="2"/>
          <c:order val="1"/>
          <c:tx>
            <c:strRef>
              <c:f>Baseline!$B$85</c:f>
              <c:strCache>
                <c:ptCount val="1"/>
                <c:pt idx="0">
                  <c:v>STOA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Baseline!$C$85:$K$85</c:f>
              <c:numCache>
                <c:formatCode>General</c:formatCode>
                <c:ptCount val="9"/>
                <c:pt idx="0">
                  <c:v>0.90529650174790799</c:v>
                </c:pt>
                <c:pt idx="1">
                  <c:v>0.53764828405548415</c:v>
                </c:pt>
                <c:pt idx="2">
                  <c:v>0.72298542831473489</c:v>
                </c:pt>
                <c:pt idx="3">
                  <c:v>0.77523201222214755</c:v>
                </c:pt>
                <c:pt idx="4">
                  <c:v>0.41030668699224798</c:v>
                </c:pt>
                <c:pt idx="5">
                  <c:v>0.5754861389545034</c:v>
                </c:pt>
                <c:pt idx="6">
                  <c:v>0.53198703002046954</c:v>
                </c:pt>
                <c:pt idx="7">
                  <c:v>0.34395738154135636</c:v>
                </c:pt>
                <c:pt idx="8">
                  <c:v>0.48270745239617679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CA-4C45-8204-D2134EC3D6E6}"/>
            </c:ext>
          </c:extLst>
        </c:ser>
        <c:ser>
          <c:idx val="3"/>
          <c:order val="2"/>
          <c:tx>
            <c:strRef>
              <c:f>Baseline!$B$86</c:f>
              <c:strCache>
                <c:ptCount val="1"/>
                <c:pt idx="0">
                  <c:v>STOA+PnAR2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Baseline!$C$86:$K$86</c:f>
              <c:numCache>
                <c:formatCode>General</c:formatCode>
                <c:ptCount val="9"/>
                <c:pt idx="0">
                  <c:v>0.89455594290128104</c:v>
                </c:pt>
                <c:pt idx="1">
                  <c:v>0.46064483537094458</c:v>
                </c:pt>
                <c:pt idx="2">
                  <c:v>0.68343505741541533</c:v>
                </c:pt>
                <c:pt idx="3">
                  <c:v>0.75447370975269912</c:v>
                </c:pt>
                <c:pt idx="4">
                  <c:v>0.31072525324629424</c:v>
                </c:pt>
                <c:pt idx="5">
                  <c:v>0.50284401990196037</c:v>
                </c:pt>
                <c:pt idx="6">
                  <c:v>0.48635815724731091</c:v>
                </c:pt>
                <c:pt idx="7">
                  <c:v>0.24540629083246124</c:v>
                </c:pt>
                <c:pt idx="8">
                  <c:v>0.40127943181207232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CA-4C45-8204-D2134EC3D6E6}"/>
            </c:ext>
          </c:extLst>
        </c:ser>
        <c:ser>
          <c:idx val="4"/>
          <c:order val="3"/>
          <c:tx>
            <c:strRef>
              <c:f>Baseline!$B$87</c:f>
              <c:strCache>
                <c:ptCount val="1"/>
                <c:pt idx="0">
                  <c:v>IDEAL</c:v>
                </c:pt>
              </c:strCache>
            </c:strRef>
          </c:tx>
          <c:spPr>
            <a:solidFill>
              <a:srgbClr val="8FAADC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Baseline!$C$82:$K$82</c:f>
              <c:strCache>
                <c:ptCount val="9"/>
                <c:pt idx="0">
                  <c:v>MSR-W</c:v>
                </c:pt>
                <c:pt idx="1">
                  <c:v>MSR-R</c:v>
                </c:pt>
                <c:pt idx="2">
                  <c:v>YCSB</c:v>
                </c:pt>
                <c:pt idx="3">
                  <c:v>MSR-W</c:v>
                </c:pt>
                <c:pt idx="4">
                  <c:v>MSR-R</c:v>
                </c:pt>
                <c:pt idx="5">
                  <c:v>YCSB</c:v>
                </c:pt>
                <c:pt idx="6">
                  <c:v>MSR-W</c:v>
                </c:pt>
                <c:pt idx="7">
                  <c:v>MSR-R</c:v>
                </c:pt>
                <c:pt idx="8">
                  <c:v>YCSB</c:v>
                </c:pt>
              </c:strCache>
            </c:strRef>
          </c:cat>
          <c:val>
            <c:numRef>
              <c:f>Baseline!$C$87:$K$87</c:f>
              <c:numCache>
                <c:formatCode>General</c:formatCode>
                <c:ptCount val="9"/>
                <c:pt idx="0">
                  <c:v>0.86896187947400771</c:v>
                </c:pt>
                <c:pt idx="1">
                  <c:v>0.29820570321851209</c:v>
                </c:pt>
                <c:pt idx="2">
                  <c:v>0.58691261721746724</c:v>
                </c:pt>
                <c:pt idx="3">
                  <c:v>0.71840505113689168</c:v>
                </c:pt>
                <c:pt idx="4">
                  <c:v>0.14855823598102655</c:v>
                </c:pt>
                <c:pt idx="5">
                  <c:v>0.37684404370484281</c:v>
                </c:pt>
                <c:pt idx="6">
                  <c:v>0.4086221024491945</c:v>
                </c:pt>
                <c:pt idx="7">
                  <c:v>9.5100447328286986E-2</c:v>
                </c:pt>
                <c:pt idx="8">
                  <c:v>0.26903503901274989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CA-4C45-8204-D2134EC3D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0893696"/>
        <c:axId val="1393560048"/>
      </c:barChart>
      <c:catAx>
        <c:axId val="13908936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1393560048"/>
        <c:crosses val="autoZero"/>
        <c:auto val="1"/>
        <c:lblAlgn val="ctr"/>
        <c:lblOffset val="100"/>
        <c:noMultiLvlLbl val="0"/>
      </c:catAx>
      <c:valAx>
        <c:axId val="139356004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 w="158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CH"/>
          </a:p>
        </c:txPr>
        <c:crossAx val="1390893696"/>
        <c:crosses val="autoZero"/>
        <c:crossBetween val="between"/>
        <c:majorUnit val="0.2"/>
        <c:minorUnit val="5.000000000000001E-2"/>
      </c:valAx>
      <c:spPr>
        <a:noFill/>
        <a:ln w="19050"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4/22/21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9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4/22/21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7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586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82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87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77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266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06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612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26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224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64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91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837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17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084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6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210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915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632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686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027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243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12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977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7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229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622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519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88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537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125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250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3329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3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6216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86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6330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8669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6473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493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1224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478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4656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791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07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16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1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36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5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3758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9496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96378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9762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91434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5631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6302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78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515297"/>
            <a:ext cx="2895600" cy="283885"/>
          </a:xfrm>
          <a:ln/>
        </p:spPr>
        <p:txBody>
          <a:bodyPr anchor="ctr"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18676" y="6501102"/>
            <a:ext cx="2133600" cy="312274"/>
          </a:xfrm>
          <a:ln/>
        </p:spPr>
        <p:txBody>
          <a:bodyPr anchor="ctr"/>
          <a:lstStyle>
            <a:lvl1pPr>
              <a:defRPr sz="14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88956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5819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32107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8746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33473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7461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4892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4448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77686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1527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0974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3857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656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23875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afar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6411913"/>
            <a:ext cx="1025525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CE054-F1E5-374D-A24E-887477C053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17578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2004D-7284-C244-B275-AB956C6651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2424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817D1-13B0-D341-B1C4-34616D3933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6562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67096-FD7F-A949-B565-8298951E6B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23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077C3-3C60-8640-A1DD-3718D4D0D7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7538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41FDD-73B6-EC4A-BB35-BA0C8CCC36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111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2B92-4EF8-0940-9F90-1D39CCADBD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6546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4B1A2-EC3E-4448-972E-E198354A3E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5201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B71B7-33A4-004A-B24D-5E8A20C1D7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5305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EE445-AD48-2049-A03E-4C865681EA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214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603A9-60B6-0741-B15F-17172804C1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388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371600"/>
            <a:ext cx="86106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6D58A-9B40-E846-A790-9B6CD5A58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410633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53997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565216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628655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66017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317388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60678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5294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514320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764768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823571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Luna. NTNU Gjøvik, 16/August/2016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6027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0639"/>
            <a:ext cx="8610600" cy="7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764703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90351"/>
            <a:ext cx="2895600" cy="34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ambria" panose="02040503050406030204" pitchFamily="18" charset="0"/>
              </a:defRPr>
            </a:lvl1pPr>
          </a:lstStyle>
          <a:p>
            <a:endParaRPr lang="en-US" altLang="en-US" dirty="0">
              <a:ea typeface="Cambria" panose="02040503050406030204" pitchFamily="18" charset="0"/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2774" y="6485589"/>
            <a:ext cx="2133600" cy="34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mbria" panose="02040503050406030204" pitchFamily="18" charset="0"/>
              </a:defRPr>
            </a:lvl1pPr>
          </a:lstStyle>
          <a:p>
            <a:fld id="{6F400BD0-49BF-48FC-8114-37C1D4F5AB3D}" type="slidenum">
              <a:rPr lang="en-US" altLang="en-US" smtClean="0">
                <a:ea typeface="Cambria" panose="02040503050406030204" pitchFamily="18" charset="0"/>
              </a:rPr>
              <a:pPr/>
              <a:t>‹#›</a:t>
            </a:fld>
            <a:endParaRPr lang="en-US" altLang="en-US" dirty="0">
              <a:ea typeface="Cambria" panose="02040503050406030204" pitchFamily="18" charset="0"/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444936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5774" y="764704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Helvetica" pitchFamily="2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000">
          <a:solidFill>
            <a:schemeClr val="tx1"/>
          </a:solidFill>
          <a:latin typeface="Helvetica" pitchFamily="2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Helvetica" pitchFamily="2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Helvetica" pitchFamily="2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Helvetica" pitchFamily="2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1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67926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3164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500854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572862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0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8842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95375"/>
            <a:ext cx="8610600" cy="51530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6900" y="637381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5C1105-7C02-0A4A-BBB4-558A73CD3ACF}" type="slidenum"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Line 1032"/>
          <p:cNvSpPr>
            <a:spLocks noChangeShapeType="1"/>
          </p:cNvSpPr>
          <p:nvPr/>
        </p:nvSpPr>
        <p:spPr bwMode="auto">
          <a:xfrm>
            <a:off x="228600" y="644683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1" name="Line 1033"/>
          <p:cNvSpPr>
            <a:spLocks noChangeShapeType="1"/>
          </p:cNvSpPr>
          <p:nvPr userDrawn="1"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32" name="Picture 7" descr="safari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6602413"/>
            <a:ext cx="847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73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15" r:id="rId1"/>
    <p:sldLayoutId id="2147485716" r:id="rId2"/>
    <p:sldLayoutId id="2147485717" r:id="rId3"/>
    <p:sldLayoutId id="2147485718" r:id="rId4"/>
    <p:sldLayoutId id="2147485719" r:id="rId5"/>
    <p:sldLayoutId id="2147485720" r:id="rId6"/>
    <p:sldLayoutId id="2147485721" r:id="rId7"/>
    <p:sldLayoutId id="2147485722" r:id="rId8"/>
    <p:sldLayoutId id="2147485723" r:id="rId9"/>
    <p:sldLayoutId id="2147485724" r:id="rId10"/>
    <p:sldLayoutId id="2147485725" r:id="rId11"/>
    <p:sldLayoutId id="2147485726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6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6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6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6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32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303" r:id="rId1"/>
    <p:sldLayoutId id="2147488304" r:id="rId2"/>
    <p:sldLayoutId id="2147488305" r:id="rId3"/>
    <p:sldLayoutId id="2147488306" r:id="rId4"/>
    <p:sldLayoutId id="2147488307" r:id="rId5"/>
    <p:sldLayoutId id="2147488308" r:id="rId6"/>
    <p:sldLayoutId id="2147488309" r:id="rId7"/>
    <p:sldLayoutId id="2147488310" r:id="rId8"/>
    <p:sldLayoutId id="2147488311" r:id="rId9"/>
    <p:sldLayoutId id="2147488312" r:id="rId10"/>
    <p:sldLayoutId id="2147488313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50" y="3429000"/>
            <a:ext cx="9120101" cy="3240360"/>
          </a:xfrm>
        </p:spPr>
        <p:txBody>
          <a:bodyPr lIns="0" rIns="0">
            <a:noAutofit/>
          </a:bodyPr>
          <a:lstStyle/>
          <a:p>
            <a:endParaRPr lang="en-US" sz="1800" b="1" dirty="0">
              <a:latin typeface="Helvetica" pitchFamily="2" charset="0"/>
              <a:ea typeface="APPLE LIGOTHIC MEDIUM" pitchFamily="2" charset="-120"/>
            </a:endParaRPr>
          </a:p>
          <a:p>
            <a:r>
              <a:rPr lang="en-US" b="1" dirty="0" err="1">
                <a:latin typeface="Helvetica" pitchFamily="2" charset="0"/>
                <a:ea typeface="APPLE LIGOTHIC MEDIUM" pitchFamily="2" charset="-120"/>
              </a:rPr>
              <a:t>Jisung</a:t>
            </a:r>
            <a:r>
              <a:rPr lang="en-US" b="1" dirty="0">
                <a:latin typeface="Helvetica" pitchFamily="2" charset="0"/>
                <a:ea typeface="APPLE LIGOTHIC MEDIUM" pitchFamily="2" charset="-120"/>
              </a:rPr>
              <a:t> Park</a:t>
            </a:r>
            <a:r>
              <a:rPr lang="en-US" b="1" baseline="30000" dirty="0">
                <a:latin typeface="Helvetica" pitchFamily="2" charset="0"/>
                <a:ea typeface="APPLE LIGOTHIC MEDIUM" pitchFamily="2" charset="-120"/>
              </a:rPr>
              <a:t>1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Myungsuk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Kim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Myoungjun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Chun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br>
              <a:rPr lang="en-US" dirty="0">
                <a:latin typeface="Helvetica" pitchFamily="2" charset="0"/>
                <a:ea typeface="Apple LiGothic Medium" pitchFamily="2" charset="-120"/>
              </a:rPr>
            </a:br>
            <a:r>
              <a:rPr lang="en-US" dirty="0">
                <a:latin typeface="Helvetica" pitchFamily="2" charset="0"/>
                <a:ea typeface="Apple LiGothic Medium" pitchFamily="2" charset="-120"/>
              </a:rPr>
              <a:t>Lois Orosa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1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Jihong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Kim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and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Onur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Mutlu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1</a:t>
            </a:r>
          </a:p>
          <a:p>
            <a:endParaRPr lang="en-US" sz="2000" dirty="0">
              <a:latin typeface="Helvetica" pitchFamily="2" charset="0"/>
              <a:ea typeface="Apple LiGothic Medium" pitchFamily="2" charset="-120"/>
            </a:endParaRPr>
          </a:p>
          <a:p>
            <a:endParaRPr lang="en-US" sz="2000" b="1" dirty="0">
              <a:latin typeface="Helvetica" pitchFamily="2" charset="0"/>
              <a:ea typeface="APPLE LIGOTHIC MEDIUM" pitchFamily="2" charset="-120"/>
            </a:endParaRPr>
          </a:p>
          <a:p>
            <a:endParaRPr lang="en-US" sz="2000" b="1" dirty="0">
              <a:latin typeface="Helvetica" pitchFamily="2" charset="0"/>
              <a:ea typeface="APPLE LIGOTHIC MEDIUM" pitchFamily="2" charset="-120"/>
            </a:endParaRPr>
          </a:p>
          <a:p>
            <a:br>
              <a:rPr lang="en-US" sz="2000" b="1" dirty="0">
                <a:latin typeface="Helvetica" pitchFamily="2" charset="0"/>
                <a:ea typeface="APPLE LIGOTHIC MEDIUM" pitchFamily="2" charset="-120"/>
              </a:rPr>
            </a:br>
            <a:endParaRPr lang="en-US" b="1" dirty="0">
              <a:latin typeface="Helvetica" pitchFamily="2" charset="0"/>
              <a:ea typeface="APPLE LIGOTHIC MEDIUM" pitchFamily="2" charset="-120"/>
            </a:endParaRPr>
          </a:p>
          <a:p>
            <a:r>
              <a:rPr lang="en-US" b="1" dirty="0">
                <a:solidFill>
                  <a:srgbClr val="0039AA"/>
                </a:solidFill>
                <a:latin typeface="Helvetica" pitchFamily="2" charset="0"/>
                <a:ea typeface="APPLE LIGOTHIC MEDIUM" pitchFamily="2" charset="-120"/>
              </a:rPr>
              <a:t>ASPLOS 2021 (Session 17: Solid State Drives)</a:t>
            </a:r>
          </a:p>
          <a:p>
            <a:endParaRPr lang="en-US" sz="1800" b="1" dirty="0">
              <a:latin typeface="Helvetica" pitchFamily="2" charset="0"/>
              <a:ea typeface="APPLE LIGOTHIC MEDIUM" pitchFamily="2" charset="-12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5FD59E3-2B19-4087-BD2E-3871A7155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071048" cy="2088232"/>
          </a:xfrm>
        </p:spPr>
        <p:txBody>
          <a:bodyPr lIns="0" tIns="0" rIns="0" bIns="0" anchor="ctr"/>
          <a:lstStyle/>
          <a:p>
            <a:pPr algn="ctr"/>
            <a:r>
              <a:rPr lang="en-US" altLang="ko-KR" sz="3400" b="0" dirty="0">
                <a:latin typeface="Helvetica" pitchFamily="2" charset="0"/>
                <a:ea typeface="Apple LiGothic Medium" pitchFamily="2" charset="-120"/>
              </a:rPr>
              <a:t>Reducing Solid-State Drive Read Latency</a:t>
            </a:r>
            <a:br>
              <a:rPr lang="en-US" altLang="ko-KR" sz="3400" b="0" dirty="0">
                <a:latin typeface="Helvetica" pitchFamily="2" charset="0"/>
                <a:ea typeface="Apple LiGothic Medium" pitchFamily="2" charset="-120"/>
              </a:rPr>
            </a:br>
            <a:r>
              <a:rPr lang="en-US" altLang="ko-KR" sz="3400" b="0" dirty="0">
                <a:latin typeface="Helvetica" pitchFamily="2" charset="0"/>
                <a:ea typeface="Apple LiGothic Medium" pitchFamily="2" charset="-120"/>
              </a:rPr>
              <a:t>by Optimizing Read-Retry</a:t>
            </a:r>
            <a:endParaRPr lang="ko-KR" altLang="en-US" sz="3400" b="0" dirty="0">
              <a:latin typeface="Helvetica" pitchFamily="2" charset="0"/>
            </a:endParaRPr>
          </a:p>
        </p:txBody>
      </p:sp>
      <p:pic>
        <p:nvPicPr>
          <p:cNvPr id="6" name="Picture 210">
            <a:extLst>
              <a:ext uri="{FF2B5EF4-FFF2-40B4-BE49-F238E27FC236}">
                <a16:creationId xmlns:a16="http://schemas.microsoft.com/office/drawing/2014/main" id="{19FE0F4E-5A58-4F12-B387-0A45AED9F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539" y="4807096"/>
            <a:ext cx="1224136" cy="127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E740D69-4AA7-DD48-B85C-F761EF935798}"/>
              </a:ext>
            </a:extLst>
          </p:cNvPr>
          <p:cNvSpPr/>
          <p:nvPr/>
        </p:nvSpPr>
        <p:spPr>
          <a:xfrm>
            <a:off x="2359163" y="4854497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>
                <a:latin typeface="Helvetica" pitchFamily="2" charset="0"/>
                <a:ea typeface="Apple LiGothic Medium" pitchFamily="2" charset="-120"/>
              </a:rPr>
              <a:t>1</a:t>
            </a:r>
            <a:endParaRPr lang="en-CH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035213-14E1-1F48-8A74-3B93474C42D8}"/>
              </a:ext>
            </a:extLst>
          </p:cNvPr>
          <p:cNvSpPr txBox="1"/>
          <p:nvPr/>
        </p:nvSpPr>
        <p:spPr>
          <a:xfrm>
            <a:off x="-2493818" y="2701636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endParaRPr lang="en-CH" sz="1600" dirty="0">
              <a:latin typeface="Cambria" panose="020405030504060302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E425E3-8A74-D840-B645-7F7D8C98FCE0}"/>
              </a:ext>
            </a:extLst>
          </p:cNvPr>
          <p:cNvSpPr/>
          <p:nvPr/>
        </p:nvSpPr>
        <p:spPr>
          <a:xfrm>
            <a:off x="4835059" y="4854497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>
                <a:latin typeface="Helvetica" pitchFamily="2" charset="0"/>
                <a:ea typeface="Apple LiGothic Medium" pitchFamily="2" charset="-120"/>
              </a:rPr>
              <a:t>2</a:t>
            </a:r>
            <a:endParaRPr lang="en-CH" sz="2400" dirty="0"/>
          </a:p>
        </p:txBody>
      </p:sp>
      <p:pic>
        <p:nvPicPr>
          <p:cNvPr id="1026" name="Picture 2" descr="ETH-Logo ">
            <a:extLst>
              <a:ext uri="{FF2B5EF4-FFF2-40B4-BE49-F238E27FC236}">
                <a16:creationId xmlns:a16="http://schemas.microsoft.com/office/drawing/2014/main" id="{12C2F9D3-C67C-4041-998C-8CDEDBFCF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157192"/>
            <a:ext cx="2607638" cy="95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그래픽 12">
            <a:extLst>
              <a:ext uri="{FF2B5EF4-FFF2-40B4-BE49-F238E27FC236}">
                <a16:creationId xmlns:a16="http://schemas.microsoft.com/office/drawing/2014/main" id="{433A0296-7468-4B5A-AE11-2C09F05338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4874" y="4998513"/>
            <a:ext cx="1557989" cy="29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125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Error-Correcting Codes (ECC)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US" dirty="0"/>
              <a:t>Store </a:t>
            </a:r>
            <a:r>
              <a:rPr lang="en-US" dirty="0">
                <a:solidFill>
                  <a:srgbClr val="0070C0"/>
                </a:solidFill>
              </a:rPr>
              <a:t>redundant information </a:t>
            </a:r>
            <a:r>
              <a:rPr lang="en-US" dirty="0"/>
              <a:t>(ECC parity) for </a:t>
            </a:r>
            <a:r>
              <a:rPr lang="en-US" dirty="0">
                <a:solidFill>
                  <a:srgbClr val="0070C0"/>
                </a:solidFill>
              </a:rPr>
              <a:t>error correction</a:t>
            </a:r>
            <a:endParaRPr lang="en-CH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E1FAE70-613D-7D42-B450-7A6AB019D902}"/>
              </a:ext>
            </a:extLst>
          </p:cNvPr>
          <p:cNvSpPr/>
          <p:nvPr/>
        </p:nvSpPr>
        <p:spPr>
          <a:xfrm>
            <a:off x="200532" y="2096852"/>
            <a:ext cx="4176464" cy="2808312"/>
          </a:xfrm>
          <a:prstGeom prst="roundRect">
            <a:avLst>
              <a:gd name="adj" fmla="val 6167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NAND Flash Chip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4794C6-6AF6-4E42-973E-260D108E2D8E}"/>
              </a:ext>
            </a:extLst>
          </p:cNvPr>
          <p:cNvSpPr txBox="1"/>
          <p:nvPr/>
        </p:nvSpPr>
        <p:spPr>
          <a:xfrm>
            <a:off x="289816" y="2893794"/>
            <a:ext cx="92063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CH" sz="2400" b="1" dirty="0">
                <a:latin typeface="Cambria" panose="02040503050406030204" pitchFamily="18" charset="0"/>
              </a:rPr>
              <a:t>Page 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18A598-BA59-2744-AD26-4DD56C10AB49}"/>
              </a:ext>
            </a:extLst>
          </p:cNvPr>
          <p:cNvSpPr/>
          <p:nvPr/>
        </p:nvSpPr>
        <p:spPr>
          <a:xfrm>
            <a:off x="1316656" y="2893794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49F0BD-6060-234F-93EB-91F3957BA311}"/>
              </a:ext>
            </a:extLst>
          </p:cNvPr>
          <p:cNvSpPr txBox="1"/>
          <p:nvPr/>
        </p:nvSpPr>
        <p:spPr>
          <a:xfrm>
            <a:off x="289816" y="3253834"/>
            <a:ext cx="92063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CH" sz="2400" b="1" dirty="0">
                <a:latin typeface="Cambria" panose="02040503050406030204" pitchFamily="18" charset="0"/>
              </a:rPr>
              <a:t>Page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4239DA-9C25-AE47-9FFD-8C648896117F}"/>
              </a:ext>
            </a:extLst>
          </p:cNvPr>
          <p:cNvSpPr/>
          <p:nvPr/>
        </p:nvSpPr>
        <p:spPr>
          <a:xfrm>
            <a:off x="1316656" y="3253834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89C1D7-30A4-4D41-96E4-091A61619D62}"/>
              </a:ext>
            </a:extLst>
          </p:cNvPr>
          <p:cNvSpPr txBox="1"/>
          <p:nvPr/>
        </p:nvSpPr>
        <p:spPr>
          <a:xfrm>
            <a:off x="289816" y="3613874"/>
            <a:ext cx="92063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CH" sz="2400" b="1" dirty="0">
                <a:latin typeface="Cambria" panose="02040503050406030204" pitchFamily="18" charset="0"/>
              </a:rPr>
              <a:t>Page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654872-EE17-9B47-9925-4D14A933C05C}"/>
              </a:ext>
            </a:extLst>
          </p:cNvPr>
          <p:cNvSpPr/>
          <p:nvPr/>
        </p:nvSpPr>
        <p:spPr>
          <a:xfrm>
            <a:off x="1316656" y="3613874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5AB9A6-888D-8F49-8AE5-CE8F82CE2E77}"/>
              </a:ext>
            </a:extLst>
          </p:cNvPr>
          <p:cNvSpPr txBox="1"/>
          <p:nvPr/>
        </p:nvSpPr>
        <p:spPr>
          <a:xfrm>
            <a:off x="289816" y="3983206"/>
            <a:ext cx="92063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CH" sz="2400" b="1" dirty="0">
                <a:latin typeface="Cambria" panose="02040503050406030204" pitchFamily="18" charset="0"/>
              </a:rPr>
              <a:t>Page 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41422A-F7EB-AE4C-9105-321A5C587D96}"/>
              </a:ext>
            </a:extLst>
          </p:cNvPr>
          <p:cNvSpPr/>
          <p:nvPr/>
        </p:nvSpPr>
        <p:spPr>
          <a:xfrm>
            <a:off x="1316656" y="3983206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9AEF99-4860-5A42-853D-027705D93B1A}"/>
              </a:ext>
            </a:extLst>
          </p:cNvPr>
          <p:cNvSpPr txBox="1"/>
          <p:nvPr/>
        </p:nvSpPr>
        <p:spPr>
          <a:xfrm rot="5400000">
            <a:off x="1889098" y="4289474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E2FA5573-440B-8D4E-A3B8-D723A035D6ED}"/>
              </a:ext>
            </a:extLst>
          </p:cNvPr>
          <p:cNvSpPr/>
          <p:nvPr/>
        </p:nvSpPr>
        <p:spPr>
          <a:xfrm rot="18900000">
            <a:off x="1579973" y="2940869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6" name="Cross 15">
            <a:extLst>
              <a:ext uri="{FF2B5EF4-FFF2-40B4-BE49-F238E27FC236}">
                <a16:creationId xmlns:a16="http://schemas.microsoft.com/office/drawing/2014/main" id="{D175A8F6-5744-964C-A96D-2807FE2D1BAF}"/>
              </a:ext>
            </a:extLst>
          </p:cNvPr>
          <p:cNvSpPr/>
          <p:nvPr/>
        </p:nvSpPr>
        <p:spPr>
          <a:xfrm rot="18900000">
            <a:off x="2249876" y="2940869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79666593-DB77-4943-850E-421BCA86E9AF}"/>
              </a:ext>
            </a:extLst>
          </p:cNvPr>
          <p:cNvSpPr/>
          <p:nvPr/>
        </p:nvSpPr>
        <p:spPr>
          <a:xfrm rot="18900000">
            <a:off x="2816469" y="2940869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A5701DAA-F0E4-F049-8E81-C23C8A3D2A0C}"/>
              </a:ext>
            </a:extLst>
          </p:cNvPr>
          <p:cNvSpPr/>
          <p:nvPr/>
        </p:nvSpPr>
        <p:spPr>
          <a:xfrm rot="18900000">
            <a:off x="1808358" y="3303776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Cross 18">
            <a:extLst>
              <a:ext uri="{FF2B5EF4-FFF2-40B4-BE49-F238E27FC236}">
                <a16:creationId xmlns:a16="http://schemas.microsoft.com/office/drawing/2014/main" id="{A38C7080-62FF-544D-B15F-4553956C0502}"/>
              </a:ext>
            </a:extLst>
          </p:cNvPr>
          <p:cNvSpPr/>
          <p:nvPr/>
        </p:nvSpPr>
        <p:spPr>
          <a:xfrm rot="18900000">
            <a:off x="2384422" y="3303776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1" name="Cross 20">
            <a:extLst>
              <a:ext uri="{FF2B5EF4-FFF2-40B4-BE49-F238E27FC236}">
                <a16:creationId xmlns:a16="http://schemas.microsoft.com/office/drawing/2014/main" id="{769D07C4-DC0D-F24D-AD19-F3E175853A17}"/>
              </a:ext>
            </a:extLst>
          </p:cNvPr>
          <p:cNvSpPr/>
          <p:nvPr/>
        </p:nvSpPr>
        <p:spPr>
          <a:xfrm rot="18900000">
            <a:off x="2049090" y="3663162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9797022E-ED12-5B4D-A671-FB1DF80F6A9A}"/>
              </a:ext>
            </a:extLst>
          </p:cNvPr>
          <p:cNvSpPr/>
          <p:nvPr/>
        </p:nvSpPr>
        <p:spPr>
          <a:xfrm rot="18900000">
            <a:off x="2816470" y="3663162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4C113B72-23CF-8D4A-A814-B276EBF1BC2D}"/>
              </a:ext>
            </a:extLst>
          </p:cNvPr>
          <p:cNvSpPr/>
          <p:nvPr/>
        </p:nvSpPr>
        <p:spPr>
          <a:xfrm rot="18900000">
            <a:off x="1376310" y="4033568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Cross 24">
            <a:extLst>
              <a:ext uri="{FF2B5EF4-FFF2-40B4-BE49-F238E27FC236}">
                <a16:creationId xmlns:a16="http://schemas.microsoft.com/office/drawing/2014/main" id="{AA301007-24FF-A54C-8C1B-2FCBE5BF7E6E}"/>
              </a:ext>
            </a:extLst>
          </p:cNvPr>
          <p:cNvSpPr/>
          <p:nvPr/>
        </p:nvSpPr>
        <p:spPr>
          <a:xfrm rot="18900000">
            <a:off x="2240406" y="4033568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42B0169-DE6D-6140-B18B-F15416009E9B}"/>
              </a:ext>
            </a:extLst>
          </p:cNvPr>
          <p:cNvGrpSpPr/>
          <p:nvPr/>
        </p:nvGrpSpPr>
        <p:grpSpPr>
          <a:xfrm>
            <a:off x="2745232" y="2893794"/>
            <a:ext cx="1451744" cy="1840642"/>
            <a:chOff x="2868228" y="2893794"/>
            <a:chExt cx="1451744" cy="184064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CA874E4-BEA1-0E40-860A-6C471A523FD0}"/>
                </a:ext>
              </a:extLst>
            </p:cNvPr>
            <p:cNvSpPr/>
            <p:nvPr/>
          </p:nvSpPr>
          <p:spPr>
            <a:xfrm>
              <a:off x="3375374" y="2893794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A44AECF-6EF6-534A-BAC4-8BD12C61AB6D}"/>
                </a:ext>
              </a:extLst>
            </p:cNvPr>
            <p:cNvSpPr/>
            <p:nvPr/>
          </p:nvSpPr>
          <p:spPr>
            <a:xfrm>
              <a:off x="3375374" y="3253834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5725204-B528-BE4D-83DF-81245A3D3A8E}"/>
                </a:ext>
              </a:extLst>
            </p:cNvPr>
            <p:cNvSpPr/>
            <p:nvPr/>
          </p:nvSpPr>
          <p:spPr>
            <a:xfrm>
              <a:off x="3375374" y="3613874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07B93EA-7B4B-614A-BDE7-8286F1D78AA2}"/>
                </a:ext>
              </a:extLst>
            </p:cNvPr>
            <p:cNvSpPr/>
            <p:nvPr/>
          </p:nvSpPr>
          <p:spPr>
            <a:xfrm>
              <a:off x="3375374" y="3983206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82985CF-1917-C74E-B6A6-1D622DAF781F}"/>
                </a:ext>
              </a:extLst>
            </p:cNvPr>
            <p:cNvSpPr txBox="1"/>
            <p:nvPr/>
          </p:nvSpPr>
          <p:spPr>
            <a:xfrm>
              <a:off x="2868228" y="4365104"/>
              <a:ext cx="1451744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CH" sz="2400" b="1" dirty="0">
                  <a:solidFill>
                    <a:srgbClr val="0070C0"/>
                  </a:solidFill>
                  <a:latin typeface="Cambria" panose="02040503050406030204" pitchFamily="18" charset="0"/>
                </a:rPr>
                <a:t>ECC Parity</a:t>
              </a:r>
            </a:p>
          </p:txBody>
        </p:sp>
        <p:sp>
          <p:nvSpPr>
            <p:cNvPr id="32" name="Cross 31">
              <a:extLst>
                <a:ext uri="{FF2B5EF4-FFF2-40B4-BE49-F238E27FC236}">
                  <a16:creationId xmlns:a16="http://schemas.microsoft.com/office/drawing/2014/main" id="{94FBFA5B-DCB8-D841-9D8F-6F37E723E9C4}"/>
                </a:ext>
              </a:extLst>
            </p:cNvPr>
            <p:cNvSpPr/>
            <p:nvPr/>
          </p:nvSpPr>
          <p:spPr>
            <a:xfrm rot="18900000">
              <a:off x="3935446" y="2940869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3" name="Cross 32">
              <a:extLst>
                <a:ext uri="{FF2B5EF4-FFF2-40B4-BE49-F238E27FC236}">
                  <a16:creationId xmlns:a16="http://schemas.microsoft.com/office/drawing/2014/main" id="{CC43C0CE-9ACA-DD49-B219-8098C1B97B20}"/>
                </a:ext>
              </a:extLst>
            </p:cNvPr>
            <p:cNvSpPr/>
            <p:nvPr/>
          </p:nvSpPr>
          <p:spPr>
            <a:xfrm rot="18900000">
              <a:off x="3567083" y="3664590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F510A10-FADA-984C-8AAD-C71ABE9C52B5}"/>
              </a:ext>
            </a:extLst>
          </p:cNvPr>
          <p:cNvGrpSpPr/>
          <p:nvPr/>
        </p:nvGrpSpPr>
        <p:grpSpPr>
          <a:xfrm>
            <a:off x="5745148" y="2096852"/>
            <a:ext cx="3184023" cy="2808312"/>
            <a:chOff x="5724128" y="2096852"/>
            <a:chExt cx="3184023" cy="2808312"/>
          </a:xfrm>
        </p:grpSpPr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11F3823C-06F1-0446-A740-85CD402344BB}"/>
                </a:ext>
              </a:extLst>
            </p:cNvPr>
            <p:cNvSpPr/>
            <p:nvPr/>
          </p:nvSpPr>
          <p:spPr>
            <a:xfrm>
              <a:off x="5724128" y="2096852"/>
              <a:ext cx="3184023" cy="2808312"/>
            </a:xfrm>
            <a:prstGeom prst="roundRect">
              <a:avLst>
                <a:gd name="adj" fmla="val 616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r>
                <a:rPr lang="en-CH" sz="24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Flash Controller</a:t>
              </a:r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CA58139A-3D5E-D74B-B248-E1462D2F3579}"/>
                </a:ext>
              </a:extLst>
            </p:cNvPr>
            <p:cNvSpPr/>
            <p:nvPr/>
          </p:nvSpPr>
          <p:spPr>
            <a:xfrm>
              <a:off x="5813862" y="3772875"/>
              <a:ext cx="3004554" cy="1008112"/>
            </a:xfrm>
            <a:prstGeom prst="roundRect">
              <a:avLst>
                <a:gd name="adj" fmla="val 61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r>
                <a:rPr lang="en-CH" sz="22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ECC Engine</a:t>
              </a:r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F9E589D2-3CC8-B144-A1AC-6E57B76497B5}"/>
                </a:ext>
              </a:extLst>
            </p:cNvPr>
            <p:cNvSpPr/>
            <p:nvPr/>
          </p:nvSpPr>
          <p:spPr>
            <a:xfrm>
              <a:off x="5813862" y="2643350"/>
              <a:ext cx="3004554" cy="1008112"/>
            </a:xfrm>
            <a:prstGeom prst="roundRect">
              <a:avLst>
                <a:gd name="adj" fmla="val 61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CH" sz="22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Request Handler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DB2693D-CD5C-BA4F-9251-166BC7BCA520}"/>
              </a:ext>
            </a:extLst>
          </p:cNvPr>
          <p:cNvGrpSpPr/>
          <p:nvPr/>
        </p:nvGrpSpPr>
        <p:grpSpPr>
          <a:xfrm>
            <a:off x="4376996" y="2808723"/>
            <a:ext cx="1457886" cy="677108"/>
            <a:chOff x="4376996" y="2808723"/>
            <a:chExt cx="1457886" cy="677108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4A0F085-BB86-D048-AA01-4BC709FE3C2A}"/>
                </a:ext>
              </a:extLst>
            </p:cNvPr>
            <p:cNvSpPr txBox="1"/>
            <p:nvPr/>
          </p:nvSpPr>
          <p:spPr>
            <a:xfrm>
              <a:off x="4420712" y="2808723"/>
              <a:ext cx="1252202" cy="6771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NAND</a:t>
              </a:r>
            </a:p>
            <a:p>
              <a:pPr algn="ctr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command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E758A568-4E98-7946-BA4D-749CD1EA3410}"/>
                </a:ext>
              </a:extLst>
            </p:cNvPr>
            <p:cNvCxnSpPr>
              <a:cxnSpLocks/>
              <a:stCxn id="44" idx="1"/>
            </p:cNvCxnSpPr>
            <p:nvPr/>
          </p:nvCxnSpPr>
          <p:spPr>
            <a:xfrm flipH="1">
              <a:off x="4376996" y="3147406"/>
              <a:ext cx="1457886" cy="0"/>
            </a:xfrm>
            <a:prstGeom prst="straightConnector1">
              <a:avLst/>
            </a:prstGeom>
            <a:ln w="15875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4D3FD14-62EB-6E42-A996-C2ABCDC09ACB}"/>
              </a:ext>
            </a:extLst>
          </p:cNvPr>
          <p:cNvGrpSpPr/>
          <p:nvPr/>
        </p:nvGrpSpPr>
        <p:grpSpPr>
          <a:xfrm>
            <a:off x="4376996" y="3945328"/>
            <a:ext cx="1457886" cy="677108"/>
            <a:chOff x="4376996" y="3945328"/>
            <a:chExt cx="1457886" cy="677108"/>
          </a:xfrm>
        </p:grpSpPr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7872613F-36EA-5843-AAE0-C8955982DAAB}"/>
                </a:ext>
              </a:extLst>
            </p:cNvPr>
            <p:cNvCxnSpPr>
              <a:cxnSpLocks/>
              <a:stCxn id="41" idx="1"/>
            </p:cNvCxnSpPr>
            <p:nvPr/>
          </p:nvCxnSpPr>
          <p:spPr>
            <a:xfrm flipH="1">
              <a:off x="4376996" y="4276931"/>
              <a:ext cx="1457886" cy="0"/>
            </a:xfrm>
            <a:prstGeom prst="straightConnector1">
              <a:avLst/>
            </a:prstGeom>
            <a:ln w="15875">
              <a:solidFill>
                <a:srgbClr val="7030A0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8B007B2-612C-CA43-ACD0-A4AFB17FE979}"/>
                </a:ext>
              </a:extLst>
            </p:cNvPr>
            <p:cNvSpPr txBox="1"/>
            <p:nvPr/>
          </p:nvSpPr>
          <p:spPr>
            <a:xfrm>
              <a:off x="4508084" y="3945328"/>
              <a:ext cx="1037593" cy="6771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Data</a:t>
              </a:r>
            </a:p>
            <a:p>
              <a:pPr algn="ctr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transfer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9F398F9-1C18-C14F-A082-E0E879D69526}"/>
              </a:ext>
            </a:extLst>
          </p:cNvPr>
          <p:cNvGrpSpPr/>
          <p:nvPr/>
        </p:nvGrpSpPr>
        <p:grpSpPr>
          <a:xfrm>
            <a:off x="5902491" y="4289510"/>
            <a:ext cx="2869336" cy="369332"/>
            <a:chOff x="5878916" y="4521699"/>
            <a:chExt cx="2869336" cy="369332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E7D302F-4A48-2649-8D4B-A382A11C4A88}"/>
                </a:ext>
              </a:extLst>
            </p:cNvPr>
            <p:cNvSpPr/>
            <p:nvPr/>
          </p:nvSpPr>
          <p:spPr>
            <a:xfrm>
              <a:off x="5878916" y="4521699"/>
              <a:ext cx="1944216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6" name="Cross 35">
              <a:extLst>
                <a:ext uri="{FF2B5EF4-FFF2-40B4-BE49-F238E27FC236}">
                  <a16:creationId xmlns:a16="http://schemas.microsoft.com/office/drawing/2014/main" id="{8FEB9174-44A0-F14E-B1AA-570ACFECCBE5}"/>
                </a:ext>
              </a:extLst>
            </p:cNvPr>
            <p:cNvSpPr/>
            <p:nvPr/>
          </p:nvSpPr>
          <p:spPr>
            <a:xfrm rot="18900000">
              <a:off x="6142233" y="4568774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7" name="Cross 36">
              <a:extLst>
                <a:ext uri="{FF2B5EF4-FFF2-40B4-BE49-F238E27FC236}">
                  <a16:creationId xmlns:a16="http://schemas.microsoft.com/office/drawing/2014/main" id="{448B0E0D-BE74-6740-B554-6A613FF9200F}"/>
                </a:ext>
              </a:extLst>
            </p:cNvPr>
            <p:cNvSpPr/>
            <p:nvPr/>
          </p:nvSpPr>
          <p:spPr>
            <a:xfrm rot="18900000">
              <a:off x="6812136" y="4568774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8" name="Cross 37">
              <a:extLst>
                <a:ext uri="{FF2B5EF4-FFF2-40B4-BE49-F238E27FC236}">
                  <a16:creationId xmlns:a16="http://schemas.microsoft.com/office/drawing/2014/main" id="{B70CBB3E-947C-944E-A617-C2C358BA6850}"/>
                </a:ext>
              </a:extLst>
            </p:cNvPr>
            <p:cNvSpPr/>
            <p:nvPr/>
          </p:nvSpPr>
          <p:spPr>
            <a:xfrm rot="18900000">
              <a:off x="7378729" y="4568774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3C7E606-3EC4-FD42-AA29-515BDABBF1C0}"/>
                </a:ext>
              </a:extLst>
            </p:cNvPr>
            <p:cNvSpPr/>
            <p:nvPr/>
          </p:nvSpPr>
          <p:spPr>
            <a:xfrm>
              <a:off x="7814638" y="4521699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0" name="Cross 39">
              <a:extLst>
                <a:ext uri="{FF2B5EF4-FFF2-40B4-BE49-F238E27FC236}">
                  <a16:creationId xmlns:a16="http://schemas.microsoft.com/office/drawing/2014/main" id="{3419AC29-CE27-F24B-8812-462427B81D79}"/>
                </a:ext>
              </a:extLst>
            </p:cNvPr>
            <p:cNvSpPr/>
            <p:nvPr/>
          </p:nvSpPr>
          <p:spPr>
            <a:xfrm rot="18900000">
              <a:off x="8374710" y="4568774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</p:grp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85DD8A9-9DAA-524C-BFDB-8F6D3B971CD8}"/>
              </a:ext>
            </a:extLst>
          </p:cNvPr>
          <p:cNvCxnSpPr>
            <a:cxnSpLocks/>
          </p:cNvCxnSpPr>
          <p:nvPr/>
        </p:nvCxnSpPr>
        <p:spPr>
          <a:xfrm>
            <a:off x="7410276" y="1746032"/>
            <a:ext cx="0" cy="350820"/>
          </a:xfrm>
          <a:prstGeom prst="straightConnector1">
            <a:avLst/>
          </a:prstGeom>
          <a:ln w="15875">
            <a:solidFill>
              <a:srgbClr val="7030A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46815B5D-63A2-3E44-B40D-92B470C38F2B}"/>
              </a:ext>
            </a:extLst>
          </p:cNvPr>
          <p:cNvSpPr/>
          <p:nvPr/>
        </p:nvSpPr>
        <p:spPr>
          <a:xfrm>
            <a:off x="5881471" y="1378004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F94EAD8-FCAC-6046-91D7-0F66D93550A8}"/>
              </a:ext>
            </a:extLst>
          </p:cNvPr>
          <p:cNvSpPr/>
          <p:nvPr/>
        </p:nvSpPr>
        <p:spPr>
          <a:xfrm>
            <a:off x="7817193" y="1378004"/>
            <a:ext cx="933614" cy="369332"/>
          </a:xfrm>
          <a:prstGeom prst="rect">
            <a:avLst/>
          </a:prstGeom>
          <a:solidFill>
            <a:srgbClr val="B7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C4E956E-1737-5B40-81B4-8E1E9E5003B1}"/>
              </a:ext>
            </a:extLst>
          </p:cNvPr>
          <p:cNvSpPr txBox="1"/>
          <p:nvPr/>
        </p:nvSpPr>
        <p:spPr>
          <a:xfrm>
            <a:off x="3641385" y="1399094"/>
            <a:ext cx="237077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CH" sz="2200" b="1" i="1" dirty="0">
                <a:solidFill>
                  <a:srgbClr val="7030A0"/>
                </a:solidFill>
                <a:latin typeface="Cambria" panose="02040503050406030204" pitchFamily="18" charset="0"/>
              </a:rPr>
              <a:t>Corrected data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161F2A5-63DA-F14E-BAB8-F2E5344D86BE}"/>
              </a:ext>
            </a:extLst>
          </p:cNvPr>
          <p:cNvSpPr/>
          <p:nvPr/>
        </p:nvSpPr>
        <p:spPr>
          <a:xfrm>
            <a:off x="-14601" y="5098441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# of raw bit errors &gt; ECC correction capability </a:t>
            </a:r>
            <a:br>
              <a:rPr lang="en-CH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CH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 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U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ncorrectable errors 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in stored data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22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Read-Retry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US" sz="2400" dirty="0"/>
              <a:t>Reads the page </a:t>
            </a:r>
            <a:r>
              <a:rPr lang="en-US" sz="2400" dirty="0">
                <a:solidFill>
                  <a:srgbClr val="C00000"/>
                </a:solidFill>
              </a:rPr>
              <a:t>again</a:t>
            </a:r>
            <a:r>
              <a:rPr lang="en-US" sz="2400" dirty="0"/>
              <a:t> with </a:t>
            </a:r>
            <a:r>
              <a:rPr lang="en-US" sz="2400" dirty="0">
                <a:solidFill>
                  <a:srgbClr val="0070C0"/>
                </a:solidFill>
              </a:rPr>
              <a:t>adjusted V</a:t>
            </a:r>
            <a:r>
              <a:rPr lang="en-US" sz="2400" baseline="-25000" dirty="0">
                <a:solidFill>
                  <a:srgbClr val="0070C0"/>
                </a:solidFill>
              </a:rPr>
              <a:t>REF</a:t>
            </a:r>
            <a:r>
              <a:rPr lang="en-US" sz="2400" dirty="0">
                <a:solidFill>
                  <a:srgbClr val="0070C0"/>
                </a:solidFill>
              </a:rPr>
              <a:t> values</a:t>
            </a:r>
            <a:endParaRPr lang="en-CH" sz="24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E99A2-1AAD-1042-828E-A01561FCCC72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FE99CB-BDBE-DC4E-AA43-1EB512CA7928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cxnSp>
        <p:nvCxnSpPr>
          <p:cNvPr id="7" name="Straight Arrow Connector 59">
            <a:extLst>
              <a:ext uri="{FF2B5EF4-FFF2-40B4-BE49-F238E27FC236}">
                <a16:creationId xmlns:a16="http://schemas.microsoft.com/office/drawing/2014/main" id="{1FBC7F5F-5046-CD48-918C-676FB6DCB1FD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8" name="Freeform 32">
            <a:extLst>
              <a:ext uri="{FF2B5EF4-FFF2-40B4-BE49-F238E27FC236}">
                <a16:creationId xmlns:a16="http://schemas.microsoft.com/office/drawing/2014/main" id="{F6A9B713-EF6F-F845-99C7-38A99EA5BA74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32">
            <a:extLst>
              <a:ext uri="{FF2B5EF4-FFF2-40B4-BE49-F238E27FC236}">
                <a16:creationId xmlns:a16="http://schemas.microsoft.com/office/drawing/2014/main" id="{49EF4EFD-FD2E-1A42-AA8F-5E87FC1B6269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7AAFD-C3A3-6E4D-8317-F0D9CAC198D3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32">
            <a:extLst>
              <a:ext uri="{FF2B5EF4-FFF2-40B4-BE49-F238E27FC236}">
                <a16:creationId xmlns:a16="http://schemas.microsoft.com/office/drawing/2014/main" id="{01B8C6FC-163F-B241-A5F2-C8E28EB62750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89C780-FBF7-B64C-918B-F865FC00384A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78">
            <a:extLst>
              <a:ext uri="{FF2B5EF4-FFF2-40B4-BE49-F238E27FC236}">
                <a16:creationId xmlns:a16="http://schemas.microsoft.com/office/drawing/2014/main" id="{A4D20741-55FB-1C47-8674-6A1857297F20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9DA3F62-3A0D-9B44-A975-8653C70C7C98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BF18E4-00DF-7D43-B025-B7D6E1F4F6AE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그룹 93">
            <a:extLst>
              <a:ext uri="{FF2B5EF4-FFF2-40B4-BE49-F238E27FC236}">
                <a16:creationId xmlns:a16="http://schemas.microsoft.com/office/drawing/2014/main" id="{6F65D3EE-C45A-9346-A974-8B8AAAFD4418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5455B-48A9-1247-AF46-391ECF465D2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EA03CF0-5916-B04A-82F3-8B8E88BFD44C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그룹 99">
            <a:extLst>
              <a:ext uri="{FF2B5EF4-FFF2-40B4-BE49-F238E27FC236}">
                <a16:creationId xmlns:a16="http://schemas.microsoft.com/office/drawing/2014/main" id="{9D559159-0E40-004E-B0D7-FA19FD886877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D505EDC-7B1D-254D-B713-0C7A45E1292E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21FB3CF-E957-C043-9284-40F2EA43B04B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AEE79B-9F10-D54A-9FC5-939C66EAB2E0}"/>
              </a:ext>
            </a:extLst>
          </p:cNvPr>
          <p:cNvGrpSpPr/>
          <p:nvPr/>
        </p:nvGrpSpPr>
        <p:grpSpPr>
          <a:xfrm>
            <a:off x="2823816" y="4703726"/>
            <a:ext cx="4708663" cy="381458"/>
            <a:chOff x="1284893" y="5239121"/>
            <a:chExt cx="4708663" cy="381458"/>
          </a:xfrm>
        </p:grpSpPr>
        <p:grpSp>
          <p:nvGrpSpPr>
            <p:cNvPr id="23" name="그룹 107">
              <a:extLst>
                <a:ext uri="{FF2B5EF4-FFF2-40B4-BE49-F238E27FC236}">
                  <a16:creationId xmlns:a16="http://schemas.microsoft.com/office/drawing/2014/main" id="{C32819F9-D3EC-004C-9CDE-34810146EB18}"/>
                </a:ext>
              </a:extLst>
            </p:cNvPr>
            <p:cNvGrpSpPr/>
            <p:nvPr/>
          </p:nvGrpSpPr>
          <p:grpSpPr>
            <a:xfrm>
              <a:off x="4403380" y="5239121"/>
              <a:ext cx="1590176" cy="381458"/>
              <a:chOff x="3833522" y="2260240"/>
              <a:chExt cx="898521" cy="226545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9045C01-68AF-9642-94A2-B6CBC554493D}"/>
                  </a:ext>
                </a:extLst>
              </p:cNvPr>
              <p:cNvSpPr txBox="1"/>
              <p:nvPr/>
            </p:nvSpPr>
            <p:spPr>
              <a:xfrm>
                <a:off x="3833522" y="2260240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988A39B-D754-8C44-9C20-48507139F5FD}"/>
                  </a:ext>
                </a:extLst>
              </p:cNvPr>
              <p:cNvSpPr txBox="1"/>
              <p:nvPr/>
            </p:nvSpPr>
            <p:spPr>
              <a:xfrm>
                <a:off x="4080951" y="2340557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6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184D5B5-1EFE-F74C-BEF2-C75A57433B4C}"/>
                </a:ext>
              </a:extLst>
            </p:cNvPr>
            <p:cNvSpPr txBox="1"/>
            <p:nvPr/>
          </p:nvSpPr>
          <p:spPr>
            <a:xfrm>
              <a:off x="1284893" y="5245394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Cell’s Threshold Voltage (         )  </a:t>
              </a:r>
            </a:p>
          </p:txBody>
        </p:sp>
      </p:grpSp>
      <p:grpSp>
        <p:nvGrpSpPr>
          <p:cNvPr id="27" name="그룹 93">
            <a:extLst>
              <a:ext uri="{FF2B5EF4-FFF2-40B4-BE49-F238E27FC236}">
                <a16:creationId xmlns:a16="http://schemas.microsoft.com/office/drawing/2014/main" id="{27D623C1-F4CA-0545-B26D-AD969AF426B1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E0A1E8-938C-8847-8EA9-51225FD1B20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1D9D42B-606B-1F47-AB1A-C4404E1AF971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직선 연결선 165">
            <a:extLst>
              <a:ext uri="{FF2B5EF4-FFF2-40B4-BE49-F238E27FC236}">
                <a16:creationId xmlns:a16="http://schemas.microsoft.com/office/drawing/2014/main" id="{A0B605BF-D001-AD42-8151-A83843DA52E3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그룹 93">
            <a:extLst>
              <a:ext uri="{FF2B5EF4-FFF2-40B4-BE49-F238E27FC236}">
                <a16:creationId xmlns:a16="http://schemas.microsoft.com/office/drawing/2014/main" id="{BAE8CF4D-44AB-D04E-A163-C2009643FADF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FD72F7-D286-4B4E-889B-16D43DCD554E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9F849D6-EE2C-954C-A0C5-E33DAFF40A02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Freeform 32">
            <a:extLst>
              <a:ext uri="{FF2B5EF4-FFF2-40B4-BE49-F238E27FC236}">
                <a16:creationId xmlns:a16="http://schemas.microsoft.com/office/drawing/2014/main" id="{DFF0AC9A-FA1C-5F41-99B1-F4DF27D5E07B}"/>
              </a:ext>
            </a:extLst>
          </p:cNvPr>
          <p:cNvSpPr/>
          <p:nvPr/>
        </p:nvSpPr>
        <p:spPr>
          <a:xfrm>
            <a:off x="5381811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C8E45A8E-0A1C-3E4F-8AEC-BA62A715B55A}"/>
              </a:ext>
            </a:extLst>
          </p:cNvPr>
          <p:cNvSpPr/>
          <p:nvPr/>
        </p:nvSpPr>
        <p:spPr>
          <a:xfrm>
            <a:off x="3768714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B6DCAC1A-B67E-F94B-8312-F8BF9589452F}"/>
              </a:ext>
            </a:extLst>
          </p:cNvPr>
          <p:cNvSpPr/>
          <p:nvPr/>
        </p:nvSpPr>
        <p:spPr>
          <a:xfrm>
            <a:off x="2142489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이등변 삼각형 176">
            <a:extLst>
              <a:ext uri="{FF2B5EF4-FFF2-40B4-BE49-F238E27FC236}">
                <a16:creationId xmlns:a16="http://schemas.microsoft.com/office/drawing/2014/main" id="{5D9FE731-7C9A-7149-822D-39441E1BE2D2}"/>
              </a:ext>
            </a:extLst>
          </p:cNvPr>
          <p:cNvSpPr/>
          <p:nvPr/>
        </p:nvSpPr>
        <p:spPr>
          <a:xfrm>
            <a:off x="2148557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38" name="이등변 삼각형 176">
            <a:extLst>
              <a:ext uri="{FF2B5EF4-FFF2-40B4-BE49-F238E27FC236}">
                <a16:creationId xmlns:a16="http://schemas.microsoft.com/office/drawing/2014/main" id="{4E70D25B-0BC5-0C40-B1A0-9D46E4C8E1BE}"/>
              </a:ext>
            </a:extLst>
          </p:cNvPr>
          <p:cNvSpPr/>
          <p:nvPr/>
        </p:nvSpPr>
        <p:spPr>
          <a:xfrm>
            <a:off x="3774261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39" name="이등변 삼각형 176">
            <a:extLst>
              <a:ext uri="{FF2B5EF4-FFF2-40B4-BE49-F238E27FC236}">
                <a16:creationId xmlns:a16="http://schemas.microsoft.com/office/drawing/2014/main" id="{BFB0673F-BF25-D744-8B59-C6EB879D09E2}"/>
              </a:ext>
            </a:extLst>
          </p:cNvPr>
          <p:cNvSpPr/>
          <p:nvPr/>
        </p:nvSpPr>
        <p:spPr>
          <a:xfrm>
            <a:off x="5369086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B2E1A078-B4C5-B94C-81C8-13A87CA28368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164">
            <a:extLst>
              <a:ext uri="{FF2B5EF4-FFF2-40B4-BE49-F238E27FC236}">
                <a16:creationId xmlns:a16="http://schemas.microsoft.com/office/drawing/2014/main" id="{39AC25C0-CA7B-D34F-B9CF-00C6E985BD8C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165">
            <a:extLst>
              <a:ext uri="{FF2B5EF4-FFF2-40B4-BE49-F238E27FC236}">
                <a16:creationId xmlns:a16="http://schemas.microsoft.com/office/drawing/2014/main" id="{55E02188-7426-3C45-B1EB-A5119F5C23F9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9F590FA-F62D-E646-AAE4-532492EFD9BB}"/>
              </a:ext>
            </a:extLst>
          </p:cNvPr>
          <p:cNvSpPr txBox="1"/>
          <p:nvPr/>
        </p:nvSpPr>
        <p:spPr>
          <a:xfrm>
            <a:off x="301005" y="4428759"/>
            <a:ext cx="2459266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Erroneous cells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B437CE6-CEEF-E446-8DDE-008397631063}"/>
              </a:ext>
            </a:extLst>
          </p:cNvPr>
          <p:cNvCxnSpPr>
            <a:cxnSpLocks/>
          </p:cNvCxnSpPr>
          <p:nvPr/>
        </p:nvCxnSpPr>
        <p:spPr>
          <a:xfrm flipV="1">
            <a:off x="1631841" y="4499213"/>
            <a:ext cx="570315" cy="204513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54487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Read-Retry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US" sz="2400" dirty="0"/>
              <a:t>Reads the page </a:t>
            </a:r>
            <a:r>
              <a:rPr lang="en-US" sz="2400" dirty="0">
                <a:solidFill>
                  <a:srgbClr val="C00000"/>
                </a:solidFill>
              </a:rPr>
              <a:t>again</a:t>
            </a:r>
            <a:r>
              <a:rPr lang="en-US" sz="2400" dirty="0"/>
              <a:t> with </a:t>
            </a:r>
            <a:r>
              <a:rPr lang="en-US" sz="2400" dirty="0">
                <a:solidFill>
                  <a:schemeClr val="accent6"/>
                </a:solidFill>
              </a:rPr>
              <a:t>adjusted V</a:t>
            </a:r>
            <a:r>
              <a:rPr lang="en-US" sz="2400" baseline="-25000" dirty="0">
                <a:solidFill>
                  <a:schemeClr val="accent6"/>
                </a:solidFill>
              </a:rPr>
              <a:t>REF</a:t>
            </a:r>
            <a:r>
              <a:rPr lang="en-US" sz="2400" dirty="0">
                <a:solidFill>
                  <a:schemeClr val="accent6"/>
                </a:solidFill>
              </a:rPr>
              <a:t> values</a:t>
            </a:r>
            <a:endParaRPr lang="en-CH" sz="2400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E99A2-1AAD-1042-828E-A01561FCCC72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FE99CB-BDBE-DC4E-AA43-1EB512CA7928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cxnSp>
        <p:nvCxnSpPr>
          <p:cNvPr id="7" name="Straight Arrow Connector 59">
            <a:extLst>
              <a:ext uri="{FF2B5EF4-FFF2-40B4-BE49-F238E27FC236}">
                <a16:creationId xmlns:a16="http://schemas.microsoft.com/office/drawing/2014/main" id="{1FBC7F5F-5046-CD48-918C-676FB6DCB1FD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8" name="Freeform 32">
            <a:extLst>
              <a:ext uri="{FF2B5EF4-FFF2-40B4-BE49-F238E27FC236}">
                <a16:creationId xmlns:a16="http://schemas.microsoft.com/office/drawing/2014/main" id="{F6A9B713-EF6F-F845-99C7-38A99EA5BA74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32">
            <a:extLst>
              <a:ext uri="{FF2B5EF4-FFF2-40B4-BE49-F238E27FC236}">
                <a16:creationId xmlns:a16="http://schemas.microsoft.com/office/drawing/2014/main" id="{49EF4EFD-FD2E-1A42-AA8F-5E87FC1B6269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7AAFD-C3A3-6E4D-8317-F0D9CAC198D3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32">
            <a:extLst>
              <a:ext uri="{FF2B5EF4-FFF2-40B4-BE49-F238E27FC236}">
                <a16:creationId xmlns:a16="http://schemas.microsoft.com/office/drawing/2014/main" id="{01B8C6FC-163F-B241-A5F2-C8E28EB62750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89C780-FBF7-B64C-918B-F865FC00384A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78">
            <a:extLst>
              <a:ext uri="{FF2B5EF4-FFF2-40B4-BE49-F238E27FC236}">
                <a16:creationId xmlns:a16="http://schemas.microsoft.com/office/drawing/2014/main" id="{A4D20741-55FB-1C47-8674-6A1857297F20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9DA3F62-3A0D-9B44-A975-8653C70C7C98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BF18E4-00DF-7D43-B025-B7D6E1F4F6AE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그룹 93">
            <a:extLst>
              <a:ext uri="{FF2B5EF4-FFF2-40B4-BE49-F238E27FC236}">
                <a16:creationId xmlns:a16="http://schemas.microsoft.com/office/drawing/2014/main" id="{6F65D3EE-C45A-9346-A974-8B8AAAFD4418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5455B-48A9-1247-AF46-391ECF465D2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EA03CF0-5916-B04A-82F3-8B8E88BFD44C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그룹 99">
            <a:extLst>
              <a:ext uri="{FF2B5EF4-FFF2-40B4-BE49-F238E27FC236}">
                <a16:creationId xmlns:a16="http://schemas.microsoft.com/office/drawing/2014/main" id="{9D559159-0E40-004E-B0D7-FA19FD886877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D505EDC-7B1D-254D-B713-0C7A45E1292E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21FB3CF-E957-C043-9284-40F2EA43B04B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AEE79B-9F10-D54A-9FC5-939C66EAB2E0}"/>
              </a:ext>
            </a:extLst>
          </p:cNvPr>
          <p:cNvGrpSpPr/>
          <p:nvPr/>
        </p:nvGrpSpPr>
        <p:grpSpPr>
          <a:xfrm>
            <a:off x="2823816" y="4703726"/>
            <a:ext cx="4708663" cy="381458"/>
            <a:chOff x="1284893" y="5239121"/>
            <a:chExt cx="4708663" cy="381458"/>
          </a:xfrm>
        </p:grpSpPr>
        <p:grpSp>
          <p:nvGrpSpPr>
            <p:cNvPr id="23" name="그룹 107">
              <a:extLst>
                <a:ext uri="{FF2B5EF4-FFF2-40B4-BE49-F238E27FC236}">
                  <a16:creationId xmlns:a16="http://schemas.microsoft.com/office/drawing/2014/main" id="{C32819F9-D3EC-004C-9CDE-34810146EB18}"/>
                </a:ext>
              </a:extLst>
            </p:cNvPr>
            <p:cNvGrpSpPr/>
            <p:nvPr/>
          </p:nvGrpSpPr>
          <p:grpSpPr>
            <a:xfrm>
              <a:off x="4403380" y="5239121"/>
              <a:ext cx="1590176" cy="381458"/>
              <a:chOff x="3833522" y="2260240"/>
              <a:chExt cx="898521" cy="226545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9045C01-68AF-9642-94A2-B6CBC554493D}"/>
                  </a:ext>
                </a:extLst>
              </p:cNvPr>
              <p:cNvSpPr txBox="1"/>
              <p:nvPr/>
            </p:nvSpPr>
            <p:spPr>
              <a:xfrm>
                <a:off x="3833522" y="2260240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988A39B-D754-8C44-9C20-48507139F5FD}"/>
                  </a:ext>
                </a:extLst>
              </p:cNvPr>
              <p:cNvSpPr txBox="1"/>
              <p:nvPr/>
            </p:nvSpPr>
            <p:spPr>
              <a:xfrm>
                <a:off x="4080951" y="2340557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6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184D5B5-1EFE-F74C-BEF2-C75A57433B4C}"/>
                </a:ext>
              </a:extLst>
            </p:cNvPr>
            <p:cNvSpPr txBox="1"/>
            <p:nvPr/>
          </p:nvSpPr>
          <p:spPr>
            <a:xfrm>
              <a:off x="1284893" y="5245394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Cell’s Threshold Voltage (         )  </a:t>
              </a:r>
            </a:p>
          </p:txBody>
        </p:sp>
      </p:grpSp>
      <p:grpSp>
        <p:nvGrpSpPr>
          <p:cNvPr id="27" name="그룹 93">
            <a:extLst>
              <a:ext uri="{FF2B5EF4-FFF2-40B4-BE49-F238E27FC236}">
                <a16:creationId xmlns:a16="http://schemas.microsoft.com/office/drawing/2014/main" id="{27D623C1-F4CA-0545-B26D-AD969AF426B1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E0A1E8-938C-8847-8EA9-51225FD1B20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1D9D42B-606B-1F47-AB1A-C4404E1AF971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직선 연결선 165">
            <a:extLst>
              <a:ext uri="{FF2B5EF4-FFF2-40B4-BE49-F238E27FC236}">
                <a16:creationId xmlns:a16="http://schemas.microsoft.com/office/drawing/2014/main" id="{A0B605BF-D001-AD42-8151-A83843DA52E3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그룹 93">
            <a:extLst>
              <a:ext uri="{FF2B5EF4-FFF2-40B4-BE49-F238E27FC236}">
                <a16:creationId xmlns:a16="http://schemas.microsoft.com/office/drawing/2014/main" id="{BAE8CF4D-44AB-D04E-A163-C2009643FADF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FD72F7-D286-4B4E-889B-16D43DCD554E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9F849D6-EE2C-954C-A0C5-E33DAFF40A02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Freeform 32">
            <a:extLst>
              <a:ext uri="{FF2B5EF4-FFF2-40B4-BE49-F238E27FC236}">
                <a16:creationId xmlns:a16="http://schemas.microsoft.com/office/drawing/2014/main" id="{DFF0AC9A-FA1C-5F41-99B1-F4DF27D5E07B}"/>
              </a:ext>
            </a:extLst>
          </p:cNvPr>
          <p:cNvSpPr/>
          <p:nvPr/>
        </p:nvSpPr>
        <p:spPr>
          <a:xfrm>
            <a:off x="5381811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C8E45A8E-0A1C-3E4F-8AEC-BA62A715B55A}"/>
              </a:ext>
            </a:extLst>
          </p:cNvPr>
          <p:cNvSpPr/>
          <p:nvPr/>
        </p:nvSpPr>
        <p:spPr>
          <a:xfrm>
            <a:off x="3768714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B6DCAC1A-B67E-F94B-8312-F8BF9589452F}"/>
              </a:ext>
            </a:extLst>
          </p:cNvPr>
          <p:cNvSpPr/>
          <p:nvPr/>
        </p:nvSpPr>
        <p:spPr>
          <a:xfrm>
            <a:off x="2142489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이등변 삼각형 176">
            <a:extLst>
              <a:ext uri="{FF2B5EF4-FFF2-40B4-BE49-F238E27FC236}">
                <a16:creationId xmlns:a16="http://schemas.microsoft.com/office/drawing/2014/main" id="{5D9FE731-7C9A-7149-822D-39441E1BE2D2}"/>
              </a:ext>
            </a:extLst>
          </p:cNvPr>
          <p:cNvSpPr/>
          <p:nvPr/>
        </p:nvSpPr>
        <p:spPr>
          <a:xfrm>
            <a:off x="2148557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38" name="이등변 삼각형 176">
            <a:extLst>
              <a:ext uri="{FF2B5EF4-FFF2-40B4-BE49-F238E27FC236}">
                <a16:creationId xmlns:a16="http://schemas.microsoft.com/office/drawing/2014/main" id="{4E70D25B-0BC5-0C40-B1A0-9D46E4C8E1BE}"/>
              </a:ext>
            </a:extLst>
          </p:cNvPr>
          <p:cNvSpPr/>
          <p:nvPr/>
        </p:nvSpPr>
        <p:spPr>
          <a:xfrm>
            <a:off x="3774261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39" name="이등변 삼각형 176">
            <a:extLst>
              <a:ext uri="{FF2B5EF4-FFF2-40B4-BE49-F238E27FC236}">
                <a16:creationId xmlns:a16="http://schemas.microsoft.com/office/drawing/2014/main" id="{BFB0673F-BF25-D744-8B59-C6EB879D09E2}"/>
              </a:ext>
            </a:extLst>
          </p:cNvPr>
          <p:cNvSpPr/>
          <p:nvPr/>
        </p:nvSpPr>
        <p:spPr>
          <a:xfrm>
            <a:off x="5369086" y="3838425"/>
            <a:ext cx="119187" cy="775912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B2E1A078-B4C5-B94C-81C8-13A87CA28368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164">
            <a:extLst>
              <a:ext uri="{FF2B5EF4-FFF2-40B4-BE49-F238E27FC236}">
                <a16:creationId xmlns:a16="http://schemas.microsoft.com/office/drawing/2014/main" id="{39AC25C0-CA7B-D34F-B9CF-00C6E985BD8C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165">
            <a:extLst>
              <a:ext uri="{FF2B5EF4-FFF2-40B4-BE49-F238E27FC236}">
                <a16:creationId xmlns:a16="http://schemas.microsoft.com/office/drawing/2014/main" id="{55E02188-7426-3C45-B1EB-A5119F5C23F9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165">
            <a:extLst>
              <a:ext uri="{FF2B5EF4-FFF2-40B4-BE49-F238E27FC236}">
                <a16:creationId xmlns:a16="http://schemas.microsoft.com/office/drawing/2014/main" id="{926C6959-A6EE-D645-845F-DE7B940D0E29}"/>
              </a:ext>
            </a:extLst>
          </p:cNvPr>
          <p:cNvCxnSpPr/>
          <p:nvPr/>
        </p:nvCxnSpPr>
        <p:spPr>
          <a:xfrm>
            <a:off x="7095711" y="2366396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165">
            <a:extLst>
              <a:ext uri="{FF2B5EF4-FFF2-40B4-BE49-F238E27FC236}">
                <a16:creationId xmlns:a16="http://schemas.microsoft.com/office/drawing/2014/main" id="{C16A715A-D280-804F-8C8E-9030E13A0A65}"/>
              </a:ext>
            </a:extLst>
          </p:cNvPr>
          <p:cNvCxnSpPr/>
          <p:nvPr/>
        </p:nvCxnSpPr>
        <p:spPr>
          <a:xfrm>
            <a:off x="3886312" y="2366396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164">
            <a:extLst>
              <a:ext uri="{FF2B5EF4-FFF2-40B4-BE49-F238E27FC236}">
                <a16:creationId xmlns:a16="http://schemas.microsoft.com/office/drawing/2014/main" id="{5187396A-30E3-964D-9CC0-3A024A713CA4}"/>
              </a:ext>
            </a:extLst>
          </p:cNvPr>
          <p:cNvCxnSpPr/>
          <p:nvPr/>
        </p:nvCxnSpPr>
        <p:spPr>
          <a:xfrm>
            <a:off x="5488176" y="2366394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165">
            <a:extLst>
              <a:ext uri="{FF2B5EF4-FFF2-40B4-BE49-F238E27FC236}">
                <a16:creationId xmlns:a16="http://schemas.microsoft.com/office/drawing/2014/main" id="{610D5EAC-FDA8-E04E-BAE0-C20EA9802215}"/>
              </a:ext>
            </a:extLst>
          </p:cNvPr>
          <p:cNvCxnSpPr/>
          <p:nvPr/>
        </p:nvCxnSpPr>
        <p:spPr>
          <a:xfrm>
            <a:off x="2259837" y="2366396"/>
            <a:ext cx="0" cy="2252586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272AD63-B2D6-0145-915A-85F75EC0AD89}"/>
              </a:ext>
            </a:extLst>
          </p:cNvPr>
          <p:cNvGrpSpPr/>
          <p:nvPr/>
        </p:nvGrpSpPr>
        <p:grpSpPr>
          <a:xfrm>
            <a:off x="2206170" y="2800392"/>
            <a:ext cx="4835874" cy="1818589"/>
            <a:chOff x="2206170" y="2366394"/>
            <a:chExt cx="4835874" cy="2252588"/>
          </a:xfrm>
        </p:grpSpPr>
        <p:cxnSp>
          <p:nvCxnSpPr>
            <p:cNvPr id="47" name="직선 연결선 165">
              <a:extLst>
                <a:ext uri="{FF2B5EF4-FFF2-40B4-BE49-F238E27FC236}">
                  <a16:creationId xmlns:a16="http://schemas.microsoft.com/office/drawing/2014/main" id="{F27202E7-CB59-5841-9D74-83756398F5DA}"/>
                </a:ext>
              </a:extLst>
            </p:cNvPr>
            <p:cNvCxnSpPr>
              <a:cxnSpLocks/>
            </p:cNvCxnSpPr>
            <p:nvPr/>
          </p:nvCxnSpPr>
          <p:spPr>
            <a:xfrm>
              <a:off x="7042044" y="2366396"/>
              <a:ext cx="0" cy="2252586"/>
            </a:xfrm>
            <a:prstGeom prst="line">
              <a:avLst/>
            </a:prstGeom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165">
              <a:extLst>
                <a:ext uri="{FF2B5EF4-FFF2-40B4-BE49-F238E27FC236}">
                  <a16:creationId xmlns:a16="http://schemas.microsoft.com/office/drawing/2014/main" id="{6784F214-5DE4-364B-AC6D-0F25C01307E2}"/>
                </a:ext>
              </a:extLst>
            </p:cNvPr>
            <p:cNvCxnSpPr>
              <a:cxnSpLocks/>
            </p:cNvCxnSpPr>
            <p:nvPr/>
          </p:nvCxnSpPr>
          <p:spPr>
            <a:xfrm>
              <a:off x="3832645" y="2366396"/>
              <a:ext cx="0" cy="2252586"/>
            </a:xfrm>
            <a:prstGeom prst="line">
              <a:avLst/>
            </a:prstGeom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164">
              <a:extLst>
                <a:ext uri="{FF2B5EF4-FFF2-40B4-BE49-F238E27FC236}">
                  <a16:creationId xmlns:a16="http://schemas.microsoft.com/office/drawing/2014/main" id="{9DAD0D15-E506-114E-A129-F663C64E9D3D}"/>
                </a:ext>
              </a:extLst>
            </p:cNvPr>
            <p:cNvCxnSpPr>
              <a:cxnSpLocks/>
            </p:cNvCxnSpPr>
            <p:nvPr/>
          </p:nvCxnSpPr>
          <p:spPr>
            <a:xfrm>
              <a:off x="5434509" y="2366394"/>
              <a:ext cx="0" cy="2252586"/>
            </a:xfrm>
            <a:prstGeom prst="line">
              <a:avLst/>
            </a:prstGeom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165">
              <a:extLst>
                <a:ext uri="{FF2B5EF4-FFF2-40B4-BE49-F238E27FC236}">
                  <a16:creationId xmlns:a16="http://schemas.microsoft.com/office/drawing/2014/main" id="{58EED4E2-B9B9-104F-8631-39C9BC216470}"/>
                </a:ext>
              </a:extLst>
            </p:cNvPr>
            <p:cNvCxnSpPr>
              <a:cxnSpLocks/>
            </p:cNvCxnSpPr>
            <p:nvPr/>
          </p:nvCxnSpPr>
          <p:spPr>
            <a:xfrm>
              <a:off x="2206170" y="2366396"/>
              <a:ext cx="0" cy="2252586"/>
            </a:xfrm>
            <a:prstGeom prst="line">
              <a:avLst/>
            </a:prstGeom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그룹 93">
            <a:extLst>
              <a:ext uri="{FF2B5EF4-FFF2-40B4-BE49-F238E27FC236}">
                <a16:creationId xmlns:a16="http://schemas.microsoft.com/office/drawing/2014/main" id="{B3362F2C-0A34-EE48-99CB-5D0E85FB7F2E}"/>
              </a:ext>
            </a:extLst>
          </p:cNvPr>
          <p:cNvGrpSpPr/>
          <p:nvPr/>
        </p:nvGrpSpPr>
        <p:grpSpPr>
          <a:xfrm>
            <a:off x="1411082" y="2307447"/>
            <a:ext cx="1590176" cy="443122"/>
            <a:chOff x="4245096" y="1883526"/>
            <a:chExt cx="898521" cy="263166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F3D0264-4B30-8A46-8D97-C9AA4CCC6B36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V’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D97209A-03B4-A748-AEF4-CEF9965B4925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2D815EC-4704-7144-AA96-BEE83D8149CA}"/>
                </a:ext>
              </a:extLst>
            </p:cNvPr>
            <p:cNvSpPr txBox="1"/>
            <p:nvPr/>
          </p:nvSpPr>
          <p:spPr>
            <a:xfrm>
              <a:off x="4492525" y="1883526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0" name="그룹 93">
            <a:extLst>
              <a:ext uri="{FF2B5EF4-FFF2-40B4-BE49-F238E27FC236}">
                <a16:creationId xmlns:a16="http://schemas.microsoft.com/office/drawing/2014/main" id="{0F493AF6-F7D2-684F-A679-5144D0190843}"/>
              </a:ext>
            </a:extLst>
          </p:cNvPr>
          <p:cNvGrpSpPr/>
          <p:nvPr/>
        </p:nvGrpSpPr>
        <p:grpSpPr>
          <a:xfrm>
            <a:off x="3019976" y="2369121"/>
            <a:ext cx="1590176" cy="381451"/>
            <a:chOff x="4245096" y="1920152"/>
            <a:chExt cx="898521" cy="22654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712476F5-FF64-8F4E-B22C-59BA39149CD1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V’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AE3D33-8A98-9B4A-BBEA-39182C3CD71C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4" name="그룹 93">
            <a:extLst>
              <a:ext uri="{FF2B5EF4-FFF2-40B4-BE49-F238E27FC236}">
                <a16:creationId xmlns:a16="http://schemas.microsoft.com/office/drawing/2014/main" id="{C93F8EB9-D085-C048-BF3C-024405E484FB}"/>
              </a:ext>
            </a:extLst>
          </p:cNvPr>
          <p:cNvGrpSpPr/>
          <p:nvPr/>
        </p:nvGrpSpPr>
        <p:grpSpPr>
          <a:xfrm>
            <a:off x="4902409" y="2369121"/>
            <a:ext cx="1590176" cy="381451"/>
            <a:chOff x="4245096" y="1920152"/>
            <a:chExt cx="898521" cy="226540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162757C3-72BF-DF43-9C05-A16E0C9DE83A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V’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DECCCEC-ABF9-754A-AE61-AE50B1230A19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8" name="그룹 93">
            <a:extLst>
              <a:ext uri="{FF2B5EF4-FFF2-40B4-BE49-F238E27FC236}">
                <a16:creationId xmlns:a16="http://schemas.microsoft.com/office/drawing/2014/main" id="{FC98F84B-53EE-1D41-ADCF-5A326F26D837}"/>
              </a:ext>
            </a:extLst>
          </p:cNvPr>
          <p:cNvGrpSpPr/>
          <p:nvPr/>
        </p:nvGrpSpPr>
        <p:grpSpPr>
          <a:xfrm>
            <a:off x="6219059" y="2369121"/>
            <a:ext cx="1590176" cy="381451"/>
            <a:chOff x="4245096" y="1920152"/>
            <a:chExt cx="898521" cy="226540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1E21851-7A66-984F-9915-A3508EFE85D1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V’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7A50551-ABE2-904A-8DC4-6A227EB635C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2" name="이등변 삼각형 176">
            <a:extLst>
              <a:ext uri="{FF2B5EF4-FFF2-40B4-BE49-F238E27FC236}">
                <a16:creationId xmlns:a16="http://schemas.microsoft.com/office/drawing/2014/main" id="{7B0E58B2-B342-9443-B6B5-6A58F1CA09DF}"/>
              </a:ext>
            </a:extLst>
          </p:cNvPr>
          <p:cNvSpPr/>
          <p:nvPr/>
        </p:nvSpPr>
        <p:spPr>
          <a:xfrm>
            <a:off x="2146555" y="4149080"/>
            <a:ext cx="60331" cy="469747"/>
          </a:xfrm>
          <a:prstGeom prst="triangle">
            <a:avLst>
              <a:gd name="adj" fmla="val 100000"/>
            </a:avLst>
          </a:prstGeom>
          <a:solidFill>
            <a:srgbClr val="C0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83" name="이등변 삼각형 176">
            <a:extLst>
              <a:ext uri="{FF2B5EF4-FFF2-40B4-BE49-F238E27FC236}">
                <a16:creationId xmlns:a16="http://schemas.microsoft.com/office/drawing/2014/main" id="{C1794DBF-8B5F-D040-B31F-3CA7DFBEE7F4}"/>
              </a:ext>
            </a:extLst>
          </p:cNvPr>
          <p:cNvSpPr/>
          <p:nvPr/>
        </p:nvSpPr>
        <p:spPr>
          <a:xfrm>
            <a:off x="3772259" y="4149080"/>
            <a:ext cx="60331" cy="469747"/>
          </a:xfrm>
          <a:prstGeom prst="triangle">
            <a:avLst>
              <a:gd name="adj" fmla="val 100000"/>
            </a:avLst>
          </a:prstGeom>
          <a:solidFill>
            <a:srgbClr val="C0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84" name="이등변 삼각형 176">
            <a:extLst>
              <a:ext uri="{FF2B5EF4-FFF2-40B4-BE49-F238E27FC236}">
                <a16:creationId xmlns:a16="http://schemas.microsoft.com/office/drawing/2014/main" id="{8BDCA053-48F1-6444-8D33-87A587F0301D}"/>
              </a:ext>
            </a:extLst>
          </p:cNvPr>
          <p:cNvSpPr/>
          <p:nvPr/>
        </p:nvSpPr>
        <p:spPr>
          <a:xfrm>
            <a:off x="5373908" y="4149080"/>
            <a:ext cx="60331" cy="469747"/>
          </a:xfrm>
          <a:prstGeom prst="triangle">
            <a:avLst>
              <a:gd name="adj" fmla="val 100000"/>
            </a:avLst>
          </a:prstGeom>
          <a:solidFill>
            <a:srgbClr val="C0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011F1C6-8FC6-F84C-9C17-69D60C694FD9}"/>
              </a:ext>
            </a:extLst>
          </p:cNvPr>
          <p:cNvSpPr txBox="1"/>
          <p:nvPr/>
        </p:nvSpPr>
        <p:spPr>
          <a:xfrm>
            <a:off x="178042" y="4428759"/>
            <a:ext cx="270519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Erroneous cells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5E43C94-1BDE-1F4E-B9AE-9C7711DC3535}"/>
              </a:ext>
            </a:extLst>
          </p:cNvPr>
          <p:cNvCxnSpPr>
            <a:cxnSpLocks/>
          </p:cNvCxnSpPr>
          <p:nvPr/>
        </p:nvCxnSpPr>
        <p:spPr>
          <a:xfrm flipV="1">
            <a:off x="1631841" y="4509120"/>
            <a:ext cx="551884" cy="194607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754396A2-E848-424C-8347-9EBF87759315}"/>
              </a:ext>
            </a:extLst>
          </p:cNvPr>
          <p:cNvSpPr/>
          <p:nvPr/>
        </p:nvSpPr>
        <p:spPr>
          <a:xfrm>
            <a:off x="-14601" y="5098441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Read using </a:t>
            </a:r>
            <a:r>
              <a:rPr lang="en-CH" sz="3200" dirty="0">
                <a:solidFill>
                  <a:schemeClr val="accent6"/>
                </a:solidFill>
                <a:latin typeface="Helvetica" pitchFamily="2" charset="0"/>
              </a:rPr>
              <a:t>properly-adjusted V</a:t>
            </a:r>
            <a:r>
              <a:rPr lang="en-CH" sz="3200" baseline="-25000" dirty="0">
                <a:solidFill>
                  <a:schemeClr val="accent6"/>
                </a:solidFill>
                <a:latin typeface="Helvetica" pitchFamily="2" charset="0"/>
              </a:rPr>
              <a:t>REF</a:t>
            </a:r>
            <a:r>
              <a:rPr lang="en-CH" sz="3200" dirty="0">
                <a:solidFill>
                  <a:schemeClr val="accent6"/>
                </a:solidFill>
                <a:latin typeface="Helvetica" pitchFamily="2" charset="0"/>
              </a:rPr>
              <a:t> 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values</a:t>
            </a:r>
          </a:p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 Decreases # of raw bit errors</a:t>
            </a:r>
            <a:endParaRPr lang="en-CH" sz="32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DA0AAE5-073A-714E-B0C3-751D699A08C4}"/>
              </a:ext>
            </a:extLst>
          </p:cNvPr>
          <p:cNvSpPr txBox="1"/>
          <p:nvPr/>
        </p:nvSpPr>
        <p:spPr>
          <a:xfrm>
            <a:off x="1550936" y="1529293"/>
            <a:ext cx="590138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400" b="1" i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Read-retry: Adjusting </a:t>
            </a:r>
            <a:r>
              <a:rPr lang="en-US" altLang="ko-KR" sz="24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altLang="ko-KR" sz="24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REF</a:t>
            </a:r>
            <a:r>
              <a:rPr lang="en-US" altLang="ko-KR" sz="2400" b="1" i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i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values</a:t>
            </a:r>
            <a:endParaRPr lang="ko-KR" altLang="en-US" sz="2400" b="1" i="1" baseline="-25000" dirty="0">
              <a:solidFill>
                <a:srgbClr val="7030A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3EE481C-C7D5-DE4A-AFF3-541A1ACB73F0}"/>
              </a:ext>
            </a:extLst>
          </p:cNvPr>
          <p:cNvGrpSpPr/>
          <p:nvPr/>
        </p:nvGrpSpPr>
        <p:grpSpPr>
          <a:xfrm>
            <a:off x="204362" y="3859843"/>
            <a:ext cx="2175611" cy="1182438"/>
            <a:chOff x="204362" y="3859843"/>
            <a:chExt cx="2175611" cy="1182438"/>
          </a:xfrm>
        </p:grpSpPr>
        <p:sp>
          <p:nvSpPr>
            <p:cNvPr id="89" name="화살표: 오른쪽 552">
              <a:extLst>
                <a:ext uri="{FF2B5EF4-FFF2-40B4-BE49-F238E27FC236}">
                  <a16:creationId xmlns:a16="http://schemas.microsoft.com/office/drawing/2014/main" id="{8C10DC8D-02B7-DE4B-AFDA-2D4D2FE25037}"/>
                </a:ext>
              </a:extLst>
            </p:cNvPr>
            <p:cNvSpPr/>
            <p:nvPr/>
          </p:nvSpPr>
          <p:spPr>
            <a:xfrm rot="5400000">
              <a:off x="152061" y="4739447"/>
              <a:ext cx="355135" cy="250534"/>
            </a:xfrm>
            <a:prstGeom prst="rightArrow">
              <a:avLst>
                <a:gd name="adj1" fmla="val 56518"/>
                <a:gd name="adj2" fmla="val 5957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5E52FD97-B008-6A49-BA77-F4E95E29A5A6}"/>
                </a:ext>
              </a:extLst>
            </p:cNvPr>
            <p:cNvSpPr/>
            <p:nvPr/>
          </p:nvSpPr>
          <p:spPr>
            <a:xfrm>
              <a:off x="1979712" y="3859843"/>
              <a:ext cx="400261" cy="865301"/>
            </a:xfrm>
            <a:prstGeom prst="ellipse">
              <a:avLst/>
            </a:prstGeom>
            <a:noFill/>
            <a:ln w="22225">
              <a:solidFill>
                <a:schemeClr val="accent6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1062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Read-Retry: Performance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84102" y="1752674"/>
            <a:ext cx="815898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81839" y="1752674"/>
            <a:ext cx="484434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836F6370-2E82-8B4C-8237-8B3397888B83}"/>
              </a:ext>
            </a:extLst>
          </p:cNvPr>
          <p:cNvGrpSpPr/>
          <p:nvPr/>
        </p:nvGrpSpPr>
        <p:grpSpPr>
          <a:xfrm>
            <a:off x="2033121" y="1803617"/>
            <a:ext cx="5789361" cy="467235"/>
            <a:chOff x="2107820" y="1791025"/>
            <a:chExt cx="3373690" cy="467235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110025AA-B2D2-1F4A-A2C2-9C93CD921C50}"/>
                </a:ext>
              </a:extLst>
            </p:cNvPr>
            <p:cNvSpPr txBox="1"/>
            <p:nvPr/>
          </p:nvSpPr>
          <p:spPr>
            <a:xfrm>
              <a:off x="2107820" y="1796595"/>
              <a:ext cx="184768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 </a:t>
              </a:r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32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0DEB8DB-E78C-F04D-A7F9-CF4B9DF3D77F}"/>
                </a:ext>
              </a:extLst>
            </p:cNvPr>
            <p:cNvSpPr txBox="1"/>
            <p:nvPr/>
          </p:nvSpPr>
          <p:spPr>
            <a:xfrm>
              <a:off x="3298134" y="1791025"/>
              <a:ext cx="218337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&lt; ECC capability C</a:t>
              </a:r>
              <a:r>
                <a:rPr lang="en-US" sz="2400" b="1" baseline="-25000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ECC </a:t>
              </a:r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72</a:t>
              </a:r>
            </a:p>
          </p:txBody>
        </p:sp>
      </p:grpSp>
      <p:cxnSp>
        <p:nvCxnSpPr>
          <p:cNvPr id="145" name="직선 화살표 연결선 80">
            <a:extLst>
              <a:ext uri="{FF2B5EF4-FFF2-40B4-BE49-F238E27FC236}">
                <a16:creationId xmlns:a16="http://schemas.microsoft.com/office/drawing/2014/main" id="{FB6ED828-016A-D74C-9BFC-ADDFA83B2C2B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006951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23845BB0-F9FC-004A-AEA1-ED748DA08C2A}"/>
              </a:ext>
            </a:extLst>
          </p:cNvPr>
          <p:cNvSpPr txBox="1"/>
          <p:nvPr/>
        </p:nvSpPr>
        <p:spPr>
          <a:xfrm>
            <a:off x="-273072" y="1821522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150" name="그룹 45">
            <a:extLst>
              <a:ext uri="{FF2B5EF4-FFF2-40B4-BE49-F238E27FC236}">
                <a16:creationId xmlns:a16="http://schemas.microsoft.com/office/drawing/2014/main" id="{EAA6C6FC-CEBB-A746-8B20-71F0B43525E3}"/>
              </a:ext>
            </a:extLst>
          </p:cNvPr>
          <p:cNvGrpSpPr/>
          <p:nvPr/>
        </p:nvGrpSpPr>
        <p:grpSpPr>
          <a:xfrm>
            <a:off x="1514960" y="1835979"/>
            <a:ext cx="1388022" cy="404485"/>
            <a:chOff x="1874519" y="3830320"/>
            <a:chExt cx="4230088" cy="275440"/>
          </a:xfrm>
        </p:grpSpPr>
        <p:sp>
          <p:nvSpPr>
            <p:cNvPr id="151" name="직사각형 46">
              <a:extLst>
                <a:ext uri="{FF2B5EF4-FFF2-40B4-BE49-F238E27FC236}">
                  <a16:creationId xmlns:a16="http://schemas.microsoft.com/office/drawing/2014/main" id="{3F975928-129D-C94F-B5BC-36681CFB26F5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52" name="직사각형 47">
              <a:extLst>
                <a:ext uri="{FF2B5EF4-FFF2-40B4-BE49-F238E27FC236}">
                  <a16:creationId xmlns:a16="http://schemas.microsoft.com/office/drawing/2014/main" id="{265AE1B4-CD65-FB4A-AF96-03CC6E7498D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53" name="직사각형 48">
              <a:extLst>
                <a:ext uri="{FF2B5EF4-FFF2-40B4-BE49-F238E27FC236}">
                  <a16:creationId xmlns:a16="http://schemas.microsoft.com/office/drawing/2014/main" id="{FF3D2336-8B15-D14B-B947-F52F393D6543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54" name="직선 연결선 102">
            <a:extLst>
              <a:ext uri="{FF2B5EF4-FFF2-40B4-BE49-F238E27FC236}">
                <a16:creationId xmlns:a16="http://schemas.microsoft.com/office/drawing/2014/main" id="{A85B9FC0-5F66-3941-84E0-F91993FFBF56}"/>
              </a:ext>
            </a:extLst>
          </p:cNvPr>
          <p:cNvCxnSpPr>
            <a:cxnSpLocks/>
          </p:cNvCxnSpPr>
          <p:nvPr/>
        </p:nvCxnSpPr>
        <p:spPr>
          <a:xfrm>
            <a:off x="1514960" y="2598671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A024B13F-02DC-5842-8CDC-B60A560713C7}"/>
              </a:ext>
            </a:extLst>
          </p:cNvPr>
          <p:cNvSpPr txBox="1"/>
          <p:nvPr/>
        </p:nvSpPr>
        <p:spPr>
          <a:xfrm>
            <a:off x="1754227" y="2406147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DE72426-57DB-B349-973C-24E69424B018}"/>
              </a:ext>
            </a:extLst>
          </p:cNvPr>
          <p:cNvGrpSpPr/>
          <p:nvPr/>
        </p:nvGrpSpPr>
        <p:grpSpPr>
          <a:xfrm>
            <a:off x="1514960" y="2252410"/>
            <a:ext cx="1385579" cy="706867"/>
            <a:chOff x="1866003" y="2252410"/>
            <a:chExt cx="1429405" cy="2722552"/>
          </a:xfrm>
        </p:grpSpPr>
        <p:cxnSp>
          <p:nvCxnSpPr>
            <p:cNvPr id="160" name="직선 화살표 연결선 100">
              <a:extLst>
                <a:ext uri="{FF2B5EF4-FFF2-40B4-BE49-F238E27FC236}">
                  <a16:creationId xmlns:a16="http://schemas.microsoft.com/office/drawing/2014/main" id="{76DBF57E-2922-654E-8566-67C4B63FA452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61" name="직선 화살표 연결선 100">
              <a:extLst>
                <a:ext uri="{FF2B5EF4-FFF2-40B4-BE49-F238E27FC236}">
                  <a16:creationId xmlns:a16="http://schemas.microsoft.com/office/drawing/2014/main" id="{2A0C399E-111E-4F42-936C-D0E2890671C7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3C5256A4-1069-C946-A945-BB8555EAE1FB}"/>
              </a:ext>
            </a:extLst>
          </p:cNvPr>
          <p:cNvGrpSpPr/>
          <p:nvPr/>
        </p:nvGrpSpPr>
        <p:grpSpPr>
          <a:xfrm>
            <a:off x="159880" y="1320065"/>
            <a:ext cx="2358960" cy="740783"/>
            <a:chOff x="159880" y="1320065"/>
            <a:chExt cx="2358960" cy="740783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1372EC4-7D9C-E846-B7BB-771C5B44D230}"/>
                </a:ext>
              </a:extLst>
            </p:cNvPr>
            <p:cNvSpPr txBox="1"/>
            <p:nvPr/>
          </p:nvSpPr>
          <p:spPr>
            <a:xfrm>
              <a:off x="159880" y="1320065"/>
              <a:ext cx="2358960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chemeClr val="accent6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</a:t>
              </a:r>
              <a:r>
                <a:rPr lang="en-US" altLang="ko-KR" sz="2400" b="1" dirty="0">
                  <a:solidFill>
                    <a:schemeClr val="accent6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:</a:t>
              </a:r>
              <a:r>
                <a:rPr lang="en-US" altLang="ko-KR" sz="2400" b="1" i="1" dirty="0">
                  <a:solidFill>
                    <a:schemeClr val="accent6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 Page sensing</a:t>
              </a:r>
              <a:endParaRPr lang="ko-KR" altLang="en-US" sz="2400" b="1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FEB362F2-CFF3-6A40-B743-4641036CAA5D}"/>
                </a:ext>
              </a:extLst>
            </p:cNvPr>
            <p:cNvCxnSpPr/>
            <p:nvPr/>
          </p:nvCxnSpPr>
          <p:spPr>
            <a:xfrm>
              <a:off x="2110860" y="1689397"/>
              <a:ext cx="0" cy="371451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DEC0C40E-5DD8-C649-B338-F2DEBA22E353}"/>
              </a:ext>
            </a:extLst>
          </p:cNvPr>
          <p:cNvGrpSpPr/>
          <p:nvPr/>
        </p:nvGrpSpPr>
        <p:grpSpPr>
          <a:xfrm>
            <a:off x="1111890" y="997164"/>
            <a:ext cx="3139776" cy="1059099"/>
            <a:chOff x="1111890" y="997164"/>
            <a:chExt cx="3139776" cy="1059099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90099A3-7D5B-E94B-8113-BB584A809C6C}"/>
                </a:ext>
              </a:extLst>
            </p:cNvPr>
            <p:cNvSpPr txBox="1"/>
            <p:nvPr/>
          </p:nvSpPr>
          <p:spPr>
            <a:xfrm>
              <a:off x="1111890" y="997164"/>
              <a:ext cx="3139776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chemeClr val="accent1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tDMA</a:t>
              </a:r>
              <a:r>
                <a:rPr lang="en-US" altLang="ko-KR" sz="2400" b="1" dirty="0">
                  <a:solidFill>
                    <a:schemeClr val="accent1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:</a:t>
              </a:r>
              <a:r>
                <a:rPr lang="en-US" altLang="ko-KR" sz="2400" b="1" i="1" dirty="0">
                  <a:solidFill>
                    <a:schemeClr val="accent1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 Data transfer</a:t>
              </a:r>
              <a:endParaRPr lang="ko-KR" altLang="en-US" sz="2400" b="1" dirty="0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55A0702E-1E4C-6A48-AABC-F53E43D492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3611" y="1366496"/>
              <a:ext cx="2268" cy="689767"/>
            </a:xfrm>
            <a:prstGeom prst="line">
              <a:avLst/>
            </a:prstGeom>
            <a:ln w="127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87B02AC5-0668-5142-B301-9D79961D2FAA}"/>
              </a:ext>
            </a:extLst>
          </p:cNvPr>
          <p:cNvGrpSpPr/>
          <p:nvPr/>
        </p:nvGrpSpPr>
        <p:grpSpPr>
          <a:xfrm>
            <a:off x="2627784" y="1320065"/>
            <a:ext cx="2820536" cy="740783"/>
            <a:chOff x="2627784" y="1320065"/>
            <a:chExt cx="2820536" cy="740783"/>
          </a:xfrm>
        </p:grpSpPr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BFAEE985-E258-8944-A69B-62805BEEE86E}"/>
                </a:ext>
              </a:extLst>
            </p:cNvPr>
            <p:cNvSpPr txBox="1"/>
            <p:nvPr/>
          </p:nvSpPr>
          <p:spPr>
            <a:xfrm>
              <a:off x="2627784" y="1320065"/>
              <a:ext cx="2820536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rgbClr val="D77A0B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tECC</a:t>
              </a:r>
              <a:r>
                <a:rPr lang="en-US" altLang="ko-KR" sz="2400" b="1" dirty="0">
                  <a:solidFill>
                    <a:srgbClr val="D77A0B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:</a:t>
              </a:r>
              <a:r>
                <a:rPr lang="en-US" altLang="ko-KR" sz="2400" b="1" i="1" dirty="0">
                  <a:solidFill>
                    <a:srgbClr val="D77A0B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 ECC decoding</a:t>
              </a:r>
              <a:endParaRPr lang="ko-KR" altLang="en-US" sz="2400" b="1" dirty="0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FC567114-D8F7-D74F-9EC7-6897ECCB24C6}"/>
                </a:ext>
              </a:extLst>
            </p:cNvPr>
            <p:cNvCxnSpPr/>
            <p:nvPr/>
          </p:nvCxnSpPr>
          <p:spPr>
            <a:xfrm>
              <a:off x="2785541" y="1689397"/>
              <a:ext cx="0" cy="371451"/>
            </a:xfrm>
            <a:prstGeom prst="line">
              <a:avLst/>
            </a:prstGeom>
            <a:ln w="12700">
              <a:solidFill>
                <a:srgbClr val="D77A0B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0664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Read-Retry: Performance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320065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102093" y="997164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669919" y="1366496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320065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836022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2B033C4-6655-2A48-8388-E607A8157976}"/>
              </a:ext>
            </a:extLst>
          </p:cNvPr>
          <p:cNvSpPr/>
          <p:nvPr/>
        </p:nvSpPr>
        <p:spPr>
          <a:xfrm>
            <a:off x="-14601" y="5098441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Read-retry increases the read latency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  <a:latin typeface="Helvetica" pitchFamily="2" charset="0"/>
              </a:rPr>
              <a:t>a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lmost 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linearly 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with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the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 number of retry steps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1752674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006951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1752674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1821522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1835979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1689397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1689397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1783335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4485620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293096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29083B-0B46-F444-9B67-B68341DA2886}"/>
              </a:ext>
            </a:extLst>
          </p:cNvPr>
          <p:cNvGrpSpPr/>
          <p:nvPr/>
        </p:nvGrpSpPr>
        <p:grpSpPr>
          <a:xfrm>
            <a:off x="-117071" y="2175970"/>
            <a:ext cx="6046094" cy="471689"/>
            <a:chOff x="-117071" y="2175970"/>
            <a:chExt cx="6046094" cy="471689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86C21B-F826-F04B-B6B5-23950E2E520E}"/>
                </a:ext>
              </a:extLst>
            </p:cNvPr>
            <p:cNvSpPr txBox="1"/>
            <p:nvPr/>
          </p:nvSpPr>
          <p:spPr>
            <a:xfrm>
              <a:off x="-117071" y="2267825"/>
              <a:ext cx="1633294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RR1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grpSp>
          <p:nvGrpSpPr>
            <p:cNvPr id="64" name="그룹 45">
              <a:extLst>
                <a:ext uri="{FF2B5EF4-FFF2-40B4-BE49-F238E27FC236}">
                  <a16:creationId xmlns:a16="http://schemas.microsoft.com/office/drawing/2014/main" id="{F1485BDF-EB06-7E4E-B1FE-802D6C5365E3}"/>
                </a:ext>
              </a:extLst>
            </p:cNvPr>
            <p:cNvGrpSpPr/>
            <p:nvPr/>
          </p:nvGrpSpPr>
          <p:grpSpPr>
            <a:xfrm>
              <a:off x="2900546" y="2243174"/>
              <a:ext cx="1388022" cy="404485"/>
              <a:chOff x="1874519" y="3830320"/>
              <a:chExt cx="4230088" cy="275440"/>
            </a:xfrm>
          </p:grpSpPr>
          <p:sp>
            <p:nvSpPr>
              <p:cNvPr id="65" name="직사각형 46">
                <a:extLst>
                  <a:ext uri="{FF2B5EF4-FFF2-40B4-BE49-F238E27FC236}">
                    <a16:creationId xmlns:a16="http://schemas.microsoft.com/office/drawing/2014/main" id="{A68CBBA6-3C81-A540-A253-0BDCE8989A3D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66" name="직사각형 47">
                <a:extLst>
                  <a:ext uri="{FF2B5EF4-FFF2-40B4-BE49-F238E27FC236}">
                    <a16:creationId xmlns:a16="http://schemas.microsoft.com/office/drawing/2014/main" id="{C32C9A9B-C5F8-1344-AABA-C3D2595C0720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67" name="직사각형 48">
                <a:extLst>
                  <a:ext uri="{FF2B5EF4-FFF2-40B4-BE49-F238E27FC236}">
                    <a16:creationId xmlns:a16="http://schemas.microsoft.com/office/drawing/2014/main" id="{C11C2938-18E1-0648-A5E3-F59F81090810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5EF5609-B2C4-4349-BE75-E2DB8C377118}"/>
                </a:ext>
              </a:extLst>
            </p:cNvPr>
            <p:cNvSpPr txBox="1"/>
            <p:nvPr/>
          </p:nvSpPr>
          <p:spPr>
            <a:xfrm>
              <a:off x="4137990" y="2175970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173</a:t>
              </a:r>
            </a:p>
          </p:txBody>
        </p:sp>
      </p:grpSp>
      <p:cxnSp>
        <p:nvCxnSpPr>
          <p:cNvPr id="83" name="직선 화살표 연결선 100">
            <a:extLst>
              <a:ext uri="{FF2B5EF4-FFF2-40B4-BE49-F238E27FC236}">
                <a16:creationId xmlns:a16="http://schemas.microsoft.com/office/drawing/2014/main" id="{52CA5ECB-0CE5-3346-AD23-8FCEF4C717AB}"/>
              </a:ext>
            </a:extLst>
          </p:cNvPr>
          <p:cNvCxnSpPr>
            <a:cxnSpLocks/>
          </p:cNvCxnSpPr>
          <p:nvPr/>
        </p:nvCxnSpPr>
        <p:spPr>
          <a:xfrm>
            <a:off x="2900539" y="2304766"/>
            <a:ext cx="0" cy="2492386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w="lg" len="lg"/>
            <a:tailEnd type="none" w="lg" len="lg"/>
          </a:ln>
          <a:effectLst/>
        </p:spPr>
      </p:cxnSp>
      <p:cxnSp>
        <p:nvCxnSpPr>
          <p:cNvPr id="122" name="직선 화살표 연결선 100">
            <a:extLst>
              <a:ext uri="{FF2B5EF4-FFF2-40B4-BE49-F238E27FC236}">
                <a16:creationId xmlns:a16="http://schemas.microsoft.com/office/drawing/2014/main" id="{A733BF5F-F7C8-0F49-97FB-D66DE18A5409}"/>
              </a:ext>
            </a:extLst>
          </p:cNvPr>
          <p:cNvCxnSpPr>
            <a:cxnSpLocks/>
          </p:cNvCxnSpPr>
          <p:nvPr/>
        </p:nvCxnSpPr>
        <p:spPr>
          <a:xfrm>
            <a:off x="1514960" y="2252410"/>
            <a:ext cx="0" cy="2544742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w="lg" len="lg"/>
            <a:tailEnd type="none" w="lg" len="lg"/>
          </a:ln>
          <a:effectLst/>
        </p:spPr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8957958-57D0-1F47-9490-29901713037D}"/>
              </a:ext>
            </a:extLst>
          </p:cNvPr>
          <p:cNvGrpSpPr/>
          <p:nvPr/>
        </p:nvGrpSpPr>
        <p:grpSpPr>
          <a:xfrm>
            <a:off x="-612576" y="2586314"/>
            <a:ext cx="9881201" cy="2426862"/>
            <a:chOff x="-612576" y="2586314"/>
            <a:chExt cx="9881201" cy="242686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C0A287A-5547-9A42-AC0D-47460CC3A15C}"/>
                </a:ext>
              </a:extLst>
            </p:cNvPr>
            <p:cNvSpPr txBox="1"/>
            <p:nvPr/>
          </p:nvSpPr>
          <p:spPr>
            <a:xfrm>
              <a:off x="-612576" y="3435636"/>
              <a:ext cx="2630438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</a:t>
              </a:r>
              <a:r>
                <a:rPr lang="en-US" altLang="ko-KR" sz="2400" b="1" i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(N – 1)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59A1C8-F736-EF40-AFBC-85B780BC3A6D}"/>
                </a:ext>
              </a:extLst>
            </p:cNvPr>
            <p:cNvSpPr txBox="1"/>
            <p:nvPr/>
          </p:nvSpPr>
          <p:spPr>
            <a:xfrm>
              <a:off x="-612576" y="3822479"/>
              <a:ext cx="2630438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</a:t>
              </a:r>
              <a:r>
                <a:rPr lang="en-US" altLang="ko-KR" sz="2400" b="1" i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N 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4" name="직사각형 97">
              <a:extLst>
                <a:ext uri="{FF2B5EF4-FFF2-40B4-BE49-F238E27FC236}">
                  <a16:creationId xmlns:a16="http://schemas.microsoft.com/office/drawing/2014/main" id="{06CB87D3-188A-C345-9600-BBFAC0837C6A}"/>
                </a:ext>
              </a:extLst>
            </p:cNvPr>
            <p:cNvSpPr/>
            <p:nvPr/>
          </p:nvSpPr>
          <p:spPr>
            <a:xfrm rot="5460000">
              <a:off x="502029" y="2975556"/>
              <a:ext cx="388773" cy="61024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grpSp>
          <p:nvGrpSpPr>
            <p:cNvPr id="56" name="그룹 50">
              <a:extLst>
                <a:ext uri="{FF2B5EF4-FFF2-40B4-BE49-F238E27FC236}">
                  <a16:creationId xmlns:a16="http://schemas.microsoft.com/office/drawing/2014/main" id="{2C97B421-A53A-7F45-99D7-4DF177BCED1C}"/>
                </a:ext>
              </a:extLst>
            </p:cNvPr>
            <p:cNvGrpSpPr/>
            <p:nvPr/>
          </p:nvGrpSpPr>
          <p:grpSpPr>
            <a:xfrm>
              <a:off x="6329098" y="3790680"/>
              <a:ext cx="1388022" cy="404485"/>
              <a:chOff x="1874519" y="3830320"/>
              <a:chExt cx="4230088" cy="275440"/>
            </a:xfrm>
          </p:grpSpPr>
          <p:sp>
            <p:nvSpPr>
              <p:cNvPr id="57" name="직사각형 51">
                <a:extLst>
                  <a:ext uri="{FF2B5EF4-FFF2-40B4-BE49-F238E27FC236}">
                    <a16:creationId xmlns:a16="http://schemas.microsoft.com/office/drawing/2014/main" id="{B0F904ED-95A8-1742-BF56-2F64A0A75A5A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58" name="직사각형 52">
                <a:extLst>
                  <a:ext uri="{FF2B5EF4-FFF2-40B4-BE49-F238E27FC236}">
                    <a16:creationId xmlns:a16="http://schemas.microsoft.com/office/drawing/2014/main" id="{DCB6BCD1-2EBF-8C43-A163-694541B10DE6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59" name="직사각형 53">
                <a:extLst>
                  <a:ext uri="{FF2B5EF4-FFF2-40B4-BE49-F238E27FC236}">
                    <a16:creationId xmlns:a16="http://schemas.microsoft.com/office/drawing/2014/main" id="{F6412F78-A75E-4C41-A42B-FCD2B4ED9AA8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68" name="그룹 58">
              <a:extLst>
                <a:ext uri="{FF2B5EF4-FFF2-40B4-BE49-F238E27FC236}">
                  <a16:creationId xmlns:a16="http://schemas.microsoft.com/office/drawing/2014/main" id="{343875D2-BAD1-3D4B-95A9-3B134EE22800}"/>
                </a:ext>
              </a:extLst>
            </p:cNvPr>
            <p:cNvGrpSpPr/>
            <p:nvPr/>
          </p:nvGrpSpPr>
          <p:grpSpPr>
            <a:xfrm>
              <a:off x="4900354" y="3340332"/>
              <a:ext cx="1420876" cy="489429"/>
              <a:chOff x="1774395" y="3801400"/>
              <a:chExt cx="4330212" cy="333284"/>
            </a:xfrm>
          </p:grpSpPr>
          <p:sp>
            <p:nvSpPr>
              <p:cNvPr id="69" name="직사각형 59">
                <a:extLst>
                  <a:ext uri="{FF2B5EF4-FFF2-40B4-BE49-F238E27FC236}">
                    <a16:creationId xmlns:a16="http://schemas.microsoft.com/office/drawing/2014/main" id="{05363645-36D6-E042-9CD5-273F2D546F7A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0" name="직사각형 60">
                <a:extLst>
                  <a:ext uri="{FF2B5EF4-FFF2-40B4-BE49-F238E27FC236}">
                    <a16:creationId xmlns:a16="http://schemas.microsoft.com/office/drawing/2014/main" id="{5FACB5C4-5293-2B43-AA65-D91AE4E4B1BB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1" name="직사각형 61">
                <a:extLst>
                  <a:ext uri="{FF2B5EF4-FFF2-40B4-BE49-F238E27FC236}">
                    <a16:creationId xmlns:a16="http://schemas.microsoft.com/office/drawing/2014/main" id="{6C0B8EF8-6ED1-894A-B4DB-E871B28B1670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2" name="직사각형 70">
                <a:extLst>
                  <a:ext uri="{FF2B5EF4-FFF2-40B4-BE49-F238E27FC236}">
                    <a16:creationId xmlns:a16="http://schemas.microsoft.com/office/drawing/2014/main" id="{C40D06FC-B6CB-3547-893C-C22CCEFBA804}"/>
                  </a:ext>
                </a:extLst>
              </p:cNvPr>
              <p:cNvSpPr/>
              <p:nvPr/>
            </p:nvSpPr>
            <p:spPr>
              <a:xfrm>
                <a:off x="1774395" y="3801400"/>
                <a:ext cx="2492712" cy="333284"/>
              </a:xfrm>
              <a:prstGeom prst="rect">
                <a:avLst/>
              </a:prstGeom>
              <a:solidFill>
                <a:sysClr val="window" lastClr="FFFFFF"/>
              </a:solidFill>
              <a:ln w="15875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77" name="직사각형 87">
              <a:extLst>
                <a:ext uri="{FF2B5EF4-FFF2-40B4-BE49-F238E27FC236}">
                  <a16:creationId xmlns:a16="http://schemas.microsoft.com/office/drawing/2014/main" id="{E62C594C-3B60-3345-AF73-C65E60EA0F78}"/>
                </a:ext>
              </a:extLst>
            </p:cNvPr>
            <p:cNvSpPr/>
            <p:nvPr/>
          </p:nvSpPr>
          <p:spPr>
            <a:xfrm>
              <a:off x="5420385" y="3060408"/>
              <a:ext cx="362331" cy="388773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cxnSp>
          <p:nvCxnSpPr>
            <p:cNvPr id="80" name="직선 연결선 102">
              <a:extLst>
                <a:ext uri="{FF2B5EF4-FFF2-40B4-BE49-F238E27FC236}">
                  <a16:creationId xmlns:a16="http://schemas.microsoft.com/office/drawing/2014/main" id="{401A9DF0-B3FC-8440-A8F2-25A5AE2CD35B}"/>
                </a:ext>
              </a:extLst>
            </p:cNvPr>
            <p:cNvCxnSpPr>
              <a:cxnSpLocks/>
            </p:cNvCxnSpPr>
            <p:nvPr/>
          </p:nvCxnSpPr>
          <p:spPr>
            <a:xfrm>
              <a:off x="2912642" y="4485620"/>
              <a:ext cx="4804478" cy="0"/>
            </a:xfrm>
            <a:prstGeom prst="line">
              <a:avLst/>
            </a:prstGeom>
            <a:noFill/>
            <a:ln w="12700" cap="flat" cmpd="sng" algn="ctr">
              <a:solidFill>
                <a:srgbClr val="C00000"/>
              </a:solidFill>
              <a:prstDash val="dash"/>
              <a:miter lim="800000"/>
              <a:headEnd type="triangle" w="lg" len="lg"/>
              <a:tailEnd type="triangle" w="lg" len="lg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9B9B69E-A562-A140-949F-65C0B44523BC}"/>
                </a:ext>
              </a:extLst>
            </p:cNvPr>
            <p:cNvSpPr txBox="1"/>
            <p:nvPr/>
          </p:nvSpPr>
          <p:spPr>
            <a:xfrm>
              <a:off x="4703972" y="4293096"/>
              <a:ext cx="1290747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tRETRY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98FE7F0-566A-6347-AFB8-9784FCAE755C}"/>
                </a:ext>
              </a:extLst>
            </p:cNvPr>
            <p:cNvSpPr txBox="1"/>
            <p:nvPr/>
          </p:nvSpPr>
          <p:spPr>
            <a:xfrm>
              <a:off x="6192331" y="3345049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87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DA55A0B-BE8F-5243-857F-41C80FCAF1AC}"/>
                </a:ext>
              </a:extLst>
            </p:cNvPr>
            <p:cNvSpPr txBox="1"/>
            <p:nvPr/>
          </p:nvSpPr>
          <p:spPr>
            <a:xfrm>
              <a:off x="7477592" y="3745394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23</a:t>
              </a:r>
            </a:p>
          </p:txBody>
        </p: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7717120" y="3976227"/>
              <a:ext cx="0" cy="792077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00E6B66-57DF-184E-9E58-648C48911C05}"/>
                </a:ext>
              </a:extLst>
            </p:cNvPr>
            <p:cNvSpPr txBox="1"/>
            <p:nvPr/>
          </p:nvSpPr>
          <p:spPr>
            <a:xfrm>
              <a:off x="3624399" y="4643844"/>
              <a:ext cx="3369843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>
                <a:defRPr/>
              </a:pPr>
              <a:r>
                <a:rPr kumimoji="0" lang="en-US" altLang="ko-KR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=</a:t>
              </a:r>
              <a:r>
                <a:rPr kumimoji="0" lang="en-US" altLang="ko-KR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elvetica" pitchFamily="2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 </a:t>
              </a:r>
              <a:r>
                <a:rPr lang="en-US" altLang="ko-KR" sz="2400" b="1" i="1" kern="0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N×</a:t>
              </a: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(</a:t>
              </a: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tR+tDMA</a:t>
              </a:r>
              <a:r>
                <a:rPr lang="en-US" altLang="ko-KR" sz="2400" b="1" kern="0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+</a:t>
              </a:r>
              <a:r>
                <a:rPr lang="en-US" altLang="ko-KR" sz="2400" b="1" kern="0" dirty="0" err="1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tECC</a:t>
              </a:r>
              <a:r>
                <a:rPr lang="en-US" altLang="ko-KR" sz="2400" b="1" kern="0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)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grpSp>
          <p:nvGrpSpPr>
            <p:cNvPr id="86" name="그룹 45">
              <a:extLst>
                <a:ext uri="{FF2B5EF4-FFF2-40B4-BE49-F238E27FC236}">
                  <a16:creationId xmlns:a16="http://schemas.microsoft.com/office/drawing/2014/main" id="{077974F3-44A7-444D-B991-8B87F2F93A38}"/>
                </a:ext>
              </a:extLst>
            </p:cNvPr>
            <p:cNvGrpSpPr/>
            <p:nvPr/>
          </p:nvGrpSpPr>
          <p:grpSpPr>
            <a:xfrm>
              <a:off x="4295030" y="2636495"/>
              <a:ext cx="1388022" cy="404485"/>
              <a:chOff x="1874519" y="3830320"/>
              <a:chExt cx="4230088" cy="275440"/>
            </a:xfrm>
          </p:grpSpPr>
          <p:sp>
            <p:nvSpPr>
              <p:cNvPr id="91" name="직사각형 46">
                <a:extLst>
                  <a:ext uri="{FF2B5EF4-FFF2-40B4-BE49-F238E27FC236}">
                    <a16:creationId xmlns:a16="http://schemas.microsoft.com/office/drawing/2014/main" id="{4498DDAC-602D-BB4B-A639-21C224FC1D19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2" name="직사각형 47">
                <a:extLst>
                  <a:ext uri="{FF2B5EF4-FFF2-40B4-BE49-F238E27FC236}">
                    <a16:creationId xmlns:a16="http://schemas.microsoft.com/office/drawing/2014/main" id="{22B26D93-79A1-AF48-B414-1AD0F65F9857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3" name="직사각형 48">
                <a:extLst>
                  <a:ext uri="{FF2B5EF4-FFF2-40B4-BE49-F238E27FC236}">
                    <a16:creationId xmlns:a16="http://schemas.microsoft.com/office/drawing/2014/main" id="{C7C76533-4345-E349-BB9B-2A314534032B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FCBC9B0E-1977-544B-8CD6-46A8EAC6A119}"/>
                </a:ext>
              </a:extLst>
            </p:cNvPr>
            <p:cNvSpPr txBox="1"/>
            <p:nvPr/>
          </p:nvSpPr>
          <p:spPr>
            <a:xfrm>
              <a:off x="5532480" y="2586314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118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7C69579-6F3B-2C41-A7E7-25789D52447F}"/>
                </a:ext>
              </a:extLst>
            </p:cNvPr>
            <p:cNvSpPr txBox="1"/>
            <p:nvPr/>
          </p:nvSpPr>
          <p:spPr>
            <a:xfrm>
              <a:off x="-117071" y="2639155"/>
              <a:ext cx="1633294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RR2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2874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CH" dirty="0"/>
              <a:t>Characterization of </a:t>
            </a:r>
            <a:r>
              <a:rPr lang="en-CH" dirty="0">
                <a:solidFill>
                  <a:schemeClr val="accent6"/>
                </a:solidFill>
              </a:rPr>
              <a:t>160 real</a:t>
            </a:r>
            <a:r>
              <a:rPr lang="en-CH" dirty="0"/>
              <a:t> 3D TLC NAND flash chips</a:t>
            </a:r>
          </a:p>
          <a:p>
            <a:pPr lvl="1"/>
            <a:r>
              <a:rPr lang="en-CH" dirty="0"/>
              <a:t>ECC correction capability: </a:t>
            </a:r>
            <a:r>
              <a:rPr lang="en-CH" dirty="0">
                <a:solidFill>
                  <a:schemeClr val="accent6"/>
                </a:solidFill>
              </a:rPr>
              <a:t>72 bits </a:t>
            </a:r>
            <a:r>
              <a:rPr lang="en-CH" dirty="0"/>
              <a:t>per 1-KiB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FAF6CD3-6528-874A-88A4-B27C3EC87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935600"/>
              </p:ext>
            </p:extLst>
          </p:nvPr>
        </p:nvGraphicFramePr>
        <p:xfrm>
          <a:off x="1115616" y="1768997"/>
          <a:ext cx="6633732" cy="2884680"/>
        </p:xfrm>
        <a:graphic>
          <a:graphicData uri="http://schemas.openxmlformats.org/drawingml/2006/table">
            <a:tbl>
              <a:tblPr/>
              <a:tblGrid>
                <a:gridCol w="47172">
                  <a:extLst>
                    <a:ext uri="{9D8B030D-6E8A-4147-A177-3AD203B41FA5}">
                      <a16:colId xmlns:a16="http://schemas.microsoft.com/office/drawing/2014/main" val="4015933783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86649659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42118770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03825108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227819694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11986974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84593934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395224398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44406469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511740796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36663136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340998390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139524314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603081615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205233997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605016854"/>
                    </a:ext>
                  </a:extLst>
                </a:gridCol>
              </a:tblGrid>
              <a:tr h="298044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1K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2K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3295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63271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56833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33199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453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340139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32834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246455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C6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30456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7C7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6868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1A1A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75143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204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ABA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8E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92271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1823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5372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2829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9857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78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3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4415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18308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3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8989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519957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C7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1618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873786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6C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C5C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9418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99615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8023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00967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868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539275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1E1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4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12937"/>
                  </a:ext>
                </a:extLst>
              </a:tr>
              <a:tr h="26741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194819"/>
                  </a:ext>
                </a:extLst>
              </a:tr>
            </a:tbl>
          </a:graphicData>
        </a:graphic>
      </p:graphicFrame>
      <p:graphicFrame>
        <p:nvGraphicFramePr>
          <p:cNvPr id="39" name="표 91">
            <a:extLst>
              <a:ext uri="{FF2B5EF4-FFF2-40B4-BE49-F238E27FC236}">
                <a16:creationId xmlns:a16="http://schemas.microsoft.com/office/drawing/2014/main" id="{54E7529D-0500-4E46-8B2E-748E2D460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891086"/>
              </p:ext>
            </p:extLst>
          </p:nvPr>
        </p:nvGraphicFramePr>
        <p:xfrm>
          <a:off x="8279144" y="2345061"/>
          <a:ext cx="108148" cy="1782772"/>
        </p:xfrm>
        <a:graphic>
          <a:graphicData uri="http://schemas.openxmlformats.org/drawingml/2006/table">
            <a:tbl>
              <a:tblPr/>
              <a:tblGrid>
                <a:gridCol w="108148">
                  <a:extLst>
                    <a:ext uri="{9D8B030D-6E8A-4147-A177-3AD203B41FA5}">
                      <a16:colId xmlns:a16="http://schemas.microsoft.com/office/drawing/2014/main" val="1734551135"/>
                    </a:ext>
                  </a:extLst>
                </a:gridCol>
              </a:tblGrid>
              <a:tr h="178277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/>
                        </a:gs>
                        <a:gs pos="100000">
                          <a:schemeClr val="tx1"/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87795475"/>
                  </a:ext>
                </a:extLst>
              </a:tr>
            </a:tbl>
          </a:graphicData>
        </a:graphic>
      </p:graphicFrame>
      <p:sp>
        <p:nvSpPr>
          <p:cNvPr id="6" name="직사각형 11">
            <a:extLst>
              <a:ext uri="{FF2B5EF4-FFF2-40B4-BE49-F238E27FC236}">
                <a16:creationId xmlns:a16="http://schemas.microsoft.com/office/drawing/2014/main" id="{7560A002-D84A-1B46-ACB8-06EA8F4800B5}"/>
              </a:ext>
            </a:extLst>
          </p:cNvPr>
          <p:cNvSpPr/>
          <p:nvPr/>
        </p:nvSpPr>
        <p:spPr>
          <a:xfrm>
            <a:off x="688465" y="3736482"/>
            <a:ext cx="320922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직사각형 12">
            <a:extLst>
              <a:ext uri="{FF2B5EF4-FFF2-40B4-BE49-F238E27FC236}">
                <a16:creationId xmlns:a16="http://schemas.microsoft.com/office/drawing/2014/main" id="{1F0C6430-C0F5-4F43-93AE-B82310CCAF5C}"/>
              </a:ext>
            </a:extLst>
          </p:cNvPr>
          <p:cNvSpPr/>
          <p:nvPr/>
        </p:nvSpPr>
        <p:spPr>
          <a:xfrm>
            <a:off x="544427" y="330327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10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직사각형 13">
            <a:extLst>
              <a:ext uri="{FF2B5EF4-FFF2-40B4-BE49-F238E27FC236}">
                <a16:creationId xmlns:a16="http://schemas.microsoft.com/office/drawing/2014/main" id="{FCDCF626-AB44-A447-A2F7-6C2C1BA53FFD}"/>
              </a:ext>
            </a:extLst>
          </p:cNvPr>
          <p:cNvSpPr/>
          <p:nvPr/>
        </p:nvSpPr>
        <p:spPr>
          <a:xfrm>
            <a:off x="544427" y="287098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15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직사각형 14">
            <a:extLst>
              <a:ext uri="{FF2B5EF4-FFF2-40B4-BE49-F238E27FC236}">
                <a16:creationId xmlns:a16="http://schemas.microsoft.com/office/drawing/2014/main" id="{DA7D032F-1636-0348-B422-1E87FCEA234C}"/>
              </a:ext>
            </a:extLst>
          </p:cNvPr>
          <p:cNvSpPr/>
          <p:nvPr/>
        </p:nvSpPr>
        <p:spPr>
          <a:xfrm>
            <a:off x="544427" y="244477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20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직사각형 15">
            <a:extLst>
              <a:ext uri="{FF2B5EF4-FFF2-40B4-BE49-F238E27FC236}">
                <a16:creationId xmlns:a16="http://schemas.microsoft.com/office/drawing/2014/main" id="{74E16A33-6F75-A547-B790-7DDAA4B59E6B}"/>
              </a:ext>
            </a:extLst>
          </p:cNvPr>
          <p:cNvSpPr/>
          <p:nvPr/>
        </p:nvSpPr>
        <p:spPr>
          <a:xfrm>
            <a:off x="544427" y="2010460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25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22">
            <a:extLst>
              <a:ext uri="{FF2B5EF4-FFF2-40B4-BE49-F238E27FC236}">
                <a16:creationId xmlns:a16="http://schemas.microsoft.com/office/drawing/2014/main" id="{269060C2-63E3-9B49-B2DC-9A539CC17A2C}"/>
              </a:ext>
            </a:extLst>
          </p:cNvPr>
          <p:cNvCxnSpPr>
            <a:cxnSpLocks/>
          </p:cNvCxnSpPr>
          <p:nvPr/>
        </p:nvCxnSpPr>
        <p:spPr>
          <a:xfrm>
            <a:off x="1607316" y="391211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24">
            <a:extLst>
              <a:ext uri="{FF2B5EF4-FFF2-40B4-BE49-F238E27FC236}">
                <a16:creationId xmlns:a16="http://schemas.microsoft.com/office/drawing/2014/main" id="{46CF454D-74F8-D24C-9C36-363BEE3320D3}"/>
              </a:ext>
            </a:extLst>
          </p:cNvPr>
          <p:cNvCxnSpPr>
            <a:cxnSpLocks/>
          </p:cNvCxnSpPr>
          <p:nvPr/>
        </p:nvCxnSpPr>
        <p:spPr>
          <a:xfrm>
            <a:off x="2046505" y="376571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25">
            <a:extLst>
              <a:ext uri="{FF2B5EF4-FFF2-40B4-BE49-F238E27FC236}">
                <a16:creationId xmlns:a16="http://schemas.microsoft.com/office/drawing/2014/main" id="{D8564C3E-E59E-4742-AD0E-D10BE91EC66D}"/>
              </a:ext>
            </a:extLst>
          </p:cNvPr>
          <p:cNvCxnSpPr>
            <a:cxnSpLocks/>
          </p:cNvCxnSpPr>
          <p:nvPr/>
        </p:nvCxnSpPr>
        <p:spPr>
          <a:xfrm>
            <a:off x="2480291" y="3690609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26">
            <a:extLst>
              <a:ext uri="{FF2B5EF4-FFF2-40B4-BE49-F238E27FC236}">
                <a16:creationId xmlns:a16="http://schemas.microsoft.com/office/drawing/2014/main" id="{911D5E6D-AE8B-DA4E-A205-E5539F8A2E21}"/>
              </a:ext>
            </a:extLst>
          </p:cNvPr>
          <p:cNvCxnSpPr>
            <a:cxnSpLocks/>
          </p:cNvCxnSpPr>
          <p:nvPr/>
        </p:nvCxnSpPr>
        <p:spPr>
          <a:xfrm>
            <a:off x="2914078" y="3493290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27">
            <a:extLst>
              <a:ext uri="{FF2B5EF4-FFF2-40B4-BE49-F238E27FC236}">
                <a16:creationId xmlns:a16="http://schemas.microsoft.com/office/drawing/2014/main" id="{5FC78D1D-2931-8248-B7D4-717F8F1F9D31}"/>
              </a:ext>
            </a:extLst>
          </p:cNvPr>
          <p:cNvCxnSpPr>
            <a:cxnSpLocks/>
          </p:cNvCxnSpPr>
          <p:nvPr/>
        </p:nvCxnSpPr>
        <p:spPr>
          <a:xfrm>
            <a:off x="3350908" y="4273265"/>
            <a:ext cx="444241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28">
            <a:extLst>
              <a:ext uri="{FF2B5EF4-FFF2-40B4-BE49-F238E27FC236}">
                <a16:creationId xmlns:a16="http://schemas.microsoft.com/office/drawing/2014/main" id="{6F1A08B2-2273-F748-8080-12FC8CD96942}"/>
              </a:ext>
            </a:extLst>
          </p:cNvPr>
          <p:cNvCxnSpPr>
            <a:cxnSpLocks/>
          </p:cNvCxnSpPr>
          <p:nvPr/>
        </p:nvCxnSpPr>
        <p:spPr>
          <a:xfrm>
            <a:off x="3799200" y="3396062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29">
            <a:extLst>
              <a:ext uri="{FF2B5EF4-FFF2-40B4-BE49-F238E27FC236}">
                <a16:creationId xmlns:a16="http://schemas.microsoft.com/office/drawing/2014/main" id="{D296301B-5798-7C49-A729-716809AADD92}"/>
              </a:ext>
            </a:extLst>
          </p:cNvPr>
          <p:cNvCxnSpPr>
            <a:cxnSpLocks/>
          </p:cNvCxnSpPr>
          <p:nvPr/>
        </p:nvCxnSpPr>
        <p:spPr>
          <a:xfrm>
            <a:off x="4232986" y="3188871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30">
            <a:extLst>
              <a:ext uri="{FF2B5EF4-FFF2-40B4-BE49-F238E27FC236}">
                <a16:creationId xmlns:a16="http://schemas.microsoft.com/office/drawing/2014/main" id="{EAE828F3-FA40-CD43-8956-DE128B4ACFA0}"/>
              </a:ext>
            </a:extLst>
          </p:cNvPr>
          <p:cNvCxnSpPr>
            <a:cxnSpLocks/>
          </p:cNvCxnSpPr>
          <p:nvPr/>
        </p:nvCxnSpPr>
        <p:spPr>
          <a:xfrm>
            <a:off x="4674876" y="3143226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31">
            <a:extLst>
              <a:ext uri="{FF2B5EF4-FFF2-40B4-BE49-F238E27FC236}">
                <a16:creationId xmlns:a16="http://schemas.microsoft.com/office/drawing/2014/main" id="{DD88970C-2147-AC41-94BE-4E319CBAE35B}"/>
              </a:ext>
            </a:extLst>
          </p:cNvPr>
          <p:cNvCxnSpPr>
            <a:cxnSpLocks/>
          </p:cNvCxnSpPr>
          <p:nvPr/>
        </p:nvCxnSpPr>
        <p:spPr>
          <a:xfrm>
            <a:off x="5112439" y="3041029"/>
            <a:ext cx="438124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32">
            <a:extLst>
              <a:ext uri="{FF2B5EF4-FFF2-40B4-BE49-F238E27FC236}">
                <a16:creationId xmlns:a16="http://schemas.microsoft.com/office/drawing/2014/main" id="{6D96146C-84B5-2849-840D-8E3D481CCDF0}"/>
              </a:ext>
            </a:extLst>
          </p:cNvPr>
          <p:cNvCxnSpPr>
            <a:cxnSpLocks/>
          </p:cNvCxnSpPr>
          <p:nvPr/>
        </p:nvCxnSpPr>
        <p:spPr>
          <a:xfrm>
            <a:off x="5552138" y="420727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33">
            <a:extLst>
              <a:ext uri="{FF2B5EF4-FFF2-40B4-BE49-F238E27FC236}">
                <a16:creationId xmlns:a16="http://schemas.microsoft.com/office/drawing/2014/main" id="{F676F108-E841-4841-A536-B0388529115D}"/>
              </a:ext>
            </a:extLst>
          </p:cNvPr>
          <p:cNvCxnSpPr>
            <a:cxnSpLocks/>
          </p:cNvCxnSpPr>
          <p:nvPr/>
        </p:nvCxnSpPr>
        <p:spPr>
          <a:xfrm>
            <a:off x="5991055" y="3003935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34">
            <a:extLst>
              <a:ext uri="{FF2B5EF4-FFF2-40B4-BE49-F238E27FC236}">
                <a16:creationId xmlns:a16="http://schemas.microsoft.com/office/drawing/2014/main" id="{2269F6CC-5B7F-6D41-8488-55AAE74E03AD}"/>
              </a:ext>
            </a:extLst>
          </p:cNvPr>
          <p:cNvCxnSpPr>
            <a:cxnSpLocks/>
          </p:cNvCxnSpPr>
          <p:nvPr/>
        </p:nvCxnSpPr>
        <p:spPr>
          <a:xfrm>
            <a:off x="6421618" y="2889995"/>
            <a:ext cx="438124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35">
            <a:extLst>
              <a:ext uri="{FF2B5EF4-FFF2-40B4-BE49-F238E27FC236}">
                <a16:creationId xmlns:a16="http://schemas.microsoft.com/office/drawing/2014/main" id="{FDD7EC62-2530-884A-B491-17C44FC6DA38}"/>
              </a:ext>
            </a:extLst>
          </p:cNvPr>
          <p:cNvCxnSpPr>
            <a:cxnSpLocks/>
          </p:cNvCxnSpPr>
          <p:nvPr/>
        </p:nvCxnSpPr>
        <p:spPr>
          <a:xfrm>
            <a:off x="6868398" y="2789692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36">
            <a:extLst>
              <a:ext uri="{FF2B5EF4-FFF2-40B4-BE49-F238E27FC236}">
                <a16:creationId xmlns:a16="http://schemas.microsoft.com/office/drawing/2014/main" id="{6352EEB4-B35F-A748-98A0-288C6947154B}"/>
              </a:ext>
            </a:extLst>
          </p:cNvPr>
          <p:cNvCxnSpPr>
            <a:cxnSpLocks/>
          </p:cNvCxnSpPr>
          <p:nvPr/>
        </p:nvCxnSpPr>
        <p:spPr>
          <a:xfrm>
            <a:off x="7301892" y="2582860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37">
            <a:extLst>
              <a:ext uri="{FF2B5EF4-FFF2-40B4-BE49-F238E27FC236}">
                <a16:creationId xmlns:a16="http://schemas.microsoft.com/office/drawing/2014/main" id="{6E8A2543-323D-3248-9EE7-98D260E605E4}"/>
              </a:ext>
            </a:extLst>
          </p:cNvPr>
          <p:cNvCxnSpPr>
            <a:cxnSpLocks/>
          </p:cNvCxnSpPr>
          <p:nvPr/>
        </p:nvCxnSpPr>
        <p:spPr>
          <a:xfrm>
            <a:off x="2040371" y="3871105"/>
            <a:ext cx="0" cy="43262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39">
            <a:extLst>
              <a:ext uri="{FF2B5EF4-FFF2-40B4-BE49-F238E27FC236}">
                <a16:creationId xmlns:a16="http://schemas.microsoft.com/office/drawing/2014/main" id="{F38902AA-632F-484A-BCE6-9D595B75E5C0}"/>
              </a:ext>
            </a:extLst>
          </p:cNvPr>
          <p:cNvCxnSpPr>
            <a:cxnSpLocks/>
          </p:cNvCxnSpPr>
          <p:nvPr/>
        </p:nvCxnSpPr>
        <p:spPr>
          <a:xfrm>
            <a:off x="2480291" y="3697072"/>
            <a:ext cx="0" cy="76297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41">
            <a:extLst>
              <a:ext uri="{FF2B5EF4-FFF2-40B4-BE49-F238E27FC236}">
                <a16:creationId xmlns:a16="http://schemas.microsoft.com/office/drawing/2014/main" id="{18418B4C-0170-474F-8074-17F4F82C00A3}"/>
              </a:ext>
            </a:extLst>
          </p:cNvPr>
          <p:cNvCxnSpPr>
            <a:cxnSpLocks/>
          </p:cNvCxnSpPr>
          <p:nvPr/>
        </p:nvCxnSpPr>
        <p:spPr>
          <a:xfrm>
            <a:off x="2920259" y="3543561"/>
            <a:ext cx="0" cy="151759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43">
            <a:extLst>
              <a:ext uri="{FF2B5EF4-FFF2-40B4-BE49-F238E27FC236}">
                <a16:creationId xmlns:a16="http://schemas.microsoft.com/office/drawing/2014/main" id="{767A39C0-F49D-A54B-9369-7A4C983B4117}"/>
              </a:ext>
            </a:extLst>
          </p:cNvPr>
          <p:cNvCxnSpPr>
            <a:cxnSpLocks/>
          </p:cNvCxnSpPr>
          <p:nvPr/>
        </p:nvCxnSpPr>
        <p:spPr>
          <a:xfrm>
            <a:off x="4235206" y="3191702"/>
            <a:ext cx="0" cy="205060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44">
            <a:extLst>
              <a:ext uri="{FF2B5EF4-FFF2-40B4-BE49-F238E27FC236}">
                <a16:creationId xmlns:a16="http://schemas.microsoft.com/office/drawing/2014/main" id="{3653616D-3D88-6C42-8F42-8EE10E0F674E}"/>
              </a:ext>
            </a:extLst>
          </p:cNvPr>
          <p:cNvCxnSpPr>
            <a:cxnSpLocks/>
          </p:cNvCxnSpPr>
          <p:nvPr/>
        </p:nvCxnSpPr>
        <p:spPr>
          <a:xfrm>
            <a:off x="4671059" y="3141653"/>
            <a:ext cx="0" cy="53193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45">
            <a:extLst>
              <a:ext uri="{FF2B5EF4-FFF2-40B4-BE49-F238E27FC236}">
                <a16:creationId xmlns:a16="http://schemas.microsoft.com/office/drawing/2014/main" id="{79A6AB3C-629B-984C-BAEC-76E110DF849D}"/>
              </a:ext>
            </a:extLst>
          </p:cNvPr>
          <p:cNvCxnSpPr>
            <a:cxnSpLocks/>
          </p:cNvCxnSpPr>
          <p:nvPr/>
        </p:nvCxnSpPr>
        <p:spPr>
          <a:xfrm>
            <a:off x="5114065" y="3035455"/>
            <a:ext cx="0" cy="102242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48">
            <a:extLst>
              <a:ext uri="{FF2B5EF4-FFF2-40B4-BE49-F238E27FC236}">
                <a16:creationId xmlns:a16="http://schemas.microsoft.com/office/drawing/2014/main" id="{D7C7E182-E86A-DC45-A803-54C0429EFCCD}"/>
              </a:ext>
            </a:extLst>
          </p:cNvPr>
          <p:cNvCxnSpPr>
            <a:cxnSpLocks/>
          </p:cNvCxnSpPr>
          <p:nvPr/>
        </p:nvCxnSpPr>
        <p:spPr>
          <a:xfrm>
            <a:off x="6430608" y="2893151"/>
            <a:ext cx="0" cy="106911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49">
            <a:extLst>
              <a:ext uri="{FF2B5EF4-FFF2-40B4-BE49-F238E27FC236}">
                <a16:creationId xmlns:a16="http://schemas.microsoft.com/office/drawing/2014/main" id="{64139B86-F5B0-5B41-9459-D98C3F26C165}"/>
              </a:ext>
            </a:extLst>
          </p:cNvPr>
          <p:cNvCxnSpPr>
            <a:cxnSpLocks/>
          </p:cNvCxnSpPr>
          <p:nvPr/>
        </p:nvCxnSpPr>
        <p:spPr>
          <a:xfrm>
            <a:off x="6865818" y="2793500"/>
            <a:ext cx="0" cy="99254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50">
            <a:extLst>
              <a:ext uri="{FF2B5EF4-FFF2-40B4-BE49-F238E27FC236}">
                <a16:creationId xmlns:a16="http://schemas.microsoft.com/office/drawing/2014/main" id="{4306E353-9953-7C42-A877-1FA37665E383}"/>
              </a:ext>
            </a:extLst>
          </p:cNvPr>
          <p:cNvCxnSpPr>
            <a:cxnSpLocks/>
          </p:cNvCxnSpPr>
          <p:nvPr/>
        </p:nvCxnSpPr>
        <p:spPr>
          <a:xfrm>
            <a:off x="7301315" y="2579474"/>
            <a:ext cx="0" cy="210600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55">
            <a:extLst>
              <a:ext uri="{FF2B5EF4-FFF2-40B4-BE49-F238E27FC236}">
                <a16:creationId xmlns:a16="http://schemas.microsoft.com/office/drawing/2014/main" id="{0BAEFEA3-6B81-6545-9876-1388C943DE3F}"/>
              </a:ext>
            </a:extLst>
          </p:cNvPr>
          <p:cNvCxnSpPr>
            <a:cxnSpLocks/>
          </p:cNvCxnSpPr>
          <p:nvPr/>
        </p:nvCxnSpPr>
        <p:spPr>
          <a:xfrm>
            <a:off x="5986698" y="4051499"/>
            <a:ext cx="0" cy="155779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57">
            <a:extLst>
              <a:ext uri="{FF2B5EF4-FFF2-40B4-BE49-F238E27FC236}">
                <a16:creationId xmlns:a16="http://schemas.microsoft.com/office/drawing/2014/main" id="{1CA9E4B5-8558-2F46-8F71-04C150AA188F}"/>
              </a:ext>
            </a:extLst>
          </p:cNvPr>
          <p:cNvCxnSpPr>
            <a:cxnSpLocks/>
          </p:cNvCxnSpPr>
          <p:nvPr/>
        </p:nvCxnSpPr>
        <p:spPr>
          <a:xfrm>
            <a:off x="3795147" y="4222304"/>
            <a:ext cx="0" cy="48395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85">
            <a:extLst>
              <a:ext uri="{FF2B5EF4-FFF2-40B4-BE49-F238E27FC236}">
                <a16:creationId xmlns:a16="http://schemas.microsoft.com/office/drawing/2014/main" id="{73DAE64A-EAAF-A346-9278-255B395F432E}"/>
              </a:ext>
            </a:extLst>
          </p:cNvPr>
          <p:cNvSpPr/>
          <p:nvPr/>
        </p:nvSpPr>
        <p:spPr>
          <a:xfrm>
            <a:off x="2280959" y="4698961"/>
            <a:ext cx="4087850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Retention age [months]</a:t>
            </a:r>
            <a:endParaRPr lang="ko-KR" altLang="en-US" sz="2000" b="1" dirty="0">
              <a:latin typeface="Cambria" panose="02040503050406030204" pitchFamily="18" charset="0"/>
            </a:endParaRPr>
          </a:p>
        </p:txBody>
      </p:sp>
      <p:sp>
        <p:nvSpPr>
          <p:cNvPr id="37" name="직사각형 88">
            <a:extLst>
              <a:ext uri="{FF2B5EF4-FFF2-40B4-BE49-F238E27FC236}">
                <a16:creationId xmlns:a16="http://schemas.microsoft.com/office/drawing/2014/main" id="{E6FD8F8A-E60E-AE44-A8AF-12F57B02C787}"/>
              </a:ext>
            </a:extLst>
          </p:cNvPr>
          <p:cNvSpPr/>
          <p:nvPr/>
        </p:nvSpPr>
        <p:spPr>
          <a:xfrm>
            <a:off x="688465" y="4160668"/>
            <a:ext cx="320922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직사각형 89">
            <a:extLst>
              <a:ext uri="{FF2B5EF4-FFF2-40B4-BE49-F238E27FC236}">
                <a16:creationId xmlns:a16="http://schemas.microsoft.com/office/drawing/2014/main" id="{840ACBD4-EAC6-9744-986E-50303444463E}"/>
              </a:ext>
            </a:extLst>
          </p:cNvPr>
          <p:cNvSpPr/>
          <p:nvPr/>
        </p:nvSpPr>
        <p:spPr>
          <a:xfrm rot="16200000">
            <a:off x="-1106730" y="3135860"/>
            <a:ext cx="3071262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# of retry steps</a:t>
            </a:r>
            <a:endParaRPr lang="ko-KR" altLang="en-US" sz="2000" b="1" dirty="0">
              <a:latin typeface="Cambria" panose="02040503050406030204" pitchFamily="18" charset="0"/>
            </a:endParaRPr>
          </a:p>
        </p:txBody>
      </p:sp>
      <p:sp>
        <p:nvSpPr>
          <p:cNvPr id="40" name="직사각형 92">
            <a:extLst>
              <a:ext uri="{FF2B5EF4-FFF2-40B4-BE49-F238E27FC236}">
                <a16:creationId xmlns:a16="http://schemas.microsoft.com/office/drawing/2014/main" id="{FAD31C60-5EC4-9B46-AA1C-1CF7C5FF0C05}"/>
              </a:ext>
            </a:extLst>
          </p:cNvPr>
          <p:cNvSpPr/>
          <p:nvPr/>
        </p:nvSpPr>
        <p:spPr>
          <a:xfrm rot="16200000">
            <a:off x="7220477" y="3069307"/>
            <a:ext cx="1733647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Probability</a:t>
            </a:r>
            <a:endParaRPr lang="ko-KR" altLang="en-US" sz="1600" b="1" dirty="0">
              <a:latin typeface="Cambria" panose="02040503050406030204" pitchFamily="18" charset="0"/>
            </a:endParaRPr>
          </a:p>
        </p:txBody>
      </p:sp>
      <p:sp>
        <p:nvSpPr>
          <p:cNvPr id="41" name="직사각형 94">
            <a:extLst>
              <a:ext uri="{FF2B5EF4-FFF2-40B4-BE49-F238E27FC236}">
                <a16:creationId xmlns:a16="http://schemas.microsoft.com/office/drawing/2014/main" id="{78550B84-39D5-5D41-83F5-1774CEF93EE6}"/>
              </a:ext>
            </a:extLst>
          </p:cNvPr>
          <p:cNvSpPr/>
          <p:nvPr/>
        </p:nvSpPr>
        <p:spPr>
          <a:xfrm>
            <a:off x="8334672" y="3959721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2" name="직사각형 95">
            <a:extLst>
              <a:ext uri="{FF2B5EF4-FFF2-40B4-BE49-F238E27FC236}">
                <a16:creationId xmlns:a16="http://schemas.microsoft.com/office/drawing/2014/main" id="{394ECD9B-1D09-8340-9F6C-21067C818AF1}"/>
              </a:ext>
            </a:extLst>
          </p:cNvPr>
          <p:cNvSpPr/>
          <p:nvPr/>
        </p:nvSpPr>
        <p:spPr>
          <a:xfrm>
            <a:off x="8334672" y="2178043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1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3" name="직사각형 96">
            <a:extLst>
              <a:ext uri="{FF2B5EF4-FFF2-40B4-BE49-F238E27FC236}">
                <a16:creationId xmlns:a16="http://schemas.microsoft.com/office/drawing/2014/main" id="{A28E060A-975F-ED47-94BB-50942FE1A4E4}"/>
              </a:ext>
            </a:extLst>
          </p:cNvPr>
          <p:cNvSpPr/>
          <p:nvPr/>
        </p:nvSpPr>
        <p:spPr>
          <a:xfrm>
            <a:off x="8334674" y="3601413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0.2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4" name="직사각형 97">
            <a:extLst>
              <a:ext uri="{FF2B5EF4-FFF2-40B4-BE49-F238E27FC236}">
                <a16:creationId xmlns:a16="http://schemas.microsoft.com/office/drawing/2014/main" id="{64A40FDB-16BA-7F48-B743-2F22D2BC5E9D}"/>
              </a:ext>
            </a:extLst>
          </p:cNvPr>
          <p:cNvSpPr/>
          <p:nvPr/>
        </p:nvSpPr>
        <p:spPr>
          <a:xfrm>
            <a:off x="8334674" y="3238132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0.4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5" name="직사각형 98">
            <a:extLst>
              <a:ext uri="{FF2B5EF4-FFF2-40B4-BE49-F238E27FC236}">
                <a16:creationId xmlns:a16="http://schemas.microsoft.com/office/drawing/2014/main" id="{CCDFCD77-702D-304D-82BF-C5957649F68D}"/>
              </a:ext>
            </a:extLst>
          </p:cNvPr>
          <p:cNvSpPr/>
          <p:nvPr/>
        </p:nvSpPr>
        <p:spPr>
          <a:xfrm>
            <a:off x="8334674" y="2886054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0.6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6" name="직사각형 99">
            <a:extLst>
              <a:ext uri="{FF2B5EF4-FFF2-40B4-BE49-F238E27FC236}">
                <a16:creationId xmlns:a16="http://schemas.microsoft.com/office/drawing/2014/main" id="{A479766A-5007-274E-A7B6-430E551CB6F6}"/>
              </a:ext>
            </a:extLst>
          </p:cNvPr>
          <p:cNvSpPr/>
          <p:nvPr/>
        </p:nvSpPr>
        <p:spPr>
          <a:xfrm>
            <a:off x="8334674" y="2532520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0.8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47" name="직선 연결선 102">
            <a:extLst>
              <a:ext uri="{FF2B5EF4-FFF2-40B4-BE49-F238E27FC236}">
                <a16:creationId xmlns:a16="http://schemas.microsoft.com/office/drawing/2014/main" id="{1A796B0E-42BC-F843-957D-2095BCC2C8E4}"/>
              </a:ext>
            </a:extLst>
          </p:cNvPr>
          <p:cNvCxnSpPr>
            <a:cxnSpLocks/>
          </p:cNvCxnSpPr>
          <p:nvPr/>
        </p:nvCxnSpPr>
        <p:spPr>
          <a:xfrm flipH="1" flipV="1">
            <a:off x="8381412" y="2663447"/>
            <a:ext cx="2" cy="53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104">
            <a:extLst>
              <a:ext uri="{FF2B5EF4-FFF2-40B4-BE49-F238E27FC236}">
                <a16:creationId xmlns:a16="http://schemas.microsoft.com/office/drawing/2014/main" id="{F0B8BBB2-16C7-3745-87FD-A8F964A5ACCF}"/>
              </a:ext>
            </a:extLst>
          </p:cNvPr>
          <p:cNvCxnSpPr/>
          <p:nvPr/>
        </p:nvCxnSpPr>
        <p:spPr>
          <a:xfrm>
            <a:off x="8333218" y="2685052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105">
            <a:extLst>
              <a:ext uri="{FF2B5EF4-FFF2-40B4-BE49-F238E27FC236}">
                <a16:creationId xmlns:a16="http://schemas.microsoft.com/office/drawing/2014/main" id="{664758F9-2923-CC47-8BF9-578CAF24DB68}"/>
              </a:ext>
            </a:extLst>
          </p:cNvPr>
          <p:cNvCxnSpPr/>
          <p:nvPr/>
        </p:nvCxnSpPr>
        <p:spPr>
          <a:xfrm>
            <a:off x="8333218" y="3035652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106">
            <a:extLst>
              <a:ext uri="{FF2B5EF4-FFF2-40B4-BE49-F238E27FC236}">
                <a16:creationId xmlns:a16="http://schemas.microsoft.com/office/drawing/2014/main" id="{C8BAF9B3-AE97-484D-8BC1-DA3D29B4A85D}"/>
              </a:ext>
            </a:extLst>
          </p:cNvPr>
          <p:cNvCxnSpPr/>
          <p:nvPr/>
        </p:nvCxnSpPr>
        <p:spPr>
          <a:xfrm>
            <a:off x="8333218" y="3388361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107">
            <a:extLst>
              <a:ext uri="{FF2B5EF4-FFF2-40B4-BE49-F238E27FC236}">
                <a16:creationId xmlns:a16="http://schemas.microsoft.com/office/drawing/2014/main" id="{9C19E902-743F-9B45-A616-A43D4D1B10F3}"/>
              </a:ext>
            </a:extLst>
          </p:cNvPr>
          <p:cNvCxnSpPr/>
          <p:nvPr/>
        </p:nvCxnSpPr>
        <p:spPr>
          <a:xfrm>
            <a:off x="8333218" y="3753945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108">
            <a:extLst>
              <a:ext uri="{FF2B5EF4-FFF2-40B4-BE49-F238E27FC236}">
                <a16:creationId xmlns:a16="http://schemas.microsoft.com/office/drawing/2014/main" id="{EEC17C4F-F612-2544-B5D9-70E684CC89F4}"/>
              </a:ext>
            </a:extLst>
          </p:cNvPr>
          <p:cNvSpPr/>
          <p:nvPr/>
        </p:nvSpPr>
        <p:spPr>
          <a:xfrm>
            <a:off x="4911714" y="2600248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rgbClr val="C00000"/>
                </a:solidFill>
                <a:latin typeface="Cambria" panose="02040503050406030204" pitchFamily="18" charset="0"/>
              </a:rPr>
              <a:t>max.</a:t>
            </a:r>
            <a:endParaRPr lang="ko-KR" altLang="en-US" sz="20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3" name="직사각형 110">
            <a:extLst>
              <a:ext uri="{FF2B5EF4-FFF2-40B4-BE49-F238E27FC236}">
                <a16:creationId xmlns:a16="http://schemas.microsoft.com/office/drawing/2014/main" id="{14FE1AD8-0A37-8342-9421-BEF9FA49F03E}"/>
              </a:ext>
            </a:extLst>
          </p:cNvPr>
          <p:cNvSpPr/>
          <p:nvPr/>
        </p:nvSpPr>
        <p:spPr>
          <a:xfrm>
            <a:off x="4889988" y="3105083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rgbClr val="7030A0"/>
                </a:solidFill>
                <a:latin typeface="Cambria" panose="02040503050406030204" pitchFamily="18" charset="0"/>
              </a:rPr>
              <a:t>avg.</a:t>
            </a:r>
            <a:endParaRPr lang="ko-KR" altLang="en-US" sz="2000" b="1" i="1" dirty="0"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54" name="직사각형 111">
            <a:extLst>
              <a:ext uri="{FF2B5EF4-FFF2-40B4-BE49-F238E27FC236}">
                <a16:creationId xmlns:a16="http://schemas.microsoft.com/office/drawing/2014/main" id="{D813B68D-12DE-9E49-8045-9EA7D5E35900}"/>
              </a:ext>
            </a:extLst>
          </p:cNvPr>
          <p:cNvSpPr/>
          <p:nvPr/>
        </p:nvSpPr>
        <p:spPr>
          <a:xfrm>
            <a:off x="4911714" y="3523994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min.</a:t>
            </a:r>
            <a:endParaRPr lang="ko-KR" altLang="en-US" sz="2000" b="1" i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35D26E3-AD6E-5841-BC98-D8340CFA9250}"/>
              </a:ext>
            </a:extLst>
          </p:cNvPr>
          <p:cNvSpPr/>
          <p:nvPr/>
        </p:nvSpPr>
        <p:spPr>
          <a:xfrm>
            <a:off x="3350855" y="1693528"/>
            <a:ext cx="2208698" cy="304854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96B750A-7947-3D4F-A769-333BFEC2D3B6}"/>
              </a:ext>
            </a:extLst>
          </p:cNvPr>
          <p:cNvSpPr/>
          <p:nvPr/>
        </p:nvSpPr>
        <p:spPr>
          <a:xfrm>
            <a:off x="5545606" y="1693528"/>
            <a:ext cx="2238475" cy="304854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7CB37A3-BDAE-FD45-B7E3-6737799E1814}"/>
              </a:ext>
            </a:extLst>
          </p:cNvPr>
          <p:cNvGrpSpPr/>
          <p:nvPr/>
        </p:nvGrpSpPr>
        <p:grpSpPr>
          <a:xfrm>
            <a:off x="1009387" y="4329054"/>
            <a:ext cx="6774694" cy="998133"/>
            <a:chOff x="1009387" y="4329054"/>
            <a:chExt cx="6774694" cy="998133"/>
          </a:xfrm>
        </p:grpSpPr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968AEA3A-A5ED-FD4E-87BE-25D62E766C9F}"/>
                </a:ext>
              </a:extLst>
            </p:cNvPr>
            <p:cNvSpPr/>
            <p:nvPr/>
          </p:nvSpPr>
          <p:spPr>
            <a:xfrm>
              <a:off x="1009387" y="4329054"/>
              <a:ext cx="6774694" cy="393270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63" name="직사각형 85">
              <a:extLst>
                <a:ext uri="{FF2B5EF4-FFF2-40B4-BE49-F238E27FC236}">
                  <a16:creationId xmlns:a16="http://schemas.microsoft.com/office/drawing/2014/main" id="{CDBE1CB1-765F-4647-81DA-14AA9B1D8E57}"/>
                </a:ext>
              </a:extLst>
            </p:cNvPr>
            <p:cNvSpPr/>
            <p:nvPr/>
          </p:nvSpPr>
          <p:spPr>
            <a:xfrm>
              <a:off x="1332373" y="5012972"/>
              <a:ext cx="5985022" cy="31421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 fontAlgn="ctr"/>
              <a:r>
                <a:rPr lang="en-US" altLang="ko-KR" sz="2000" b="1" i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Elapsed time since the page was programmed</a:t>
              </a:r>
              <a:endParaRPr lang="ko-KR" altLang="en-US" sz="2000" b="1" i="1" dirty="0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969A92D-C546-9C4D-B443-5F5554006ED5}"/>
              </a:ext>
            </a:extLst>
          </p:cNvPr>
          <p:cNvGrpSpPr/>
          <p:nvPr/>
        </p:nvGrpSpPr>
        <p:grpSpPr>
          <a:xfrm>
            <a:off x="1403648" y="3353916"/>
            <a:ext cx="7006307" cy="1006453"/>
            <a:chOff x="1403648" y="3353916"/>
            <a:chExt cx="7006307" cy="1006453"/>
          </a:xfrm>
        </p:grpSpPr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DD5854C0-CDA9-3F46-80BD-0A648A5DD35D}"/>
                </a:ext>
              </a:extLst>
            </p:cNvPr>
            <p:cNvSpPr/>
            <p:nvPr/>
          </p:nvSpPr>
          <p:spPr>
            <a:xfrm>
              <a:off x="8243216" y="3353916"/>
              <a:ext cx="166739" cy="169783"/>
            </a:xfrm>
            <a:prstGeom prst="roundRect">
              <a:avLst/>
            </a:prstGeom>
            <a:noFill/>
            <a:ln w="28575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9D1E20B7-94FD-9347-BAC1-096C4D6AE9D3}"/>
                </a:ext>
              </a:extLst>
            </p:cNvPr>
            <p:cNvGrpSpPr/>
            <p:nvPr/>
          </p:nvGrpSpPr>
          <p:grpSpPr>
            <a:xfrm>
              <a:off x="1403648" y="3438808"/>
              <a:ext cx="6839568" cy="921561"/>
              <a:chOff x="1403648" y="3438808"/>
              <a:chExt cx="6839568" cy="921561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22E1E197-2103-8741-AF88-1FE1365071FE}"/>
                  </a:ext>
                </a:extLst>
              </p:cNvPr>
              <p:cNvCxnSpPr>
                <a:cxnSpLocks/>
                <a:stCxn id="66" idx="3"/>
                <a:endCxn id="67" idx="1"/>
              </p:cNvCxnSpPr>
              <p:nvPr/>
            </p:nvCxnSpPr>
            <p:spPr>
              <a:xfrm flipV="1">
                <a:off x="2568661" y="3438808"/>
                <a:ext cx="5674555" cy="478515"/>
              </a:xfrm>
              <a:prstGeom prst="line">
                <a:avLst/>
              </a:prstGeom>
              <a:ln w="19050">
                <a:solidFill>
                  <a:srgbClr val="0070C0"/>
                </a:solidFill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90CFA289-1283-FD46-9DE8-A74606B5B80B}"/>
                  </a:ext>
                </a:extLst>
              </p:cNvPr>
              <p:cNvSpPr txBox="1"/>
              <p:nvPr/>
            </p:nvSpPr>
            <p:spPr>
              <a:xfrm>
                <a:off x="1403648" y="3960259"/>
                <a:ext cx="1791033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latinLnBrk="0"/>
                <a:r>
                  <a:rPr lang="en-US" sz="2000" b="1" i="1" dirty="0">
                    <a:solidFill>
                      <a:srgbClr val="0070C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~40%</a:t>
                </a:r>
              </a:p>
            </p:txBody>
          </p:sp>
        </p:grpSp>
      </p:grpSp>
      <p:sp>
        <p:nvSpPr>
          <p:cNvPr id="82" name="Title 1">
            <a:extLst>
              <a:ext uri="{FF2B5EF4-FFF2-40B4-BE49-F238E27FC236}">
                <a16:creationId xmlns:a16="http://schemas.microsoft.com/office/drawing/2014/main" id="{09C2D088-41B9-CA42-B320-396DF5D82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45" y="40639"/>
            <a:ext cx="8871510" cy="724062"/>
          </a:xfrm>
        </p:spPr>
        <p:txBody>
          <a:bodyPr/>
          <a:lstStyle/>
          <a:p>
            <a:r>
              <a:rPr lang="en-CH" sz="3100" dirty="0"/>
              <a:t>Read-Retry in Modern SSDs: </a:t>
            </a:r>
            <a:r>
              <a:rPr lang="en-CH" sz="3000" dirty="0"/>
              <a:t>Experimental</a:t>
            </a:r>
            <a:r>
              <a:rPr lang="en-CH" sz="3100" dirty="0"/>
              <a:t> Data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3D431AE-5A9E-BE43-A9CF-84B50A6F165B}"/>
              </a:ext>
            </a:extLst>
          </p:cNvPr>
          <p:cNvGrpSpPr/>
          <p:nvPr/>
        </p:nvGrpSpPr>
        <p:grpSpPr>
          <a:xfrm>
            <a:off x="707048" y="3754786"/>
            <a:ext cx="1861613" cy="338451"/>
            <a:chOff x="707048" y="3754786"/>
            <a:chExt cx="1861613" cy="338451"/>
          </a:xfrm>
        </p:grpSpPr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3F92E5F0-3BB5-9441-86A7-D6E31BA7F5FE}"/>
                </a:ext>
              </a:extLst>
            </p:cNvPr>
            <p:cNvSpPr/>
            <p:nvPr/>
          </p:nvSpPr>
          <p:spPr>
            <a:xfrm>
              <a:off x="2014865" y="3839741"/>
              <a:ext cx="553796" cy="155163"/>
            </a:xfrm>
            <a:prstGeom prst="roundRect">
              <a:avLst/>
            </a:prstGeom>
            <a:noFill/>
            <a:ln w="28575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3BB7F19-ABAE-8148-9EC7-C6FEE247BE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25776" y="3863978"/>
              <a:ext cx="873503" cy="5609"/>
            </a:xfrm>
            <a:prstGeom prst="line">
              <a:avLst/>
            </a:prstGeom>
            <a:ln w="22225">
              <a:solidFill>
                <a:srgbClr val="0070C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75D589BC-3100-8E44-B430-1CD766787AAD}"/>
                </a:ext>
              </a:extLst>
            </p:cNvPr>
            <p:cNvSpPr/>
            <p:nvPr/>
          </p:nvSpPr>
          <p:spPr>
            <a:xfrm>
              <a:off x="707048" y="3754786"/>
              <a:ext cx="302339" cy="338451"/>
            </a:xfrm>
            <a:prstGeom prst="roundRect">
              <a:avLst/>
            </a:prstGeom>
            <a:noFill/>
            <a:ln w="28575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50979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45" y="40639"/>
            <a:ext cx="8871510" cy="724062"/>
          </a:xfrm>
        </p:spPr>
        <p:txBody>
          <a:bodyPr/>
          <a:lstStyle/>
          <a:p>
            <a:r>
              <a:rPr lang="en-CH" sz="3100" dirty="0"/>
              <a:t>Read-Retry in Modern SSDs: </a:t>
            </a:r>
            <a:r>
              <a:rPr lang="en-CH" sz="3000" dirty="0"/>
              <a:t>Experimental</a:t>
            </a:r>
            <a:r>
              <a:rPr lang="en-CH" sz="3100" dirty="0"/>
              <a:t>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CH" dirty="0"/>
              <a:t>Characterization of </a:t>
            </a:r>
            <a:r>
              <a:rPr lang="en-CH" dirty="0">
                <a:solidFill>
                  <a:schemeClr val="accent6"/>
                </a:solidFill>
              </a:rPr>
              <a:t>160 real </a:t>
            </a:r>
            <a:r>
              <a:rPr lang="en-CH" dirty="0"/>
              <a:t>3D TLC NAND flash chips</a:t>
            </a:r>
          </a:p>
          <a:p>
            <a:pPr lvl="1"/>
            <a:r>
              <a:rPr lang="en-CH" dirty="0"/>
              <a:t>ECC correction capability: </a:t>
            </a:r>
            <a:r>
              <a:rPr lang="en-CH" dirty="0">
                <a:solidFill>
                  <a:schemeClr val="accent6"/>
                </a:solidFill>
              </a:rPr>
              <a:t>72 bits </a:t>
            </a:r>
            <a:r>
              <a:rPr lang="en-CH" dirty="0"/>
              <a:t>per 1-KiB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FAF6CD3-6528-874A-88A4-B27C3EC87038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1768997"/>
          <a:ext cx="6633732" cy="2884680"/>
        </p:xfrm>
        <a:graphic>
          <a:graphicData uri="http://schemas.openxmlformats.org/drawingml/2006/table">
            <a:tbl>
              <a:tblPr/>
              <a:tblGrid>
                <a:gridCol w="47172">
                  <a:extLst>
                    <a:ext uri="{9D8B030D-6E8A-4147-A177-3AD203B41FA5}">
                      <a16:colId xmlns:a16="http://schemas.microsoft.com/office/drawing/2014/main" val="4015933783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86649659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42118770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03825108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227819694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11986974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84593934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395224398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44406469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511740796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36663136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340998390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139524314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603081615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205233997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605016854"/>
                    </a:ext>
                  </a:extLst>
                </a:gridCol>
              </a:tblGrid>
              <a:tr h="298044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1K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2K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3295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63271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56833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33199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453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340139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32834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246455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C6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30456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7C7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6868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1A1A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75143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204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ABA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8E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92271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1823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5372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2829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9857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78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3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4415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18308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3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8989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519957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C7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1618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873786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6C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C5C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9418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99615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8023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00967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868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539275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1E1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4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12937"/>
                  </a:ext>
                </a:extLst>
              </a:tr>
              <a:tr h="26741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194819"/>
                  </a:ext>
                </a:extLst>
              </a:tr>
            </a:tbl>
          </a:graphicData>
        </a:graphic>
      </p:graphicFrame>
      <p:graphicFrame>
        <p:nvGraphicFramePr>
          <p:cNvPr id="39" name="표 91">
            <a:extLst>
              <a:ext uri="{FF2B5EF4-FFF2-40B4-BE49-F238E27FC236}">
                <a16:creationId xmlns:a16="http://schemas.microsoft.com/office/drawing/2014/main" id="{54E7529D-0500-4E46-8B2E-748E2D460B4F}"/>
              </a:ext>
            </a:extLst>
          </p:cNvPr>
          <p:cNvGraphicFramePr>
            <a:graphicFrameLocks noGrp="1"/>
          </p:cNvGraphicFramePr>
          <p:nvPr/>
        </p:nvGraphicFramePr>
        <p:xfrm>
          <a:off x="8279144" y="2345061"/>
          <a:ext cx="108148" cy="1782772"/>
        </p:xfrm>
        <a:graphic>
          <a:graphicData uri="http://schemas.openxmlformats.org/drawingml/2006/table">
            <a:tbl>
              <a:tblPr/>
              <a:tblGrid>
                <a:gridCol w="108148">
                  <a:extLst>
                    <a:ext uri="{9D8B030D-6E8A-4147-A177-3AD203B41FA5}">
                      <a16:colId xmlns:a16="http://schemas.microsoft.com/office/drawing/2014/main" val="1734551135"/>
                    </a:ext>
                  </a:extLst>
                </a:gridCol>
              </a:tblGrid>
              <a:tr h="178277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/>
                        </a:gs>
                        <a:gs pos="100000">
                          <a:schemeClr val="tx1"/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87795475"/>
                  </a:ext>
                </a:extLst>
              </a:tr>
            </a:tbl>
          </a:graphicData>
        </a:graphic>
      </p:graphicFrame>
      <p:sp>
        <p:nvSpPr>
          <p:cNvPr id="6" name="직사각형 11">
            <a:extLst>
              <a:ext uri="{FF2B5EF4-FFF2-40B4-BE49-F238E27FC236}">
                <a16:creationId xmlns:a16="http://schemas.microsoft.com/office/drawing/2014/main" id="{7560A002-D84A-1B46-ACB8-06EA8F4800B5}"/>
              </a:ext>
            </a:extLst>
          </p:cNvPr>
          <p:cNvSpPr/>
          <p:nvPr/>
        </p:nvSpPr>
        <p:spPr>
          <a:xfrm>
            <a:off x="688465" y="3736482"/>
            <a:ext cx="320922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직사각형 12">
            <a:extLst>
              <a:ext uri="{FF2B5EF4-FFF2-40B4-BE49-F238E27FC236}">
                <a16:creationId xmlns:a16="http://schemas.microsoft.com/office/drawing/2014/main" id="{1F0C6430-C0F5-4F43-93AE-B82310CCAF5C}"/>
              </a:ext>
            </a:extLst>
          </p:cNvPr>
          <p:cNvSpPr/>
          <p:nvPr/>
        </p:nvSpPr>
        <p:spPr>
          <a:xfrm>
            <a:off x="544427" y="330327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10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직사각형 13">
            <a:extLst>
              <a:ext uri="{FF2B5EF4-FFF2-40B4-BE49-F238E27FC236}">
                <a16:creationId xmlns:a16="http://schemas.microsoft.com/office/drawing/2014/main" id="{FCDCF626-AB44-A447-A2F7-6C2C1BA53FFD}"/>
              </a:ext>
            </a:extLst>
          </p:cNvPr>
          <p:cNvSpPr/>
          <p:nvPr/>
        </p:nvSpPr>
        <p:spPr>
          <a:xfrm>
            <a:off x="544427" y="287098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15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직사각형 14">
            <a:extLst>
              <a:ext uri="{FF2B5EF4-FFF2-40B4-BE49-F238E27FC236}">
                <a16:creationId xmlns:a16="http://schemas.microsoft.com/office/drawing/2014/main" id="{DA7D032F-1636-0348-B422-1E87FCEA234C}"/>
              </a:ext>
            </a:extLst>
          </p:cNvPr>
          <p:cNvSpPr/>
          <p:nvPr/>
        </p:nvSpPr>
        <p:spPr>
          <a:xfrm>
            <a:off x="544427" y="244477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20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직사각형 15">
            <a:extLst>
              <a:ext uri="{FF2B5EF4-FFF2-40B4-BE49-F238E27FC236}">
                <a16:creationId xmlns:a16="http://schemas.microsoft.com/office/drawing/2014/main" id="{74E16A33-6F75-A547-B790-7DDAA4B59E6B}"/>
              </a:ext>
            </a:extLst>
          </p:cNvPr>
          <p:cNvSpPr/>
          <p:nvPr/>
        </p:nvSpPr>
        <p:spPr>
          <a:xfrm>
            <a:off x="544427" y="2010460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25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22">
            <a:extLst>
              <a:ext uri="{FF2B5EF4-FFF2-40B4-BE49-F238E27FC236}">
                <a16:creationId xmlns:a16="http://schemas.microsoft.com/office/drawing/2014/main" id="{269060C2-63E3-9B49-B2DC-9A539CC17A2C}"/>
              </a:ext>
            </a:extLst>
          </p:cNvPr>
          <p:cNvCxnSpPr>
            <a:cxnSpLocks/>
          </p:cNvCxnSpPr>
          <p:nvPr/>
        </p:nvCxnSpPr>
        <p:spPr>
          <a:xfrm>
            <a:off x="1607316" y="391211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24">
            <a:extLst>
              <a:ext uri="{FF2B5EF4-FFF2-40B4-BE49-F238E27FC236}">
                <a16:creationId xmlns:a16="http://schemas.microsoft.com/office/drawing/2014/main" id="{46CF454D-74F8-D24C-9C36-363BEE3320D3}"/>
              </a:ext>
            </a:extLst>
          </p:cNvPr>
          <p:cNvCxnSpPr>
            <a:cxnSpLocks/>
          </p:cNvCxnSpPr>
          <p:nvPr/>
        </p:nvCxnSpPr>
        <p:spPr>
          <a:xfrm>
            <a:off x="2046505" y="376571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25">
            <a:extLst>
              <a:ext uri="{FF2B5EF4-FFF2-40B4-BE49-F238E27FC236}">
                <a16:creationId xmlns:a16="http://schemas.microsoft.com/office/drawing/2014/main" id="{D8564C3E-E59E-4742-AD0E-D10BE91EC66D}"/>
              </a:ext>
            </a:extLst>
          </p:cNvPr>
          <p:cNvCxnSpPr>
            <a:cxnSpLocks/>
          </p:cNvCxnSpPr>
          <p:nvPr/>
        </p:nvCxnSpPr>
        <p:spPr>
          <a:xfrm>
            <a:off x="2480291" y="3690609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26">
            <a:extLst>
              <a:ext uri="{FF2B5EF4-FFF2-40B4-BE49-F238E27FC236}">
                <a16:creationId xmlns:a16="http://schemas.microsoft.com/office/drawing/2014/main" id="{911D5E6D-AE8B-DA4E-A205-E5539F8A2E21}"/>
              </a:ext>
            </a:extLst>
          </p:cNvPr>
          <p:cNvCxnSpPr>
            <a:cxnSpLocks/>
          </p:cNvCxnSpPr>
          <p:nvPr/>
        </p:nvCxnSpPr>
        <p:spPr>
          <a:xfrm>
            <a:off x="2914078" y="3493290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27">
            <a:extLst>
              <a:ext uri="{FF2B5EF4-FFF2-40B4-BE49-F238E27FC236}">
                <a16:creationId xmlns:a16="http://schemas.microsoft.com/office/drawing/2014/main" id="{5FC78D1D-2931-8248-B7D4-717F8F1F9D31}"/>
              </a:ext>
            </a:extLst>
          </p:cNvPr>
          <p:cNvCxnSpPr>
            <a:cxnSpLocks/>
          </p:cNvCxnSpPr>
          <p:nvPr/>
        </p:nvCxnSpPr>
        <p:spPr>
          <a:xfrm>
            <a:off x="3350908" y="4273265"/>
            <a:ext cx="444241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28">
            <a:extLst>
              <a:ext uri="{FF2B5EF4-FFF2-40B4-BE49-F238E27FC236}">
                <a16:creationId xmlns:a16="http://schemas.microsoft.com/office/drawing/2014/main" id="{6F1A08B2-2273-F748-8080-12FC8CD96942}"/>
              </a:ext>
            </a:extLst>
          </p:cNvPr>
          <p:cNvCxnSpPr>
            <a:cxnSpLocks/>
          </p:cNvCxnSpPr>
          <p:nvPr/>
        </p:nvCxnSpPr>
        <p:spPr>
          <a:xfrm>
            <a:off x="3799200" y="3396062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29">
            <a:extLst>
              <a:ext uri="{FF2B5EF4-FFF2-40B4-BE49-F238E27FC236}">
                <a16:creationId xmlns:a16="http://schemas.microsoft.com/office/drawing/2014/main" id="{D296301B-5798-7C49-A729-716809AADD92}"/>
              </a:ext>
            </a:extLst>
          </p:cNvPr>
          <p:cNvCxnSpPr>
            <a:cxnSpLocks/>
          </p:cNvCxnSpPr>
          <p:nvPr/>
        </p:nvCxnSpPr>
        <p:spPr>
          <a:xfrm>
            <a:off x="4232986" y="3188871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30">
            <a:extLst>
              <a:ext uri="{FF2B5EF4-FFF2-40B4-BE49-F238E27FC236}">
                <a16:creationId xmlns:a16="http://schemas.microsoft.com/office/drawing/2014/main" id="{EAE828F3-FA40-CD43-8956-DE128B4ACFA0}"/>
              </a:ext>
            </a:extLst>
          </p:cNvPr>
          <p:cNvCxnSpPr>
            <a:cxnSpLocks/>
          </p:cNvCxnSpPr>
          <p:nvPr/>
        </p:nvCxnSpPr>
        <p:spPr>
          <a:xfrm>
            <a:off x="4674876" y="3143226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31">
            <a:extLst>
              <a:ext uri="{FF2B5EF4-FFF2-40B4-BE49-F238E27FC236}">
                <a16:creationId xmlns:a16="http://schemas.microsoft.com/office/drawing/2014/main" id="{DD88970C-2147-AC41-94BE-4E319CBAE35B}"/>
              </a:ext>
            </a:extLst>
          </p:cNvPr>
          <p:cNvCxnSpPr>
            <a:cxnSpLocks/>
          </p:cNvCxnSpPr>
          <p:nvPr/>
        </p:nvCxnSpPr>
        <p:spPr>
          <a:xfrm>
            <a:off x="5112439" y="3041029"/>
            <a:ext cx="438124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32">
            <a:extLst>
              <a:ext uri="{FF2B5EF4-FFF2-40B4-BE49-F238E27FC236}">
                <a16:creationId xmlns:a16="http://schemas.microsoft.com/office/drawing/2014/main" id="{6D96146C-84B5-2849-840D-8E3D481CCDF0}"/>
              </a:ext>
            </a:extLst>
          </p:cNvPr>
          <p:cNvCxnSpPr>
            <a:cxnSpLocks/>
          </p:cNvCxnSpPr>
          <p:nvPr/>
        </p:nvCxnSpPr>
        <p:spPr>
          <a:xfrm>
            <a:off x="5552138" y="420727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33">
            <a:extLst>
              <a:ext uri="{FF2B5EF4-FFF2-40B4-BE49-F238E27FC236}">
                <a16:creationId xmlns:a16="http://schemas.microsoft.com/office/drawing/2014/main" id="{F676F108-E841-4841-A536-B0388529115D}"/>
              </a:ext>
            </a:extLst>
          </p:cNvPr>
          <p:cNvCxnSpPr>
            <a:cxnSpLocks/>
          </p:cNvCxnSpPr>
          <p:nvPr/>
        </p:nvCxnSpPr>
        <p:spPr>
          <a:xfrm>
            <a:off x="5991055" y="3003935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34">
            <a:extLst>
              <a:ext uri="{FF2B5EF4-FFF2-40B4-BE49-F238E27FC236}">
                <a16:creationId xmlns:a16="http://schemas.microsoft.com/office/drawing/2014/main" id="{2269F6CC-5B7F-6D41-8488-55AAE74E03AD}"/>
              </a:ext>
            </a:extLst>
          </p:cNvPr>
          <p:cNvCxnSpPr>
            <a:cxnSpLocks/>
          </p:cNvCxnSpPr>
          <p:nvPr/>
        </p:nvCxnSpPr>
        <p:spPr>
          <a:xfrm>
            <a:off x="6421618" y="2889995"/>
            <a:ext cx="438124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35">
            <a:extLst>
              <a:ext uri="{FF2B5EF4-FFF2-40B4-BE49-F238E27FC236}">
                <a16:creationId xmlns:a16="http://schemas.microsoft.com/office/drawing/2014/main" id="{FDD7EC62-2530-884A-B491-17C44FC6DA38}"/>
              </a:ext>
            </a:extLst>
          </p:cNvPr>
          <p:cNvCxnSpPr>
            <a:cxnSpLocks/>
          </p:cNvCxnSpPr>
          <p:nvPr/>
        </p:nvCxnSpPr>
        <p:spPr>
          <a:xfrm>
            <a:off x="6868398" y="2789692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36">
            <a:extLst>
              <a:ext uri="{FF2B5EF4-FFF2-40B4-BE49-F238E27FC236}">
                <a16:creationId xmlns:a16="http://schemas.microsoft.com/office/drawing/2014/main" id="{6352EEB4-B35F-A748-98A0-288C6947154B}"/>
              </a:ext>
            </a:extLst>
          </p:cNvPr>
          <p:cNvCxnSpPr>
            <a:cxnSpLocks/>
          </p:cNvCxnSpPr>
          <p:nvPr/>
        </p:nvCxnSpPr>
        <p:spPr>
          <a:xfrm>
            <a:off x="7301892" y="2582860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37">
            <a:extLst>
              <a:ext uri="{FF2B5EF4-FFF2-40B4-BE49-F238E27FC236}">
                <a16:creationId xmlns:a16="http://schemas.microsoft.com/office/drawing/2014/main" id="{6E8A2543-323D-3248-9EE7-98D260E605E4}"/>
              </a:ext>
            </a:extLst>
          </p:cNvPr>
          <p:cNvCxnSpPr>
            <a:cxnSpLocks/>
          </p:cNvCxnSpPr>
          <p:nvPr/>
        </p:nvCxnSpPr>
        <p:spPr>
          <a:xfrm>
            <a:off x="2040371" y="3871105"/>
            <a:ext cx="0" cy="43262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39">
            <a:extLst>
              <a:ext uri="{FF2B5EF4-FFF2-40B4-BE49-F238E27FC236}">
                <a16:creationId xmlns:a16="http://schemas.microsoft.com/office/drawing/2014/main" id="{F38902AA-632F-484A-BCE6-9D595B75E5C0}"/>
              </a:ext>
            </a:extLst>
          </p:cNvPr>
          <p:cNvCxnSpPr>
            <a:cxnSpLocks/>
          </p:cNvCxnSpPr>
          <p:nvPr/>
        </p:nvCxnSpPr>
        <p:spPr>
          <a:xfrm>
            <a:off x="2480291" y="3697072"/>
            <a:ext cx="0" cy="76297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41">
            <a:extLst>
              <a:ext uri="{FF2B5EF4-FFF2-40B4-BE49-F238E27FC236}">
                <a16:creationId xmlns:a16="http://schemas.microsoft.com/office/drawing/2014/main" id="{18418B4C-0170-474F-8074-17F4F82C00A3}"/>
              </a:ext>
            </a:extLst>
          </p:cNvPr>
          <p:cNvCxnSpPr>
            <a:cxnSpLocks/>
          </p:cNvCxnSpPr>
          <p:nvPr/>
        </p:nvCxnSpPr>
        <p:spPr>
          <a:xfrm>
            <a:off x="2920259" y="3543561"/>
            <a:ext cx="0" cy="151759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43">
            <a:extLst>
              <a:ext uri="{FF2B5EF4-FFF2-40B4-BE49-F238E27FC236}">
                <a16:creationId xmlns:a16="http://schemas.microsoft.com/office/drawing/2014/main" id="{767A39C0-F49D-A54B-9369-7A4C983B4117}"/>
              </a:ext>
            </a:extLst>
          </p:cNvPr>
          <p:cNvCxnSpPr>
            <a:cxnSpLocks/>
          </p:cNvCxnSpPr>
          <p:nvPr/>
        </p:nvCxnSpPr>
        <p:spPr>
          <a:xfrm>
            <a:off x="4235206" y="3191702"/>
            <a:ext cx="0" cy="205060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44">
            <a:extLst>
              <a:ext uri="{FF2B5EF4-FFF2-40B4-BE49-F238E27FC236}">
                <a16:creationId xmlns:a16="http://schemas.microsoft.com/office/drawing/2014/main" id="{3653616D-3D88-6C42-8F42-8EE10E0F674E}"/>
              </a:ext>
            </a:extLst>
          </p:cNvPr>
          <p:cNvCxnSpPr>
            <a:cxnSpLocks/>
          </p:cNvCxnSpPr>
          <p:nvPr/>
        </p:nvCxnSpPr>
        <p:spPr>
          <a:xfrm>
            <a:off x="4671059" y="3141653"/>
            <a:ext cx="0" cy="53193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45">
            <a:extLst>
              <a:ext uri="{FF2B5EF4-FFF2-40B4-BE49-F238E27FC236}">
                <a16:creationId xmlns:a16="http://schemas.microsoft.com/office/drawing/2014/main" id="{79A6AB3C-629B-984C-BAEC-76E110DF849D}"/>
              </a:ext>
            </a:extLst>
          </p:cNvPr>
          <p:cNvCxnSpPr>
            <a:cxnSpLocks/>
          </p:cNvCxnSpPr>
          <p:nvPr/>
        </p:nvCxnSpPr>
        <p:spPr>
          <a:xfrm>
            <a:off x="5114065" y="3035455"/>
            <a:ext cx="0" cy="102242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48">
            <a:extLst>
              <a:ext uri="{FF2B5EF4-FFF2-40B4-BE49-F238E27FC236}">
                <a16:creationId xmlns:a16="http://schemas.microsoft.com/office/drawing/2014/main" id="{D7C7E182-E86A-DC45-A803-54C0429EFCCD}"/>
              </a:ext>
            </a:extLst>
          </p:cNvPr>
          <p:cNvCxnSpPr>
            <a:cxnSpLocks/>
          </p:cNvCxnSpPr>
          <p:nvPr/>
        </p:nvCxnSpPr>
        <p:spPr>
          <a:xfrm>
            <a:off x="6430608" y="2893151"/>
            <a:ext cx="0" cy="106911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49">
            <a:extLst>
              <a:ext uri="{FF2B5EF4-FFF2-40B4-BE49-F238E27FC236}">
                <a16:creationId xmlns:a16="http://schemas.microsoft.com/office/drawing/2014/main" id="{64139B86-F5B0-5B41-9459-D98C3F26C165}"/>
              </a:ext>
            </a:extLst>
          </p:cNvPr>
          <p:cNvCxnSpPr>
            <a:cxnSpLocks/>
          </p:cNvCxnSpPr>
          <p:nvPr/>
        </p:nvCxnSpPr>
        <p:spPr>
          <a:xfrm>
            <a:off x="6865818" y="2793500"/>
            <a:ext cx="0" cy="99254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50">
            <a:extLst>
              <a:ext uri="{FF2B5EF4-FFF2-40B4-BE49-F238E27FC236}">
                <a16:creationId xmlns:a16="http://schemas.microsoft.com/office/drawing/2014/main" id="{4306E353-9953-7C42-A877-1FA37665E383}"/>
              </a:ext>
            </a:extLst>
          </p:cNvPr>
          <p:cNvCxnSpPr>
            <a:cxnSpLocks/>
          </p:cNvCxnSpPr>
          <p:nvPr/>
        </p:nvCxnSpPr>
        <p:spPr>
          <a:xfrm>
            <a:off x="7301315" y="2579474"/>
            <a:ext cx="0" cy="210600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55">
            <a:extLst>
              <a:ext uri="{FF2B5EF4-FFF2-40B4-BE49-F238E27FC236}">
                <a16:creationId xmlns:a16="http://schemas.microsoft.com/office/drawing/2014/main" id="{0BAEFEA3-6B81-6545-9876-1388C943DE3F}"/>
              </a:ext>
            </a:extLst>
          </p:cNvPr>
          <p:cNvCxnSpPr>
            <a:cxnSpLocks/>
          </p:cNvCxnSpPr>
          <p:nvPr/>
        </p:nvCxnSpPr>
        <p:spPr>
          <a:xfrm>
            <a:off x="5986698" y="4051499"/>
            <a:ext cx="0" cy="155779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57">
            <a:extLst>
              <a:ext uri="{FF2B5EF4-FFF2-40B4-BE49-F238E27FC236}">
                <a16:creationId xmlns:a16="http://schemas.microsoft.com/office/drawing/2014/main" id="{1CA9E4B5-8558-2F46-8F71-04C150AA188F}"/>
              </a:ext>
            </a:extLst>
          </p:cNvPr>
          <p:cNvCxnSpPr>
            <a:cxnSpLocks/>
          </p:cNvCxnSpPr>
          <p:nvPr/>
        </p:nvCxnSpPr>
        <p:spPr>
          <a:xfrm>
            <a:off x="3795147" y="4222304"/>
            <a:ext cx="0" cy="48395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85">
            <a:extLst>
              <a:ext uri="{FF2B5EF4-FFF2-40B4-BE49-F238E27FC236}">
                <a16:creationId xmlns:a16="http://schemas.microsoft.com/office/drawing/2014/main" id="{73DAE64A-EAAF-A346-9278-255B395F432E}"/>
              </a:ext>
            </a:extLst>
          </p:cNvPr>
          <p:cNvSpPr/>
          <p:nvPr/>
        </p:nvSpPr>
        <p:spPr>
          <a:xfrm>
            <a:off x="2280959" y="4698961"/>
            <a:ext cx="4087850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Retention age [months]</a:t>
            </a:r>
            <a:endParaRPr lang="ko-KR" altLang="en-US" sz="2000" b="1" dirty="0">
              <a:latin typeface="Cambria" panose="02040503050406030204" pitchFamily="18" charset="0"/>
            </a:endParaRPr>
          </a:p>
        </p:txBody>
      </p:sp>
      <p:sp>
        <p:nvSpPr>
          <p:cNvPr id="37" name="직사각형 88">
            <a:extLst>
              <a:ext uri="{FF2B5EF4-FFF2-40B4-BE49-F238E27FC236}">
                <a16:creationId xmlns:a16="http://schemas.microsoft.com/office/drawing/2014/main" id="{E6FD8F8A-E60E-AE44-A8AF-12F57B02C787}"/>
              </a:ext>
            </a:extLst>
          </p:cNvPr>
          <p:cNvSpPr/>
          <p:nvPr/>
        </p:nvSpPr>
        <p:spPr>
          <a:xfrm>
            <a:off x="688465" y="4160668"/>
            <a:ext cx="320922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직사각형 89">
            <a:extLst>
              <a:ext uri="{FF2B5EF4-FFF2-40B4-BE49-F238E27FC236}">
                <a16:creationId xmlns:a16="http://schemas.microsoft.com/office/drawing/2014/main" id="{840ACBD4-EAC6-9744-986E-50303444463E}"/>
              </a:ext>
            </a:extLst>
          </p:cNvPr>
          <p:cNvSpPr/>
          <p:nvPr/>
        </p:nvSpPr>
        <p:spPr>
          <a:xfrm rot="16200000">
            <a:off x="-1106730" y="3135860"/>
            <a:ext cx="3071262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# of retry steps</a:t>
            </a:r>
            <a:endParaRPr lang="ko-KR" altLang="en-US" sz="2000" b="1" dirty="0">
              <a:latin typeface="Cambria" panose="02040503050406030204" pitchFamily="18" charset="0"/>
            </a:endParaRPr>
          </a:p>
        </p:txBody>
      </p:sp>
      <p:sp>
        <p:nvSpPr>
          <p:cNvPr id="40" name="직사각형 92">
            <a:extLst>
              <a:ext uri="{FF2B5EF4-FFF2-40B4-BE49-F238E27FC236}">
                <a16:creationId xmlns:a16="http://schemas.microsoft.com/office/drawing/2014/main" id="{FAD31C60-5EC4-9B46-AA1C-1CF7C5FF0C05}"/>
              </a:ext>
            </a:extLst>
          </p:cNvPr>
          <p:cNvSpPr/>
          <p:nvPr/>
        </p:nvSpPr>
        <p:spPr>
          <a:xfrm rot="16200000">
            <a:off x="7220477" y="3069307"/>
            <a:ext cx="1733647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Probability</a:t>
            </a:r>
            <a:endParaRPr lang="ko-KR" altLang="en-US" sz="1600" b="1" dirty="0">
              <a:latin typeface="Cambria" panose="02040503050406030204" pitchFamily="18" charset="0"/>
            </a:endParaRPr>
          </a:p>
        </p:txBody>
      </p:sp>
      <p:sp>
        <p:nvSpPr>
          <p:cNvPr id="41" name="직사각형 94">
            <a:extLst>
              <a:ext uri="{FF2B5EF4-FFF2-40B4-BE49-F238E27FC236}">
                <a16:creationId xmlns:a16="http://schemas.microsoft.com/office/drawing/2014/main" id="{78550B84-39D5-5D41-83F5-1774CEF93EE6}"/>
              </a:ext>
            </a:extLst>
          </p:cNvPr>
          <p:cNvSpPr/>
          <p:nvPr/>
        </p:nvSpPr>
        <p:spPr>
          <a:xfrm>
            <a:off x="8334672" y="3959721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2" name="직사각형 95">
            <a:extLst>
              <a:ext uri="{FF2B5EF4-FFF2-40B4-BE49-F238E27FC236}">
                <a16:creationId xmlns:a16="http://schemas.microsoft.com/office/drawing/2014/main" id="{394ECD9B-1D09-8340-9F6C-21067C818AF1}"/>
              </a:ext>
            </a:extLst>
          </p:cNvPr>
          <p:cNvSpPr/>
          <p:nvPr/>
        </p:nvSpPr>
        <p:spPr>
          <a:xfrm>
            <a:off x="8334672" y="2178043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1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3" name="직사각형 96">
            <a:extLst>
              <a:ext uri="{FF2B5EF4-FFF2-40B4-BE49-F238E27FC236}">
                <a16:creationId xmlns:a16="http://schemas.microsoft.com/office/drawing/2014/main" id="{A28E060A-975F-ED47-94BB-50942FE1A4E4}"/>
              </a:ext>
            </a:extLst>
          </p:cNvPr>
          <p:cNvSpPr/>
          <p:nvPr/>
        </p:nvSpPr>
        <p:spPr>
          <a:xfrm>
            <a:off x="8334674" y="3601413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0.2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4" name="직사각형 97">
            <a:extLst>
              <a:ext uri="{FF2B5EF4-FFF2-40B4-BE49-F238E27FC236}">
                <a16:creationId xmlns:a16="http://schemas.microsoft.com/office/drawing/2014/main" id="{64A40FDB-16BA-7F48-B743-2F22D2BC5E9D}"/>
              </a:ext>
            </a:extLst>
          </p:cNvPr>
          <p:cNvSpPr/>
          <p:nvPr/>
        </p:nvSpPr>
        <p:spPr>
          <a:xfrm>
            <a:off x="8334674" y="3238132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0.4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5" name="직사각형 98">
            <a:extLst>
              <a:ext uri="{FF2B5EF4-FFF2-40B4-BE49-F238E27FC236}">
                <a16:creationId xmlns:a16="http://schemas.microsoft.com/office/drawing/2014/main" id="{CCDFCD77-702D-304D-82BF-C5957649F68D}"/>
              </a:ext>
            </a:extLst>
          </p:cNvPr>
          <p:cNvSpPr/>
          <p:nvPr/>
        </p:nvSpPr>
        <p:spPr>
          <a:xfrm>
            <a:off x="8334674" y="2886054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0.6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6" name="직사각형 99">
            <a:extLst>
              <a:ext uri="{FF2B5EF4-FFF2-40B4-BE49-F238E27FC236}">
                <a16:creationId xmlns:a16="http://schemas.microsoft.com/office/drawing/2014/main" id="{A479766A-5007-274E-A7B6-430E551CB6F6}"/>
              </a:ext>
            </a:extLst>
          </p:cNvPr>
          <p:cNvSpPr/>
          <p:nvPr/>
        </p:nvSpPr>
        <p:spPr>
          <a:xfrm>
            <a:off x="8334674" y="2532520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0.8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47" name="직선 연결선 102">
            <a:extLst>
              <a:ext uri="{FF2B5EF4-FFF2-40B4-BE49-F238E27FC236}">
                <a16:creationId xmlns:a16="http://schemas.microsoft.com/office/drawing/2014/main" id="{1A796B0E-42BC-F843-957D-2095BCC2C8E4}"/>
              </a:ext>
            </a:extLst>
          </p:cNvPr>
          <p:cNvCxnSpPr>
            <a:cxnSpLocks/>
          </p:cNvCxnSpPr>
          <p:nvPr/>
        </p:nvCxnSpPr>
        <p:spPr>
          <a:xfrm flipH="1" flipV="1">
            <a:off x="8381412" y="2663447"/>
            <a:ext cx="2" cy="53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104">
            <a:extLst>
              <a:ext uri="{FF2B5EF4-FFF2-40B4-BE49-F238E27FC236}">
                <a16:creationId xmlns:a16="http://schemas.microsoft.com/office/drawing/2014/main" id="{F0B8BBB2-16C7-3745-87FD-A8F964A5ACCF}"/>
              </a:ext>
            </a:extLst>
          </p:cNvPr>
          <p:cNvCxnSpPr/>
          <p:nvPr/>
        </p:nvCxnSpPr>
        <p:spPr>
          <a:xfrm>
            <a:off x="8333218" y="2685052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105">
            <a:extLst>
              <a:ext uri="{FF2B5EF4-FFF2-40B4-BE49-F238E27FC236}">
                <a16:creationId xmlns:a16="http://schemas.microsoft.com/office/drawing/2014/main" id="{664758F9-2923-CC47-8BF9-578CAF24DB68}"/>
              </a:ext>
            </a:extLst>
          </p:cNvPr>
          <p:cNvCxnSpPr/>
          <p:nvPr/>
        </p:nvCxnSpPr>
        <p:spPr>
          <a:xfrm>
            <a:off x="8333218" y="3035652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106">
            <a:extLst>
              <a:ext uri="{FF2B5EF4-FFF2-40B4-BE49-F238E27FC236}">
                <a16:creationId xmlns:a16="http://schemas.microsoft.com/office/drawing/2014/main" id="{C8BAF9B3-AE97-484D-8BC1-DA3D29B4A85D}"/>
              </a:ext>
            </a:extLst>
          </p:cNvPr>
          <p:cNvCxnSpPr/>
          <p:nvPr/>
        </p:nvCxnSpPr>
        <p:spPr>
          <a:xfrm>
            <a:off x="8333218" y="3388361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107">
            <a:extLst>
              <a:ext uri="{FF2B5EF4-FFF2-40B4-BE49-F238E27FC236}">
                <a16:creationId xmlns:a16="http://schemas.microsoft.com/office/drawing/2014/main" id="{9C19E902-743F-9B45-A616-A43D4D1B10F3}"/>
              </a:ext>
            </a:extLst>
          </p:cNvPr>
          <p:cNvCxnSpPr/>
          <p:nvPr/>
        </p:nvCxnSpPr>
        <p:spPr>
          <a:xfrm>
            <a:off x="8333218" y="3753945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108">
            <a:extLst>
              <a:ext uri="{FF2B5EF4-FFF2-40B4-BE49-F238E27FC236}">
                <a16:creationId xmlns:a16="http://schemas.microsoft.com/office/drawing/2014/main" id="{EEC17C4F-F612-2544-B5D9-70E684CC89F4}"/>
              </a:ext>
            </a:extLst>
          </p:cNvPr>
          <p:cNvSpPr/>
          <p:nvPr/>
        </p:nvSpPr>
        <p:spPr>
          <a:xfrm>
            <a:off x="4911714" y="2600248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rgbClr val="C00000"/>
                </a:solidFill>
                <a:latin typeface="Cambria" panose="02040503050406030204" pitchFamily="18" charset="0"/>
              </a:rPr>
              <a:t>max.</a:t>
            </a:r>
            <a:endParaRPr lang="ko-KR" altLang="en-US" sz="20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3" name="직사각형 110">
            <a:extLst>
              <a:ext uri="{FF2B5EF4-FFF2-40B4-BE49-F238E27FC236}">
                <a16:creationId xmlns:a16="http://schemas.microsoft.com/office/drawing/2014/main" id="{14FE1AD8-0A37-8342-9421-BEF9FA49F03E}"/>
              </a:ext>
            </a:extLst>
          </p:cNvPr>
          <p:cNvSpPr/>
          <p:nvPr/>
        </p:nvSpPr>
        <p:spPr>
          <a:xfrm>
            <a:off x="4889988" y="3105083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rgbClr val="7030A0"/>
                </a:solidFill>
                <a:latin typeface="Cambria" panose="02040503050406030204" pitchFamily="18" charset="0"/>
              </a:rPr>
              <a:t>avg.</a:t>
            </a:r>
            <a:endParaRPr lang="ko-KR" altLang="en-US" sz="2000" b="1" i="1" dirty="0"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54" name="직사각형 111">
            <a:extLst>
              <a:ext uri="{FF2B5EF4-FFF2-40B4-BE49-F238E27FC236}">
                <a16:creationId xmlns:a16="http://schemas.microsoft.com/office/drawing/2014/main" id="{D813B68D-12DE-9E49-8045-9EA7D5E35900}"/>
              </a:ext>
            </a:extLst>
          </p:cNvPr>
          <p:cNvSpPr/>
          <p:nvPr/>
        </p:nvSpPr>
        <p:spPr>
          <a:xfrm>
            <a:off x="4911714" y="3523994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min.</a:t>
            </a:r>
            <a:endParaRPr lang="ko-KR" altLang="en-US" sz="2000" b="1" i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888AEE-C717-D141-9A1E-0EE6F961AAFF}"/>
              </a:ext>
            </a:extLst>
          </p:cNvPr>
          <p:cNvGrpSpPr/>
          <p:nvPr/>
        </p:nvGrpSpPr>
        <p:grpSpPr>
          <a:xfrm>
            <a:off x="5473292" y="2094217"/>
            <a:ext cx="2052039" cy="400110"/>
            <a:chOff x="5473292" y="2094217"/>
            <a:chExt cx="2052039" cy="40011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EF60766-13A6-9642-9A0C-F98B4E404B5A}"/>
                </a:ext>
              </a:extLst>
            </p:cNvPr>
            <p:cNvSpPr txBox="1"/>
            <p:nvPr/>
          </p:nvSpPr>
          <p:spPr>
            <a:xfrm>
              <a:off x="5473292" y="2094217"/>
              <a:ext cx="1791033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0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Up to 25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5631940-49E9-4443-9C19-964135DEBA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8550" y="2178043"/>
              <a:ext cx="536781" cy="108091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4F07C0A5-EB5D-5D44-9886-66B9DF769B24}"/>
              </a:ext>
            </a:extLst>
          </p:cNvPr>
          <p:cNvSpPr/>
          <p:nvPr/>
        </p:nvSpPr>
        <p:spPr>
          <a:xfrm>
            <a:off x="-14601" y="5056660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High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P/E cycles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and long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retention age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More retry steps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per read</a:t>
            </a:r>
            <a:endParaRPr lang="en-US" sz="32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561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CH" dirty="0"/>
              <a:t>Characterization of </a:t>
            </a:r>
            <a:r>
              <a:rPr lang="en-CH" dirty="0">
                <a:solidFill>
                  <a:schemeClr val="accent6"/>
                </a:solidFill>
              </a:rPr>
              <a:t>160 real </a:t>
            </a:r>
            <a:r>
              <a:rPr lang="en-CH" dirty="0"/>
              <a:t>3D TLC NAND flash chips</a:t>
            </a:r>
          </a:p>
          <a:p>
            <a:pPr lvl="1"/>
            <a:r>
              <a:rPr lang="en-CH" dirty="0"/>
              <a:t>ECC correction capability: </a:t>
            </a:r>
            <a:r>
              <a:rPr lang="en-CH" dirty="0">
                <a:solidFill>
                  <a:schemeClr val="accent6"/>
                </a:solidFill>
              </a:rPr>
              <a:t>72 bits </a:t>
            </a:r>
            <a:r>
              <a:rPr lang="en-CH" dirty="0"/>
              <a:t>per 1-KiB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FAF6CD3-6528-874A-88A4-B27C3EC87038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1768997"/>
          <a:ext cx="6633732" cy="2884680"/>
        </p:xfrm>
        <a:graphic>
          <a:graphicData uri="http://schemas.openxmlformats.org/drawingml/2006/table">
            <a:tbl>
              <a:tblPr/>
              <a:tblGrid>
                <a:gridCol w="47172">
                  <a:extLst>
                    <a:ext uri="{9D8B030D-6E8A-4147-A177-3AD203B41FA5}">
                      <a16:colId xmlns:a16="http://schemas.microsoft.com/office/drawing/2014/main" val="4015933783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86649659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42118770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03825108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227819694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11986974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84593934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395224398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444064699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511740796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366631362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340998390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139524314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3603081615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2205233997"/>
                    </a:ext>
                  </a:extLst>
                </a:gridCol>
                <a:gridCol w="439104">
                  <a:extLst>
                    <a:ext uri="{9D8B030D-6E8A-4147-A177-3AD203B41FA5}">
                      <a16:colId xmlns:a16="http://schemas.microsoft.com/office/drawing/2014/main" val="1605016854"/>
                    </a:ext>
                  </a:extLst>
                </a:gridCol>
              </a:tblGrid>
              <a:tr h="298044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1K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2K P/E cycles</a:t>
                      </a:r>
                      <a:endParaRPr lang="ko-KR" altLang="en-US" sz="17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3295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63271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56833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33199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453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340139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32834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246455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C6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30456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7C7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6868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1A1A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75143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204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ABA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8E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92271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1823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5372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2829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9857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78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3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441592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183080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3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8989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519957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C7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16185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873786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6C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C5C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94188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996153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80234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7C7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00967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868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539275"/>
                  </a:ext>
                </a:extLst>
              </a:tr>
              <a:tr h="85897"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1E1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4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rgbClr val="BFBFB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12937"/>
                  </a:ext>
                </a:extLst>
              </a:tr>
              <a:tr h="26741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8104" marR="8104" marT="8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194819"/>
                  </a:ext>
                </a:extLst>
              </a:tr>
            </a:tbl>
          </a:graphicData>
        </a:graphic>
      </p:graphicFrame>
      <p:graphicFrame>
        <p:nvGraphicFramePr>
          <p:cNvPr id="39" name="표 91">
            <a:extLst>
              <a:ext uri="{FF2B5EF4-FFF2-40B4-BE49-F238E27FC236}">
                <a16:creationId xmlns:a16="http://schemas.microsoft.com/office/drawing/2014/main" id="{54E7529D-0500-4E46-8B2E-748E2D460B4F}"/>
              </a:ext>
            </a:extLst>
          </p:cNvPr>
          <p:cNvGraphicFramePr>
            <a:graphicFrameLocks noGrp="1"/>
          </p:cNvGraphicFramePr>
          <p:nvPr/>
        </p:nvGraphicFramePr>
        <p:xfrm>
          <a:off x="8279144" y="2345061"/>
          <a:ext cx="108148" cy="1782772"/>
        </p:xfrm>
        <a:graphic>
          <a:graphicData uri="http://schemas.openxmlformats.org/drawingml/2006/table">
            <a:tbl>
              <a:tblPr/>
              <a:tblGrid>
                <a:gridCol w="108148">
                  <a:extLst>
                    <a:ext uri="{9D8B030D-6E8A-4147-A177-3AD203B41FA5}">
                      <a16:colId xmlns:a16="http://schemas.microsoft.com/office/drawing/2014/main" val="1734551135"/>
                    </a:ext>
                  </a:extLst>
                </a:gridCol>
              </a:tblGrid>
              <a:tr h="178277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8104" marR="8104" marT="8104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/>
                        </a:gs>
                        <a:gs pos="100000">
                          <a:schemeClr val="tx1"/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87795475"/>
                  </a:ext>
                </a:extLst>
              </a:tr>
            </a:tbl>
          </a:graphicData>
        </a:graphic>
      </p:graphicFrame>
      <p:sp>
        <p:nvSpPr>
          <p:cNvPr id="6" name="직사각형 11">
            <a:extLst>
              <a:ext uri="{FF2B5EF4-FFF2-40B4-BE49-F238E27FC236}">
                <a16:creationId xmlns:a16="http://schemas.microsoft.com/office/drawing/2014/main" id="{7560A002-D84A-1B46-ACB8-06EA8F4800B5}"/>
              </a:ext>
            </a:extLst>
          </p:cNvPr>
          <p:cNvSpPr/>
          <p:nvPr/>
        </p:nvSpPr>
        <p:spPr>
          <a:xfrm>
            <a:off x="688465" y="3736482"/>
            <a:ext cx="320922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직사각형 12">
            <a:extLst>
              <a:ext uri="{FF2B5EF4-FFF2-40B4-BE49-F238E27FC236}">
                <a16:creationId xmlns:a16="http://schemas.microsoft.com/office/drawing/2014/main" id="{1F0C6430-C0F5-4F43-93AE-B82310CCAF5C}"/>
              </a:ext>
            </a:extLst>
          </p:cNvPr>
          <p:cNvSpPr/>
          <p:nvPr/>
        </p:nvSpPr>
        <p:spPr>
          <a:xfrm>
            <a:off x="544427" y="330327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10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직사각형 13">
            <a:extLst>
              <a:ext uri="{FF2B5EF4-FFF2-40B4-BE49-F238E27FC236}">
                <a16:creationId xmlns:a16="http://schemas.microsoft.com/office/drawing/2014/main" id="{FCDCF626-AB44-A447-A2F7-6C2C1BA53FFD}"/>
              </a:ext>
            </a:extLst>
          </p:cNvPr>
          <p:cNvSpPr/>
          <p:nvPr/>
        </p:nvSpPr>
        <p:spPr>
          <a:xfrm>
            <a:off x="544427" y="287098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15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직사각형 14">
            <a:extLst>
              <a:ext uri="{FF2B5EF4-FFF2-40B4-BE49-F238E27FC236}">
                <a16:creationId xmlns:a16="http://schemas.microsoft.com/office/drawing/2014/main" id="{DA7D032F-1636-0348-B422-1E87FCEA234C}"/>
              </a:ext>
            </a:extLst>
          </p:cNvPr>
          <p:cNvSpPr/>
          <p:nvPr/>
        </p:nvSpPr>
        <p:spPr>
          <a:xfrm>
            <a:off x="544427" y="2444775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20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직사각형 15">
            <a:extLst>
              <a:ext uri="{FF2B5EF4-FFF2-40B4-BE49-F238E27FC236}">
                <a16:creationId xmlns:a16="http://schemas.microsoft.com/office/drawing/2014/main" id="{74E16A33-6F75-A547-B790-7DDAA4B59E6B}"/>
              </a:ext>
            </a:extLst>
          </p:cNvPr>
          <p:cNvSpPr/>
          <p:nvPr/>
        </p:nvSpPr>
        <p:spPr>
          <a:xfrm>
            <a:off x="544427" y="2010460"/>
            <a:ext cx="47632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25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22">
            <a:extLst>
              <a:ext uri="{FF2B5EF4-FFF2-40B4-BE49-F238E27FC236}">
                <a16:creationId xmlns:a16="http://schemas.microsoft.com/office/drawing/2014/main" id="{269060C2-63E3-9B49-B2DC-9A539CC17A2C}"/>
              </a:ext>
            </a:extLst>
          </p:cNvPr>
          <p:cNvCxnSpPr>
            <a:cxnSpLocks/>
          </p:cNvCxnSpPr>
          <p:nvPr/>
        </p:nvCxnSpPr>
        <p:spPr>
          <a:xfrm>
            <a:off x="1607316" y="391211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24">
            <a:extLst>
              <a:ext uri="{FF2B5EF4-FFF2-40B4-BE49-F238E27FC236}">
                <a16:creationId xmlns:a16="http://schemas.microsoft.com/office/drawing/2014/main" id="{46CF454D-74F8-D24C-9C36-363BEE3320D3}"/>
              </a:ext>
            </a:extLst>
          </p:cNvPr>
          <p:cNvCxnSpPr>
            <a:cxnSpLocks/>
          </p:cNvCxnSpPr>
          <p:nvPr/>
        </p:nvCxnSpPr>
        <p:spPr>
          <a:xfrm>
            <a:off x="2046505" y="376571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25">
            <a:extLst>
              <a:ext uri="{FF2B5EF4-FFF2-40B4-BE49-F238E27FC236}">
                <a16:creationId xmlns:a16="http://schemas.microsoft.com/office/drawing/2014/main" id="{D8564C3E-E59E-4742-AD0E-D10BE91EC66D}"/>
              </a:ext>
            </a:extLst>
          </p:cNvPr>
          <p:cNvCxnSpPr>
            <a:cxnSpLocks/>
          </p:cNvCxnSpPr>
          <p:nvPr/>
        </p:nvCxnSpPr>
        <p:spPr>
          <a:xfrm>
            <a:off x="2480291" y="3690609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26">
            <a:extLst>
              <a:ext uri="{FF2B5EF4-FFF2-40B4-BE49-F238E27FC236}">
                <a16:creationId xmlns:a16="http://schemas.microsoft.com/office/drawing/2014/main" id="{911D5E6D-AE8B-DA4E-A205-E5539F8A2E21}"/>
              </a:ext>
            </a:extLst>
          </p:cNvPr>
          <p:cNvCxnSpPr>
            <a:cxnSpLocks/>
          </p:cNvCxnSpPr>
          <p:nvPr/>
        </p:nvCxnSpPr>
        <p:spPr>
          <a:xfrm>
            <a:off x="2914078" y="3493290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27">
            <a:extLst>
              <a:ext uri="{FF2B5EF4-FFF2-40B4-BE49-F238E27FC236}">
                <a16:creationId xmlns:a16="http://schemas.microsoft.com/office/drawing/2014/main" id="{5FC78D1D-2931-8248-B7D4-717F8F1F9D31}"/>
              </a:ext>
            </a:extLst>
          </p:cNvPr>
          <p:cNvCxnSpPr>
            <a:cxnSpLocks/>
          </p:cNvCxnSpPr>
          <p:nvPr/>
        </p:nvCxnSpPr>
        <p:spPr>
          <a:xfrm>
            <a:off x="3350908" y="4273265"/>
            <a:ext cx="444241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28">
            <a:extLst>
              <a:ext uri="{FF2B5EF4-FFF2-40B4-BE49-F238E27FC236}">
                <a16:creationId xmlns:a16="http://schemas.microsoft.com/office/drawing/2014/main" id="{6F1A08B2-2273-F748-8080-12FC8CD96942}"/>
              </a:ext>
            </a:extLst>
          </p:cNvPr>
          <p:cNvCxnSpPr>
            <a:cxnSpLocks/>
          </p:cNvCxnSpPr>
          <p:nvPr/>
        </p:nvCxnSpPr>
        <p:spPr>
          <a:xfrm>
            <a:off x="3799200" y="3396062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29">
            <a:extLst>
              <a:ext uri="{FF2B5EF4-FFF2-40B4-BE49-F238E27FC236}">
                <a16:creationId xmlns:a16="http://schemas.microsoft.com/office/drawing/2014/main" id="{D296301B-5798-7C49-A729-716809AADD92}"/>
              </a:ext>
            </a:extLst>
          </p:cNvPr>
          <p:cNvCxnSpPr>
            <a:cxnSpLocks/>
          </p:cNvCxnSpPr>
          <p:nvPr/>
        </p:nvCxnSpPr>
        <p:spPr>
          <a:xfrm>
            <a:off x="4232986" y="3188871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30">
            <a:extLst>
              <a:ext uri="{FF2B5EF4-FFF2-40B4-BE49-F238E27FC236}">
                <a16:creationId xmlns:a16="http://schemas.microsoft.com/office/drawing/2014/main" id="{EAE828F3-FA40-CD43-8956-DE128B4ACFA0}"/>
              </a:ext>
            </a:extLst>
          </p:cNvPr>
          <p:cNvCxnSpPr>
            <a:cxnSpLocks/>
          </p:cNvCxnSpPr>
          <p:nvPr/>
        </p:nvCxnSpPr>
        <p:spPr>
          <a:xfrm>
            <a:off x="4674876" y="3143226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31">
            <a:extLst>
              <a:ext uri="{FF2B5EF4-FFF2-40B4-BE49-F238E27FC236}">
                <a16:creationId xmlns:a16="http://schemas.microsoft.com/office/drawing/2014/main" id="{DD88970C-2147-AC41-94BE-4E319CBAE35B}"/>
              </a:ext>
            </a:extLst>
          </p:cNvPr>
          <p:cNvCxnSpPr>
            <a:cxnSpLocks/>
          </p:cNvCxnSpPr>
          <p:nvPr/>
        </p:nvCxnSpPr>
        <p:spPr>
          <a:xfrm>
            <a:off x="5112439" y="3041029"/>
            <a:ext cx="438124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32">
            <a:extLst>
              <a:ext uri="{FF2B5EF4-FFF2-40B4-BE49-F238E27FC236}">
                <a16:creationId xmlns:a16="http://schemas.microsoft.com/office/drawing/2014/main" id="{6D96146C-84B5-2849-840D-8E3D481CCDF0}"/>
              </a:ext>
            </a:extLst>
          </p:cNvPr>
          <p:cNvCxnSpPr>
            <a:cxnSpLocks/>
          </p:cNvCxnSpPr>
          <p:nvPr/>
        </p:nvCxnSpPr>
        <p:spPr>
          <a:xfrm>
            <a:off x="5552138" y="4207278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33">
            <a:extLst>
              <a:ext uri="{FF2B5EF4-FFF2-40B4-BE49-F238E27FC236}">
                <a16:creationId xmlns:a16="http://schemas.microsoft.com/office/drawing/2014/main" id="{F676F108-E841-4841-A536-B0388529115D}"/>
              </a:ext>
            </a:extLst>
          </p:cNvPr>
          <p:cNvCxnSpPr>
            <a:cxnSpLocks/>
          </p:cNvCxnSpPr>
          <p:nvPr/>
        </p:nvCxnSpPr>
        <p:spPr>
          <a:xfrm>
            <a:off x="5991055" y="3003935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34">
            <a:extLst>
              <a:ext uri="{FF2B5EF4-FFF2-40B4-BE49-F238E27FC236}">
                <a16:creationId xmlns:a16="http://schemas.microsoft.com/office/drawing/2014/main" id="{2269F6CC-5B7F-6D41-8488-55AAE74E03AD}"/>
              </a:ext>
            </a:extLst>
          </p:cNvPr>
          <p:cNvCxnSpPr>
            <a:cxnSpLocks/>
          </p:cNvCxnSpPr>
          <p:nvPr/>
        </p:nvCxnSpPr>
        <p:spPr>
          <a:xfrm>
            <a:off x="6421618" y="2889995"/>
            <a:ext cx="438124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35">
            <a:extLst>
              <a:ext uri="{FF2B5EF4-FFF2-40B4-BE49-F238E27FC236}">
                <a16:creationId xmlns:a16="http://schemas.microsoft.com/office/drawing/2014/main" id="{FDD7EC62-2530-884A-B491-17C44FC6DA38}"/>
              </a:ext>
            </a:extLst>
          </p:cNvPr>
          <p:cNvCxnSpPr>
            <a:cxnSpLocks/>
          </p:cNvCxnSpPr>
          <p:nvPr/>
        </p:nvCxnSpPr>
        <p:spPr>
          <a:xfrm>
            <a:off x="6868398" y="2789692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36">
            <a:extLst>
              <a:ext uri="{FF2B5EF4-FFF2-40B4-BE49-F238E27FC236}">
                <a16:creationId xmlns:a16="http://schemas.microsoft.com/office/drawing/2014/main" id="{6352EEB4-B35F-A748-98A0-288C6947154B}"/>
              </a:ext>
            </a:extLst>
          </p:cNvPr>
          <p:cNvCxnSpPr>
            <a:cxnSpLocks/>
          </p:cNvCxnSpPr>
          <p:nvPr/>
        </p:nvCxnSpPr>
        <p:spPr>
          <a:xfrm>
            <a:off x="7301892" y="2582860"/>
            <a:ext cx="43378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37">
            <a:extLst>
              <a:ext uri="{FF2B5EF4-FFF2-40B4-BE49-F238E27FC236}">
                <a16:creationId xmlns:a16="http://schemas.microsoft.com/office/drawing/2014/main" id="{6E8A2543-323D-3248-9EE7-98D260E605E4}"/>
              </a:ext>
            </a:extLst>
          </p:cNvPr>
          <p:cNvCxnSpPr>
            <a:cxnSpLocks/>
          </p:cNvCxnSpPr>
          <p:nvPr/>
        </p:nvCxnSpPr>
        <p:spPr>
          <a:xfrm>
            <a:off x="2040371" y="3871105"/>
            <a:ext cx="0" cy="43262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39">
            <a:extLst>
              <a:ext uri="{FF2B5EF4-FFF2-40B4-BE49-F238E27FC236}">
                <a16:creationId xmlns:a16="http://schemas.microsoft.com/office/drawing/2014/main" id="{F38902AA-632F-484A-BCE6-9D595B75E5C0}"/>
              </a:ext>
            </a:extLst>
          </p:cNvPr>
          <p:cNvCxnSpPr>
            <a:cxnSpLocks/>
          </p:cNvCxnSpPr>
          <p:nvPr/>
        </p:nvCxnSpPr>
        <p:spPr>
          <a:xfrm>
            <a:off x="2480291" y="3697072"/>
            <a:ext cx="0" cy="76297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41">
            <a:extLst>
              <a:ext uri="{FF2B5EF4-FFF2-40B4-BE49-F238E27FC236}">
                <a16:creationId xmlns:a16="http://schemas.microsoft.com/office/drawing/2014/main" id="{18418B4C-0170-474F-8074-17F4F82C00A3}"/>
              </a:ext>
            </a:extLst>
          </p:cNvPr>
          <p:cNvCxnSpPr>
            <a:cxnSpLocks/>
          </p:cNvCxnSpPr>
          <p:nvPr/>
        </p:nvCxnSpPr>
        <p:spPr>
          <a:xfrm>
            <a:off x="2920259" y="3543561"/>
            <a:ext cx="0" cy="151759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43">
            <a:extLst>
              <a:ext uri="{FF2B5EF4-FFF2-40B4-BE49-F238E27FC236}">
                <a16:creationId xmlns:a16="http://schemas.microsoft.com/office/drawing/2014/main" id="{767A39C0-F49D-A54B-9369-7A4C983B4117}"/>
              </a:ext>
            </a:extLst>
          </p:cNvPr>
          <p:cNvCxnSpPr>
            <a:cxnSpLocks/>
          </p:cNvCxnSpPr>
          <p:nvPr/>
        </p:nvCxnSpPr>
        <p:spPr>
          <a:xfrm>
            <a:off x="4235206" y="3191702"/>
            <a:ext cx="0" cy="205060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44">
            <a:extLst>
              <a:ext uri="{FF2B5EF4-FFF2-40B4-BE49-F238E27FC236}">
                <a16:creationId xmlns:a16="http://schemas.microsoft.com/office/drawing/2014/main" id="{3653616D-3D88-6C42-8F42-8EE10E0F674E}"/>
              </a:ext>
            </a:extLst>
          </p:cNvPr>
          <p:cNvCxnSpPr>
            <a:cxnSpLocks/>
          </p:cNvCxnSpPr>
          <p:nvPr/>
        </p:nvCxnSpPr>
        <p:spPr>
          <a:xfrm>
            <a:off x="4671059" y="3141653"/>
            <a:ext cx="0" cy="53193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45">
            <a:extLst>
              <a:ext uri="{FF2B5EF4-FFF2-40B4-BE49-F238E27FC236}">
                <a16:creationId xmlns:a16="http://schemas.microsoft.com/office/drawing/2014/main" id="{79A6AB3C-629B-984C-BAEC-76E110DF849D}"/>
              </a:ext>
            </a:extLst>
          </p:cNvPr>
          <p:cNvCxnSpPr>
            <a:cxnSpLocks/>
          </p:cNvCxnSpPr>
          <p:nvPr/>
        </p:nvCxnSpPr>
        <p:spPr>
          <a:xfrm>
            <a:off x="5114065" y="3035455"/>
            <a:ext cx="0" cy="102242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48">
            <a:extLst>
              <a:ext uri="{FF2B5EF4-FFF2-40B4-BE49-F238E27FC236}">
                <a16:creationId xmlns:a16="http://schemas.microsoft.com/office/drawing/2014/main" id="{D7C7E182-E86A-DC45-A803-54C0429EFCCD}"/>
              </a:ext>
            </a:extLst>
          </p:cNvPr>
          <p:cNvCxnSpPr>
            <a:cxnSpLocks/>
          </p:cNvCxnSpPr>
          <p:nvPr/>
        </p:nvCxnSpPr>
        <p:spPr>
          <a:xfrm>
            <a:off x="6430608" y="2893151"/>
            <a:ext cx="0" cy="106911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49">
            <a:extLst>
              <a:ext uri="{FF2B5EF4-FFF2-40B4-BE49-F238E27FC236}">
                <a16:creationId xmlns:a16="http://schemas.microsoft.com/office/drawing/2014/main" id="{64139B86-F5B0-5B41-9459-D98C3F26C165}"/>
              </a:ext>
            </a:extLst>
          </p:cNvPr>
          <p:cNvCxnSpPr>
            <a:cxnSpLocks/>
          </p:cNvCxnSpPr>
          <p:nvPr/>
        </p:nvCxnSpPr>
        <p:spPr>
          <a:xfrm>
            <a:off x="6865818" y="2793500"/>
            <a:ext cx="0" cy="99254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50">
            <a:extLst>
              <a:ext uri="{FF2B5EF4-FFF2-40B4-BE49-F238E27FC236}">
                <a16:creationId xmlns:a16="http://schemas.microsoft.com/office/drawing/2014/main" id="{4306E353-9953-7C42-A877-1FA37665E383}"/>
              </a:ext>
            </a:extLst>
          </p:cNvPr>
          <p:cNvCxnSpPr>
            <a:cxnSpLocks/>
          </p:cNvCxnSpPr>
          <p:nvPr/>
        </p:nvCxnSpPr>
        <p:spPr>
          <a:xfrm>
            <a:off x="7301315" y="2579474"/>
            <a:ext cx="0" cy="210600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55">
            <a:extLst>
              <a:ext uri="{FF2B5EF4-FFF2-40B4-BE49-F238E27FC236}">
                <a16:creationId xmlns:a16="http://schemas.microsoft.com/office/drawing/2014/main" id="{0BAEFEA3-6B81-6545-9876-1388C943DE3F}"/>
              </a:ext>
            </a:extLst>
          </p:cNvPr>
          <p:cNvCxnSpPr>
            <a:cxnSpLocks/>
          </p:cNvCxnSpPr>
          <p:nvPr/>
        </p:nvCxnSpPr>
        <p:spPr>
          <a:xfrm>
            <a:off x="5986698" y="4051499"/>
            <a:ext cx="0" cy="155779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57">
            <a:extLst>
              <a:ext uri="{FF2B5EF4-FFF2-40B4-BE49-F238E27FC236}">
                <a16:creationId xmlns:a16="http://schemas.microsoft.com/office/drawing/2014/main" id="{1CA9E4B5-8558-2F46-8F71-04C150AA188F}"/>
              </a:ext>
            </a:extLst>
          </p:cNvPr>
          <p:cNvCxnSpPr>
            <a:cxnSpLocks/>
          </p:cNvCxnSpPr>
          <p:nvPr/>
        </p:nvCxnSpPr>
        <p:spPr>
          <a:xfrm>
            <a:off x="3795147" y="4222304"/>
            <a:ext cx="0" cy="48395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85">
            <a:extLst>
              <a:ext uri="{FF2B5EF4-FFF2-40B4-BE49-F238E27FC236}">
                <a16:creationId xmlns:a16="http://schemas.microsoft.com/office/drawing/2014/main" id="{73DAE64A-EAAF-A346-9278-255B395F432E}"/>
              </a:ext>
            </a:extLst>
          </p:cNvPr>
          <p:cNvSpPr/>
          <p:nvPr/>
        </p:nvSpPr>
        <p:spPr>
          <a:xfrm>
            <a:off x="2280959" y="4698961"/>
            <a:ext cx="4087850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Retention age [months]</a:t>
            </a:r>
            <a:endParaRPr lang="ko-KR" altLang="en-US" sz="2000" b="1" dirty="0">
              <a:latin typeface="Cambria" panose="02040503050406030204" pitchFamily="18" charset="0"/>
            </a:endParaRPr>
          </a:p>
        </p:txBody>
      </p:sp>
      <p:sp>
        <p:nvSpPr>
          <p:cNvPr id="37" name="직사각형 88">
            <a:extLst>
              <a:ext uri="{FF2B5EF4-FFF2-40B4-BE49-F238E27FC236}">
                <a16:creationId xmlns:a16="http://schemas.microsoft.com/office/drawing/2014/main" id="{E6FD8F8A-E60E-AE44-A8AF-12F57B02C787}"/>
              </a:ext>
            </a:extLst>
          </p:cNvPr>
          <p:cNvSpPr/>
          <p:nvPr/>
        </p:nvSpPr>
        <p:spPr>
          <a:xfrm>
            <a:off x="688465" y="4160668"/>
            <a:ext cx="320922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altLang="ko-KR" b="1" dirty="0">
                <a:latin typeface="Cambria" panose="02040503050406030204" pitchFamily="18" charset="0"/>
                <a:cs typeface="Times New Roman" panose="02020603050405020304" pitchFamily="18" charset="0"/>
              </a:rPr>
              <a:t>0</a:t>
            </a:r>
            <a:endParaRPr lang="ko-KR" altLang="en-US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직사각형 89">
            <a:extLst>
              <a:ext uri="{FF2B5EF4-FFF2-40B4-BE49-F238E27FC236}">
                <a16:creationId xmlns:a16="http://schemas.microsoft.com/office/drawing/2014/main" id="{840ACBD4-EAC6-9744-986E-50303444463E}"/>
              </a:ext>
            </a:extLst>
          </p:cNvPr>
          <p:cNvSpPr/>
          <p:nvPr/>
        </p:nvSpPr>
        <p:spPr>
          <a:xfrm rot="16200000">
            <a:off x="-1106730" y="3135860"/>
            <a:ext cx="3071262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# of retry steps</a:t>
            </a:r>
            <a:endParaRPr lang="ko-KR" altLang="en-US" sz="2000" b="1" dirty="0">
              <a:latin typeface="Cambria" panose="02040503050406030204" pitchFamily="18" charset="0"/>
            </a:endParaRPr>
          </a:p>
        </p:txBody>
      </p:sp>
      <p:sp>
        <p:nvSpPr>
          <p:cNvPr id="40" name="직사각형 92">
            <a:extLst>
              <a:ext uri="{FF2B5EF4-FFF2-40B4-BE49-F238E27FC236}">
                <a16:creationId xmlns:a16="http://schemas.microsoft.com/office/drawing/2014/main" id="{FAD31C60-5EC4-9B46-AA1C-1CF7C5FF0C05}"/>
              </a:ext>
            </a:extLst>
          </p:cNvPr>
          <p:cNvSpPr/>
          <p:nvPr/>
        </p:nvSpPr>
        <p:spPr>
          <a:xfrm rot="16200000">
            <a:off x="7220477" y="3069307"/>
            <a:ext cx="1733647" cy="3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ctr"/>
            <a:r>
              <a:rPr lang="en-US" altLang="ko-KR" sz="2000" b="1" dirty="0">
                <a:latin typeface="Cambria" panose="02040503050406030204" pitchFamily="18" charset="0"/>
              </a:rPr>
              <a:t>Probability</a:t>
            </a:r>
            <a:endParaRPr lang="ko-KR" altLang="en-US" sz="1600" b="1" dirty="0">
              <a:latin typeface="Cambria" panose="02040503050406030204" pitchFamily="18" charset="0"/>
            </a:endParaRPr>
          </a:p>
        </p:txBody>
      </p:sp>
      <p:sp>
        <p:nvSpPr>
          <p:cNvPr id="41" name="직사각형 94">
            <a:extLst>
              <a:ext uri="{FF2B5EF4-FFF2-40B4-BE49-F238E27FC236}">
                <a16:creationId xmlns:a16="http://schemas.microsoft.com/office/drawing/2014/main" id="{78550B84-39D5-5D41-83F5-1774CEF93EE6}"/>
              </a:ext>
            </a:extLst>
          </p:cNvPr>
          <p:cNvSpPr/>
          <p:nvPr/>
        </p:nvSpPr>
        <p:spPr>
          <a:xfrm>
            <a:off x="8334672" y="3959721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2" name="직사각형 95">
            <a:extLst>
              <a:ext uri="{FF2B5EF4-FFF2-40B4-BE49-F238E27FC236}">
                <a16:creationId xmlns:a16="http://schemas.microsoft.com/office/drawing/2014/main" id="{394ECD9B-1D09-8340-9F6C-21067C818AF1}"/>
              </a:ext>
            </a:extLst>
          </p:cNvPr>
          <p:cNvSpPr/>
          <p:nvPr/>
        </p:nvSpPr>
        <p:spPr>
          <a:xfrm>
            <a:off x="8334672" y="2178043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1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3" name="직사각형 96">
            <a:extLst>
              <a:ext uri="{FF2B5EF4-FFF2-40B4-BE49-F238E27FC236}">
                <a16:creationId xmlns:a16="http://schemas.microsoft.com/office/drawing/2014/main" id="{A28E060A-975F-ED47-94BB-50942FE1A4E4}"/>
              </a:ext>
            </a:extLst>
          </p:cNvPr>
          <p:cNvSpPr/>
          <p:nvPr/>
        </p:nvSpPr>
        <p:spPr>
          <a:xfrm>
            <a:off x="8334674" y="3601413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0.2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4" name="직사각형 97">
            <a:extLst>
              <a:ext uri="{FF2B5EF4-FFF2-40B4-BE49-F238E27FC236}">
                <a16:creationId xmlns:a16="http://schemas.microsoft.com/office/drawing/2014/main" id="{64A40FDB-16BA-7F48-B743-2F22D2BC5E9D}"/>
              </a:ext>
            </a:extLst>
          </p:cNvPr>
          <p:cNvSpPr/>
          <p:nvPr/>
        </p:nvSpPr>
        <p:spPr>
          <a:xfrm>
            <a:off x="8334674" y="3238132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0.4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5" name="직사각형 98">
            <a:extLst>
              <a:ext uri="{FF2B5EF4-FFF2-40B4-BE49-F238E27FC236}">
                <a16:creationId xmlns:a16="http://schemas.microsoft.com/office/drawing/2014/main" id="{CCDFCD77-702D-304D-82BF-C5957649F68D}"/>
              </a:ext>
            </a:extLst>
          </p:cNvPr>
          <p:cNvSpPr/>
          <p:nvPr/>
        </p:nvSpPr>
        <p:spPr>
          <a:xfrm>
            <a:off x="8334674" y="2886054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0.6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46" name="직사각형 99">
            <a:extLst>
              <a:ext uri="{FF2B5EF4-FFF2-40B4-BE49-F238E27FC236}">
                <a16:creationId xmlns:a16="http://schemas.microsoft.com/office/drawing/2014/main" id="{A479766A-5007-274E-A7B6-430E551CB6F6}"/>
              </a:ext>
            </a:extLst>
          </p:cNvPr>
          <p:cNvSpPr/>
          <p:nvPr/>
        </p:nvSpPr>
        <p:spPr>
          <a:xfrm>
            <a:off x="8334674" y="2532520"/>
            <a:ext cx="77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ko-KR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0.8</a:t>
            </a:r>
            <a:endParaRPr lang="ko-KR" altLang="en-US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47" name="직선 연결선 102">
            <a:extLst>
              <a:ext uri="{FF2B5EF4-FFF2-40B4-BE49-F238E27FC236}">
                <a16:creationId xmlns:a16="http://schemas.microsoft.com/office/drawing/2014/main" id="{1A796B0E-42BC-F843-957D-2095BCC2C8E4}"/>
              </a:ext>
            </a:extLst>
          </p:cNvPr>
          <p:cNvCxnSpPr>
            <a:cxnSpLocks/>
          </p:cNvCxnSpPr>
          <p:nvPr/>
        </p:nvCxnSpPr>
        <p:spPr>
          <a:xfrm flipH="1" flipV="1">
            <a:off x="8381412" y="2663447"/>
            <a:ext cx="2" cy="53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104">
            <a:extLst>
              <a:ext uri="{FF2B5EF4-FFF2-40B4-BE49-F238E27FC236}">
                <a16:creationId xmlns:a16="http://schemas.microsoft.com/office/drawing/2014/main" id="{F0B8BBB2-16C7-3745-87FD-A8F964A5ACCF}"/>
              </a:ext>
            </a:extLst>
          </p:cNvPr>
          <p:cNvCxnSpPr/>
          <p:nvPr/>
        </p:nvCxnSpPr>
        <p:spPr>
          <a:xfrm>
            <a:off x="8333218" y="2685052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105">
            <a:extLst>
              <a:ext uri="{FF2B5EF4-FFF2-40B4-BE49-F238E27FC236}">
                <a16:creationId xmlns:a16="http://schemas.microsoft.com/office/drawing/2014/main" id="{664758F9-2923-CC47-8BF9-578CAF24DB68}"/>
              </a:ext>
            </a:extLst>
          </p:cNvPr>
          <p:cNvCxnSpPr/>
          <p:nvPr/>
        </p:nvCxnSpPr>
        <p:spPr>
          <a:xfrm>
            <a:off x="8333218" y="3035652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106">
            <a:extLst>
              <a:ext uri="{FF2B5EF4-FFF2-40B4-BE49-F238E27FC236}">
                <a16:creationId xmlns:a16="http://schemas.microsoft.com/office/drawing/2014/main" id="{C8BAF9B3-AE97-484D-8BC1-DA3D29B4A85D}"/>
              </a:ext>
            </a:extLst>
          </p:cNvPr>
          <p:cNvCxnSpPr/>
          <p:nvPr/>
        </p:nvCxnSpPr>
        <p:spPr>
          <a:xfrm>
            <a:off x="8333218" y="3388361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107">
            <a:extLst>
              <a:ext uri="{FF2B5EF4-FFF2-40B4-BE49-F238E27FC236}">
                <a16:creationId xmlns:a16="http://schemas.microsoft.com/office/drawing/2014/main" id="{9C19E902-743F-9B45-A616-A43D4D1B10F3}"/>
              </a:ext>
            </a:extLst>
          </p:cNvPr>
          <p:cNvCxnSpPr/>
          <p:nvPr/>
        </p:nvCxnSpPr>
        <p:spPr>
          <a:xfrm>
            <a:off x="8333218" y="3753945"/>
            <a:ext cx="652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108">
            <a:extLst>
              <a:ext uri="{FF2B5EF4-FFF2-40B4-BE49-F238E27FC236}">
                <a16:creationId xmlns:a16="http://schemas.microsoft.com/office/drawing/2014/main" id="{EEC17C4F-F612-2544-B5D9-70E684CC89F4}"/>
              </a:ext>
            </a:extLst>
          </p:cNvPr>
          <p:cNvSpPr/>
          <p:nvPr/>
        </p:nvSpPr>
        <p:spPr>
          <a:xfrm>
            <a:off x="4911714" y="2600248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rgbClr val="C00000"/>
                </a:solidFill>
                <a:latin typeface="Cambria" panose="02040503050406030204" pitchFamily="18" charset="0"/>
              </a:rPr>
              <a:t>max.</a:t>
            </a:r>
            <a:endParaRPr lang="ko-KR" altLang="en-US" sz="20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3" name="직사각형 110">
            <a:extLst>
              <a:ext uri="{FF2B5EF4-FFF2-40B4-BE49-F238E27FC236}">
                <a16:creationId xmlns:a16="http://schemas.microsoft.com/office/drawing/2014/main" id="{14FE1AD8-0A37-8342-9421-BEF9FA49F03E}"/>
              </a:ext>
            </a:extLst>
          </p:cNvPr>
          <p:cNvSpPr/>
          <p:nvPr/>
        </p:nvSpPr>
        <p:spPr>
          <a:xfrm>
            <a:off x="4889988" y="3105083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rgbClr val="7030A0"/>
                </a:solidFill>
                <a:latin typeface="Cambria" panose="02040503050406030204" pitchFamily="18" charset="0"/>
              </a:rPr>
              <a:t>avg.</a:t>
            </a:r>
            <a:endParaRPr lang="ko-KR" altLang="en-US" sz="2000" b="1" i="1" dirty="0"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54" name="직사각형 111">
            <a:extLst>
              <a:ext uri="{FF2B5EF4-FFF2-40B4-BE49-F238E27FC236}">
                <a16:creationId xmlns:a16="http://schemas.microsoft.com/office/drawing/2014/main" id="{D813B68D-12DE-9E49-8045-9EA7D5E35900}"/>
              </a:ext>
            </a:extLst>
          </p:cNvPr>
          <p:cNvSpPr/>
          <p:nvPr/>
        </p:nvSpPr>
        <p:spPr>
          <a:xfrm>
            <a:off x="4911714" y="3523994"/>
            <a:ext cx="668398" cy="314215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algn="ctr" fontAlgn="ctr"/>
            <a:r>
              <a:rPr lang="en-US" altLang="ko-KR" sz="2000" b="1" i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min.</a:t>
            </a:r>
            <a:endParaRPr lang="ko-KR" altLang="en-US" sz="2000" b="1" i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F07C0A5-EB5D-5D44-9886-66B9DF769B24}"/>
              </a:ext>
            </a:extLst>
          </p:cNvPr>
          <p:cNvSpPr/>
          <p:nvPr/>
        </p:nvSpPr>
        <p:spPr>
          <a:xfrm>
            <a:off x="-14601" y="5056660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Many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reads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require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multiple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retry steps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even under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modest operating conditions 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9159CD82-41EA-454D-AF54-657F23FB5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45" y="40639"/>
            <a:ext cx="8871510" cy="724062"/>
          </a:xfrm>
        </p:spPr>
        <p:txBody>
          <a:bodyPr/>
          <a:lstStyle/>
          <a:p>
            <a:r>
              <a:rPr lang="en-CH" sz="3100" dirty="0"/>
              <a:t>Read-Retry in Modern SSDs: </a:t>
            </a:r>
            <a:r>
              <a:rPr lang="en-CH" sz="3000" dirty="0"/>
              <a:t>Experimental</a:t>
            </a:r>
            <a:r>
              <a:rPr lang="en-CH" sz="3100" dirty="0"/>
              <a:t> Data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63B0B4B-3D85-E241-BCB8-D051D082FCD5}"/>
              </a:ext>
            </a:extLst>
          </p:cNvPr>
          <p:cNvCxnSpPr>
            <a:cxnSpLocks/>
          </p:cNvCxnSpPr>
          <p:nvPr/>
        </p:nvCxnSpPr>
        <p:spPr>
          <a:xfrm>
            <a:off x="1126985" y="4034275"/>
            <a:ext cx="411026" cy="1581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F37D9B5-2B58-4247-848C-1297ED950DA0}"/>
              </a:ext>
            </a:extLst>
          </p:cNvPr>
          <p:cNvGrpSpPr/>
          <p:nvPr/>
        </p:nvGrpSpPr>
        <p:grpSpPr>
          <a:xfrm>
            <a:off x="95651" y="3439510"/>
            <a:ext cx="2407575" cy="793263"/>
            <a:chOff x="95651" y="3439510"/>
            <a:chExt cx="2407575" cy="793263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C011D8B-10A4-814B-B07F-B7ACD35A99DA}"/>
                </a:ext>
              </a:extLst>
            </p:cNvPr>
            <p:cNvGrpSpPr/>
            <p:nvPr/>
          </p:nvGrpSpPr>
          <p:grpSpPr>
            <a:xfrm>
              <a:off x="712193" y="3439510"/>
              <a:ext cx="1791033" cy="710643"/>
              <a:chOff x="712193" y="3439510"/>
              <a:chExt cx="1791033" cy="710643"/>
            </a:xfrm>
          </p:grpSpPr>
          <p:sp>
            <p:nvSpPr>
              <p:cNvPr id="59" name="Rounded Rectangle 58">
                <a:extLst>
                  <a:ext uri="{FF2B5EF4-FFF2-40B4-BE49-F238E27FC236}">
                    <a16:creationId xmlns:a16="http://schemas.microsoft.com/office/drawing/2014/main" id="{6D3B273E-D608-4543-89D3-9C9B560EB993}"/>
                  </a:ext>
                </a:extLst>
              </p:cNvPr>
              <p:cNvSpPr/>
              <p:nvPr/>
            </p:nvSpPr>
            <p:spPr>
              <a:xfrm>
                <a:off x="1551456" y="3813583"/>
                <a:ext cx="513870" cy="336570"/>
              </a:xfrm>
              <a:prstGeom prst="roundRect">
                <a:avLst/>
              </a:prstGeom>
              <a:noFill/>
              <a:ln w="28575">
                <a:solidFill>
                  <a:srgbClr val="0070C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CH" sz="1600" b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C194DBF-B583-4548-854C-BC296830273D}"/>
                  </a:ext>
                </a:extLst>
              </p:cNvPr>
              <p:cNvSpPr txBox="1"/>
              <p:nvPr/>
            </p:nvSpPr>
            <p:spPr>
              <a:xfrm>
                <a:off x="712193" y="3439510"/>
                <a:ext cx="1791033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latinLnBrk="0"/>
                <a:r>
                  <a:rPr lang="en-US" sz="2000" b="1" i="1" dirty="0">
                    <a:solidFill>
                      <a:srgbClr val="0070C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100%</a:t>
                </a:r>
              </a:p>
            </p:txBody>
          </p: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C930594-4B38-2046-89E6-8508FEE92D27}"/>
                </a:ext>
              </a:extLst>
            </p:cNvPr>
            <p:cNvSpPr txBox="1"/>
            <p:nvPr/>
          </p:nvSpPr>
          <p:spPr>
            <a:xfrm>
              <a:off x="95651" y="3832663"/>
              <a:ext cx="1791033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000" b="1" i="1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9205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>
            <a:extLst>
              <a:ext uri="{FF2B5EF4-FFF2-40B4-BE49-F238E27FC236}">
                <a16:creationId xmlns:a16="http://schemas.microsoft.com/office/drawing/2014/main" id="{D0BD8234-F5DD-624F-A3DE-E0DCEF4BF7FC}"/>
              </a:ext>
            </a:extLst>
          </p:cNvPr>
          <p:cNvGrpSpPr/>
          <p:nvPr/>
        </p:nvGrpSpPr>
        <p:grpSpPr>
          <a:xfrm>
            <a:off x="3240781" y="1700808"/>
            <a:ext cx="5636120" cy="2746239"/>
            <a:chOff x="3240781" y="1700808"/>
            <a:chExt cx="5636120" cy="2746239"/>
          </a:xfrm>
        </p:grpSpPr>
        <p:cxnSp>
          <p:nvCxnSpPr>
            <p:cNvPr id="8" name="직선 연결선 182">
              <a:extLst>
                <a:ext uri="{FF2B5EF4-FFF2-40B4-BE49-F238E27FC236}">
                  <a16:creationId xmlns:a16="http://schemas.microsoft.com/office/drawing/2014/main" id="{A0EC953E-F5BF-514C-8E5D-7434D81072D3}"/>
                </a:ext>
              </a:extLst>
            </p:cNvPr>
            <p:cNvCxnSpPr>
              <a:cxnSpLocks/>
              <a:stCxn id="31" idx="0"/>
            </p:cNvCxnSpPr>
            <p:nvPr/>
          </p:nvCxnSpPr>
          <p:spPr>
            <a:xfrm flipV="1">
              <a:off x="3369518" y="2160958"/>
              <a:ext cx="1757459" cy="1085295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타원 178">
              <a:extLst>
                <a:ext uri="{FF2B5EF4-FFF2-40B4-BE49-F238E27FC236}">
                  <a16:creationId xmlns:a16="http://schemas.microsoft.com/office/drawing/2014/main" id="{89FE30B8-B0D1-BD4C-88CA-6FEF1016D286}"/>
                </a:ext>
              </a:extLst>
            </p:cNvPr>
            <p:cNvSpPr/>
            <p:nvPr/>
          </p:nvSpPr>
          <p:spPr>
            <a:xfrm>
              <a:off x="3240781" y="3246253"/>
              <a:ext cx="257474" cy="195368"/>
            </a:xfrm>
            <a:prstGeom prst="ellipse">
              <a:avLst/>
            </a:prstGeom>
            <a:solidFill>
              <a:schemeClr val="accent6">
                <a:lumMod val="75000"/>
                <a:alpha val="40000"/>
              </a:schemeClr>
            </a:solidFill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grpSp>
          <p:nvGrpSpPr>
            <p:cNvPr id="5" name="그룹 10">
              <a:extLst>
                <a:ext uri="{FF2B5EF4-FFF2-40B4-BE49-F238E27FC236}">
                  <a16:creationId xmlns:a16="http://schemas.microsoft.com/office/drawing/2014/main" id="{18BFB1D9-8CBE-0C41-B4A9-19563FF01E8E}"/>
                </a:ext>
              </a:extLst>
            </p:cNvPr>
            <p:cNvGrpSpPr/>
            <p:nvPr/>
          </p:nvGrpSpPr>
          <p:grpSpPr>
            <a:xfrm>
              <a:off x="5071871" y="2102393"/>
              <a:ext cx="3411195" cy="2344654"/>
              <a:chOff x="6428056" y="4600719"/>
              <a:chExt cx="2100434" cy="1615297"/>
            </a:xfrm>
          </p:grpSpPr>
          <p:sp>
            <p:nvSpPr>
              <p:cNvPr id="6" name="사각형: 둥근 모서리 134">
                <a:extLst>
                  <a:ext uri="{FF2B5EF4-FFF2-40B4-BE49-F238E27FC236}">
                    <a16:creationId xmlns:a16="http://schemas.microsoft.com/office/drawing/2014/main" id="{AD0047B5-5669-174E-9530-8A0F3F7A0A68}"/>
                  </a:ext>
                </a:extLst>
              </p:cNvPr>
              <p:cNvSpPr/>
              <p:nvPr/>
            </p:nvSpPr>
            <p:spPr>
              <a:xfrm>
                <a:off x="6428056" y="4609110"/>
                <a:ext cx="2100434" cy="1606906"/>
              </a:xfrm>
              <a:prstGeom prst="roundRect">
                <a:avLst>
                  <a:gd name="adj" fmla="val 720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7" name="사각형: 둥근 모서리 133">
                <a:extLst>
                  <a:ext uri="{FF2B5EF4-FFF2-40B4-BE49-F238E27FC236}">
                    <a16:creationId xmlns:a16="http://schemas.microsoft.com/office/drawing/2014/main" id="{4D64C577-85B7-B740-8ED5-822AB66DE429}"/>
                  </a:ext>
                </a:extLst>
              </p:cNvPr>
              <p:cNvSpPr/>
              <p:nvPr/>
            </p:nvSpPr>
            <p:spPr>
              <a:xfrm>
                <a:off x="6428056" y="4600719"/>
                <a:ext cx="2100434" cy="1615297"/>
              </a:xfrm>
              <a:prstGeom prst="roundRect">
                <a:avLst>
                  <a:gd name="adj" fmla="val 7204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  <p:cxnSp>
          <p:nvCxnSpPr>
            <p:cNvPr id="40" name="직선 연결선 53">
              <a:extLst>
                <a:ext uri="{FF2B5EF4-FFF2-40B4-BE49-F238E27FC236}">
                  <a16:creationId xmlns:a16="http://schemas.microsoft.com/office/drawing/2014/main" id="{EB9EA432-8EF7-C541-B3EB-AAE595387089}"/>
                </a:ext>
              </a:extLst>
            </p:cNvPr>
            <p:cNvCxnSpPr/>
            <p:nvPr/>
          </p:nvCxnSpPr>
          <p:spPr>
            <a:xfrm>
              <a:off x="6418184" y="2101494"/>
              <a:ext cx="0" cy="1651015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화살표 연결선 92">
              <a:extLst>
                <a:ext uri="{FF2B5EF4-FFF2-40B4-BE49-F238E27FC236}">
                  <a16:creationId xmlns:a16="http://schemas.microsoft.com/office/drawing/2014/main" id="{F4244A04-7C2D-5D4D-9AA9-77950F01D13F}"/>
                </a:ext>
              </a:extLst>
            </p:cNvPr>
            <p:cNvCxnSpPr>
              <a:cxnSpLocks/>
            </p:cNvCxnSpPr>
            <p:nvPr/>
          </p:nvCxnSpPr>
          <p:spPr>
            <a:xfrm rot="21300000" flipV="1">
              <a:off x="5882206" y="3769768"/>
              <a:ext cx="561505" cy="108358"/>
            </a:xfrm>
            <a:prstGeom prst="straightConnector1">
              <a:avLst/>
            </a:prstGeom>
            <a:ln w="12700">
              <a:solidFill>
                <a:srgbClr val="0070C0"/>
              </a:solidFill>
              <a:headEnd type="oval" w="sm" len="sm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화살표 연결선 100">
              <a:extLst>
                <a:ext uri="{FF2B5EF4-FFF2-40B4-BE49-F238E27FC236}">
                  <a16:creationId xmlns:a16="http://schemas.microsoft.com/office/drawing/2014/main" id="{CB8F3E04-8DEC-5D46-AC27-226629D991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96172" y="3736088"/>
              <a:ext cx="289848" cy="169691"/>
            </a:xfrm>
            <a:prstGeom prst="straightConnector1">
              <a:avLst/>
            </a:prstGeom>
            <a:ln w="12700">
              <a:solidFill>
                <a:schemeClr val="accent2">
                  <a:lumMod val="75000"/>
                </a:schemeClr>
              </a:solidFill>
              <a:headEnd type="oval" w="sm" len="sm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734384C-B2D8-E14E-B3E0-901D555556BA}"/>
                </a:ext>
              </a:extLst>
            </p:cNvPr>
            <p:cNvSpPr txBox="1"/>
            <p:nvPr/>
          </p:nvSpPr>
          <p:spPr>
            <a:xfrm>
              <a:off x="5286421" y="2865456"/>
              <a:ext cx="716840" cy="553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ko-KR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br>
                <a:rPr lang="en-US" altLang="ko-KR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" name="그룹 7">
              <a:extLst>
                <a:ext uri="{FF2B5EF4-FFF2-40B4-BE49-F238E27FC236}">
                  <a16:creationId xmlns:a16="http://schemas.microsoft.com/office/drawing/2014/main" id="{554AF91C-D885-B94A-9D4B-0E2CEBADBEBB}"/>
                </a:ext>
              </a:extLst>
            </p:cNvPr>
            <p:cNvGrpSpPr/>
            <p:nvPr/>
          </p:nvGrpSpPr>
          <p:grpSpPr>
            <a:xfrm>
              <a:off x="7398625" y="2114483"/>
              <a:ext cx="521625" cy="1619845"/>
              <a:chOff x="7567458" y="4070354"/>
              <a:chExt cx="350051" cy="1414121"/>
            </a:xfrm>
          </p:grpSpPr>
          <p:sp>
            <p:nvSpPr>
              <p:cNvPr id="52" name="원호 101">
                <a:extLst>
                  <a:ext uri="{FF2B5EF4-FFF2-40B4-BE49-F238E27FC236}">
                    <a16:creationId xmlns:a16="http://schemas.microsoft.com/office/drawing/2014/main" id="{534C88BD-AD3B-3747-B51C-3E9807B9E164}"/>
                  </a:ext>
                </a:extLst>
              </p:cNvPr>
              <p:cNvSpPr/>
              <p:nvPr/>
            </p:nvSpPr>
            <p:spPr>
              <a:xfrm flipV="1">
                <a:off x="7567458" y="5277668"/>
                <a:ext cx="222406" cy="206807"/>
              </a:xfrm>
              <a:prstGeom prst="arc">
                <a:avLst>
                  <a:gd name="adj1" fmla="val 16233152"/>
                  <a:gd name="adj2" fmla="val 21185836"/>
                </a:avLst>
              </a:prstGeom>
              <a:ln w="34925" cap="rnd">
                <a:solidFill>
                  <a:srgbClr val="76717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 dirty="0"/>
              </a:p>
            </p:txBody>
          </p:sp>
          <p:cxnSp>
            <p:nvCxnSpPr>
              <p:cNvPr id="53" name="직선 연결선 102">
                <a:extLst>
                  <a:ext uri="{FF2B5EF4-FFF2-40B4-BE49-F238E27FC236}">
                    <a16:creationId xmlns:a16="http://schemas.microsoft.com/office/drawing/2014/main" id="{6B2B91EF-0431-9842-B298-67D0AAAE58CD}"/>
                  </a:ext>
                </a:extLst>
              </p:cNvPr>
              <p:cNvCxnSpPr>
                <a:cxnSpLocks/>
              </p:cNvCxnSpPr>
              <p:nvPr/>
            </p:nvCxnSpPr>
            <p:spPr>
              <a:xfrm rot="240000" flipV="1">
                <a:off x="7832784" y="4070354"/>
                <a:ext cx="84725" cy="1336246"/>
              </a:xfrm>
              <a:prstGeom prst="line">
                <a:avLst/>
              </a:prstGeom>
              <a:ln w="34925">
                <a:solidFill>
                  <a:srgbClr val="76717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그룹 8">
              <a:extLst>
                <a:ext uri="{FF2B5EF4-FFF2-40B4-BE49-F238E27FC236}">
                  <a16:creationId xmlns:a16="http://schemas.microsoft.com/office/drawing/2014/main" id="{695C96BA-06E1-0349-A418-43095EBA96EC}"/>
                </a:ext>
              </a:extLst>
            </p:cNvPr>
            <p:cNvGrpSpPr/>
            <p:nvPr/>
          </p:nvGrpSpPr>
          <p:grpSpPr>
            <a:xfrm>
              <a:off x="6163569" y="2114483"/>
              <a:ext cx="510429" cy="1619845"/>
              <a:chOff x="6648067" y="4070353"/>
              <a:chExt cx="342537" cy="1414121"/>
            </a:xfrm>
          </p:grpSpPr>
          <p:sp>
            <p:nvSpPr>
              <p:cNvPr id="55" name="원호 105">
                <a:extLst>
                  <a:ext uri="{FF2B5EF4-FFF2-40B4-BE49-F238E27FC236}">
                    <a16:creationId xmlns:a16="http://schemas.microsoft.com/office/drawing/2014/main" id="{FEB4DBE3-F7FA-0F47-BDFC-4C300699FD6B}"/>
                  </a:ext>
                </a:extLst>
              </p:cNvPr>
              <p:cNvSpPr/>
              <p:nvPr/>
            </p:nvSpPr>
            <p:spPr>
              <a:xfrm flipH="1" flipV="1">
                <a:off x="6776877" y="5277667"/>
                <a:ext cx="213727" cy="206807"/>
              </a:xfrm>
              <a:prstGeom prst="arc">
                <a:avLst>
                  <a:gd name="adj1" fmla="val 16233152"/>
                  <a:gd name="adj2" fmla="val 21185836"/>
                </a:avLst>
              </a:prstGeom>
              <a:ln w="34925" cap="rnd">
                <a:solidFill>
                  <a:srgbClr val="767171"/>
                </a:solidFill>
                <a:prstDash val="sysDash"/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cxnSp>
            <p:nvCxnSpPr>
              <p:cNvPr id="56" name="직선 연결선 106">
                <a:extLst>
                  <a:ext uri="{FF2B5EF4-FFF2-40B4-BE49-F238E27FC236}">
                    <a16:creationId xmlns:a16="http://schemas.microsoft.com/office/drawing/2014/main" id="{C69DFAE2-209E-1B43-9DF4-AEFAF5968687}"/>
                  </a:ext>
                </a:extLst>
              </p:cNvPr>
              <p:cNvCxnSpPr>
                <a:cxnSpLocks/>
              </p:cNvCxnSpPr>
              <p:nvPr/>
            </p:nvCxnSpPr>
            <p:spPr>
              <a:xfrm rot="21360000" flipH="1" flipV="1">
                <a:off x="6648067" y="4070353"/>
                <a:ext cx="84726" cy="1336246"/>
              </a:xfrm>
              <a:prstGeom prst="line">
                <a:avLst/>
              </a:prstGeom>
              <a:ln w="34925">
                <a:solidFill>
                  <a:srgbClr val="76717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95CD896-1099-6740-8FF7-2D8EF26CA874}"/>
                </a:ext>
              </a:extLst>
            </p:cNvPr>
            <p:cNvSpPr txBox="1"/>
            <p:nvPr/>
          </p:nvSpPr>
          <p:spPr>
            <a:xfrm>
              <a:off x="7508199" y="2865456"/>
              <a:ext cx="937781" cy="553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x+1)</a:t>
              </a:r>
              <a:br>
                <a:rPr lang="en-US" altLang="ko-KR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3" name="직선 화살표 연결선 188">
              <a:extLst>
                <a:ext uri="{FF2B5EF4-FFF2-40B4-BE49-F238E27FC236}">
                  <a16:creationId xmlns:a16="http://schemas.microsoft.com/office/drawing/2014/main" id="{235F6980-3F9D-DD4A-A9E5-D1304190F2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88553" y="2102901"/>
              <a:ext cx="816558" cy="11672"/>
            </a:xfrm>
            <a:prstGeom prst="straightConnector1">
              <a:avLst/>
            </a:prstGeom>
            <a:ln w="31750">
              <a:solidFill>
                <a:srgbClr val="7030A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그룹 110">
              <a:extLst>
                <a:ext uri="{FF2B5EF4-FFF2-40B4-BE49-F238E27FC236}">
                  <a16:creationId xmlns:a16="http://schemas.microsoft.com/office/drawing/2014/main" id="{7ACFF458-C680-994F-B193-549077433773}"/>
                </a:ext>
              </a:extLst>
            </p:cNvPr>
            <p:cNvGrpSpPr/>
            <p:nvPr/>
          </p:nvGrpSpPr>
          <p:grpSpPr>
            <a:xfrm>
              <a:off x="4937459" y="3769502"/>
              <a:ext cx="1312549" cy="319768"/>
              <a:chOff x="4245096" y="1921072"/>
              <a:chExt cx="880821" cy="229990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38C5E75-45D3-F442-A47E-DCB7D9BC7DA3}"/>
                  </a:ext>
                </a:extLst>
              </p:cNvPr>
              <p:cNvSpPr txBox="1"/>
              <p:nvPr/>
            </p:nvSpPr>
            <p:spPr>
              <a:xfrm>
                <a:off x="4245096" y="1921072"/>
                <a:ext cx="368967" cy="19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0070C0"/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b="1" baseline="-25000" dirty="0">
                  <a:solidFill>
                    <a:srgbClr val="0070C0"/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C539A1C-76B5-A146-9845-CA35ECACF4E9}"/>
                  </a:ext>
                </a:extLst>
              </p:cNvPr>
              <p:cNvSpPr txBox="1"/>
              <p:nvPr/>
            </p:nvSpPr>
            <p:spPr>
              <a:xfrm>
                <a:off x="4474825" y="1996106"/>
                <a:ext cx="651092" cy="154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400" b="1" dirty="0">
                    <a:solidFill>
                      <a:srgbClr val="0070C0"/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OPT</a:t>
                </a:r>
                <a:endParaRPr lang="ko-KR" altLang="en-US" sz="1400" b="1" dirty="0">
                  <a:solidFill>
                    <a:srgbClr val="0070C0"/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9" name="그룹 125">
              <a:extLst>
                <a:ext uri="{FF2B5EF4-FFF2-40B4-BE49-F238E27FC236}">
                  <a16:creationId xmlns:a16="http://schemas.microsoft.com/office/drawing/2014/main" id="{E5D44F76-F400-4941-B0A7-62DFA412CF23}"/>
                </a:ext>
              </a:extLst>
            </p:cNvPr>
            <p:cNvGrpSpPr/>
            <p:nvPr/>
          </p:nvGrpSpPr>
          <p:grpSpPr>
            <a:xfrm>
              <a:off x="7564352" y="3752833"/>
              <a:ext cx="1312549" cy="319765"/>
              <a:chOff x="4245096" y="1921072"/>
              <a:chExt cx="880821" cy="229988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0171754-3CA3-9A4C-AEB5-70BE4F65602B}"/>
                  </a:ext>
                </a:extLst>
              </p:cNvPr>
              <p:cNvSpPr txBox="1"/>
              <p:nvPr/>
            </p:nvSpPr>
            <p:spPr>
              <a:xfrm>
                <a:off x="4245096" y="1921072"/>
                <a:ext cx="368967" cy="19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4A095541-2825-AE49-9356-70C222CF1249}"/>
                  </a:ext>
                </a:extLst>
              </p:cNvPr>
              <p:cNvSpPr txBox="1"/>
              <p:nvPr/>
            </p:nvSpPr>
            <p:spPr>
              <a:xfrm>
                <a:off x="4474825" y="1996104"/>
                <a:ext cx="651092" cy="154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400" b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</a:t>
                </a:r>
                <a:r>
                  <a:rPr lang="en-US" altLang="ko-KR" sz="1400" b="1" i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</a:t>
                </a:r>
                <a:endParaRPr lang="ko-KR" altLang="en-US" sz="14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72A9D88-0EC8-B644-995F-BA9398E84310}"/>
                </a:ext>
              </a:extLst>
            </p:cNvPr>
            <p:cNvSpPr txBox="1"/>
            <p:nvPr/>
          </p:nvSpPr>
          <p:spPr>
            <a:xfrm>
              <a:off x="4960529" y="1700808"/>
              <a:ext cx="379321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000" b="1" i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Read retry: Adjusting V</a:t>
              </a:r>
              <a:r>
                <a:rPr lang="en-US" altLang="ko-KR" sz="2000" b="1" i="1" baseline="-25000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endParaRPr lang="ko-KR" altLang="en-US" sz="2000" b="1" i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직선 연결선 179">
              <a:extLst>
                <a:ext uri="{FF2B5EF4-FFF2-40B4-BE49-F238E27FC236}">
                  <a16:creationId xmlns:a16="http://schemas.microsoft.com/office/drawing/2014/main" id="{2BD6A000-97F7-3140-83C3-A98B6F67DA89}"/>
                </a:ext>
              </a:extLst>
            </p:cNvPr>
            <p:cNvCxnSpPr>
              <a:cxnSpLocks/>
              <a:endCxn id="31" idx="4"/>
            </p:cNvCxnSpPr>
            <p:nvPr/>
          </p:nvCxnSpPr>
          <p:spPr>
            <a:xfrm flipH="1" flipV="1">
              <a:off x="3369518" y="3441621"/>
              <a:ext cx="1757459" cy="952789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FEF33B9-9056-B14C-95A0-23D22A8400FD}"/>
              </a:ext>
            </a:extLst>
          </p:cNvPr>
          <p:cNvGrpSpPr/>
          <p:nvPr/>
        </p:nvGrpSpPr>
        <p:grpSpPr>
          <a:xfrm>
            <a:off x="617888" y="1555267"/>
            <a:ext cx="4604264" cy="2108160"/>
            <a:chOff x="617888" y="1555267"/>
            <a:chExt cx="4604264" cy="210816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3FED3B-4D9B-0248-8A8E-8A0E1AAABC97}"/>
                </a:ext>
              </a:extLst>
            </p:cNvPr>
            <p:cNvSpPr txBox="1"/>
            <p:nvPr/>
          </p:nvSpPr>
          <p:spPr>
            <a:xfrm>
              <a:off x="4165802" y="2507373"/>
              <a:ext cx="629323" cy="32829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F2F97A3-089D-724A-9DB1-5692FED9D38D}"/>
                </a:ext>
              </a:extLst>
            </p:cNvPr>
            <p:cNvSpPr txBox="1"/>
            <p:nvPr/>
          </p:nvSpPr>
          <p:spPr>
            <a:xfrm rot="16200000">
              <a:off x="12415" y="2497807"/>
              <a:ext cx="1819026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Probability</a:t>
              </a:r>
            </a:p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 density</a:t>
              </a:r>
            </a:p>
          </p:txBody>
        </p:sp>
        <p:sp>
          <p:nvSpPr>
            <p:cNvPr id="12" name="이등변 삼각형 175">
              <a:extLst>
                <a:ext uri="{FF2B5EF4-FFF2-40B4-BE49-F238E27FC236}">
                  <a16:creationId xmlns:a16="http://schemas.microsoft.com/office/drawing/2014/main" id="{D0385BB4-61A0-A742-A8B0-7398236CA279}"/>
                </a:ext>
              </a:extLst>
            </p:cNvPr>
            <p:cNvSpPr/>
            <p:nvPr/>
          </p:nvSpPr>
          <p:spPr>
            <a:xfrm>
              <a:off x="3358827" y="2958402"/>
              <a:ext cx="67346" cy="441387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13" name="이등변 삼각형 176">
              <a:extLst>
                <a:ext uri="{FF2B5EF4-FFF2-40B4-BE49-F238E27FC236}">
                  <a16:creationId xmlns:a16="http://schemas.microsoft.com/office/drawing/2014/main" id="{308DC899-A981-3C4F-A464-DC87F281D66F}"/>
                </a:ext>
              </a:extLst>
            </p:cNvPr>
            <p:cNvSpPr/>
            <p:nvPr/>
          </p:nvSpPr>
          <p:spPr>
            <a:xfrm>
              <a:off x="2450780" y="2958402"/>
              <a:ext cx="67346" cy="441387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cxnSp>
          <p:nvCxnSpPr>
            <p:cNvPr id="14" name="Straight Arrow Connector 59">
              <a:extLst>
                <a:ext uri="{FF2B5EF4-FFF2-40B4-BE49-F238E27FC236}">
                  <a16:creationId xmlns:a16="http://schemas.microsoft.com/office/drawing/2014/main" id="{39D4F1C5-D8D8-5D4F-927C-3B056D6F1A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3613" y="2056858"/>
              <a:ext cx="0" cy="133735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lg" len="lg"/>
            </a:ln>
            <a:effectLst/>
          </p:spPr>
        </p:cxnSp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AA2E416F-184F-B84B-A0AD-8BDA9ABB0173}"/>
                </a:ext>
              </a:extLst>
            </p:cNvPr>
            <p:cNvSpPr/>
            <p:nvPr/>
          </p:nvSpPr>
          <p:spPr>
            <a:xfrm>
              <a:off x="3469936" y="2056118"/>
              <a:ext cx="784094" cy="1337350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Freeform 32">
              <a:extLst>
                <a:ext uri="{FF2B5EF4-FFF2-40B4-BE49-F238E27FC236}">
                  <a16:creationId xmlns:a16="http://schemas.microsoft.com/office/drawing/2014/main" id="{8C6FDC3E-4385-F949-9EF2-93E6BB8645BC}"/>
                </a:ext>
              </a:extLst>
            </p:cNvPr>
            <p:cNvSpPr/>
            <p:nvPr/>
          </p:nvSpPr>
          <p:spPr>
            <a:xfrm>
              <a:off x="2560365" y="2056118"/>
              <a:ext cx="784094" cy="1337350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E43BCA3-1FF8-1342-A387-F702DA97C6E5}"/>
                </a:ext>
              </a:extLst>
            </p:cNvPr>
            <p:cNvSpPr txBox="1"/>
            <p:nvPr/>
          </p:nvSpPr>
          <p:spPr>
            <a:xfrm>
              <a:off x="2592541" y="2859628"/>
              <a:ext cx="654507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b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16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70D844D5-071E-474B-BD2F-4BA2243DD147}"/>
                </a:ext>
              </a:extLst>
            </p:cNvPr>
            <p:cNvSpPr/>
            <p:nvPr/>
          </p:nvSpPr>
          <p:spPr>
            <a:xfrm>
              <a:off x="1638851" y="2056118"/>
              <a:ext cx="784094" cy="1337350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B99FC0A-2B74-8D43-9FEE-4B7729D88391}"/>
                </a:ext>
              </a:extLst>
            </p:cNvPr>
            <p:cNvSpPr txBox="1"/>
            <p:nvPr/>
          </p:nvSpPr>
          <p:spPr>
            <a:xfrm>
              <a:off x="1665846" y="2859628"/>
              <a:ext cx="654507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b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16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Freeform 32">
              <a:extLst>
                <a:ext uri="{FF2B5EF4-FFF2-40B4-BE49-F238E27FC236}">
                  <a16:creationId xmlns:a16="http://schemas.microsoft.com/office/drawing/2014/main" id="{42E594FD-B523-DD4D-A664-F8FE88F26365}"/>
                </a:ext>
              </a:extLst>
            </p:cNvPr>
            <p:cNvSpPr/>
            <p:nvPr/>
          </p:nvSpPr>
          <p:spPr>
            <a:xfrm>
              <a:off x="3362127" y="2160958"/>
              <a:ext cx="855052" cy="1232513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Freeform 32">
              <a:extLst>
                <a:ext uri="{FF2B5EF4-FFF2-40B4-BE49-F238E27FC236}">
                  <a16:creationId xmlns:a16="http://schemas.microsoft.com/office/drawing/2014/main" id="{39195168-C4FA-004C-B233-688889FA3CD4}"/>
                </a:ext>
              </a:extLst>
            </p:cNvPr>
            <p:cNvSpPr/>
            <p:nvPr/>
          </p:nvSpPr>
          <p:spPr>
            <a:xfrm>
              <a:off x="2450655" y="2160958"/>
              <a:ext cx="855052" cy="1232513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Freeform 32">
              <a:extLst>
                <a:ext uri="{FF2B5EF4-FFF2-40B4-BE49-F238E27FC236}">
                  <a16:creationId xmlns:a16="http://schemas.microsoft.com/office/drawing/2014/main" id="{B82023C4-C1EE-9946-83EE-F6A7BEC4591C}"/>
                </a:ext>
              </a:extLst>
            </p:cNvPr>
            <p:cNvSpPr/>
            <p:nvPr/>
          </p:nvSpPr>
          <p:spPr>
            <a:xfrm>
              <a:off x="1531765" y="2160958"/>
              <a:ext cx="855052" cy="1232513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F4537E-7EB8-F842-A398-13E7D074DFAD}"/>
                </a:ext>
              </a:extLst>
            </p:cNvPr>
            <p:cNvSpPr txBox="1"/>
            <p:nvPr/>
          </p:nvSpPr>
          <p:spPr>
            <a:xfrm>
              <a:off x="617888" y="1556792"/>
              <a:ext cx="26340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i="1" dirty="0">
                  <a:solidFill>
                    <a:srgbClr val="C0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After retention loss</a:t>
              </a:r>
              <a:endParaRPr lang="ko-KR" altLang="en-US" sz="16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직선 화살표 연결선 158">
              <a:extLst>
                <a:ext uri="{FF2B5EF4-FFF2-40B4-BE49-F238E27FC236}">
                  <a16:creationId xmlns:a16="http://schemas.microsoft.com/office/drawing/2014/main" id="{94447540-3517-7D46-AFEA-F5E0E7FC8197}"/>
                </a:ext>
              </a:extLst>
            </p:cNvPr>
            <p:cNvCxnSpPr>
              <a:cxnSpLocks/>
            </p:cNvCxnSpPr>
            <p:nvPr/>
          </p:nvCxnSpPr>
          <p:spPr>
            <a:xfrm>
              <a:off x="2985076" y="1839238"/>
              <a:ext cx="9382" cy="221698"/>
            </a:xfrm>
            <a:prstGeom prst="straightConnector1">
              <a:avLst/>
            </a:prstGeom>
            <a:ln w="15875">
              <a:solidFill>
                <a:schemeClr val="bg2">
                  <a:lumMod val="50000"/>
                </a:schemeClr>
              </a:solidFill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화살표 연결선 159">
              <a:extLst>
                <a:ext uri="{FF2B5EF4-FFF2-40B4-BE49-F238E27FC236}">
                  <a16:creationId xmlns:a16="http://schemas.microsoft.com/office/drawing/2014/main" id="{16046F1F-3DE9-C440-AFD5-73FBAEB5F3AF}"/>
                </a:ext>
              </a:extLst>
            </p:cNvPr>
            <p:cNvCxnSpPr>
              <a:cxnSpLocks/>
            </p:cNvCxnSpPr>
            <p:nvPr/>
          </p:nvCxnSpPr>
          <p:spPr>
            <a:xfrm>
              <a:off x="1655536" y="1834512"/>
              <a:ext cx="192999" cy="387064"/>
            </a:xfrm>
            <a:prstGeom prst="straightConnector1">
              <a:avLst/>
            </a:prstGeom>
            <a:ln w="15875">
              <a:solidFill>
                <a:srgbClr val="C0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그룹 166">
              <a:extLst>
                <a:ext uri="{FF2B5EF4-FFF2-40B4-BE49-F238E27FC236}">
                  <a16:creationId xmlns:a16="http://schemas.microsoft.com/office/drawing/2014/main" id="{F5B01B9C-FC19-6549-B140-6EBDB0A76BFB}"/>
                </a:ext>
              </a:extLst>
            </p:cNvPr>
            <p:cNvGrpSpPr/>
            <p:nvPr/>
          </p:nvGrpSpPr>
          <p:grpSpPr>
            <a:xfrm>
              <a:off x="2517103" y="2117327"/>
              <a:ext cx="905125" cy="1281412"/>
              <a:chOff x="3871210" y="4014514"/>
              <a:chExt cx="870297" cy="2057400"/>
            </a:xfrm>
          </p:grpSpPr>
          <p:cxnSp>
            <p:nvCxnSpPr>
              <p:cNvPr id="27" name="직선 연결선 164">
                <a:extLst>
                  <a:ext uri="{FF2B5EF4-FFF2-40B4-BE49-F238E27FC236}">
                    <a16:creationId xmlns:a16="http://schemas.microsoft.com/office/drawing/2014/main" id="{CEA0C0E0-E043-D648-BADD-86E793A9D56D}"/>
                  </a:ext>
                </a:extLst>
              </p:cNvPr>
              <p:cNvCxnSpPr/>
              <p:nvPr/>
            </p:nvCxnSpPr>
            <p:spPr>
              <a:xfrm>
                <a:off x="4741507" y="4014514"/>
                <a:ext cx="0" cy="2057398"/>
              </a:xfrm>
              <a:prstGeom prst="line">
                <a:avLst/>
              </a:prstGeom>
              <a:ln w="15875">
                <a:solidFill>
                  <a:schemeClr val="accent2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직선 연결선 165">
                <a:extLst>
                  <a:ext uri="{FF2B5EF4-FFF2-40B4-BE49-F238E27FC236}">
                    <a16:creationId xmlns:a16="http://schemas.microsoft.com/office/drawing/2014/main" id="{953DDCED-62D7-CA49-BA20-D8D4865E86D1}"/>
                  </a:ext>
                </a:extLst>
              </p:cNvPr>
              <p:cNvCxnSpPr/>
              <p:nvPr/>
            </p:nvCxnSpPr>
            <p:spPr>
              <a:xfrm>
                <a:off x="3871210" y="4014516"/>
                <a:ext cx="0" cy="2057398"/>
              </a:xfrm>
              <a:prstGeom prst="line">
                <a:avLst/>
              </a:prstGeom>
              <a:ln w="15875">
                <a:solidFill>
                  <a:schemeClr val="accent2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Arrow Connector 78">
              <a:extLst>
                <a:ext uri="{FF2B5EF4-FFF2-40B4-BE49-F238E27FC236}">
                  <a16:creationId xmlns:a16="http://schemas.microsoft.com/office/drawing/2014/main" id="{01F2D0DC-E24B-6B46-BDCD-5AFED8874C58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18" y="3395562"/>
              <a:ext cx="3516901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lg" len="lg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FF996A4-EABC-A643-AEBC-5754CFF5D620}"/>
                </a:ext>
              </a:extLst>
            </p:cNvPr>
            <p:cNvSpPr txBox="1"/>
            <p:nvPr/>
          </p:nvSpPr>
          <p:spPr>
            <a:xfrm>
              <a:off x="1051540" y="2507373"/>
              <a:ext cx="654507" cy="32829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0E6E775-02E6-CB4F-93B4-8DC8C66184C3}"/>
                </a:ext>
              </a:extLst>
            </p:cNvPr>
            <p:cNvSpPr txBox="1"/>
            <p:nvPr/>
          </p:nvSpPr>
          <p:spPr>
            <a:xfrm>
              <a:off x="3553720" y="2852009"/>
              <a:ext cx="586651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b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16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4" name="그룹 93">
              <a:extLst>
                <a:ext uri="{FF2B5EF4-FFF2-40B4-BE49-F238E27FC236}">
                  <a16:creationId xmlns:a16="http://schemas.microsoft.com/office/drawing/2014/main" id="{9F126076-10D1-4443-9A43-A3FF299945C6}"/>
                </a:ext>
              </a:extLst>
            </p:cNvPr>
            <p:cNvGrpSpPr/>
            <p:nvPr/>
          </p:nvGrpSpPr>
          <p:grpSpPr>
            <a:xfrm>
              <a:off x="2015176" y="1839238"/>
              <a:ext cx="898521" cy="266110"/>
              <a:chOff x="4245096" y="1892159"/>
              <a:chExt cx="898521" cy="277818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FE76240-663C-1D4D-AACD-A33162760232}"/>
                  </a:ext>
                </a:extLst>
              </p:cNvPr>
              <p:cNvSpPr txBox="1"/>
              <p:nvPr/>
            </p:nvSpPr>
            <p:spPr>
              <a:xfrm>
                <a:off x="4245096" y="1892159"/>
                <a:ext cx="368967" cy="2570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16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02347680-A7F5-CF4E-BC5F-3421356B65AF}"/>
                  </a:ext>
                </a:extLst>
              </p:cNvPr>
              <p:cNvSpPr txBox="1"/>
              <p:nvPr/>
            </p:nvSpPr>
            <p:spPr>
              <a:xfrm>
                <a:off x="4492525" y="1977186"/>
                <a:ext cx="651092" cy="19279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REF(</a:t>
                </a:r>
                <a:r>
                  <a:rPr lang="en-US" altLang="ko-KR" sz="1200" b="1" i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x-1</a:t>
                </a:r>
                <a:r>
                  <a:rPr lang="en-US" altLang="ko-KR" sz="1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7" name="그룹 99">
              <a:extLst>
                <a:ext uri="{FF2B5EF4-FFF2-40B4-BE49-F238E27FC236}">
                  <a16:creationId xmlns:a16="http://schemas.microsoft.com/office/drawing/2014/main" id="{6CFF4C7F-D64C-454F-A115-7F554838032A}"/>
                </a:ext>
              </a:extLst>
            </p:cNvPr>
            <p:cNvGrpSpPr/>
            <p:nvPr/>
          </p:nvGrpSpPr>
          <p:grpSpPr>
            <a:xfrm>
              <a:off x="3089863" y="1839238"/>
              <a:ext cx="898521" cy="266110"/>
              <a:chOff x="4245096" y="1892159"/>
              <a:chExt cx="898521" cy="277818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7CF99FE-B10E-F64E-B048-C851AA603F64}"/>
                  </a:ext>
                </a:extLst>
              </p:cNvPr>
              <p:cNvSpPr txBox="1"/>
              <p:nvPr/>
            </p:nvSpPr>
            <p:spPr>
              <a:xfrm>
                <a:off x="4245096" y="1892159"/>
                <a:ext cx="368967" cy="2570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16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32AD2C6-C931-7B40-A805-9EE40600EDF3}"/>
                  </a:ext>
                </a:extLst>
              </p:cNvPr>
              <p:cNvSpPr txBox="1"/>
              <p:nvPr/>
            </p:nvSpPr>
            <p:spPr>
              <a:xfrm>
                <a:off x="4492525" y="1977186"/>
                <a:ext cx="651092" cy="19279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200" b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</a:t>
                </a:r>
                <a:r>
                  <a:rPr lang="en-US" altLang="ko-KR" sz="1200" b="1" i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</a:t>
                </a:r>
                <a:endParaRPr lang="ko-KR" altLang="en-US" sz="1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1" name="그룹 107">
              <a:extLst>
                <a:ext uri="{FF2B5EF4-FFF2-40B4-BE49-F238E27FC236}">
                  <a16:creationId xmlns:a16="http://schemas.microsoft.com/office/drawing/2014/main" id="{8B5A163F-4D40-374C-BB8B-840D7EEC4033}"/>
                </a:ext>
              </a:extLst>
            </p:cNvPr>
            <p:cNvGrpSpPr/>
            <p:nvPr/>
          </p:nvGrpSpPr>
          <p:grpSpPr>
            <a:xfrm>
              <a:off x="4249543" y="3397317"/>
              <a:ext cx="898521" cy="266110"/>
              <a:chOff x="4245096" y="1892159"/>
              <a:chExt cx="898521" cy="277818"/>
            </a:xfrm>
          </p:grpSpPr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5F3D7F2C-E062-4E49-A59A-B5974E0679AB}"/>
                  </a:ext>
                </a:extLst>
              </p:cNvPr>
              <p:cNvSpPr txBox="1"/>
              <p:nvPr/>
            </p:nvSpPr>
            <p:spPr>
              <a:xfrm>
                <a:off x="4245096" y="1892159"/>
                <a:ext cx="368967" cy="2570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16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6700DCB9-7C03-664C-8F41-48063369D195}"/>
                  </a:ext>
                </a:extLst>
              </p:cNvPr>
              <p:cNvSpPr txBox="1"/>
              <p:nvPr/>
            </p:nvSpPr>
            <p:spPr>
              <a:xfrm>
                <a:off x="4492525" y="1977186"/>
                <a:ext cx="651092" cy="19279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2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AA4E3E5A-722E-084D-AAB3-6B233A49EB62}"/>
                </a:ext>
              </a:extLst>
            </p:cNvPr>
            <p:cNvSpPr txBox="1"/>
            <p:nvPr/>
          </p:nvSpPr>
          <p:spPr>
            <a:xfrm>
              <a:off x="2588151" y="1555267"/>
              <a:ext cx="26340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i="1" dirty="0">
                  <a:solidFill>
                    <a:schemeClr val="bg2">
                      <a:lumMod val="50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Right after programming</a:t>
              </a:r>
              <a:endParaRPr lang="ko-KR" altLang="en-US" sz="1600" b="1" i="1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Existing Read-Retry Mitigation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CH" dirty="0"/>
              <a:t>Try to </a:t>
            </a:r>
            <a:r>
              <a:rPr lang="en-CH" dirty="0">
                <a:solidFill>
                  <a:schemeClr val="accent6"/>
                </a:solidFill>
              </a:rPr>
              <a:t>reduce </a:t>
            </a:r>
            <a:r>
              <a:rPr lang="en-CH" i="1" dirty="0">
                <a:solidFill>
                  <a:schemeClr val="accent6"/>
                </a:solidFill>
              </a:rPr>
              <a:t>N</a:t>
            </a:r>
            <a:r>
              <a:rPr lang="en-CH" baseline="-25000" dirty="0">
                <a:solidFill>
                  <a:schemeClr val="accent6"/>
                </a:solidFill>
              </a:rPr>
              <a:t>RR </a:t>
            </a:r>
            <a:r>
              <a:rPr lang="en-CH" dirty="0"/>
              <a:t>by predicting near-optimal V</a:t>
            </a:r>
            <a:r>
              <a:rPr lang="en-CH" baseline="-25000" dirty="0"/>
              <a:t>REF</a:t>
            </a:r>
            <a:r>
              <a:rPr lang="en-CH" dirty="0"/>
              <a:t> values</a:t>
            </a:r>
            <a:endParaRPr lang="en-CH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1B1847A-4A83-A04E-B3F9-5616EAFA6D5E}"/>
              </a:ext>
            </a:extLst>
          </p:cNvPr>
          <p:cNvGrpSpPr/>
          <p:nvPr/>
        </p:nvGrpSpPr>
        <p:grpSpPr>
          <a:xfrm>
            <a:off x="6562921" y="2103408"/>
            <a:ext cx="847450" cy="1649101"/>
            <a:chOff x="6562921" y="2103408"/>
            <a:chExt cx="847450" cy="1649101"/>
          </a:xfrm>
        </p:grpSpPr>
        <p:sp>
          <p:nvSpPr>
            <p:cNvPr id="33" name="직사각형 84">
              <a:extLst>
                <a:ext uri="{FF2B5EF4-FFF2-40B4-BE49-F238E27FC236}">
                  <a16:creationId xmlns:a16="http://schemas.microsoft.com/office/drawing/2014/main" id="{EE75A811-4F73-8D44-9F51-4F1FC56C73B6}"/>
                </a:ext>
              </a:extLst>
            </p:cNvPr>
            <p:cNvSpPr/>
            <p:nvPr/>
          </p:nvSpPr>
          <p:spPr>
            <a:xfrm>
              <a:off x="7010010" y="2117080"/>
              <a:ext cx="400361" cy="163542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4" name="이등변 삼각형 79">
              <a:extLst>
                <a:ext uri="{FF2B5EF4-FFF2-40B4-BE49-F238E27FC236}">
                  <a16:creationId xmlns:a16="http://schemas.microsoft.com/office/drawing/2014/main" id="{DB6944A6-7E04-BD46-9D02-FBF52E813C45}"/>
                </a:ext>
              </a:extLst>
            </p:cNvPr>
            <p:cNvSpPr/>
            <p:nvPr/>
          </p:nvSpPr>
          <p:spPr>
            <a:xfrm>
              <a:off x="6562921" y="2103408"/>
              <a:ext cx="263073" cy="1649101"/>
            </a:xfrm>
            <a:prstGeom prst="triangle">
              <a:avLst>
                <a:gd name="adj" fmla="val 100000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6" name="직사각형 83">
              <a:extLst>
                <a:ext uri="{FF2B5EF4-FFF2-40B4-BE49-F238E27FC236}">
                  <a16:creationId xmlns:a16="http://schemas.microsoft.com/office/drawing/2014/main" id="{B4D7DC16-785B-7F4D-9370-CCA05FB8D1C2}"/>
                </a:ext>
              </a:extLst>
            </p:cNvPr>
            <p:cNvSpPr/>
            <p:nvPr/>
          </p:nvSpPr>
          <p:spPr>
            <a:xfrm>
              <a:off x="6825866" y="2117080"/>
              <a:ext cx="343251" cy="163542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  <p:cxnSp>
        <p:nvCxnSpPr>
          <p:cNvPr id="42" name="직선 연결선 89">
            <a:extLst>
              <a:ext uri="{FF2B5EF4-FFF2-40B4-BE49-F238E27FC236}">
                <a16:creationId xmlns:a16="http://schemas.microsoft.com/office/drawing/2014/main" id="{D64BCA99-0CB4-4C4C-9E44-47292C5A21E5}"/>
              </a:ext>
            </a:extLst>
          </p:cNvPr>
          <p:cNvCxnSpPr/>
          <p:nvPr/>
        </p:nvCxnSpPr>
        <p:spPr>
          <a:xfrm>
            <a:off x="7412485" y="2101494"/>
            <a:ext cx="0" cy="1651015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94">
            <a:extLst>
              <a:ext uri="{FF2B5EF4-FFF2-40B4-BE49-F238E27FC236}">
                <a16:creationId xmlns:a16="http://schemas.microsoft.com/office/drawing/2014/main" id="{0451CF3A-8BA7-0945-909E-67B403BE1A3C}"/>
              </a:ext>
            </a:extLst>
          </p:cNvPr>
          <p:cNvCxnSpPr>
            <a:cxnSpLocks/>
          </p:cNvCxnSpPr>
          <p:nvPr/>
        </p:nvCxnSpPr>
        <p:spPr>
          <a:xfrm rot="20640000" flipV="1">
            <a:off x="6110684" y="3793478"/>
            <a:ext cx="532775" cy="250296"/>
          </a:xfrm>
          <a:prstGeom prst="straightConnector1">
            <a:avLst/>
          </a:prstGeom>
          <a:ln w="12700">
            <a:solidFill>
              <a:schemeClr val="accent1"/>
            </a:solidFill>
            <a:headEnd type="oval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그룹 113">
            <a:extLst>
              <a:ext uri="{FF2B5EF4-FFF2-40B4-BE49-F238E27FC236}">
                <a16:creationId xmlns:a16="http://schemas.microsoft.com/office/drawing/2014/main" id="{BD77982A-730F-6E40-9B2B-356736AA57AC}"/>
              </a:ext>
            </a:extLst>
          </p:cNvPr>
          <p:cNvGrpSpPr/>
          <p:nvPr/>
        </p:nvGrpSpPr>
        <p:grpSpPr>
          <a:xfrm>
            <a:off x="5463561" y="4074645"/>
            <a:ext cx="1312549" cy="319765"/>
            <a:chOff x="4245096" y="1921072"/>
            <a:chExt cx="880821" cy="229988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264E74C-58EB-D446-9DD7-CC8F74B23E0A}"/>
                </a:ext>
              </a:extLst>
            </p:cNvPr>
            <p:cNvSpPr txBox="1"/>
            <p:nvPr/>
          </p:nvSpPr>
          <p:spPr>
            <a:xfrm>
              <a:off x="4245096" y="1921072"/>
              <a:ext cx="368967" cy="199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1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b="1" baseline="-250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0330529-EE12-E14B-8342-D1A5222B5F1B}"/>
                </a:ext>
              </a:extLst>
            </p:cNvPr>
            <p:cNvSpPr txBox="1"/>
            <p:nvPr/>
          </p:nvSpPr>
          <p:spPr>
            <a:xfrm>
              <a:off x="4474825" y="1996104"/>
              <a:ext cx="651092" cy="15495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RR</a:t>
              </a:r>
              <a:r>
                <a:rPr lang="en-US" altLang="ko-KR" sz="1400" b="1" i="1" dirty="0">
                  <a:solidFill>
                    <a:schemeClr val="accent1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endParaRPr lang="ko-KR" altLang="en-US" sz="1400" b="1" i="1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41971912-D4E8-B944-BA9F-581C47201E6D}"/>
              </a:ext>
            </a:extLst>
          </p:cNvPr>
          <p:cNvGrpSpPr/>
          <p:nvPr/>
        </p:nvGrpSpPr>
        <p:grpSpPr>
          <a:xfrm>
            <a:off x="6564233" y="2102901"/>
            <a:ext cx="596512" cy="1649608"/>
            <a:chOff x="5357152" y="2102901"/>
            <a:chExt cx="596512" cy="1649608"/>
          </a:xfrm>
        </p:grpSpPr>
        <p:sp>
          <p:nvSpPr>
            <p:cNvPr id="99" name="이등변 삼각형 79">
              <a:extLst>
                <a:ext uri="{FF2B5EF4-FFF2-40B4-BE49-F238E27FC236}">
                  <a16:creationId xmlns:a16="http://schemas.microsoft.com/office/drawing/2014/main" id="{AAC10EBE-1824-9047-A4B0-1863EB8BD05C}"/>
                </a:ext>
              </a:extLst>
            </p:cNvPr>
            <p:cNvSpPr/>
            <p:nvPr/>
          </p:nvSpPr>
          <p:spPr>
            <a:xfrm>
              <a:off x="5357152" y="2102901"/>
              <a:ext cx="263073" cy="1649101"/>
            </a:xfrm>
            <a:prstGeom prst="triangle">
              <a:avLst>
                <a:gd name="adj" fmla="val 100000"/>
              </a:avLst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02" name="직사각형 83">
              <a:extLst>
                <a:ext uri="{FF2B5EF4-FFF2-40B4-BE49-F238E27FC236}">
                  <a16:creationId xmlns:a16="http://schemas.microsoft.com/office/drawing/2014/main" id="{4330849B-A2FE-0E41-9042-FE80484A64EE}"/>
                </a:ext>
              </a:extLst>
            </p:cNvPr>
            <p:cNvSpPr/>
            <p:nvPr/>
          </p:nvSpPr>
          <p:spPr>
            <a:xfrm>
              <a:off x="5610413" y="2117080"/>
              <a:ext cx="343251" cy="163542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582DAE9B-4A9C-9D4D-BBC3-7E4457FD9F5A}"/>
              </a:ext>
            </a:extLst>
          </p:cNvPr>
          <p:cNvGrpSpPr/>
          <p:nvPr/>
        </p:nvGrpSpPr>
        <p:grpSpPr>
          <a:xfrm>
            <a:off x="7170247" y="2101494"/>
            <a:ext cx="1595740" cy="2292916"/>
            <a:chOff x="7170247" y="2101494"/>
            <a:chExt cx="1595740" cy="2292916"/>
          </a:xfrm>
        </p:grpSpPr>
        <p:cxnSp>
          <p:nvCxnSpPr>
            <p:cNvPr id="41" name="직선 연결선 88">
              <a:extLst>
                <a:ext uri="{FF2B5EF4-FFF2-40B4-BE49-F238E27FC236}">
                  <a16:creationId xmlns:a16="http://schemas.microsoft.com/office/drawing/2014/main" id="{20B306C9-2149-0446-9FF4-90B5FFB5A0B4}"/>
                </a:ext>
              </a:extLst>
            </p:cNvPr>
            <p:cNvCxnSpPr/>
            <p:nvPr/>
          </p:nvCxnSpPr>
          <p:spPr>
            <a:xfrm>
              <a:off x="7170247" y="2101494"/>
              <a:ext cx="0" cy="1651015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화살표 연결선 98">
              <a:extLst>
                <a:ext uri="{FF2B5EF4-FFF2-40B4-BE49-F238E27FC236}">
                  <a16:creationId xmlns:a16="http://schemas.microsoft.com/office/drawing/2014/main" id="{06CFAA31-A49E-E94B-97FF-D859475B9B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80752" y="3738560"/>
              <a:ext cx="358339" cy="34012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oval" w="sm" len="sm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그룹 128">
              <a:extLst>
                <a:ext uri="{FF2B5EF4-FFF2-40B4-BE49-F238E27FC236}">
                  <a16:creationId xmlns:a16="http://schemas.microsoft.com/office/drawing/2014/main" id="{0A1957D0-C894-6D43-914F-8A54552D6513}"/>
                </a:ext>
              </a:extLst>
            </p:cNvPr>
            <p:cNvGrpSpPr/>
            <p:nvPr/>
          </p:nvGrpSpPr>
          <p:grpSpPr>
            <a:xfrm>
              <a:off x="7453438" y="4074645"/>
              <a:ext cx="1312549" cy="319765"/>
              <a:chOff x="4245096" y="1921072"/>
              <a:chExt cx="880821" cy="229988"/>
            </a:xfrm>
          </p:grpSpPr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9438A2F-52F3-7A4E-AA9A-BF974FD7DE41}"/>
                  </a:ext>
                </a:extLst>
              </p:cNvPr>
              <p:cNvSpPr txBox="1"/>
              <p:nvPr/>
            </p:nvSpPr>
            <p:spPr>
              <a:xfrm>
                <a:off x="4245096" y="1921072"/>
                <a:ext cx="368967" cy="19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DED1A980-533C-AA44-87AA-827A476231AF}"/>
                  </a:ext>
                </a:extLst>
              </p:cNvPr>
              <p:cNvSpPr txBox="1"/>
              <p:nvPr/>
            </p:nvSpPr>
            <p:spPr>
              <a:xfrm>
                <a:off x="4474825" y="1996104"/>
                <a:ext cx="651092" cy="154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4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RR1</a:t>
                </a:r>
                <a:endParaRPr lang="ko-KR" altLang="en-US" sz="14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01" name="이등변 삼각형 79">
            <a:extLst>
              <a:ext uri="{FF2B5EF4-FFF2-40B4-BE49-F238E27FC236}">
                <a16:creationId xmlns:a16="http://schemas.microsoft.com/office/drawing/2014/main" id="{5BA8750D-32F8-7248-9341-1EB1B6061A46}"/>
              </a:ext>
            </a:extLst>
          </p:cNvPr>
          <p:cNvSpPr/>
          <p:nvPr/>
        </p:nvSpPr>
        <p:spPr>
          <a:xfrm>
            <a:off x="6555092" y="2103408"/>
            <a:ext cx="263073" cy="1649101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AE11A004-8635-5343-993A-781AE8006510}"/>
              </a:ext>
            </a:extLst>
          </p:cNvPr>
          <p:cNvGrpSpPr/>
          <p:nvPr/>
        </p:nvGrpSpPr>
        <p:grpSpPr>
          <a:xfrm>
            <a:off x="6291265" y="2101494"/>
            <a:ext cx="1617082" cy="2292916"/>
            <a:chOff x="6291265" y="2101494"/>
            <a:chExt cx="1617082" cy="2292916"/>
          </a:xfrm>
        </p:grpSpPr>
        <p:cxnSp>
          <p:nvCxnSpPr>
            <p:cNvPr id="39" name="직선 연결선 49">
              <a:extLst>
                <a:ext uri="{FF2B5EF4-FFF2-40B4-BE49-F238E27FC236}">
                  <a16:creationId xmlns:a16="http://schemas.microsoft.com/office/drawing/2014/main" id="{03F8F2F4-4C75-5C40-9B31-616BD9D322C4}"/>
                </a:ext>
              </a:extLst>
            </p:cNvPr>
            <p:cNvCxnSpPr/>
            <p:nvPr/>
          </p:nvCxnSpPr>
          <p:spPr>
            <a:xfrm>
              <a:off x="6819867" y="2101494"/>
              <a:ext cx="0" cy="1651015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화살표 연결선 96">
              <a:extLst>
                <a:ext uri="{FF2B5EF4-FFF2-40B4-BE49-F238E27FC236}">
                  <a16:creationId xmlns:a16="http://schemas.microsoft.com/office/drawing/2014/main" id="{A07559D4-2367-CD4C-B500-D58B89A2B3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17043" y="3720396"/>
              <a:ext cx="101880" cy="36631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oval" w="sm" len="sm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840CEC6-5433-3144-A716-15AAD9D5EB82}"/>
                </a:ext>
              </a:extLst>
            </p:cNvPr>
            <p:cNvSpPr txBox="1"/>
            <p:nvPr/>
          </p:nvSpPr>
          <p:spPr>
            <a:xfrm>
              <a:off x="6522738" y="2710445"/>
              <a:ext cx="937781" cy="32829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6" name="그룹 122">
              <a:extLst>
                <a:ext uri="{FF2B5EF4-FFF2-40B4-BE49-F238E27FC236}">
                  <a16:creationId xmlns:a16="http://schemas.microsoft.com/office/drawing/2014/main" id="{BEC6CB9C-F054-134A-A296-C4E7E12586BE}"/>
                </a:ext>
              </a:extLst>
            </p:cNvPr>
            <p:cNvGrpSpPr/>
            <p:nvPr/>
          </p:nvGrpSpPr>
          <p:grpSpPr>
            <a:xfrm>
              <a:off x="6291265" y="4074645"/>
              <a:ext cx="1055093" cy="319765"/>
              <a:chOff x="4245096" y="1921072"/>
              <a:chExt cx="708048" cy="229988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A90A5302-B814-C94F-B1B2-218DC942F183}"/>
                  </a:ext>
                </a:extLst>
              </p:cNvPr>
              <p:cNvSpPr txBox="1"/>
              <p:nvPr/>
            </p:nvSpPr>
            <p:spPr>
              <a:xfrm>
                <a:off x="4245096" y="1921072"/>
                <a:ext cx="368967" cy="19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D43BC21-6495-3D44-911D-B63D9589FD47}"/>
                  </a:ext>
                </a:extLst>
              </p:cNvPr>
              <p:cNvSpPr txBox="1"/>
              <p:nvPr/>
            </p:nvSpPr>
            <p:spPr>
              <a:xfrm>
                <a:off x="4474825" y="1996104"/>
                <a:ext cx="478319" cy="154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4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RR(</a:t>
                </a:r>
                <a:r>
                  <a:rPr lang="en-US" altLang="ko-KR" sz="1400" b="1" i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N-1</a:t>
                </a:r>
                <a:r>
                  <a:rPr lang="en-US" altLang="ko-KR" sz="14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4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1EFDFAA3-BB2B-FF4A-87E5-CD63C47762CF}"/>
                </a:ext>
              </a:extLst>
            </p:cNvPr>
            <p:cNvSpPr txBox="1"/>
            <p:nvPr/>
          </p:nvSpPr>
          <p:spPr>
            <a:xfrm>
              <a:off x="6970566" y="3986271"/>
              <a:ext cx="93778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4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24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이등변 삼각형 77">
            <a:extLst>
              <a:ext uri="{FF2B5EF4-FFF2-40B4-BE49-F238E27FC236}">
                <a16:creationId xmlns:a16="http://schemas.microsoft.com/office/drawing/2014/main" id="{BB4491DD-9612-6549-85D6-EA27B921EE19}"/>
              </a:ext>
            </a:extLst>
          </p:cNvPr>
          <p:cNvSpPr/>
          <p:nvPr/>
        </p:nvSpPr>
        <p:spPr>
          <a:xfrm>
            <a:off x="6454841" y="3633605"/>
            <a:ext cx="123958" cy="118397"/>
          </a:xfrm>
          <a:prstGeom prst="triangle">
            <a:avLst>
              <a:gd name="adj" fmla="val 100000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13" name="이등변 삼각형 77">
            <a:extLst>
              <a:ext uri="{FF2B5EF4-FFF2-40B4-BE49-F238E27FC236}">
                <a16:creationId xmlns:a16="http://schemas.microsoft.com/office/drawing/2014/main" id="{33F2147E-6C1C-444B-9398-DABA71C9DBBE}"/>
              </a:ext>
            </a:extLst>
          </p:cNvPr>
          <p:cNvSpPr/>
          <p:nvPr/>
        </p:nvSpPr>
        <p:spPr>
          <a:xfrm>
            <a:off x="6454841" y="3633605"/>
            <a:ext cx="123958" cy="118397"/>
          </a:xfrm>
          <a:prstGeom prst="triangle">
            <a:avLst>
              <a:gd name="adj" fmla="val 100000"/>
            </a:avLst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15" name="이등변 삼각형 77">
            <a:extLst>
              <a:ext uri="{FF2B5EF4-FFF2-40B4-BE49-F238E27FC236}">
                <a16:creationId xmlns:a16="http://schemas.microsoft.com/office/drawing/2014/main" id="{840EEDED-A151-2546-A1F2-9B474D22ED52}"/>
              </a:ext>
            </a:extLst>
          </p:cNvPr>
          <p:cNvSpPr/>
          <p:nvPr/>
        </p:nvSpPr>
        <p:spPr>
          <a:xfrm>
            <a:off x="6454841" y="3633605"/>
            <a:ext cx="123958" cy="118397"/>
          </a:xfrm>
          <a:prstGeom prst="triangle">
            <a:avLst>
              <a:gd name="adj" fmla="val 100000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17" name="이등변 삼각형 77">
            <a:extLst>
              <a:ext uri="{FF2B5EF4-FFF2-40B4-BE49-F238E27FC236}">
                <a16:creationId xmlns:a16="http://schemas.microsoft.com/office/drawing/2014/main" id="{3C52B36A-C9B8-2C47-9885-BA3CE1539693}"/>
              </a:ext>
            </a:extLst>
          </p:cNvPr>
          <p:cNvSpPr/>
          <p:nvPr/>
        </p:nvSpPr>
        <p:spPr>
          <a:xfrm>
            <a:off x="6454841" y="3633605"/>
            <a:ext cx="123958" cy="118397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cxnSp>
        <p:nvCxnSpPr>
          <p:cNvPr id="38" name="직선 연결선 47">
            <a:extLst>
              <a:ext uri="{FF2B5EF4-FFF2-40B4-BE49-F238E27FC236}">
                <a16:creationId xmlns:a16="http://schemas.microsoft.com/office/drawing/2014/main" id="{50BCFFE2-4DC5-4B45-8364-7D864E996E6D}"/>
              </a:ext>
            </a:extLst>
          </p:cNvPr>
          <p:cNvCxnSpPr/>
          <p:nvPr/>
        </p:nvCxnSpPr>
        <p:spPr>
          <a:xfrm>
            <a:off x="6577629" y="2101494"/>
            <a:ext cx="0" cy="1651015"/>
          </a:xfrm>
          <a:prstGeom prst="line">
            <a:avLst/>
          </a:prstGeom>
          <a:ln w="158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71">
            <a:extLst>
              <a:ext uri="{FF2B5EF4-FFF2-40B4-BE49-F238E27FC236}">
                <a16:creationId xmlns:a16="http://schemas.microsoft.com/office/drawing/2014/main" id="{E2695BA5-B3F9-F24A-8284-9C5E5B58F8E1}"/>
              </a:ext>
            </a:extLst>
          </p:cNvPr>
          <p:cNvCxnSpPr>
            <a:cxnSpLocks/>
          </p:cNvCxnSpPr>
          <p:nvPr/>
        </p:nvCxnSpPr>
        <p:spPr>
          <a:xfrm>
            <a:off x="5130629" y="3752509"/>
            <a:ext cx="3277507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그룹 5">
            <a:extLst>
              <a:ext uri="{FF2B5EF4-FFF2-40B4-BE49-F238E27FC236}">
                <a16:creationId xmlns:a16="http://schemas.microsoft.com/office/drawing/2014/main" id="{2CCEB113-6452-CC4E-A01D-C8C9059544FE}"/>
              </a:ext>
            </a:extLst>
          </p:cNvPr>
          <p:cNvGrpSpPr/>
          <p:nvPr/>
        </p:nvGrpSpPr>
        <p:grpSpPr>
          <a:xfrm>
            <a:off x="5944038" y="2098753"/>
            <a:ext cx="827549" cy="1635578"/>
            <a:chOff x="8056016" y="1841260"/>
            <a:chExt cx="555349" cy="1382302"/>
          </a:xfrm>
        </p:grpSpPr>
        <p:sp>
          <p:nvSpPr>
            <p:cNvPr id="58" name="원호 194">
              <a:extLst>
                <a:ext uri="{FF2B5EF4-FFF2-40B4-BE49-F238E27FC236}">
                  <a16:creationId xmlns:a16="http://schemas.microsoft.com/office/drawing/2014/main" id="{1376CEF8-A31C-C149-B3EF-026CA9DC5589}"/>
                </a:ext>
              </a:extLst>
            </p:cNvPr>
            <p:cNvSpPr/>
            <p:nvPr/>
          </p:nvSpPr>
          <p:spPr>
            <a:xfrm flipV="1">
              <a:off x="8261315" y="3023353"/>
              <a:ext cx="222406" cy="200209"/>
            </a:xfrm>
            <a:prstGeom prst="arc">
              <a:avLst>
                <a:gd name="adj1" fmla="val 16233152"/>
                <a:gd name="adj2" fmla="val 21185836"/>
              </a:avLst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cxnSp>
          <p:nvCxnSpPr>
            <p:cNvPr id="59" name="직선 연결선 196">
              <a:extLst>
                <a:ext uri="{FF2B5EF4-FFF2-40B4-BE49-F238E27FC236}">
                  <a16:creationId xmlns:a16="http://schemas.microsoft.com/office/drawing/2014/main" id="{3907AD6D-4A78-B745-9C5E-A7756380DC95}"/>
                </a:ext>
              </a:extLst>
            </p:cNvPr>
            <p:cNvCxnSpPr>
              <a:cxnSpLocks/>
            </p:cNvCxnSpPr>
            <p:nvPr/>
          </p:nvCxnSpPr>
          <p:spPr>
            <a:xfrm rot="240000" flipV="1">
              <a:off x="8526640" y="1854558"/>
              <a:ext cx="84725" cy="1293614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원호 86">
              <a:extLst>
                <a:ext uri="{FF2B5EF4-FFF2-40B4-BE49-F238E27FC236}">
                  <a16:creationId xmlns:a16="http://schemas.microsoft.com/office/drawing/2014/main" id="{564B1B22-53DE-BC43-BADE-EECBEA189BBA}"/>
                </a:ext>
              </a:extLst>
            </p:cNvPr>
            <p:cNvSpPr/>
            <p:nvPr/>
          </p:nvSpPr>
          <p:spPr>
            <a:xfrm flipH="1" flipV="1">
              <a:off x="8274807" y="3023353"/>
              <a:ext cx="213727" cy="200209"/>
            </a:xfrm>
            <a:prstGeom prst="arc">
              <a:avLst>
                <a:gd name="adj1" fmla="val 16233152"/>
                <a:gd name="adj2" fmla="val 21185836"/>
              </a:avLst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cxnSp>
          <p:nvCxnSpPr>
            <p:cNvPr id="61" name="직선 연결선 87">
              <a:extLst>
                <a:ext uri="{FF2B5EF4-FFF2-40B4-BE49-F238E27FC236}">
                  <a16:creationId xmlns:a16="http://schemas.microsoft.com/office/drawing/2014/main" id="{0CFA1BA9-3723-DF4B-BD4D-39E4465914A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56016" y="1841260"/>
              <a:ext cx="213727" cy="13100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AA919A83-5587-C540-A4F7-F1994A48A0C8}"/>
              </a:ext>
            </a:extLst>
          </p:cNvPr>
          <p:cNvGrpSpPr/>
          <p:nvPr/>
        </p:nvGrpSpPr>
        <p:grpSpPr>
          <a:xfrm>
            <a:off x="5633064" y="4465827"/>
            <a:ext cx="2705193" cy="400110"/>
            <a:chOff x="5633064" y="4465827"/>
            <a:chExt cx="2705193" cy="400110"/>
          </a:xfrm>
        </p:grpSpPr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933ECC68-40D0-B341-BCB9-6082985B324F}"/>
                </a:ext>
              </a:extLst>
            </p:cNvPr>
            <p:cNvSpPr txBox="1"/>
            <p:nvPr/>
          </p:nvSpPr>
          <p:spPr>
            <a:xfrm>
              <a:off x="5633064" y="4465827"/>
              <a:ext cx="2705193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000" b="1" i="1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Gradually adjusting</a:t>
              </a:r>
            </a:p>
          </p:txBody>
        </p:sp>
        <p:cxnSp>
          <p:nvCxnSpPr>
            <p:cNvPr id="118" name="직선 화살표 연결선 188">
              <a:extLst>
                <a:ext uri="{FF2B5EF4-FFF2-40B4-BE49-F238E27FC236}">
                  <a16:creationId xmlns:a16="http://schemas.microsoft.com/office/drawing/2014/main" id="{E726A603-D99B-D84D-8E29-EE1377B55FE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43910" y="4498731"/>
              <a:ext cx="2562710" cy="11672"/>
            </a:xfrm>
            <a:prstGeom prst="straightConnector1">
              <a:avLst/>
            </a:prstGeom>
            <a:ln w="31750">
              <a:solidFill>
                <a:srgbClr val="0070C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792640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35" grpId="0" animBg="1"/>
      <p:bldP spid="113" grpId="0" animBg="1"/>
      <p:bldP spid="115" grpId="0" animBg="1"/>
      <p:bldP spid="1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>
            <a:extLst>
              <a:ext uri="{FF2B5EF4-FFF2-40B4-BE49-F238E27FC236}">
                <a16:creationId xmlns:a16="http://schemas.microsoft.com/office/drawing/2014/main" id="{D0BD8234-F5DD-624F-A3DE-E0DCEF4BF7FC}"/>
              </a:ext>
            </a:extLst>
          </p:cNvPr>
          <p:cNvGrpSpPr/>
          <p:nvPr/>
        </p:nvGrpSpPr>
        <p:grpSpPr>
          <a:xfrm>
            <a:off x="3240781" y="1700808"/>
            <a:ext cx="5636120" cy="2746239"/>
            <a:chOff x="3240781" y="1700808"/>
            <a:chExt cx="5636120" cy="2746239"/>
          </a:xfrm>
        </p:grpSpPr>
        <p:cxnSp>
          <p:nvCxnSpPr>
            <p:cNvPr id="8" name="직선 연결선 182">
              <a:extLst>
                <a:ext uri="{FF2B5EF4-FFF2-40B4-BE49-F238E27FC236}">
                  <a16:creationId xmlns:a16="http://schemas.microsoft.com/office/drawing/2014/main" id="{A0EC953E-F5BF-514C-8E5D-7434D81072D3}"/>
                </a:ext>
              </a:extLst>
            </p:cNvPr>
            <p:cNvCxnSpPr>
              <a:cxnSpLocks/>
              <a:stCxn id="31" idx="0"/>
            </p:cNvCxnSpPr>
            <p:nvPr/>
          </p:nvCxnSpPr>
          <p:spPr>
            <a:xfrm flipV="1">
              <a:off x="3369518" y="2160958"/>
              <a:ext cx="1757459" cy="1085295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타원 178">
              <a:extLst>
                <a:ext uri="{FF2B5EF4-FFF2-40B4-BE49-F238E27FC236}">
                  <a16:creationId xmlns:a16="http://schemas.microsoft.com/office/drawing/2014/main" id="{89FE30B8-B0D1-BD4C-88CA-6FEF1016D286}"/>
                </a:ext>
              </a:extLst>
            </p:cNvPr>
            <p:cNvSpPr/>
            <p:nvPr/>
          </p:nvSpPr>
          <p:spPr>
            <a:xfrm>
              <a:off x="3240781" y="3246253"/>
              <a:ext cx="257474" cy="195368"/>
            </a:xfrm>
            <a:prstGeom prst="ellipse">
              <a:avLst/>
            </a:prstGeom>
            <a:solidFill>
              <a:schemeClr val="accent6">
                <a:lumMod val="75000"/>
                <a:alpha val="40000"/>
              </a:schemeClr>
            </a:solidFill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grpSp>
          <p:nvGrpSpPr>
            <p:cNvPr id="5" name="그룹 10">
              <a:extLst>
                <a:ext uri="{FF2B5EF4-FFF2-40B4-BE49-F238E27FC236}">
                  <a16:creationId xmlns:a16="http://schemas.microsoft.com/office/drawing/2014/main" id="{18BFB1D9-8CBE-0C41-B4A9-19563FF01E8E}"/>
                </a:ext>
              </a:extLst>
            </p:cNvPr>
            <p:cNvGrpSpPr/>
            <p:nvPr/>
          </p:nvGrpSpPr>
          <p:grpSpPr>
            <a:xfrm>
              <a:off x="5071871" y="2102393"/>
              <a:ext cx="3411195" cy="2344654"/>
              <a:chOff x="6428056" y="4600719"/>
              <a:chExt cx="2100434" cy="1615297"/>
            </a:xfrm>
          </p:grpSpPr>
          <p:sp>
            <p:nvSpPr>
              <p:cNvPr id="6" name="사각형: 둥근 모서리 134">
                <a:extLst>
                  <a:ext uri="{FF2B5EF4-FFF2-40B4-BE49-F238E27FC236}">
                    <a16:creationId xmlns:a16="http://schemas.microsoft.com/office/drawing/2014/main" id="{AD0047B5-5669-174E-9530-8A0F3F7A0A68}"/>
                  </a:ext>
                </a:extLst>
              </p:cNvPr>
              <p:cNvSpPr/>
              <p:nvPr/>
            </p:nvSpPr>
            <p:spPr>
              <a:xfrm>
                <a:off x="6428056" y="4609110"/>
                <a:ext cx="2100434" cy="1606906"/>
              </a:xfrm>
              <a:prstGeom prst="roundRect">
                <a:avLst>
                  <a:gd name="adj" fmla="val 720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7" name="사각형: 둥근 모서리 133">
                <a:extLst>
                  <a:ext uri="{FF2B5EF4-FFF2-40B4-BE49-F238E27FC236}">
                    <a16:creationId xmlns:a16="http://schemas.microsoft.com/office/drawing/2014/main" id="{4D64C577-85B7-B740-8ED5-822AB66DE429}"/>
                  </a:ext>
                </a:extLst>
              </p:cNvPr>
              <p:cNvSpPr/>
              <p:nvPr/>
            </p:nvSpPr>
            <p:spPr>
              <a:xfrm>
                <a:off x="6428056" y="4600719"/>
                <a:ext cx="2100434" cy="1615297"/>
              </a:xfrm>
              <a:prstGeom prst="roundRect">
                <a:avLst>
                  <a:gd name="adj" fmla="val 7204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  <p:cxnSp>
          <p:nvCxnSpPr>
            <p:cNvPr id="40" name="직선 연결선 53">
              <a:extLst>
                <a:ext uri="{FF2B5EF4-FFF2-40B4-BE49-F238E27FC236}">
                  <a16:creationId xmlns:a16="http://schemas.microsoft.com/office/drawing/2014/main" id="{EB9EA432-8EF7-C541-B3EB-AAE595387089}"/>
                </a:ext>
              </a:extLst>
            </p:cNvPr>
            <p:cNvCxnSpPr/>
            <p:nvPr/>
          </p:nvCxnSpPr>
          <p:spPr>
            <a:xfrm>
              <a:off x="6418184" y="2101494"/>
              <a:ext cx="0" cy="1651015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화살표 연결선 92">
              <a:extLst>
                <a:ext uri="{FF2B5EF4-FFF2-40B4-BE49-F238E27FC236}">
                  <a16:creationId xmlns:a16="http://schemas.microsoft.com/office/drawing/2014/main" id="{F4244A04-7C2D-5D4D-9AA9-77950F01D13F}"/>
                </a:ext>
              </a:extLst>
            </p:cNvPr>
            <p:cNvCxnSpPr>
              <a:cxnSpLocks/>
            </p:cNvCxnSpPr>
            <p:nvPr/>
          </p:nvCxnSpPr>
          <p:spPr>
            <a:xfrm rot="21300000" flipV="1">
              <a:off x="5882206" y="3769768"/>
              <a:ext cx="561505" cy="108358"/>
            </a:xfrm>
            <a:prstGeom prst="straightConnector1">
              <a:avLst/>
            </a:prstGeom>
            <a:ln w="12700">
              <a:solidFill>
                <a:srgbClr val="0070C0"/>
              </a:solidFill>
              <a:headEnd type="oval" w="sm" len="sm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화살표 연결선 100">
              <a:extLst>
                <a:ext uri="{FF2B5EF4-FFF2-40B4-BE49-F238E27FC236}">
                  <a16:creationId xmlns:a16="http://schemas.microsoft.com/office/drawing/2014/main" id="{CB8F3E04-8DEC-5D46-AC27-226629D991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96172" y="3736088"/>
              <a:ext cx="289848" cy="169691"/>
            </a:xfrm>
            <a:prstGeom prst="straightConnector1">
              <a:avLst/>
            </a:prstGeom>
            <a:ln w="12700">
              <a:solidFill>
                <a:schemeClr val="accent2">
                  <a:lumMod val="75000"/>
                </a:schemeClr>
              </a:solidFill>
              <a:headEnd type="oval" w="sm" len="sm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734384C-B2D8-E14E-B3E0-901D555556BA}"/>
                </a:ext>
              </a:extLst>
            </p:cNvPr>
            <p:cNvSpPr txBox="1"/>
            <p:nvPr/>
          </p:nvSpPr>
          <p:spPr>
            <a:xfrm>
              <a:off x="5286421" y="2865456"/>
              <a:ext cx="716840" cy="553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ko-KR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br>
                <a:rPr lang="en-US" altLang="ko-KR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" name="그룹 7">
              <a:extLst>
                <a:ext uri="{FF2B5EF4-FFF2-40B4-BE49-F238E27FC236}">
                  <a16:creationId xmlns:a16="http://schemas.microsoft.com/office/drawing/2014/main" id="{554AF91C-D885-B94A-9D4B-0E2CEBADBEBB}"/>
                </a:ext>
              </a:extLst>
            </p:cNvPr>
            <p:cNvGrpSpPr/>
            <p:nvPr/>
          </p:nvGrpSpPr>
          <p:grpSpPr>
            <a:xfrm>
              <a:off x="7398625" y="2114483"/>
              <a:ext cx="521625" cy="1619845"/>
              <a:chOff x="7567458" y="4070354"/>
              <a:chExt cx="350051" cy="1414121"/>
            </a:xfrm>
          </p:grpSpPr>
          <p:sp>
            <p:nvSpPr>
              <p:cNvPr id="52" name="원호 101">
                <a:extLst>
                  <a:ext uri="{FF2B5EF4-FFF2-40B4-BE49-F238E27FC236}">
                    <a16:creationId xmlns:a16="http://schemas.microsoft.com/office/drawing/2014/main" id="{534C88BD-AD3B-3747-B51C-3E9807B9E164}"/>
                  </a:ext>
                </a:extLst>
              </p:cNvPr>
              <p:cNvSpPr/>
              <p:nvPr/>
            </p:nvSpPr>
            <p:spPr>
              <a:xfrm flipV="1">
                <a:off x="7567458" y="5277668"/>
                <a:ext cx="222406" cy="206807"/>
              </a:xfrm>
              <a:prstGeom prst="arc">
                <a:avLst>
                  <a:gd name="adj1" fmla="val 16233152"/>
                  <a:gd name="adj2" fmla="val 21185836"/>
                </a:avLst>
              </a:prstGeom>
              <a:ln w="34925" cap="rnd">
                <a:solidFill>
                  <a:srgbClr val="76717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 dirty="0"/>
              </a:p>
            </p:txBody>
          </p:sp>
          <p:cxnSp>
            <p:nvCxnSpPr>
              <p:cNvPr id="53" name="직선 연결선 102">
                <a:extLst>
                  <a:ext uri="{FF2B5EF4-FFF2-40B4-BE49-F238E27FC236}">
                    <a16:creationId xmlns:a16="http://schemas.microsoft.com/office/drawing/2014/main" id="{6B2B91EF-0431-9842-B298-67D0AAAE58CD}"/>
                  </a:ext>
                </a:extLst>
              </p:cNvPr>
              <p:cNvCxnSpPr>
                <a:cxnSpLocks/>
              </p:cNvCxnSpPr>
              <p:nvPr/>
            </p:nvCxnSpPr>
            <p:spPr>
              <a:xfrm rot="240000" flipV="1">
                <a:off x="7832784" y="4070354"/>
                <a:ext cx="84725" cy="1336246"/>
              </a:xfrm>
              <a:prstGeom prst="line">
                <a:avLst/>
              </a:prstGeom>
              <a:ln w="34925">
                <a:solidFill>
                  <a:srgbClr val="76717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그룹 8">
              <a:extLst>
                <a:ext uri="{FF2B5EF4-FFF2-40B4-BE49-F238E27FC236}">
                  <a16:creationId xmlns:a16="http://schemas.microsoft.com/office/drawing/2014/main" id="{695C96BA-06E1-0349-A418-43095EBA96EC}"/>
                </a:ext>
              </a:extLst>
            </p:cNvPr>
            <p:cNvGrpSpPr/>
            <p:nvPr/>
          </p:nvGrpSpPr>
          <p:grpSpPr>
            <a:xfrm>
              <a:off x="6163569" y="2114483"/>
              <a:ext cx="510429" cy="1619845"/>
              <a:chOff x="6648067" y="4070353"/>
              <a:chExt cx="342537" cy="1414121"/>
            </a:xfrm>
          </p:grpSpPr>
          <p:sp>
            <p:nvSpPr>
              <p:cNvPr id="55" name="원호 105">
                <a:extLst>
                  <a:ext uri="{FF2B5EF4-FFF2-40B4-BE49-F238E27FC236}">
                    <a16:creationId xmlns:a16="http://schemas.microsoft.com/office/drawing/2014/main" id="{FEB4DBE3-F7FA-0F47-BDFC-4C300699FD6B}"/>
                  </a:ext>
                </a:extLst>
              </p:cNvPr>
              <p:cNvSpPr/>
              <p:nvPr/>
            </p:nvSpPr>
            <p:spPr>
              <a:xfrm flipH="1" flipV="1">
                <a:off x="6776877" y="5277667"/>
                <a:ext cx="213727" cy="206807"/>
              </a:xfrm>
              <a:prstGeom prst="arc">
                <a:avLst>
                  <a:gd name="adj1" fmla="val 16233152"/>
                  <a:gd name="adj2" fmla="val 21185836"/>
                </a:avLst>
              </a:prstGeom>
              <a:ln w="34925" cap="rnd">
                <a:solidFill>
                  <a:srgbClr val="767171"/>
                </a:solidFill>
                <a:prstDash val="sysDash"/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cxnSp>
            <p:nvCxnSpPr>
              <p:cNvPr id="56" name="직선 연결선 106">
                <a:extLst>
                  <a:ext uri="{FF2B5EF4-FFF2-40B4-BE49-F238E27FC236}">
                    <a16:creationId xmlns:a16="http://schemas.microsoft.com/office/drawing/2014/main" id="{C69DFAE2-209E-1B43-9DF4-AEFAF5968687}"/>
                  </a:ext>
                </a:extLst>
              </p:cNvPr>
              <p:cNvCxnSpPr>
                <a:cxnSpLocks/>
              </p:cNvCxnSpPr>
              <p:nvPr/>
            </p:nvCxnSpPr>
            <p:spPr>
              <a:xfrm rot="21360000" flipH="1" flipV="1">
                <a:off x="6648067" y="4070353"/>
                <a:ext cx="84726" cy="1336246"/>
              </a:xfrm>
              <a:prstGeom prst="line">
                <a:avLst/>
              </a:prstGeom>
              <a:ln w="34925">
                <a:solidFill>
                  <a:srgbClr val="76717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95CD896-1099-6740-8FF7-2D8EF26CA874}"/>
                </a:ext>
              </a:extLst>
            </p:cNvPr>
            <p:cNvSpPr txBox="1"/>
            <p:nvPr/>
          </p:nvSpPr>
          <p:spPr>
            <a:xfrm>
              <a:off x="7508199" y="2865456"/>
              <a:ext cx="937781" cy="553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x+1)</a:t>
              </a:r>
              <a:br>
                <a:rPr lang="en-US" altLang="ko-KR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3" name="직선 화살표 연결선 188">
              <a:extLst>
                <a:ext uri="{FF2B5EF4-FFF2-40B4-BE49-F238E27FC236}">
                  <a16:creationId xmlns:a16="http://schemas.microsoft.com/office/drawing/2014/main" id="{235F6980-3F9D-DD4A-A9E5-D1304190F2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88553" y="2102901"/>
              <a:ext cx="816558" cy="11672"/>
            </a:xfrm>
            <a:prstGeom prst="straightConnector1">
              <a:avLst/>
            </a:prstGeom>
            <a:ln w="31750">
              <a:solidFill>
                <a:srgbClr val="7030A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그룹 110">
              <a:extLst>
                <a:ext uri="{FF2B5EF4-FFF2-40B4-BE49-F238E27FC236}">
                  <a16:creationId xmlns:a16="http://schemas.microsoft.com/office/drawing/2014/main" id="{7ACFF458-C680-994F-B193-549077433773}"/>
                </a:ext>
              </a:extLst>
            </p:cNvPr>
            <p:cNvGrpSpPr/>
            <p:nvPr/>
          </p:nvGrpSpPr>
          <p:grpSpPr>
            <a:xfrm>
              <a:off x="4937459" y="3769502"/>
              <a:ext cx="1312549" cy="319768"/>
              <a:chOff x="4245096" y="1921072"/>
              <a:chExt cx="880821" cy="229990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38C5E75-45D3-F442-A47E-DCB7D9BC7DA3}"/>
                  </a:ext>
                </a:extLst>
              </p:cNvPr>
              <p:cNvSpPr txBox="1"/>
              <p:nvPr/>
            </p:nvSpPr>
            <p:spPr>
              <a:xfrm>
                <a:off x="4245096" y="1921072"/>
                <a:ext cx="368967" cy="19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0070C0"/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b="1" baseline="-25000" dirty="0">
                  <a:solidFill>
                    <a:srgbClr val="0070C0"/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C539A1C-76B5-A146-9845-CA35ECACF4E9}"/>
                  </a:ext>
                </a:extLst>
              </p:cNvPr>
              <p:cNvSpPr txBox="1"/>
              <p:nvPr/>
            </p:nvSpPr>
            <p:spPr>
              <a:xfrm>
                <a:off x="4474825" y="1996106"/>
                <a:ext cx="651092" cy="154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400" b="1" dirty="0">
                    <a:solidFill>
                      <a:srgbClr val="0070C0"/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OPT</a:t>
                </a:r>
                <a:endParaRPr lang="ko-KR" altLang="en-US" sz="1400" b="1" dirty="0">
                  <a:solidFill>
                    <a:srgbClr val="0070C0"/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9" name="그룹 125">
              <a:extLst>
                <a:ext uri="{FF2B5EF4-FFF2-40B4-BE49-F238E27FC236}">
                  <a16:creationId xmlns:a16="http://schemas.microsoft.com/office/drawing/2014/main" id="{E5D44F76-F400-4941-B0A7-62DFA412CF23}"/>
                </a:ext>
              </a:extLst>
            </p:cNvPr>
            <p:cNvGrpSpPr/>
            <p:nvPr/>
          </p:nvGrpSpPr>
          <p:grpSpPr>
            <a:xfrm>
              <a:off x="7564352" y="3752833"/>
              <a:ext cx="1312549" cy="319765"/>
              <a:chOff x="4245096" y="1921072"/>
              <a:chExt cx="880821" cy="229988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0171754-3CA3-9A4C-AEB5-70BE4F65602B}"/>
                  </a:ext>
                </a:extLst>
              </p:cNvPr>
              <p:cNvSpPr txBox="1"/>
              <p:nvPr/>
            </p:nvSpPr>
            <p:spPr>
              <a:xfrm>
                <a:off x="4245096" y="1921072"/>
                <a:ext cx="368967" cy="19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4A095541-2825-AE49-9356-70C222CF1249}"/>
                  </a:ext>
                </a:extLst>
              </p:cNvPr>
              <p:cNvSpPr txBox="1"/>
              <p:nvPr/>
            </p:nvSpPr>
            <p:spPr>
              <a:xfrm>
                <a:off x="4474825" y="1996104"/>
                <a:ext cx="651092" cy="154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400" b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</a:t>
                </a:r>
                <a:r>
                  <a:rPr lang="en-US" altLang="ko-KR" sz="1400" b="1" i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</a:t>
                </a:r>
                <a:endParaRPr lang="ko-KR" altLang="en-US" sz="14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72A9D88-0EC8-B644-995F-BA9398E84310}"/>
                </a:ext>
              </a:extLst>
            </p:cNvPr>
            <p:cNvSpPr txBox="1"/>
            <p:nvPr/>
          </p:nvSpPr>
          <p:spPr>
            <a:xfrm>
              <a:off x="4960529" y="1700808"/>
              <a:ext cx="379321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000" b="1" i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Read retry: Adjusting V</a:t>
              </a:r>
              <a:r>
                <a:rPr lang="en-US" altLang="ko-KR" sz="2000" b="1" i="1" baseline="-25000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endParaRPr lang="ko-KR" altLang="en-US" sz="2000" b="1" i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직선 연결선 179">
              <a:extLst>
                <a:ext uri="{FF2B5EF4-FFF2-40B4-BE49-F238E27FC236}">
                  <a16:creationId xmlns:a16="http://schemas.microsoft.com/office/drawing/2014/main" id="{2BD6A000-97F7-3140-83C3-A98B6F67DA89}"/>
                </a:ext>
              </a:extLst>
            </p:cNvPr>
            <p:cNvCxnSpPr>
              <a:cxnSpLocks/>
              <a:endCxn id="31" idx="4"/>
            </p:cNvCxnSpPr>
            <p:nvPr/>
          </p:nvCxnSpPr>
          <p:spPr>
            <a:xfrm flipH="1" flipV="1">
              <a:off x="3369518" y="3441621"/>
              <a:ext cx="1757459" cy="952789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FEF33B9-9056-B14C-95A0-23D22A8400FD}"/>
              </a:ext>
            </a:extLst>
          </p:cNvPr>
          <p:cNvGrpSpPr/>
          <p:nvPr/>
        </p:nvGrpSpPr>
        <p:grpSpPr>
          <a:xfrm>
            <a:off x="617888" y="1555267"/>
            <a:ext cx="4604264" cy="2108160"/>
            <a:chOff x="617888" y="1555267"/>
            <a:chExt cx="4604264" cy="210816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3FED3B-4D9B-0248-8A8E-8A0E1AAABC97}"/>
                </a:ext>
              </a:extLst>
            </p:cNvPr>
            <p:cNvSpPr txBox="1"/>
            <p:nvPr/>
          </p:nvSpPr>
          <p:spPr>
            <a:xfrm>
              <a:off x="4165802" y="2507373"/>
              <a:ext cx="629323" cy="32829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F2F97A3-089D-724A-9DB1-5692FED9D38D}"/>
                </a:ext>
              </a:extLst>
            </p:cNvPr>
            <p:cNvSpPr txBox="1"/>
            <p:nvPr/>
          </p:nvSpPr>
          <p:spPr>
            <a:xfrm rot="16200000">
              <a:off x="12415" y="2497807"/>
              <a:ext cx="1819026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Probability</a:t>
              </a:r>
            </a:p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 density</a:t>
              </a:r>
            </a:p>
          </p:txBody>
        </p:sp>
        <p:sp>
          <p:nvSpPr>
            <p:cNvPr id="12" name="이등변 삼각형 175">
              <a:extLst>
                <a:ext uri="{FF2B5EF4-FFF2-40B4-BE49-F238E27FC236}">
                  <a16:creationId xmlns:a16="http://schemas.microsoft.com/office/drawing/2014/main" id="{D0385BB4-61A0-A742-A8B0-7398236CA279}"/>
                </a:ext>
              </a:extLst>
            </p:cNvPr>
            <p:cNvSpPr/>
            <p:nvPr/>
          </p:nvSpPr>
          <p:spPr>
            <a:xfrm>
              <a:off x="3358827" y="2958402"/>
              <a:ext cx="67346" cy="441387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13" name="이등변 삼각형 176">
              <a:extLst>
                <a:ext uri="{FF2B5EF4-FFF2-40B4-BE49-F238E27FC236}">
                  <a16:creationId xmlns:a16="http://schemas.microsoft.com/office/drawing/2014/main" id="{308DC899-A981-3C4F-A464-DC87F281D66F}"/>
                </a:ext>
              </a:extLst>
            </p:cNvPr>
            <p:cNvSpPr/>
            <p:nvPr/>
          </p:nvSpPr>
          <p:spPr>
            <a:xfrm>
              <a:off x="2450780" y="2958402"/>
              <a:ext cx="67346" cy="441387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cxnSp>
          <p:nvCxnSpPr>
            <p:cNvPr id="14" name="Straight Arrow Connector 59">
              <a:extLst>
                <a:ext uri="{FF2B5EF4-FFF2-40B4-BE49-F238E27FC236}">
                  <a16:creationId xmlns:a16="http://schemas.microsoft.com/office/drawing/2014/main" id="{39D4F1C5-D8D8-5D4F-927C-3B056D6F1A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3613" y="2056858"/>
              <a:ext cx="0" cy="133735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lg" len="lg"/>
            </a:ln>
            <a:effectLst/>
          </p:spPr>
        </p:cxnSp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AA2E416F-184F-B84B-A0AD-8BDA9ABB0173}"/>
                </a:ext>
              </a:extLst>
            </p:cNvPr>
            <p:cNvSpPr/>
            <p:nvPr/>
          </p:nvSpPr>
          <p:spPr>
            <a:xfrm>
              <a:off x="3469936" y="2056118"/>
              <a:ext cx="784094" cy="1337350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Freeform 32">
              <a:extLst>
                <a:ext uri="{FF2B5EF4-FFF2-40B4-BE49-F238E27FC236}">
                  <a16:creationId xmlns:a16="http://schemas.microsoft.com/office/drawing/2014/main" id="{8C6FDC3E-4385-F949-9EF2-93E6BB8645BC}"/>
                </a:ext>
              </a:extLst>
            </p:cNvPr>
            <p:cNvSpPr/>
            <p:nvPr/>
          </p:nvSpPr>
          <p:spPr>
            <a:xfrm>
              <a:off x="2560365" y="2056118"/>
              <a:ext cx="784094" cy="1337350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E43BCA3-1FF8-1342-A387-F702DA97C6E5}"/>
                </a:ext>
              </a:extLst>
            </p:cNvPr>
            <p:cNvSpPr txBox="1"/>
            <p:nvPr/>
          </p:nvSpPr>
          <p:spPr>
            <a:xfrm>
              <a:off x="2592541" y="2859628"/>
              <a:ext cx="654507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b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16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70D844D5-071E-474B-BD2F-4BA2243DD147}"/>
                </a:ext>
              </a:extLst>
            </p:cNvPr>
            <p:cNvSpPr/>
            <p:nvPr/>
          </p:nvSpPr>
          <p:spPr>
            <a:xfrm>
              <a:off x="1638851" y="2056118"/>
              <a:ext cx="784094" cy="1337350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ysDash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B99FC0A-2B74-8D43-9FEE-4B7729D88391}"/>
                </a:ext>
              </a:extLst>
            </p:cNvPr>
            <p:cNvSpPr txBox="1"/>
            <p:nvPr/>
          </p:nvSpPr>
          <p:spPr>
            <a:xfrm>
              <a:off x="1665846" y="2859628"/>
              <a:ext cx="654507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b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16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Freeform 32">
              <a:extLst>
                <a:ext uri="{FF2B5EF4-FFF2-40B4-BE49-F238E27FC236}">
                  <a16:creationId xmlns:a16="http://schemas.microsoft.com/office/drawing/2014/main" id="{42E594FD-B523-DD4D-A664-F8FE88F26365}"/>
                </a:ext>
              </a:extLst>
            </p:cNvPr>
            <p:cNvSpPr/>
            <p:nvPr/>
          </p:nvSpPr>
          <p:spPr>
            <a:xfrm>
              <a:off x="3362127" y="2160958"/>
              <a:ext cx="855052" cy="1232513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Freeform 32">
              <a:extLst>
                <a:ext uri="{FF2B5EF4-FFF2-40B4-BE49-F238E27FC236}">
                  <a16:creationId xmlns:a16="http://schemas.microsoft.com/office/drawing/2014/main" id="{39195168-C4FA-004C-B233-688889FA3CD4}"/>
                </a:ext>
              </a:extLst>
            </p:cNvPr>
            <p:cNvSpPr/>
            <p:nvPr/>
          </p:nvSpPr>
          <p:spPr>
            <a:xfrm>
              <a:off x="2450655" y="2160958"/>
              <a:ext cx="855052" cy="1232513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Freeform 32">
              <a:extLst>
                <a:ext uri="{FF2B5EF4-FFF2-40B4-BE49-F238E27FC236}">
                  <a16:creationId xmlns:a16="http://schemas.microsoft.com/office/drawing/2014/main" id="{B82023C4-C1EE-9946-83EE-F6A7BEC4591C}"/>
                </a:ext>
              </a:extLst>
            </p:cNvPr>
            <p:cNvSpPr/>
            <p:nvPr/>
          </p:nvSpPr>
          <p:spPr>
            <a:xfrm>
              <a:off x="1531765" y="2160958"/>
              <a:ext cx="855052" cy="1232513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F4537E-7EB8-F842-A398-13E7D074DFAD}"/>
                </a:ext>
              </a:extLst>
            </p:cNvPr>
            <p:cNvSpPr txBox="1"/>
            <p:nvPr/>
          </p:nvSpPr>
          <p:spPr>
            <a:xfrm>
              <a:off x="617888" y="1556792"/>
              <a:ext cx="26340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i="1" dirty="0">
                  <a:solidFill>
                    <a:srgbClr val="C0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After retention loss</a:t>
              </a:r>
              <a:endParaRPr lang="ko-KR" altLang="en-US" sz="16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직선 화살표 연결선 158">
              <a:extLst>
                <a:ext uri="{FF2B5EF4-FFF2-40B4-BE49-F238E27FC236}">
                  <a16:creationId xmlns:a16="http://schemas.microsoft.com/office/drawing/2014/main" id="{94447540-3517-7D46-AFEA-F5E0E7FC8197}"/>
                </a:ext>
              </a:extLst>
            </p:cNvPr>
            <p:cNvCxnSpPr>
              <a:cxnSpLocks/>
            </p:cNvCxnSpPr>
            <p:nvPr/>
          </p:nvCxnSpPr>
          <p:spPr>
            <a:xfrm>
              <a:off x="2985076" y="1839238"/>
              <a:ext cx="9382" cy="221698"/>
            </a:xfrm>
            <a:prstGeom prst="straightConnector1">
              <a:avLst/>
            </a:prstGeom>
            <a:ln w="15875">
              <a:solidFill>
                <a:schemeClr val="bg2">
                  <a:lumMod val="50000"/>
                </a:schemeClr>
              </a:solidFill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화살표 연결선 159">
              <a:extLst>
                <a:ext uri="{FF2B5EF4-FFF2-40B4-BE49-F238E27FC236}">
                  <a16:creationId xmlns:a16="http://schemas.microsoft.com/office/drawing/2014/main" id="{16046F1F-3DE9-C440-AFD5-73FBAEB5F3AF}"/>
                </a:ext>
              </a:extLst>
            </p:cNvPr>
            <p:cNvCxnSpPr>
              <a:cxnSpLocks/>
            </p:cNvCxnSpPr>
            <p:nvPr/>
          </p:nvCxnSpPr>
          <p:spPr>
            <a:xfrm>
              <a:off x="1655536" y="1834512"/>
              <a:ext cx="192999" cy="387064"/>
            </a:xfrm>
            <a:prstGeom prst="straightConnector1">
              <a:avLst/>
            </a:prstGeom>
            <a:ln w="15875">
              <a:solidFill>
                <a:srgbClr val="C0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그룹 166">
              <a:extLst>
                <a:ext uri="{FF2B5EF4-FFF2-40B4-BE49-F238E27FC236}">
                  <a16:creationId xmlns:a16="http://schemas.microsoft.com/office/drawing/2014/main" id="{F5B01B9C-FC19-6549-B140-6EBDB0A76BFB}"/>
                </a:ext>
              </a:extLst>
            </p:cNvPr>
            <p:cNvGrpSpPr/>
            <p:nvPr/>
          </p:nvGrpSpPr>
          <p:grpSpPr>
            <a:xfrm>
              <a:off x="2517103" y="2117327"/>
              <a:ext cx="905125" cy="1281412"/>
              <a:chOff x="3871210" y="4014514"/>
              <a:chExt cx="870297" cy="2057400"/>
            </a:xfrm>
          </p:grpSpPr>
          <p:cxnSp>
            <p:nvCxnSpPr>
              <p:cNvPr id="27" name="직선 연결선 164">
                <a:extLst>
                  <a:ext uri="{FF2B5EF4-FFF2-40B4-BE49-F238E27FC236}">
                    <a16:creationId xmlns:a16="http://schemas.microsoft.com/office/drawing/2014/main" id="{CEA0C0E0-E043-D648-BADD-86E793A9D56D}"/>
                  </a:ext>
                </a:extLst>
              </p:cNvPr>
              <p:cNvCxnSpPr/>
              <p:nvPr/>
            </p:nvCxnSpPr>
            <p:spPr>
              <a:xfrm>
                <a:off x="4741507" y="4014514"/>
                <a:ext cx="0" cy="2057398"/>
              </a:xfrm>
              <a:prstGeom prst="line">
                <a:avLst/>
              </a:prstGeom>
              <a:ln w="15875">
                <a:solidFill>
                  <a:schemeClr val="accent2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직선 연결선 165">
                <a:extLst>
                  <a:ext uri="{FF2B5EF4-FFF2-40B4-BE49-F238E27FC236}">
                    <a16:creationId xmlns:a16="http://schemas.microsoft.com/office/drawing/2014/main" id="{953DDCED-62D7-CA49-BA20-D8D4865E86D1}"/>
                  </a:ext>
                </a:extLst>
              </p:cNvPr>
              <p:cNvCxnSpPr/>
              <p:nvPr/>
            </p:nvCxnSpPr>
            <p:spPr>
              <a:xfrm>
                <a:off x="3871210" y="4014516"/>
                <a:ext cx="0" cy="2057398"/>
              </a:xfrm>
              <a:prstGeom prst="line">
                <a:avLst/>
              </a:prstGeom>
              <a:ln w="15875">
                <a:solidFill>
                  <a:schemeClr val="accent2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Arrow Connector 78">
              <a:extLst>
                <a:ext uri="{FF2B5EF4-FFF2-40B4-BE49-F238E27FC236}">
                  <a16:creationId xmlns:a16="http://schemas.microsoft.com/office/drawing/2014/main" id="{01F2D0DC-E24B-6B46-BDCD-5AFED8874C58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18" y="3395562"/>
              <a:ext cx="3516901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lg" len="lg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FF996A4-EABC-A643-AEBC-5754CFF5D620}"/>
                </a:ext>
              </a:extLst>
            </p:cNvPr>
            <p:cNvSpPr txBox="1"/>
            <p:nvPr/>
          </p:nvSpPr>
          <p:spPr>
            <a:xfrm>
              <a:off x="1051540" y="2507373"/>
              <a:ext cx="654507" cy="32829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0E6E775-02E6-CB4F-93B4-8DC8C66184C3}"/>
                </a:ext>
              </a:extLst>
            </p:cNvPr>
            <p:cNvSpPr txBox="1"/>
            <p:nvPr/>
          </p:nvSpPr>
          <p:spPr>
            <a:xfrm>
              <a:off x="3553720" y="2852009"/>
              <a:ext cx="586651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br>
                <a:rPr lang="en-US" altLang="ko-KR" sz="16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16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4" name="그룹 93">
              <a:extLst>
                <a:ext uri="{FF2B5EF4-FFF2-40B4-BE49-F238E27FC236}">
                  <a16:creationId xmlns:a16="http://schemas.microsoft.com/office/drawing/2014/main" id="{9F126076-10D1-4443-9A43-A3FF299945C6}"/>
                </a:ext>
              </a:extLst>
            </p:cNvPr>
            <p:cNvGrpSpPr/>
            <p:nvPr/>
          </p:nvGrpSpPr>
          <p:grpSpPr>
            <a:xfrm>
              <a:off x="2015176" y="1839238"/>
              <a:ext cx="898521" cy="266110"/>
              <a:chOff x="4245096" y="1892159"/>
              <a:chExt cx="898521" cy="277818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FE76240-663C-1D4D-AACD-A33162760232}"/>
                  </a:ext>
                </a:extLst>
              </p:cNvPr>
              <p:cNvSpPr txBox="1"/>
              <p:nvPr/>
            </p:nvSpPr>
            <p:spPr>
              <a:xfrm>
                <a:off x="4245096" y="1892159"/>
                <a:ext cx="368967" cy="2570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16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02347680-A7F5-CF4E-BC5F-3421356B65AF}"/>
                  </a:ext>
                </a:extLst>
              </p:cNvPr>
              <p:cNvSpPr txBox="1"/>
              <p:nvPr/>
            </p:nvSpPr>
            <p:spPr>
              <a:xfrm>
                <a:off x="4492525" y="1977186"/>
                <a:ext cx="651092" cy="19279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REF(</a:t>
                </a:r>
                <a:r>
                  <a:rPr lang="en-US" altLang="ko-KR" sz="1200" b="1" i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x-1</a:t>
                </a:r>
                <a:r>
                  <a:rPr lang="en-US" altLang="ko-KR" sz="1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7" name="그룹 99">
              <a:extLst>
                <a:ext uri="{FF2B5EF4-FFF2-40B4-BE49-F238E27FC236}">
                  <a16:creationId xmlns:a16="http://schemas.microsoft.com/office/drawing/2014/main" id="{6CFF4C7F-D64C-454F-A115-7F554838032A}"/>
                </a:ext>
              </a:extLst>
            </p:cNvPr>
            <p:cNvGrpSpPr/>
            <p:nvPr/>
          </p:nvGrpSpPr>
          <p:grpSpPr>
            <a:xfrm>
              <a:off x="3089863" y="1839238"/>
              <a:ext cx="898521" cy="266110"/>
              <a:chOff x="4245096" y="1892159"/>
              <a:chExt cx="898521" cy="277818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7CF99FE-B10E-F64E-B048-C851AA603F64}"/>
                  </a:ext>
                </a:extLst>
              </p:cNvPr>
              <p:cNvSpPr txBox="1"/>
              <p:nvPr/>
            </p:nvSpPr>
            <p:spPr>
              <a:xfrm>
                <a:off x="4245096" y="1892159"/>
                <a:ext cx="368967" cy="2570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16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32AD2C6-C931-7B40-A805-9EE40600EDF3}"/>
                  </a:ext>
                </a:extLst>
              </p:cNvPr>
              <p:cNvSpPr txBox="1"/>
              <p:nvPr/>
            </p:nvSpPr>
            <p:spPr>
              <a:xfrm>
                <a:off x="4492525" y="1977186"/>
                <a:ext cx="651092" cy="19279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200" b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</a:t>
                </a:r>
                <a:r>
                  <a:rPr lang="en-US" altLang="ko-KR" sz="1200" b="1" i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</a:t>
                </a:r>
                <a:endParaRPr lang="ko-KR" altLang="en-US" sz="1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1" name="그룹 107">
              <a:extLst>
                <a:ext uri="{FF2B5EF4-FFF2-40B4-BE49-F238E27FC236}">
                  <a16:creationId xmlns:a16="http://schemas.microsoft.com/office/drawing/2014/main" id="{8B5A163F-4D40-374C-BB8B-840D7EEC4033}"/>
                </a:ext>
              </a:extLst>
            </p:cNvPr>
            <p:cNvGrpSpPr/>
            <p:nvPr/>
          </p:nvGrpSpPr>
          <p:grpSpPr>
            <a:xfrm>
              <a:off x="4249543" y="3397317"/>
              <a:ext cx="898521" cy="266110"/>
              <a:chOff x="4245096" y="1892159"/>
              <a:chExt cx="898521" cy="277818"/>
            </a:xfrm>
          </p:grpSpPr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5F3D7F2C-E062-4E49-A59A-B5974E0679AB}"/>
                  </a:ext>
                </a:extLst>
              </p:cNvPr>
              <p:cNvSpPr txBox="1"/>
              <p:nvPr/>
            </p:nvSpPr>
            <p:spPr>
              <a:xfrm>
                <a:off x="4245096" y="1892159"/>
                <a:ext cx="368967" cy="2570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16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6700DCB9-7C03-664C-8F41-48063369D195}"/>
                  </a:ext>
                </a:extLst>
              </p:cNvPr>
              <p:cNvSpPr txBox="1"/>
              <p:nvPr/>
            </p:nvSpPr>
            <p:spPr>
              <a:xfrm>
                <a:off x="4492525" y="1977186"/>
                <a:ext cx="651092" cy="19279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2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AA4E3E5A-722E-084D-AAB3-6B233A49EB62}"/>
                </a:ext>
              </a:extLst>
            </p:cNvPr>
            <p:cNvSpPr txBox="1"/>
            <p:nvPr/>
          </p:nvSpPr>
          <p:spPr>
            <a:xfrm>
              <a:off x="2588151" y="1555267"/>
              <a:ext cx="26340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1600" b="1" i="1" dirty="0">
                  <a:solidFill>
                    <a:schemeClr val="bg2">
                      <a:lumMod val="50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Right after programming</a:t>
              </a:r>
              <a:endParaRPr lang="ko-KR" altLang="en-US" sz="1600" b="1" i="1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Existing Read-Retry Mitigation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CH" dirty="0"/>
              <a:t>Try to </a:t>
            </a:r>
            <a:r>
              <a:rPr lang="en-CH" dirty="0">
                <a:solidFill>
                  <a:schemeClr val="accent6"/>
                </a:solidFill>
              </a:rPr>
              <a:t>reduce </a:t>
            </a:r>
            <a:r>
              <a:rPr lang="en-CH" i="1" dirty="0">
                <a:solidFill>
                  <a:schemeClr val="accent6"/>
                </a:solidFill>
              </a:rPr>
              <a:t>N</a:t>
            </a:r>
            <a:r>
              <a:rPr lang="en-CH" baseline="-25000" dirty="0">
                <a:solidFill>
                  <a:schemeClr val="accent6"/>
                </a:solidFill>
              </a:rPr>
              <a:t>RR </a:t>
            </a:r>
            <a:r>
              <a:rPr lang="en-CH" dirty="0"/>
              <a:t>by predicting near-optimal V</a:t>
            </a:r>
            <a:r>
              <a:rPr lang="en-CH" baseline="-25000" dirty="0"/>
              <a:t>REF</a:t>
            </a:r>
            <a:r>
              <a:rPr lang="en-CH" dirty="0"/>
              <a:t> values</a:t>
            </a:r>
            <a:endParaRPr lang="en-CH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1B1847A-4A83-A04E-B3F9-5616EAFA6D5E}"/>
              </a:ext>
            </a:extLst>
          </p:cNvPr>
          <p:cNvGrpSpPr/>
          <p:nvPr/>
        </p:nvGrpSpPr>
        <p:grpSpPr>
          <a:xfrm>
            <a:off x="6562921" y="2103408"/>
            <a:ext cx="847450" cy="1649101"/>
            <a:chOff x="6562921" y="2103408"/>
            <a:chExt cx="847450" cy="1649101"/>
          </a:xfrm>
        </p:grpSpPr>
        <p:sp>
          <p:nvSpPr>
            <p:cNvPr id="33" name="직사각형 84">
              <a:extLst>
                <a:ext uri="{FF2B5EF4-FFF2-40B4-BE49-F238E27FC236}">
                  <a16:creationId xmlns:a16="http://schemas.microsoft.com/office/drawing/2014/main" id="{EE75A811-4F73-8D44-9F51-4F1FC56C73B6}"/>
                </a:ext>
              </a:extLst>
            </p:cNvPr>
            <p:cNvSpPr/>
            <p:nvPr/>
          </p:nvSpPr>
          <p:spPr>
            <a:xfrm>
              <a:off x="7010010" y="2117080"/>
              <a:ext cx="400361" cy="163542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4" name="이등변 삼각형 79">
              <a:extLst>
                <a:ext uri="{FF2B5EF4-FFF2-40B4-BE49-F238E27FC236}">
                  <a16:creationId xmlns:a16="http://schemas.microsoft.com/office/drawing/2014/main" id="{DB6944A6-7E04-BD46-9D02-FBF52E813C45}"/>
                </a:ext>
              </a:extLst>
            </p:cNvPr>
            <p:cNvSpPr/>
            <p:nvPr/>
          </p:nvSpPr>
          <p:spPr>
            <a:xfrm>
              <a:off x="6562921" y="2103408"/>
              <a:ext cx="263073" cy="1649101"/>
            </a:xfrm>
            <a:prstGeom prst="triangle">
              <a:avLst>
                <a:gd name="adj" fmla="val 100000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6" name="직사각형 83">
              <a:extLst>
                <a:ext uri="{FF2B5EF4-FFF2-40B4-BE49-F238E27FC236}">
                  <a16:creationId xmlns:a16="http://schemas.microsoft.com/office/drawing/2014/main" id="{B4D7DC16-785B-7F4D-9370-CCA05FB8D1C2}"/>
                </a:ext>
              </a:extLst>
            </p:cNvPr>
            <p:cNvSpPr/>
            <p:nvPr/>
          </p:nvSpPr>
          <p:spPr>
            <a:xfrm>
              <a:off x="6825866" y="2117080"/>
              <a:ext cx="343251" cy="163542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  <p:cxnSp>
        <p:nvCxnSpPr>
          <p:cNvPr id="42" name="직선 연결선 89">
            <a:extLst>
              <a:ext uri="{FF2B5EF4-FFF2-40B4-BE49-F238E27FC236}">
                <a16:creationId xmlns:a16="http://schemas.microsoft.com/office/drawing/2014/main" id="{D64BCA99-0CB4-4C4C-9E44-47292C5A21E5}"/>
              </a:ext>
            </a:extLst>
          </p:cNvPr>
          <p:cNvCxnSpPr/>
          <p:nvPr/>
        </p:nvCxnSpPr>
        <p:spPr>
          <a:xfrm>
            <a:off x="7412485" y="2101494"/>
            <a:ext cx="0" cy="1651015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94">
            <a:extLst>
              <a:ext uri="{FF2B5EF4-FFF2-40B4-BE49-F238E27FC236}">
                <a16:creationId xmlns:a16="http://schemas.microsoft.com/office/drawing/2014/main" id="{0451CF3A-8BA7-0945-909E-67B403BE1A3C}"/>
              </a:ext>
            </a:extLst>
          </p:cNvPr>
          <p:cNvCxnSpPr>
            <a:cxnSpLocks/>
          </p:cNvCxnSpPr>
          <p:nvPr/>
        </p:nvCxnSpPr>
        <p:spPr>
          <a:xfrm rot="20640000" flipV="1">
            <a:off x="6110684" y="3793478"/>
            <a:ext cx="532775" cy="250296"/>
          </a:xfrm>
          <a:prstGeom prst="straightConnector1">
            <a:avLst/>
          </a:prstGeom>
          <a:ln w="12700">
            <a:solidFill>
              <a:schemeClr val="accent1"/>
            </a:solidFill>
            <a:headEnd type="oval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그룹 113">
            <a:extLst>
              <a:ext uri="{FF2B5EF4-FFF2-40B4-BE49-F238E27FC236}">
                <a16:creationId xmlns:a16="http://schemas.microsoft.com/office/drawing/2014/main" id="{BD77982A-730F-6E40-9B2B-356736AA57AC}"/>
              </a:ext>
            </a:extLst>
          </p:cNvPr>
          <p:cNvGrpSpPr/>
          <p:nvPr/>
        </p:nvGrpSpPr>
        <p:grpSpPr>
          <a:xfrm>
            <a:off x="5463561" y="4074645"/>
            <a:ext cx="1312549" cy="319765"/>
            <a:chOff x="4245096" y="1921072"/>
            <a:chExt cx="880821" cy="229988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264E74C-58EB-D446-9DD7-CC8F74B23E0A}"/>
                </a:ext>
              </a:extLst>
            </p:cNvPr>
            <p:cNvSpPr txBox="1"/>
            <p:nvPr/>
          </p:nvSpPr>
          <p:spPr>
            <a:xfrm>
              <a:off x="4245096" y="1921072"/>
              <a:ext cx="368967" cy="199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1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b="1" baseline="-250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0330529-EE12-E14B-8342-D1A5222B5F1B}"/>
                </a:ext>
              </a:extLst>
            </p:cNvPr>
            <p:cNvSpPr txBox="1"/>
            <p:nvPr/>
          </p:nvSpPr>
          <p:spPr>
            <a:xfrm>
              <a:off x="4474825" y="1996104"/>
              <a:ext cx="651092" cy="15495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RR</a:t>
              </a:r>
              <a:r>
                <a:rPr lang="en-US" altLang="ko-KR" sz="1400" b="1" i="1" dirty="0">
                  <a:solidFill>
                    <a:schemeClr val="accent1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endParaRPr lang="ko-KR" altLang="en-US" sz="1400" b="1" i="1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41971912-D4E8-B944-BA9F-581C47201E6D}"/>
              </a:ext>
            </a:extLst>
          </p:cNvPr>
          <p:cNvGrpSpPr/>
          <p:nvPr/>
        </p:nvGrpSpPr>
        <p:grpSpPr>
          <a:xfrm>
            <a:off x="6564233" y="2102901"/>
            <a:ext cx="596512" cy="1649608"/>
            <a:chOff x="5357152" y="2102901"/>
            <a:chExt cx="596512" cy="1649608"/>
          </a:xfrm>
        </p:grpSpPr>
        <p:sp>
          <p:nvSpPr>
            <p:cNvPr id="99" name="이등변 삼각형 79">
              <a:extLst>
                <a:ext uri="{FF2B5EF4-FFF2-40B4-BE49-F238E27FC236}">
                  <a16:creationId xmlns:a16="http://schemas.microsoft.com/office/drawing/2014/main" id="{AAC10EBE-1824-9047-A4B0-1863EB8BD05C}"/>
                </a:ext>
              </a:extLst>
            </p:cNvPr>
            <p:cNvSpPr/>
            <p:nvPr/>
          </p:nvSpPr>
          <p:spPr>
            <a:xfrm>
              <a:off x="5357152" y="2102901"/>
              <a:ext cx="263073" cy="1649101"/>
            </a:xfrm>
            <a:prstGeom prst="triangle">
              <a:avLst>
                <a:gd name="adj" fmla="val 100000"/>
              </a:avLst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02" name="직사각형 83">
              <a:extLst>
                <a:ext uri="{FF2B5EF4-FFF2-40B4-BE49-F238E27FC236}">
                  <a16:creationId xmlns:a16="http://schemas.microsoft.com/office/drawing/2014/main" id="{4330849B-A2FE-0E41-9042-FE80484A64EE}"/>
                </a:ext>
              </a:extLst>
            </p:cNvPr>
            <p:cNvSpPr/>
            <p:nvPr/>
          </p:nvSpPr>
          <p:spPr>
            <a:xfrm>
              <a:off x="5610413" y="2117080"/>
              <a:ext cx="343251" cy="163542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  <p:sp>
        <p:nvSpPr>
          <p:cNvPr id="108" name="Oval 107">
            <a:extLst>
              <a:ext uri="{FF2B5EF4-FFF2-40B4-BE49-F238E27FC236}">
                <a16:creationId xmlns:a16="http://schemas.microsoft.com/office/drawing/2014/main" id="{5AE3C1A6-B4DE-8145-99A0-389B48900AF2}"/>
              </a:ext>
            </a:extLst>
          </p:cNvPr>
          <p:cNvSpPr/>
          <p:nvPr/>
        </p:nvSpPr>
        <p:spPr>
          <a:xfrm>
            <a:off x="5495739" y="4061667"/>
            <a:ext cx="811627" cy="369012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A34ABA0-C533-B64F-B44D-EB48AA82C5E3}"/>
              </a:ext>
            </a:extLst>
          </p:cNvPr>
          <p:cNvSpPr txBox="1"/>
          <p:nvPr/>
        </p:nvSpPr>
        <p:spPr>
          <a:xfrm>
            <a:off x="4161969" y="4211216"/>
            <a:ext cx="2235696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0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Prediction using</a:t>
            </a:r>
            <a:br>
              <a:rPr lang="en-US" sz="20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sz="20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error models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33ECC68-40D0-B341-BCB9-6082985B324F}"/>
              </a:ext>
            </a:extLst>
          </p:cNvPr>
          <p:cNvSpPr txBox="1"/>
          <p:nvPr/>
        </p:nvSpPr>
        <p:spPr>
          <a:xfrm>
            <a:off x="6658266" y="4365104"/>
            <a:ext cx="223569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0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Skip unnecessary</a:t>
            </a:r>
          </a:p>
          <a:p>
            <a:pPr algn="ctr" latinLnBrk="0"/>
            <a:r>
              <a:rPr lang="en-US" sz="20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retry steps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9B99781-B240-E748-869E-6267B5CAE897}"/>
              </a:ext>
            </a:extLst>
          </p:cNvPr>
          <p:cNvSpPr/>
          <p:nvPr/>
        </p:nvSpPr>
        <p:spPr>
          <a:xfrm>
            <a:off x="-14601" y="5098441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Helvetica" pitchFamily="2" charset="0"/>
              </a:rPr>
              <a:t>V</a:t>
            </a:r>
            <a:r>
              <a:rPr lang="en-US" sz="2800" baseline="-25000" dirty="0">
                <a:solidFill>
                  <a:schemeClr val="tx1"/>
                </a:solidFill>
                <a:latin typeface="Helvetica" pitchFamily="2" charset="0"/>
              </a:rPr>
              <a:t>TH</a:t>
            </a:r>
            <a:r>
              <a:rPr lang="en-US" sz="2800" dirty="0">
                <a:solidFill>
                  <a:schemeClr val="tx1"/>
                </a:solidFill>
                <a:latin typeface="Helvetica" pitchFamily="2" charset="0"/>
              </a:rPr>
              <a:t> changes are </a:t>
            </a:r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fast and large </a:t>
            </a:r>
            <a:r>
              <a:rPr lang="en-US" sz="2800" dirty="0">
                <a:solidFill>
                  <a:schemeClr val="tx1"/>
                </a:solidFill>
                <a:latin typeface="Helvetica" pitchFamily="2" charset="0"/>
              </a:rPr>
              <a:t>in modern SSDs</a:t>
            </a:r>
            <a:br>
              <a:rPr lang="en-US" sz="28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28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 </a:t>
            </a:r>
            <a:r>
              <a:rPr lang="en-US" sz="28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Hard to eliminate </a:t>
            </a:r>
            <a:r>
              <a:rPr lang="en-US" sz="28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read-retry</a:t>
            </a:r>
            <a:endParaRPr lang="en-US" sz="2800" dirty="0">
              <a:solidFill>
                <a:schemeClr val="tx1"/>
              </a:solidFill>
              <a:latin typeface="Helvetica" pitchFamily="2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582DAE9B-4A9C-9D4D-BBC3-7E4457FD9F5A}"/>
              </a:ext>
            </a:extLst>
          </p:cNvPr>
          <p:cNvGrpSpPr/>
          <p:nvPr/>
        </p:nvGrpSpPr>
        <p:grpSpPr>
          <a:xfrm>
            <a:off x="7170247" y="2101494"/>
            <a:ext cx="1595740" cy="2292916"/>
            <a:chOff x="7170247" y="2101494"/>
            <a:chExt cx="1595740" cy="2292916"/>
          </a:xfrm>
        </p:grpSpPr>
        <p:cxnSp>
          <p:nvCxnSpPr>
            <p:cNvPr id="41" name="직선 연결선 88">
              <a:extLst>
                <a:ext uri="{FF2B5EF4-FFF2-40B4-BE49-F238E27FC236}">
                  <a16:creationId xmlns:a16="http://schemas.microsoft.com/office/drawing/2014/main" id="{20B306C9-2149-0446-9FF4-90B5FFB5A0B4}"/>
                </a:ext>
              </a:extLst>
            </p:cNvPr>
            <p:cNvCxnSpPr/>
            <p:nvPr/>
          </p:nvCxnSpPr>
          <p:spPr>
            <a:xfrm>
              <a:off x="7170247" y="2101494"/>
              <a:ext cx="0" cy="1651015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화살표 연결선 98">
              <a:extLst>
                <a:ext uri="{FF2B5EF4-FFF2-40B4-BE49-F238E27FC236}">
                  <a16:creationId xmlns:a16="http://schemas.microsoft.com/office/drawing/2014/main" id="{06CFAA31-A49E-E94B-97FF-D859475B9B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80752" y="3738560"/>
              <a:ext cx="358339" cy="34012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oval" w="sm" len="sm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그룹 128">
              <a:extLst>
                <a:ext uri="{FF2B5EF4-FFF2-40B4-BE49-F238E27FC236}">
                  <a16:creationId xmlns:a16="http://schemas.microsoft.com/office/drawing/2014/main" id="{0A1957D0-C894-6D43-914F-8A54552D6513}"/>
                </a:ext>
              </a:extLst>
            </p:cNvPr>
            <p:cNvGrpSpPr/>
            <p:nvPr/>
          </p:nvGrpSpPr>
          <p:grpSpPr>
            <a:xfrm>
              <a:off x="7453438" y="4074645"/>
              <a:ext cx="1312549" cy="319765"/>
              <a:chOff x="4245096" y="1921072"/>
              <a:chExt cx="880821" cy="229988"/>
            </a:xfrm>
          </p:grpSpPr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9438A2F-52F3-7A4E-AA9A-BF974FD7DE41}"/>
                  </a:ext>
                </a:extLst>
              </p:cNvPr>
              <p:cNvSpPr txBox="1"/>
              <p:nvPr/>
            </p:nvSpPr>
            <p:spPr>
              <a:xfrm>
                <a:off x="4245096" y="1921072"/>
                <a:ext cx="368967" cy="19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DED1A980-533C-AA44-87AA-827A476231AF}"/>
                  </a:ext>
                </a:extLst>
              </p:cNvPr>
              <p:cNvSpPr txBox="1"/>
              <p:nvPr/>
            </p:nvSpPr>
            <p:spPr>
              <a:xfrm>
                <a:off x="4474825" y="1996104"/>
                <a:ext cx="651092" cy="154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4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RR1</a:t>
                </a:r>
                <a:endParaRPr lang="ko-KR" altLang="en-US" sz="14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01" name="이등변 삼각형 79">
            <a:extLst>
              <a:ext uri="{FF2B5EF4-FFF2-40B4-BE49-F238E27FC236}">
                <a16:creationId xmlns:a16="http://schemas.microsoft.com/office/drawing/2014/main" id="{5BA8750D-32F8-7248-9341-1EB1B6061A46}"/>
              </a:ext>
            </a:extLst>
          </p:cNvPr>
          <p:cNvSpPr/>
          <p:nvPr/>
        </p:nvSpPr>
        <p:spPr>
          <a:xfrm>
            <a:off x="6555092" y="2103408"/>
            <a:ext cx="263073" cy="1649101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AE11A004-8635-5343-993A-781AE8006510}"/>
              </a:ext>
            </a:extLst>
          </p:cNvPr>
          <p:cNvGrpSpPr/>
          <p:nvPr/>
        </p:nvGrpSpPr>
        <p:grpSpPr>
          <a:xfrm>
            <a:off x="6291265" y="2101494"/>
            <a:ext cx="1617082" cy="2292916"/>
            <a:chOff x="6291265" y="2101494"/>
            <a:chExt cx="1617082" cy="2292916"/>
          </a:xfrm>
        </p:grpSpPr>
        <p:cxnSp>
          <p:nvCxnSpPr>
            <p:cNvPr id="39" name="직선 연결선 49">
              <a:extLst>
                <a:ext uri="{FF2B5EF4-FFF2-40B4-BE49-F238E27FC236}">
                  <a16:creationId xmlns:a16="http://schemas.microsoft.com/office/drawing/2014/main" id="{03F8F2F4-4C75-5C40-9B31-616BD9D322C4}"/>
                </a:ext>
              </a:extLst>
            </p:cNvPr>
            <p:cNvCxnSpPr/>
            <p:nvPr/>
          </p:nvCxnSpPr>
          <p:spPr>
            <a:xfrm>
              <a:off x="6819867" y="2101494"/>
              <a:ext cx="0" cy="1651015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화살표 연결선 96">
              <a:extLst>
                <a:ext uri="{FF2B5EF4-FFF2-40B4-BE49-F238E27FC236}">
                  <a16:creationId xmlns:a16="http://schemas.microsoft.com/office/drawing/2014/main" id="{A07559D4-2367-CD4C-B500-D58B89A2B3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17043" y="3720396"/>
              <a:ext cx="101880" cy="36631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oval" w="sm" len="sm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840CEC6-5433-3144-A716-15AAD9D5EB82}"/>
                </a:ext>
              </a:extLst>
            </p:cNvPr>
            <p:cNvSpPr txBox="1"/>
            <p:nvPr/>
          </p:nvSpPr>
          <p:spPr>
            <a:xfrm>
              <a:off x="6522738" y="2710445"/>
              <a:ext cx="937781" cy="32829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6" name="그룹 122">
              <a:extLst>
                <a:ext uri="{FF2B5EF4-FFF2-40B4-BE49-F238E27FC236}">
                  <a16:creationId xmlns:a16="http://schemas.microsoft.com/office/drawing/2014/main" id="{BEC6CB9C-F054-134A-A296-C4E7E12586BE}"/>
                </a:ext>
              </a:extLst>
            </p:cNvPr>
            <p:cNvGrpSpPr/>
            <p:nvPr/>
          </p:nvGrpSpPr>
          <p:grpSpPr>
            <a:xfrm>
              <a:off x="6291265" y="4074645"/>
              <a:ext cx="1055093" cy="319765"/>
              <a:chOff x="4245096" y="1921072"/>
              <a:chExt cx="708048" cy="229988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A90A5302-B814-C94F-B1B2-218DC942F183}"/>
                  </a:ext>
                </a:extLst>
              </p:cNvPr>
              <p:cNvSpPr txBox="1"/>
              <p:nvPr/>
            </p:nvSpPr>
            <p:spPr>
              <a:xfrm>
                <a:off x="4245096" y="1921072"/>
                <a:ext cx="368967" cy="19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D43BC21-6495-3D44-911D-B63D9589FD47}"/>
                  </a:ext>
                </a:extLst>
              </p:cNvPr>
              <p:cNvSpPr txBox="1"/>
              <p:nvPr/>
            </p:nvSpPr>
            <p:spPr>
              <a:xfrm>
                <a:off x="4474825" y="1996104"/>
                <a:ext cx="478319" cy="154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4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RR(</a:t>
                </a:r>
                <a:r>
                  <a:rPr lang="en-US" altLang="ko-KR" sz="1400" b="1" i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N-1</a:t>
                </a:r>
                <a:r>
                  <a:rPr lang="en-US" altLang="ko-KR" sz="14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4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1EFDFAA3-BB2B-FF4A-87E5-CD63C47762CF}"/>
                </a:ext>
              </a:extLst>
            </p:cNvPr>
            <p:cNvSpPr txBox="1"/>
            <p:nvPr/>
          </p:nvSpPr>
          <p:spPr>
            <a:xfrm>
              <a:off x="6970566" y="3986271"/>
              <a:ext cx="93778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4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24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이등변 삼각형 77">
            <a:extLst>
              <a:ext uri="{FF2B5EF4-FFF2-40B4-BE49-F238E27FC236}">
                <a16:creationId xmlns:a16="http://schemas.microsoft.com/office/drawing/2014/main" id="{BB4491DD-9612-6549-85D6-EA27B921EE19}"/>
              </a:ext>
            </a:extLst>
          </p:cNvPr>
          <p:cNvSpPr/>
          <p:nvPr/>
        </p:nvSpPr>
        <p:spPr>
          <a:xfrm>
            <a:off x="6444208" y="3633605"/>
            <a:ext cx="123958" cy="118397"/>
          </a:xfrm>
          <a:prstGeom prst="triangle">
            <a:avLst>
              <a:gd name="adj" fmla="val 100000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D4A41806-22A0-0C47-8B1B-83F3EC69E142}"/>
              </a:ext>
            </a:extLst>
          </p:cNvPr>
          <p:cNvGrpSpPr/>
          <p:nvPr/>
        </p:nvGrpSpPr>
        <p:grpSpPr>
          <a:xfrm rot="21420000">
            <a:off x="6356840" y="3965708"/>
            <a:ext cx="1879811" cy="493940"/>
            <a:chOff x="1470283" y="3883320"/>
            <a:chExt cx="1879811" cy="606408"/>
          </a:xfrm>
        </p:grpSpPr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110197DD-7701-A948-854C-A0102675BC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0283" y="3883320"/>
              <a:ext cx="1879811" cy="60640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23E9CD1F-0AE7-4443-8CAC-A186A193735C}"/>
                </a:ext>
              </a:extLst>
            </p:cNvPr>
            <p:cNvCxnSpPr>
              <a:cxnSpLocks/>
            </p:cNvCxnSpPr>
            <p:nvPr/>
          </p:nvCxnSpPr>
          <p:spPr>
            <a:xfrm rot="2040000" flipH="1">
              <a:off x="1470283" y="3883320"/>
              <a:ext cx="1879811" cy="60640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이등변 삼각형 77">
            <a:extLst>
              <a:ext uri="{FF2B5EF4-FFF2-40B4-BE49-F238E27FC236}">
                <a16:creationId xmlns:a16="http://schemas.microsoft.com/office/drawing/2014/main" id="{33F2147E-6C1C-444B-9398-DABA71C9DBBE}"/>
              </a:ext>
            </a:extLst>
          </p:cNvPr>
          <p:cNvSpPr/>
          <p:nvPr/>
        </p:nvSpPr>
        <p:spPr>
          <a:xfrm>
            <a:off x="6444208" y="3633605"/>
            <a:ext cx="123958" cy="118397"/>
          </a:xfrm>
          <a:prstGeom prst="triangle">
            <a:avLst>
              <a:gd name="adj" fmla="val 100000"/>
            </a:avLst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15" name="이등변 삼각형 77">
            <a:extLst>
              <a:ext uri="{FF2B5EF4-FFF2-40B4-BE49-F238E27FC236}">
                <a16:creationId xmlns:a16="http://schemas.microsoft.com/office/drawing/2014/main" id="{840EEDED-A151-2546-A1F2-9B474D22ED52}"/>
              </a:ext>
            </a:extLst>
          </p:cNvPr>
          <p:cNvSpPr/>
          <p:nvPr/>
        </p:nvSpPr>
        <p:spPr>
          <a:xfrm>
            <a:off x="6444208" y="3633605"/>
            <a:ext cx="123958" cy="118397"/>
          </a:xfrm>
          <a:prstGeom prst="triangle">
            <a:avLst>
              <a:gd name="adj" fmla="val 100000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17" name="이등변 삼각형 77">
            <a:extLst>
              <a:ext uri="{FF2B5EF4-FFF2-40B4-BE49-F238E27FC236}">
                <a16:creationId xmlns:a16="http://schemas.microsoft.com/office/drawing/2014/main" id="{3C52B36A-C9B8-2C47-9885-BA3CE1539693}"/>
              </a:ext>
            </a:extLst>
          </p:cNvPr>
          <p:cNvSpPr/>
          <p:nvPr/>
        </p:nvSpPr>
        <p:spPr>
          <a:xfrm>
            <a:off x="6444208" y="3633605"/>
            <a:ext cx="123958" cy="118397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cxnSp>
        <p:nvCxnSpPr>
          <p:cNvPr id="38" name="직선 연결선 47">
            <a:extLst>
              <a:ext uri="{FF2B5EF4-FFF2-40B4-BE49-F238E27FC236}">
                <a16:creationId xmlns:a16="http://schemas.microsoft.com/office/drawing/2014/main" id="{50BCFFE2-4DC5-4B45-8364-7D864E996E6D}"/>
              </a:ext>
            </a:extLst>
          </p:cNvPr>
          <p:cNvCxnSpPr/>
          <p:nvPr/>
        </p:nvCxnSpPr>
        <p:spPr>
          <a:xfrm>
            <a:off x="6577629" y="2101494"/>
            <a:ext cx="0" cy="1651015"/>
          </a:xfrm>
          <a:prstGeom prst="line">
            <a:avLst/>
          </a:prstGeom>
          <a:ln w="158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71">
            <a:extLst>
              <a:ext uri="{FF2B5EF4-FFF2-40B4-BE49-F238E27FC236}">
                <a16:creationId xmlns:a16="http://schemas.microsoft.com/office/drawing/2014/main" id="{E2695BA5-B3F9-F24A-8284-9C5E5B58F8E1}"/>
              </a:ext>
            </a:extLst>
          </p:cNvPr>
          <p:cNvCxnSpPr>
            <a:cxnSpLocks/>
          </p:cNvCxnSpPr>
          <p:nvPr/>
        </p:nvCxnSpPr>
        <p:spPr>
          <a:xfrm>
            <a:off x="5130629" y="3752509"/>
            <a:ext cx="3277507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그룹 5">
            <a:extLst>
              <a:ext uri="{FF2B5EF4-FFF2-40B4-BE49-F238E27FC236}">
                <a16:creationId xmlns:a16="http://schemas.microsoft.com/office/drawing/2014/main" id="{2CCEB113-6452-CC4E-A01D-C8C9059544FE}"/>
              </a:ext>
            </a:extLst>
          </p:cNvPr>
          <p:cNvGrpSpPr/>
          <p:nvPr/>
        </p:nvGrpSpPr>
        <p:grpSpPr>
          <a:xfrm>
            <a:off x="5944038" y="2098753"/>
            <a:ext cx="827549" cy="1635578"/>
            <a:chOff x="8056016" y="1841260"/>
            <a:chExt cx="555349" cy="1382302"/>
          </a:xfrm>
        </p:grpSpPr>
        <p:sp>
          <p:nvSpPr>
            <p:cNvPr id="58" name="원호 194">
              <a:extLst>
                <a:ext uri="{FF2B5EF4-FFF2-40B4-BE49-F238E27FC236}">
                  <a16:creationId xmlns:a16="http://schemas.microsoft.com/office/drawing/2014/main" id="{1376CEF8-A31C-C149-B3EF-026CA9DC5589}"/>
                </a:ext>
              </a:extLst>
            </p:cNvPr>
            <p:cNvSpPr/>
            <p:nvPr/>
          </p:nvSpPr>
          <p:spPr>
            <a:xfrm flipV="1">
              <a:off x="8261315" y="3023353"/>
              <a:ext cx="222406" cy="200209"/>
            </a:xfrm>
            <a:prstGeom prst="arc">
              <a:avLst>
                <a:gd name="adj1" fmla="val 16233152"/>
                <a:gd name="adj2" fmla="val 21185836"/>
              </a:avLst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cxnSp>
          <p:nvCxnSpPr>
            <p:cNvPr id="59" name="직선 연결선 196">
              <a:extLst>
                <a:ext uri="{FF2B5EF4-FFF2-40B4-BE49-F238E27FC236}">
                  <a16:creationId xmlns:a16="http://schemas.microsoft.com/office/drawing/2014/main" id="{3907AD6D-4A78-B745-9C5E-A7756380DC95}"/>
                </a:ext>
              </a:extLst>
            </p:cNvPr>
            <p:cNvCxnSpPr>
              <a:cxnSpLocks/>
            </p:cNvCxnSpPr>
            <p:nvPr/>
          </p:nvCxnSpPr>
          <p:spPr>
            <a:xfrm rot="240000" flipV="1">
              <a:off x="8526640" y="1854558"/>
              <a:ext cx="84725" cy="1293614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원호 86">
              <a:extLst>
                <a:ext uri="{FF2B5EF4-FFF2-40B4-BE49-F238E27FC236}">
                  <a16:creationId xmlns:a16="http://schemas.microsoft.com/office/drawing/2014/main" id="{564B1B22-53DE-BC43-BADE-EECBEA189BBA}"/>
                </a:ext>
              </a:extLst>
            </p:cNvPr>
            <p:cNvSpPr/>
            <p:nvPr/>
          </p:nvSpPr>
          <p:spPr>
            <a:xfrm flipH="1" flipV="1">
              <a:off x="8274807" y="3023353"/>
              <a:ext cx="213727" cy="200209"/>
            </a:xfrm>
            <a:prstGeom prst="arc">
              <a:avLst>
                <a:gd name="adj1" fmla="val 16233152"/>
                <a:gd name="adj2" fmla="val 21185836"/>
              </a:avLst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cxnSp>
          <p:nvCxnSpPr>
            <p:cNvPr id="61" name="직선 연결선 87">
              <a:extLst>
                <a:ext uri="{FF2B5EF4-FFF2-40B4-BE49-F238E27FC236}">
                  <a16:creationId xmlns:a16="http://schemas.microsoft.com/office/drawing/2014/main" id="{0CFA1BA9-3723-DF4B-BD4D-39E4465914A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56016" y="1841260"/>
              <a:ext cx="213727" cy="13100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2207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E7EF8-FE21-AC41-8477-1B38177E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839C-6305-144D-8EA1-04C99F0CC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134" y="764703"/>
            <a:ext cx="8739732" cy="5680231"/>
          </a:xfrm>
        </p:spPr>
        <p:txBody>
          <a:bodyPr/>
          <a:lstStyle/>
          <a:p>
            <a:r>
              <a:rPr lang="en-CH" b="1" u="sng" dirty="0">
                <a:solidFill>
                  <a:srgbClr val="C00000"/>
                </a:solidFill>
              </a:rPr>
              <a:t>Problem:</a:t>
            </a:r>
            <a:r>
              <a:rPr lang="en-CH" dirty="0"/>
              <a:t> </a:t>
            </a:r>
            <a:r>
              <a:rPr lang="en-CH" dirty="0">
                <a:solidFill>
                  <a:srgbClr val="C00000"/>
                </a:solidFill>
              </a:rPr>
              <a:t>Long read latency </a:t>
            </a:r>
            <a:r>
              <a:rPr lang="en-CH" dirty="0"/>
              <a:t>in modern SSDs due to </a:t>
            </a:r>
            <a:r>
              <a:rPr lang="en-CH" dirty="0">
                <a:solidFill>
                  <a:srgbClr val="C00000"/>
                </a:solidFill>
              </a:rPr>
              <a:t>read-retry</a:t>
            </a:r>
          </a:p>
          <a:p>
            <a:pPr lvl="1"/>
            <a:r>
              <a:rPr lang="en-CH" dirty="0">
                <a:solidFill>
                  <a:srgbClr val="C00000"/>
                </a:solidFill>
              </a:rPr>
              <a:t>Frequently </a:t>
            </a:r>
            <a:r>
              <a:rPr lang="en-CH" dirty="0"/>
              <a:t>requires</a:t>
            </a:r>
            <a:r>
              <a:rPr lang="en-CH" dirty="0">
                <a:solidFill>
                  <a:srgbClr val="C00000"/>
                </a:solidFill>
              </a:rPr>
              <a:t> multiple retry steps </a:t>
            </a:r>
            <a:r>
              <a:rPr lang="en-CH" dirty="0"/>
              <a:t>to read an erroneous page</a:t>
            </a:r>
          </a:p>
          <a:p>
            <a:pPr lvl="1"/>
            <a:endParaRPr lang="en-CH" dirty="0"/>
          </a:p>
          <a:p>
            <a:r>
              <a:rPr lang="en-CH" b="1" u="sng" dirty="0">
                <a:solidFill>
                  <a:srgbClr val="0070C0"/>
                </a:solidFill>
              </a:rPr>
              <a:t>Goal:</a:t>
            </a:r>
            <a:r>
              <a:rPr lang="en-CH" dirty="0"/>
              <a:t> Reduce the </a:t>
            </a:r>
            <a:r>
              <a:rPr lang="en-CH" dirty="0">
                <a:solidFill>
                  <a:srgbClr val="0070C0"/>
                </a:solidFill>
              </a:rPr>
              <a:t>latency</a:t>
            </a:r>
            <a:r>
              <a:rPr lang="en-CH" dirty="0"/>
              <a:t> of each read-retry operation</a:t>
            </a:r>
          </a:p>
          <a:p>
            <a:endParaRPr lang="en-CH" dirty="0"/>
          </a:p>
          <a:p>
            <a:r>
              <a:rPr lang="en-CH" b="1" u="sng" dirty="0">
                <a:solidFill>
                  <a:schemeClr val="accent6"/>
                </a:solidFill>
              </a:rPr>
              <a:t>Key Ideas:</a:t>
            </a:r>
            <a:endParaRPr lang="en-CH" dirty="0">
              <a:solidFill>
                <a:schemeClr val="accent6"/>
              </a:solidFill>
            </a:endParaRPr>
          </a:p>
          <a:p>
            <a:pPr lvl="1"/>
            <a:r>
              <a:rPr lang="en-CH" b="1" dirty="0"/>
              <a:t>Pipelined Read-Retry (PR</a:t>
            </a:r>
            <a:r>
              <a:rPr lang="en-CH" b="1" baseline="30000" dirty="0"/>
              <a:t>2</a:t>
            </a:r>
            <a:r>
              <a:rPr lang="en-CH" b="1" dirty="0"/>
              <a:t>): </a:t>
            </a:r>
            <a:r>
              <a:rPr lang="en-CH" dirty="0">
                <a:solidFill>
                  <a:schemeClr val="accent6"/>
                </a:solidFill>
              </a:rPr>
              <a:t>Concurrently</a:t>
            </a:r>
            <a:r>
              <a:rPr lang="en-CH" dirty="0"/>
              <a:t> perform consecutive retry steps using the </a:t>
            </a:r>
            <a:r>
              <a:rPr lang="en-CH" dirty="0">
                <a:solidFill>
                  <a:schemeClr val="accent6"/>
                </a:solidFill>
              </a:rPr>
              <a:t>CACHE READ command</a:t>
            </a:r>
          </a:p>
          <a:p>
            <a:pPr lvl="1"/>
            <a:r>
              <a:rPr lang="en-CH" b="1" dirty="0"/>
              <a:t>Adaptive Read-Retry (AR</a:t>
            </a:r>
            <a:r>
              <a:rPr lang="en-CH" b="1" baseline="30000" dirty="0"/>
              <a:t>2</a:t>
            </a:r>
            <a:r>
              <a:rPr lang="en-CH" b="1" dirty="0"/>
              <a:t>): </a:t>
            </a:r>
            <a:r>
              <a:rPr lang="en-CH" dirty="0"/>
              <a:t>Reduce </a:t>
            </a:r>
            <a:r>
              <a:rPr lang="en-CH" dirty="0">
                <a:solidFill>
                  <a:schemeClr val="accent6"/>
                </a:solidFill>
              </a:rPr>
              <a:t>read-timing parameters </a:t>
            </a:r>
            <a:r>
              <a:rPr lang="en-CH" dirty="0"/>
              <a:t>for every retry step</a:t>
            </a:r>
            <a:r>
              <a:rPr lang="en-CH" dirty="0">
                <a:solidFill>
                  <a:schemeClr val="accent6"/>
                </a:solidFill>
              </a:rPr>
              <a:t> </a:t>
            </a:r>
            <a:r>
              <a:rPr lang="en-CH" dirty="0"/>
              <a:t>by exploiting the </a:t>
            </a:r>
            <a:r>
              <a:rPr lang="en-CH" dirty="0">
                <a:solidFill>
                  <a:schemeClr val="accent6"/>
                </a:solidFill>
              </a:rPr>
              <a:t>reliability margin</a:t>
            </a:r>
            <a:r>
              <a:rPr lang="en-CH" dirty="0"/>
              <a:t> provided by </a:t>
            </a:r>
            <a:r>
              <a:rPr lang="en-CH" dirty="0">
                <a:solidFill>
                  <a:schemeClr val="accent6"/>
                </a:solidFill>
              </a:rPr>
              <a:t>strong ECC</a:t>
            </a:r>
          </a:p>
          <a:p>
            <a:pPr lvl="1"/>
            <a:r>
              <a:rPr lang="en-CH" dirty="0">
                <a:solidFill>
                  <a:schemeClr val="accent6"/>
                </a:solidFill>
              </a:rPr>
              <a:t>Small implementation overhead </a:t>
            </a:r>
            <a:r>
              <a:rPr lang="en-CH" dirty="0"/>
              <a:t>and</a:t>
            </a:r>
            <a:r>
              <a:rPr lang="en-CH" dirty="0">
                <a:solidFill>
                  <a:schemeClr val="accent6"/>
                </a:solidFill>
              </a:rPr>
              <a:t> no changes </a:t>
            </a:r>
            <a:r>
              <a:rPr lang="en-CH" dirty="0"/>
              <a:t>to NAND flash chips</a:t>
            </a:r>
          </a:p>
          <a:p>
            <a:pPr lvl="1"/>
            <a:endParaRPr lang="en-CH" dirty="0"/>
          </a:p>
          <a:p>
            <a:r>
              <a:rPr lang="en-CH" b="1" u="sng" dirty="0">
                <a:solidFill>
                  <a:srgbClr val="7030A0"/>
                </a:solidFill>
              </a:rPr>
              <a:t>Evaluation Results:</a:t>
            </a:r>
            <a:r>
              <a:rPr lang="en-CH" b="1" dirty="0">
                <a:solidFill>
                  <a:srgbClr val="7030A0"/>
                </a:solidFill>
              </a:rPr>
              <a:t> </a:t>
            </a:r>
            <a:r>
              <a:rPr lang="en-CH" dirty="0"/>
              <a:t>Our proposal improves SSD response time by</a:t>
            </a:r>
          </a:p>
          <a:p>
            <a:pPr lvl="1"/>
            <a:r>
              <a:rPr lang="en-CH" dirty="0"/>
              <a:t>Up to </a:t>
            </a:r>
            <a:r>
              <a:rPr lang="en-CH" dirty="0">
                <a:solidFill>
                  <a:srgbClr val="7030A0"/>
                </a:solidFill>
              </a:rPr>
              <a:t>51%</a:t>
            </a:r>
            <a:r>
              <a:rPr lang="en-CH" dirty="0"/>
              <a:t> (</a:t>
            </a:r>
            <a:r>
              <a:rPr lang="en-CH" dirty="0">
                <a:solidFill>
                  <a:srgbClr val="7030A0"/>
                </a:solidFill>
              </a:rPr>
              <a:t>35%</a:t>
            </a:r>
            <a:r>
              <a:rPr lang="en-CH" dirty="0"/>
              <a:t> on average) compared to a high-end SSD</a:t>
            </a:r>
          </a:p>
          <a:p>
            <a:pPr lvl="1"/>
            <a:r>
              <a:rPr lang="en-CH" dirty="0"/>
              <a:t>Up to </a:t>
            </a:r>
            <a:r>
              <a:rPr lang="en-CH" dirty="0">
                <a:solidFill>
                  <a:srgbClr val="7030A0"/>
                </a:solidFill>
              </a:rPr>
              <a:t>32%</a:t>
            </a:r>
            <a:r>
              <a:rPr lang="en-CH" dirty="0"/>
              <a:t> (</a:t>
            </a:r>
            <a:r>
              <a:rPr lang="en-CH" dirty="0">
                <a:solidFill>
                  <a:srgbClr val="7030A0"/>
                </a:solidFill>
              </a:rPr>
              <a:t>17%</a:t>
            </a:r>
            <a:r>
              <a:rPr lang="en-CH" dirty="0"/>
              <a:t> on average) compared to a state-of-the-art baseline</a:t>
            </a:r>
          </a:p>
          <a:p>
            <a:pPr lvl="1"/>
            <a:endParaRPr lang="en-CH" dirty="0"/>
          </a:p>
          <a:p>
            <a:pPr lvl="1"/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39E57-6196-DA44-8610-C1D8142D97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176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1AC-8398-8B47-99A7-FD2626BF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Talk 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28B04-7DFB-BE49-AB96-B9D22F0C7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6BDD0A-D9B1-6E4E-B94D-BF47ECE9EE0C}"/>
              </a:ext>
            </a:extLst>
          </p:cNvPr>
          <p:cNvSpPr txBox="1">
            <a:spLocks/>
          </p:cNvSpPr>
          <p:nvPr/>
        </p:nvSpPr>
        <p:spPr bwMode="auto">
          <a:xfrm>
            <a:off x="233362" y="760206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Read-Retry in Modern NAND Flash-Based SSDs</a:t>
            </a:r>
          </a:p>
          <a:p>
            <a:pPr marL="344487" lvl="1" indent="0">
              <a:buFont typeface="Wingdings" pitchFamily="2" charset="2"/>
              <a:buNone/>
            </a:pPr>
            <a:endParaRPr lang="en-CH" sz="2800" kern="0" dirty="0"/>
          </a:p>
          <a:p>
            <a:pPr marL="344487" lvl="1" indent="0">
              <a:buFont typeface="Wingdings" pitchFamily="2" charset="2"/>
              <a:buNone/>
            </a:pPr>
            <a:endParaRPr lang="en-CH" sz="1500" kern="0" dirty="0"/>
          </a:p>
          <a:p>
            <a:r>
              <a:rPr lang="en-CH" sz="2800" kern="0" dirty="0"/>
              <a:t>PR</a:t>
            </a:r>
            <a:r>
              <a:rPr lang="en-CH" sz="2800" kern="0" baseline="30000" dirty="0"/>
              <a:t>2</a:t>
            </a:r>
            <a:r>
              <a:rPr lang="en-CH" sz="2800" kern="0" dirty="0"/>
              <a:t>: Pipelined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AR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Adaptive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191379466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ADF0CE3-21AE-964E-AEB5-F6A5B75E3291}"/>
              </a:ext>
            </a:extLst>
          </p:cNvPr>
          <p:cNvGrpSpPr/>
          <p:nvPr/>
        </p:nvGrpSpPr>
        <p:grpSpPr>
          <a:xfrm>
            <a:off x="-612576" y="1556792"/>
            <a:ext cx="9883263" cy="4016012"/>
            <a:chOff x="-612576" y="1556792"/>
            <a:chExt cx="9883263" cy="4016012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1372EC4-7D9C-E846-B7BB-771C5B44D230}"/>
                </a:ext>
              </a:extLst>
            </p:cNvPr>
            <p:cNvSpPr txBox="1"/>
            <p:nvPr/>
          </p:nvSpPr>
          <p:spPr>
            <a:xfrm>
              <a:off x="921583" y="1879693"/>
              <a:ext cx="2358960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chemeClr val="accent6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</a:t>
              </a:r>
              <a:endParaRPr lang="ko-KR" altLang="en-US" sz="2400" b="1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BFAEE985-E258-8944-A69B-62805BEEE86E}"/>
                </a:ext>
              </a:extLst>
            </p:cNvPr>
            <p:cNvSpPr txBox="1"/>
            <p:nvPr/>
          </p:nvSpPr>
          <p:spPr>
            <a:xfrm>
              <a:off x="2643134" y="1879693"/>
              <a:ext cx="974977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rgbClr val="D77A0B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tECC</a:t>
              </a:r>
              <a:endParaRPr lang="ko-KR" altLang="en-US" sz="2400" b="1" dirty="0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90099A3-7D5B-E94B-8113-BB584A809C6C}"/>
                </a:ext>
              </a:extLst>
            </p:cNvPr>
            <p:cNvSpPr txBox="1"/>
            <p:nvPr/>
          </p:nvSpPr>
          <p:spPr>
            <a:xfrm>
              <a:off x="1000176" y="1556792"/>
              <a:ext cx="3139776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 err="1">
                  <a:solidFill>
                    <a:schemeClr val="accent1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tDMA</a:t>
              </a:r>
              <a:endParaRPr lang="ko-KR" altLang="en-US" sz="2400" b="1" dirty="0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0DEB8DB-E78C-F04D-A7F9-CF4B9DF3D77F}"/>
                </a:ext>
              </a:extLst>
            </p:cNvPr>
            <p:cNvSpPr txBox="1"/>
            <p:nvPr/>
          </p:nvSpPr>
          <p:spPr>
            <a:xfrm>
              <a:off x="5317052" y="1582747"/>
              <a:ext cx="395363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ECC Capability</a:t>
              </a:r>
              <a:r>
                <a:rPr lang="en-US" sz="2400" b="1" i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C</a:t>
              </a:r>
              <a:r>
                <a:rPr lang="en-US" sz="2400" b="1" baseline="-250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ECC</a:t>
              </a:r>
              <a:r>
                <a:rPr lang="en-US" sz="2400" b="1" i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72</a:t>
              </a:r>
            </a:p>
          </p:txBody>
        </p:sp>
        <p:sp>
          <p:nvSpPr>
            <p:cNvPr id="49" name="직사각형 77">
              <a:extLst>
                <a:ext uri="{FF2B5EF4-FFF2-40B4-BE49-F238E27FC236}">
                  <a16:creationId xmlns:a16="http://schemas.microsoft.com/office/drawing/2014/main" id="{1F1D0332-9776-F74F-BAA6-FBDCCA96B77D}"/>
                </a:ext>
              </a:extLst>
            </p:cNvPr>
            <p:cNvSpPr/>
            <p:nvPr/>
          </p:nvSpPr>
          <p:spPr>
            <a:xfrm>
              <a:off x="1119519" y="2312302"/>
              <a:ext cx="790882" cy="538368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86C21B-F826-F04B-B6B5-23950E2E520E}"/>
                </a:ext>
              </a:extLst>
            </p:cNvPr>
            <p:cNvSpPr txBox="1"/>
            <p:nvPr/>
          </p:nvSpPr>
          <p:spPr>
            <a:xfrm>
              <a:off x="-117071" y="2827453"/>
              <a:ext cx="1633294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RR1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C0A287A-5547-9A42-AC0D-47460CC3A15C}"/>
                </a:ext>
              </a:extLst>
            </p:cNvPr>
            <p:cNvSpPr txBox="1"/>
            <p:nvPr/>
          </p:nvSpPr>
          <p:spPr>
            <a:xfrm>
              <a:off x="-612576" y="3995264"/>
              <a:ext cx="2630438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</a:t>
              </a:r>
              <a:r>
                <a:rPr lang="en-US" altLang="ko-KR" sz="2400" b="1" i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(N – 1)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59A1C8-F736-EF40-AFBC-85B780BC3A6D}"/>
                </a:ext>
              </a:extLst>
            </p:cNvPr>
            <p:cNvSpPr txBox="1"/>
            <p:nvPr/>
          </p:nvSpPr>
          <p:spPr>
            <a:xfrm>
              <a:off x="-612576" y="4382107"/>
              <a:ext cx="2630438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</a:t>
              </a:r>
              <a:r>
                <a:rPr lang="en-US" altLang="ko-KR" sz="2400" b="1" i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N 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4" name="직사각형 97">
              <a:extLst>
                <a:ext uri="{FF2B5EF4-FFF2-40B4-BE49-F238E27FC236}">
                  <a16:creationId xmlns:a16="http://schemas.microsoft.com/office/drawing/2014/main" id="{06CB87D3-188A-C345-9600-BBFAC0837C6A}"/>
                </a:ext>
              </a:extLst>
            </p:cNvPr>
            <p:cNvSpPr/>
            <p:nvPr/>
          </p:nvSpPr>
          <p:spPr>
            <a:xfrm rot="5460000">
              <a:off x="502029" y="3547884"/>
              <a:ext cx="388773" cy="61024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grpSp>
          <p:nvGrpSpPr>
            <p:cNvPr id="56" name="그룹 50">
              <a:extLst>
                <a:ext uri="{FF2B5EF4-FFF2-40B4-BE49-F238E27FC236}">
                  <a16:creationId xmlns:a16="http://schemas.microsoft.com/office/drawing/2014/main" id="{2C97B421-A53A-7F45-99D7-4DF177BCED1C}"/>
                </a:ext>
              </a:extLst>
            </p:cNvPr>
            <p:cNvGrpSpPr/>
            <p:nvPr/>
          </p:nvGrpSpPr>
          <p:grpSpPr>
            <a:xfrm>
              <a:off x="6329098" y="4342458"/>
              <a:ext cx="1388022" cy="404492"/>
              <a:chOff x="1874519" y="3824332"/>
              <a:chExt cx="4230088" cy="275445"/>
            </a:xfrm>
          </p:grpSpPr>
          <p:sp>
            <p:nvSpPr>
              <p:cNvPr id="57" name="직사각형 51">
                <a:extLst>
                  <a:ext uri="{FF2B5EF4-FFF2-40B4-BE49-F238E27FC236}">
                    <a16:creationId xmlns:a16="http://schemas.microsoft.com/office/drawing/2014/main" id="{B0F904ED-95A8-1742-BF56-2F64A0A75A5A}"/>
                  </a:ext>
                </a:extLst>
              </p:cNvPr>
              <p:cNvSpPr/>
              <p:nvPr/>
            </p:nvSpPr>
            <p:spPr>
              <a:xfrm>
                <a:off x="1874519" y="3824333"/>
                <a:ext cx="2921000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58" name="직사각형 52">
                <a:extLst>
                  <a:ext uri="{FF2B5EF4-FFF2-40B4-BE49-F238E27FC236}">
                    <a16:creationId xmlns:a16="http://schemas.microsoft.com/office/drawing/2014/main" id="{DCB6BCD1-2EBF-8C43-A163-694541B10DE6}"/>
                  </a:ext>
                </a:extLst>
              </p:cNvPr>
              <p:cNvSpPr/>
              <p:nvPr/>
            </p:nvSpPr>
            <p:spPr>
              <a:xfrm>
                <a:off x="4795519" y="3824337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59" name="직사각형 53">
                <a:extLst>
                  <a:ext uri="{FF2B5EF4-FFF2-40B4-BE49-F238E27FC236}">
                    <a16:creationId xmlns:a16="http://schemas.microsoft.com/office/drawing/2014/main" id="{F6412F78-A75E-4C41-A42B-FCD2B4ED9AA8}"/>
                  </a:ext>
                </a:extLst>
              </p:cNvPr>
              <p:cNvSpPr/>
              <p:nvPr/>
            </p:nvSpPr>
            <p:spPr>
              <a:xfrm>
                <a:off x="5374633" y="3824332"/>
                <a:ext cx="729974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64" name="그룹 45">
              <a:extLst>
                <a:ext uri="{FF2B5EF4-FFF2-40B4-BE49-F238E27FC236}">
                  <a16:creationId xmlns:a16="http://schemas.microsoft.com/office/drawing/2014/main" id="{F1485BDF-EB06-7E4E-B1FE-802D6C5365E3}"/>
                </a:ext>
              </a:extLst>
            </p:cNvPr>
            <p:cNvGrpSpPr/>
            <p:nvPr/>
          </p:nvGrpSpPr>
          <p:grpSpPr>
            <a:xfrm>
              <a:off x="2900546" y="2790102"/>
              <a:ext cx="1388022" cy="404485"/>
              <a:chOff x="1874519" y="3830320"/>
              <a:chExt cx="4230088" cy="275440"/>
            </a:xfrm>
          </p:grpSpPr>
          <p:sp>
            <p:nvSpPr>
              <p:cNvPr id="65" name="직사각형 46">
                <a:extLst>
                  <a:ext uri="{FF2B5EF4-FFF2-40B4-BE49-F238E27FC236}">
                    <a16:creationId xmlns:a16="http://schemas.microsoft.com/office/drawing/2014/main" id="{A68CBBA6-3C81-A540-A253-0BDCE8989A3D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66" name="직사각형 47">
                <a:extLst>
                  <a:ext uri="{FF2B5EF4-FFF2-40B4-BE49-F238E27FC236}">
                    <a16:creationId xmlns:a16="http://schemas.microsoft.com/office/drawing/2014/main" id="{C32C9A9B-C5F8-1344-AABA-C3D2595C0720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67" name="직사각형 48">
                <a:extLst>
                  <a:ext uri="{FF2B5EF4-FFF2-40B4-BE49-F238E27FC236}">
                    <a16:creationId xmlns:a16="http://schemas.microsoft.com/office/drawing/2014/main" id="{C11C2938-18E1-0648-A5E3-F59F81090810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68" name="그룹 58">
              <a:extLst>
                <a:ext uri="{FF2B5EF4-FFF2-40B4-BE49-F238E27FC236}">
                  <a16:creationId xmlns:a16="http://schemas.microsoft.com/office/drawing/2014/main" id="{343875D2-BAD1-3D4B-95A9-3B134EE22800}"/>
                </a:ext>
              </a:extLst>
            </p:cNvPr>
            <p:cNvGrpSpPr/>
            <p:nvPr/>
          </p:nvGrpSpPr>
          <p:grpSpPr>
            <a:xfrm>
              <a:off x="4900354" y="3899960"/>
              <a:ext cx="1420876" cy="489429"/>
              <a:chOff x="1774395" y="3801400"/>
              <a:chExt cx="4330212" cy="333284"/>
            </a:xfrm>
          </p:grpSpPr>
          <p:sp>
            <p:nvSpPr>
              <p:cNvPr id="69" name="직사각형 59">
                <a:extLst>
                  <a:ext uri="{FF2B5EF4-FFF2-40B4-BE49-F238E27FC236}">
                    <a16:creationId xmlns:a16="http://schemas.microsoft.com/office/drawing/2014/main" id="{05363645-36D6-E042-9CD5-273F2D546F7A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0" name="직사각형 60">
                <a:extLst>
                  <a:ext uri="{FF2B5EF4-FFF2-40B4-BE49-F238E27FC236}">
                    <a16:creationId xmlns:a16="http://schemas.microsoft.com/office/drawing/2014/main" id="{5FACB5C4-5293-2B43-AA65-D91AE4E4B1BB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1" name="직사각형 61">
                <a:extLst>
                  <a:ext uri="{FF2B5EF4-FFF2-40B4-BE49-F238E27FC236}">
                    <a16:creationId xmlns:a16="http://schemas.microsoft.com/office/drawing/2014/main" id="{6C0B8EF8-6ED1-894A-B4DB-E871B28B1670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72" name="직사각형 70">
                <a:extLst>
                  <a:ext uri="{FF2B5EF4-FFF2-40B4-BE49-F238E27FC236}">
                    <a16:creationId xmlns:a16="http://schemas.microsoft.com/office/drawing/2014/main" id="{C40D06FC-B6CB-3547-893C-C22CCEFBA804}"/>
                  </a:ext>
                </a:extLst>
              </p:cNvPr>
              <p:cNvSpPr/>
              <p:nvPr/>
            </p:nvSpPr>
            <p:spPr>
              <a:xfrm>
                <a:off x="1774395" y="3801400"/>
                <a:ext cx="2492712" cy="333284"/>
              </a:xfrm>
              <a:prstGeom prst="rect">
                <a:avLst/>
              </a:prstGeom>
              <a:solidFill>
                <a:sysClr val="window" lastClr="FFFFFF"/>
              </a:solidFill>
              <a:ln w="15875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75" name="직선 화살표 연결선 80">
              <a:extLst>
                <a:ext uri="{FF2B5EF4-FFF2-40B4-BE49-F238E27FC236}">
                  <a16:creationId xmlns:a16="http://schemas.microsoft.com/office/drawing/2014/main" id="{D025E6C1-5157-6E4D-8843-768A3F2F1973}"/>
                </a:ext>
              </a:extLst>
            </p:cNvPr>
            <p:cNvCxnSpPr>
              <a:cxnSpLocks/>
            </p:cNvCxnSpPr>
            <p:nvPr/>
          </p:nvCxnSpPr>
          <p:spPr>
            <a:xfrm rot="21060000" flipH="1">
              <a:off x="2159530" y="2566579"/>
              <a:ext cx="369513" cy="218206"/>
            </a:xfrm>
            <a:prstGeom prst="straightConnector1">
              <a:avLst/>
            </a:prstGeom>
            <a:noFill/>
            <a:ln w="12700" cap="flat" cmpd="sng" algn="ctr">
              <a:solidFill>
                <a:srgbClr val="4472C4">
                  <a:lumMod val="75000"/>
                </a:srgbClr>
              </a:solidFill>
              <a:prstDash val="solid"/>
              <a:miter lim="800000"/>
              <a:headEnd w="lg" len="lg"/>
              <a:tailEnd type="triangle" w="lg" len="lg"/>
            </a:ln>
            <a:effectLst/>
          </p:spPr>
        </p:cxnSp>
        <p:sp>
          <p:nvSpPr>
            <p:cNvPr id="77" name="직사각형 87">
              <a:extLst>
                <a:ext uri="{FF2B5EF4-FFF2-40B4-BE49-F238E27FC236}">
                  <a16:creationId xmlns:a16="http://schemas.microsoft.com/office/drawing/2014/main" id="{E62C594C-3B60-3345-AF73-C65E60EA0F78}"/>
                </a:ext>
              </a:extLst>
            </p:cNvPr>
            <p:cNvSpPr/>
            <p:nvPr/>
          </p:nvSpPr>
          <p:spPr>
            <a:xfrm>
              <a:off x="5420385" y="3620036"/>
              <a:ext cx="362331" cy="388773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cxnSp>
          <p:nvCxnSpPr>
            <p:cNvPr id="80" name="직선 연결선 102">
              <a:extLst>
                <a:ext uri="{FF2B5EF4-FFF2-40B4-BE49-F238E27FC236}">
                  <a16:creationId xmlns:a16="http://schemas.microsoft.com/office/drawing/2014/main" id="{401A9DF0-B3FC-8440-A8F2-25A5AE2CD35B}"/>
                </a:ext>
              </a:extLst>
            </p:cNvPr>
            <p:cNvCxnSpPr>
              <a:cxnSpLocks/>
            </p:cNvCxnSpPr>
            <p:nvPr/>
          </p:nvCxnSpPr>
          <p:spPr>
            <a:xfrm>
              <a:off x="2912642" y="5057948"/>
              <a:ext cx="480447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type="triangle" w="lg" len="lg"/>
              <a:tailEnd type="triangle" w="lg" len="lg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9B9B69E-A562-A140-949F-65C0B44523BC}"/>
                </a:ext>
              </a:extLst>
            </p:cNvPr>
            <p:cNvSpPr txBox="1"/>
            <p:nvPr/>
          </p:nvSpPr>
          <p:spPr>
            <a:xfrm>
              <a:off x="4703972" y="4852724"/>
              <a:ext cx="1290747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tRETRY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87" name="직사각형 110">
              <a:extLst>
                <a:ext uri="{FF2B5EF4-FFF2-40B4-BE49-F238E27FC236}">
                  <a16:creationId xmlns:a16="http://schemas.microsoft.com/office/drawing/2014/main" id="{98317E38-A7EE-8240-9668-47A516BBDE2C}"/>
                </a:ext>
              </a:extLst>
            </p:cNvPr>
            <p:cNvSpPr/>
            <p:nvPr/>
          </p:nvSpPr>
          <p:spPr>
            <a:xfrm>
              <a:off x="1408127" y="2312302"/>
              <a:ext cx="469581" cy="538368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789C66A-43DA-5449-A568-574650A7B5A9}"/>
                </a:ext>
              </a:extLst>
            </p:cNvPr>
            <p:cNvSpPr txBox="1"/>
            <p:nvPr/>
          </p:nvSpPr>
          <p:spPr>
            <a:xfrm>
              <a:off x="-273072" y="2381150"/>
              <a:ext cx="1681199" cy="430888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READ </a:t>
              </a:r>
              <a:r>
                <a:rPr lang="en-US" altLang="ko-KR" sz="2800" b="1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A</a:t>
              </a:r>
              <a:endParaRPr lang="ko-KR" altLang="en-US" sz="2400" b="1" i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grpSp>
          <p:nvGrpSpPr>
            <p:cNvPr id="94" name="그룹 45">
              <a:extLst>
                <a:ext uri="{FF2B5EF4-FFF2-40B4-BE49-F238E27FC236}">
                  <a16:creationId xmlns:a16="http://schemas.microsoft.com/office/drawing/2014/main" id="{4C3F7165-A311-B04B-8FE5-F6A89A9C2463}"/>
                </a:ext>
              </a:extLst>
            </p:cNvPr>
            <p:cNvGrpSpPr/>
            <p:nvPr/>
          </p:nvGrpSpPr>
          <p:grpSpPr>
            <a:xfrm>
              <a:off x="1514960" y="2395607"/>
              <a:ext cx="1388022" cy="404485"/>
              <a:chOff x="1874519" y="3830320"/>
              <a:chExt cx="4230088" cy="275440"/>
            </a:xfrm>
          </p:grpSpPr>
          <p:sp>
            <p:nvSpPr>
              <p:cNvPr id="95" name="직사각형 46">
                <a:extLst>
                  <a:ext uri="{FF2B5EF4-FFF2-40B4-BE49-F238E27FC236}">
                    <a16:creationId xmlns:a16="http://schemas.microsoft.com/office/drawing/2014/main" id="{B2F1BEE9-1BB0-C34D-94A8-C10833FC0A1F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직사각형 47">
                <a:extLst>
                  <a:ext uri="{FF2B5EF4-FFF2-40B4-BE49-F238E27FC236}">
                    <a16:creationId xmlns:a16="http://schemas.microsoft.com/office/drawing/2014/main" id="{55E9B22F-3E9C-4F49-ABE7-213C2BE02582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직사각형 48">
                <a:extLst>
                  <a:ext uri="{FF2B5EF4-FFF2-40B4-BE49-F238E27FC236}">
                    <a16:creationId xmlns:a16="http://schemas.microsoft.com/office/drawing/2014/main" id="{85DAE2A7-3166-184E-9EBC-3F4868ADF5F5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FEB362F2-CFF3-6A40-B743-4641036CAA5D}"/>
                </a:ext>
              </a:extLst>
            </p:cNvPr>
            <p:cNvCxnSpPr/>
            <p:nvPr/>
          </p:nvCxnSpPr>
          <p:spPr>
            <a:xfrm>
              <a:off x="2017862" y="2249025"/>
              <a:ext cx="0" cy="371451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FC567114-D8F7-D74F-9EC7-6897ECCB24C6}"/>
                </a:ext>
              </a:extLst>
            </p:cNvPr>
            <p:cNvCxnSpPr/>
            <p:nvPr/>
          </p:nvCxnSpPr>
          <p:spPr>
            <a:xfrm>
              <a:off x="2782657" y="2249025"/>
              <a:ext cx="0" cy="371451"/>
            </a:xfrm>
            <a:prstGeom prst="line">
              <a:avLst/>
            </a:prstGeom>
            <a:ln w="12700">
              <a:solidFill>
                <a:srgbClr val="D77A0B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110025AA-B2D2-1F4A-A2C2-9C93CD921C50}"/>
                </a:ext>
              </a:extLst>
            </p:cNvPr>
            <p:cNvSpPr txBox="1"/>
            <p:nvPr/>
          </p:nvSpPr>
          <p:spPr>
            <a:xfrm>
              <a:off x="2757303" y="2342963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232</a:t>
              </a:r>
            </a:p>
          </p:txBody>
        </p:sp>
        <p:cxnSp>
          <p:nvCxnSpPr>
            <p:cNvPr id="124" name="직선 연결선 102">
              <a:extLst>
                <a:ext uri="{FF2B5EF4-FFF2-40B4-BE49-F238E27FC236}">
                  <a16:creationId xmlns:a16="http://schemas.microsoft.com/office/drawing/2014/main" id="{692E3375-ABD6-F447-AC1C-76B4D7DFBA48}"/>
                </a:ext>
              </a:extLst>
            </p:cNvPr>
            <p:cNvCxnSpPr>
              <a:cxnSpLocks/>
            </p:cNvCxnSpPr>
            <p:nvPr/>
          </p:nvCxnSpPr>
          <p:spPr>
            <a:xfrm>
              <a:off x="1514960" y="5057948"/>
              <a:ext cx="1397682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type="triangle" w="lg" len="lg"/>
              <a:tailEnd type="triangle" w="lg" len="lg"/>
            </a:ln>
            <a:effectLst/>
          </p:spPr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C42B4D3-A843-1642-8891-7F1B6D04ACBC}"/>
                </a:ext>
              </a:extLst>
            </p:cNvPr>
            <p:cNvSpPr txBox="1"/>
            <p:nvPr/>
          </p:nvSpPr>
          <p:spPr>
            <a:xfrm>
              <a:off x="1754227" y="4852724"/>
              <a:ext cx="914984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tREAD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5EF5609-B2C4-4349-BE75-E2DB8C377118}"/>
                </a:ext>
              </a:extLst>
            </p:cNvPr>
            <p:cNvSpPr txBox="1"/>
            <p:nvPr/>
          </p:nvSpPr>
          <p:spPr>
            <a:xfrm>
              <a:off x="4137990" y="2722898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173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98FE7F0-566A-6347-AFB8-9784FCAE755C}"/>
                </a:ext>
              </a:extLst>
            </p:cNvPr>
            <p:cNvSpPr txBox="1"/>
            <p:nvPr/>
          </p:nvSpPr>
          <p:spPr>
            <a:xfrm>
              <a:off x="6192331" y="3891977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87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DA55A0B-BE8F-5243-857F-41C80FCAF1AC}"/>
                </a:ext>
              </a:extLst>
            </p:cNvPr>
            <p:cNvSpPr txBox="1"/>
            <p:nvPr/>
          </p:nvSpPr>
          <p:spPr>
            <a:xfrm>
              <a:off x="7477592" y="4305970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7030A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23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6569F36-6510-CE45-8357-8E53B65FAB25}"/>
                </a:ext>
              </a:extLst>
            </p:cNvPr>
            <p:cNvGrpSpPr/>
            <p:nvPr/>
          </p:nvGrpSpPr>
          <p:grpSpPr>
            <a:xfrm>
              <a:off x="1514960" y="2812038"/>
              <a:ext cx="6202160" cy="2544742"/>
              <a:chOff x="1866003" y="2252410"/>
              <a:chExt cx="6398335" cy="2722552"/>
            </a:xfrm>
          </p:grpSpPr>
          <p:cxnSp>
            <p:nvCxnSpPr>
              <p:cNvPr id="83" name="직선 화살표 연결선 100">
                <a:extLst>
                  <a:ext uri="{FF2B5EF4-FFF2-40B4-BE49-F238E27FC236}">
                    <a16:creationId xmlns:a16="http://schemas.microsoft.com/office/drawing/2014/main" id="{52CA5ECB-0CE5-3346-AD23-8FCEF4C717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95408" y="2308424"/>
                <a:ext cx="0" cy="2666538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w="lg" len="lg"/>
                <a:tailEnd type="none" w="lg" len="lg"/>
              </a:ln>
              <a:effectLst/>
            </p:spPr>
          </p:cxnSp>
          <p:cxnSp>
            <p:nvCxnSpPr>
              <p:cNvPr id="122" name="직선 화살표 연결선 100">
                <a:extLst>
                  <a:ext uri="{FF2B5EF4-FFF2-40B4-BE49-F238E27FC236}">
                    <a16:creationId xmlns:a16="http://schemas.microsoft.com/office/drawing/2014/main" id="{A733BF5F-F7C8-0F49-97FB-D66DE18A54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6003" y="2252410"/>
                <a:ext cx="0" cy="2722552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w="lg" len="lg"/>
                <a:tailEnd type="none" w="lg" len="lg"/>
              </a:ln>
              <a:effectLst/>
            </p:spPr>
          </p:cxnSp>
          <p:cxnSp>
            <p:nvCxnSpPr>
              <p:cNvPr id="78" name="직선 화살표 연결선 101">
                <a:extLst>
                  <a:ext uri="{FF2B5EF4-FFF2-40B4-BE49-F238E27FC236}">
                    <a16:creationId xmlns:a16="http://schemas.microsoft.com/office/drawing/2014/main" id="{1A0FDBBE-BA18-464B-A234-01614D73FC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64338" y="4096676"/>
                <a:ext cx="0" cy="847422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w="lg" len="lg"/>
                <a:tailEnd type="none" w="lg" len="lg"/>
              </a:ln>
              <a:effectLst/>
            </p:spPr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00E6B66-57DF-184E-9E58-648C48911C05}"/>
                </a:ext>
              </a:extLst>
            </p:cNvPr>
            <p:cNvSpPr txBox="1"/>
            <p:nvPr/>
          </p:nvSpPr>
          <p:spPr>
            <a:xfrm>
              <a:off x="3624399" y="5203472"/>
              <a:ext cx="3369843" cy="369332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>
                <a:defRPr/>
              </a:pPr>
              <a:r>
                <a:rPr kumimoji="0" lang="en-US" altLang="ko-KR" sz="2400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=</a:t>
              </a:r>
              <a:r>
                <a:rPr kumimoji="0" lang="en-US" altLang="ko-KR" sz="2400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2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 </a:t>
              </a:r>
              <a:r>
                <a:rPr lang="en-US" altLang="ko-KR" sz="2400" b="1" i="1" kern="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N×</a:t>
              </a: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(</a:t>
              </a:r>
              <a:r>
                <a:rPr kumimoji="0" lang="en-US" altLang="ko-KR" sz="2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tR+tDMA</a:t>
              </a:r>
              <a:r>
                <a:rPr lang="en-US" altLang="ko-KR" sz="2400" b="1" kern="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+</a:t>
              </a:r>
              <a:r>
                <a:rPr lang="en-US" altLang="ko-KR" sz="2400" b="1" kern="0" dirty="0" err="1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tECC</a:t>
              </a:r>
              <a:r>
                <a:rPr lang="en-US" altLang="ko-KR" sz="2400" b="1" kern="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)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grpSp>
          <p:nvGrpSpPr>
            <p:cNvPr id="86" name="그룹 45">
              <a:extLst>
                <a:ext uri="{FF2B5EF4-FFF2-40B4-BE49-F238E27FC236}">
                  <a16:creationId xmlns:a16="http://schemas.microsoft.com/office/drawing/2014/main" id="{077974F3-44A7-444D-B991-8B87F2F93A38}"/>
                </a:ext>
              </a:extLst>
            </p:cNvPr>
            <p:cNvGrpSpPr/>
            <p:nvPr/>
          </p:nvGrpSpPr>
          <p:grpSpPr>
            <a:xfrm>
              <a:off x="4295030" y="3196123"/>
              <a:ext cx="1388022" cy="404485"/>
              <a:chOff x="1874519" y="3830320"/>
              <a:chExt cx="4230088" cy="275440"/>
            </a:xfrm>
          </p:grpSpPr>
          <p:sp>
            <p:nvSpPr>
              <p:cNvPr id="91" name="직사각형 46">
                <a:extLst>
                  <a:ext uri="{FF2B5EF4-FFF2-40B4-BE49-F238E27FC236}">
                    <a16:creationId xmlns:a16="http://schemas.microsoft.com/office/drawing/2014/main" id="{4498DDAC-602D-BB4B-A639-21C224FC1D19}"/>
                  </a:ext>
                </a:extLst>
              </p:cNvPr>
              <p:cNvSpPr/>
              <p:nvPr/>
            </p:nvSpPr>
            <p:spPr>
              <a:xfrm>
                <a:off x="1874519" y="3830320"/>
                <a:ext cx="2920999" cy="275440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2" name="직사각형 47">
                <a:extLst>
                  <a:ext uri="{FF2B5EF4-FFF2-40B4-BE49-F238E27FC236}">
                    <a16:creationId xmlns:a16="http://schemas.microsoft.com/office/drawing/2014/main" id="{22B26D93-79A1-AF48-B414-1AD0F65F9857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93" name="직사각형 48">
                <a:extLst>
                  <a:ext uri="{FF2B5EF4-FFF2-40B4-BE49-F238E27FC236}">
                    <a16:creationId xmlns:a16="http://schemas.microsoft.com/office/drawing/2014/main" id="{C7C76533-4345-E349-BB9B-2A314534032B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FCBC9B0E-1977-544B-8CD6-46A8EAC6A119}"/>
                </a:ext>
              </a:extLst>
            </p:cNvPr>
            <p:cNvSpPr txBox="1"/>
            <p:nvPr/>
          </p:nvSpPr>
          <p:spPr>
            <a:xfrm>
              <a:off x="5532480" y="3145942"/>
              <a:ext cx="179103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400" b="1" baseline="-25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</a:t>
              </a:r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= 118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7C69579-6F3B-2C41-A7E7-25789D52447F}"/>
                </a:ext>
              </a:extLst>
            </p:cNvPr>
            <p:cNvSpPr txBox="1"/>
            <p:nvPr/>
          </p:nvSpPr>
          <p:spPr>
            <a:xfrm>
              <a:off x="-117071" y="3211483"/>
              <a:ext cx="1633294" cy="369332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2400" b="1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RR2</a:t>
              </a:r>
              <a:endParaRPr lang="ko-KR" altLang="en-US" sz="2400" b="1" i="1" dirty="0">
                <a:solidFill>
                  <a:prstClr val="black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55A0702E-1E4C-6A48-AABC-F53E43D49292}"/>
                </a:ext>
              </a:extLst>
            </p:cNvPr>
            <p:cNvCxnSpPr>
              <a:cxnSpLocks/>
              <a:stCxn id="101" idx="2"/>
            </p:cNvCxnSpPr>
            <p:nvPr/>
          </p:nvCxnSpPr>
          <p:spPr>
            <a:xfrm flipH="1">
              <a:off x="2568002" y="1926124"/>
              <a:ext cx="2062" cy="689767"/>
            </a:xfrm>
            <a:prstGeom prst="line">
              <a:avLst/>
            </a:prstGeom>
            <a:ln w="127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chemeClr val="accent6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</p:spTree>
    <p:extLst>
      <p:ext uri="{BB962C8B-B14F-4D97-AF65-F5344CB8AC3E}">
        <p14:creationId xmlns:p14="http://schemas.microsoft.com/office/powerpoint/2010/main" val="670041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42464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80" name="직선 연결선 102">
            <a:extLst>
              <a:ext uri="{FF2B5EF4-FFF2-40B4-BE49-F238E27FC236}">
                <a16:creationId xmlns:a16="http://schemas.microsoft.com/office/drawing/2014/main" id="{401A9DF0-B3FC-8440-A8F2-25A5AE2CD35B}"/>
              </a:ext>
            </a:extLst>
          </p:cNvPr>
          <p:cNvCxnSpPr>
            <a:cxnSpLocks/>
          </p:cNvCxnSpPr>
          <p:nvPr/>
        </p:nvCxnSpPr>
        <p:spPr>
          <a:xfrm>
            <a:off x="2912642" y="5057948"/>
            <a:ext cx="4804478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9B9B69E-A562-A140-949F-65C0B44523BC}"/>
              </a:ext>
            </a:extLst>
          </p:cNvPr>
          <p:cNvSpPr txBox="1"/>
          <p:nvPr/>
        </p:nvSpPr>
        <p:spPr>
          <a:xfrm>
            <a:off x="4703972" y="485272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6202160" cy="2544742"/>
            <a:chOff x="1866003" y="2252410"/>
            <a:chExt cx="6398335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64338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300E6B66-57DF-184E-9E58-648C48911C05}"/>
              </a:ext>
            </a:extLst>
          </p:cNvPr>
          <p:cNvSpPr txBox="1"/>
          <p:nvPr/>
        </p:nvSpPr>
        <p:spPr>
          <a:xfrm>
            <a:off x="3624399" y="520347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(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r>
              <a:rPr lang="en-US" altLang="ko-KR" sz="2400" b="1" kern="0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)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96123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chemeClr val="accent6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6B8DF99-55DE-1744-8F90-6153C1DE7FE6}"/>
              </a:ext>
            </a:extLst>
          </p:cNvPr>
          <p:cNvSpPr txBox="1"/>
          <p:nvPr/>
        </p:nvSpPr>
        <p:spPr>
          <a:xfrm>
            <a:off x="1751869" y="3343526"/>
            <a:ext cx="20131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CACHE</a:t>
            </a:r>
            <a:r>
              <a:rPr lang="en-US" sz="2400" b="1" i="1" dirty="0">
                <a:solidFill>
                  <a:srgbClr val="C00000"/>
                </a:solidFill>
                <a:latin typeface="Helvetica" pitchFamily="2" charset="0"/>
                <a:ea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READ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0291365-9C77-B449-A7E3-E9957D892101}"/>
              </a:ext>
            </a:extLst>
          </p:cNvPr>
          <p:cNvCxnSpPr>
            <a:cxnSpLocks/>
          </p:cNvCxnSpPr>
          <p:nvPr/>
        </p:nvCxnSpPr>
        <p:spPr>
          <a:xfrm flipV="1">
            <a:off x="3618652" y="3181806"/>
            <a:ext cx="237084" cy="19891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51ACE2A-36DF-4E44-8CF1-E30BD7EC7362}"/>
              </a:ext>
            </a:extLst>
          </p:cNvPr>
          <p:cNvCxnSpPr>
            <a:cxnSpLocks/>
          </p:cNvCxnSpPr>
          <p:nvPr/>
        </p:nvCxnSpPr>
        <p:spPr>
          <a:xfrm>
            <a:off x="3606676" y="3718238"/>
            <a:ext cx="1775776" cy="62823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46315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42464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6202160" cy="2544742"/>
            <a:chOff x="1866003" y="2252410"/>
            <a:chExt cx="6398335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64338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96123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222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chemeClr val="accent6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6B8DF99-55DE-1744-8F90-6153C1DE7FE6}"/>
              </a:ext>
            </a:extLst>
          </p:cNvPr>
          <p:cNvSpPr txBox="1"/>
          <p:nvPr/>
        </p:nvSpPr>
        <p:spPr>
          <a:xfrm>
            <a:off x="1751869" y="3343526"/>
            <a:ext cx="20131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CACHE</a:t>
            </a:r>
            <a:r>
              <a:rPr lang="en-US" sz="2400" b="1" i="1" dirty="0">
                <a:solidFill>
                  <a:srgbClr val="C00000"/>
                </a:solidFill>
                <a:latin typeface="Helvetica" pitchFamily="2" charset="0"/>
                <a:ea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READ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0291365-9C77-B449-A7E3-E9957D892101}"/>
              </a:ext>
            </a:extLst>
          </p:cNvPr>
          <p:cNvCxnSpPr>
            <a:cxnSpLocks/>
          </p:cNvCxnSpPr>
          <p:nvPr/>
        </p:nvCxnSpPr>
        <p:spPr>
          <a:xfrm flipV="1">
            <a:off x="3618652" y="3181806"/>
            <a:ext cx="237084" cy="19891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51ACE2A-36DF-4E44-8CF1-E30BD7EC7362}"/>
              </a:ext>
            </a:extLst>
          </p:cNvPr>
          <p:cNvCxnSpPr>
            <a:cxnSpLocks/>
          </p:cNvCxnSpPr>
          <p:nvPr/>
        </p:nvCxnSpPr>
        <p:spPr>
          <a:xfrm>
            <a:off x="3606676" y="3718238"/>
            <a:ext cx="1775776" cy="62823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486001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21076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4" name="직선 연결선 102">
            <a:extLst>
              <a:ext uri="{FF2B5EF4-FFF2-40B4-BE49-F238E27FC236}">
                <a16:creationId xmlns:a16="http://schemas.microsoft.com/office/drawing/2014/main" id="{F7D9735F-36B6-2C41-BA18-BFF232D19B79}"/>
              </a:ext>
            </a:extLst>
          </p:cNvPr>
          <p:cNvCxnSpPr>
            <a:cxnSpLocks/>
          </p:cNvCxnSpPr>
          <p:nvPr/>
        </p:nvCxnSpPr>
        <p:spPr>
          <a:xfrm>
            <a:off x="6726422" y="5052538"/>
            <a:ext cx="990698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9BF8467C-98A9-BF4B-8F85-72AD2738FA98}"/>
              </a:ext>
            </a:extLst>
          </p:cNvPr>
          <p:cNvSpPr txBox="1"/>
          <p:nvPr/>
        </p:nvSpPr>
        <p:spPr>
          <a:xfrm>
            <a:off x="5868144" y="5210616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8DD5BEE-5DD1-7E4A-A787-F6F2E4379345}"/>
              </a:ext>
            </a:extLst>
          </p:cNvPr>
          <p:cNvSpPr/>
          <p:nvPr/>
        </p:nvSpPr>
        <p:spPr>
          <a:xfrm>
            <a:off x="-14601" y="5230293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PR</a:t>
            </a:r>
            <a:r>
              <a:rPr lang="en-US" sz="3200" baseline="30000" dirty="0">
                <a:solidFill>
                  <a:schemeClr val="tx1"/>
                </a:solidFill>
                <a:latin typeface="Helvetica" pitchFamily="2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: Removes </a:t>
            </a:r>
            <a:r>
              <a:rPr lang="en-US" sz="3200" dirty="0" err="1">
                <a:solidFill>
                  <a:schemeClr val="tx1"/>
                </a:solidFill>
                <a:latin typeface="Courier" pitchFamily="2" charset="0"/>
                <a:cs typeface="Courier New" panose="02070309020205020404" pitchFamily="49" charset="0"/>
              </a:rPr>
              <a:t>tDMA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&amp; </a:t>
            </a:r>
            <a:r>
              <a:rPr lang="en-US" sz="3200" dirty="0" err="1">
                <a:solidFill>
                  <a:schemeClr val="tx1"/>
                </a:solidFill>
                <a:latin typeface="Courier" pitchFamily="2" charset="0"/>
              </a:rPr>
              <a:t>tECC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(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~30% of each retry step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) from the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critical path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6435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33672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1168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562004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5356780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7439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6202160" cy="2993226"/>
            <a:chOff x="1866003" y="2252410"/>
            <a:chExt cx="6398335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64338" y="4012349"/>
              <a:ext cx="0" cy="931749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031165"/>
              <a:ext cx="0" cy="91293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87331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chemeClr val="accent6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556594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5364070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714818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4" name="직선 연결선 102">
            <a:extLst>
              <a:ext uri="{FF2B5EF4-FFF2-40B4-BE49-F238E27FC236}">
                <a16:creationId xmlns:a16="http://schemas.microsoft.com/office/drawing/2014/main" id="{F7D9735F-36B6-2C41-BA18-BFF232D19B79}"/>
              </a:ext>
            </a:extLst>
          </p:cNvPr>
          <p:cNvCxnSpPr>
            <a:cxnSpLocks/>
          </p:cNvCxnSpPr>
          <p:nvPr/>
        </p:nvCxnSpPr>
        <p:spPr>
          <a:xfrm>
            <a:off x="6726422" y="5556594"/>
            <a:ext cx="990698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9BF8467C-98A9-BF4B-8F85-72AD2738FA98}"/>
              </a:ext>
            </a:extLst>
          </p:cNvPr>
          <p:cNvSpPr txBox="1"/>
          <p:nvPr/>
        </p:nvSpPr>
        <p:spPr>
          <a:xfrm>
            <a:off x="5868144" y="5714672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204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1168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7439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6202160" cy="2993226"/>
            <a:chOff x="1866003" y="2252410"/>
            <a:chExt cx="6398335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64338" y="4012349"/>
              <a:ext cx="0" cy="931749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031165"/>
              <a:ext cx="0" cy="91293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87331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chemeClr val="accent6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B1124BF-F226-BD46-8102-AD7F29C4EDC8}"/>
              </a:ext>
            </a:extLst>
          </p:cNvPr>
          <p:cNvSpPr/>
          <p:nvPr/>
        </p:nvSpPr>
        <p:spPr>
          <a:xfrm>
            <a:off x="6186" y="1484784"/>
            <a:ext cx="9137814" cy="290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33672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562004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5356780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556594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5364070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714818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4" name="직선 연결선 102">
            <a:extLst>
              <a:ext uri="{FF2B5EF4-FFF2-40B4-BE49-F238E27FC236}">
                <a16:creationId xmlns:a16="http://schemas.microsoft.com/office/drawing/2014/main" id="{F7D9735F-36B6-2C41-BA18-BFF232D19B79}"/>
              </a:ext>
            </a:extLst>
          </p:cNvPr>
          <p:cNvCxnSpPr>
            <a:cxnSpLocks/>
          </p:cNvCxnSpPr>
          <p:nvPr/>
        </p:nvCxnSpPr>
        <p:spPr>
          <a:xfrm>
            <a:off x="6726422" y="5556594"/>
            <a:ext cx="990698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9BF8467C-98A9-BF4B-8F85-72AD2738FA98}"/>
              </a:ext>
            </a:extLst>
          </p:cNvPr>
          <p:cNvSpPr txBox="1"/>
          <p:nvPr/>
        </p:nvSpPr>
        <p:spPr>
          <a:xfrm>
            <a:off x="5868144" y="5714672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A99EE84-60C7-C44A-B90B-9240E4B84E2A}"/>
              </a:ext>
            </a:extLst>
          </p:cNvPr>
          <p:cNvSpPr txBox="1"/>
          <p:nvPr/>
        </p:nvSpPr>
        <p:spPr>
          <a:xfrm>
            <a:off x="-612576" y="4751333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(N+1) </a:t>
            </a:r>
            <a:endParaRPr lang="ko-KR" altLang="en-US" sz="2400" b="1" i="1" dirty="0">
              <a:solidFill>
                <a:srgbClr val="C0000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80" name="직사각형 51">
            <a:extLst>
              <a:ext uri="{FF2B5EF4-FFF2-40B4-BE49-F238E27FC236}">
                <a16:creationId xmlns:a16="http://schemas.microsoft.com/office/drawing/2014/main" id="{A912FA3A-8943-F746-992C-D7AA12F8C504}"/>
              </a:ext>
            </a:extLst>
          </p:cNvPr>
          <p:cNvSpPr/>
          <p:nvPr/>
        </p:nvSpPr>
        <p:spPr>
          <a:xfrm>
            <a:off x="6301350" y="4740332"/>
            <a:ext cx="958470" cy="404485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 w="22225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E6E9DA8-BD7B-0E4F-8C66-452C6DC91295}"/>
              </a:ext>
            </a:extLst>
          </p:cNvPr>
          <p:cNvSpPr txBox="1"/>
          <p:nvPr/>
        </p:nvSpPr>
        <p:spPr>
          <a:xfrm>
            <a:off x="2373613" y="4751333"/>
            <a:ext cx="4142603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Unnecessarily started </a:t>
            </a:r>
            <a:endParaRPr lang="ko-KR" altLang="en-US" sz="2400" b="1" i="1" dirty="0">
              <a:solidFill>
                <a:srgbClr val="C0000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FA5C482-CA97-F049-A6E8-FE764398B881}"/>
              </a:ext>
            </a:extLst>
          </p:cNvPr>
          <p:cNvCxnSpPr>
            <a:cxnSpLocks/>
          </p:cNvCxnSpPr>
          <p:nvPr/>
        </p:nvCxnSpPr>
        <p:spPr>
          <a:xfrm flipV="1">
            <a:off x="6064267" y="4732245"/>
            <a:ext cx="237084" cy="19891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</p:spTree>
    <p:extLst>
      <p:ext uri="{BB962C8B-B14F-4D97-AF65-F5344CB8AC3E}">
        <p14:creationId xmlns:p14="http://schemas.microsoft.com/office/powerpoint/2010/main" val="395173857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1168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562004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5356780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7439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6202160" cy="2993226"/>
            <a:chOff x="1866003" y="2252410"/>
            <a:chExt cx="6398335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64338" y="4012349"/>
              <a:ext cx="0" cy="931749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031165"/>
              <a:ext cx="0" cy="91293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87331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chemeClr val="accent6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556594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5364070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714818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4" name="직선 연결선 102">
            <a:extLst>
              <a:ext uri="{FF2B5EF4-FFF2-40B4-BE49-F238E27FC236}">
                <a16:creationId xmlns:a16="http://schemas.microsoft.com/office/drawing/2014/main" id="{F7D9735F-36B6-2C41-BA18-BFF232D19B79}"/>
              </a:ext>
            </a:extLst>
          </p:cNvPr>
          <p:cNvCxnSpPr>
            <a:cxnSpLocks/>
          </p:cNvCxnSpPr>
          <p:nvPr/>
        </p:nvCxnSpPr>
        <p:spPr>
          <a:xfrm>
            <a:off x="6726422" y="5556594"/>
            <a:ext cx="990698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9BF8467C-98A9-BF4B-8F85-72AD2738FA98}"/>
              </a:ext>
            </a:extLst>
          </p:cNvPr>
          <p:cNvSpPr txBox="1"/>
          <p:nvPr/>
        </p:nvSpPr>
        <p:spPr>
          <a:xfrm>
            <a:off x="5868144" y="5714672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A99EE84-60C7-C44A-B90B-9240E4B84E2A}"/>
              </a:ext>
            </a:extLst>
          </p:cNvPr>
          <p:cNvSpPr txBox="1"/>
          <p:nvPr/>
        </p:nvSpPr>
        <p:spPr>
          <a:xfrm>
            <a:off x="-612576" y="4751333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(N+1) </a:t>
            </a:r>
            <a:endParaRPr lang="ko-KR" altLang="en-US" sz="2400" b="1" i="1" dirty="0">
              <a:solidFill>
                <a:srgbClr val="C0000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E96AF20-48B2-F84F-B67F-861A732CF789}"/>
              </a:ext>
            </a:extLst>
          </p:cNvPr>
          <p:cNvSpPr txBox="1"/>
          <p:nvPr/>
        </p:nvSpPr>
        <p:spPr>
          <a:xfrm>
            <a:off x="6948264" y="5013176"/>
            <a:ext cx="11363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RESET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C3CE49E-754F-B34E-977D-E43C8BD3F898}"/>
              </a:ext>
            </a:extLst>
          </p:cNvPr>
          <p:cNvSpPr/>
          <p:nvPr/>
        </p:nvSpPr>
        <p:spPr>
          <a:xfrm>
            <a:off x="6186" y="1484784"/>
            <a:ext cx="9137814" cy="291580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33672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80" name="직사각형 51">
            <a:extLst>
              <a:ext uri="{FF2B5EF4-FFF2-40B4-BE49-F238E27FC236}">
                <a16:creationId xmlns:a16="http://schemas.microsoft.com/office/drawing/2014/main" id="{A912FA3A-8943-F746-992C-D7AA12F8C504}"/>
              </a:ext>
            </a:extLst>
          </p:cNvPr>
          <p:cNvSpPr/>
          <p:nvPr/>
        </p:nvSpPr>
        <p:spPr>
          <a:xfrm>
            <a:off x="6301350" y="4740332"/>
            <a:ext cx="425071" cy="404485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 w="22225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E6E9DA8-BD7B-0E4F-8C66-452C6DC91295}"/>
              </a:ext>
            </a:extLst>
          </p:cNvPr>
          <p:cNvSpPr txBox="1"/>
          <p:nvPr/>
        </p:nvSpPr>
        <p:spPr>
          <a:xfrm>
            <a:off x="2373613" y="4751333"/>
            <a:ext cx="4142603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Unnecessarily started </a:t>
            </a:r>
            <a:endParaRPr lang="ko-KR" altLang="en-US" sz="2400" b="1" i="1" dirty="0">
              <a:solidFill>
                <a:srgbClr val="C0000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FA5C482-CA97-F049-A6E8-FE764398B881}"/>
              </a:ext>
            </a:extLst>
          </p:cNvPr>
          <p:cNvCxnSpPr>
            <a:cxnSpLocks/>
          </p:cNvCxnSpPr>
          <p:nvPr/>
        </p:nvCxnSpPr>
        <p:spPr>
          <a:xfrm flipV="1">
            <a:off x="6064267" y="4732245"/>
            <a:ext cx="237084" cy="19891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직사각형 51">
            <a:extLst>
              <a:ext uri="{FF2B5EF4-FFF2-40B4-BE49-F238E27FC236}">
                <a16:creationId xmlns:a16="http://schemas.microsoft.com/office/drawing/2014/main" id="{FC4A9B79-6BD1-9742-B82D-75CDD3315DE9}"/>
              </a:ext>
            </a:extLst>
          </p:cNvPr>
          <p:cNvSpPr/>
          <p:nvPr/>
        </p:nvSpPr>
        <p:spPr>
          <a:xfrm>
            <a:off x="6723124" y="4740332"/>
            <a:ext cx="79898" cy="4044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2225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439B2BE-3A78-C345-89ED-EE093DD03FAB}"/>
              </a:ext>
            </a:extLst>
          </p:cNvPr>
          <p:cNvCxnSpPr>
            <a:cxnSpLocks/>
            <a:stCxn id="106" idx="1"/>
          </p:cNvCxnSpPr>
          <p:nvPr/>
        </p:nvCxnSpPr>
        <p:spPr>
          <a:xfrm flipH="1" flipV="1">
            <a:off x="6721146" y="5144211"/>
            <a:ext cx="227118" cy="99798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21527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P</a:t>
            </a:r>
            <a:r>
              <a:rPr lang="en-CH" dirty="0"/>
              <a:t>ipelined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891168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562004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5356780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7439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6202160" cy="2993226"/>
            <a:chOff x="1866003" y="2252410"/>
            <a:chExt cx="6398335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8" name="직선 화살표 연결선 101">
              <a:extLst>
                <a:ext uri="{FF2B5EF4-FFF2-40B4-BE49-F238E27FC236}">
                  <a16:creationId xmlns:a16="http://schemas.microsoft.com/office/drawing/2014/main" id="{1A0FDBBE-BA18-464B-A234-01614D73F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64338" y="4012349"/>
              <a:ext cx="0" cy="931749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031165"/>
              <a:ext cx="0" cy="91293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87331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>
                <a:solidFill>
                  <a:schemeClr val="accent6"/>
                </a:solidFill>
              </a:rPr>
              <a:t>Concurrently</a:t>
            </a:r>
            <a:r>
              <a:rPr lang="en-US" sz="2400" dirty="0"/>
              <a:t> perform consecutive retry steps</a:t>
            </a:r>
            <a:endParaRPr lang="en-CH" sz="2400" b="1" dirty="0"/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556594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5364070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714818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4" name="직선 연결선 102">
            <a:extLst>
              <a:ext uri="{FF2B5EF4-FFF2-40B4-BE49-F238E27FC236}">
                <a16:creationId xmlns:a16="http://schemas.microsoft.com/office/drawing/2014/main" id="{F7D9735F-36B6-2C41-BA18-BFF232D19B79}"/>
              </a:ext>
            </a:extLst>
          </p:cNvPr>
          <p:cNvCxnSpPr>
            <a:cxnSpLocks/>
          </p:cNvCxnSpPr>
          <p:nvPr/>
        </p:nvCxnSpPr>
        <p:spPr>
          <a:xfrm>
            <a:off x="6726422" y="5556594"/>
            <a:ext cx="990698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9BF8467C-98A9-BF4B-8F85-72AD2738FA98}"/>
              </a:ext>
            </a:extLst>
          </p:cNvPr>
          <p:cNvSpPr txBox="1"/>
          <p:nvPr/>
        </p:nvSpPr>
        <p:spPr>
          <a:xfrm>
            <a:off x="5868144" y="5714672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A99EE84-60C7-C44A-B90B-9240E4B84E2A}"/>
              </a:ext>
            </a:extLst>
          </p:cNvPr>
          <p:cNvSpPr txBox="1"/>
          <p:nvPr/>
        </p:nvSpPr>
        <p:spPr>
          <a:xfrm>
            <a:off x="-612576" y="4751333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(N+1) </a:t>
            </a:r>
            <a:endParaRPr lang="ko-KR" altLang="en-US" sz="2400" b="1" i="1" dirty="0">
              <a:solidFill>
                <a:srgbClr val="C0000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E96AF20-48B2-F84F-B67F-861A732CF789}"/>
              </a:ext>
            </a:extLst>
          </p:cNvPr>
          <p:cNvSpPr txBox="1"/>
          <p:nvPr/>
        </p:nvSpPr>
        <p:spPr>
          <a:xfrm>
            <a:off x="6948264" y="5013176"/>
            <a:ext cx="11363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ea typeface="Cambria" panose="02040503050406030204" pitchFamily="18" charset="0"/>
                <a:cs typeface="Courier New" panose="02070309020205020404" pitchFamily="49" charset="0"/>
              </a:rPr>
              <a:t>RESET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C3CE49E-754F-B34E-977D-E43C8BD3F898}"/>
              </a:ext>
            </a:extLst>
          </p:cNvPr>
          <p:cNvSpPr/>
          <p:nvPr/>
        </p:nvSpPr>
        <p:spPr>
          <a:xfrm>
            <a:off x="6186" y="1484784"/>
            <a:ext cx="9137814" cy="285874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33672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0597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80" name="직사각형 51">
            <a:extLst>
              <a:ext uri="{FF2B5EF4-FFF2-40B4-BE49-F238E27FC236}">
                <a16:creationId xmlns:a16="http://schemas.microsoft.com/office/drawing/2014/main" id="{A912FA3A-8943-F746-992C-D7AA12F8C504}"/>
              </a:ext>
            </a:extLst>
          </p:cNvPr>
          <p:cNvSpPr/>
          <p:nvPr/>
        </p:nvSpPr>
        <p:spPr>
          <a:xfrm>
            <a:off x="6301350" y="4740332"/>
            <a:ext cx="425071" cy="404485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 w="22225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E6E9DA8-BD7B-0E4F-8C66-452C6DC91295}"/>
              </a:ext>
            </a:extLst>
          </p:cNvPr>
          <p:cNvSpPr txBox="1"/>
          <p:nvPr/>
        </p:nvSpPr>
        <p:spPr>
          <a:xfrm>
            <a:off x="2373613" y="4751333"/>
            <a:ext cx="4142603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Unnecessarily started </a:t>
            </a:r>
            <a:endParaRPr lang="ko-KR" altLang="en-US" sz="2400" b="1" i="1" dirty="0">
              <a:solidFill>
                <a:srgbClr val="C0000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FA5C482-CA97-F049-A6E8-FE764398B881}"/>
              </a:ext>
            </a:extLst>
          </p:cNvPr>
          <p:cNvCxnSpPr>
            <a:cxnSpLocks/>
          </p:cNvCxnSpPr>
          <p:nvPr/>
        </p:nvCxnSpPr>
        <p:spPr>
          <a:xfrm flipV="1">
            <a:off x="6064267" y="4732245"/>
            <a:ext cx="237084" cy="198910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직사각형 51">
            <a:extLst>
              <a:ext uri="{FF2B5EF4-FFF2-40B4-BE49-F238E27FC236}">
                <a16:creationId xmlns:a16="http://schemas.microsoft.com/office/drawing/2014/main" id="{FC4A9B79-6BD1-9742-B82D-75CDD3315DE9}"/>
              </a:ext>
            </a:extLst>
          </p:cNvPr>
          <p:cNvSpPr/>
          <p:nvPr/>
        </p:nvSpPr>
        <p:spPr>
          <a:xfrm>
            <a:off x="6723124" y="4740332"/>
            <a:ext cx="79898" cy="4044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2225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439B2BE-3A78-C345-89ED-EE093DD03FAB}"/>
              </a:ext>
            </a:extLst>
          </p:cNvPr>
          <p:cNvCxnSpPr>
            <a:cxnSpLocks/>
            <a:stCxn id="106" idx="1"/>
          </p:cNvCxnSpPr>
          <p:nvPr/>
        </p:nvCxnSpPr>
        <p:spPr>
          <a:xfrm flipH="1" flipV="1">
            <a:off x="6721146" y="5144211"/>
            <a:ext cx="227118" cy="99798"/>
          </a:xfrm>
          <a:prstGeom prst="line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0507B040-CFB6-1F4E-941A-4E93A4B7900D}"/>
              </a:ext>
            </a:extLst>
          </p:cNvPr>
          <p:cNvSpPr/>
          <p:nvPr/>
        </p:nvSpPr>
        <p:spPr>
          <a:xfrm>
            <a:off x="-14601" y="5230293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PR</a:t>
            </a:r>
            <a:r>
              <a:rPr lang="en-US" sz="3200" baseline="30000" dirty="0">
                <a:solidFill>
                  <a:schemeClr val="tx1"/>
                </a:solidFill>
                <a:latin typeface="Helvetica" pitchFamily="2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: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Large latency reduction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(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~30%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)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w/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negligible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performance penalty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3589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1AC-8398-8B47-99A7-FD2626BF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Talk 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28B04-7DFB-BE49-AB96-B9D22F0C7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10DBA6E-2BB1-394E-8FD6-212EEB70BDD6}"/>
              </a:ext>
            </a:extLst>
          </p:cNvPr>
          <p:cNvSpPr txBox="1">
            <a:spLocks/>
          </p:cNvSpPr>
          <p:nvPr/>
        </p:nvSpPr>
        <p:spPr bwMode="auto">
          <a:xfrm>
            <a:off x="233362" y="760206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Read-Retry in Modern NAND Flash-Based SSDs</a:t>
            </a:r>
          </a:p>
          <a:p>
            <a:pPr marL="344487" lvl="1" indent="0">
              <a:buFont typeface="Wingdings" pitchFamily="2" charset="2"/>
              <a:buNone/>
            </a:pPr>
            <a:endParaRPr lang="en-CH" sz="2800" kern="0" dirty="0"/>
          </a:p>
          <a:p>
            <a:pPr marL="344487" lvl="1" indent="0">
              <a:buFont typeface="Wingdings" pitchFamily="2" charset="2"/>
              <a:buNone/>
            </a:pPr>
            <a:endParaRPr lang="en-CH" sz="1500" kern="0" dirty="0"/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PR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Pipelined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/>
              <a:t>AR</a:t>
            </a:r>
            <a:r>
              <a:rPr lang="en-CH" sz="2800" kern="0" baseline="30000" dirty="0"/>
              <a:t>2</a:t>
            </a:r>
            <a:r>
              <a:rPr lang="en-CH" sz="2800" kern="0" dirty="0"/>
              <a:t>: Adaptive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167395716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790102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900793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0869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89281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196956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46775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486001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21076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47682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293929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</p:spTree>
    <p:extLst>
      <p:ext uri="{BB962C8B-B14F-4D97-AF65-F5344CB8AC3E}">
        <p14:creationId xmlns:p14="http://schemas.microsoft.com/office/powerpoint/2010/main" val="13121572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1AC-8398-8B47-99A7-FD2626BF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b="0" dirty="0"/>
              <a:t>Talk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E492C-5484-8A42-BD35-D712708F4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62" y="760206"/>
            <a:ext cx="8610600" cy="5680231"/>
          </a:xfrm>
        </p:spPr>
        <p:txBody>
          <a:bodyPr anchor="ctr"/>
          <a:lstStyle/>
          <a:p>
            <a:r>
              <a:rPr lang="en-CH" sz="2800" dirty="0"/>
              <a:t>Read-Retry in Modern NAND Flash-Based SSDs</a:t>
            </a:r>
          </a:p>
          <a:p>
            <a:pPr marL="344487" lvl="1" indent="0">
              <a:buNone/>
            </a:pPr>
            <a:endParaRPr lang="en-CH" sz="2800" dirty="0"/>
          </a:p>
          <a:p>
            <a:pPr marL="344487" lvl="1" indent="0">
              <a:buNone/>
            </a:pPr>
            <a:endParaRPr lang="en-CH" sz="1500" dirty="0"/>
          </a:p>
          <a:p>
            <a:r>
              <a:rPr lang="en-CH" sz="2800" dirty="0"/>
              <a:t>PR</a:t>
            </a:r>
            <a:r>
              <a:rPr lang="en-CH" sz="2800" baseline="30000" dirty="0"/>
              <a:t>2</a:t>
            </a:r>
            <a:r>
              <a:rPr lang="en-CH" sz="2800" dirty="0"/>
              <a:t>: Pipelined Read-Retry</a:t>
            </a:r>
          </a:p>
          <a:p>
            <a:endParaRPr lang="en-CH" sz="2800" dirty="0"/>
          </a:p>
          <a:p>
            <a:endParaRPr lang="en-CH" sz="1500" dirty="0"/>
          </a:p>
          <a:p>
            <a:r>
              <a:rPr lang="en-CH" sz="2800" dirty="0"/>
              <a:t>AR</a:t>
            </a:r>
            <a:r>
              <a:rPr lang="en-CH" sz="2800" baseline="30000" dirty="0"/>
              <a:t>2</a:t>
            </a:r>
            <a:r>
              <a:rPr lang="en-CH" sz="2800" dirty="0"/>
              <a:t>: Adaptive Read-Retry</a:t>
            </a:r>
          </a:p>
          <a:p>
            <a:endParaRPr lang="en-CH" sz="2800" dirty="0"/>
          </a:p>
          <a:p>
            <a:endParaRPr lang="en-CH" sz="1500" dirty="0"/>
          </a:p>
          <a:p>
            <a:r>
              <a:rPr lang="en-CH" sz="2800" dirty="0"/>
              <a:t>Evaluation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28B04-7DFB-BE49-AB96-B9D22F0C7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02CFB4-53AE-C04F-AC18-0FD476F140BA}"/>
              </a:ext>
            </a:extLst>
          </p:cNvPr>
          <p:cNvSpPr txBox="1">
            <a:spLocks/>
          </p:cNvSpPr>
          <p:nvPr/>
        </p:nvSpPr>
        <p:spPr bwMode="auto">
          <a:xfrm>
            <a:off x="233362" y="760206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H" sz="2800" kern="0" dirty="0"/>
              <a:t>Read-Retry in Modern NAND Flash-Based SSDs</a:t>
            </a:r>
          </a:p>
          <a:p>
            <a:pPr marL="344487" lvl="1" indent="0">
              <a:buFont typeface="Wingdings" pitchFamily="2" charset="2"/>
              <a:buNone/>
            </a:pPr>
            <a:endParaRPr lang="en-CH" sz="2800" kern="0" dirty="0"/>
          </a:p>
          <a:p>
            <a:pPr marL="344487" lvl="1" indent="0">
              <a:buFont typeface="Wingdings" pitchFamily="2" charset="2"/>
              <a:buNone/>
            </a:pPr>
            <a:endParaRPr lang="en-CH" sz="1500" kern="0" dirty="0"/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PR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Pipelined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AR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Adaptive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2403610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2900546" y="2808519"/>
            <a:ext cx="1388022" cy="404485"/>
            <a:chOff x="1874519" y="3830320"/>
            <a:chExt cx="4230088" cy="275440"/>
          </a:xfrm>
        </p:grpSpPr>
        <p:sp>
          <p:nvSpPr>
            <p:cNvPr id="65" name="직사각형 46">
              <a:extLst>
                <a:ext uri="{FF2B5EF4-FFF2-40B4-BE49-F238E27FC236}">
                  <a16:creationId xmlns:a16="http://schemas.microsoft.com/office/drawing/2014/main" id="{A68CBBA6-3C81-A540-A253-0BDCE8989A3D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4355976" y="3909585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876007" y="3629661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4137990" y="273169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647953" y="390160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3860428" y="3205748"/>
            <a:ext cx="1388022" cy="404485"/>
            <a:chOff x="1874519" y="3830320"/>
            <a:chExt cx="4230088" cy="275440"/>
          </a:xfrm>
        </p:grpSpPr>
        <p:sp>
          <p:nvSpPr>
            <p:cNvPr id="91" name="직사각형 46">
              <a:extLst>
                <a:ext uri="{FF2B5EF4-FFF2-40B4-BE49-F238E27FC236}">
                  <a16:creationId xmlns:a16="http://schemas.microsoft.com/office/drawing/2014/main" id="{4498DDAC-602D-BB4B-A639-21C224FC1D19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5097878" y="315556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486001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21076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348B93-08AF-F346-AAAE-3BE9F2F54559}"/>
              </a:ext>
            </a:extLst>
          </p:cNvPr>
          <p:cNvSpPr/>
          <p:nvPr/>
        </p:nvSpPr>
        <p:spPr>
          <a:xfrm>
            <a:off x="0" y="1501220"/>
            <a:ext cx="9137814" cy="286337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0139E65-197D-1447-9C78-186B522EFC9F}"/>
              </a:ext>
            </a:extLst>
          </p:cNvPr>
          <p:cNvSpPr/>
          <p:nvPr/>
        </p:nvSpPr>
        <p:spPr>
          <a:xfrm>
            <a:off x="1424487" y="4364596"/>
            <a:ext cx="3275062" cy="38760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342880" y="4356025"/>
            <a:ext cx="1388022" cy="404485"/>
            <a:chOff x="1874519" y="3830320"/>
            <a:chExt cx="4230088" cy="275440"/>
          </a:xfrm>
        </p:grpSpPr>
        <p:sp>
          <p:nvSpPr>
            <p:cNvPr id="57" name="직사각형 51">
              <a:extLst>
                <a:ext uri="{FF2B5EF4-FFF2-40B4-BE49-F238E27FC236}">
                  <a16:creationId xmlns:a16="http://schemas.microsoft.com/office/drawing/2014/main" id="{B0F904ED-95A8-1742-BF56-2F64A0A75A5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6491374" y="4310739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DC51405C-825B-664D-A05F-5E11416B0472}"/>
              </a:ext>
            </a:extLst>
          </p:cNvPr>
          <p:cNvSpPr/>
          <p:nvPr/>
        </p:nvSpPr>
        <p:spPr>
          <a:xfrm>
            <a:off x="5244142" y="4307064"/>
            <a:ext cx="2825210" cy="494323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2C5018A-5FA8-D14D-B846-4265DE0CC39D}"/>
              </a:ext>
            </a:extLst>
          </p:cNvPr>
          <p:cNvSpPr/>
          <p:nvPr/>
        </p:nvSpPr>
        <p:spPr>
          <a:xfrm>
            <a:off x="-3093" y="5255928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Observation: A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positive ECC margin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in the </a:t>
            </a:r>
            <a:r>
              <a:rPr lang="en-US" sz="3200" dirty="0">
                <a:solidFill>
                  <a:srgbClr val="0070C0"/>
                </a:solidFill>
                <a:latin typeface="Helvetica" pitchFamily="2" charset="0"/>
              </a:rPr>
              <a:t>final retry step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when read-retry succeeds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511232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3563888" y="2790102"/>
            <a:ext cx="429552" cy="404485"/>
            <a:chOff x="4795518" y="3830320"/>
            <a:chExt cx="1309089" cy="275440"/>
          </a:xfrm>
        </p:grpSpPr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3851920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FFC1B3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28167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3842864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143897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4222951" y="3196123"/>
            <a:ext cx="429552" cy="404485"/>
            <a:chOff x="4795518" y="3830320"/>
            <a:chExt cx="1309089" cy="275440"/>
          </a:xfrm>
        </p:grpSpPr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4501933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4" y="764703"/>
            <a:ext cx="8783673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/>
              <a:t>Reduce </a:t>
            </a:r>
            <a:r>
              <a:rPr lang="en-US" sz="2400" dirty="0">
                <a:solidFill>
                  <a:srgbClr val="0070C0"/>
                </a:solidFill>
              </a:rPr>
              <a:t>read-timing parameters </a:t>
            </a:r>
            <a:r>
              <a:rPr lang="en-US" sz="2400" dirty="0"/>
              <a:t>for </a:t>
            </a:r>
            <a:r>
              <a:rPr lang="en-US" sz="2400" dirty="0">
                <a:solidFill>
                  <a:schemeClr val="accent6"/>
                </a:solidFill>
              </a:rPr>
              <a:t>every retry step</a:t>
            </a:r>
            <a:endParaRPr lang="en-CH" sz="2400" b="1" dirty="0">
              <a:solidFill>
                <a:schemeClr val="accent6"/>
              </a:solidFill>
            </a:endParaRPr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81378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C1B9E7C-7E4C-C145-9ABC-6A9EAF425458}"/>
              </a:ext>
            </a:extLst>
          </p:cNvPr>
          <p:cNvSpPr txBox="1"/>
          <p:nvPr/>
        </p:nvSpPr>
        <p:spPr>
          <a:xfrm>
            <a:off x="4210864" y="4860014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41DAB0-2D02-3F4A-A4B4-CDBBBB781DE2}"/>
              </a:ext>
            </a:extLst>
          </p:cNvPr>
          <p:cNvSpPr txBox="1"/>
          <p:nvPr/>
        </p:nvSpPr>
        <p:spPr>
          <a:xfrm>
            <a:off x="3131291" y="5210762"/>
            <a:ext cx="3369843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503871" y="4346075"/>
            <a:ext cx="429552" cy="404485"/>
            <a:chOff x="4795518" y="3830320"/>
            <a:chExt cx="1309089" cy="275440"/>
          </a:xfrm>
        </p:grpSpPr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5693897" y="4300789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62" name="직사각형 46">
            <a:extLst>
              <a:ext uri="{FF2B5EF4-FFF2-40B4-BE49-F238E27FC236}">
                <a16:creationId xmlns:a16="http://schemas.microsoft.com/office/drawing/2014/main" id="{D5625524-C19D-C54E-9AA8-8266217E6CE6}"/>
              </a:ext>
            </a:extLst>
          </p:cNvPr>
          <p:cNvSpPr/>
          <p:nvPr/>
        </p:nvSpPr>
        <p:spPr>
          <a:xfrm>
            <a:off x="2899840" y="279010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63" name="직사각형 46">
            <a:extLst>
              <a:ext uri="{FF2B5EF4-FFF2-40B4-BE49-F238E27FC236}">
                <a16:creationId xmlns:a16="http://schemas.microsoft.com/office/drawing/2014/main" id="{D2E717D5-8E75-A245-BBED-B09CC2DB3311}"/>
              </a:ext>
            </a:extLst>
          </p:cNvPr>
          <p:cNvSpPr/>
          <p:nvPr/>
        </p:nvSpPr>
        <p:spPr>
          <a:xfrm>
            <a:off x="3572355" y="3196115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직사각형 46">
            <a:extLst>
              <a:ext uri="{FF2B5EF4-FFF2-40B4-BE49-F238E27FC236}">
                <a16:creationId xmlns:a16="http://schemas.microsoft.com/office/drawing/2014/main" id="{1838B667-90ED-DC49-B983-093BFCDBC0DC}"/>
              </a:ext>
            </a:extLst>
          </p:cNvPr>
          <p:cNvSpPr/>
          <p:nvPr/>
        </p:nvSpPr>
        <p:spPr>
          <a:xfrm>
            <a:off x="4843099" y="434706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A238F79-B2E5-7F49-A52B-D450038E9BD1}"/>
              </a:ext>
            </a:extLst>
          </p:cNvPr>
          <p:cNvSpPr txBox="1"/>
          <p:nvPr/>
        </p:nvSpPr>
        <p:spPr>
          <a:xfrm>
            <a:off x="2627784" y="3833073"/>
            <a:ext cx="1489046" cy="44330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Shorter</a:t>
            </a:r>
            <a:r>
              <a:rPr lang="en-US" altLang="ko-KR" sz="2400" b="1" i="1" kern="0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i="1" dirty="0">
              <a:solidFill>
                <a:srgbClr val="C00000"/>
              </a:solidFill>
              <a:latin typeface="Cambria" panose="02040503050406030204" pitchFamily="18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A9573700-15F0-E241-BA6B-2E6066B30FA3}"/>
              </a:ext>
            </a:extLst>
          </p:cNvPr>
          <p:cNvCxnSpPr>
            <a:cxnSpLocks/>
          </p:cNvCxnSpPr>
          <p:nvPr/>
        </p:nvCxnSpPr>
        <p:spPr>
          <a:xfrm flipH="1" flipV="1">
            <a:off x="3258187" y="2996769"/>
            <a:ext cx="70452" cy="787307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3639BDA-9582-964E-A053-CF3CCAE5C22E}"/>
              </a:ext>
            </a:extLst>
          </p:cNvPr>
          <p:cNvCxnSpPr>
            <a:cxnSpLocks/>
          </p:cNvCxnSpPr>
          <p:nvPr/>
        </p:nvCxnSpPr>
        <p:spPr>
          <a:xfrm flipV="1">
            <a:off x="3701939" y="3395239"/>
            <a:ext cx="206844" cy="38499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01B264E-247D-1F4D-A622-61CA76259333}"/>
              </a:ext>
            </a:extLst>
          </p:cNvPr>
          <p:cNvCxnSpPr>
            <a:cxnSpLocks/>
          </p:cNvCxnSpPr>
          <p:nvPr/>
        </p:nvCxnSpPr>
        <p:spPr>
          <a:xfrm>
            <a:off x="4155339" y="4084409"/>
            <a:ext cx="582503" cy="53905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5270CE7-1B21-3B45-B4DA-CE707A7E492B}"/>
              </a:ext>
            </a:extLst>
          </p:cNvPr>
          <p:cNvCxnSpPr>
            <a:cxnSpLocks/>
          </p:cNvCxnSpPr>
          <p:nvPr/>
        </p:nvCxnSpPr>
        <p:spPr>
          <a:xfrm>
            <a:off x="4155339" y="4246782"/>
            <a:ext cx="1014406" cy="30083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16766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3563888" y="2790102"/>
            <a:ext cx="429552" cy="404485"/>
            <a:chOff x="4795518" y="3830320"/>
            <a:chExt cx="1309089" cy="275440"/>
          </a:xfrm>
        </p:grpSpPr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3851920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FFC1B3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28167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3842864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143897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9" name="직선 화살표 연결선 101">
              <a:extLst>
                <a:ext uri="{FF2B5EF4-FFF2-40B4-BE49-F238E27FC236}">
                  <a16:creationId xmlns:a16="http://schemas.microsoft.com/office/drawing/2014/main" id="{77E71E87-E0F7-6E49-AC7B-2C7780628FC3}"/>
                </a:ext>
              </a:extLst>
            </p:cNvPr>
            <p:cNvCxnSpPr>
              <a:cxnSpLocks/>
            </p:cNvCxnSpPr>
            <p:nvPr/>
          </p:nvCxnSpPr>
          <p:spPr>
            <a:xfrm>
              <a:off x="6424222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4222951" y="3196123"/>
            <a:ext cx="429552" cy="404485"/>
            <a:chOff x="4795518" y="3830320"/>
            <a:chExt cx="1309089" cy="275440"/>
          </a:xfrm>
        </p:grpSpPr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4501933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4" y="764703"/>
            <a:ext cx="8783673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/>
              <a:t>Reduce </a:t>
            </a:r>
            <a:r>
              <a:rPr lang="en-US" sz="2400" dirty="0">
                <a:solidFill>
                  <a:srgbClr val="0070C0"/>
                </a:solidFill>
              </a:rPr>
              <a:t>read-timing parameters </a:t>
            </a:r>
            <a:r>
              <a:rPr lang="en-US" sz="2400" dirty="0"/>
              <a:t>for </a:t>
            </a:r>
            <a:r>
              <a:rPr lang="en-US" sz="2400" dirty="0">
                <a:solidFill>
                  <a:schemeClr val="accent6"/>
                </a:solidFill>
              </a:rPr>
              <a:t>every retry step</a:t>
            </a:r>
            <a:endParaRPr lang="en-CH" sz="2400" b="1" dirty="0">
              <a:solidFill>
                <a:schemeClr val="accent6"/>
              </a:solidFill>
            </a:endParaRPr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020781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503871" y="4346075"/>
            <a:ext cx="429552" cy="404485"/>
            <a:chOff x="4795518" y="3830320"/>
            <a:chExt cx="1309089" cy="275440"/>
          </a:xfrm>
        </p:grpSpPr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5693897" y="4300789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62" name="직사각형 46">
            <a:extLst>
              <a:ext uri="{FF2B5EF4-FFF2-40B4-BE49-F238E27FC236}">
                <a16:creationId xmlns:a16="http://schemas.microsoft.com/office/drawing/2014/main" id="{D5625524-C19D-C54E-9AA8-8266217E6CE6}"/>
              </a:ext>
            </a:extLst>
          </p:cNvPr>
          <p:cNvSpPr/>
          <p:nvPr/>
        </p:nvSpPr>
        <p:spPr>
          <a:xfrm>
            <a:off x="2899840" y="279010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63" name="직사각형 46">
            <a:extLst>
              <a:ext uri="{FF2B5EF4-FFF2-40B4-BE49-F238E27FC236}">
                <a16:creationId xmlns:a16="http://schemas.microsoft.com/office/drawing/2014/main" id="{D2E717D5-8E75-A245-BBED-B09CC2DB3311}"/>
              </a:ext>
            </a:extLst>
          </p:cNvPr>
          <p:cNvSpPr/>
          <p:nvPr/>
        </p:nvSpPr>
        <p:spPr>
          <a:xfrm>
            <a:off x="3572355" y="3196115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직사각형 46">
            <a:extLst>
              <a:ext uri="{FF2B5EF4-FFF2-40B4-BE49-F238E27FC236}">
                <a16:creationId xmlns:a16="http://schemas.microsoft.com/office/drawing/2014/main" id="{1838B667-90ED-DC49-B983-093BFCDBC0DC}"/>
              </a:ext>
            </a:extLst>
          </p:cNvPr>
          <p:cNvSpPr/>
          <p:nvPr/>
        </p:nvSpPr>
        <p:spPr>
          <a:xfrm>
            <a:off x="4843099" y="434706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A9573700-15F0-E241-BA6B-2E6066B30FA3}"/>
              </a:ext>
            </a:extLst>
          </p:cNvPr>
          <p:cNvCxnSpPr>
            <a:cxnSpLocks/>
          </p:cNvCxnSpPr>
          <p:nvPr/>
        </p:nvCxnSpPr>
        <p:spPr>
          <a:xfrm flipH="1" flipV="1">
            <a:off x="3258187" y="2996769"/>
            <a:ext cx="70452" cy="787307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3639BDA-9582-964E-A053-CF3CCAE5C22E}"/>
              </a:ext>
            </a:extLst>
          </p:cNvPr>
          <p:cNvCxnSpPr>
            <a:cxnSpLocks/>
          </p:cNvCxnSpPr>
          <p:nvPr/>
        </p:nvCxnSpPr>
        <p:spPr>
          <a:xfrm flipV="1">
            <a:off x="3701939" y="3395239"/>
            <a:ext cx="206844" cy="38499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01B264E-247D-1F4D-A622-61CA76259333}"/>
              </a:ext>
            </a:extLst>
          </p:cNvPr>
          <p:cNvCxnSpPr>
            <a:cxnSpLocks/>
          </p:cNvCxnSpPr>
          <p:nvPr/>
        </p:nvCxnSpPr>
        <p:spPr>
          <a:xfrm>
            <a:off x="4155339" y="4084409"/>
            <a:ext cx="582503" cy="53905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5270CE7-1B21-3B45-B4DA-CE707A7E492B}"/>
              </a:ext>
            </a:extLst>
          </p:cNvPr>
          <p:cNvCxnSpPr>
            <a:cxnSpLocks/>
          </p:cNvCxnSpPr>
          <p:nvPr/>
        </p:nvCxnSpPr>
        <p:spPr>
          <a:xfrm>
            <a:off x="4155339" y="4246782"/>
            <a:ext cx="1014406" cy="30083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6779296D-01B0-7341-9AE5-A3FE41C8AE9F}"/>
              </a:ext>
            </a:extLst>
          </p:cNvPr>
          <p:cNvSpPr txBox="1"/>
          <p:nvPr/>
        </p:nvSpPr>
        <p:spPr>
          <a:xfrm>
            <a:off x="3765861" y="4857207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B77630E-36C3-3143-9A2C-AA04EB9A8D6C}"/>
              </a:ext>
            </a:extLst>
          </p:cNvPr>
          <p:cNvSpPr txBox="1"/>
          <p:nvPr/>
        </p:nvSpPr>
        <p:spPr>
          <a:xfrm>
            <a:off x="2686288" y="5207955"/>
            <a:ext cx="3504296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lang="el-GR" sz="24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90" name="직선 연결선 102">
            <a:extLst>
              <a:ext uri="{FF2B5EF4-FFF2-40B4-BE49-F238E27FC236}">
                <a16:creationId xmlns:a16="http://schemas.microsoft.com/office/drawing/2014/main" id="{B4A17B9C-9169-B448-983B-9CAF318B59E6}"/>
              </a:ext>
            </a:extLst>
          </p:cNvPr>
          <p:cNvCxnSpPr>
            <a:cxnSpLocks/>
          </p:cNvCxnSpPr>
          <p:nvPr/>
        </p:nvCxnSpPr>
        <p:spPr>
          <a:xfrm>
            <a:off x="5933423" y="5052538"/>
            <a:ext cx="792999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10034406-4D84-2041-BC8E-9221A2C8F833}"/>
              </a:ext>
            </a:extLst>
          </p:cNvPr>
          <p:cNvSpPr txBox="1"/>
          <p:nvPr/>
        </p:nvSpPr>
        <p:spPr>
          <a:xfrm>
            <a:off x="6012160" y="4850576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62C1126-2247-B449-A767-524CD9CE3CDB}"/>
              </a:ext>
            </a:extLst>
          </p:cNvPr>
          <p:cNvSpPr txBox="1"/>
          <p:nvPr/>
        </p:nvSpPr>
        <p:spPr>
          <a:xfrm>
            <a:off x="2627784" y="3833073"/>
            <a:ext cx="1489046" cy="44330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Shorter</a:t>
            </a:r>
            <a:r>
              <a:rPr lang="en-US" altLang="ko-KR" sz="2400" b="1" i="1" kern="0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i="1" dirty="0">
              <a:solidFill>
                <a:srgbClr val="C00000"/>
              </a:solidFill>
              <a:latin typeface="Cambria" panose="02040503050406030204" pitchFamily="18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58771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CH" u="sng" dirty="0"/>
              <a:t>A</a:t>
            </a:r>
            <a:r>
              <a:rPr lang="en-CH" dirty="0"/>
              <a:t>daptive </a:t>
            </a:r>
            <a:r>
              <a:rPr lang="en-CH" u="sng" dirty="0"/>
              <a:t>R</a:t>
            </a:r>
            <a:r>
              <a:rPr lang="en-CH" dirty="0"/>
              <a:t>ead-</a:t>
            </a:r>
            <a:r>
              <a:rPr lang="en-CH" u="sng" dirty="0"/>
              <a:t>R</a:t>
            </a:r>
            <a:r>
              <a:rPr lang="en-CH" dirty="0"/>
              <a:t>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1372EC4-7D9C-E846-B7BB-771C5B44D230}"/>
              </a:ext>
            </a:extLst>
          </p:cNvPr>
          <p:cNvSpPr txBox="1"/>
          <p:nvPr/>
        </p:nvSpPr>
        <p:spPr>
          <a:xfrm>
            <a:off x="921583" y="1879693"/>
            <a:ext cx="235896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dirty="0">
              <a:solidFill>
                <a:schemeClr val="accent6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AEE985-E258-8944-A69B-62805BEEE86E}"/>
              </a:ext>
            </a:extLst>
          </p:cNvPr>
          <p:cNvSpPr txBox="1"/>
          <p:nvPr/>
        </p:nvSpPr>
        <p:spPr>
          <a:xfrm>
            <a:off x="2643134" y="1879693"/>
            <a:ext cx="974977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rgbClr val="D77A0B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lang="ko-KR" altLang="en-US" sz="2400" b="1" dirty="0">
              <a:solidFill>
                <a:srgbClr val="D77A0B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90099A3-7D5B-E94B-8113-BB584A809C6C}"/>
              </a:ext>
            </a:extLst>
          </p:cNvPr>
          <p:cNvSpPr txBox="1"/>
          <p:nvPr/>
        </p:nvSpPr>
        <p:spPr>
          <a:xfrm>
            <a:off x="1000176" y="1556792"/>
            <a:ext cx="313977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 err="1">
                <a:solidFill>
                  <a:schemeClr val="accent1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tDMA</a:t>
            </a:r>
            <a:endParaRPr lang="ko-KR" altLang="en-US" sz="2400" b="1" dirty="0">
              <a:solidFill>
                <a:schemeClr val="accent1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9" name="직사각형 77">
            <a:extLst>
              <a:ext uri="{FF2B5EF4-FFF2-40B4-BE49-F238E27FC236}">
                <a16:creationId xmlns:a16="http://schemas.microsoft.com/office/drawing/2014/main" id="{1F1D0332-9776-F74F-BAA6-FBDCCA96B77D}"/>
              </a:ext>
            </a:extLst>
          </p:cNvPr>
          <p:cNvSpPr/>
          <p:nvPr/>
        </p:nvSpPr>
        <p:spPr>
          <a:xfrm>
            <a:off x="1119519" y="2312302"/>
            <a:ext cx="790882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86C21B-F826-F04B-B6B5-23950E2E520E}"/>
              </a:ext>
            </a:extLst>
          </p:cNvPr>
          <p:cNvSpPr txBox="1"/>
          <p:nvPr/>
        </p:nvSpPr>
        <p:spPr>
          <a:xfrm>
            <a:off x="-117071" y="282745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RR1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0A287A-5547-9A42-AC0D-47460CC3A15C}"/>
              </a:ext>
            </a:extLst>
          </p:cNvPr>
          <p:cNvSpPr txBox="1"/>
          <p:nvPr/>
        </p:nvSpPr>
        <p:spPr>
          <a:xfrm>
            <a:off x="-612576" y="3995264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 – 1)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9A1C8-F736-EF40-AFBC-85B780BC3A6D}"/>
              </a:ext>
            </a:extLst>
          </p:cNvPr>
          <p:cNvSpPr txBox="1"/>
          <p:nvPr/>
        </p:nvSpPr>
        <p:spPr>
          <a:xfrm>
            <a:off x="-612576" y="4382107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</a:t>
            </a:r>
            <a:r>
              <a:rPr lang="en-US" altLang="ko-KR" sz="24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 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54" name="직사각형 97">
            <a:extLst>
              <a:ext uri="{FF2B5EF4-FFF2-40B4-BE49-F238E27FC236}">
                <a16:creationId xmlns:a16="http://schemas.microsoft.com/office/drawing/2014/main" id="{06CB87D3-188A-C345-9600-BBFAC0837C6A}"/>
              </a:ext>
            </a:extLst>
          </p:cNvPr>
          <p:cNvSpPr/>
          <p:nvPr/>
        </p:nvSpPr>
        <p:spPr>
          <a:xfrm rot="5460000">
            <a:off x="502029" y="3547884"/>
            <a:ext cx="388773" cy="6102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4" name="그룹 45">
            <a:extLst>
              <a:ext uri="{FF2B5EF4-FFF2-40B4-BE49-F238E27FC236}">
                <a16:creationId xmlns:a16="http://schemas.microsoft.com/office/drawing/2014/main" id="{F1485BDF-EB06-7E4E-B1FE-802D6C5365E3}"/>
              </a:ext>
            </a:extLst>
          </p:cNvPr>
          <p:cNvGrpSpPr/>
          <p:nvPr/>
        </p:nvGrpSpPr>
        <p:grpSpPr>
          <a:xfrm>
            <a:off x="3563888" y="2790102"/>
            <a:ext cx="429552" cy="404485"/>
            <a:chOff x="4795518" y="3830320"/>
            <a:chExt cx="1309089" cy="275440"/>
          </a:xfrm>
        </p:grpSpPr>
        <p:sp>
          <p:nvSpPr>
            <p:cNvPr id="66" name="직사각형 47">
              <a:extLst>
                <a:ext uri="{FF2B5EF4-FFF2-40B4-BE49-F238E27FC236}">
                  <a16:creationId xmlns:a16="http://schemas.microsoft.com/office/drawing/2014/main" id="{C32C9A9B-C5F8-1344-AABA-C3D2595C0720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직사각형 48">
              <a:extLst>
                <a:ext uri="{FF2B5EF4-FFF2-40B4-BE49-F238E27FC236}">
                  <a16:creationId xmlns:a16="http://schemas.microsoft.com/office/drawing/2014/main" id="{C11C2938-18E1-0648-A5E3-F59F8109081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그룹 58">
            <a:extLst>
              <a:ext uri="{FF2B5EF4-FFF2-40B4-BE49-F238E27FC236}">
                <a16:creationId xmlns:a16="http://schemas.microsoft.com/office/drawing/2014/main" id="{343875D2-BAD1-3D4B-95A9-3B134EE22800}"/>
              </a:ext>
            </a:extLst>
          </p:cNvPr>
          <p:cNvGrpSpPr/>
          <p:nvPr/>
        </p:nvGrpSpPr>
        <p:grpSpPr>
          <a:xfrm>
            <a:off x="3851920" y="3899960"/>
            <a:ext cx="1420876" cy="489429"/>
            <a:chOff x="1774395" y="3801400"/>
            <a:chExt cx="4330212" cy="333284"/>
          </a:xfrm>
        </p:grpSpPr>
        <p:sp>
          <p:nvSpPr>
            <p:cNvPr id="69" name="직사각형 59">
              <a:extLst>
                <a:ext uri="{FF2B5EF4-FFF2-40B4-BE49-F238E27FC236}">
                  <a16:creationId xmlns:a16="http://schemas.microsoft.com/office/drawing/2014/main" id="{05363645-36D6-E042-9CD5-273F2D546F7A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FFC1B3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0" name="직사각형 60">
              <a:extLst>
                <a:ext uri="{FF2B5EF4-FFF2-40B4-BE49-F238E27FC236}">
                  <a16:creationId xmlns:a16="http://schemas.microsoft.com/office/drawing/2014/main" id="{5FACB5C4-5293-2B43-AA65-D91AE4E4B1BB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1" name="직사각형 61">
              <a:extLst>
                <a:ext uri="{FF2B5EF4-FFF2-40B4-BE49-F238E27FC236}">
                  <a16:creationId xmlns:a16="http://schemas.microsoft.com/office/drawing/2014/main" id="{6C0B8EF8-6ED1-894A-B4DB-E871B28B1670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72" name="직사각형 70">
              <a:extLst>
                <a:ext uri="{FF2B5EF4-FFF2-40B4-BE49-F238E27FC236}">
                  <a16:creationId xmlns:a16="http://schemas.microsoft.com/office/drawing/2014/main" id="{C40D06FC-B6CB-3547-893C-C22CCEFBA804}"/>
                </a:ext>
              </a:extLst>
            </p:cNvPr>
            <p:cNvSpPr/>
            <p:nvPr/>
          </p:nvSpPr>
          <p:spPr>
            <a:xfrm>
              <a:off x="1774395" y="3801400"/>
              <a:ext cx="2492712" cy="333284"/>
            </a:xfrm>
            <a:prstGeom prst="rect">
              <a:avLst/>
            </a:prstGeom>
            <a:solidFill>
              <a:sysClr val="window" lastClr="FFFFFF"/>
            </a:solidFill>
            <a:ln w="15875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75" name="직선 화살표 연결선 80">
            <a:extLst>
              <a:ext uri="{FF2B5EF4-FFF2-40B4-BE49-F238E27FC236}">
                <a16:creationId xmlns:a16="http://schemas.microsoft.com/office/drawing/2014/main" id="{D025E6C1-5157-6E4D-8843-768A3F2F1973}"/>
              </a:ext>
            </a:extLst>
          </p:cNvPr>
          <p:cNvCxnSpPr>
            <a:cxnSpLocks/>
          </p:cNvCxnSpPr>
          <p:nvPr/>
        </p:nvCxnSpPr>
        <p:spPr>
          <a:xfrm rot="21060000" flipH="1">
            <a:off x="2159530" y="2566579"/>
            <a:ext cx="369513" cy="218206"/>
          </a:xfrm>
          <a:prstGeom prst="straightConnector1">
            <a:avLst/>
          </a:prstGeom>
          <a:noFill/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lg" len="lg"/>
            <a:tailEnd type="triangle" w="lg" len="lg"/>
          </a:ln>
          <a:effectLst/>
        </p:spPr>
      </p:cxnSp>
      <p:sp>
        <p:nvSpPr>
          <p:cNvPr id="77" name="직사각형 87">
            <a:extLst>
              <a:ext uri="{FF2B5EF4-FFF2-40B4-BE49-F238E27FC236}">
                <a16:creationId xmlns:a16="http://schemas.microsoft.com/office/drawing/2014/main" id="{E62C594C-3B60-3345-AF73-C65E60EA0F78}"/>
              </a:ext>
            </a:extLst>
          </p:cNvPr>
          <p:cNvSpPr/>
          <p:nvPr/>
        </p:nvSpPr>
        <p:spPr>
          <a:xfrm>
            <a:off x="4281677" y="3620036"/>
            <a:ext cx="362331" cy="3887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rPr>
              <a:t>⋯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7" name="직사각형 110">
            <a:extLst>
              <a:ext uri="{FF2B5EF4-FFF2-40B4-BE49-F238E27FC236}">
                <a16:creationId xmlns:a16="http://schemas.microsoft.com/office/drawing/2014/main" id="{98317E38-A7EE-8240-9668-47A516BBDE2C}"/>
              </a:ext>
            </a:extLst>
          </p:cNvPr>
          <p:cNvSpPr/>
          <p:nvPr/>
        </p:nvSpPr>
        <p:spPr>
          <a:xfrm>
            <a:off x="1408127" y="2312302"/>
            <a:ext cx="469581" cy="53836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89C66A-43DA-5449-A568-574650A7B5A9}"/>
              </a:ext>
            </a:extLst>
          </p:cNvPr>
          <p:cNvSpPr txBox="1"/>
          <p:nvPr/>
        </p:nvSpPr>
        <p:spPr>
          <a:xfrm>
            <a:off x="-273072" y="2381150"/>
            <a:ext cx="1681199" cy="430888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READ </a:t>
            </a:r>
            <a:r>
              <a:rPr lang="en-US" altLang="ko-KR" sz="28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A</a:t>
            </a:r>
            <a:endParaRPr lang="ko-KR" altLang="en-US" sz="2400" b="1" i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45">
            <a:extLst>
              <a:ext uri="{FF2B5EF4-FFF2-40B4-BE49-F238E27FC236}">
                <a16:creationId xmlns:a16="http://schemas.microsoft.com/office/drawing/2014/main" id="{4C3F7165-A311-B04B-8FE5-F6A89A9C2463}"/>
              </a:ext>
            </a:extLst>
          </p:cNvPr>
          <p:cNvGrpSpPr/>
          <p:nvPr/>
        </p:nvGrpSpPr>
        <p:grpSpPr>
          <a:xfrm>
            <a:off x="1514960" y="2395607"/>
            <a:ext cx="1388022" cy="404485"/>
            <a:chOff x="1874519" y="3830320"/>
            <a:chExt cx="4230088" cy="275440"/>
          </a:xfrm>
        </p:grpSpPr>
        <p:sp>
          <p:nvSpPr>
            <p:cNvPr id="95" name="직사각형 46">
              <a:extLst>
                <a:ext uri="{FF2B5EF4-FFF2-40B4-BE49-F238E27FC236}">
                  <a16:creationId xmlns:a16="http://schemas.microsoft.com/office/drawing/2014/main" id="{B2F1BEE9-1BB0-C34D-94A8-C10833FC0A1F}"/>
                </a:ext>
              </a:extLst>
            </p:cNvPr>
            <p:cNvSpPr/>
            <p:nvPr/>
          </p:nvSpPr>
          <p:spPr>
            <a:xfrm>
              <a:off x="1874519" y="3830320"/>
              <a:ext cx="2920999" cy="27544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47">
              <a:extLst>
                <a:ext uri="{FF2B5EF4-FFF2-40B4-BE49-F238E27FC236}">
                  <a16:creationId xmlns:a16="http://schemas.microsoft.com/office/drawing/2014/main" id="{55E9B22F-3E9C-4F49-ABE7-213C2BE02582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48">
              <a:extLst>
                <a:ext uri="{FF2B5EF4-FFF2-40B4-BE49-F238E27FC236}">
                  <a16:creationId xmlns:a16="http://schemas.microsoft.com/office/drawing/2014/main" id="{85DAE2A7-3166-184E-9EBC-3F4868ADF5F5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EB362F2-CFF3-6A40-B743-4641036CAA5D}"/>
              </a:ext>
            </a:extLst>
          </p:cNvPr>
          <p:cNvCxnSpPr/>
          <p:nvPr/>
        </p:nvCxnSpPr>
        <p:spPr>
          <a:xfrm>
            <a:off x="2017862" y="2249025"/>
            <a:ext cx="0" cy="37145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C567114-D8F7-D74F-9EC7-6897ECCB24C6}"/>
              </a:ext>
            </a:extLst>
          </p:cNvPr>
          <p:cNvCxnSpPr/>
          <p:nvPr/>
        </p:nvCxnSpPr>
        <p:spPr>
          <a:xfrm>
            <a:off x="2782657" y="2249025"/>
            <a:ext cx="0" cy="371451"/>
          </a:xfrm>
          <a:prstGeom prst="line">
            <a:avLst/>
          </a:prstGeom>
          <a:ln w="12700">
            <a:solidFill>
              <a:srgbClr val="D77A0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10025AA-B2D2-1F4A-A2C2-9C93CD921C50}"/>
              </a:ext>
            </a:extLst>
          </p:cNvPr>
          <p:cNvSpPr txBox="1"/>
          <p:nvPr/>
        </p:nvSpPr>
        <p:spPr>
          <a:xfrm>
            <a:off x="2757303" y="234296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232</a:t>
            </a:r>
          </a:p>
        </p:txBody>
      </p:sp>
      <p:cxnSp>
        <p:nvCxnSpPr>
          <p:cNvPr id="124" name="직선 연결선 102">
            <a:extLst>
              <a:ext uri="{FF2B5EF4-FFF2-40B4-BE49-F238E27FC236}">
                <a16:creationId xmlns:a16="http://schemas.microsoft.com/office/drawing/2014/main" id="{692E3375-ABD6-F447-AC1C-76B4D7DFBA48}"/>
              </a:ext>
            </a:extLst>
          </p:cNvPr>
          <p:cNvCxnSpPr>
            <a:cxnSpLocks/>
          </p:cNvCxnSpPr>
          <p:nvPr/>
        </p:nvCxnSpPr>
        <p:spPr>
          <a:xfrm>
            <a:off x="1514960" y="5057948"/>
            <a:ext cx="139768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C42B4D3-A843-1642-8891-7F1B6D04ACBC}"/>
              </a:ext>
            </a:extLst>
          </p:cNvPr>
          <p:cNvSpPr txBox="1"/>
          <p:nvPr/>
        </p:nvSpPr>
        <p:spPr>
          <a:xfrm>
            <a:off x="1754227" y="4852724"/>
            <a:ext cx="914984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tREAD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EF5609-B2C4-4349-BE75-E2DB8C377118}"/>
              </a:ext>
            </a:extLst>
          </p:cNvPr>
          <p:cNvSpPr txBox="1"/>
          <p:nvPr/>
        </p:nvSpPr>
        <p:spPr>
          <a:xfrm>
            <a:off x="3842864" y="2722898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FE7F0-566A-6347-AFB8-9784FCAE755C}"/>
              </a:ext>
            </a:extLst>
          </p:cNvPr>
          <p:cNvSpPr txBox="1"/>
          <p:nvPr/>
        </p:nvSpPr>
        <p:spPr>
          <a:xfrm>
            <a:off x="5143897" y="3891977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87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569F36-6510-CE45-8357-8E53B65FAB25}"/>
              </a:ext>
            </a:extLst>
          </p:cNvPr>
          <p:cNvGrpSpPr/>
          <p:nvPr/>
        </p:nvGrpSpPr>
        <p:grpSpPr>
          <a:xfrm>
            <a:off x="1514960" y="2812038"/>
            <a:ext cx="5211462" cy="2544742"/>
            <a:chOff x="1866003" y="2252410"/>
            <a:chExt cx="5376301" cy="2722552"/>
          </a:xfrm>
        </p:grpSpPr>
        <p:cxnSp>
          <p:nvCxnSpPr>
            <p:cNvPr id="83" name="직선 화살표 연결선 100">
              <a:extLst>
                <a:ext uri="{FF2B5EF4-FFF2-40B4-BE49-F238E27FC236}">
                  <a16:creationId xmlns:a16="http://schemas.microsoft.com/office/drawing/2014/main" id="{52CA5ECB-0CE5-3346-AD23-8FCEF4C7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408" y="2308424"/>
              <a:ext cx="0" cy="266653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22" name="직선 화살표 연결선 100">
              <a:extLst>
                <a:ext uri="{FF2B5EF4-FFF2-40B4-BE49-F238E27FC236}">
                  <a16:creationId xmlns:a16="http://schemas.microsoft.com/office/drawing/2014/main" id="{A733BF5F-F7C8-0F49-97FB-D66DE18A5409}"/>
                </a:ext>
              </a:extLst>
            </p:cNvPr>
            <p:cNvCxnSpPr>
              <a:cxnSpLocks/>
            </p:cNvCxnSpPr>
            <p:nvPr/>
          </p:nvCxnSpPr>
          <p:spPr>
            <a:xfrm>
              <a:off x="1866003" y="2252410"/>
              <a:ext cx="0" cy="272255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103" name="직선 화살표 연결선 101">
              <a:extLst>
                <a:ext uri="{FF2B5EF4-FFF2-40B4-BE49-F238E27FC236}">
                  <a16:creationId xmlns:a16="http://schemas.microsoft.com/office/drawing/2014/main" id="{F1C7D1B7-CE46-814D-9D10-357802A2512B}"/>
                </a:ext>
              </a:extLst>
            </p:cNvPr>
            <p:cNvCxnSpPr>
              <a:cxnSpLocks/>
            </p:cNvCxnSpPr>
            <p:nvPr/>
          </p:nvCxnSpPr>
          <p:spPr>
            <a:xfrm>
              <a:off x="7242304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  <p:cxnSp>
          <p:nvCxnSpPr>
            <p:cNvPr id="79" name="직선 화살표 연결선 101">
              <a:extLst>
                <a:ext uri="{FF2B5EF4-FFF2-40B4-BE49-F238E27FC236}">
                  <a16:creationId xmlns:a16="http://schemas.microsoft.com/office/drawing/2014/main" id="{77E71E87-E0F7-6E49-AC7B-2C7780628FC3}"/>
                </a:ext>
              </a:extLst>
            </p:cNvPr>
            <p:cNvCxnSpPr>
              <a:cxnSpLocks/>
            </p:cNvCxnSpPr>
            <p:nvPr/>
          </p:nvCxnSpPr>
          <p:spPr>
            <a:xfrm>
              <a:off x="6424222" y="4317325"/>
              <a:ext cx="0" cy="62677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w="lg" len="lg"/>
              <a:tailEnd type="none" w="lg" len="lg"/>
            </a:ln>
            <a:effectLst/>
          </p:spPr>
        </p:cxnSp>
      </p:grpSp>
      <p:grpSp>
        <p:nvGrpSpPr>
          <p:cNvPr id="86" name="그룹 45">
            <a:extLst>
              <a:ext uri="{FF2B5EF4-FFF2-40B4-BE49-F238E27FC236}">
                <a16:creationId xmlns:a16="http://schemas.microsoft.com/office/drawing/2014/main" id="{077974F3-44A7-444D-B991-8B87F2F93A38}"/>
              </a:ext>
            </a:extLst>
          </p:cNvPr>
          <p:cNvGrpSpPr/>
          <p:nvPr/>
        </p:nvGrpSpPr>
        <p:grpSpPr>
          <a:xfrm>
            <a:off x="4222951" y="3196123"/>
            <a:ext cx="429552" cy="404485"/>
            <a:chOff x="4795518" y="3830320"/>
            <a:chExt cx="1309089" cy="275440"/>
          </a:xfrm>
        </p:grpSpPr>
        <p:sp>
          <p:nvSpPr>
            <p:cNvPr id="92" name="직사각형 47">
              <a:extLst>
                <a:ext uri="{FF2B5EF4-FFF2-40B4-BE49-F238E27FC236}">
                  <a16:creationId xmlns:a16="http://schemas.microsoft.com/office/drawing/2014/main" id="{22B26D93-79A1-AF48-B414-1AD0F65F9857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48">
              <a:extLst>
                <a:ext uri="{FF2B5EF4-FFF2-40B4-BE49-F238E27FC236}">
                  <a16:creationId xmlns:a16="http://schemas.microsoft.com/office/drawing/2014/main" id="{C7C76533-4345-E349-BB9B-2A314534032B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CBC9B0E-1977-544B-8CD6-46A8EAC6A119}"/>
              </a:ext>
            </a:extLst>
          </p:cNvPr>
          <p:cNvSpPr txBox="1"/>
          <p:nvPr/>
        </p:nvSpPr>
        <p:spPr>
          <a:xfrm>
            <a:off x="4501933" y="3145942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118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C69579-6F3B-2C41-A7E7-25789D52447F}"/>
              </a:ext>
            </a:extLst>
          </p:cNvPr>
          <p:cNvSpPr txBox="1"/>
          <p:nvPr/>
        </p:nvSpPr>
        <p:spPr>
          <a:xfrm>
            <a:off x="-117071" y="3211483"/>
            <a:ext cx="1633294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RR2</a:t>
            </a:r>
            <a:endParaRPr lang="ko-KR" altLang="en-US" sz="2400" b="1" i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5A0702E-1E4C-6A48-AABC-F53E43D49292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2568002" y="1926124"/>
            <a:ext cx="2062" cy="689767"/>
          </a:xfrm>
          <a:prstGeom prst="line">
            <a:avLst/>
          </a:prstGeom>
          <a:ln w="127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4" y="764703"/>
            <a:ext cx="8783673" cy="5680231"/>
          </a:xfrm>
        </p:spPr>
        <p:txBody>
          <a:bodyPr tIns="108000" bIns="108000"/>
          <a:lstStyle/>
          <a:p>
            <a:r>
              <a:rPr lang="en-US" sz="2400" b="1" dirty="0"/>
              <a:t>Key idea: </a:t>
            </a:r>
            <a:r>
              <a:rPr lang="en-US" sz="2400" dirty="0"/>
              <a:t>Reduce </a:t>
            </a:r>
            <a:r>
              <a:rPr lang="en-US" sz="2400" dirty="0">
                <a:solidFill>
                  <a:srgbClr val="0070C0"/>
                </a:solidFill>
              </a:rPr>
              <a:t>read-timing parameters </a:t>
            </a:r>
            <a:r>
              <a:rPr lang="en-US" sz="2400" dirty="0"/>
              <a:t>for </a:t>
            </a:r>
            <a:r>
              <a:rPr lang="en-US" sz="2400" dirty="0">
                <a:solidFill>
                  <a:schemeClr val="accent6"/>
                </a:solidFill>
              </a:rPr>
              <a:t>every retry step</a:t>
            </a:r>
            <a:endParaRPr lang="en-CH" sz="2400" b="1" dirty="0">
              <a:solidFill>
                <a:schemeClr val="accent6"/>
              </a:solidFill>
            </a:endParaRPr>
          </a:p>
        </p:txBody>
      </p:sp>
      <p:cxnSp>
        <p:nvCxnSpPr>
          <p:cNvPr id="76" name="직선 연결선 102">
            <a:extLst>
              <a:ext uri="{FF2B5EF4-FFF2-40B4-BE49-F238E27FC236}">
                <a16:creationId xmlns:a16="http://schemas.microsoft.com/office/drawing/2014/main" id="{B9EDF43C-79BA-754D-AF5A-1E3990C9EDBC}"/>
              </a:ext>
            </a:extLst>
          </p:cNvPr>
          <p:cNvCxnSpPr>
            <a:cxnSpLocks/>
          </p:cNvCxnSpPr>
          <p:nvPr/>
        </p:nvCxnSpPr>
        <p:spPr>
          <a:xfrm>
            <a:off x="2912642" y="5052538"/>
            <a:ext cx="3020781" cy="0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grpSp>
        <p:nvGrpSpPr>
          <p:cNvPr id="56" name="그룹 50">
            <a:extLst>
              <a:ext uri="{FF2B5EF4-FFF2-40B4-BE49-F238E27FC236}">
                <a16:creationId xmlns:a16="http://schemas.microsoft.com/office/drawing/2014/main" id="{2C97B421-A53A-7F45-99D7-4DF177BCED1C}"/>
              </a:ext>
            </a:extLst>
          </p:cNvPr>
          <p:cNvGrpSpPr/>
          <p:nvPr/>
        </p:nvGrpSpPr>
        <p:grpSpPr>
          <a:xfrm>
            <a:off x="5503871" y="4346075"/>
            <a:ext cx="429552" cy="404485"/>
            <a:chOff x="4795518" y="3830320"/>
            <a:chExt cx="1309089" cy="275440"/>
          </a:xfrm>
        </p:grpSpPr>
        <p:sp>
          <p:nvSpPr>
            <p:cNvPr id="58" name="직사각형 52">
              <a:extLst>
                <a:ext uri="{FF2B5EF4-FFF2-40B4-BE49-F238E27FC236}">
                  <a16:creationId xmlns:a16="http://schemas.microsoft.com/office/drawing/2014/main" id="{DCB6BCD1-2EBF-8C43-A163-694541B10DE6}"/>
                </a:ext>
              </a:extLst>
            </p:cNvPr>
            <p:cNvSpPr/>
            <p:nvPr/>
          </p:nvSpPr>
          <p:spPr>
            <a:xfrm>
              <a:off x="4795518" y="3830320"/>
              <a:ext cx="584200" cy="275440"/>
            </a:xfrm>
            <a:prstGeom prst="rect">
              <a:avLst/>
            </a:prstGeom>
            <a:solidFill>
              <a:srgbClr val="FFC000"/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3">
              <a:extLst>
                <a:ext uri="{FF2B5EF4-FFF2-40B4-BE49-F238E27FC236}">
                  <a16:creationId xmlns:a16="http://schemas.microsoft.com/office/drawing/2014/main" id="{F6412F78-A75E-4C41-A42B-FCD2B4ED9AA8}"/>
                </a:ext>
              </a:extLst>
            </p:cNvPr>
            <p:cNvSpPr/>
            <p:nvPr/>
          </p:nvSpPr>
          <p:spPr>
            <a:xfrm>
              <a:off x="5374634" y="3830320"/>
              <a:ext cx="729973" cy="27544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58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DDA55A0B-BE8F-5243-857F-41C80FCAF1AC}"/>
              </a:ext>
            </a:extLst>
          </p:cNvPr>
          <p:cNvSpPr txBox="1"/>
          <p:nvPr/>
        </p:nvSpPr>
        <p:spPr>
          <a:xfrm>
            <a:off x="5693897" y="4300789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ERR</a:t>
            </a:r>
            <a:r>
              <a:rPr lang="en-US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0DEB8DB-E78C-F04D-A7F9-CF4B9DF3D77F}"/>
              </a:ext>
            </a:extLst>
          </p:cNvPr>
          <p:cNvSpPr txBox="1"/>
          <p:nvPr/>
        </p:nvSpPr>
        <p:spPr>
          <a:xfrm>
            <a:off x="5317052" y="1582747"/>
            <a:ext cx="39536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</a:t>
            </a:r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</a:t>
            </a:r>
          </a:p>
        </p:txBody>
      </p:sp>
      <p:sp>
        <p:nvSpPr>
          <p:cNvPr id="62" name="직사각형 46">
            <a:extLst>
              <a:ext uri="{FF2B5EF4-FFF2-40B4-BE49-F238E27FC236}">
                <a16:creationId xmlns:a16="http://schemas.microsoft.com/office/drawing/2014/main" id="{D5625524-C19D-C54E-9AA8-8266217E6CE6}"/>
              </a:ext>
            </a:extLst>
          </p:cNvPr>
          <p:cNvSpPr/>
          <p:nvPr/>
        </p:nvSpPr>
        <p:spPr>
          <a:xfrm>
            <a:off x="2899840" y="279010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63" name="직사각형 46">
            <a:extLst>
              <a:ext uri="{FF2B5EF4-FFF2-40B4-BE49-F238E27FC236}">
                <a16:creationId xmlns:a16="http://schemas.microsoft.com/office/drawing/2014/main" id="{D2E717D5-8E75-A245-BBED-B09CC2DB3311}"/>
              </a:ext>
            </a:extLst>
          </p:cNvPr>
          <p:cNvSpPr/>
          <p:nvPr/>
        </p:nvSpPr>
        <p:spPr>
          <a:xfrm>
            <a:off x="3572355" y="3196115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81" name="직사각형 46">
            <a:extLst>
              <a:ext uri="{FF2B5EF4-FFF2-40B4-BE49-F238E27FC236}">
                <a16:creationId xmlns:a16="http://schemas.microsoft.com/office/drawing/2014/main" id="{1838B667-90ED-DC49-B983-093BFCDBC0DC}"/>
              </a:ext>
            </a:extLst>
          </p:cNvPr>
          <p:cNvSpPr/>
          <p:nvPr/>
        </p:nvSpPr>
        <p:spPr>
          <a:xfrm>
            <a:off x="4843099" y="4347061"/>
            <a:ext cx="670560" cy="404485"/>
          </a:xfrm>
          <a:prstGeom prst="rect">
            <a:avLst/>
          </a:prstGeom>
          <a:solidFill>
            <a:srgbClr val="FFC1B3"/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A9573700-15F0-E241-BA6B-2E6066B30FA3}"/>
              </a:ext>
            </a:extLst>
          </p:cNvPr>
          <p:cNvCxnSpPr>
            <a:cxnSpLocks/>
          </p:cNvCxnSpPr>
          <p:nvPr/>
        </p:nvCxnSpPr>
        <p:spPr>
          <a:xfrm flipH="1" flipV="1">
            <a:off x="3258187" y="2996769"/>
            <a:ext cx="70452" cy="787307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3639BDA-9582-964E-A053-CF3CCAE5C22E}"/>
              </a:ext>
            </a:extLst>
          </p:cNvPr>
          <p:cNvCxnSpPr>
            <a:cxnSpLocks/>
          </p:cNvCxnSpPr>
          <p:nvPr/>
        </p:nvCxnSpPr>
        <p:spPr>
          <a:xfrm flipV="1">
            <a:off x="3701939" y="3395239"/>
            <a:ext cx="206844" cy="38499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01B264E-247D-1F4D-A622-61CA76259333}"/>
              </a:ext>
            </a:extLst>
          </p:cNvPr>
          <p:cNvCxnSpPr>
            <a:cxnSpLocks/>
          </p:cNvCxnSpPr>
          <p:nvPr/>
        </p:nvCxnSpPr>
        <p:spPr>
          <a:xfrm>
            <a:off x="4155339" y="4084409"/>
            <a:ext cx="582503" cy="53905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5270CE7-1B21-3B45-B4DA-CE707A7E492B}"/>
              </a:ext>
            </a:extLst>
          </p:cNvPr>
          <p:cNvCxnSpPr>
            <a:cxnSpLocks/>
          </p:cNvCxnSpPr>
          <p:nvPr/>
        </p:nvCxnSpPr>
        <p:spPr>
          <a:xfrm>
            <a:off x="4155339" y="4246782"/>
            <a:ext cx="1014406" cy="300830"/>
          </a:xfrm>
          <a:prstGeom prst="line">
            <a:avLst/>
          </a:prstGeom>
          <a:ln w="12700"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6779296D-01B0-7341-9AE5-A3FE41C8AE9F}"/>
              </a:ext>
            </a:extLst>
          </p:cNvPr>
          <p:cNvSpPr txBox="1"/>
          <p:nvPr/>
        </p:nvSpPr>
        <p:spPr>
          <a:xfrm>
            <a:off x="3765861" y="4857207"/>
            <a:ext cx="1290747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tRETRY</a:t>
            </a: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’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B77630E-36C3-3143-9A2C-AA04EB9A8D6C}"/>
              </a:ext>
            </a:extLst>
          </p:cNvPr>
          <p:cNvSpPr txBox="1"/>
          <p:nvPr/>
        </p:nvSpPr>
        <p:spPr>
          <a:xfrm>
            <a:off x="2686288" y="5207955"/>
            <a:ext cx="3504296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defRPr/>
            </a:pP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=</a:t>
            </a:r>
            <a:r>
              <a:rPr kumimoji="0" lang="en-US" altLang="ko-KR" sz="2400" b="1" i="1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 pitchFamily="2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N×</a:t>
            </a:r>
            <a:r>
              <a:rPr lang="el-GR" sz="24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ko-KR" sz="2400" b="1" i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×</a:t>
            </a:r>
            <a:r>
              <a:rPr kumimoji="0" lang="en-US" altLang="ko-KR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tR+tDMA</a:t>
            </a:r>
            <a:r>
              <a:rPr lang="en-US" altLang="ko-KR" sz="2400" b="1" kern="0" dirty="0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+</a:t>
            </a:r>
            <a:r>
              <a:rPr lang="en-US" altLang="ko-KR" sz="2400" b="1" kern="0" dirty="0" err="1">
                <a:solidFill>
                  <a:schemeClr val="accent6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tECC</a:t>
            </a:r>
            <a:endParaRPr kumimoji="0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cxnSp>
        <p:nvCxnSpPr>
          <p:cNvPr id="90" name="직선 연결선 102">
            <a:extLst>
              <a:ext uri="{FF2B5EF4-FFF2-40B4-BE49-F238E27FC236}">
                <a16:creationId xmlns:a16="http://schemas.microsoft.com/office/drawing/2014/main" id="{B4A17B9C-9169-B448-983B-9CAF318B59E6}"/>
              </a:ext>
            </a:extLst>
          </p:cNvPr>
          <p:cNvCxnSpPr>
            <a:cxnSpLocks/>
          </p:cNvCxnSpPr>
          <p:nvPr/>
        </p:nvCxnSpPr>
        <p:spPr>
          <a:xfrm>
            <a:off x="5933423" y="5052538"/>
            <a:ext cx="792999" cy="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E35397B-F371-FB47-93F6-5CF39C2B4FBD}"/>
              </a:ext>
            </a:extLst>
          </p:cNvPr>
          <p:cNvSpPr txBox="1"/>
          <p:nvPr/>
        </p:nvSpPr>
        <p:spPr>
          <a:xfrm>
            <a:off x="3637223" y="233570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9F2954C-1648-6F4F-B808-6267E0951F88}"/>
              </a:ext>
            </a:extLst>
          </p:cNvPr>
          <p:cNvSpPr txBox="1"/>
          <p:nvPr/>
        </p:nvSpPr>
        <p:spPr>
          <a:xfrm>
            <a:off x="4738380" y="2717610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48EE4A4-383C-B74C-92CD-89E7AF7D026C}"/>
              </a:ext>
            </a:extLst>
          </p:cNvPr>
          <p:cNvSpPr txBox="1"/>
          <p:nvPr/>
        </p:nvSpPr>
        <p:spPr>
          <a:xfrm>
            <a:off x="5436689" y="314053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4713712-C5BD-3548-B559-3E7974008E8F}"/>
              </a:ext>
            </a:extLst>
          </p:cNvPr>
          <p:cNvSpPr txBox="1"/>
          <p:nvPr/>
        </p:nvSpPr>
        <p:spPr>
          <a:xfrm>
            <a:off x="5960404" y="3878643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69EF7BC-11D6-264F-A740-0A24D8ADE186}"/>
              </a:ext>
            </a:extLst>
          </p:cNvPr>
          <p:cNvSpPr txBox="1"/>
          <p:nvPr/>
        </p:nvSpPr>
        <p:spPr>
          <a:xfrm>
            <a:off x="6476208" y="4287455"/>
            <a:ext cx="179103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l-G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85E3143-7B9E-2440-97DD-1146951B0AA8}"/>
              </a:ext>
            </a:extLst>
          </p:cNvPr>
          <p:cNvSpPr txBox="1"/>
          <p:nvPr/>
        </p:nvSpPr>
        <p:spPr>
          <a:xfrm>
            <a:off x="4749874" y="2385726"/>
            <a:ext cx="2630438" cy="369332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(additional errors)</a:t>
            </a:r>
            <a:endParaRPr lang="ko-KR" altLang="en-US" sz="2400" b="1" i="1" dirty="0">
              <a:solidFill>
                <a:srgbClr val="C0000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A3F2159-7619-0D43-BC46-390C509E2368}"/>
              </a:ext>
            </a:extLst>
          </p:cNvPr>
          <p:cNvSpPr txBox="1"/>
          <p:nvPr/>
        </p:nvSpPr>
        <p:spPr>
          <a:xfrm>
            <a:off x="6012160" y="4850576"/>
            <a:ext cx="2630438" cy="73866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algn="ctr" defTabSz="457200"/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Latency</a:t>
            </a:r>
            <a:b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sz="2400" b="1" i="1" dirty="0">
                <a:solidFill>
                  <a:srgbClr val="00B0F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reduction</a:t>
            </a:r>
            <a:endParaRPr lang="ko-KR" altLang="en-US" sz="2400" b="1" i="1" dirty="0">
              <a:solidFill>
                <a:srgbClr val="00B0F0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5F192DB-6DC4-6C49-9372-2BAD6608BA5F}"/>
              </a:ext>
            </a:extLst>
          </p:cNvPr>
          <p:cNvSpPr/>
          <p:nvPr/>
        </p:nvSpPr>
        <p:spPr>
          <a:xfrm>
            <a:off x="-3093" y="5230293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Needs to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ensure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that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# of additional errors &lt; ECC margin 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83AF22A-1614-FC48-8EFB-B535E8BC5BC4}"/>
              </a:ext>
            </a:extLst>
          </p:cNvPr>
          <p:cNvSpPr txBox="1"/>
          <p:nvPr/>
        </p:nvSpPr>
        <p:spPr>
          <a:xfrm>
            <a:off x="2627784" y="3833073"/>
            <a:ext cx="1489046" cy="44330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Shorter</a:t>
            </a:r>
            <a:r>
              <a:rPr lang="en-US" altLang="ko-KR" sz="2400" b="1" i="1" kern="0" dirty="0">
                <a:solidFill>
                  <a:srgbClr val="C00000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Courier New" panose="02070309020205020404" pitchFamily="49" charset="0"/>
              </a:rPr>
              <a:t> </a:t>
            </a:r>
            <a:r>
              <a:rPr lang="en-US" altLang="ko-KR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endParaRPr lang="ko-KR" altLang="en-US" sz="2400" b="1" i="1" dirty="0">
              <a:solidFill>
                <a:srgbClr val="C00000"/>
              </a:solidFill>
              <a:latin typeface="Cambria" panose="02040503050406030204" pitchFamily="18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64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</a:t>
            </a:r>
            <a:r>
              <a:rPr lang="en-GB" dirty="0"/>
              <a:t>Necessary Conditions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4" y="764703"/>
            <a:ext cx="8783673" cy="5680231"/>
          </a:xfrm>
        </p:spPr>
        <p:txBody>
          <a:bodyPr tIns="108000" bIns="108000"/>
          <a:lstStyle/>
          <a:p>
            <a:r>
              <a:rPr lang="en-CH" sz="2400" dirty="0"/>
              <a:t>Condition 1: </a:t>
            </a:r>
            <a:r>
              <a:rPr lang="en-CH" sz="2400" dirty="0">
                <a:solidFill>
                  <a:srgbClr val="0070C0"/>
                </a:solidFill>
              </a:rPr>
              <a:t>Large ECC margin </a:t>
            </a:r>
            <a:r>
              <a:rPr lang="en-CH" sz="2400" dirty="0"/>
              <a:t>in the final retry step</a:t>
            </a:r>
          </a:p>
          <a:p>
            <a:pPr lvl="1"/>
            <a:r>
              <a:rPr lang="en-CH" sz="2200" dirty="0">
                <a:solidFill>
                  <a:schemeClr val="accent6">
                    <a:lumMod val="75000"/>
                  </a:schemeClr>
                </a:solidFill>
              </a:rPr>
              <a:t>Strong</a:t>
            </a:r>
            <a:r>
              <a:rPr lang="en-CH" sz="2200" dirty="0"/>
              <a:t> </a:t>
            </a:r>
            <a:r>
              <a:rPr lang="en-CH" sz="2200" dirty="0">
                <a:solidFill>
                  <a:schemeClr val="accent6">
                    <a:lumMod val="75000"/>
                  </a:schemeClr>
                </a:solidFill>
              </a:rPr>
              <a:t>ECC</a:t>
            </a:r>
            <a:r>
              <a:rPr lang="en-CH" sz="2200" dirty="0"/>
              <a:t>: 72 bits correctable per 1-KiB data</a:t>
            </a:r>
          </a:p>
          <a:p>
            <a:pPr lvl="1"/>
            <a:r>
              <a:rPr lang="en-CH" sz="2200" dirty="0"/>
              <a:t>Use of </a:t>
            </a:r>
            <a:r>
              <a:rPr lang="en-CH" sz="2200" dirty="0">
                <a:solidFill>
                  <a:schemeClr val="accent6">
                    <a:lumMod val="75000"/>
                  </a:schemeClr>
                </a:solidFill>
              </a:rPr>
              <a:t>near-optimal V</a:t>
            </a:r>
            <a:r>
              <a:rPr lang="en-CH" sz="2200" baseline="-25000" dirty="0">
                <a:solidFill>
                  <a:schemeClr val="accent6">
                    <a:lumMod val="75000"/>
                  </a:schemeClr>
                </a:solidFill>
              </a:rPr>
              <a:t>REF </a:t>
            </a:r>
            <a:r>
              <a:rPr lang="en-CH" sz="2200" dirty="0"/>
              <a:t>in the final retry step</a:t>
            </a:r>
            <a:endParaRPr lang="en-CH" sz="2200" baseline="-25000" dirty="0"/>
          </a:p>
          <a:p>
            <a:pPr lvl="2"/>
            <a:r>
              <a:rPr lang="en-CH" sz="2200" dirty="0"/>
              <a:t># of raw bit errors </a:t>
            </a:r>
            <a:r>
              <a:rPr lang="en-CH" sz="2200" dirty="0">
                <a:solidFill>
                  <a:srgbClr val="C00000"/>
                </a:solidFill>
              </a:rPr>
              <a:t>drastically increases </a:t>
            </a:r>
            <a:r>
              <a:rPr lang="en-CH" sz="2200" dirty="0"/>
              <a:t>if V</a:t>
            </a:r>
            <a:r>
              <a:rPr lang="en-CH" sz="2200" baseline="-25000" dirty="0"/>
              <a:t>REF</a:t>
            </a:r>
            <a:r>
              <a:rPr lang="en-CH" sz="2200" dirty="0"/>
              <a:t> &gt;&gt; V</a:t>
            </a:r>
            <a:r>
              <a:rPr lang="en-CH" sz="2200" baseline="-25000" dirty="0"/>
              <a:t>OPT</a:t>
            </a:r>
          </a:p>
          <a:p>
            <a:pPr lvl="2"/>
            <a:r>
              <a:rPr lang="en-CH" sz="2200" dirty="0"/>
              <a:t>∴ In the final retry step, </a:t>
            </a:r>
            <a:r>
              <a:rPr lang="en-CH" sz="2200" dirty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CH" sz="2200" baseline="-25000" dirty="0">
                <a:solidFill>
                  <a:schemeClr val="accent6">
                    <a:lumMod val="75000"/>
                  </a:schemeClr>
                </a:solidFill>
              </a:rPr>
              <a:t>RR</a:t>
            </a:r>
            <a:r>
              <a:rPr lang="en-CH" sz="2200" i="1" baseline="-25000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CH" sz="2200" i="1" dirty="0">
                <a:solidFill>
                  <a:schemeClr val="accent6">
                    <a:lumMod val="75000"/>
                  </a:schemeClr>
                </a:solidFill>
              </a:rPr>
              <a:t> ~ </a:t>
            </a:r>
            <a:r>
              <a:rPr lang="en-CH" sz="2200" dirty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CH" sz="2200" baseline="-25000" dirty="0">
                <a:solidFill>
                  <a:schemeClr val="accent6">
                    <a:lumMod val="75000"/>
                  </a:schemeClr>
                </a:solidFill>
              </a:rPr>
              <a:t>OPT</a:t>
            </a:r>
            <a:endParaRPr lang="en-CH" sz="1400" i="1" baseline="-25000" dirty="0"/>
          </a:p>
          <a:p>
            <a:endParaRPr lang="en-CH" sz="1400" dirty="0"/>
          </a:p>
          <a:p>
            <a:endParaRPr lang="en-CH" sz="1400" dirty="0"/>
          </a:p>
          <a:p>
            <a:r>
              <a:rPr lang="en-CH" sz="2400" dirty="0"/>
              <a:t>Condition 2: </a:t>
            </a:r>
            <a:r>
              <a:rPr lang="en-CH" sz="2400" dirty="0">
                <a:solidFill>
                  <a:srgbClr val="0070C0"/>
                </a:solidFill>
              </a:rPr>
              <a:t>Sufficient reliability margin</a:t>
            </a:r>
            <a:r>
              <a:rPr lang="en-CH" sz="2400" dirty="0"/>
              <a:t> in read-timing parameters</a:t>
            </a:r>
          </a:p>
          <a:p>
            <a:pPr lvl="1"/>
            <a:r>
              <a:rPr lang="en-CH" sz="2200" dirty="0"/>
              <a:t>Manufacturers </a:t>
            </a:r>
            <a:r>
              <a:rPr lang="en-GB" sz="2200" dirty="0">
                <a:solidFill>
                  <a:schemeClr val="accent6"/>
                </a:solidFill>
              </a:rPr>
              <a:t>pessimistically</a:t>
            </a:r>
            <a:r>
              <a:rPr lang="en-CH" sz="2200" dirty="0"/>
              <a:t> set read-timing parameters</a:t>
            </a:r>
          </a:p>
          <a:p>
            <a:pPr lvl="1"/>
            <a:r>
              <a:rPr lang="en-CH" sz="2200" dirty="0"/>
              <a:t>To cover for </a:t>
            </a:r>
            <a:r>
              <a:rPr lang="en-CH" sz="2200" dirty="0">
                <a:solidFill>
                  <a:srgbClr val="C00000"/>
                </a:solidFill>
              </a:rPr>
              <a:t>worst-case process variation </a:t>
            </a:r>
            <a:r>
              <a:rPr lang="en-CH" sz="2200" dirty="0"/>
              <a:t>and</a:t>
            </a:r>
            <a:r>
              <a:rPr lang="en-CH" sz="2200" dirty="0">
                <a:solidFill>
                  <a:srgbClr val="C00000"/>
                </a:solidFill>
              </a:rPr>
              <a:t> operating conditions</a:t>
            </a:r>
            <a:endParaRPr lang="en-CH" sz="1600" dirty="0">
              <a:solidFill>
                <a:srgbClr val="C00000"/>
              </a:solidFill>
            </a:endParaRPr>
          </a:p>
          <a:p>
            <a:endParaRPr lang="en-CH" sz="1400" dirty="0"/>
          </a:p>
          <a:p>
            <a:endParaRPr lang="en-CH" sz="1400" dirty="0"/>
          </a:p>
          <a:p>
            <a:r>
              <a:rPr lang="en-CH" sz="2400" dirty="0"/>
              <a:t>We </a:t>
            </a:r>
            <a:r>
              <a:rPr lang="en-CH" sz="2400" dirty="0">
                <a:solidFill>
                  <a:schemeClr val="accent6"/>
                </a:solidFill>
              </a:rPr>
              <a:t>experimentally analyze </a:t>
            </a:r>
            <a:r>
              <a:rPr lang="en-CH" sz="2400" dirty="0"/>
              <a:t>if these conditions hold</a:t>
            </a:r>
          </a:p>
          <a:p>
            <a:pPr marL="344487" lvl="1" indent="0">
              <a:buNone/>
            </a:pPr>
            <a:br>
              <a:rPr lang="en-CH" sz="2400" i="1" dirty="0"/>
            </a:br>
            <a:r>
              <a:rPr lang="en-CH" sz="2400" dirty="0"/>
              <a:t> </a:t>
            </a:r>
          </a:p>
          <a:p>
            <a:pPr lvl="2"/>
            <a:endParaRPr lang="en-CH" sz="2400" dirty="0"/>
          </a:p>
        </p:txBody>
      </p:sp>
    </p:spTree>
    <p:extLst>
      <p:ext uri="{BB962C8B-B14F-4D97-AF65-F5344CB8AC3E}">
        <p14:creationId xmlns:p14="http://schemas.microsoft.com/office/powerpoint/2010/main" val="3098681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Real-Device Characterization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7E4E476-E4AC-E649-A8C1-DF65BD6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4" y="764703"/>
            <a:ext cx="8783673" cy="5680231"/>
          </a:xfrm>
        </p:spPr>
        <p:txBody>
          <a:bodyPr tIns="108000" bIns="108000"/>
          <a:lstStyle/>
          <a:p>
            <a:r>
              <a:rPr lang="en-CH" sz="2600" dirty="0"/>
              <a:t>Goals: Rigorously characterize</a:t>
            </a:r>
          </a:p>
          <a:p>
            <a:pPr lvl="1"/>
            <a:r>
              <a:rPr lang="en-CH" sz="2400" dirty="0">
                <a:solidFill>
                  <a:srgbClr val="0070C0"/>
                </a:solidFill>
              </a:rPr>
              <a:t>The ECC margin </a:t>
            </a:r>
            <a:r>
              <a:rPr lang="en-CH" sz="2400" dirty="0"/>
              <a:t>in the final retry step</a:t>
            </a:r>
          </a:p>
          <a:p>
            <a:pPr lvl="1"/>
            <a:r>
              <a:rPr lang="en-CH" sz="2400" dirty="0">
                <a:solidFill>
                  <a:srgbClr val="0070C0"/>
                </a:solidFill>
              </a:rPr>
              <a:t>Reliability impact </a:t>
            </a:r>
            <a:r>
              <a:rPr lang="en-CH" sz="2400" dirty="0"/>
              <a:t>of reducing read-timing parameters</a:t>
            </a:r>
          </a:p>
          <a:p>
            <a:pPr lvl="1"/>
            <a:r>
              <a:rPr lang="en-CH" sz="2400" dirty="0"/>
              <a:t>Under </a:t>
            </a:r>
            <a:r>
              <a:rPr lang="en-CH" sz="2400" dirty="0">
                <a:solidFill>
                  <a:srgbClr val="C00000"/>
                </a:solidFill>
              </a:rPr>
              <a:t>different operating conditions</a:t>
            </a:r>
          </a:p>
          <a:p>
            <a:pPr lvl="2"/>
            <a:endParaRPr lang="en-CH" sz="2400" dirty="0"/>
          </a:p>
          <a:p>
            <a:pPr lvl="2"/>
            <a:endParaRPr lang="en-CH" sz="2400" dirty="0"/>
          </a:p>
          <a:p>
            <a:r>
              <a:rPr lang="en-CH" sz="2600" dirty="0"/>
              <a:t>Methodology</a:t>
            </a:r>
          </a:p>
          <a:p>
            <a:pPr lvl="1"/>
            <a:r>
              <a:rPr lang="en-CH" sz="2400" dirty="0">
                <a:solidFill>
                  <a:schemeClr val="accent6"/>
                </a:solidFill>
              </a:rPr>
              <a:t>160 real chips </a:t>
            </a:r>
            <a:r>
              <a:rPr lang="en-CH" sz="2400" dirty="0"/>
              <a:t>(48WL-layer 3D TLC NAND memory)</a:t>
            </a:r>
          </a:p>
          <a:p>
            <a:pPr lvl="1"/>
            <a:r>
              <a:rPr lang="en-CH" sz="2400" dirty="0"/>
              <a:t>Randomly selected </a:t>
            </a:r>
            <a:r>
              <a:rPr lang="en-GB" sz="2400" dirty="0">
                <a:solidFill>
                  <a:schemeClr val="accent6"/>
                </a:solidFill>
              </a:rPr>
              <a:t>11,059,200 pages</a:t>
            </a:r>
          </a:p>
          <a:p>
            <a:pPr lvl="1"/>
            <a:r>
              <a:rPr lang="en-GB" sz="2400" dirty="0"/>
              <a:t>FPGA-based custom flash controller</a:t>
            </a:r>
          </a:p>
          <a:p>
            <a:pPr lvl="2"/>
            <a:r>
              <a:rPr lang="en-CH" sz="2400" dirty="0"/>
              <a:t>Basic commands + </a:t>
            </a:r>
            <a:r>
              <a:rPr lang="en-CH" sz="2400" dirty="0">
                <a:solidFill>
                  <a:schemeClr val="accent6"/>
                </a:solidFill>
              </a:rPr>
              <a:t>test-mode</a:t>
            </a:r>
            <a:r>
              <a:rPr lang="en-CH" sz="2400" dirty="0"/>
              <a:t> commands (e.g., changing V</a:t>
            </a:r>
            <a:r>
              <a:rPr lang="en-CH" sz="2400" baseline="-25000" dirty="0"/>
              <a:t>REF</a:t>
            </a:r>
            <a:r>
              <a:rPr lang="en-CH" sz="2400" dirty="0"/>
              <a:t> values and read-timing parameters)</a:t>
            </a:r>
            <a:endParaRPr lang="en-CH" sz="2400" baseline="-25000" dirty="0"/>
          </a:p>
          <a:p>
            <a:pPr lvl="2"/>
            <a:endParaRPr lang="en-CH" sz="2600" dirty="0"/>
          </a:p>
        </p:txBody>
      </p:sp>
    </p:spTree>
    <p:extLst>
      <p:ext uri="{BB962C8B-B14F-4D97-AF65-F5344CB8AC3E}">
        <p14:creationId xmlns:p14="http://schemas.microsoft.com/office/powerpoint/2010/main" val="10519989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ECC Margin in the Final Retry Step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  <p:grpSp>
        <p:nvGrpSpPr>
          <p:cNvPr id="81" name="그룹 10">
            <a:extLst>
              <a:ext uri="{FF2B5EF4-FFF2-40B4-BE49-F238E27FC236}">
                <a16:creationId xmlns:a16="http://schemas.microsoft.com/office/drawing/2014/main" id="{85739437-014A-0443-B3A0-D0963B9742A4}"/>
              </a:ext>
            </a:extLst>
          </p:cNvPr>
          <p:cNvGrpSpPr/>
          <p:nvPr/>
        </p:nvGrpSpPr>
        <p:grpSpPr>
          <a:xfrm>
            <a:off x="3166247" y="991275"/>
            <a:ext cx="4358081" cy="253059"/>
            <a:chOff x="8546337" y="4227216"/>
            <a:chExt cx="4358081" cy="253059"/>
          </a:xfrm>
        </p:grpSpPr>
        <p:sp>
          <p:nvSpPr>
            <p:cNvPr id="82" name="직사각형 56">
              <a:extLst>
                <a:ext uri="{FF2B5EF4-FFF2-40B4-BE49-F238E27FC236}">
                  <a16:creationId xmlns:a16="http://schemas.microsoft.com/office/drawing/2014/main" id="{7DC69EC3-D0C8-E84C-8CAF-C9905CC663D2}"/>
                </a:ext>
              </a:extLst>
            </p:cNvPr>
            <p:cNvSpPr/>
            <p:nvPr/>
          </p:nvSpPr>
          <p:spPr>
            <a:xfrm>
              <a:off x="8546337" y="4227216"/>
              <a:ext cx="3336102" cy="253059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grpSp>
          <p:nvGrpSpPr>
            <p:cNvPr id="83" name="그룹 57">
              <a:extLst>
                <a:ext uri="{FF2B5EF4-FFF2-40B4-BE49-F238E27FC236}">
                  <a16:creationId xmlns:a16="http://schemas.microsoft.com/office/drawing/2014/main" id="{F68DFC5F-9C8A-1D41-BB62-6080FED0B2B7}"/>
                </a:ext>
              </a:extLst>
            </p:cNvPr>
            <p:cNvGrpSpPr/>
            <p:nvPr/>
          </p:nvGrpSpPr>
          <p:grpSpPr>
            <a:xfrm>
              <a:off x="9841081" y="4230632"/>
              <a:ext cx="1728942" cy="246221"/>
              <a:chOff x="10534731" y="1958814"/>
              <a:chExt cx="1728942" cy="246221"/>
            </a:xfrm>
          </p:grpSpPr>
          <p:grpSp>
            <p:nvGrpSpPr>
              <p:cNvPr id="95" name="그룹 76">
                <a:extLst>
                  <a:ext uri="{FF2B5EF4-FFF2-40B4-BE49-F238E27FC236}">
                    <a16:creationId xmlns:a16="http://schemas.microsoft.com/office/drawing/2014/main" id="{41CC0AF5-6453-5547-9BB9-8C454A73EF31}"/>
                  </a:ext>
                </a:extLst>
              </p:cNvPr>
              <p:cNvGrpSpPr/>
              <p:nvPr/>
            </p:nvGrpSpPr>
            <p:grpSpPr>
              <a:xfrm>
                <a:off x="10534731" y="2030199"/>
                <a:ext cx="295793" cy="103456"/>
                <a:chOff x="2406660" y="1990430"/>
                <a:chExt cx="295793" cy="103456"/>
              </a:xfrm>
            </p:grpSpPr>
            <p:cxnSp>
              <p:nvCxnSpPr>
                <p:cNvPr id="97" name="직선 연결선 78">
                  <a:extLst>
                    <a:ext uri="{FF2B5EF4-FFF2-40B4-BE49-F238E27FC236}">
                      <a16:creationId xmlns:a16="http://schemas.microsoft.com/office/drawing/2014/main" id="{69009E70-07D5-B243-8465-D42B2F3E75C5}"/>
                    </a:ext>
                  </a:extLst>
                </p:cNvPr>
                <p:cNvCxnSpPr/>
                <p:nvPr/>
              </p:nvCxnSpPr>
              <p:spPr>
                <a:xfrm>
                  <a:off x="2406660" y="2042158"/>
                  <a:ext cx="295793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98" name="직사각형 79">
                  <a:extLst>
                    <a:ext uri="{FF2B5EF4-FFF2-40B4-BE49-F238E27FC236}">
                      <a16:creationId xmlns:a16="http://schemas.microsoft.com/office/drawing/2014/main" id="{5D3D92CE-78AF-F841-992D-E674D20C435A}"/>
                    </a:ext>
                  </a:extLst>
                </p:cNvPr>
                <p:cNvSpPr/>
                <p:nvPr/>
              </p:nvSpPr>
              <p:spPr>
                <a:xfrm>
                  <a:off x="2502828" y="1990430"/>
                  <a:ext cx="103456" cy="103456"/>
                </a:xfrm>
                <a:prstGeom prst="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</p:grp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94FBDC8-B1B6-844A-913C-1B9B9C851A36}"/>
                  </a:ext>
                </a:extLst>
              </p:cNvPr>
              <p:cNvSpPr txBox="1"/>
              <p:nvPr/>
            </p:nvSpPr>
            <p:spPr>
              <a:xfrm>
                <a:off x="10820419" y="1958814"/>
                <a:ext cx="1443254" cy="246221"/>
              </a:xfrm>
              <a:prstGeom prst="rect">
                <a:avLst/>
              </a:prstGeom>
              <a:noFill/>
            </p:spPr>
            <p:txBody>
              <a:bodyPr wrap="square" lIns="72000" tIns="0" rIns="0" bIns="0" rtlCol="0" anchor="ctr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맑은 고딕" panose="020B0503020000020004" pitchFamily="34" charset="-127"/>
                    <a:cs typeface="Times New Roman" panose="02020603050405020304" pitchFamily="18" charset="0"/>
                  </a:rPr>
                  <a:t>0</a:t>
                </a:r>
                <a:endParaRPr kumimoji="0" lang="ko-K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34" charset="-127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84" name="그룹 58">
              <a:extLst>
                <a:ext uri="{FF2B5EF4-FFF2-40B4-BE49-F238E27FC236}">
                  <a16:creationId xmlns:a16="http://schemas.microsoft.com/office/drawing/2014/main" id="{338F9C3F-5E5E-0A43-AFDE-BA56D832A295}"/>
                </a:ext>
              </a:extLst>
            </p:cNvPr>
            <p:cNvGrpSpPr/>
            <p:nvPr/>
          </p:nvGrpSpPr>
          <p:grpSpPr>
            <a:xfrm>
              <a:off x="10437165" y="4230635"/>
              <a:ext cx="1722180" cy="246221"/>
              <a:chOff x="10549113" y="2217583"/>
              <a:chExt cx="1722180" cy="246221"/>
            </a:xfrm>
          </p:grpSpPr>
          <p:grpSp>
            <p:nvGrpSpPr>
              <p:cNvPr id="91" name="그룹 72">
                <a:extLst>
                  <a:ext uri="{FF2B5EF4-FFF2-40B4-BE49-F238E27FC236}">
                    <a16:creationId xmlns:a16="http://schemas.microsoft.com/office/drawing/2014/main" id="{3A08D7CA-C33F-1541-B9BF-19B66FD4DF54}"/>
                  </a:ext>
                </a:extLst>
              </p:cNvPr>
              <p:cNvGrpSpPr/>
              <p:nvPr/>
            </p:nvGrpSpPr>
            <p:grpSpPr>
              <a:xfrm>
                <a:off x="10549113" y="2288968"/>
                <a:ext cx="295793" cy="103451"/>
                <a:chOff x="2406660" y="2157390"/>
                <a:chExt cx="295793" cy="103451"/>
              </a:xfrm>
            </p:grpSpPr>
            <p:cxnSp>
              <p:nvCxnSpPr>
                <p:cNvPr id="93" name="직선 연결선 74">
                  <a:extLst>
                    <a:ext uri="{FF2B5EF4-FFF2-40B4-BE49-F238E27FC236}">
                      <a16:creationId xmlns:a16="http://schemas.microsoft.com/office/drawing/2014/main" id="{A53B08D8-0629-CE4A-A123-CF262128FD02}"/>
                    </a:ext>
                  </a:extLst>
                </p:cNvPr>
                <p:cNvCxnSpPr/>
                <p:nvPr/>
              </p:nvCxnSpPr>
              <p:spPr>
                <a:xfrm>
                  <a:off x="2406660" y="2216783"/>
                  <a:ext cx="295793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ED7D31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94" name="이등변 삼각형 75">
                  <a:extLst>
                    <a:ext uri="{FF2B5EF4-FFF2-40B4-BE49-F238E27FC236}">
                      <a16:creationId xmlns:a16="http://schemas.microsoft.com/office/drawing/2014/main" id="{A4AAB53E-9DEE-624A-AEBC-BE0FF64C5453}"/>
                    </a:ext>
                  </a:extLst>
                </p:cNvPr>
                <p:cNvSpPr/>
                <p:nvPr/>
              </p:nvSpPr>
              <p:spPr>
                <a:xfrm>
                  <a:off x="2502828" y="2157390"/>
                  <a:ext cx="103456" cy="103451"/>
                </a:xfrm>
                <a:prstGeom prst="triangle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ED7D3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</p:grp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EDB264C4-25BD-2C47-993F-3F1D5BA0FE03}"/>
                  </a:ext>
                </a:extLst>
              </p:cNvPr>
              <p:cNvSpPr txBox="1"/>
              <p:nvPr/>
            </p:nvSpPr>
            <p:spPr>
              <a:xfrm>
                <a:off x="10828039" y="2217583"/>
                <a:ext cx="1443254" cy="246221"/>
              </a:xfrm>
              <a:prstGeom prst="rect">
                <a:avLst/>
              </a:prstGeom>
              <a:noFill/>
            </p:spPr>
            <p:txBody>
              <a:bodyPr wrap="square" lIns="72000" tIns="0" rIns="0" bIns="0" rtlCol="0" anchor="ctr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맑은 고딕" panose="020B0503020000020004" pitchFamily="34" charset="-127"/>
                    <a:cs typeface="Times New Roman" panose="02020603050405020304" pitchFamily="18" charset="0"/>
                  </a:rPr>
                  <a:t>1K</a:t>
                </a:r>
                <a:endParaRPr kumimoji="0" lang="ko-K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34" charset="-127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85" name="그룹 59">
              <a:extLst>
                <a:ext uri="{FF2B5EF4-FFF2-40B4-BE49-F238E27FC236}">
                  <a16:creationId xmlns:a16="http://schemas.microsoft.com/office/drawing/2014/main" id="{57603C97-2843-9148-9F11-F32640B0E339}"/>
                </a:ext>
              </a:extLst>
            </p:cNvPr>
            <p:cNvGrpSpPr/>
            <p:nvPr/>
          </p:nvGrpSpPr>
          <p:grpSpPr>
            <a:xfrm>
              <a:off x="11182238" y="4230635"/>
              <a:ext cx="1722180" cy="246221"/>
              <a:chOff x="10549113" y="2493540"/>
              <a:chExt cx="1722180" cy="246221"/>
            </a:xfrm>
          </p:grpSpPr>
          <p:grpSp>
            <p:nvGrpSpPr>
              <p:cNvPr id="87" name="그룹 68">
                <a:extLst>
                  <a:ext uri="{FF2B5EF4-FFF2-40B4-BE49-F238E27FC236}">
                    <a16:creationId xmlns:a16="http://schemas.microsoft.com/office/drawing/2014/main" id="{174A61DC-36D1-A34E-80E3-5842FA101ABB}"/>
                  </a:ext>
                </a:extLst>
              </p:cNvPr>
              <p:cNvGrpSpPr/>
              <p:nvPr/>
            </p:nvGrpSpPr>
            <p:grpSpPr>
              <a:xfrm>
                <a:off x="10549113" y="2564927"/>
                <a:ext cx="295793" cy="103446"/>
                <a:chOff x="2406660" y="2326980"/>
                <a:chExt cx="295793" cy="103446"/>
              </a:xfrm>
            </p:grpSpPr>
            <p:cxnSp>
              <p:nvCxnSpPr>
                <p:cNvPr id="89" name="직선 연결선 70">
                  <a:extLst>
                    <a:ext uri="{FF2B5EF4-FFF2-40B4-BE49-F238E27FC236}">
                      <a16:creationId xmlns:a16="http://schemas.microsoft.com/office/drawing/2014/main" id="{4B46190E-9041-724E-BFBC-92281296DB0A}"/>
                    </a:ext>
                  </a:extLst>
                </p:cNvPr>
                <p:cNvCxnSpPr/>
                <p:nvPr/>
              </p:nvCxnSpPr>
              <p:spPr>
                <a:xfrm>
                  <a:off x="2406660" y="2378708"/>
                  <a:ext cx="295793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90" name="타원 71">
                  <a:extLst>
                    <a:ext uri="{FF2B5EF4-FFF2-40B4-BE49-F238E27FC236}">
                      <a16:creationId xmlns:a16="http://schemas.microsoft.com/office/drawing/2014/main" id="{39027291-F282-2E4B-8F10-8161CEC6A488}"/>
                    </a:ext>
                  </a:extLst>
                </p:cNvPr>
                <p:cNvSpPr/>
                <p:nvPr/>
              </p:nvSpPr>
              <p:spPr>
                <a:xfrm>
                  <a:off x="2502828" y="2326980"/>
                  <a:ext cx="103456" cy="103446"/>
                </a:xfrm>
                <a:prstGeom prst="ellipse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</p:grp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AFD0E02A-4A42-9044-9BCB-3C8CE4DD8A83}"/>
                  </a:ext>
                </a:extLst>
              </p:cNvPr>
              <p:cNvSpPr txBox="1"/>
              <p:nvPr/>
            </p:nvSpPr>
            <p:spPr>
              <a:xfrm>
                <a:off x="10828039" y="2493540"/>
                <a:ext cx="1443254" cy="246221"/>
              </a:xfrm>
              <a:prstGeom prst="rect">
                <a:avLst/>
              </a:prstGeom>
              <a:noFill/>
            </p:spPr>
            <p:txBody>
              <a:bodyPr wrap="square" lIns="72000" tIns="0" rIns="0" bIns="0" rtlCol="0" anchor="ctr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맑은 고딕" panose="020B0503020000020004" pitchFamily="34" charset="-127"/>
                    <a:cs typeface="Times New Roman" panose="02020603050405020304" pitchFamily="18" charset="0"/>
                  </a:rPr>
                  <a:t>2K</a:t>
                </a:r>
                <a:endParaRPr kumimoji="0" lang="ko-K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34" charset="-127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6369550-6285-874D-A76F-857F4A1C4E8F}"/>
                </a:ext>
              </a:extLst>
            </p:cNvPr>
            <p:cNvSpPr txBox="1"/>
            <p:nvPr/>
          </p:nvSpPr>
          <p:spPr>
            <a:xfrm>
              <a:off x="8575132" y="4230635"/>
              <a:ext cx="1227882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P/E</a:t>
              </a:r>
              <a:r>
                <a:rPr kumimoji="0" lang="en-US" altLang="ko-KR" sz="1600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 </a:t>
              </a:r>
              <a:r>
                <a:rPr kumimoji="0" lang="en-US" altLang="ko-KR" sz="1600" b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cycles</a:t>
              </a: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: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graphicFrame>
        <p:nvGraphicFramePr>
          <p:cNvPr id="99" name="차트 42">
            <a:extLst>
              <a:ext uri="{FF2B5EF4-FFF2-40B4-BE49-F238E27FC236}">
                <a16:creationId xmlns:a16="http://schemas.microsoft.com/office/drawing/2014/main" id="{CBF9ED36-E360-7043-BB98-415B604F8B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936295"/>
              </p:ext>
            </p:extLst>
          </p:nvPr>
        </p:nvGraphicFramePr>
        <p:xfrm>
          <a:off x="1475656" y="1230257"/>
          <a:ext cx="6192688" cy="2312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5" name="TextBox 104">
            <a:extLst>
              <a:ext uri="{FF2B5EF4-FFF2-40B4-BE49-F238E27FC236}">
                <a16:creationId xmlns:a16="http://schemas.microsoft.com/office/drawing/2014/main" id="{3BDA56B0-EA47-BC4C-872F-F05D9983FAA8}"/>
              </a:ext>
            </a:extLst>
          </p:cNvPr>
          <p:cNvSpPr txBox="1"/>
          <p:nvPr/>
        </p:nvSpPr>
        <p:spPr>
          <a:xfrm>
            <a:off x="2258486" y="1523702"/>
            <a:ext cx="2164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capability</a:t>
            </a:r>
            <a:br>
              <a:rPr lang="en-US" sz="1600" b="1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sz="1600" b="1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72 bits per 1 KiB</a:t>
            </a:r>
          </a:p>
        </p:txBody>
      </p:sp>
      <p:cxnSp>
        <p:nvCxnSpPr>
          <p:cNvPr id="106" name="직선 연결선 84">
            <a:extLst>
              <a:ext uri="{FF2B5EF4-FFF2-40B4-BE49-F238E27FC236}">
                <a16:creationId xmlns:a16="http://schemas.microsoft.com/office/drawing/2014/main" id="{C0A0EC5A-3D2A-A945-B173-BCA7F75A4A57}"/>
              </a:ext>
            </a:extLst>
          </p:cNvPr>
          <p:cNvCxnSpPr>
            <a:cxnSpLocks/>
          </p:cNvCxnSpPr>
          <p:nvPr/>
        </p:nvCxnSpPr>
        <p:spPr>
          <a:xfrm>
            <a:off x="2215750" y="1525970"/>
            <a:ext cx="5252086" cy="0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ysDash"/>
            <a:miter lim="800000"/>
          </a:ln>
          <a:effectLst/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CAB38529-D6FA-4744-985D-29504AFFC20B}"/>
              </a:ext>
            </a:extLst>
          </p:cNvPr>
          <p:cNvSpPr txBox="1"/>
          <p:nvPr/>
        </p:nvSpPr>
        <p:spPr>
          <a:xfrm>
            <a:off x="2843808" y="3368025"/>
            <a:ext cx="4015834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Retention age [months]</a:t>
            </a:r>
            <a:endParaRPr lang="ko-KR" altLang="en-US" b="1" baseline="-25000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F325DEB-FA5F-A64F-907D-42483CA00C1D}"/>
              </a:ext>
            </a:extLst>
          </p:cNvPr>
          <p:cNvSpPr txBox="1"/>
          <p:nvPr/>
        </p:nvSpPr>
        <p:spPr>
          <a:xfrm rot="16200000">
            <a:off x="-221123" y="1950694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Max. # of errors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per 1-KiB data 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7FB35B48-5E4D-924E-BAE0-295B02B353DA}"/>
              </a:ext>
            </a:extLst>
          </p:cNvPr>
          <p:cNvCxnSpPr>
            <a:cxnSpLocks/>
          </p:cNvCxnSpPr>
          <p:nvPr/>
        </p:nvCxnSpPr>
        <p:spPr>
          <a:xfrm>
            <a:off x="7308304" y="1515085"/>
            <a:ext cx="0" cy="762321"/>
          </a:xfrm>
          <a:prstGeom prst="line">
            <a:avLst/>
          </a:prstGeom>
          <a:ln w="1905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ADC0E61D-DD7B-7D48-97B1-D9FF98480D38}"/>
              </a:ext>
            </a:extLst>
          </p:cNvPr>
          <p:cNvSpPr txBox="1"/>
          <p:nvPr/>
        </p:nvSpPr>
        <p:spPr>
          <a:xfrm>
            <a:off x="5657022" y="1700808"/>
            <a:ext cx="19701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ECC margin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96B88CB-B4DE-C445-AA52-03EE820EB1AD}"/>
              </a:ext>
            </a:extLst>
          </p:cNvPr>
          <p:cNvSpPr/>
          <p:nvPr/>
        </p:nvSpPr>
        <p:spPr>
          <a:xfrm>
            <a:off x="-3093" y="3717032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Large ECC margin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in the final retry step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even under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worst-case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operating conditions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B0DD846-479A-F543-9331-FE5DA272EBF7}"/>
              </a:ext>
            </a:extLst>
          </p:cNvPr>
          <p:cNvSpPr/>
          <p:nvPr/>
        </p:nvSpPr>
        <p:spPr>
          <a:xfrm>
            <a:off x="-3093" y="5230293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Smaller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ECC margin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at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higher P/E cycles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and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longer retention age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37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Effect of Reducing Timing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/>
          </a:p>
        </p:txBody>
      </p:sp>
      <p:graphicFrame>
        <p:nvGraphicFramePr>
          <p:cNvPr id="93" name="차트 39">
            <a:extLst>
              <a:ext uri="{FF2B5EF4-FFF2-40B4-BE49-F238E27FC236}">
                <a16:creationId xmlns:a16="http://schemas.microsoft.com/office/drawing/2014/main" id="{0FEC0D71-91DA-EF49-B7D8-7444BF72C950}"/>
              </a:ext>
            </a:extLst>
          </p:cNvPr>
          <p:cNvGraphicFramePr>
            <a:graphicFrameLocks/>
          </p:cNvGraphicFramePr>
          <p:nvPr/>
        </p:nvGraphicFramePr>
        <p:xfrm>
          <a:off x="453502" y="1236431"/>
          <a:ext cx="836697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4" name="TextBox 93">
            <a:extLst>
              <a:ext uri="{FF2B5EF4-FFF2-40B4-BE49-F238E27FC236}">
                <a16:creationId xmlns:a16="http://schemas.microsoft.com/office/drawing/2014/main" id="{0D5A81A1-185C-4A4E-A149-6E7063018299}"/>
              </a:ext>
            </a:extLst>
          </p:cNvPr>
          <p:cNvSpPr txBox="1"/>
          <p:nvPr/>
        </p:nvSpPr>
        <p:spPr>
          <a:xfrm>
            <a:off x="1763688" y="3593895"/>
            <a:ext cx="5771885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b="1" dirty="0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Reduction in page-sensing latency</a:t>
            </a: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ko-KR" sz="20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r>
              <a:rPr lang="en-US" altLang="ko-KR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Courier New" panose="02070309020205020404" pitchFamily="49" charset="0"/>
              </a:rPr>
              <a:t>)</a:t>
            </a:r>
            <a:endParaRPr lang="ko-KR" altLang="en-US" sz="2000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98" name="직사각형 124">
            <a:extLst>
              <a:ext uri="{FF2B5EF4-FFF2-40B4-BE49-F238E27FC236}">
                <a16:creationId xmlns:a16="http://schemas.microsoft.com/office/drawing/2014/main" id="{5FEE2E89-26FD-2B4B-8F36-6F04EC1DAB26}"/>
              </a:ext>
            </a:extLst>
          </p:cNvPr>
          <p:cNvSpPr/>
          <p:nvPr/>
        </p:nvSpPr>
        <p:spPr>
          <a:xfrm>
            <a:off x="2706425" y="980728"/>
            <a:ext cx="2608463" cy="33544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E8A61-DE54-D64F-B503-D7EE9A8ADE7A}"/>
              </a:ext>
            </a:extLst>
          </p:cNvPr>
          <p:cNvSpPr txBox="1"/>
          <p:nvPr/>
        </p:nvSpPr>
        <p:spPr>
          <a:xfrm>
            <a:off x="2699792" y="1022092"/>
            <a:ext cx="1102225" cy="246221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P/E Cycles:</a:t>
            </a:r>
            <a:endParaRPr lang="ko-KR" altLang="en-US" sz="1600" b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grpSp>
        <p:nvGrpSpPr>
          <p:cNvPr id="100" name="그룹 1">
            <a:extLst>
              <a:ext uri="{FF2B5EF4-FFF2-40B4-BE49-F238E27FC236}">
                <a16:creationId xmlns:a16="http://schemas.microsoft.com/office/drawing/2014/main" id="{8B512BB0-BB39-C74B-9545-50305A959BF5}"/>
              </a:ext>
            </a:extLst>
          </p:cNvPr>
          <p:cNvGrpSpPr/>
          <p:nvPr/>
        </p:nvGrpSpPr>
        <p:grpSpPr>
          <a:xfrm>
            <a:off x="3912706" y="996136"/>
            <a:ext cx="407838" cy="298134"/>
            <a:chOff x="9640850" y="1681177"/>
            <a:chExt cx="336823" cy="24622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92AE0A2A-1A46-974C-9EB9-514760481330}"/>
                </a:ext>
              </a:extLst>
            </p:cNvPr>
            <p:cNvSpPr txBox="1"/>
            <p:nvPr/>
          </p:nvSpPr>
          <p:spPr>
            <a:xfrm>
              <a:off x="9762961" y="1681177"/>
              <a:ext cx="214712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0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102" name="직사각형 144">
              <a:extLst>
                <a:ext uri="{FF2B5EF4-FFF2-40B4-BE49-F238E27FC236}">
                  <a16:creationId xmlns:a16="http://schemas.microsoft.com/office/drawing/2014/main" id="{3FFA7791-FA24-A14D-9A8C-87E4A7E0987E}"/>
                </a:ext>
              </a:extLst>
            </p:cNvPr>
            <p:cNvSpPr/>
            <p:nvPr/>
          </p:nvSpPr>
          <p:spPr>
            <a:xfrm>
              <a:off x="9640850" y="1766743"/>
              <a:ext cx="103456" cy="103456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grpSp>
        <p:nvGrpSpPr>
          <p:cNvPr id="106" name="그룹 9">
            <a:extLst>
              <a:ext uri="{FF2B5EF4-FFF2-40B4-BE49-F238E27FC236}">
                <a16:creationId xmlns:a16="http://schemas.microsoft.com/office/drawing/2014/main" id="{A9C53232-F35B-0842-A242-520CE256191E}"/>
              </a:ext>
            </a:extLst>
          </p:cNvPr>
          <p:cNvGrpSpPr/>
          <p:nvPr/>
        </p:nvGrpSpPr>
        <p:grpSpPr>
          <a:xfrm>
            <a:off x="4366317" y="996136"/>
            <a:ext cx="708598" cy="298134"/>
            <a:chOff x="9640850" y="2168978"/>
            <a:chExt cx="585212" cy="246221"/>
          </a:xfrm>
        </p:grpSpPr>
        <p:sp>
          <p:nvSpPr>
            <p:cNvPr id="107" name="타원 147">
              <a:extLst>
                <a:ext uri="{FF2B5EF4-FFF2-40B4-BE49-F238E27FC236}">
                  <a16:creationId xmlns:a16="http://schemas.microsoft.com/office/drawing/2014/main" id="{552F38EF-346E-DA4D-8243-1BAA54515384}"/>
                </a:ext>
              </a:extLst>
            </p:cNvPr>
            <p:cNvSpPr/>
            <p:nvPr/>
          </p:nvSpPr>
          <p:spPr>
            <a:xfrm>
              <a:off x="9640850" y="2240366"/>
              <a:ext cx="103456" cy="103446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47A8A7CE-E77F-3D4C-886B-1F3C151C3516}"/>
                </a:ext>
              </a:extLst>
            </p:cNvPr>
            <p:cNvSpPr txBox="1"/>
            <p:nvPr/>
          </p:nvSpPr>
          <p:spPr>
            <a:xfrm>
              <a:off x="9762961" y="2168978"/>
              <a:ext cx="463101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2K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109" name="직사각형 158">
            <a:extLst>
              <a:ext uri="{FF2B5EF4-FFF2-40B4-BE49-F238E27FC236}">
                <a16:creationId xmlns:a16="http://schemas.microsoft.com/office/drawing/2014/main" id="{476B559A-3E38-F34D-853A-FEE74BB22309}"/>
              </a:ext>
            </a:extLst>
          </p:cNvPr>
          <p:cNvSpPr/>
          <p:nvPr/>
        </p:nvSpPr>
        <p:spPr>
          <a:xfrm>
            <a:off x="4952975" y="980728"/>
            <a:ext cx="2715370" cy="33544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EA16C44-C92E-9C43-BEC5-AB08ABD77AD3}"/>
              </a:ext>
            </a:extLst>
          </p:cNvPr>
          <p:cNvSpPr txBox="1"/>
          <p:nvPr/>
        </p:nvSpPr>
        <p:spPr>
          <a:xfrm>
            <a:off x="5359678" y="1009522"/>
            <a:ext cx="1193599" cy="21544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defTabSz="457200"/>
            <a:r>
              <a:rPr lang="en-US" altLang="ko-KR" sz="1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[months]: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grpSp>
        <p:nvGrpSpPr>
          <p:cNvPr id="111" name="그룹 10">
            <a:extLst>
              <a:ext uri="{FF2B5EF4-FFF2-40B4-BE49-F238E27FC236}">
                <a16:creationId xmlns:a16="http://schemas.microsoft.com/office/drawing/2014/main" id="{BEE54655-3132-F54F-9C7D-1178EF2B6481}"/>
              </a:ext>
            </a:extLst>
          </p:cNvPr>
          <p:cNvGrpSpPr/>
          <p:nvPr/>
        </p:nvGrpSpPr>
        <p:grpSpPr>
          <a:xfrm>
            <a:off x="6606812" y="996136"/>
            <a:ext cx="635628" cy="298134"/>
            <a:chOff x="10634426" y="1669237"/>
            <a:chExt cx="532498" cy="246221"/>
          </a:xfrm>
        </p:grpSpPr>
        <p:cxnSp>
          <p:nvCxnSpPr>
            <p:cNvPr id="112" name="직선 연결선 151">
              <a:extLst>
                <a:ext uri="{FF2B5EF4-FFF2-40B4-BE49-F238E27FC236}">
                  <a16:creationId xmlns:a16="http://schemas.microsoft.com/office/drawing/2014/main" id="{40A6229D-5857-6A4F-B9F4-2B6EED97FC07}"/>
                </a:ext>
              </a:extLst>
            </p:cNvPr>
            <p:cNvCxnSpPr/>
            <p:nvPr/>
          </p:nvCxnSpPr>
          <p:spPr>
            <a:xfrm>
              <a:off x="10964893" y="1792347"/>
              <a:ext cx="202031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ysDash"/>
              <a:miter lim="800000"/>
            </a:ln>
            <a:effectLst/>
          </p:spPr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C51AADC-FF3E-6742-9506-E9773CC0B54F}"/>
                </a:ext>
              </a:extLst>
            </p:cNvPr>
            <p:cNvSpPr txBox="1"/>
            <p:nvPr/>
          </p:nvSpPr>
          <p:spPr>
            <a:xfrm>
              <a:off x="10634426" y="1669237"/>
              <a:ext cx="353858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0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grpSp>
        <p:nvGrpSpPr>
          <p:cNvPr id="117" name="그룹 19">
            <a:extLst>
              <a:ext uri="{FF2B5EF4-FFF2-40B4-BE49-F238E27FC236}">
                <a16:creationId xmlns:a16="http://schemas.microsoft.com/office/drawing/2014/main" id="{9075D503-485F-CD47-9508-A7770F4605AF}"/>
              </a:ext>
            </a:extLst>
          </p:cNvPr>
          <p:cNvGrpSpPr/>
          <p:nvPr/>
        </p:nvGrpSpPr>
        <p:grpSpPr>
          <a:xfrm>
            <a:off x="6348508" y="996136"/>
            <a:ext cx="1365793" cy="298134"/>
            <a:chOff x="9407287" y="2167749"/>
            <a:chExt cx="1127973" cy="246221"/>
          </a:xfrm>
        </p:grpSpPr>
        <p:cxnSp>
          <p:nvCxnSpPr>
            <p:cNvPr id="118" name="직선 연결선 154">
              <a:extLst>
                <a:ext uri="{FF2B5EF4-FFF2-40B4-BE49-F238E27FC236}">
                  <a16:creationId xmlns:a16="http://schemas.microsoft.com/office/drawing/2014/main" id="{6543E7B7-7D09-4D46-80CB-697566CF22B5}"/>
                </a:ext>
              </a:extLst>
            </p:cNvPr>
            <p:cNvCxnSpPr/>
            <p:nvPr/>
          </p:nvCxnSpPr>
          <p:spPr>
            <a:xfrm>
              <a:off x="9407287" y="2290859"/>
              <a:ext cx="202031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69C9DBA4-D711-9C41-80FB-A81B227CA94A}"/>
                </a:ext>
              </a:extLst>
            </p:cNvPr>
            <p:cNvSpPr txBox="1"/>
            <p:nvPr/>
          </p:nvSpPr>
          <p:spPr>
            <a:xfrm>
              <a:off x="10181402" y="2167749"/>
              <a:ext cx="353858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12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B5B305C2-1670-484C-95A3-DC140B70AA74}"/>
              </a:ext>
            </a:extLst>
          </p:cNvPr>
          <p:cNvSpPr txBox="1"/>
          <p:nvPr/>
        </p:nvSpPr>
        <p:spPr>
          <a:xfrm>
            <a:off x="5022932" y="1003597"/>
            <a:ext cx="532577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457200"/>
            <a:r>
              <a:rPr lang="en-US" altLang="ko-KR" sz="16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t </a:t>
            </a:r>
            <a:endParaRPr lang="ko-KR" altLang="en-US" sz="1600" b="1" baseline="-25000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77ECC3D-85E0-BF4A-B50A-4450915588FE}"/>
              </a:ext>
            </a:extLst>
          </p:cNvPr>
          <p:cNvSpPr txBox="1"/>
          <p:nvPr/>
        </p:nvSpPr>
        <p:spPr>
          <a:xfrm>
            <a:off x="5117960" y="1065430"/>
            <a:ext cx="78836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457200"/>
            <a:r>
              <a:rPr lang="en-US" altLang="ko-KR" sz="12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RET</a:t>
            </a:r>
            <a:endParaRPr lang="ko-KR" altLang="en-US" sz="12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AA4202F-D550-5C42-B919-5659EC6866F6}"/>
              </a:ext>
            </a:extLst>
          </p:cNvPr>
          <p:cNvSpPr txBox="1"/>
          <p:nvPr/>
        </p:nvSpPr>
        <p:spPr>
          <a:xfrm>
            <a:off x="1197160" y="3380568"/>
            <a:ext cx="550554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0%</a:t>
            </a:r>
            <a:endParaRPr lang="ko-KR" altLang="en-US" sz="16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26" name="직선 연결선 84">
            <a:extLst>
              <a:ext uri="{FF2B5EF4-FFF2-40B4-BE49-F238E27FC236}">
                <a16:creationId xmlns:a16="http://schemas.microsoft.com/office/drawing/2014/main" id="{FBA57D7B-9DF7-7C4A-96B2-AA9CF1F121C2}"/>
              </a:ext>
            </a:extLst>
          </p:cNvPr>
          <p:cNvCxnSpPr>
            <a:cxnSpLocks/>
          </p:cNvCxnSpPr>
          <p:nvPr/>
        </p:nvCxnSpPr>
        <p:spPr>
          <a:xfrm>
            <a:off x="1504232" y="1844824"/>
            <a:ext cx="7100216" cy="0"/>
          </a:xfrm>
          <a:prstGeom prst="line">
            <a:avLst/>
          </a:prstGeom>
          <a:noFill/>
          <a:ln w="25400" cap="flat" cmpd="sng" algn="ctr">
            <a:solidFill>
              <a:srgbClr val="7030A0"/>
            </a:solidFill>
            <a:prstDash val="sysDash"/>
            <a:miter lim="800000"/>
          </a:ln>
          <a:effectLst/>
        </p:spPr>
      </p:cxnSp>
      <p:cxnSp>
        <p:nvCxnSpPr>
          <p:cNvPr id="127" name="직선 연결선 84">
            <a:extLst>
              <a:ext uri="{FF2B5EF4-FFF2-40B4-BE49-F238E27FC236}">
                <a16:creationId xmlns:a16="http://schemas.microsoft.com/office/drawing/2014/main" id="{73A25994-57B2-5C43-98B3-C59152D022FB}"/>
              </a:ext>
            </a:extLst>
          </p:cNvPr>
          <p:cNvCxnSpPr>
            <a:cxnSpLocks/>
          </p:cNvCxnSpPr>
          <p:nvPr/>
        </p:nvCxnSpPr>
        <p:spPr>
          <a:xfrm>
            <a:off x="1504232" y="2451088"/>
            <a:ext cx="7100216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360B2971-1A5D-FA4C-B32A-F60985A42231}"/>
              </a:ext>
            </a:extLst>
          </p:cNvPr>
          <p:cNvSpPr txBox="1"/>
          <p:nvPr/>
        </p:nvSpPr>
        <p:spPr>
          <a:xfrm>
            <a:off x="1545406" y="2433943"/>
            <a:ext cx="559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Safe reduction point @ PEC=2K, </a:t>
            </a:r>
            <a:r>
              <a:rPr lang="en-US" b="1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RET</a:t>
            </a:r>
            <a:r>
              <a:rPr lang="en-US" b="1" i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=12</a:t>
            </a:r>
            <a:endParaRPr lang="en-US" b="1" i="1" baseline="-25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890F4F1-1A1C-554B-99A5-15B30AE8D4A3}"/>
              </a:ext>
            </a:extLst>
          </p:cNvPr>
          <p:cNvSpPr txBox="1"/>
          <p:nvPr/>
        </p:nvSpPr>
        <p:spPr>
          <a:xfrm>
            <a:off x="1545406" y="1484784"/>
            <a:ext cx="559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Safe reduction point @ PEC=0K, </a:t>
            </a:r>
            <a:r>
              <a:rPr lang="en-US" b="1" i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RET</a:t>
            </a:r>
            <a:r>
              <a:rPr lang="en-US" b="1" i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=0</a:t>
            </a:r>
            <a:endParaRPr lang="en-US" b="1" i="1" baseline="-25000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5EEC963-3AB1-284F-9B1A-225C386DE548}"/>
              </a:ext>
            </a:extLst>
          </p:cNvPr>
          <p:cNvSpPr txBox="1"/>
          <p:nvPr/>
        </p:nvSpPr>
        <p:spPr>
          <a:xfrm>
            <a:off x="6854706" y="2932692"/>
            <a:ext cx="1861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b="1" i="1" dirty="0">
                <a:solidFill>
                  <a:srgbClr val="4472C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60% increase</a:t>
            </a:r>
            <a:endParaRPr lang="en-US" sz="2000" b="1" i="1" baseline="-25000" dirty="0">
              <a:solidFill>
                <a:srgbClr val="4472C4">
                  <a:lumMod val="75000"/>
                </a:srgb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E034CE6-1DCB-EB46-8E92-A4DA2E36EDAE}"/>
              </a:ext>
            </a:extLst>
          </p:cNvPr>
          <p:cNvSpPr txBox="1"/>
          <p:nvPr/>
        </p:nvSpPr>
        <p:spPr>
          <a:xfrm rot="16200000">
            <a:off x="-782291" y="212106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Max. increase in errors  per 1-KiB data @ 85°C 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0AAC82D-03CE-0F42-A0B3-CD55E06ADB2B}"/>
              </a:ext>
            </a:extLst>
          </p:cNvPr>
          <p:cNvSpPr/>
          <p:nvPr/>
        </p:nvSpPr>
        <p:spPr>
          <a:xfrm>
            <a:off x="-3093" y="5302301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Considerable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variation depending on</a:t>
            </a:r>
            <a:br>
              <a:rPr lang="en-US" sz="3200" dirty="0">
                <a:solidFill>
                  <a:srgbClr val="C00000"/>
                </a:solidFill>
                <a:latin typeface="Helvetica" pitchFamily="2" charset="0"/>
              </a:rPr>
            </a:b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operating conditions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F70667F-563C-F54A-AE37-BACB8B55B09A}"/>
              </a:ext>
            </a:extLst>
          </p:cNvPr>
          <p:cNvSpPr txBox="1"/>
          <p:nvPr/>
        </p:nvSpPr>
        <p:spPr>
          <a:xfrm>
            <a:off x="3483994" y="3257457"/>
            <a:ext cx="732787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12.5%</a:t>
            </a:r>
            <a:endParaRPr lang="ko-KR" altLang="en-US" sz="16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EDA51A6-2932-D342-AFB6-18B2B6D0F839}"/>
              </a:ext>
            </a:extLst>
          </p:cNvPr>
          <p:cNvSpPr txBox="1"/>
          <p:nvPr/>
        </p:nvSpPr>
        <p:spPr>
          <a:xfrm>
            <a:off x="5872742" y="3380568"/>
            <a:ext cx="732787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25%</a:t>
            </a:r>
            <a:endParaRPr lang="ko-KR" altLang="en-US" sz="16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1F215C6-BEF6-6B46-9D90-7B8F759B6256}"/>
              </a:ext>
            </a:extLst>
          </p:cNvPr>
          <p:cNvSpPr txBox="1"/>
          <p:nvPr/>
        </p:nvSpPr>
        <p:spPr>
          <a:xfrm>
            <a:off x="8238054" y="3380568"/>
            <a:ext cx="732787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37.5%</a:t>
            </a:r>
            <a:endParaRPr lang="ko-KR" altLang="en-US" sz="16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48" name="직선 화살표 연결선 159">
            <a:extLst>
              <a:ext uri="{FF2B5EF4-FFF2-40B4-BE49-F238E27FC236}">
                <a16:creationId xmlns:a16="http://schemas.microsoft.com/office/drawing/2014/main" id="{E1FEB7A1-01E5-3042-B5B8-35A030D401D8}"/>
              </a:ext>
            </a:extLst>
          </p:cNvPr>
          <p:cNvCxnSpPr>
            <a:cxnSpLocks/>
          </p:cNvCxnSpPr>
          <p:nvPr/>
        </p:nvCxnSpPr>
        <p:spPr>
          <a:xfrm flipV="1">
            <a:off x="7026408" y="2472723"/>
            <a:ext cx="0" cy="321149"/>
          </a:xfrm>
          <a:prstGeom prst="straightConnector1">
            <a:avLst/>
          </a:prstGeom>
          <a:noFill/>
          <a:ln w="28575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sm" len="sm"/>
            <a:tailEnd type="triangle" w="lg" len="lg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7B8C8521-05EF-7F47-8474-64981C5C5E03}"/>
              </a:ext>
            </a:extLst>
          </p:cNvPr>
          <p:cNvSpPr/>
          <p:nvPr/>
        </p:nvSpPr>
        <p:spPr>
          <a:xfrm>
            <a:off x="-3093" y="3903580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Large reliability margin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in read-timing parameters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  <a:sym typeface="Wingdings" pitchFamily="2" charset="2"/>
              </a:rPr>
              <a:t>25%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ourier" pitchFamily="2" charset="0"/>
                <a:sym typeface="Wingdings" pitchFamily="2" charset="2"/>
              </a:rPr>
              <a:t>tR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 reduction under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worst-case conditions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B73D84EC-FBC3-A14F-827E-F7767E8B3C73}"/>
              </a:ext>
            </a:extLst>
          </p:cNvPr>
          <p:cNvSpPr/>
          <p:nvPr/>
        </p:nvSpPr>
        <p:spPr>
          <a:xfrm>
            <a:off x="5934643" y="2683923"/>
            <a:ext cx="610259" cy="942865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73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39" grpId="0" animBg="1"/>
      <p:bldP spid="37" grpId="0" animBg="1"/>
      <p:bldP spid="3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AR</a:t>
            </a:r>
            <a:r>
              <a:rPr lang="en-CH" baseline="30000" dirty="0"/>
              <a:t>2</a:t>
            </a:r>
            <a:r>
              <a:rPr lang="en-CH" dirty="0"/>
              <a:t>: Effect of Reducing Timing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  <p:graphicFrame>
        <p:nvGraphicFramePr>
          <p:cNvPr id="93" name="차트 39">
            <a:extLst>
              <a:ext uri="{FF2B5EF4-FFF2-40B4-BE49-F238E27FC236}">
                <a16:creationId xmlns:a16="http://schemas.microsoft.com/office/drawing/2014/main" id="{0FEC0D71-91DA-EF49-B7D8-7444BF72C950}"/>
              </a:ext>
            </a:extLst>
          </p:cNvPr>
          <p:cNvGraphicFramePr>
            <a:graphicFrameLocks/>
          </p:cNvGraphicFramePr>
          <p:nvPr/>
        </p:nvGraphicFramePr>
        <p:xfrm>
          <a:off x="453502" y="1236431"/>
          <a:ext cx="836697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4" name="TextBox 93">
            <a:extLst>
              <a:ext uri="{FF2B5EF4-FFF2-40B4-BE49-F238E27FC236}">
                <a16:creationId xmlns:a16="http://schemas.microsoft.com/office/drawing/2014/main" id="{0D5A81A1-185C-4A4E-A149-6E7063018299}"/>
              </a:ext>
            </a:extLst>
          </p:cNvPr>
          <p:cNvSpPr txBox="1"/>
          <p:nvPr/>
        </p:nvSpPr>
        <p:spPr>
          <a:xfrm>
            <a:off x="1763688" y="3593895"/>
            <a:ext cx="5771885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b="1" dirty="0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Reduction in page-sensing latency</a:t>
            </a: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ko-KR" sz="20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tR</a:t>
            </a:r>
            <a:r>
              <a:rPr lang="en-US" altLang="ko-KR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Courier New" panose="02070309020205020404" pitchFamily="49" charset="0"/>
              </a:rPr>
              <a:t>)</a:t>
            </a:r>
            <a:endParaRPr lang="ko-KR" altLang="en-US" sz="2000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98" name="직사각형 124">
            <a:extLst>
              <a:ext uri="{FF2B5EF4-FFF2-40B4-BE49-F238E27FC236}">
                <a16:creationId xmlns:a16="http://schemas.microsoft.com/office/drawing/2014/main" id="{5FEE2E89-26FD-2B4B-8F36-6F04EC1DAB26}"/>
              </a:ext>
            </a:extLst>
          </p:cNvPr>
          <p:cNvSpPr/>
          <p:nvPr/>
        </p:nvSpPr>
        <p:spPr>
          <a:xfrm>
            <a:off x="2706425" y="980728"/>
            <a:ext cx="2608463" cy="33544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E8A61-DE54-D64F-B503-D7EE9A8ADE7A}"/>
              </a:ext>
            </a:extLst>
          </p:cNvPr>
          <p:cNvSpPr txBox="1"/>
          <p:nvPr/>
        </p:nvSpPr>
        <p:spPr>
          <a:xfrm>
            <a:off x="2699792" y="1022092"/>
            <a:ext cx="1102225" cy="246221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P/E Cycles:</a:t>
            </a:r>
            <a:endParaRPr lang="ko-KR" altLang="en-US" sz="1600" b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grpSp>
        <p:nvGrpSpPr>
          <p:cNvPr id="100" name="그룹 1">
            <a:extLst>
              <a:ext uri="{FF2B5EF4-FFF2-40B4-BE49-F238E27FC236}">
                <a16:creationId xmlns:a16="http://schemas.microsoft.com/office/drawing/2014/main" id="{8B512BB0-BB39-C74B-9545-50305A959BF5}"/>
              </a:ext>
            </a:extLst>
          </p:cNvPr>
          <p:cNvGrpSpPr/>
          <p:nvPr/>
        </p:nvGrpSpPr>
        <p:grpSpPr>
          <a:xfrm>
            <a:off x="3912706" y="996136"/>
            <a:ext cx="407838" cy="298134"/>
            <a:chOff x="9640850" y="1681177"/>
            <a:chExt cx="336823" cy="24622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92AE0A2A-1A46-974C-9EB9-514760481330}"/>
                </a:ext>
              </a:extLst>
            </p:cNvPr>
            <p:cNvSpPr txBox="1"/>
            <p:nvPr/>
          </p:nvSpPr>
          <p:spPr>
            <a:xfrm>
              <a:off x="9762961" y="1681177"/>
              <a:ext cx="214712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0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102" name="직사각형 144">
              <a:extLst>
                <a:ext uri="{FF2B5EF4-FFF2-40B4-BE49-F238E27FC236}">
                  <a16:creationId xmlns:a16="http://schemas.microsoft.com/office/drawing/2014/main" id="{3FFA7791-FA24-A14D-9A8C-87E4A7E0987E}"/>
                </a:ext>
              </a:extLst>
            </p:cNvPr>
            <p:cNvSpPr/>
            <p:nvPr/>
          </p:nvSpPr>
          <p:spPr>
            <a:xfrm>
              <a:off x="9640850" y="1766743"/>
              <a:ext cx="103456" cy="103456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grpSp>
        <p:nvGrpSpPr>
          <p:cNvPr id="106" name="그룹 9">
            <a:extLst>
              <a:ext uri="{FF2B5EF4-FFF2-40B4-BE49-F238E27FC236}">
                <a16:creationId xmlns:a16="http://schemas.microsoft.com/office/drawing/2014/main" id="{A9C53232-F35B-0842-A242-520CE256191E}"/>
              </a:ext>
            </a:extLst>
          </p:cNvPr>
          <p:cNvGrpSpPr/>
          <p:nvPr/>
        </p:nvGrpSpPr>
        <p:grpSpPr>
          <a:xfrm>
            <a:off x="4366317" y="996136"/>
            <a:ext cx="708598" cy="298134"/>
            <a:chOff x="9640850" y="2168978"/>
            <a:chExt cx="585212" cy="246221"/>
          </a:xfrm>
        </p:grpSpPr>
        <p:sp>
          <p:nvSpPr>
            <p:cNvPr id="107" name="타원 147">
              <a:extLst>
                <a:ext uri="{FF2B5EF4-FFF2-40B4-BE49-F238E27FC236}">
                  <a16:creationId xmlns:a16="http://schemas.microsoft.com/office/drawing/2014/main" id="{552F38EF-346E-DA4D-8243-1BAA54515384}"/>
                </a:ext>
              </a:extLst>
            </p:cNvPr>
            <p:cNvSpPr/>
            <p:nvPr/>
          </p:nvSpPr>
          <p:spPr>
            <a:xfrm>
              <a:off x="9640850" y="2240366"/>
              <a:ext cx="103456" cy="103446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47A8A7CE-E77F-3D4C-886B-1F3C151C3516}"/>
                </a:ext>
              </a:extLst>
            </p:cNvPr>
            <p:cNvSpPr txBox="1"/>
            <p:nvPr/>
          </p:nvSpPr>
          <p:spPr>
            <a:xfrm>
              <a:off x="9762961" y="2168978"/>
              <a:ext cx="463101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2K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109" name="직사각형 158">
            <a:extLst>
              <a:ext uri="{FF2B5EF4-FFF2-40B4-BE49-F238E27FC236}">
                <a16:creationId xmlns:a16="http://schemas.microsoft.com/office/drawing/2014/main" id="{476B559A-3E38-F34D-853A-FEE74BB22309}"/>
              </a:ext>
            </a:extLst>
          </p:cNvPr>
          <p:cNvSpPr/>
          <p:nvPr/>
        </p:nvSpPr>
        <p:spPr>
          <a:xfrm>
            <a:off x="4952975" y="980728"/>
            <a:ext cx="2715370" cy="33544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EA16C44-C92E-9C43-BEC5-AB08ABD77AD3}"/>
              </a:ext>
            </a:extLst>
          </p:cNvPr>
          <p:cNvSpPr txBox="1"/>
          <p:nvPr/>
        </p:nvSpPr>
        <p:spPr>
          <a:xfrm>
            <a:off x="5359678" y="1009522"/>
            <a:ext cx="1193599" cy="215444"/>
          </a:xfrm>
          <a:prstGeom prst="rect">
            <a:avLst/>
          </a:prstGeom>
          <a:noFill/>
        </p:spPr>
        <p:txBody>
          <a:bodyPr wrap="square" lIns="72000" tIns="0" rIns="0" bIns="0" rtlCol="0" anchor="ctr">
            <a:spAutoFit/>
          </a:bodyPr>
          <a:lstStyle/>
          <a:p>
            <a:pPr defTabSz="457200"/>
            <a:r>
              <a:rPr lang="en-US" altLang="ko-KR" sz="14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[months]: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 panose="020B0503020000020004" pitchFamily="34" charset="-127"/>
              <a:cs typeface="Calibri" panose="020F0502020204030204" pitchFamily="34" charset="0"/>
            </a:endParaRPr>
          </a:p>
        </p:txBody>
      </p:sp>
      <p:grpSp>
        <p:nvGrpSpPr>
          <p:cNvPr id="111" name="그룹 10">
            <a:extLst>
              <a:ext uri="{FF2B5EF4-FFF2-40B4-BE49-F238E27FC236}">
                <a16:creationId xmlns:a16="http://schemas.microsoft.com/office/drawing/2014/main" id="{BEE54655-3132-F54F-9C7D-1178EF2B6481}"/>
              </a:ext>
            </a:extLst>
          </p:cNvPr>
          <p:cNvGrpSpPr/>
          <p:nvPr/>
        </p:nvGrpSpPr>
        <p:grpSpPr>
          <a:xfrm>
            <a:off x="6606812" y="996136"/>
            <a:ext cx="635628" cy="298134"/>
            <a:chOff x="10634426" y="1669237"/>
            <a:chExt cx="532498" cy="246221"/>
          </a:xfrm>
        </p:grpSpPr>
        <p:cxnSp>
          <p:nvCxnSpPr>
            <p:cNvPr id="112" name="직선 연결선 151">
              <a:extLst>
                <a:ext uri="{FF2B5EF4-FFF2-40B4-BE49-F238E27FC236}">
                  <a16:creationId xmlns:a16="http://schemas.microsoft.com/office/drawing/2014/main" id="{40A6229D-5857-6A4F-B9F4-2B6EED97FC07}"/>
                </a:ext>
              </a:extLst>
            </p:cNvPr>
            <p:cNvCxnSpPr/>
            <p:nvPr/>
          </p:nvCxnSpPr>
          <p:spPr>
            <a:xfrm>
              <a:off x="10964893" y="1792347"/>
              <a:ext cx="202031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ysDash"/>
              <a:miter lim="800000"/>
            </a:ln>
            <a:effectLst/>
          </p:spPr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C51AADC-FF3E-6742-9506-E9773CC0B54F}"/>
                </a:ext>
              </a:extLst>
            </p:cNvPr>
            <p:cNvSpPr txBox="1"/>
            <p:nvPr/>
          </p:nvSpPr>
          <p:spPr>
            <a:xfrm>
              <a:off x="10634426" y="1669237"/>
              <a:ext cx="353858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0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grpSp>
        <p:nvGrpSpPr>
          <p:cNvPr id="117" name="그룹 19">
            <a:extLst>
              <a:ext uri="{FF2B5EF4-FFF2-40B4-BE49-F238E27FC236}">
                <a16:creationId xmlns:a16="http://schemas.microsoft.com/office/drawing/2014/main" id="{9075D503-485F-CD47-9508-A7770F4605AF}"/>
              </a:ext>
            </a:extLst>
          </p:cNvPr>
          <p:cNvGrpSpPr/>
          <p:nvPr/>
        </p:nvGrpSpPr>
        <p:grpSpPr>
          <a:xfrm>
            <a:off x="6348508" y="996136"/>
            <a:ext cx="1365793" cy="298134"/>
            <a:chOff x="9407287" y="2167749"/>
            <a:chExt cx="1127973" cy="246221"/>
          </a:xfrm>
        </p:grpSpPr>
        <p:cxnSp>
          <p:nvCxnSpPr>
            <p:cNvPr id="118" name="직선 연결선 154">
              <a:extLst>
                <a:ext uri="{FF2B5EF4-FFF2-40B4-BE49-F238E27FC236}">
                  <a16:creationId xmlns:a16="http://schemas.microsoft.com/office/drawing/2014/main" id="{6543E7B7-7D09-4D46-80CB-697566CF22B5}"/>
                </a:ext>
              </a:extLst>
            </p:cNvPr>
            <p:cNvCxnSpPr/>
            <p:nvPr/>
          </p:nvCxnSpPr>
          <p:spPr>
            <a:xfrm>
              <a:off x="9407287" y="2290859"/>
              <a:ext cx="202031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/>
          </p:spPr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69C9DBA4-D711-9C41-80FB-A81B227CA94A}"/>
                </a:ext>
              </a:extLst>
            </p:cNvPr>
            <p:cNvSpPr txBox="1"/>
            <p:nvPr/>
          </p:nvSpPr>
          <p:spPr>
            <a:xfrm>
              <a:off x="10181402" y="2167749"/>
              <a:ext cx="353858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12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B5B305C2-1670-484C-95A3-DC140B70AA74}"/>
              </a:ext>
            </a:extLst>
          </p:cNvPr>
          <p:cNvSpPr txBox="1"/>
          <p:nvPr/>
        </p:nvSpPr>
        <p:spPr>
          <a:xfrm>
            <a:off x="5022932" y="1003597"/>
            <a:ext cx="532577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457200"/>
            <a:r>
              <a:rPr lang="en-US" altLang="ko-KR" sz="1600" b="1" i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t </a:t>
            </a:r>
            <a:endParaRPr lang="ko-KR" altLang="en-US" sz="1600" b="1" baseline="-25000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77ECC3D-85E0-BF4A-B50A-4450915588FE}"/>
              </a:ext>
            </a:extLst>
          </p:cNvPr>
          <p:cNvSpPr txBox="1"/>
          <p:nvPr/>
        </p:nvSpPr>
        <p:spPr>
          <a:xfrm>
            <a:off x="5117960" y="1065430"/>
            <a:ext cx="78836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457200"/>
            <a:r>
              <a:rPr lang="en-US" altLang="ko-KR" sz="12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RET</a:t>
            </a:r>
            <a:endParaRPr lang="ko-KR" altLang="en-US" sz="12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AA4202F-D550-5C42-B919-5659EC6866F6}"/>
              </a:ext>
            </a:extLst>
          </p:cNvPr>
          <p:cNvSpPr txBox="1"/>
          <p:nvPr/>
        </p:nvSpPr>
        <p:spPr>
          <a:xfrm>
            <a:off x="1197160" y="3380568"/>
            <a:ext cx="550554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0%</a:t>
            </a:r>
            <a:endParaRPr lang="ko-KR" altLang="en-US" sz="16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26" name="직선 연결선 84">
            <a:extLst>
              <a:ext uri="{FF2B5EF4-FFF2-40B4-BE49-F238E27FC236}">
                <a16:creationId xmlns:a16="http://schemas.microsoft.com/office/drawing/2014/main" id="{FBA57D7B-9DF7-7C4A-96B2-AA9CF1F121C2}"/>
              </a:ext>
            </a:extLst>
          </p:cNvPr>
          <p:cNvCxnSpPr>
            <a:cxnSpLocks/>
          </p:cNvCxnSpPr>
          <p:nvPr/>
        </p:nvCxnSpPr>
        <p:spPr>
          <a:xfrm>
            <a:off x="1504232" y="1844824"/>
            <a:ext cx="7100216" cy="0"/>
          </a:xfrm>
          <a:prstGeom prst="line">
            <a:avLst/>
          </a:prstGeom>
          <a:noFill/>
          <a:ln w="25400" cap="flat" cmpd="sng" algn="ctr">
            <a:solidFill>
              <a:srgbClr val="7030A0"/>
            </a:solidFill>
            <a:prstDash val="sysDash"/>
            <a:miter lim="800000"/>
          </a:ln>
          <a:effectLst/>
        </p:spPr>
      </p:cxnSp>
      <p:cxnSp>
        <p:nvCxnSpPr>
          <p:cNvPr id="127" name="직선 연결선 84">
            <a:extLst>
              <a:ext uri="{FF2B5EF4-FFF2-40B4-BE49-F238E27FC236}">
                <a16:creationId xmlns:a16="http://schemas.microsoft.com/office/drawing/2014/main" id="{73A25994-57B2-5C43-98B3-C59152D022FB}"/>
              </a:ext>
            </a:extLst>
          </p:cNvPr>
          <p:cNvCxnSpPr>
            <a:cxnSpLocks/>
          </p:cNvCxnSpPr>
          <p:nvPr/>
        </p:nvCxnSpPr>
        <p:spPr>
          <a:xfrm>
            <a:off x="1504232" y="2451088"/>
            <a:ext cx="7100216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360B2971-1A5D-FA4C-B32A-F60985A42231}"/>
              </a:ext>
            </a:extLst>
          </p:cNvPr>
          <p:cNvSpPr txBox="1"/>
          <p:nvPr/>
        </p:nvSpPr>
        <p:spPr>
          <a:xfrm>
            <a:off x="1545406" y="2433943"/>
            <a:ext cx="559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Safe reduction point @ PEC=2K, </a:t>
            </a:r>
            <a:r>
              <a:rPr lang="en-US" b="1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RET</a:t>
            </a:r>
            <a:r>
              <a:rPr lang="en-US" b="1" i="1" baseline="-25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=12</a:t>
            </a:r>
            <a:endParaRPr lang="en-US" b="1" i="1" baseline="-25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890F4F1-1A1C-554B-99A5-15B30AE8D4A3}"/>
              </a:ext>
            </a:extLst>
          </p:cNvPr>
          <p:cNvSpPr txBox="1"/>
          <p:nvPr/>
        </p:nvSpPr>
        <p:spPr>
          <a:xfrm>
            <a:off x="1545406" y="1484784"/>
            <a:ext cx="559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Safe reduction point @ PEC=0K, </a:t>
            </a:r>
            <a:r>
              <a:rPr lang="en-US" b="1" i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RET</a:t>
            </a:r>
            <a:r>
              <a:rPr lang="en-US" b="1" i="1" baseline="-25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=0</a:t>
            </a:r>
            <a:endParaRPr lang="en-US" b="1" i="1" baseline="-25000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5EEC963-3AB1-284F-9B1A-225C386DE548}"/>
              </a:ext>
            </a:extLst>
          </p:cNvPr>
          <p:cNvSpPr txBox="1"/>
          <p:nvPr/>
        </p:nvSpPr>
        <p:spPr>
          <a:xfrm>
            <a:off x="6854706" y="2932692"/>
            <a:ext cx="1861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b="1" i="1" dirty="0">
                <a:solidFill>
                  <a:srgbClr val="4472C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60% increase</a:t>
            </a:r>
            <a:endParaRPr lang="en-US" sz="2000" b="1" i="1" baseline="-25000" dirty="0">
              <a:solidFill>
                <a:srgbClr val="4472C4">
                  <a:lumMod val="75000"/>
                </a:srgb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E034CE6-1DCB-EB46-8E92-A4DA2E36EDAE}"/>
              </a:ext>
            </a:extLst>
          </p:cNvPr>
          <p:cNvSpPr txBox="1"/>
          <p:nvPr/>
        </p:nvSpPr>
        <p:spPr>
          <a:xfrm rot="16200000">
            <a:off x="-782291" y="212106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Max. increase in errors  per 1-KiB data @ 85°C 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0AAC82D-03CE-0F42-A0B3-CD55E06ADB2B}"/>
              </a:ext>
            </a:extLst>
          </p:cNvPr>
          <p:cNvSpPr/>
          <p:nvPr/>
        </p:nvSpPr>
        <p:spPr>
          <a:xfrm>
            <a:off x="-3093" y="5230293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Considerable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variation depending on</a:t>
            </a:r>
            <a:br>
              <a:rPr lang="en-US" sz="3200" dirty="0">
                <a:solidFill>
                  <a:srgbClr val="C00000"/>
                </a:solidFill>
                <a:latin typeface="Helvetica" pitchFamily="2" charset="0"/>
              </a:rPr>
            </a:b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operating conditions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F70667F-563C-F54A-AE37-BACB8B55B09A}"/>
              </a:ext>
            </a:extLst>
          </p:cNvPr>
          <p:cNvSpPr txBox="1"/>
          <p:nvPr/>
        </p:nvSpPr>
        <p:spPr>
          <a:xfrm>
            <a:off x="3483994" y="3257457"/>
            <a:ext cx="732787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12.5%</a:t>
            </a:r>
            <a:endParaRPr lang="ko-KR" altLang="en-US" sz="16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EDA51A6-2932-D342-AFB6-18B2B6D0F839}"/>
              </a:ext>
            </a:extLst>
          </p:cNvPr>
          <p:cNvSpPr txBox="1"/>
          <p:nvPr/>
        </p:nvSpPr>
        <p:spPr>
          <a:xfrm>
            <a:off x="5851476" y="3380568"/>
            <a:ext cx="732787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25%</a:t>
            </a:r>
            <a:endParaRPr lang="ko-KR" altLang="en-US" sz="16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1F215C6-BEF6-6B46-9D90-7B8F759B6256}"/>
              </a:ext>
            </a:extLst>
          </p:cNvPr>
          <p:cNvSpPr txBox="1"/>
          <p:nvPr/>
        </p:nvSpPr>
        <p:spPr>
          <a:xfrm>
            <a:off x="8238054" y="3380568"/>
            <a:ext cx="732787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sz="16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37.5%</a:t>
            </a:r>
            <a:endParaRPr lang="ko-KR" altLang="en-US" sz="1600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48" name="직선 화살표 연결선 159">
            <a:extLst>
              <a:ext uri="{FF2B5EF4-FFF2-40B4-BE49-F238E27FC236}">
                <a16:creationId xmlns:a16="http://schemas.microsoft.com/office/drawing/2014/main" id="{E1FEB7A1-01E5-3042-B5B8-35A030D401D8}"/>
              </a:ext>
            </a:extLst>
          </p:cNvPr>
          <p:cNvCxnSpPr>
            <a:cxnSpLocks/>
          </p:cNvCxnSpPr>
          <p:nvPr/>
        </p:nvCxnSpPr>
        <p:spPr>
          <a:xfrm flipV="1">
            <a:off x="7026408" y="2472723"/>
            <a:ext cx="0" cy="321149"/>
          </a:xfrm>
          <a:prstGeom prst="straightConnector1">
            <a:avLst/>
          </a:prstGeom>
          <a:noFill/>
          <a:ln w="28575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headEnd w="sm" len="sm"/>
            <a:tailEnd type="triangle" w="lg" len="lg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7B8C8521-05EF-7F47-8474-64981C5C5E03}"/>
              </a:ext>
            </a:extLst>
          </p:cNvPr>
          <p:cNvSpPr/>
          <p:nvPr/>
        </p:nvSpPr>
        <p:spPr>
          <a:xfrm>
            <a:off x="-3093" y="4006157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Large reliability margin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in read-timing parameters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25%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ourier" pitchFamily="2" charset="0"/>
                <a:sym typeface="Wingdings" pitchFamily="2" charset="2"/>
              </a:rPr>
              <a:t>tR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 reduction even under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worst cases</a:t>
            </a:r>
            <a:endParaRPr lang="en-CH" sz="32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1A87261-9CBE-1D4E-9D20-4E30995722A1}"/>
              </a:ext>
            </a:extLst>
          </p:cNvPr>
          <p:cNvSpPr/>
          <p:nvPr/>
        </p:nvSpPr>
        <p:spPr>
          <a:xfrm>
            <a:off x="-3093" y="869186"/>
            <a:ext cx="9147093" cy="563191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1EADE4A-E187-CF4F-BDF6-B6A7BC9998AA}"/>
              </a:ext>
            </a:extLst>
          </p:cNvPr>
          <p:cNvSpPr/>
          <p:nvPr/>
        </p:nvSpPr>
        <p:spPr>
          <a:xfrm>
            <a:off x="-3093" y="1731873"/>
            <a:ext cx="9144000" cy="3785359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360000" bIns="0" rtlCol="0" anchor="ctr"/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AR</a:t>
            </a:r>
            <a:r>
              <a:rPr lang="en-US" sz="3600" baseline="30000" dirty="0">
                <a:solidFill>
                  <a:srgbClr val="C00000"/>
                </a:solidFill>
                <a:latin typeface="Helvetica" pitchFamily="2" charset="0"/>
              </a:rPr>
              <a:t>2</a:t>
            </a:r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 Device-Characterization Takeaways</a:t>
            </a:r>
          </a:p>
          <a:p>
            <a:pPr algn="ctr"/>
            <a:endParaRPr lang="en-US" sz="3200" b="1" dirty="0">
              <a:solidFill>
                <a:schemeClr val="accent6"/>
              </a:solidFill>
              <a:latin typeface="Helvetica" pitchFamily="2" charset="0"/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AR</a:t>
            </a:r>
            <a:r>
              <a:rPr lang="en-US" sz="3200" baseline="30000" dirty="0">
                <a:solidFill>
                  <a:schemeClr val="tx1"/>
                </a:solidFill>
                <a:latin typeface="Helvetica" pitchFamily="2" charset="0"/>
              </a:rPr>
              <a:t>2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can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easily work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in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state-of-the-art 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NAND flash chips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tx1"/>
              </a:solidFill>
              <a:latin typeface="Helvetica" pitchFamily="2" charset="0"/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Must </a:t>
            </a:r>
            <a:r>
              <a:rPr lang="en-US" sz="3200" dirty="0">
                <a:solidFill>
                  <a:srgbClr val="0070C0"/>
                </a:solidFill>
                <a:latin typeface="Helvetica" pitchFamily="2" charset="0"/>
              </a:rPr>
              <a:t>properly reduce </a:t>
            </a:r>
            <a:r>
              <a:rPr lang="en-US" sz="3200" dirty="0" err="1">
                <a:solidFill>
                  <a:schemeClr val="tx1"/>
                </a:solidFill>
                <a:latin typeface="Courier" pitchFamily="2" charset="0"/>
              </a:rPr>
              <a:t>tR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depending on</a:t>
            </a:r>
            <a:br>
              <a:rPr lang="en-US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the </a:t>
            </a:r>
            <a:r>
              <a:rPr lang="en-US" sz="3200" dirty="0">
                <a:solidFill>
                  <a:srgbClr val="0070C0"/>
                </a:solidFill>
                <a:latin typeface="Helvetica" pitchFamily="2" charset="0"/>
              </a:rPr>
              <a:t>current operating conditions</a:t>
            </a:r>
            <a:endParaRPr lang="en-CH" sz="3200" dirty="0">
              <a:solidFill>
                <a:srgbClr val="0070C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82965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Pipelined &amp; Adaptive Read-Retry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/>
          </a:p>
        </p:txBody>
      </p:sp>
      <p:graphicFrame>
        <p:nvGraphicFramePr>
          <p:cNvPr id="146" name="표 4">
            <a:extLst>
              <a:ext uri="{FF2B5EF4-FFF2-40B4-BE49-F238E27FC236}">
                <a16:creationId xmlns:a16="http://schemas.microsoft.com/office/drawing/2014/main" id="{585170E2-4FA3-DE4C-A573-CC1BA10AB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02720"/>
              </p:ext>
            </p:extLst>
          </p:nvPr>
        </p:nvGraphicFramePr>
        <p:xfrm>
          <a:off x="385263" y="1700808"/>
          <a:ext cx="2425121" cy="1852391"/>
        </p:xfrm>
        <a:graphic>
          <a:graphicData uri="http://schemas.openxmlformats.org/drawingml/2006/table">
            <a:tbl>
              <a:tblPr firstRow="1" bandRow="1"/>
              <a:tblGrid>
                <a:gridCol w="548415">
                  <a:extLst>
                    <a:ext uri="{9D8B030D-6E8A-4147-A177-3AD203B41FA5}">
                      <a16:colId xmlns:a16="http://schemas.microsoft.com/office/drawing/2014/main" val="2980921032"/>
                    </a:ext>
                  </a:extLst>
                </a:gridCol>
                <a:gridCol w="938353">
                  <a:extLst>
                    <a:ext uri="{9D8B030D-6E8A-4147-A177-3AD203B41FA5}">
                      <a16:colId xmlns:a16="http://schemas.microsoft.com/office/drawing/2014/main" val="3953851653"/>
                    </a:ext>
                  </a:extLst>
                </a:gridCol>
                <a:gridCol w="938353">
                  <a:extLst>
                    <a:ext uri="{9D8B030D-6E8A-4147-A177-3AD203B41FA5}">
                      <a16:colId xmlns:a16="http://schemas.microsoft.com/office/drawing/2014/main" val="1962635091"/>
                    </a:ext>
                  </a:extLst>
                </a:gridCol>
              </a:tblGrid>
              <a:tr h="252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b="1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PEC </a:t>
                      </a:r>
                      <a:endParaRPr lang="ko-KR" altLang="en-US" sz="1500" b="1" i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AD47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b="1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t</a:t>
                      </a:r>
                      <a:r>
                        <a:rPr lang="en-US" altLang="ko-KR" sz="1500" b="1" i="0" baseline="-250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RET</a:t>
                      </a:r>
                      <a:r>
                        <a:rPr lang="en-US" altLang="ko-KR" sz="1500" b="1" i="0" baseline="-25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500" b="1" i="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[days]</a:t>
                      </a:r>
                      <a:endParaRPr lang="ko-KR" altLang="en-US" sz="1500" b="1" i="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AD47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</a:t>
                      </a:r>
                      <a:r>
                        <a:rPr lang="en-US" altLang="ko-KR" sz="15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ourier New" panose="02070309020205020404" pitchFamily="49" charset="0"/>
                        </a:rPr>
                        <a:t> [</a:t>
                      </a:r>
                      <a:r>
                        <a:rPr lang="el-GR" altLang="ko-KR" sz="15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ourier New" panose="02070309020205020404" pitchFamily="49" charset="0"/>
                        </a:rPr>
                        <a:t>μ</a:t>
                      </a:r>
                      <a:r>
                        <a:rPr lang="en-US" altLang="ko-KR" sz="15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ourier New" panose="02070309020205020404" pitchFamily="49" charset="0"/>
                        </a:rPr>
                        <a:t>s]</a:t>
                      </a:r>
                      <a:endParaRPr lang="ko-KR" altLang="en-US" sz="15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AD47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725893"/>
                  </a:ext>
                </a:extLst>
              </a:tr>
              <a:tr h="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&lt; 250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&lt; 60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65</a:t>
                      </a:r>
                      <a:endParaRPr lang="ko-KR" alt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099888"/>
                  </a:ext>
                </a:extLst>
              </a:tr>
              <a:tr h="14010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618410"/>
                  </a:ext>
                </a:extLst>
              </a:tr>
              <a:tr h="14010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&lt; 360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70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855543"/>
                  </a:ext>
                </a:extLst>
              </a:tr>
              <a:tr h="140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687198"/>
                  </a:ext>
                </a:extLst>
              </a:tr>
              <a:tr h="14010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&lt; 1.5K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&lt; 60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70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1522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39197"/>
                  </a:ext>
                </a:extLst>
              </a:tr>
              <a:tr h="14010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&lt; 360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Courier New" panose="02070309020205020404" pitchFamily="49" charset="0"/>
                        </a:rPr>
                        <a:t>75</a:t>
                      </a:r>
                      <a:endParaRPr lang="ko-KR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121543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5CB51992-B329-6B43-BE27-A8878D9CC938}"/>
              </a:ext>
            </a:extLst>
          </p:cNvPr>
          <p:cNvGrpSpPr/>
          <p:nvPr/>
        </p:nvGrpSpPr>
        <p:grpSpPr>
          <a:xfrm>
            <a:off x="-149295" y="2175158"/>
            <a:ext cx="3497159" cy="1617798"/>
            <a:chOff x="-320499" y="2175158"/>
            <a:chExt cx="3497159" cy="1617798"/>
          </a:xfrm>
        </p:grpSpPr>
        <p:sp>
          <p:nvSpPr>
            <p:cNvPr id="147" name="직사각형 111">
              <a:extLst>
                <a:ext uri="{FF2B5EF4-FFF2-40B4-BE49-F238E27FC236}">
                  <a16:creationId xmlns:a16="http://schemas.microsoft.com/office/drawing/2014/main" id="{40B39118-5F68-2740-A8CB-358334E0A42E}"/>
                </a:ext>
              </a:extLst>
            </p:cNvPr>
            <p:cNvSpPr/>
            <p:nvPr/>
          </p:nvSpPr>
          <p:spPr>
            <a:xfrm rot="5400000">
              <a:off x="458365" y="2621249"/>
              <a:ext cx="264740" cy="264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149" name="직사각형 112">
              <a:extLst>
                <a:ext uri="{FF2B5EF4-FFF2-40B4-BE49-F238E27FC236}">
                  <a16:creationId xmlns:a16="http://schemas.microsoft.com/office/drawing/2014/main" id="{02B46279-C363-A64D-B480-BD7B4B1EA6DB}"/>
                </a:ext>
              </a:extLst>
            </p:cNvPr>
            <p:cNvSpPr/>
            <p:nvPr/>
          </p:nvSpPr>
          <p:spPr>
            <a:xfrm rot="5400000">
              <a:off x="1145077" y="2175158"/>
              <a:ext cx="264740" cy="264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29550E14-BD5E-DA48-99ED-D5F20DD5CD4B}"/>
                </a:ext>
              </a:extLst>
            </p:cNvPr>
            <p:cNvSpPr txBox="1"/>
            <p:nvPr/>
          </p:nvSpPr>
          <p:spPr>
            <a:xfrm>
              <a:off x="-320499" y="3562124"/>
              <a:ext cx="3497159" cy="2308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500" b="1" dirty="0">
                  <a:solidFill>
                    <a:prstClr val="black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Read–timing Parameter Table</a:t>
              </a:r>
              <a:endParaRPr lang="ko-KR" altLang="en-US" sz="1500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206" name="직사각형 244">
              <a:extLst>
                <a:ext uri="{FF2B5EF4-FFF2-40B4-BE49-F238E27FC236}">
                  <a16:creationId xmlns:a16="http://schemas.microsoft.com/office/drawing/2014/main" id="{9A059A71-E95F-DD41-B616-3444BC26CC6A}"/>
                </a:ext>
              </a:extLst>
            </p:cNvPr>
            <p:cNvSpPr/>
            <p:nvPr/>
          </p:nvSpPr>
          <p:spPr>
            <a:xfrm rot="5400000">
              <a:off x="2061411" y="2175158"/>
              <a:ext cx="264740" cy="264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07" name="직사각형 245">
              <a:extLst>
                <a:ext uri="{FF2B5EF4-FFF2-40B4-BE49-F238E27FC236}">
                  <a16:creationId xmlns:a16="http://schemas.microsoft.com/office/drawing/2014/main" id="{3772FA90-C99E-164B-88F0-828B8ABC433D}"/>
                </a:ext>
              </a:extLst>
            </p:cNvPr>
            <p:cNvSpPr/>
            <p:nvPr/>
          </p:nvSpPr>
          <p:spPr>
            <a:xfrm rot="5400000">
              <a:off x="1145077" y="2621249"/>
              <a:ext cx="264740" cy="264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08" name="직사각형 246">
              <a:extLst>
                <a:ext uri="{FF2B5EF4-FFF2-40B4-BE49-F238E27FC236}">
                  <a16:creationId xmlns:a16="http://schemas.microsoft.com/office/drawing/2014/main" id="{A7784A88-2FC4-5E4F-97C0-F191F9C3B325}"/>
                </a:ext>
              </a:extLst>
            </p:cNvPr>
            <p:cNvSpPr/>
            <p:nvPr/>
          </p:nvSpPr>
          <p:spPr>
            <a:xfrm rot="5400000">
              <a:off x="2067382" y="2621249"/>
              <a:ext cx="264740" cy="264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09" name="직사각형 247">
              <a:extLst>
                <a:ext uri="{FF2B5EF4-FFF2-40B4-BE49-F238E27FC236}">
                  <a16:creationId xmlns:a16="http://schemas.microsoft.com/office/drawing/2014/main" id="{FB643ED1-81AE-2049-9225-7CE3BFC1150C}"/>
                </a:ext>
              </a:extLst>
            </p:cNvPr>
            <p:cNvSpPr/>
            <p:nvPr/>
          </p:nvSpPr>
          <p:spPr>
            <a:xfrm rot="5400000">
              <a:off x="1145077" y="3088040"/>
              <a:ext cx="264740" cy="264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10" name="직사각형 248">
              <a:extLst>
                <a:ext uri="{FF2B5EF4-FFF2-40B4-BE49-F238E27FC236}">
                  <a16:creationId xmlns:a16="http://schemas.microsoft.com/office/drawing/2014/main" id="{D55F5ED1-52D4-8141-98BB-5B1F7EA95CA5}"/>
                </a:ext>
              </a:extLst>
            </p:cNvPr>
            <p:cNvSpPr/>
            <p:nvPr/>
          </p:nvSpPr>
          <p:spPr>
            <a:xfrm rot="5400000">
              <a:off x="2067382" y="3088040"/>
              <a:ext cx="264740" cy="26474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173" name="직사각형 166">
            <a:extLst>
              <a:ext uri="{FF2B5EF4-FFF2-40B4-BE49-F238E27FC236}">
                <a16:creationId xmlns:a16="http://schemas.microsoft.com/office/drawing/2014/main" id="{8414FEFA-DBB4-3E4B-9CA4-899B1B444F01}"/>
              </a:ext>
            </a:extLst>
          </p:cNvPr>
          <p:cNvSpPr/>
          <p:nvPr/>
        </p:nvSpPr>
        <p:spPr>
          <a:xfrm>
            <a:off x="5405992" y="2950861"/>
            <a:ext cx="626618" cy="37057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5B5E8B2-287B-784B-AC28-F22A79D27858}"/>
              </a:ext>
            </a:extLst>
          </p:cNvPr>
          <p:cNvGrpSpPr/>
          <p:nvPr/>
        </p:nvGrpSpPr>
        <p:grpSpPr>
          <a:xfrm>
            <a:off x="6977063" y="3814091"/>
            <a:ext cx="2161677" cy="336827"/>
            <a:chOff x="6977063" y="3814091"/>
            <a:chExt cx="2161677" cy="336827"/>
          </a:xfrm>
        </p:grpSpPr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4E994400-0125-9341-86AD-61F08BC91E5E}"/>
                </a:ext>
              </a:extLst>
            </p:cNvPr>
            <p:cNvSpPr txBox="1"/>
            <p:nvPr/>
          </p:nvSpPr>
          <p:spPr>
            <a:xfrm>
              <a:off x="6977063" y="3904697"/>
              <a:ext cx="2161677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CH" sz="1600" dirty="0">
                  <a:solidFill>
                    <a:prstClr val="black"/>
                  </a:solidFill>
                  <a:latin typeface="Cambria" panose="02040503050406030204" pitchFamily="18" charset="0"/>
                </a:rPr>
                <a:t>❺</a:t>
              </a:r>
              <a:r>
                <a:rPr lang="ko-KR" altLang="en-US" sz="1600" dirty="0">
                  <a:solidFill>
                    <a:srgbClr val="C00000"/>
                  </a:solidFill>
                  <a:latin typeface="Calibri" panose="020F0502020204030204"/>
                  <a:ea typeface="맑은 고딕" panose="020B0503020000020004" pitchFamily="34" charset="-127"/>
                </a:rPr>
                <a:t> </a:t>
              </a:r>
              <a:r>
                <a:rPr lang="en-US" altLang="ko-KR" sz="1600" b="1" i="1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SET</a:t>
              </a:r>
              <a:r>
                <a:rPr lang="en-US" altLang="ko-KR" sz="1600" b="1" i="1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ourier New" panose="02070309020205020404" pitchFamily="49" charset="0"/>
                </a:rPr>
                <a:t> </a:t>
              </a:r>
              <a:r>
                <a:rPr lang="en-US" altLang="ko-KR" sz="1600" b="1" i="1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FEATURE</a:t>
              </a:r>
              <a:endParaRPr lang="ko-KR" altLang="en-US" sz="1600" b="1" i="1" dirty="0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85" name="직선 화살표 연결선 211">
              <a:extLst>
                <a:ext uri="{FF2B5EF4-FFF2-40B4-BE49-F238E27FC236}">
                  <a16:creationId xmlns:a16="http://schemas.microsoft.com/office/drawing/2014/main" id="{1B19F6C4-1A4C-4C4E-93B4-92CCEB48783B}"/>
                </a:ext>
              </a:extLst>
            </p:cNvPr>
            <p:cNvCxnSpPr>
              <a:cxnSpLocks/>
            </p:cNvCxnSpPr>
            <p:nvPr/>
          </p:nvCxnSpPr>
          <p:spPr>
            <a:xfrm rot="5160000" flipH="1">
              <a:off x="7092057" y="3818993"/>
              <a:ext cx="169456" cy="159651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  <a:headEnd w="lg" len="lg"/>
              <a:tailEnd type="triangle" w="lg" len="lg"/>
            </a:ln>
            <a:effectLst/>
          </p:spPr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E788280-ED62-A545-BE11-A225E7E79F0F}"/>
              </a:ext>
            </a:extLst>
          </p:cNvPr>
          <p:cNvGrpSpPr/>
          <p:nvPr/>
        </p:nvGrpSpPr>
        <p:grpSpPr>
          <a:xfrm>
            <a:off x="4677382" y="2526214"/>
            <a:ext cx="3114038" cy="1598335"/>
            <a:chOff x="4677382" y="2526214"/>
            <a:chExt cx="3114038" cy="159833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BC3D564-3132-AF41-A4E7-6FFC049DE25F}"/>
                </a:ext>
              </a:extLst>
            </p:cNvPr>
            <p:cNvGrpSpPr/>
            <p:nvPr/>
          </p:nvGrpSpPr>
          <p:grpSpPr>
            <a:xfrm>
              <a:off x="4677382" y="2526214"/>
              <a:ext cx="2364178" cy="1598335"/>
              <a:chOff x="4677382" y="2526214"/>
              <a:chExt cx="2364178" cy="1598335"/>
            </a:xfrm>
          </p:grpSpPr>
          <p:cxnSp>
            <p:nvCxnSpPr>
              <p:cNvPr id="177" name="직선 화살표 연결선 196">
                <a:extLst>
                  <a:ext uri="{FF2B5EF4-FFF2-40B4-BE49-F238E27FC236}">
                    <a16:creationId xmlns:a16="http://schemas.microsoft.com/office/drawing/2014/main" id="{BC2D7F58-7FE6-D347-A974-BC15D6FA75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89189" y="2526214"/>
                <a:ext cx="0" cy="1589079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w="lg" len="lg"/>
                <a:tailEnd type="none" w="lg" len="lg"/>
              </a:ln>
              <a:effectLst/>
            </p:spPr>
          </p:cxnSp>
          <p:cxnSp>
            <p:nvCxnSpPr>
              <p:cNvPr id="178" name="직선 화살표 연결선 197">
                <a:extLst>
                  <a:ext uri="{FF2B5EF4-FFF2-40B4-BE49-F238E27FC236}">
                    <a16:creationId xmlns:a16="http://schemas.microsoft.com/office/drawing/2014/main" id="{4AA832F7-5C8A-7F45-B21C-6F4C24E809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1560" y="3492460"/>
                <a:ext cx="0" cy="622833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w="lg" len="lg"/>
                <a:tailEnd type="none" w="lg" len="lg"/>
              </a:ln>
              <a:effectLst/>
            </p:spPr>
          </p:cxnSp>
          <p:cxnSp>
            <p:nvCxnSpPr>
              <p:cNvPr id="179" name="직선 연결선 198">
                <a:extLst>
                  <a:ext uri="{FF2B5EF4-FFF2-40B4-BE49-F238E27FC236}">
                    <a16:creationId xmlns:a16="http://schemas.microsoft.com/office/drawing/2014/main" id="{D89F9999-8360-9F46-A660-29F65F632C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7382" y="3962065"/>
                <a:ext cx="2351432" cy="0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miter lim="800000"/>
                <a:headEnd type="triangle" w="lg" len="lg"/>
                <a:tailEnd type="triangle" w="lg" len="lg"/>
              </a:ln>
              <a:effectLst/>
            </p:spPr>
          </p:cxnSp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FCD72266-DBB0-454F-9C64-E0650D8C1103}"/>
                  </a:ext>
                </a:extLst>
              </p:cNvPr>
              <p:cNvSpPr txBox="1"/>
              <p:nvPr/>
            </p:nvSpPr>
            <p:spPr>
              <a:xfrm>
                <a:off x="5334598" y="3801673"/>
                <a:ext cx="1013301" cy="322876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rPr>
                  <a:t>tRETRY</a:t>
                </a:r>
                <a:endParaRPr kumimoji="0" lang="ko-K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93BE530-8D09-A248-8F93-DBB54B63F8AF}"/>
                </a:ext>
              </a:extLst>
            </p:cNvPr>
            <p:cNvGrpSpPr/>
            <p:nvPr/>
          </p:nvGrpSpPr>
          <p:grpSpPr>
            <a:xfrm>
              <a:off x="6307841" y="2639339"/>
              <a:ext cx="1483579" cy="624968"/>
              <a:chOff x="6307841" y="2639339"/>
              <a:chExt cx="1483579" cy="624968"/>
            </a:xfrm>
          </p:grpSpPr>
          <p:cxnSp>
            <p:nvCxnSpPr>
              <p:cNvPr id="186" name="직선 화살표 연결선 212">
                <a:extLst>
                  <a:ext uri="{FF2B5EF4-FFF2-40B4-BE49-F238E27FC236}">
                    <a16:creationId xmlns:a16="http://schemas.microsoft.com/office/drawing/2014/main" id="{34A4BF23-2E2E-B740-B505-3BC98EC600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7107" y="2946995"/>
                <a:ext cx="5038" cy="317312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70AD47">
                    <a:lumMod val="50000"/>
                  </a:srgbClr>
                </a:solidFill>
                <a:prstDash val="solid"/>
                <a:miter lim="800000"/>
                <a:headEnd w="lg" len="lg"/>
                <a:tailEnd type="triangle" w="lg" len="lg"/>
              </a:ln>
              <a:effectLst/>
            </p:spPr>
          </p:cxn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72C53EEC-1E49-2B4A-8458-D64CBDEEBEBC}"/>
                  </a:ext>
                </a:extLst>
              </p:cNvPr>
              <p:cNvSpPr txBox="1"/>
              <p:nvPr/>
            </p:nvSpPr>
            <p:spPr>
              <a:xfrm>
                <a:off x="6307841" y="2639339"/>
                <a:ext cx="1483579" cy="322876"/>
              </a:xfrm>
              <a:prstGeom prst="rect">
                <a:avLst/>
              </a:prstGeom>
              <a:noFill/>
            </p:spPr>
            <p:txBody>
              <a:bodyPr wrap="square" lIns="72000" tIns="0" rIns="0" bIns="0" rtlCol="0" anchor="ctr">
                <a:spAutoFit/>
              </a:bodyPr>
              <a:lstStyle/>
              <a:p>
                <a:pPr algn="ctr" defTabSz="457200"/>
                <a:r>
                  <a:rPr lang="en-US" altLang="ko-KR" sz="1600" b="1" i="1" dirty="0">
                    <a:solidFill>
                      <a:srgbClr val="70AD47">
                        <a:lumMod val="75000"/>
                      </a:srgbClr>
                    </a:solidFill>
                    <a:latin typeface="Cambria" panose="02040503050406030204" pitchFamily="18" charset="0"/>
                    <a:ea typeface="맑은 고딕" panose="020B0503020000020004" pitchFamily="34" charset="-127"/>
                    <a:cs typeface="Times New Roman" panose="02020603050405020304" pitchFamily="18" charset="0"/>
                  </a:rPr>
                  <a:t>ECC success</a:t>
                </a:r>
                <a:endParaRPr lang="ko-KR" altLang="en-US" sz="1600" b="1" i="1" dirty="0">
                  <a:solidFill>
                    <a:srgbClr val="70AD47">
                      <a:lumMod val="75000"/>
                    </a:srgbClr>
                  </a:solidFill>
                  <a:latin typeface="Calibri" panose="020F0502020204030204" pitchFamily="34" charset="0"/>
                  <a:ea typeface="맑은 고딕" panose="020B0503020000020004" pitchFamily="34" charset="-127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4E02554-7B14-3D45-9A2C-FC62C8016123}"/>
              </a:ext>
            </a:extLst>
          </p:cNvPr>
          <p:cNvGrpSpPr/>
          <p:nvPr/>
        </p:nvGrpSpPr>
        <p:grpSpPr>
          <a:xfrm>
            <a:off x="6706436" y="2867754"/>
            <a:ext cx="2300513" cy="949811"/>
            <a:chOff x="6706436" y="2867754"/>
            <a:chExt cx="2300513" cy="949811"/>
          </a:xfrm>
        </p:grpSpPr>
        <p:sp>
          <p:nvSpPr>
            <p:cNvPr id="156" name="직사각형 192">
              <a:extLst>
                <a:ext uri="{FF2B5EF4-FFF2-40B4-BE49-F238E27FC236}">
                  <a16:creationId xmlns:a16="http://schemas.microsoft.com/office/drawing/2014/main" id="{21787D53-97CD-B04F-BD54-19F27EA88538}"/>
                </a:ext>
              </a:extLst>
            </p:cNvPr>
            <p:cNvSpPr/>
            <p:nvPr/>
          </p:nvSpPr>
          <p:spPr>
            <a:xfrm>
              <a:off x="7079010" y="3539143"/>
              <a:ext cx="111946" cy="278422"/>
            </a:xfrm>
            <a:prstGeom prst="rect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75" name="직사각형 173">
              <a:extLst>
                <a:ext uri="{FF2B5EF4-FFF2-40B4-BE49-F238E27FC236}">
                  <a16:creationId xmlns:a16="http://schemas.microsoft.com/office/drawing/2014/main" id="{87AF0660-742B-DD4D-9868-FA5F772B9F87}"/>
                </a:ext>
              </a:extLst>
            </p:cNvPr>
            <p:cNvSpPr/>
            <p:nvPr/>
          </p:nvSpPr>
          <p:spPr>
            <a:xfrm>
              <a:off x="6706436" y="3539143"/>
              <a:ext cx="337220" cy="278422"/>
            </a:xfrm>
            <a:prstGeom prst="rect">
              <a:avLst/>
            </a:prstGeom>
            <a:solidFill>
              <a:srgbClr val="FFCDCD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76" name="직사각형 183">
              <a:extLst>
                <a:ext uri="{FF2B5EF4-FFF2-40B4-BE49-F238E27FC236}">
                  <a16:creationId xmlns:a16="http://schemas.microsoft.com/office/drawing/2014/main" id="{0BDAE159-2610-B648-8F22-F317AD8E73A4}"/>
                </a:ext>
              </a:extLst>
            </p:cNvPr>
            <p:cNvSpPr/>
            <p:nvPr/>
          </p:nvSpPr>
          <p:spPr>
            <a:xfrm>
              <a:off x="7037318" y="3539143"/>
              <a:ext cx="49122" cy="278422"/>
            </a:xfrm>
            <a:prstGeom prst="rect">
              <a:avLst/>
            </a:prstGeom>
            <a:solidFill>
              <a:srgbClr val="C00000"/>
            </a:solidFill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9DB9CBB1-0F14-C942-937F-A92CD0005FDF}"/>
                </a:ext>
              </a:extLst>
            </p:cNvPr>
            <p:cNvSpPr txBox="1"/>
            <p:nvPr/>
          </p:nvSpPr>
          <p:spPr>
            <a:xfrm>
              <a:off x="7219345" y="3268934"/>
              <a:ext cx="98925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600" dirty="0"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❹</a:t>
              </a:r>
              <a:r>
                <a:rPr lang="en-US" altLang="ko-KR" sz="1600" b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 </a:t>
              </a:r>
              <a:r>
                <a:rPr lang="en-US" altLang="ko-KR" sz="1600" b="1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RESET</a:t>
              </a:r>
              <a:endParaRPr lang="ko-KR" altLang="en-US" sz="1600" b="1" i="1" dirty="0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82" name="직선 화살표 연결선 206">
              <a:extLst>
                <a:ext uri="{FF2B5EF4-FFF2-40B4-BE49-F238E27FC236}">
                  <a16:creationId xmlns:a16="http://schemas.microsoft.com/office/drawing/2014/main" id="{6169BE44-9CDA-E843-AA71-9EB5890902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48717" y="3383694"/>
              <a:ext cx="180121" cy="150198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  <a:headEnd w="lg" len="lg"/>
              <a:tailEnd type="triangle" w="lg" len="lg"/>
            </a:ln>
            <a:effectLst/>
          </p:spPr>
        </p:cxnSp>
        <p:grpSp>
          <p:nvGrpSpPr>
            <p:cNvPr id="194" name="그룹 29">
              <a:extLst>
                <a:ext uri="{FF2B5EF4-FFF2-40B4-BE49-F238E27FC236}">
                  <a16:creationId xmlns:a16="http://schemas.microsoft.com/office/drawing/2014/main" id="{3A4B80DA-B7C2-964B-8BD5-1CEEE7DFEC3B}"/>
                </a:ext>
              </a:extLst>
            </p:cNvPr>
            <p:cNvGrpSpPr/>
            <p:nvPr/>
          </p:nvGrpSpPr>
          <p:grpSpPr>
            <a:xfrm>
              <a:off x="8011699" y="2867754"/>
              <a:ext cx="995250" cy="278422"/>
              <a:chOff x="10598974" y="4722595"/>
              <a:chExt cx="758965" cy="212321"/>
            </a:xfrm>
          </p:grpSpPr>
          <p:sp>
            <p:nvSpPr>
              <p:cNvPr id="195" name="직사각형 225">
                <a:extLst>
                  <a:ext uri="{FF2B5EF4-FFF2-40B4-BE49-F238E27FC236}">
                    <a16:creationId xmlns:a16="http://schemas.microsoft.com/office/drawing/2014/main" id="{F2CE3587-9EBE-FD4D-A46F-2B6D12F19184}"/>
                  </a:ext>
                </a:extLst>
              </p:cNvPr>
              <p:cNvSpPr/>
              <p:nvPr/>
            </p:nvSpPr>
            <p:spPr>
              <a:xfrm>
                <a:off x="10789682" y="4722595"/>
                <a:ext cx="568257" cy="212321"/>
              </a:xfrm>
              <a:prstGeom prst="rect">
                <a:avLst/>
              </a:prstGeom>
              <a:noFill/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rPr>
                  <a:t>tRST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96" name="직사각형 226">
                <a:extLst>
                  <a:ext uri="{FF2B5EF4-FFF2-40B4-BE49-F238E27FC236}">
                    <a16:creationId xmlns:a16="http://schemas.microsoft.com/office/drawing/2014/main" id="{A014B73E-2733-1445-A587-04E519FA46E2}"/>
                  </a:ext>
                </a:extLst>
              </p:cNvPr>
              <p:cNvSpPr/>
              <p:nvPr/>
            </p:nvSpPr>
            <p:spPr>
              <a:xfrm>
                <a:off x="10598974" y="4754734"/>
                <a:ext cx="150906" cy="148043"/>
              </a:xfrm>
              <a:prstGeom prst="rect">
                <a:avLst/>
              </a:prstGeom>
              <a:solidFill>
                <a:srgbClr val="C00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1C52DB7-FEDB-BE43-8B1C-F6A813B7E064}"/>
              </a:ext>
            </a:extLst>
          </p:cNvPr>
          <p:cNvGrpSpPr/>
          <p:nvPr/>
        </p:nvGrpSpPr>
        <p:grpSpPr>
          <a:xfrm>
            <a:off x="4523315" y="1896946"/>
            <a:ext cx="4801213" cy="970808"/>
            <a:chOff x="4523315" y="1896946"/>
            <a:chExt cx="4801213" cy="970808"/>
          </a:xfrm>
        </p:grpSpPr>
        <p:grpSp>
          <p:nvGrpSpPr>
            <p:cNvPr id="153" name="그룹 26">
              <a:extLst>
                <a:ext uri="{FF2B5EF4-FFF2-40B4-BE49-F238E27FC236}">
                  <a16:creationId xmlns:a16="http://schemas.microsoft.com/office/drawing/2014/main" id="{EA72A58C-7548-2F47-983D-933623FD3A3A}"/>
                </a:ext>
              </a:extLst>
            </p:cNvPr>
            <p:cNvGrpSpPr/>
            <p:nvPr/>
          </p:nvGrpSpPr>
          <p:grpSpPr>
            <a:xfrm>
              <a:off x="8012668" y="2589332"/>
              <a:ext cx="1311860" cy="278422"/>
              <a:chOff x="10599716" y="4107761"/>
              <a:chExt cx="1000408" cy="212321"/>
            </a:xfrm>
          </p:grpSpPr>
          <p:sp>
            <p:nvSpPr>
              <p:cNvPr id="154" name="직사각형 216">
                <a:extLst>
                  <a:ext uri="{FF2B5EF4-FFF2-40B4-BE49-F238E27FC236}">
                    <a16:creationId xmlns:a16="http://schemas.microsoft.com/office/drawing/2014/main" id="{724D44F1-D30F-304A-AD63-7D6CC281805C}"/>
                  </a:ext>
                </a:extLst>
              </p:cNvPr>
              <p:cNvSpPr/>
              <p:nvPr/>
            </p:nvSpPr>
            <p:spPr>
              <a:xfrm>
                <a:off x="10789668" y="4107761"/>
                <a:ext cx="810456" cy="212321"/>
              </a:xfrm>
              <a:prstGeom prst="rect">
                <a:avLst/>
              </a:prstGeom>
              <a:noFill/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Courier New" panose="02070309020205020404" pitchFamily="49" charset="0"/>
                  </a:rPr>
                  <a:t>Best </a:t>
                </a:r>
                <a:r>
                  <a:rPr kumimoji="0" lang="en-US" altLang="ko-KR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rPr>
                  <a:t>tR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55" name="직사각형 217">
                <a:extLst>
                  <a:ext uri="{FF2B5EF4-FFF2-40B4-BE49-F238E27FC236}">
                    <a16:creationId xmlns:a16="http://schemas.microsoft.com/office/drawing/2014/main" id="{73CFF2D0-FE48-5547-9B08-E391E73D8795}"/>
                  </a:ext>
                </a:extLst>
              </p:cNvPr>
              <p:cNvSpPr/>
              <p:nvPr/>
            </p:nvSpPr>
            <p:spPr>
              <a:xfrm>
                <a:off x="10599716" y="4139900"/>
                <a:ext cx="149412" cy="148043"/>
              </a:xfrm>
              <a:prstGeom prst="rect">
                <a:avLst/>
              </a:prstGeom>
              <a:solidFill>
                <a:srgbClr val="FFCDCD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51BC0B4-E57F-7E4E-A675-C016317427D5}"/>
                </a:ext>
              </a:extLst>
            </p:cNvPr>
            <p:cNvGrpSpPr/>
            <p:nvPr/>
          </p:nvGrpSpPr>
          <p:grpSpPr>
            <a:xfrm>
              <a:off x="4523315" y="1896946"/>
              <a:ext cx="2070662" cy="622513"/>
              <a:chOff x="4523315" y="1896946"/>
              <a:chExt cx="2070662" cy="622513"/>
            </a:xfrm>
          </p:grpSpPr>
          <p:grpSp>
            <p:nvGrpSpPr>
              <p:cNvPr id="198" name="그룹 235">
                <a:extLst>
                  <a:ext uri="{FF2B5EF4-FFF2-40B4-BE49-F238E27FC236}">
                    <a16:creationId xmlns:a16="http://schemas.microsoft.com/office/drawing/2014/main" id="{238F5652-6537-E442-B422-BDC33EC77101}"/>
                  </a:ext>
                </a:extLst>
              </p:cNvPr>
              <p:cNvGrpSpPr/>
              <p:nvPr/>
            </p:nvGrpSpPr>
            <p:grpSpPr>
              <a:xfrm>
                <a:off x="4694515" y="2241037"/>
                <a:ext cx="836606" cy="278422"/>
                <a:chOff x="2856914" y="3830320"/>
                <a:chExt cx="3247693" cy="275440"/>
              </a:xfrm>
            </p:grpSpPr>
            <p:sp>
              <p:nvSpPr>
                <p:cNvPr id="199" name="직사각형 236">
                  <a:extLst>
                    <a:ext uri="{FF2B5EF4-FFF2-40B4-BE49-F238E27FC236}">
                      <a16:creationId xmlns:a16="http://schemas.microsoft.com/office/drawing/2014/main" id="{BF33F067-FF34-3C4D-9DB3-83D0C35C8F42}"/>
                    </a:ext>
                  </a:extLst>
                </p:cNvPr>
                <p:cNvSpPr/>
                <p:nvPr/>
              </p:nvSpPr>
              <p:spPr>
                <a:xfrm>
                  <a:off x="2856914" y="3830320"/>
                  <a:ext cx="1938605" cy="275440"/>
                </a:xfrm>
                <a:prstGeom prst="rect">
                  <a:avLst/>
                </a:prstGeom>
                <a:solidFill>
                  <a:srgbClr val="FFCDCD"/>
                </a:solidFill>
                <a:ln w="15875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200" name="직사각형 237">
                  <a:extLst>
                    <a:ext uri="{FF2B5EF4-FFF2-40B4-BE49-F238E27FC236}">
                      <a16:creationId xmlns:a16="http://schemas.microsoft.com/office/drawing/2014/main" id="{7ABA9B4B-816F-D247-87C6-919D0195BA4C}"/>
                    </a:ext>
                  </a:extLst>
                </p:cNvPr>
                <p:cNvSpPr/>
                <p:nvPr/>
              </p:nvSpPr>
              <p:spPr>
                <a:xfrm>
                  <a:off x="4795518" y="3830320"/>
                  <a:ext cx="584200" cy="275440"/>
                </a:xfrm>
                <a:prstGeom prst="rect">
                  <a:avLst/>
                </a:prstGeom>
                <a:solidFill>
                  <a:srgbClr val="FFC000"/>
                </a:solidFill>
                <a:ln w="15875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201" name="직사각형 238">
                  <a:extLst>
                    <a:ext uri="{FF2B5EF4-FFF2-40B4-BE49-F238E27FC236}">
                      <a16:creationId xmlns:a16="http://schemas.microsoft.com/office/drawing/2014/main" id="{A994AEAE-433B-6448-B68B-7C77FE105D5A}"/>
                    </a:ext>
                  </a:extLst>
                </p:cNvPr>
                <p:cNvSpPr/>
                <p:nvPr/>
              </p:nvSpPr>
              <p:spPr>
                <a:xfrm>
                  <a:off x="5374634" y="3830320"/>
                  <a:ext cx="729973" cy="275440"/>
                </a:xfrm>
                <a:prstGeom prst="rect">
                  <a:avLst/>
                </a:prstGeom>
                <a:solidFill>
                  <a:srgbClr val="ED7D31">
                    <a:lumMod val="75000"/>
                  </a:srgbClr>
                </a:solidFill>
                <a:ln w="15875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D3FF9EF6-D836-364C-B52F-D7F8476DF895}"/>
                  </a:ext>
                </a:extLst>
              </p:cNvPr>
              <p:cNvGrpSpPr/>
              <p:nvPr/>
            </p:nvGrpSpPr>
            <p:grpSpPr>
              <a:xfrm>
                <a:off x="4523315" y="1896946"/>
                <a:ext cx="2070662" cy="331584"/>
                <a:chOff x="4523315" y="1896946"/>
                <a:chExt cx="2070662" cy="331584"/>
              </a:xfrm>
            </p:grpSpPr>
            <p:sp>
              <p:nvSpPr>
                <p:cNvPr id="202" name="TextBox 201">
                  <a:extLst>
                    <a:ext uri="{FF2B5EF4-FFF2-40B4-BE49-F238E27FC236}">
                      <a16:creationId xmlns:a16="http://schemas.microsoft.com/office/drawing/2014/main" id="{CC8C852B-5FE2-2B46-B267-A3BA4721BFE8}"/>
                    </a:ext>
                  </a:extLst>
                </p:cNvPr>
                <p:cNvSpPr txBox="1"/>
                <p:nvPr/>
              </p:nvSpPr>
              <p:spPr>
                <a:xfrm>
                  <a:off x="4523315" y="1896946"/>
                  <a:ext cx="2070662" cy="322876"/>
                </a:xfrm>
                <a:prstGeom prst="rect">
                  <a:avLst/>
                </a:prstGeom>
                <a:noFill/>
              </p:spPr>
              <p:txBody>
                <a:bodyPr wrap="square" lIns="72000" tIns="0" rIns="0" bIns="0" rtlCol="0" anchor="ctr">
                  <a:spAutoFit/>
                </a:bodyPr>
                <a:lstStyle/>
                <a:p>
                  <a:pPr algn="ctr" defTabSz="457200"/>
                  <a:r>
                    <a:rPr lang="en-US" altLang="ko-KR" sz="1600" b="1" dirty="0">
                      <a:solidFill>
                        <a:srgbClr val="2F5597"/>
                      </a:solidFill>
                      <a:latin typeface="Courier New" panose="02070309020205020404" pitchFamily="49" charset="0"/>
                      <a:ea typeface="맑은 고딕" panose="020B0503020000020004" pitchFamily="34" charset="-127"/>
                      <a:cs typeface="Courier New" panose="02070309020205020404" pitchFamily="49" charset="0"/>
                    </a:rPr>
                    <a:t>PAGE</a:t>
                  </a:r>
                  <a:r>
                    <a:rPr lang="en-US" altLang="ko-KR" sz="1600" b="1" dirty="0">
                      <a:solidFill>
                        <a:srgbClr val="2F5597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Courier New" panose="02070309020205020404" pitchFamily="49" charset="0"/>
                    </a:rPr>
                    <a:t> </a:t>
                  </a:r>
                  <a:r>
                    <a:rPr lang="en-US" altLang="ko-KR" sz="1600" b="1" dirty="0">
                      <a:solidFill>
                        <a:srgbClr val="2F5597"/>
                      </a:solidFill>
                      <a:latin typeface="Courier New" panose="02070309020205020404" pitchFamily="49" charset="0"/>
                      <a:ea typeface="맑은 고딕" panose="020B0503020000020004" pitchFamily="34" charset="-127"/>
                      <a:cs typeface="Courier New" panose="02070309020205020404" pitchFamily="49" charset="0"/>
                    </a:rPr>
                    <a:t>READ(A)</a:t>
                  </a:r>
                  <a:endParaRPr lang="ko-KR" altLang="en-US" sz="1600" b="1" i="1" dirty="0">
                    <a:solidFill>
                      <a:srgbClr val="2F5597"/>
                    </a:solidFill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endParaRPr>
                </a:p>
              </p:txBody>
            </p:sp>
            <p:cxnSp>
              <p:nvCxnSpPr>
                <p:cNvPr id="203" name="직선 화살표 연결선 240">
                  <a:extLst>
                    <a:ext uri="{FF2B5EF4-FFF2-40B4-BE49-F238E27FC236}">
                      <a16:creationId xmlns:a16="http://schemas.microsoft.com/office/drawing/2014/main" id="{0D8ADABE-9971-2F4F-B362-DD27673141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060000" flipH="1">
                  <a:off x="4672671" y="2080533"/>
                  <a:ext cx="211513" cy="147997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rgbClr val="4472C4">
                      <a:lumMod val="75000"/>
                    </a:srgbClr>
                  </a:solidFill>
                  <a:prstDash val="solid"/>
                  <a:miter lim="800000"/>
                  <a:headEnd w="lg" len="lg"/>
                  <a:tailEnd type="triangle" w="lg" len="lg"/>
                </a:ln>
                <a:effectLst/>
              </p:spPr>
            </p:cxnSp>
          </p:grp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A186156-E557-104A-9F96-14D65DF10251}"/>
              </a:ext>
            </a:extLst>
          </p:cNvPr>
          <p:cNvGrpSpPr/>
          <p:nvPr/>
        </p:nvGrpSpPr>
        <p:grpSpPr>
          <a:xfrm>
            <a:off x="2006804" y="2813965"/>
            <a:ext cx="2265670" cy="443954"/>
            <a:chOff x="2006804" y="2813965"/>
            <a:chExt cx="2265670" cy="443954"/>
          </a:xfrm>
        </p:grpSpPr>
        <p:sp>
          <p:nvSpPr>
            <p:cNvPr id="151" name="사각형: 둥근 모서리 6">
              <a:extLst>
                <a:ext uri="{FF2B5EF4-FFF2-40B4-BE49-F238E27FC236}">
                  <a16:creationId xmlns:a16="http://schemas.microsoft.com/office/drawing/2014/main" id="{B28D41E6-6FDC-E045-97BC-882C8B344E6A}"/>
                </a:ext>
              </a:extLst>
            </p:cNvPr>
            <p:cNvSpPr/>
            <p:nvPr/>
          </p:nvSpPr>
          <p:spPr>
            <a:xfrm>
              <a:off x="2006804" y="2826939"/>
              <a:ext cx="692341" cy="306381"/>
            </a:xfrm>
            <a:prstGeom prst="round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cxnSp>
          <p:nvCxnSpPr>
            <p:cNvPr id="152" name="직선 화살표 연결선 10">
              <a:extLst>
                <a:ext uri="{FF2B5EF4-FFF2-40B4-BE49-F238E27FC236}">
                  <a16:creationId xmlns:a16="http://schemas.microsoft.com/office/drawing/2014/main" id="{1A9042FC-8FD6-554B-A002-8D144BCBCAB9}"/>
                </a:ext>
              </a:extLst>
            </p:cNvPr>
            <p:cNvCxnSpPr>
              <a:cxnSpLocks/>
              <a:stCxn id="151" idx="3"/>
            </p:cNvCxnSpPr>
            <p:nvPr/>
          </p:nvCxnSpPr>
          <p:spPr>
            <a:xfrm flipV="1">
              <a:off x="2699145" y="2978800"/>
              <a:ext cx="432695" cy="133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  <a:tailEnd type="triangle" w="lg" len="lg"/>
            </a:ln>
            <a:effectLst/>
          </p:spPr>
        </p:cxn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7C15DA5B-D0C0-794B-AFB8-D02D9C70BCF2}"/>
                </a:ext>
              </a:extLst>
            </p:cNvPr>
            <p:cNvSpPr txBox="1"/>
            <p:nvPr/>
          </p:nvSpPr>
          <p:spPr>
            <a:xfrm>
              <a:off x="3347864" y="2857020"/>
              <a:ext cx="92461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6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Best </a:t>
              </a:r>
              <a:r>
                <a:rPr lang="en-US" altLang="ko-KR" sz="1600" b="1" i="1" dirty="0" err="1">
                  <a:solidFill>
                    <a:srgbClr val="C00000"/>
                  </a:solidFill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tR</a:t>
              </a:r>
              <a:endParaRPr lang="ko-KR" altLang="en-US" sz="1600" b="1" i="1" dirty="0">
                <a:solidFill>
                  <a:srgbClr val="C0000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215" name="직사각형 35">
              <a:extLst>
                <a:ext uri="{FF2B5EF4-FFF2-40B4-BE49-F238E27FC236}">
                  <a16:creationId xmlns:a16="http://schemas.microsoft.com/office/drawing/2014/main" id="{75FC1D74-40EF-7B40-8576-9B63DB22982C}"/>
                </a:ext>
              </a:extLst>
            </p:cNvPr>
            <p:cNvSpPr/>
            <p:nvPr/>
          </p:nvSpPr>
          <p:spPr>
            <a:xfrm>
              <a:off x="3100669" y="2813965"/>
              <a:ext cx="565873" cy="443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/>
              <a:r>
                <a:rPr lang="ko-KR" altLang="en-US" sz="1600" dirty="0">
                  <a:solidFill>
                    <a:prstClr val="black"/>
                  </a:solidFill>
                  <a:latin typeface="Calibri" panose="020F0502020204030204"/>
                  <a:ea typeface="맑은 고딕" panose="020B0503020000020004" pitchFamily="34" charset="-127"/>
                </a:rPr>
                <a:t>❶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1A367DB-2E35-474D-9B62-C570F672CEFD}"/>
              </a:ext>
            </a:extLst>
          </p:cNvPr>
          <p:cNvGrpSpPr/>
          <p:nvPr/>
        </p:nvGrpSpPr>
        <p:grpSpPr>
          <a:xfrm>
            <a:off x="3675793" y="1479235"/>
            <a:ext cx="5378146" cy="1118907"/>
            <a:chOff x="3675793" y="1479235"/>
            <a:chExt cx="5378146" cy="1118907"/>
          </a:xfrm>
        </p:grpSpPr>
        <p:grpSp>
          <p:nvGrpSpPr>
            <p:cNvPr id="188" name="그룹 27">
              <a:extLst>
                <a:ext uri="{FF2B5EF4-FFF2-40B4-BE49-F238E27FC236}">
                  <a16:creationId xmlns:a16="http://schemas.microsoft.com/office/drawing/2014/main" id="{4D35D330-587D-C145-8CE3-9934573539B9}"/>
                </a:ext>
              </a:extLst>
            </p:cNvPr>
            <p:cNvGrpSpPr/>
            <p:nvPr/>
          </p:nvGrpSpPr>
          <p:grpSpPr>
            <a:xfrm>
              <a:off x="8011695" y="2044242"/>
              <a:ext cx="999730" cy="278422"/>
              <a:chOff x="10598974" y="4320081"/>
              <a:chExt cx="762382" cy="212321"/>
            </a:xfrm>
          </p:grpSpPr>
          <p:sp>
            <p:nvSpPr>
              <p:cNvPr id="189" name="직사각형 219">
                <a:extLst>
                  <a:ext uri="{FF2B5EF4-FFF2-40B4-BE49-F238E27FC236}">
                    <a16:creationId xmlns:a16="http://schemas.microsoft.com/office/drawing/2014/main" id="{86076276-86C1-624B-B367-DAABAD4EDCE9}"/>
                  </a:ext>
                </a:extLst>
              </p:cNvPr>
              <p:cNvSpPr/>
              <p:nvPr/>
            </p:nvSpPr>
            <p:spPr>
              <a:xfrm>
                <a:off x="10789682" y="4320081"/>
                <a:ext cx="571674" cy="212321"/>
              </a:xfrm>
              <a:prstGeom prst="rect">
                <a:avLst/>
              </a:prstGeom>
              <a:noFill/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rPr>
                  <a:t>tDMA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90" name="직사각형 220">
                <a:extLst>
                  <a:ext uri="{FF2B5EF4-FFF2-40B4-BE49-F238E27FC236}">
                    <a16:creationId xmlns:a16="http://schemas.microsoft.com/office/drawing/2014/main" id="{AA0FE29F-458B-4647-816B-7B21F494B0D7}"/>
                  </a:ext>
                </a:extLst>
              </p:cNvPr>
              <p:cNvSpPr/>
              <p:nvPr/>
            </p:nvSpPr>
            <p:spPr>
              <a:xfrm>
                <a:off x="10598974" y="4352220"/>
                <a:ext cx="150906" cy="148043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191" name="그룹 28">
              <a:extLst>
                <a:ext uri="{FF2B5EF4-FFF2-40B4-BE49-F238E27FC236}">
                  <a16:creationId xmlns:a16="http://schemas.microsoft.com/office/drawing/2014/main" id="{1D7B02E0-0A84-864C-8969-8F5B52929F88}"/>
                </a:ext>
              </a:extLst>
            </p:cNvPr>
            <p:cNvGrpSpPr/>
            <p:nvPr/>
          </p:nvGrpSpPr>
          <p:grpSpPr>
            <a:xfrm>
              <a:off x="8011699" y="2319720"/>
              <a:ext cx="1042240" cy="278422"/>
              <a:chOff x="10598974" y="4532402"/>
              <a:chExt cx="794799" cy="212321"/>
            </a:xfrm>
          </p:grpSpPr>
          <p:sp>
            <p:nvSpPr>
              <p:cNvPr id="192" name="직사각형 222">
                <a:extLst>
                  <a:ext uri="{FF2B5EF4-FFF2-40B4-BE49-F238E27FC236}">
                    <a16:creationId xmlns:a16="http://schemas.microsoft.com/office/drawing/2014/main" id="{A47BEF12-8B89-6043-B87E-961D17A7AEBC}"/>
                  </a:ext>
                </a:extLst>
              </p:cNvPr>
              <p:cNvSpPr/>
              <p:nvPr/>
            </p:nvSpPr>
            <p:spPr>
              <a:xfrm>
                <a:off x="10789682" y="4532402"/>
                <a:ext cx="604091" cy="212321"/>
              </a:xfrm>
              <a:prstGeom prst="rect">
                <a:avLst/>
              </a:prstGeom>
              <a:noFill/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rPr>
                  <a:t>tECC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93" name="직사각형 223">
                <a:extLst>
                  <a:ext uri="{FF2B5EF4-FFF2-40B4-BE49-F238E27FC236}">
                    <a16:creationId xmlns:a16="http://schemas.microsoft.com/office/drawing/2014/main" id="{08CB58D0-084D-FA45-81BE-19B82F41C5E3}"/>
                  </a:ext>
                </a:extLst>
              </p:cNvPr>
              <p:cNvSpPr/>
              <p:nvPr/>
            </p:nvSpPr>
            <p:spPr>
              <a:xfrm>
                <a:off x="10598974" y="4564541"/>
                <a:ext cx="150906" cy="148043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12" name="그룹 25">
              <a:extLst>
                <a:ext uri="{FF2B5EF4-FFF2-40B4-BE49-F238E27FC236}">
                  <a16:creationId xmlns:a16="http://schemas.microsoft.com/office/drawing/2014/main" id="{53FAD3CB-72F1-0C47-BCCB-A6F21BA03213}"/>
                </a:ext>
              </a:extLst>
            </p:cNvPr>
            <p:cNvGrpSpPr/>
            <p:nvPr/>
          </p:nvGrpSpPr>
          <p:grpSpPr>
            <a:xfrm>
              <a:off x="8012672" y="1765841"/>
              <a:ext cx="876790" cy="278422"/>
              <a:chOff x="10599716" y="3882290"/>
              <a:chExt cx="668629" cy="212321"/>
            </a:xfrm>
          </p:grpSpPr>
          <p:sp>
            <p:nvSpPr>
              <p:cNvPr id="213" name="직사각형 228">
                <a:extLst>
                  <a:ext uri="{FF2B5EF4-FFF2-40B4-BE49-F238E27FC236}">
                    <a16:creationId xmlns:a16="http://schemas.microsoft.com/office/drawing/2014/main" id="{BE22506A-ECB5-9F40-A1AB-CB64C1B53BD7}"/>
                  </a:ext>
                </a:extLst>
              </p:cNvPr>
              <p:cNvSpPr/>
              <p:nvPr/>
            </p:nvSpPr>
            <p:spPr>
              <a:xfrm>
                <a:off x="10789677" y="3882290"/>
                <a:ext cx="478668" cy="212321"/>
              </a:xfrm>
              <a:prstGeom prst="rect">
                <a:avLst/>
              </a:prstGeom>
              <a:noFill/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rPr>
                  <a:t>tR</a:t>
                </a: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214" name="직사각형 250">
                <a:extLst>
                  <a:ext uri="{FF2B5EF4-FFF2-40B4-BE49-F238E27FC236}">
                    <a16:creationId xmlns:a16="http://schemas.microsoft.com/office/drawing/2014/main" id="{B5E38238-D126-8444-ABC2-7BDC07521A30}"/>
                  </a:ext>
                </a:extLst>
              </p:cNvPr>
              <p:cNvSpPr/>
              <p:nvPr/>
            </p:nvSpPr>
            <p:spPr>
              <a:xfrm>
                <a:off x="10599716" y="3914429"/>
                <a:ext cx="149412" cy="148043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419B927-E6D9-EB42-A7AD-95D17AD4EA1F}"/>
                </a:ext>
              </a:extLst>
            </p:cNvPr>
            <p:cNvGrpSpPr/>
            <p:nvPr/>
          </p:nvGrpSpPr>
          <p:grpSpPr>
            <a:xfrm>
              <a:off x="3675793" y="1479235"/>
              <a:ext cx="1763273" cy="769000"/>
              <a:chOff x="3675793" y="1479235"/>
              <a:chExt cx="1763273" cy="769000"/>
            </a:xfrm>
          </p:grpSpPr>
          <p:grpSp>
            <p:nvGrpSpPr>
              <p:cNvPr id="157" name="그룹 118">
                <a:extLst>
                  <a:ext uri="{FF2B5EF4-FFF2-40B4-BE49-F238E27FC236}">
                    <a16:creationId xmlns:a16="http://schemas.microsoft.com/office/drawing/2014/main" id="{77496994-A0BD-1D49-BD72-8AB6171D44FA}"/>
                  </a:ext>
                </a:extLst>
              </p:cNvPr>
              <p:cNvGrpSpPr/>
              <p:nvPr/>
            </p:nvGrpSpPr>
            <p:grpSpPr>
              <a:xfrm>
                <a:off x="4360055" y="1969813"/>
                <a:ext cx="337222" cy="278422"/>
                <a:chOff x="4795518" y="3830320"/>
                <a:chExt cx="1309089" cy="275440"/>
              </a:xfrm>
            </p:grpSpPr>
            <p:sp>
              <p:nvSpPr>
                <p:cNvPr id="158" name="직사각형 121">
                  <a:extLst>
                    <a:ext uri="{FF2B5EF4-FFF2-40B4-BE49-F238E27FC236}">
                      <a16:creationId xmlns:a16="http://schemas.microsoft.com/office/drawing/2014/main" id="{8AE9C769-4837-BF4C-B944-2B0C89E7EB7A}"/>
                    </a:ext>
                  </a:extLst>
                </p:cNvPr>
                <p:cNvSpPr/>
                <p:nvPr/>
              </p:nvSpPr>
              <p:spPr>
                <a:xfrm>
                  <a:off x="4795518" y="3830320"/>
                  <a:ext cx="584200" cy="275440"/>
                </a:xfrm>
                <a:prstGeom prst="rect">
                  <a:avLst/>
                </a:prstGeom>
                <a:solidFill>
                  <a:srgbClr val="FFC000"/>
                </a:solidFill>
                <a:ln w="15875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159" name="직사각형 122">
                  <a:extLst>
                    <a:ext uri="{FF2B5EF4-FFF2-40B4-BE49-F238E27FC236}">
                      <a16:creationId xmlns:a16="http://schemas.microsoft.com/office/drawing/2014/main" id="{82169C6A-67D6-164F-9DB6-5B57507FEEA0}"/>
                    </a:ext>
                  </a:extLst>
                </p:cNvPr>
                <p:cNvSpPr/>
                <p:nvPr/>
              </p:nvSpPr>
              <p:spPr>
                <a:xfrm>
                  <a:off x="5374634" y="3830320"/>
                  <a:ext cx="729973" cy="275440"/>
                </a:xfrm>
                <a:prstGeom prst="rect">
                  <a:avLst/>
                </a:prstGeom>
                <a:solidFill>
                  <a:srgbClr val="ED7D31">
                    <a:lumMod val="75000"/>
                  </a:srgbClr>
                </a:solidFill>
                <a:ln w="15875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맑은 고딕" panose="020B0503020000020004" pitchFamily="34" charset="-127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A3F9417E-93A1-B349-9600-A552A33C4572}"/>
                  </a:ext>
                </a:extLst>
              </p:cNvPr>
              <p:cNvSpPr txBox="1"/>
              <p:nvPr/>
            </p:nvSpPr>
            <p:spPr>
              <a:xfrm>
                <a:off x="3955487" y="1479235"/>
                <a:ext cx="1483579" cy="322876"/>
              </a:xfrm>
              <a:prstGeom prst="rect">
                <a:avLst/>
              </a:prstGeom>
              <a:noFill/>
            </p:spPr>
            <p:txBody>
              <a:bodyPr wrap="square" lIns="72000" tIns="0" rIns="0" bIns="0" rtlCol="0" anchor="ctr">
                <a:spAutoFit/>
              </a:bodyPr>
              <a:lstStyle/>
              <a:p>
                <a:pPr algn="ctr" defTabSz="457200"/>
                <a:r>
                  <a:rPr lang="en-US" altLang="ko-KR" sz="1600" b="1" i="1" dirty="0">
                    <a:solidFill>
                      <a:srgbClr val="ED7D31">
                        <a:lumMod val="75000"/>
                      </a:srgbClr>
                    </a:solidFill>
                    <a:latin typeface="Cambria" panose="02040503050406030204" pitchFamily="18" charset="0"/>
                    <a:ea typeface="맑은 고딕" panose="020B0503020000020004" pitchFamily="34" charset="-127"/>
                    <a:cs typeface="Times New Roman" panose="02020603050405020304" pitchFamily="18" charset="0"/>
                  </a:rPr>
                  <a:t>ECC fail</a:t>
                </a:r>
                <a:endParaRPr lang="ko-KR" altLang="en-US" sz="1600" b="1" i="1" dirty="0">
                  <a:solidFill>
                    <a:srgbClr val="ED7D31">
                      <a:lumMod val="75000"/>
                    </a:srgbClr>
                  </a:solidFill>
                  <a:latin typeface="Calibri" panose="020F0502020204030204" pitchFamily="34" charset="0"/>
                  <a:ea typeface="맑은 고딕" panose="020B0503020000020004" pitchFamily="34" charset="-127"/>
                  <a:cs typeface="Calibri" panose="020F0502020204030204" pitchFamily="34" charset="0"/>
                </a:endParaRPr>
              </a:p>
            </p:txBody>
          </p:sp>
          <p:cxnSp>
            <p:nvCxnSpPr>
              <p:cNvPr id="205" name="직선 화살표 연결선 243">
                <a:extLst>
                  <a:ext uri="{FF2B5EF4-FFF2-40B4-BE49-F238E27FC236}">
                    <a16:creationId xmlns:a16="http://schemas.microsoft.com/office/drawing/2014/main" id="{5805211A-B2B0-534C-AE4E-D9ABF4D7B804}"/>
                  </a:ext>
                </a:extLst>
              </p:cNvPr>
              <p:cNvCxnSpPr>
                <a:cxnSpLocks/>
              </p:cNvCxnSpPr>
              <p:nvPr/>
            </p:nvCxnSpPr>
            <p:spPr>
              <a:xfrm rot="19740000" flipH="1">
                <a:off x="4640658" y="1795303"/>
                <a:ext cx="97807" cy="162104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ED7D31">
                    <a:lumMod val="75000"/>
                  </a:srgbClr>
                </a:solidFill>
                <a:prstDash val="solid"/>
                <a:miter lim="800000"/>
                <a:headEnd w="lg" len="lg"/>
                <a:tailEnd type="triangle" w="lg" len="lg"/>
              </a:ln>
              <a:effectLst/>
            </p:spPr>
          </p:cxnSp>
          <p:sp>
            <p:nvSpPr>
              <p:cNvPr id="216" name="직사각형 251">
                <a:extLst>
                  <a:ext uri="{FF2B5EF4-FFF2-40B4-BE49-F238E27FC236}">
                    <a16:creationId xmlns:a16="http://schemas.microsoft.com/office/drawing/2014/main" id="{3FDCCB30-E292-224B-A302-E7294085E0ED}"/>
                  </a:ext>
                </a:extLst>
              </p:cNvPr>
              <p:cNvSpPr/>
              <p:nvPr/>
            </p:nvSpPr>
            <p:spPr>
              <a:xfrm>
                <a:off x="3675793" y="1969813"/>
                <a:ext cx="686161" cy="278422"/>
              </a:xfrm>
              <a:prstGeom prst="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718CA1B-8BB9-A94B-B913-C919066A65DA}"/>
              </a:ext>
            </a:extLst>
          </p:cNvPr>
          <p:cNvGrpSpPr/>
          <p:nvPr/>
        </p:nvGrpSpPr>
        <p:grpSpPr>
          <a:xfrm>
            <a:off x="3514182" y="2247937"/>
            <a:ext cx="2044464" cy="1421692"/>
            <a:chOff x="3514182" y="2247937"/>
            <a:chExt cx="2044464" cy="1421692"/>
          </a:xfrm>
        </p:grpSpPr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A2D792BA-5672-A547-A63E-A306DE1B28DC}"/>
                </a:ext>
              </a:extLst>
            </p:cNvPr>
            <p:cNvSpPr txBox="1"/>
            <p:nvPr/>
          </p:nvSpPr>
          <p:spPr>
            <a:xfrm>
              <a:off x="3514182" y="3338256"/>
              <a:ext cx="2044464" cy="331373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</a:rPr>
                <a:t>❷</a:t>
              </a:r>
              <a:r>
                <a:rPr kumimoji="0" lang="ko-KR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</a:rPr>
                <a:t> </a:t>
              </a:r>
              <a:r>
                <a:rPr kumimoji="0" lang="en-US" altLang="ko-KR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SET</a:t>
              </a:r>
              <a:r>
                <a:rPr kumimoji="0" lang="en-US" altLang="ko-KR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34" charset="-127"/>
                  <a:cs typeface="Calibri" panose="020F0502020204030204" pitchFamily="34" charset="0"/>
                </a:rPr>
                <a:t> </a:t>
              </a:r>
              <a:r>
                <a:rPr kumimoji="0" lang="en-US" altLang="ko-KR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FEATURE</a:t>
              </a:r>
              <a:endParaRPr kumimoji="0" lang="ko-KR" alt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cxnSp>
          <p:nvCxnSpPr>
            <p:cNvPr id="220" name="직선 화살표 연결선 207">
              <a:extLst>
                <a:ext uri="{FF2B5EF4-FFF2-40B4-BE49-F238E27FC236}">
                  <a16:creationId xmlns:a16="http://schemas.microsoft.com/office/drawing/2014/main" id="{91CF033A-0F36-1843-8E7E-A8C906DD0F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42663" y="2247937"/>
              <a:ext cx="134717" cy="1104843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  <a:headEnd type="triangle" w="lg" len="lg"/>
              <a:tailEnd type="none" w="lg" len="lg"/>
            </a:ln>
            <a:effectLst/>
          </p:spPr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AF0F54B-52B5-0645-AEBF-BA4ABB01EF37}"/>
              </a:ext>
            </a:extLst>
          </p:cNvPr>
          <p:cNvGrpSpPr/>
          <p:nvPr/>
        </p:nvGrpSpPr>
        <p:grpSpPr>
          <a:xfrm>
            <a:off x="5187804" y="2264451"/>
            <a:ext cx="2064644" cy="1277225"/>
            <a:chOff x="5187804" y="2264451"/>
            <a:chExt cx="2064644" cy="1277225"/>
          </a:xfrm>
        </p:grpSpPr>
        <p:grpSp>
          <p:nvGrpSpPr>
            <p:cNvPr id="160" name="그룹 124">
              <a:extLst>
                <a:ext uri="{FF2B5EF4-FFF2-40B4-BE49-F238E27FC236}">
                  <a16:creationId xmlns:a16="http://schemas.microsoft.com/office/drawing/2014/main" id="{C03FF258-E716-BB48-B2E6-4D71EF4DD352}"/>
                </a:ext>
              </a:extLst>
            </p:cNvPr>
            <p:cNvGrpSpPr/>
            <p:nvPr/>
          </p:nvGrpSpPr>
          <p:grpSpPr>
            <a:xfrm>
              <a:off x="5187841" y="2521879"/>
              <a:ext cx="836606" cy="278422"/>
              <a:chOff x="2856914" y="3830320"/>
              <a:chExt cx="3247693" cy="275440"/>
            </a:xfrm>
          </p:grpSpPr>
          <p:sp>
            <p:nvSpPr>
              <p:cNvPr id="161" name="직사각형 125">
                <a:extLst>
                  <a:ext uri="{FF2B5EF4-FFF2-40B4-BE49-F238E27FC236}">
                    <a16:creationId xmlns:a16="http://schemas.microsoft.com/office/drawing/2014/main" id="{7853D33B-8135-154C-A21F-2B6217D4D163}"/>
                  </a:ext>
                </a:extLst>
              </p:cNvPr>
              <p:cNvSpPr/>
              <p:nvPr/>
            </p:nvSpPr>
            <p:spPr>
              <a:xfrm>
                <a:off x="2856914" y="3830320"/>
                <a:ext cx="1938605" cy="275440"/>
              </a:xfrm>
              <a:prstGeom prst="rect">
                <a:avLst/>
              </a:prstGeom>
              <a:solidFill>
                <a:srgbClr val="FFCDCD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62" name="직사각형 126">
                <a:extLst>
                  <a:ext uri="{FF2B5EF4-FFF2-40B4-BE49-F238E27FC236}">
                    <a16:creationId xmlns:a16="http://schemas.microsoft.com/office/drawing/2014/main" id="{036B06C2-658C-C64C-8B01-169294A49DF5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63" name="직사각형 127">
                <a:extLst>
                  <a:ext uri="{FF2B5EF4-FFF2-40B4-BE49-F238E27FC236}">
                    <a16:creationId xmlns:a16="http://schemas.microsoft.com/office/drawing/2014/main" id="{019B728B-0FB6-7749-8ED8-723E939CC095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164" name="그룹 142">
              <a:extLst>
                <a:ext uri="{FF2B5EF4-FFF2-40B4-BE49-F238E27FC236}">
                  <a16:creationId xmlns:a16="http://schemas.microsoft.com/office/drawing/2014/main" id="{075E1149-B839-A64B-85CE-7A8DE5BF235F}"/>
                </a:ext>
              </a:extLst>
            </p:cNvPr>
            <p:cNvGrpSpPr/>
            <p:nvPr/>
          </p:nvGrpSpPr>
          <p:grpSpPr>
            <a:xfrm>
              <a:off x="5707671" y="2982700"/>
              <a:ext cx="836606" cy="278422"/>
              <a:chOff x="2856914" y="3830320"/>
              <a:chExt cx="3247693" cy="275440"/>
            </a:xfrm>
          </p:grpSpPr>
          <p:sp>
            <p:nvSpPr>
              <p:cNvPr id="165" name="직사각형 143">
                <a:extLst>
                  <a:ext uri="{FF2B5EF4-FFF2-40B4-BE49-F238E27FC236}">
                    <a16:creationId xmlns:a16="http://schemas.microsoft.com/office/drawing/2014/main" id="{498FCFEC-23C0-3F40-868F-C1A7C9BA6D22}"/>
                  </a:ext>
                </a:extLst>
              </p:cNvPr>
              <p:cNvSpPr/>
              <p:nvPr/>
            </p:nvSpPr>
            <p:spPr>
              <a:xfrm>
                <a:off x="2856914" y="3830320"/>
                <a:ext cx="1938605" cy="275440"/>
              </a:xfrm>
              <a:prstGeom prst="rect">
                <a:avLst/>
              </a:prstGeom>
              <a:solidFill>
                <a:srgbClr val="FFCDCD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66" name="직사각형 145">
                <a:extLst>
                  <a:ext uri="{FF2B5EF4-FFF2-40B4-BE49-F238E27FC236}">
                    <a16:creationId xmlns:a16="http://schemas.microsoft.com/office/drawing/2014/main" id="{B8CAAEF0-357F-514B-8150-D5D083D0813B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67" name="직사각형 146">
                <a:extLst>
                  <a:ext uri="{FF2B5EF4-FFF2-40B4-BE49-F238E27FC236}">
                    <a16:creationId xmlns:a16="http://schemas.microsoft.com/office/drawing/2014/main" id="{E02BA279-B87C-B446-BF32-92C4E1C053F7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168" name="그룹 154">
              <a:extLst>
                <a:ext uri="{FF2B5EF4-FFF2-40B4-BE49-F238E27FC236}">
                  <a16:creationId xmlns:a16="http://schemas.microsoft.com/office/drawing/2014/main" id="{701870CF-6E15-8F46-B57C-8CCF3C164FA4}"/>
                </a:ext>
              </a:extLst>
            </p:cNvPr>
            <p:cNvGrpSpPr/>
            <p:nvPr/>
          </p:nvGrpSpPr>
          <p:grpSpPr>
            <a:xfrm>
              <a:off x="6207056" y="3263254"/>
              <a:ext cx="836606" cy="278422"/>
              <a:chOff x="2856914" y="3830320"/>
              <a:chExt cx="3247693" cy="275440"/>
            </a:xfrm>
          </p:grpSpPr>
          <p:sp>
            <p:nvSpPr>
              <p:cNvPr id="169" name="직사각형 157">
                <a:extLst>
                  <a:ext uri="{FF2B5EF4-FFF2-40B4-BE49-F238E27FC236}">
                    <a16:creationId xmlns:a16="http://schemas.microsoft.com/office/drawing/2014/main" id="{A395B4D4-DE61-9B40-995B-A2467C909F61}"/>
                  </a:ext>
                </a:extLst>
              </p:cNvPr>
              <p:cNvSpPr/>
              <p:nvPr/>
            </p:nvSpPr>
            <p:spPr>
              <a:xfrm>
                <a:off x="2856914" y="3830320"/>
                <a:ext cx="1938605" cy="275440"/>
              </a:xfrm>
              <a:prstGeom prst="rect">
                <a:avLst/>
              </a:prstGeom>
              <a:solidFill>
                <a:srgbClr val="FFCDCD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70" name="직사각형 160">
                <a:extLst>
                  <a:ext uri="{FF2B5EF4-FFF2-40B4-BE49-F238E27FC236}">
                    <a16:creationId xmlns:a16="http://schemas.microsoft.com/office/drawing/2014/main" id="{44FD6473-0C78-2A4F-8463-F6AD7083A9C8}"/>
                  </a:ext>
                </a:extLst>
              </p:cNvPr>
              <p:cNvSpPr/>
              <p:nvPr/>
            </p:nvSpPr>
            <p:spPr>
              <a:xfrm>
                <a:off x="4795518" y="3830320"/>
                <a:ext cx="584200" cy="275440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  <p:sp>
            <p:nvSpPr>
              <p:cNvPr id="171" name="직사각형 161">
                <a:extLst>
                  <a:ext uri="{FF2B5EF4-FFF2-40B4-BE49-F238E27FC236}">
                    <a16:creationId xmlns:a16="http://schemas.microsoft.com/office/drawing/2014/main" id="{F373CFCC-E1F8-EA4F-87D0-55D07E62034F}"/>
                  </a:ext>
                </a:extLst>
              </p:cNvPr>
              <p:cNvSpPr/>
              <p:nvPr/>
            </p:nvSpPr>
            <p:spPr>
              <a:xfrm>
                <a:off x="5374634" y="3830320"/>
                <a:ext cx="729973" cy="275440"/>
              </a:xfrm>
              <a:prstGeom prst="rect">
                <a:avLst/>
              </a:prstGeom>
              <a:solidFill>
                <a:srgbClr val="ED7D31">
                  <a:lumMod val="75000"/>
                </a:srgbClr>
              </a:solidFill>
              <a:ln w="158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74" name="직사각형 168">
              <a:extLst>
                <a:ext uri="{FF2B5EF4-FFF2-40B4-BE49-F238E27FC236}">
                  <a16:creationId xmlns:a16="http://schemas.microsoft.com/office/drawing/2014/main" id="{15F8F79D-545A-A04E-85BD-5BDB194D1239}"/>
                </a:ext>
              </a:extLst>
            </p:cNvPr>
            <p:cNvSpPr/>
            <p:nvPr/>
          </p:nvSpPr>
          <p:spPr>
            <a:xfrm>
              <a:off x="5889469" y="2746740"/>
              <a:ext cx="284449" cy="26760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맑은 고딕" panose="020B0503020000020004" pitchFamily="34" charset="-127"/>
                  <a:cs typeface="+mn-cs"/>
                </a:rPr>
                <a:t>⋯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맑은 고딕" panose="020B0503020000020004" pitchFamily="34" charset="-127"/>
                <a:cs typeface="+mn-cs"/>
              </a:endParaRPr>
            </a:p>
          </p:txBody>
        </p:sp>
        <p:cxnSp>
          <p:nvCxnSpPr>
            <p:cNvPr id="204" name="직선 화살표 연결선 241">
              <a:extLst>
                <a:ext uri="{FF2B5EF4-FFF2-40B4-BE49-F238E27FC236}">
                  <a16:creationId xmlns:a16="http://schemas.microsoft.com/office/drawing/2014/main" id="{B371CFE7-4530-6345-80F2-8479858295A3}"/>
                </a:ext>
              </a:extLst>
            </p:cNvPr>
            <p:cNvCxnSpPr>
              <a:cxnSpLocks/>
              <a:stCxn id="219" idx="1"/>
            </p:cNvCxnSpPr>
            <p:nvPr/>
          </p:nvCxnSpPr>
          <p:spPr>
            <a:xfrm flipH="1">
              <a:off x="5187804" y="2387562"/>
              <a:ext cx="415848" cy="112287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  <a:headEnd w="lg" len="lg"/>
              <a:tailEnd type="triangle" w="lg" len="lg"/>
            </a:ln>
            <a:effectLst/>
          </p:spPr>
        </p:cxnSp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BACA135A-06A3-B945-BD90-209269FE6C78}"/>
                </a:ext>
              </a:extLst>
            </p:cNvPr>
            <p:cNvSpPr txBox="1"/>
            <p:nvPr/>
          </p:nvSpPr>
          <p:spPr>
            <a:xfrm>
              <a:off x="5603652" y="2264451"/>
              <a:ext cx="1648796" cy="246221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CACHE</a:t>
              </a: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ourier New" panose="02070309020205020404" pitchFamily="49" charset="0"/>
                </a:rPr>
                <a:t> </a:t>
              </a:r>
              <a:r>
                <a:rPr kumimoji="0" lang="en-US" altLang="ko-K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맑은 고딕" panose="020B0503020000020004" pitchFamily="34" charset="-127"/>
                  <a:cs typeface="Courier New" panose="02070309020205020404" pitchFamily="49" charset="0"/>
                </a:rPr>
                <a:t>READ(A)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F949A0C5-86B1-4147-A4FF-3703B214C33E}"/>
                </a:ext>
              </a:extLst>
            </p:cNvPr>
            <p:cNvSpPr/>
            <p:nvPr/>
          </p:nvSpPr>
          <p:spPr>
            <a:xfrm>
              <a:off x="5416035" y="2702754"/>
              <a:ext cx="565873" cy="443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/>
              <a:r>
                <a:rPr lang="ko-KR" altLang="en-US" sz="1600" dirty="0">
                  <a:solidFill>
                    <a:prstClr val="black"/>
                  </a:solidFill>
                  <a:latin typeface="Cambria" panose="02040503050406030204" pitchFamily="18" charset="0"/>
                  <a:ea typeface="맑은 고딕" panose="020B0503020000020004" pitchFamily="34" charset="-127"/>
                </a:rPr>
                <a:t>❸</a:t>
              </a:r>
              <a:endParaRPr lang="en-CH" sz="1600" dirty="0">
                <a:solidFill>
                  <a:prstClr val="black"/>
                </a:solidFill>
                <a:latin typeface="Cambria" panose="02040503050406030204" pitchFamily="18" charset="0"/>
              </a:endParaRPr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5D932F83-8BE8-8545-A412-51A6E6619972}"/>
              </a:ext>
            </a:extLst>
          </p:cNvPr>
          <p:cNvSpPr/>
          <p:nvPr/>
        </p:nvSpPr>
        <p:spPr>
          <a:xfrm>
            <a:off x="-3093" y="4833577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No change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to chips and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no impact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on V</a:t>
            </a:r>
            <a:r>
              <a:rPr lang="en-US" sz="3200" baseline="-25000" dirty="0">
                <a:solidFill>
                  <a:schemeClr val="tx1"/>
                </a:solidFill>
                <a:latin typeface="Helvetica" pitchFamily="2" charset="0"/>
              </a:rPr>
              <a:t>TH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states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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  <a:sym typeface="Wingdings" pitchFamily="2" charset="2"/>
              </a:rPr>
              <a:t>Easy to combine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  <a:sym typeface="Wingdings" pitchFamily="2" charset="2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  <a:sym typeface="Wingdings" pitchFamily="2" charset="2"/>
              </a:rPr>
              <a:t>with other techniques</a:t>
            </a:r>
            <a:endParaRPr lang="en-CH" sz="3200" dirty="0">
              <a:solidFill>
                <a:schemeClr val="tx1"/>
              </a:solidFill>
              <a:latin typeface="Helvetica" pitchFamily="2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6733797-126E-7E42-AA1F-2C120E4D48BC}"/>
              </a:ext>
            </a:extLst>
          </p:cNvPr>
          <p:cNvGrpSpPr/>
          <p:nvPr/>
        </p:nvGrpSpPr>
        <p:grpSpPr>
          <a:xfrm>
            <a:off x="26352" y="2531941"/>
            <a:ext cx="1753122" cy="828398"/>
            <a:chOff x="26352" y="2531941"/>
            <a:chExt cx="1753122" cy="828398"/>
          </a:xfrm>
        </p:grpSpPr>
        <p:sp>
          <p:nvSpPr>
            <p:cNvPr id="121" name="사각형: 둥근 모서리 6">
              <a:extLst>
                <a:ext uri="{FF2B5EF4-FFF2-40B4-BE49-F238E27FC236}">
                  <a16:creationId xmlns:a16="http://schemas.microsoft.com/office/drawing/2014/main" id="{D6D224AE-1B95-AA4D-92A9-DE771DFDCB11}"/>
                </a:ext>
              </a:extLst>
            </p:cNvPr>
            <p:cNvSpPr/>
            <p:nvPr/>
          </p:nvSpPr>
          <p:spPr>
            <a:xfrm>
              <a:off x="318800" y="3053958"/>
              <a:ext cx="673856" cy="306381"/>
            </a:xfrm>
            <a:prstGeom prst="round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48908DB9-53F7-0D4A-8A71-1DA863019C50}"/>
                </a:ext>
              </a:extLst>
            </p:cNvPr>
            <p:cNvSpPr txBox="1"/>
            <p:nvPr/>
          </p:nvSpPr>
          <p:spPr>
            <a:xfrm>
              <a:off x="26352" y="2531941"/>
              <a:ext cx="1092531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600" b="1" i="1" dirty="0">
                  <a:solidFill>
                    <a:srgbClr val="0070C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Current </a:t>
              </a:r>
              <a:br>
                <a:rPr lang="en-US" altLang="ko-KR" sz="1600" b="1" i="1" dirty="0">
                  <a:solidFill>
                    <a:srgbClr val="0070C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</a:br>
              <a:r>
                <a:rPr lang="en-US" altLang="ko-KR" sz="1600" b="1" i="1" dirty="0">
                  <a:solidFill>
                    <a:srgbClr val="0070C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conditions</a:t>
              </a:r>
              <a:endParaRPr lang="ko-KR" altLang="en-US" sz="1600" b="1" i="1" dirty="0">
                <a:solidFill>
                  <a:srgbClr val="0070C0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endParaRPr>
            </a:p>
          </p:txBody>
        </p:sp>
        <p:sp>
          <p:nvSpPr>
            <p:cNvPr id="122" name="사각형: 둥근 모서리 6">
              <a:extLst>
                <a:ext uri="{FF2B5EF4-FFF2-40B4-BE49-F238E27FC236}">
                  <a16:creationId xmlns:a16="http://schemas.microsoft.com/office/drawing/2014/main" id="{C1CD9D30-52FB-4547-88D4-142FCC0F4BBB}"/>
                </a:ext>
              </a:extLst>
            </p:cNvPr>
            <p:cNvSpPr/>
            <p:nvPr/>
          </p:nvSpPr>
          <p:spPr>
            <a:xfrm>
              <a:off x="1105618" y="2825610"/>
              <a:ext cx="673856" cy="306381"/>
            </a:xfrm>
            <a:prstGeom prst="round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6095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NAND Flash Basic</a:t>
            </a:r>
            <a:r>
              <a:rPr lang="en-US" dirty="0"/>
              <a:t>s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4D680D-58ED-F14A-9E80-BDB361617ADB}"/>
              </a:ext>
            </a:extLst>
          </p:cNvPr>
          <p:cNvGrpSpPr/>
          <p:nvPr/>
        </p:nvGrpSpPr>
        <p:grpSpPr>
          <a:xfrm>
            <a:off x="1115616" y="1624739"/>
            <a:ext cx="6802273" cy="3460445"/>
            <a:chOff x="1115616" y="1624739"/>
            <a:chExt cx="6802273" cy="346044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9371EF4-6CE2-6446-B269-5DA550DFD2CA}"/>
                </a:ext>
              </a:extLst>
            </p:cNvPr>
            <p:cNvSpPr txBox="1"/>
            <p:nvPr/>
          </p:nvSpPr>
          <p:spPr>
            <a:xfrm>
              <a:off x="6804131" y="3061320"/>
              <a:ext cx="1113758" cy="5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1487809-8066-BA49-9993-96FB0B876A50}"/>
                </a:ext>
              </a:extLst>
            </p:cNvPr>
            <p:cNvSpPr txBox="1"/>
            <p:nvPr/>
          </p:nvSpPr>
          <p:spPr>
            <a:xfrm rot="16200000">
              <a:off x="-313935" y="3308058"/>
              <a:ext cx="3197657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Number of Cells</a:t>
              </a:r>
            </a:p>
          </p:txBody>
        </p:sp>
        <p:cxnSp>
          <p:nvCxnSpPr>
            <p:cNvPr id="14" name="Straight Arrow Connector 59">
              <a:extLst>
                <a:ext uri="{FF2B5EF4-FFF2-40B4-BE49-F238E27FC236}">
                  <a16:creationId xmlns:a16="http://schemas.microsoft.com/office/drawing/2014/main" id="{C0C81B69-F2E3-D34F-88EE-1E44C45416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26340" y="2269362"/>
              <a:ext cx="0" cy="2350921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lg" len="lg"/>
            </a:ln>
            <a:effectLst/>
          </p:spPr>
        </p:cxnSp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8A3BE9E4-7A5D-7C43-8044-C2AB4C3AD1E9}"/>
                </a:ext>
              </a:extLst>
            </p:cNvPr>
            <p:cNvSpPr/>
            <p:nvPr/>
          </p:nvSpPr>
          <p:spPr>
            <a:xfrm>
              <a:off x="5572608" y="2268061"/>
              <a:ext cx="1387667" cy="2350921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Freeform 32">
              <a:extLst>
                <a:ext uri="{FF2B5EF4-FFF2-40B4-BE49-F238E27FC236}">
                  <a16:creationId xmlns:a16="http://schemas.microsoft.com/office/drawing/2014/main" id="{12BFD358-054C-A344-BC7F-45D29C43DCEC}"/>
                </a:ext>
              </a:extLst>
            </p:cNvPr>
            <p:cNvSpPr/>
            <p:nvPr/>
          </p:nvSpPr>
          <p:spPr>
            <a:xfrm>
              <a:off x="3962876" y="2268061"/>
              <a:ext cx="1387667" cy="2350921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E9EB347-8693-8047-B6A0-DBDC5A0D93C7}"/>
                </a:ext>
              </a:extLst>
            </p:cNvPr>
            <p:cNvSpPr txBox="1"/>
            <p:nvPr/>
          </p:nvSpPr>
          <p:spPr>
            <a:xfrm>
              <a:off x="4064827" y="3698640"/>
              <a:ext cx="1158328" cy="6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b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2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9F451EC9-3DF2-F441-93F9-88BA0F9DADDA}"/>
                </a:ext>
              </a:extLst>
            </p:cNvPr>
            <p:cNvSpPr/>
            <p:nvPr/>
          </p:nvSpPr>
          <p:spPr>
            <a:xfrm>
              <a:off x="2332007" y="2268061"/>
              <a:ext cx="1387667" cy="2350921"/>
            </a:xfrm>
            <a:custGeom>
              <a:avLst/>
              <a:gdLst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70 h 1965313"/>
                <a:gd name="connsiteX1" fmla="*/ 1992573 w 3807725"/>
                <a:gd name="connsiteY1" fmla="*/ 35 h 1965313"/>
                <a:gd name="connsiteX2" fmla="*/ 3807725 w 3807725"/>
                <a:gd name="connsiteY2" fmla="*/ 1965313 h 1965313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2 h 1965305"/>
                <a:gd name="connsiteX1" fmla="*/ 1992573 w 3807725"/>
                <a:gd name="connsiteY1" fmla="*/ 27 h 1965305"/>
                <a:gd name="connsiteX2" fmla="*/ 3807725 w 3807725"/>
                <a:gd name="connsiteY2" fmla="*/ 1965305 h 1965305"/>
                <a:gd name="connsiteX0" fmla="*/ 0 w 3807725"/>
                <a:gd name="connsiteY0" fmla="*/ 1924361 h 1965304"/>
                <a:gd name="connsiteX1" fmla="*/ 1992573 w 3807725"/>
                <a:gd name="connsiteY1" fmla="*/ 26 h 1965304"/>
                <a:gd name="connsiteX2" fmla="*/ 3807725 w 3807725"/>
                <a:gd name="connsiteY2" fmla="*/ 1965304 h 1965304"/>
                <a:gd name="connsiteX0" fmla="*/ 0 w 3807725"/>
                <a:gd name="connsiteY0" fmla="*/ 1924358 h 1965301"/>
                <a:gd name="connsiteX1" fmla="*/ 1992573 w 3807725"/>
                <a:gd name="connsiteY1" fmla="*/ 23 h 1965301"/>
                <a:gd name="connsiteX2" fmla="*/ 3807725 w 3807725"/>
                <a:gd name="connsiteY2" fmla="*/ 1965301 h 1965301"/>
                <a:gd name="connsiteX0" fmla="*/ 0 w 3807725"/>
                <a:gd name="connsiteY0" fmla="*/ 1924360 h 1965303"/>
                <a:gd name="connsiteX1" fmla="*/ 1992573 w 3807725"/>
                <a:gd name="connsiteY1" fmla="*/ 25 h 1965303"/>
                <a:gd name="connsiteX2" fmla="*/ 3807725 w 3807725"/>
                <a:gd name="connsiteY2" fmla="*/ 1965303 h 1965303"/>
                <a:gd name="connsiteX0" fmla="*/ 0 w 3784113"/>
                <a:gd name="connsiteY0" fmla="*/ 1951633 h 1965281"/>
                <a:gd name="connsiteX1" fmla="*/ 1968961 w 3784113"/>
                <a:gd name="connsiteY1" fmla="*/ 3 h 1965281"/>
                <a:gd name="connsiteX2" fmla="*/ 3784113 w 3784113"/>
                <a:gd name="connsiteY2" fmla="*/ 1965281 h 1965281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  <a:gd name="connsiteX0" fmla="*/ 0 w 3784113"/>
                <a:gd name="connsiteY0" fmla="*/ 1965277 h 1965278"/>
                <a:gd name="connsiteX1" fmla="*/ 1968961 w 3784113"/>
                <a:gd name="connsiteY1" fmla="*/ 0 h 1965278"/>
                <a:gd name="connsiteX2" fmla="*/ 3784113 w 3784113"/>
                <a:gd name="connsiteY2" fmla="*/ 1965278 h 19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113" h="1965278">
                  <a:moveTo>
                    <a:pt x="0" y="1965277"/>
                  </a:moveTo>
                  <a:cubicBezTo>
                    <a:pt x="234630" y="1392071"/>
                    <a:pt x="724317" y="0"/>
                    <a:pt x="1968961" y="0"/>
                  </a:cubicBezTo>
                  <a:cubicBezTo>
                    <a:pt x="3213605" y="0"/>
                    <a:pt x="3584157" y="1405720"/>
                    <a:pt x="3784113" y="1965278"/>
                  </a:cubicBezTo>
                </a:path>
              </a:pathLst>
            </a:custGeom>
            <a:noFill/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en-US" sz="1600" kern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4737B29-4E74-A544-881F-A526843678E8}"/>
                </a:ext>
              </a:extLst>
            </p:cNvPr>
            <p:cNvSpPr txBox="1"/>
            <p:nvPr/>
          </p:nvSpPr>
          <p:spPr>
            <a:xfrm>
              <a:off x="2424789" y="3698640"/>
              <a:ext cx="1158328" cy="6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b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2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직선 연결선 165">
              <a:extLst>
                <a:ext uri="{FF2B5EF4-FFF2-40B4-BE49-F238E27FC236}">
                  <a16:creationId xmlns:a16="http://schemas.microsoft.com/office/drawing/2014/main" id="{D1FB8450-2D63-2247-8AF2-FC36E893223C}"/>
                </a:ext>
              </a:extLst>
            </p:cNvPr>
            <p:cNvCxnSpPr/>
            <p:nvPr/>
          </p:nvCxnSpPr>
          <p:spPr>
            <a:xfrm>
              <a:off x="3886312" y="2375662"/>
              <a:ext cx="0" cy="2252586"/>
            </a:xfrm>
            <a:prstGeom prst="line">
              <a:avLst/>
            </a:prstGeom>
            <a:ln w="158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78">
              <a:extLst>
                <a:ext uri="{FF2B5EF4-FFF2-40B4-BE49-F238E27FC236}">
                  <a16:creationId xmlns:a16="http://schemas.microsoft.com/office/drawing/2014/main" id="{F8BBFD5A-F206-0B44-8860-2BD967DE8FAE}"/>
                </a:ext>
              </a:extLst>
            </p:cNvPr>
            <p:cNvCxnSpPr>
              <a:cxnSpLocks/>
            </p:cNvCxnSpPr>
            <p:nvPr/>
          </p:nvCxnSpPr>
          <p:spPr>
            <a:xfrm>
              <a:off x="1515199" y="4622663"/>
              <a:ext cx="6224109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lg" len="lg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203A5E3-DC2C-6647-AB85-6E1A15DFCAC6}"/>
                </a:ext>
              </a:extLst>
            </p:cNvPr>
            <p:cNvSpPr txBox="1"/>
            <p:nvPr/>
          </p:nvSpPr>
          <p:spPr>
            <a:xfrm>
              <a:off x="1292601" y="3061320"/>
              <a:ext cx="1158328" cy="5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3200" b="1" baseline="-25000" dirty="0">
                  <a:latin typeface="Cambria" panose="02040503050406030204" pitchFamily="18" charset="0"/>
                  <a:cs typeface="Times New Roman" panose="02020603050405020304" pitchFamily="18" charset="0"/>
                </a:rPr>
                <a:t>…</a:t>
              </a:r>
              <a:endParaRPr lang="ko-KR" altLang="en-US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B459EF6-A3B6-BD4B-9FF0-7FC115BB48DF}"/>
                </a:ext>
              </a:extLst>
            </p:cNvPr>
            <p:cNvSpPr txBox="1"/>
            <p:nvPr/>
          </p:nvSpPr>
          <p:spPr>
            <a:xfrm>
              <a:off x="5765893" y="3685250"/>
              <a:ext cx="1038238" cy="6771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P(</a:t>
              </a:r>
              <a: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br>
                <a:rPr lang="en-US" altLang="ko-KR" sz="2200" b="1" i="1" dirty="0">
                  <a:latin typeface="Cambria" panose="02040503050406030204" pitchFamily="18" charset="0"/>
                  <a:cs typeface="Times New Roman" panose="02020603050405020304" pitchFamily="18" charset="0"/>
                </a:rPr>
              </a:br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state</a:t>
              </a:r>
              <a:endParaRPr lang="ko-KR" altLang="en-US" sz="2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6" name="그룹 93">
              <a:extLst>
                <a:ext uri="{FF2B5EF4-FFF2-40B4-BE49-F238E27FC236}">
                  <a16:creationId xmlns:a16="http://schemas.microsoft.com/office/drawing/2014/main" id="{66BC0CA2-68F6-694C-BA45-F394B7879304}"/>
                </a:ext>
              </a:extLst>
            </p:cNvPr>
            <p:cNvGrpSpPr/>
            <p:nvPr/>
          </p:nvGrpSpPr>
          <p:grpSpPr>
            <a:xfrm>
              <a:off x="2998016" y="1933945"/>
              <a:ext cx="1590176" cy="381451"/>
              <a:chOff x="4245096" y="1920152"/>
              <a:chExt cx="898521" cy="226540"/>
            </a:xfrm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A20BDB-D64F-9740-A33D-D8CF4B3A7CE5}"/>
                  </a:ext>
                </a:extLst>
              </p:cNvPr>
              <p:cNvSpPr txBox="1"/>
              <p:nvPr/>
            </p:nvSpPr>
            <p:spPr>
              <a:xfrm>
                <a:off x="4245096" y="1920152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F733AC1C-055C-C949-B68F-3B68678EDB85}"/>
                  </a:ext>
                </a:extLst>
              </p:cNvPr>
              <p:cNvSpPr txBox="1"/>
              <p:nvPr/>
            </p:nvSpPr>
            <p:spPr>
              <a:xfrm>
                <a:off x="4492525" y="2000464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REF(</a:t>
                </a:r>
                <a:r>
                  <a:rPr lang="en-US" altLang="ko-KR" sz="1600" b="1" i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x-1</a:t>
                </a:r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9" name="그룹 99">
              <a:extLst>
                <a:ext uri="{FF2B5EF4-FFF2-40B4-BE49-F238E27FC236}">
                  <a16:creationId xmlns:a16="http://schemas.microsoft.com/office/drawing/2014/main" id="{FE23A315-1FD5-DC43-A3AB-1B9A09FFF6E1}"/>
                </a:ext>
              </a:extLst>
            </p:cNvPr>
            <p:cNvGrpSpPr/>
            <p:nvPr/>
          </p:nvGrpSpPr>
          <p:grpSpPr>
            <a:xfrm>
              <a:off x="4899966" y="1933945"/>
              <a:ext cx="1590176" cy="381451"/>
              <a:chOff x="4245096" y="1920152"/>
              <a:chExt cx="898521" cy="226540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AAC97AD-97C4-3E43-9148-4FE58B7DD619}"/>
                  </a:ext>
                </a:extLst>
              </p:cNvPr>
              <p:cNvSpPr txBox="1"/>
              <p:nvPr/>
            </p:nvSpPr>
            <p:spPr>
              <a:xfrm>
                <a:off x="4245096" y="1920152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ECA5D26-D542-244C-971F-049F49AE8FA0}"/>
                  </a:ext>
                </a:extLst>
              </p:cNvPr>
              <p:cNvSpPr txBox="1"/>
              <p:nvPr/>
            </p:nvSpPr>
            <p:spPr>
              <a:xfrm>
                <a:off x="4492525" y="2000464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</a:t>
                </a:r>
                <a:r>
                  <a:rPr lang="en-US" altLang="ko-KR" sz="1600" b="1" i="1" dirty="0" err="1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</a:t>
                </a:r>
                <a:endParaRPr lang="ko-KR" altLang="en-US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D4A42B8-8443-E448-8476-650C57E6FA5F}"/>
                </a:ext>
              </a:extLst>
            </p:cNvPr>
            <p:cNvGrpSpPr/>
            <p:nvPr/>
          </p:nvGrpSpPr>
          <p:grpSpPr>
            <a:xfrm>
              <a:off x="2823816" y="4703726"/>
              <a:ext cx="4708663" cy="381458"/>
              <a:chOff x="1284893" y="5239121"/>
              <a:chExt cx="4708663" cy="381458"/>
            </a:xfrm>
          </p:grpSpPr>
          <p:grpSp>
            <p:nvGrpSpPr>
              <p:cNvPr id="72" name="그룹 107">
                <a:extLst>
                  <a:ext uri="{FF2B5EF4-FFF2-40B4-BE49-F238E27FC236}">
                    <a16:creationId xmlns:a16="http://schemas.microsoft.com/office/drawing/2014/main" id="{8E0CEADA-3BE0-8149-B340-EB4996CCC2C6}"/>
                  </a:ext>
                </a:extLst>
              </p:cNvPr>
              <p:cNvGrpSpPr/>
              <p:nvPr/>
            </p:nvGrpSpPr>
            <p:grpSpPr>
              <a:xfrm>
                <a:off x="4403380" y="5239121"/>
                <a:ext cx="1590176" cy="381458"/>
                <a:chOff x="3833522" y="2260240"/>
                <a:chExt cx="898521" cy="226545"/>
              </a:xfrm>
            </p:grpSpPr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EBD80E2E-D6C3-EB4F-B6C5-59C8EDE18451}"/>
                    </a:ext>
                  </a:extLst>
                </p:cNvPr>
                <p:cNvSpPr txBox="1"/>
                <p:nvPr/>
              </p:nvSpPr>
              <p:spPr>
                <a:xfrm>
                  <a:off x="3833522" y="2260240"/>
                  <a:ext cx="368967" cy="20106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altLang="ko-KR" sz="2200" b="1" dirty="0">
                      <a:latin typeface="Cambria" panose="02040503050406030204" pitchFamily="18" charset="0"/>
                      <a:cs typeface="Times New Roman" panose="02020603050405020304" pitchFamily="18" charset="0"/>
                    </a:rPr>
                    <a:t>V</a:t>
                  </a:r>
                  <a:endParaRPr lang="ko-KR" altLang="en-US" sz="2200" b="1" baseline="-25000" dirty="0">
                    <a:latin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C21AB29F-527C-7D49-850A-1C65BC6D3607}"/>
                    </a:ext>
                  </a:extLst>
                </p:cNvPr>
                <p:cNvSpPr txBox="1"/>
                <p:nvPr/>
              </p:nvSpPr>
              <p:spPr>
                <a:xfrm>
                  <a:off x="4080951" y="2340557"/>
                  <a:ext cx="651092" cy="14622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r>
                    <a:rPr lang="en-US" altLang="ko-KR" sz="1600" b="1" dirty="0">
                      <a:latin typeface="Cambria" panose="02040503050406030204" pitchFamily="18" charset="0"/>
                      <a:cs typeface="Times New Roman" panose="02020603050405020304" pitchFamily="18" charset="0"/>
                    </a:rPr>
                    <a:t>TH</a:t>
                  </a:r>
                  <a:endParaRPr lang="ko-KR" altLang="en-US" sz="1600" b="1" dirty="0">
                    <a:latin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21AA65E-B6E4-464B-90EF-2C4BF6398C66}"/>
                  </a:ext>
                </a:extLst>
              </p:cNvPr>
              <p:cNvSpPr txBox="1"/>
              <p:nvPr/>
            </p:nvSpPr>
            <p:spPr>
              <a:xfrm>
                <a:off x="1284893" y="5245394"/>
                <a:ext cx="4042979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Cell’s Threshold Voltage (         )  </a:t>
                </a:r>
              </a:p>
            </p:txBody>
          </p:sp>
        </p:grpSp>
        <p:cxnSp>
          <p:nvCxnSpPr>
            <p:cNvPr id="39" name="직선 연결선 164">
              <a:extLst>
                <a:ext uri="{FF2B5EF4-FFF2-40B4-BE49-F238E27FC236}">
                  <a16:creationId xmlns:a16="http://schemas.microsoft.com/office/drawing/2014/main" id="{1C1C8B72-F25B-884B-882B-FD331577C74F}"/>
                </a:ext>
              </a:extLst>
            </p:cNvPr>
            <p:cNvCxnSpPr/>
            <p:nvPr/>
          </p:nvCxnSpPr>
          <p:spPr>
            <a:xfrm>
              <a:off x="5488176" y="2375660"/>
              <a:ext cx="0" cy="2252586"/>
            </a:xfrm>
            <a:prstGeom prst="line">
              <a:avLst/>
            </a:prstGeom>
            <a:ln w="158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165">
              <a:extLst>
                <a:ext uri="{FF2B5EF4-FFF2-40B4-BE49-F238E27FC236}">
                  <a16:creationId xmlns:a16="http://schemas.microsoft.com/office/drawing/2014/main" id="{7DE88520-A7F2-C245-AE00-6138EFCAE6BE}"/>
                </a:ext>
              </a:extLst>
            </p:cNvPr>
            <p:cNvCxnSpPr/>
            <p:nvPr/>
          </p:nvCxnSpPr>
          <p:spPr>
            <a:xfrm>
              <a:off x="2259837" y="2375662"/>
              <a:ext cx="0" cy="2252586"/>
            </a:xfrm>
            <a:prstGeom prst="line">
              <a:avLst/>
            </a:prstGeom>
            <a:ln w="158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그룹 93">
              <a:extLst>
                <a:ext uri="{FF2B5EF4-FFF2-40B4-BE49-F238E27FC236}">
                  <a16:creationId xmlns:a16="http://schemas.microsoft.com/office/drawing/2014/main" id="{780BFBCB-326F-534A-AB5A-D7121C69D8AC}"/>
                </a:ext>
              </a:extLst>
            </p:cNvPr>
            <p:cNvGrpSpPr/>
            <p:nvPr/>
          </p:nvGrpSpPr>
          <p:grpSpPr>
            <a:xfrm>
              <a:off x="1371541" y="1933945"/>
              <a:ext cx="1590176" cy="381451"/>
              <a:chOff x="4245096" y="1920152"/>
              <a:chExt cx="898521" cy="226540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40681F1-4961-A64E-932A-263B6335DE7C}"/>
                  </a:ext>
                </a:extLst>
              </p:cNvPr>
              <p:cNvSpPr txBox="1"/>
              <p:nvPr/>
            </p:nvSpPr>
            <p:spPr>
              <a:xfrm>
                <a:off x="4245096" y="1920152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2AEDED9-B1CA-0449-996A-CC5A44FEE5C0}"/>
                  </a:ext>
                </a:extLst>
              </p:cNvPr>
              <p:cNvSpPr txBox="1"/>
              <p:nvPr/>
            </p:nvSpPr>
            <p:spPr>
              <a:xfrm>
                <a:off x="4492525" y="2000464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REF(</a:t>
                </a:r>
                <a:r>
                  <a:rPr lang="en-US" altLang="ko-KR" sz="1600" b="1" i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x-2</a:t>
                </a:r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4" name="직선 연결선 165">
              <a:extLst>
                <a:ext uri="{FF2B5EF4-FFF2-40B4-BE49-F238E27FC236}">
                  <a16:creationId xmlns:a16="http://schemas.microsoft.com/office/drawing/2014/main" id="{77E4B801-1B8C-194B-A44D-3D8B7B1DB9CF}"/>
                </a:ext>
              </a:extLst>
            </p:cNvPr>
            <p:cNvCxnSpPr/>
            <p:nvPr/>
          </p:nvCxnSpPr>
          <p:spPr>
            <a:xfrm>
              <a:off x="7095711" y="2375662"/>
              <a:ext cx="0" cy="2252586"/>
            </a:xfrm>
            <a:prstGeom prst="line">
              <a:avLst/>
            </a:prstGeom>
            <a:ln w="158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그룹 93">
              <a:extLst>
                <a:ext uri="{FF2B5EF4-FFF2-40B4-BE49-F238E27FC236}">
                  <a16:creationId xmlns:a16="http://schemas.microsoft.com/office/drawing/2014/main" id="{64C4C433-BCE0-1C4E-92C5-E09A0EAA033A}"/>
                </a:ext>
              </a:extLst>
            </p:cNvPr>
            <p:cNvGrpSpPr/>
            <p:nvPr/>
          </p:nvGrpSpPr>
          <p:grpSpPr>
            <a:xfrm>
              <a:off x="6207415" y="1933945"/>
              <a:ext cx="1590176" cy="381451"/>
              <a:chOff x="4245096" y="1920152"/>
              <a:chExt cx="898521" cy="226540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0FE731A-3815-3647-BD49-92F197C8BE67}"/>
                  </a:ext>
                </a:extLst>
              </p:cNvPr>
              <p:cNvSpPr txBox="1"/>
              <p:nvPr/>
            </p:nvSpPr>
            <p:spPr>
              <a:xfrm>
                <a:off x="4245096" y="1920152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8BAB760-23BA-3C4F-BAF2-29A221171BFD}"/>
                  </a:ext>
                </a:extLst>
              </p:cNvPr>
              <p:cNvSpPr txBox="1"/>
              <p:nvPr/>
            </p:nvSpPr>
            <p:spPr>
              <a:xfrm>
                <a:off x="4492525" y="2000464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REF(</a:t>
                </a:r>
                <a:r>
                  <a:rPr lang="en-US" altLang="ko-KR" sz="1600" b="1" i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x+1</a:t>
                </a:r>
                <a:r>
                  <a:rPr lang="en-US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ko-KR" altLang="en-US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E378C0F-0CBB-F848-B7C0-7389FB26CD30}"/>
                </a:ext>
              </a:extLst>
            </p:cNvPr>
            <p:cNvSpPr txBox="1"/>
            <p:nvPr/>
          </p:nvSpPr>
          <p:spPr>
            <a:xfrm>
              <a:off x="1115616" y="1624739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6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Read-Reference Voltage</a:t>
              </a:r>
            </a:p>
          </p:txBody>
        </p:sp>
      </p:grp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33364571-D1C4-484E-B8D3-4D0DC14F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dirty="0"/>
              <a:t>NAND flash memory stores data by using </a:t>
            </a:r>
            <a:r>
              <a:rPr lang="en-US" sz="2400" dirty="0">
                <a:solidFill>
                  <a:srgbClr val="0070C0"/>
                </a:solidFill>
              </a:rPr>
              <a:t>cells’ V</a:t>
            </a:r>
            <a:r>
              <a:rPr lang="en-US" sz="2400" baseline="-25000" dirty="0">
                <a:solidFill>
                  <a:srgbClr val="0070C0"/>
                </a:solidFill>
              </a:rPr>
              <a:t>TH</a:t>
            </a:r>
            <a:r>
              <a:rPr lang="en-US" sz="2400" dirty="0">
                <a:solidFill>
                  <a:srgbClr val="0070C0"/>
                </a:solidFill>
              </a:rPr>
              <a:t> values</a:t>
            </a:r>
            <a:endParaRPr lang="en-CH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27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1AC-8398-8B47-99A7-FD2626BF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Talk 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28B04-7DFB-BE49-AB96-B9D22F0C7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6133C13-8614-C846-A2F9-1289BAC954E0}"/>
              </a:ext>
            </a:extLst>
          </p:cNvPr>
          <p:cNvSpPr txBox="1">
            <a:spLocks/>
          </p:cNvSpPr>
          <p:nvPr/>
        </p:nvSpPr>
        <p:spPr bwMode="auto">
          <a:xfrm>
            <a:off x="233362" y="760206"/>
            <a:ext cx="8610600" cy="5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Read-Retry in Modern NAND Flash-Based SSDs</a:t>
            </a:r>
          </a:p>
          <a:p>
            <a:pPr marL="344487" lvl="1" indent="0">
              <a:buFont typeface="Wingdings" pitchFamily="2" charset="2"/>
              <a:buNone/>
            </a:pPr>
            <a:endParaRPr lang="en-CH" sz="2800" kern="0" dirty="0"/>
          </a:p>
          <a:p>
            <a:pPr marL="344487" lvl="1" indent="0">
              <a:buFont typeface="Wingdings" pitchFamily="2" charset="2"/>
              <a:buNone/>
            </a:pPr>
            <a:endParaRPr lang="en-CH" sz="1500" kern="0" dirty="0"/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PR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Pipelined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AR</a:t>
            </a:r>
            <a:r>
              <a:rPr lang="en-CH" sz="2800" kern="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CH" sz="2800" kern="0" dirty="0">
                <a:solidFill>
                  <a:schemeClr val="bg1">
                    <a:lumMod val="65000"/>
                  </a:schemeClr>
                </a:solidFill>
              </a:rPr>
              <a:t>: Adaptive Read-Retry</a:t>
            </a:r>
          </a:p>
          <a:p>
            <a:endParaRPr lang="en-CH" sz="2800" kern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CH" sz="1500" kern="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CH" sz="2800" kern="0" dirty="0"/>
              <a:t>Evaluation Results</a:t>
            </a:r>
          </a:p>
        </p:txBody>
      </p:sp>
    </p:spTree>
    <p:extLst>
      <p:ext uri="{BB962C8B-B14F-4D97-AF65-F5344CB8AC3E}">
        <p14:creationId xmlns:p14="http://schemas.microsoft.com/office/powerpoint/2010/main" val="1462838262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Evaluation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CH" b="1" dirty="0"/>
              <a:t>Simulator: </a:t>
            </a:r>
            <a:r>
              <a:rPr lang="en-CH" dirty="0">
                <a:solidFill>
                  <a:srgbClr val="0070C0"/>
                </a:solidFill>
              </a:rPr>
              <a:t>MQSim</a:t>
            </a:r>
            <a:r>
              <a:rPr lang="en-CH" dirty="0"/>
              <a:t> </a:t>
            </a:r>
            <a:r>
              <a:rPr lang="en-CH" sz="2000" dirty="0"/>
              <a:t>[Tavakkol, FAST18]</a:t>
            </a:r>
            <a:endParaRPr lang="en-CH" dirty="0"/>
          </a:p>
          <a:p>
            <a:pPr lvl="1"/>
            <a:r>
              <a:rPr lang="en-CH" dirty="0"/>
              <a:t>Extend NAND flash models w/ </a:t>
            </a:r>
            <a:r>
              <a:rPr lang="en-CH" dirty="0">
                <a:solidFill>
                  <a:srgbClr val="C00000"/>
                </a:solidFill>
              </a:rPr>
              <a:t>real-device characterization results</a:t>
            </a:r>
          </a:p>
          <a:p>
            <a:pPr lvl="1"/>
            <a:endParaRPr lang="en-CH" dirty="0"/>
          </a:p>
          <a:p>
            <a:r>
              <a:rPr lang="en-CH" b="1" dirty="0"/>
              <a:t>Workload: </a:t>
            </a:r>
            <a:r>
              <a:rPr lang="en-CH" dirty="0"/>
              <a:t>12 </a:t>
            </a:r>
            <a:r>
              <a:rPr lang="en-CH" dirty="0">
                <a:solidFill>
                  <a:srgbClr val="C00000"/>
                </a:solidFill>
              </a:rPr>
              <a:t>real-world</a:t>
            </a:r>
            <a:r>
              <a:rPr lang="en-CH" dirty="0"/>
              <a:t> I/O workloads</a:t>
            </a:r>
          </a:p>
          <a:p>
            <a:pPr lvl="1"/>
            <a:r>
              <a:rPr lang="en-CH" dirty="0"/>
              <a:t>6 from Microsoft Research Cambridge (MSRC) traces</a:t>
            </a:r>
          </a:p>
          <a:p>
            <a:pPr lvl="2"/>
            <a:r>
              <a:rPr lang="en-CH" dirty="0"/>
              <a:t>2 write-dominant: </a:t>
            </a:r>
            <a:r>
              <a:rPr lang="en-CH" dirty="0">
                <a:latin typeface="Cambria" panose="02040503050406030204" pitchFamily="18" charset="0"/>
              </a:rPr>
              <a:t>stg-0, hm-0</a:t>
            </a:r>
          </a:p>
          <a:p>
            <a:pPr lvl="2"/>
            <a:r>
              <a:rPr lang="en-CH" dirty="0"/>
              <a:t>4 read-dominant: </a:t>
            </a:r>
            <a:r>
              <a:rPr lang="en-CH" dirty="0">
                <a:latin typeface="Cambria" panose="02040503050406030204" pitchFamily="18" charset="0"/>
              </a:rPr>
              <a:t>prn-1, proj-1, mds-1, usr-1</a:t>
            </a:r>
          </a:p>
          <a:p>
            <a:pPr lvl="1"/>
            <a:r>
              <a:rPr lang="en-GB" dirty="0"/>
              <a:t>6 from Yahoo! Cloud Service Benchmark (YCSB)</a:t>
            </a:r>
          </a:p>
          <a:p>
            <a:pPr lvl="1"/>
            <a:endParaRPr lang="en-GB" dirty="0"/>
          </a:p>
          <a:p>
            <a:r>
              <a:rPr lang="en-GB" b="1" dirty="0"/>
              <a:t>Baselines</a:t>
            </a:r>
          </a:p>
          <a:p>
            <a:pPr lvl="1"/>
            <a:r>
              <a:rPr lang="en-GB" b="1" dirty="0">
                <a:latin typeface="Courier" pitchFamily="2" charset="0"/>
              </a:rPr>
              <a:t>IDEAL</a:t>
            </a:r>
            <a:r>
              <a:rPr lang="en-GB" b="1" dirty="0"/>
              <a:t>:</a:t>
            </a:r>
            <a:r>
              <a:rPr lang="en-GB" dirty="0"/>
              <a:t> An </a:t>
            </a:r>
            <a:r>
              <a:rPr lang="en-GB" dirty="0">
                <a:solidFill>
                  <a:srgbClr val="C00000"/>
                </a:solidFill>
              </a:rPr>
              <a:t>ideal </a:t>
            </a:r>
            <a:r>
              <a:rPr lang="en-GB" dirty="0"/>
              <a:t>SSD where </a:t>
            </a:r>
            <a:r>
              <a:rPr lang="en-GB" dirty="0">
                <a:solidFill>
                  <a:srgbClr val="C00000"/>
                </a:solidFill>
              </a:rPr>
              <a:t>no read-retry </a:t>
            </a:r>
            <a:r>
              <a:rPr lang="en-GB" dirty="0"/>
              <a:t>occurs</a:t>
            </a:r>
          </a:p>
          <a:p>
            <a:pPr lvl="1"/>
            <a:r>
              <a:rPr lang="en-GB" b="1" dirty="0">
                <a:latin typeface="Courier" pitchFamily="2" charset="0"/>
              </a:rPr>
              <a:t>BASE</a:t>
            </a:r>
            <a:r>
              <a:rPr lang="en-GB" b="1" dirty="0"/>
              <a:t>:</a:t>
            </a:r>
            <a:r>
              <a:rPr lang="en-GB" dirty="0"/>
              <a:t> A </a:t>
            </a:r>
            <a:r>
              <a:rPr lang="en-GB" dirty="0">
                <a:solidFill>
                  <a:srgbClr val="C00000"/>
                </a:solidFill>
              </a:rPr>
              <a:t>high-end</a:t>
            </a:r>
            <a:r>
              <a:rPr lang="en-GB" dirty="0"/>
              <a:t> SSD </a:t>
            </a:r>
            <a:r>
              <a:rPr lang="en-GB" dirty="0">
                <a:solidFill>
                  <a:srgbClr val="C00000"/>
                </a:solidFill>
              </a:rPr>
              <a:t>w/o read-retry mitigation </a:t>
            </a:r>
          </a:p>
          <a:p>
            <a:pPr lvl="1"/>
            <a:r>
              <a:rPr lang="en-GB" b="1" dirty="0">
                <a:latin typeface="Courier" pitchFamily="2" charset="0"/>
              </a:rPr>
              <a:t>SOTA</a:t>
            </a:r>
            <a:r>
              <a:rPr lang="en-GB" b="1" dirty="0"/>
              <a:t>:</a:t>
            </a:r>
            <a:r>
              <a:rPr lang="en-GB" dirty="0"/>
              <a:t> A </a:t>
            </a:r>
            <a:r>
              <a:rPr lang="en-GB" dirty="0">
                <a:solidFill>
                  <a:srgbClr val="C00000"/>
                </a:solidFill>
              </a:rPr>
              <a:t>state-of-the-art</a:t>
            </a:r>
            <a:r>
              <a:rPr lang="en-GB" dirty="0"/>
              <a:t> read-retry mitigation scheme </a:t>
            </a:r>
            <a:r>
              <a:rPr lang="en-GB" sz="1800" dirty="0"/>
              <a:t>[Shim, MICRO19]</a:t>
            </a:r>
          </a:p>
          <a:p>
            <a:pPr lvl="2"/>
            <a:r>
              <a:rPr lang="en-CH" dirty="0"/>
              <a:t>Reduces the average </a:t>
            </a:r>
            <a:r>
              <a:rPr lang="en-CH" dirty="0">
                <a:solidFill>
                  <a:srgbClr val="C00000"/>
                </a:solidFill>
              </a:rPr>
              <a:t>number of retry steps </a:t>
            </a:r>
            <a:r>
              <a:rPr lang="en-CH" dirty="0"/>
              <a:t>by 70%</a:t>
            </a:r>
          </a:p>
          <a:p>
            <a:pPr lvl="2"/>
            <a:r>
              <a:rPr lang="en-CH" dirty="0"/>
              <a:t>By predicting V</a:t>
            </a:r>
            <a:r>
              <a:rPr lang="en-CH" baseline="-25000" dirty="0"/>
              <a:t>REF</a:t>
            </a:r>
            <a:r>
              <a:rPr lang="en-CH" dirty="0"/>
              <a:t> values close to the optimal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728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Results: PR</a:t>
            </a:r>
            <a:r>
              <a:rPr lang="en-CH" baseline="30000" dirty="0"/>
              <a:t>2</a:t>
            </a:r>
            <a:r>
              <a:rPr lang="en-CH" dirty="0"/>
              <a:t>+AR</a:t>
            </a:r>
            <a:r>
              <a:rPr lang="en-CH" baseline="30000" dirty="0"/>
              <a:t>2</a:t>
            </a:r>
            <a:r>
              <a:rPr lang="en-CH" dirty="0"/>
              <a:t>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/>
          </a:p>
        </p:txBody>
      </p:sp>
      <p:graphicFrame>
        <p:nvGraphicFramePr>
          <p:cNvPr id="7" name="차트 7">
            <a:extLst>
              <a:ext uri="{FF2B5EF4-FFF2-40B4-BE49-F238E27FC236}">
                <a16:creationId xmlns:a16="http://schemas.microsoft.com/office/drawing/2014/main" id="{BC7F05C9-1135-B94F-B9AA-E40358E5CF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098289"/>
              </p:ext>
            </p:extLst>
          </p:nvPr>
        </p:nvGraphicFramePr>
        <p:xfrm>
          <a:off x="755576" y="1083460"/>
          <a:ext cx="8239100" cy="239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BE52C05-A169-6841-B95B-7B4BC30891D3}"/>
              </a:ext>
            </a:extLst>
          </p:cNvPr>
          <p:cNvSpPr txBox="1"/>
          <p:nvPr/>
        </p:nvSpPr>
        <p:spPr>
          <a:xfrm rot="16200000">
            <a:off x="-903149" y="193184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SSD response time</a:t>
            </a:r>
          </a:p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(Normalized to </a:t>
            </a:r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BASE</a:t>
            </a: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)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62E8785-AB8C-E348-A965-0493FCD8678A}"/>
              </a:ext>
            </a:extLst>
          </p:cNvPr>
          <p:cNvGrpSpPr/>
          <p:nvPr/>
        </p:nvGrpSpPr>
        <p:grpSpPr>
          <a:xfrm>
            <a:off x="1309120" y="1260416"/>
            <a:ext cx="7551100" cy="2808312"/>
            <a:chOff x="1309120" y="1484784"/>
            <a:chExt cx="7551100" cy="248742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C7DB508-53C7-3C40-A82E-F13B61097499}"/>
                </a:ext>
              </a:extLst>
            </p:cNvPr>
            <p:cNvCxnSpPr>
              <a:cxnSpLocks/>
            </p:cNvCxnSpPr>
            <p:nvPr/>
          </p:nvCxnSpPr>
          <p:spPr>
            <a:xfrm>
              <a:off x="3823536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B069DC-8DE3-E041-867E-6EBC73647619}"/>
                </a:ext>
              </a:extLst>
            </p:cNvPr>
            <p:cNvCxnSpPr>
              <a:cxnSpLocks/>
            </p:cNvCxnSpPr>
            <p:nvPr/>
          </p:nvCxnSpPr>
          <p:spPr>
            <a:xfrm>
              <a:off x="130912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4244290-9E51-6348-A147-B948878ED93D}"/>
                </a:ext>
              </a:extLst>
            </p:cNvPr>
            <p:cNvCxnSpPr>
              <a:cxnSpLocks/>
            </p:cNvCxnSpPr>
            <p:nvPr/>
          </p:nvCxnSpPr>
          <p:spPr>
            <a:xfrm>
              <a:off x="634067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FBAF072-1E0C-0B43-B7B3-EC6964B7046E}"/>
                </a:ext>
              </a:extLst>
            </p:cNvPr>
            <p:cNvCxnSpPr>
              <a:cxnSpLocks/>
            </p:cNvCxnSpPr>
            <p:nvPr/>
          </p:nvCxnSpPr>
          <p:spPr>
            <a:xfrm>
              <a:off x="886022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5335C94-D98D-0049-920A-E52233F4B151}"/>
              </a:ext>
            </a:extLst>
          </p:cNvPr>
          <p:cNvSpPr txBox="1"/>
          <p:nvPr/>
        </p:nvSpPr>
        <p:spPr>
          <a:xfrm>
            <a:off x="1141966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0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82937D-52A4-6242-BE1A-F7F2DA8BD3FA}"/>
              </a:ext>
            </a:extLst>
          </p:cNvPr>
          <p:cNvSpPr txBox="1"/>
          <p:nvPr/>
        </p:nvSpPr>
        <p:spPr>
          <a:xfrm>
            <a:off x="3707904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1K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954F9C-6433-3245-B956-AB7DB6455178}"/>
              </a:ext>
            </a:extLst>
          </p:cNvPr>
          <p:cNvSpPr txBox="1"/>
          <p:nvPr/>
        </p:nvSpPr>
        <p:spPr>
          <a:xfrm>
            <a:off x="6228184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6-month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2K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1B31D9-13DE-6346-B44B-3795C91B9C87}"/>
              </a:ext>
            </a:extLst>
          </p:cNvPr>
          <p:cNvSpPr/>
          <p:nvPr/>
        </p:nvSpPr>
        <p:spPr>
          <a:xfrm>
            <a:off x="2824777" y="868846"/>
            <a:ext cx="216024" cy="216024"/>
          </a:xfrm>
          <a:prstGeom prst="rect">
            <a:avLst/>
          </a:prstGeom>
          <a:solidFill>
            <a:srgbClr val="3B81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93787E-8AFB-3541-8F18-5C0E337918FC}"/>
              </a:ext>
            </a:extLst>
          </p:cNvPr>
          <p:cNvSpPr txBox="1"/>
          <p:nvPr/>
        </p:nvSpPr>
        <p:spPr>
          <a:xfrm>
            <a:off x="3014620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PnAR2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15A98CC-F9A2-1843-937D-BEBC643D4F08}"/>
              </a:ext>
            </a:extLst>
          </p:cNvPr>
          <p:cNvGrpSpPr/>
          <p:nvPr/>
        </p:nvGrpSpPr>
        <p:grpSpPr>
          <a:xfrm>
            <a:off x="1035370" y="1252930"/>
            <a:ext cx="8222923" cy="750839"/>
            <a:chOff x="1035370" y="1252930"/>
            <a:chExt cx="8222923" cy="750839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75076BF-D386-1945-9604-D51A1A1F0C0E}"/>
                </a:ext>
              </a:extLst>
            </p:cNvPr>
            <p:cNvCxnSpPr/>
            <p:nvPr/>
          </p:nvCxnSpPr>
          <p:spPr>
            <a:xfrm>
              <a:off x="1496676" y="1252930"/>
              <a:ext cx="0" cy="176885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95EC1C7-0B6C-5343-9229-7B58B8E65CF3}"/>
                </a:ext>
              </a:extLst>
            </p:cNvPr>
            <p:cNvCxnSpPr>
              <a:cxnSpLocks/>
            </p:cNvCxnSpPr>
            <p:nvPr/>
          </p:nvCxnSpPr>
          <p:spPr>
            <a:xfrm>
              <a:off x="2329242" y="1252930"/>
              <a:ext cx="0" cy="511542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BC07AFB-575E-854B-A774-AA0614BD831F}"/>
                </a:ext>
              </a:extLst>
            </p:cNvPr>
            <p:cNvCxnSpPr>
              <a:cxnSpLocks/>
            </p:cNvCxnSpPr>
            <p:nvPr/>
          </p:nvCxnSpPr>
          <p:spPr>
            <a:xfrm>
              <a:off x="3172318" y="1252930"/>
              <a:ext cx="0" cy="176885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27675CB-BF75-FA4E-A71B-DEDE34DFB400}"/>
                </a:ext>
              </a:extLst>
            </p:cNvPr>
            <p:cNvCxnSpPr>
              <a:cxnSpLocks/>
            </p:cNvCxnSpPr>
            <p:nvPr/>
          </p:nvCxnSpPr>
          <p:spPr>
            <a:xfrm>
              <a:off x="4018802" y="1268184"/>
              <a:ext cx="0" cy="311946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03ECA6F-E199-5F42-A6C3-4A6ACF735BDC}"/>
                </a:ext>
              </a:extLst>
            </p:cNvPr>
            <p:cNvCxnSpPr>
              <a:cxnSpLocks/>
            </p:cNvCxnSpPr>
            <p:nvPr/>
          </p:nvCxnSpPr>
          <p:spPr>
            <a:xfrm>
              <a:off x="4856592" y="1268184"/>
              <a:ext cx="0" cy="640304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9FFF6EC-7645-E743-B567-306B88DFFF1E}"/>
                </a:ext>
              </a:extLst>
            </p:cNvPr>
            <p:cNvCxnSpPr>
              <a:cxnSpLocks/>
            </p:cNvCxnSpPr>
            <p:nvPr/>
          </p:nvCxnSpPr>
          <p:spPr>
            <a:xfrm>
              <a:off x="5699416" y="1253155"/>
              <a:ext cx="0" cy="476923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FE13824-B126-CC4C-8F3C-4F542F7E3EA8}"/>
                </a:ext>
              </a:extLst>
            </p:cNvPr>
            <p:cNvCxnSpPr>
              <a:cxnSpLocks/>
            </p:cNvCxnSpPr>
            <p:nvPr/>
          </p:nvCxnSpPr>
          <p:spPr>
            <a:xfrm>
              <a:off x="6522394" y="1259940"/>
              <a:ext cx="0" cy="535360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F762380-857F-0548-AD77-D2F6D584C1A3}"/>
                </a:ext>
              </a:extLst>
            </p:cNvPr>
            <p:cNvCxnSpPr>
              <a:cxnSpLocks/>
            </p:cNvCxnSpPr>
            <p:nvPr/>
          </p:nvCxnSpPr>
          <p:spPr>
            <a:xfrm>
              <a:off x="7361778" y="1261379"/>
              <a:ext cx="0" cy="742390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FEFD646-F032-7C46-86CA-FA5FC7A7F1E4}"/>
                </a:ext>
              </a:extLst>
            </p:cNvPr>
            <p:cNvCxnSpPr>
              <a:cxnSpLocks/>
            </p:cNvCxnSpPr>
            <p:nvPr/>
          </p:nvCxnSpPr>
          <p:spPr>
            <a:xfrm>
              <a:off x="8209468" y="1261379"/>
              <a:ext cx="0" cy="575101"/>
            </a:xfrm>
            <a:prstGeom prst="line">
              <a:avLst/>
            </a:prstGeom>
            <a:ln w="127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78CE0D4-7952-BD4F-B393-DEAF7C9EC424}"/>
                </a:ext>
              </a:extLst>
            </p:cNvPr>
            <p:cNvSpPr txBox="1"/>
            <p:nvPr/>
          </p:nvSpPr>
          <p:spPr>
            <a:xfrm>
              <a:off x="1035370" y="1260416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-9.5%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80AB9-133A-8147-B62F-F239CD285A51}"/>
                </a:ext>
              </a:extLst>
            </p:cNvPr>
            <p:cNvSpPr txBox="1"/>
            <p:nvPr/>
          </p:nvSpPr>
          <p:spPr>
            <a:xfrm>
              <a:off x="1822360" y="1416391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-28%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A77CAA0-9121-A544-BAD8-C971DE11B63F}"/>
                </a:ext>
              </a:extLst>
            </p:cNvPr>
            <p:cNvSpPr txBox="1"/>
            <p:nvPr/>
          </p:nvSpPr>
          <p:spPr>
            <a:xfrm>
              <a:off x="2738365" y="1260996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-8.6%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DEBE016-7C05-0F4D-B374-92267C143EE4}"/>
                </a:ext>
              </a:extLst>
            </p:cNvPr>
            <p:cNvSpPr txBox="1"/>
            <p:nvPr/>
          </p:nvSpPr>
          <p:spPr>
            <a:xfrm>
              <a:off x="3561906" y="1260996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-17.7%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5420D13-9A71-194A-9D33-2FE9A8CE9233}"/>
                </a:ext>
              </a:extLst>
            </p:cNvPr>
            <p:cNvSpPr txBox="1"/>
            <p:nvPr/>
          </p:nvSpPr>
          <p:spPr>
            <a:xfrm>
              <a:off x="4416675" y="1465745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-36.5%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8E37B27-2FD3-4B4A-AFEA-C3C9413366FF}"/>
                </a:ext>
              </a:extLst>
            </p:cNvPr>
            <p:cNvSpPr txBox="1"/>
            <p:nvPr/>
          </p:nvSpPr>
          <p:spPr>
            <a:xfrm>
              <a:off x="5258155" y="1324766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-26.2%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7AFAF46-FAAD-1745-8128-4088DED69060}"/>
                </a:ext>
              </a:extLst>
            </p:cNvPr>
            <p:cNvSpPr txBox="1"/>
            <p:nvPr/>
          </p:nvSpPr>
          <p:spPr>
            <a:xfrm>
              <a:off x="6089833" y="1365956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-29.8%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557703A-3842-E244-82A6-B96EC8D0E26D}"/>
                </a:ext>
              </a:extLst>
            </p:cNvPr>
            <p:cNvSpPr txBox="1"/>
            <p:nvPr/>
          </p:nvSpPr>
          <p:spPr>
            <a:xfrm>
              <a:off x="6921364" y="1501154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-42.1%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19450BF-E4F5-2C4E-989A-4E42DF48D834}"/>
                </a:ext>
              </a:extLst>
            </p:cNvPr>
            <p:cNvSpPr txBox="1"/>
            <p:nvPr/>
          </p:nvSpPr>
          <p:spPr>
            <a:xfrm>
              <a:off x="7774714" y="1398328"/>
              <a:ext cx="1483579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-31.9%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6261A3CC-CDE6-D845-9AB1-02C7B501356B}"/>
              </a:ext>
            </a:extLst>
          </p:cNvPr>
          <p:cNvSpPr/>
          <p:nvPr/>
        </p:nvSpPr>
        <p:spPr>
          <a:xfrm>
            <a:off x="-3093" y="3861048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Large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response time improvement: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Up to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42%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(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26%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on average)</a:t>
            </a:r>
            <a:endParaRPr lang="en-CH" sz="32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C5C9080-7CC4-D54F-8F98-43630B63A933}"/>
              </a:ext>
            </a:extLst>
          </p:cNvPr>
          <p:cNvSpPr/>
          <p:nvPr/>
        </p:nvSpPr>
        <p:spPr>
          <a:xfrm>
            <a:off x="-3093" y="5292579"/>
            <a:ext cx="9144000" cy="1223043"/>
          </a:xfrm>
          <a:prstGeom prst="rect">
            <a:avLst/>
          </a:prstGeom>
          <a:solidFill>
            <a:srgbClr val="DDEAF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Helvetica" pitchFamily="2" charset="0"/>
              </a:rPr>
              <a:t>Considerable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Helvetica" pitchFamily="2" charset="0"/>
              </a:rPr>
              <a:t>improvement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in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write-dominant workloads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due to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garbage-collection reads </a:t>
            </a:r>
            <a:endParaRPr lang="en-CH" sz="32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53AF00D-0B77-FB4B-8807-ED03054F8613}"/>
              </a:ext>
            </a:extLst>
          </p:cNvPr>
          <p:cNvSpPr/>
          <p:nvPr/>
        </p:nvSpPr>
        <p:spPr>
          <a:xfrm>
            <a:off x="2160894" y="1284177"/>
            <a:ext cx="1643876" cy="2144824"/>
          </a:xfrm>
          <a:prstGeom prst="rect">
            <a:avLst/>
          </a:prstGeom>
          <a:solidFill>
            <a:schemeClr val="bg1">
              <a:alpha val="8395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263C2DA-3170-554F-AE65-13954274708F}"/>
              </a:ext>
            </a:extLst>
          </p:cNvPr>
          <p:cNvSpPr/>
          <p:nvPr/>
        </p:nvSpPr>
        <p:spPr>
          <a:xfrm>
            <a:off x="4677155" y="1284177"/>
            <a:ext cx="1643876" cy="2144824"/>
          </a:xfrm>
          <a:prstGeom prst="rect">
            <a:avLst/>
          </a:prstGeom>
          <a:solidFill>
            <a:schemeClr val="bg1">
              <a:alpha val="8395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702F55A-7C8A-9644-9118-B155D471AB2E}"/>
              </a:ext>
            </a:extLst>
          </p:cNvPr>
          <p:cNvSpPr/>
          <p:nvPr/>
        </p:nvSpPr>
        <p:spPr>
          <a:xfrm>
            <a:off x="7192856" y="1284177"/>
            <a:ext cx="1643876" cy="2144824"/>
          </a:xfrm>
          <a:prstGeom prst="rect">
            <a:avLst/>
          </a:prstGeom>
          <a:solidFill>
            <a:schemeClr val="bg1">
              <a:alpha val="8395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64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66" grpId="0" animBg="1"/>
      <p:bldP spid="67" grpId="0" animBg="1"/>
      <p:bldP spid="6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Results: SOTA &amp; Optimal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/>
          </a:p>
        </p:txBody>
      </p:sp>
      <p:graphicFrame>
        <p:nvGraphicFramePr>
          <p:cNvPr id="7" name="차트 7">
            <a:extLst>
              <a:ext uri="{FF2B5EF4-FFF2-40B4-BE49-F238E27FC236}">
                <a16:creationId xmlns:a16="http://schemas.microsoft.com/office/drawing/2014/main" id="{BC7F05C9-1135-B94F-B9AA-E40358E5CF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886269"/>
              </p:ext>
            </p:extLst>
          </p:nvPr>
        </p:nvGraphicFramePr>
        <p:xfrm>
          <a:off x="755576" y="1083460"/>
          <a:ext cx="8239100" cy="239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BE52C05-A169-6841-B95B-7B4BC30891D3}"/>
              </a:ext>
            </a:extLst>
          </p:cNvPr>
          <p:cNvSpPr txBox="1"/>
          <p:nvPr/>
        </p:nvSpPr>
        <p:spPr>
          <a:xfrm rot="16200000">
            <a:off x="-903149" y="193184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SSD response time</a:t>
            </a:r>
          </a:p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(Normalized to </a:t>
            </a:r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BASE</a:t>
            </a: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)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62E8785-AB8C-E348-A965-0493FCD8678A}"/>
              </a:ext>
            </a:extLst>
          </p:cNvPr>
          <p:cNvGrpSpPr/>
          <p:nvPr/>
        </p:nvGrpSpPr>
        <p:grpSpPr>
          <a:xfrm>
            <a:off x="1309120" y="1260416"/>
            <a:ext cx="7551100" cy="2808312"/>
            <a:chOff x="1309120" y="1484784"/>
            <a:chExt cx="7551100" cy="248742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C7DB508-53C7-3C40-A82E-F13B61097499}"/>
                </a:ext>
              </a:extLst>
            </p:cNvPr>
            <p:cNvCxnSpPr>
              <a:cxnSpLocks/>
            </p:cNvCxnSpPr>
            <p:nvPr/>
          </p:nvCxnSpPr>
          <p:spPr>
            <a:xfrm>
              <a:off x="3823536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B069DC-8DE3-E041-867E-6EBC73647619}"/>
                </a:ext>
              </a:extLst>
            </p:cNvPr>
            <p:cNvCxnSpPr>
              <a:cxnSpLocks/>
            </p:cNvCxnSpPr>
            <p:nvPr/>
          </p:nvCxnSpPr>
          <p:spPr>
            <a:xfrm>
              <a:off x="130912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4244290-9E51-6348-A147-B948878ED93D}"/>
                </a:ext>
              </a:extLst>
            </p:cNvPr>
            <p:cNvCxnSpPr>
              <a:cxnSpLocks/>
            </p:cNvCxnSpPr>
            <p:nvPr/>
          </p:nvCxnSpPr>
          <p:spPr>
            <a:xfrm>
              <a:off x="634067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FBAF072-1E0C-0B43-B7B3-EC6964B7046E}"/>
                </a:ext>
              </a:extLst>
            </p:cNvPr>
            <p:cNvCxnSpPr>
              <a:cxnSpLocks/>
            </p:cNvCxnSpPr>
            <p:nvPr/>
          </p:nvCxnSpPr>
          <p:spPr>
            <a:xfrm>
              <a:off x="886022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5335C94-D98D-0049-920A-E52233F4B151}"/>
              </a:ext>
            </a:extLst>
          </p:cNvPr>
          <p:cNvSpPr txBox="1"/>
          <p:nvPr/>
        </p:nvSpPr>
        <p:spPr>
          <a:xfrm>
            <a:off x="1141966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0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82937D-52A4-6242-BE1A-F7F2DA8BD3FA}"/>
              </a:ext>
            </a:extLst>
          </p:cNvPr>
          <p:cNvSpPr txBox="1"/>
          <p:nvPr/>
        </p:nvSpPr>
        <p:spPr>
          <a:xfrm>
            <a:off x="3707904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1K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954F9C-6433-3245-B956-AB7DB6455178}"/>
              </a:ext>
            </a:extLst>
          </p:cNvPr>
          <p:cNvSpPr txBox="1"/>
          <p:nvPr/>
        </p:nvSpPr>
        <p:spPr>
          <a:xfrm>
            <a:off x="6228184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6-month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2K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1B31D9-13DE-6346-B44B-3795C91B9C87}"/>
              </a:ext>
            </a:extLst>
          </p:cNvPr>
          <p:cNvSpPr/>
          <p:nvPr/>
        </p:nvSpPr>
        <p:spPr>
          <a:xfrm>
            <a:off x="3741393" y="868846"/>
            <a:ext cx="216024" cy="216024"/>
          </a:xfrm>
          <a:prstGeom prst="rect">
            <a:avLst/>
          </a:prstGeom>
          <a:solidFill>
            <a:srgbClr val="3B81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93787E-8AFB-3541-8F18-5C0E337918FC}"/>
              </a:ext>
            </a:extLst>
          </p:cNvPr>
          <p:cNvSpPr txBox="1"/>
          <p:nvPr/>
        </p:nvSpPr>
        <p:spPr>
          <a:xfrm>
            <a:off x="3931236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PnAR2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BEF770-4A7A-CA49-952D-5712232FBFB8}"/>
              </a:ext>
            </a:extLst>
          </p:cNvPr>
          <p:cNvSpPr/>
          <p:nvPr/>
        </p:nvSpPr>
        <p:spPr>
          <a:xfrm>
            <a:off x="5523473" y="868846"/>
            <a:ext cx="216024" cy="216024"/>
          </a:xfrm>
          <a:prstGeom prst="rect">
            <a:avLst/>
          </a:prstGeom>
          <a:solidFill>
            <a:srgbClr val="BFBFB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D9D2149-1557-8F4E-A012-EA100DAA95E9}"/>
              </a:ext>
            </a:extLst>
          </p:cNvPr>
          <p:cNvSpPr txBox="1"/>
          <p:nvPr/>
        </p:nvSpPr>
        <p:spPr>
          <a:xfrm>
            <a:off x="5666181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SOTA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74695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Results: SOTA &amp; Optimal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/>
          </a:p>
        </p:txBody>
      </p:sp>
      <p:graphicFrame>
        <p:nvGraphicFramePr>
          <p:cNvPr id="7" name="차트 7">
            <a:extLst>
              <a:ext uri="{FF2B5EF4-FFF2-40B4-BE49-F238E27FC236}">
                <a16:creationId xmlns:a16="http://schemas.microsoft.com/office/drawing/2014/main" id="{BC7F05C9-1135-B94F-B9AA-E40358E5CF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779765"/>
              </p:ext>
            </p:extLst>
          </p:nvPr>
        </p:nvGraphicFramePr>
        <p:xfrm>
          <a:off x="755576" y="1083460"/>
          <a:ext cx="8239100" cy="239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BE52C05-A169-6841-B95B-7B4BC30891D3}"/>
              </a:ext>
            </a:extLst>
          </p:cNvPr>
          <p:cNvSpPr txBox="1"/>
          <p:nvPr/>
        </p:nvSpPr>
        <p:spPr>
          <a:xfrm rot="16200000">
            <a:off x="-903149" y="193184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SSD response time</a:t>
            </a:r>
          </a:p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(Normalized to </a:t>
            </a:r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BASE</a:t>
            </a: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)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62E8785-AB8C-E348-A965-0493FCD8678A}"/>
              </a:ext>
            </a:extLst>
          </p:cNvPr>
          <p:cNvGrpSpPr/>
          <p:nvPr/>
        </p:nvGrpSpPr>
        <p:grpSpPr>
          <a:xfrm>
            <a:off x="1309120" y="1260416"/>
            <a:ext cx="7551100" cy="2808312"/>
            <a:chOff x="1309120" y="1484784"/>
            <a:chExt cx="7551100" cy="248742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C7DB508-53C7-3C40-A82E-F13B61097499}"/>
                </a:ext>
              </a:extLst>
            </p:cNvPr>
            <p:cNvCxnSpPr>
              <a:cxnSpLocks/>
            </p:cNvCxnSpPr>
            <p:nvPr/>
          </p:nvCxnSpPr>
          <p:spPr>
            <a:xfrm>
              <a:off x="3823536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B069DC-8DE3-E041-867E-6EBC73647619}"/>
                </a:ext>
              </a:extLst>
            </p:cNvPr>
            <p:cNvCxnSpPr>
              <a:cxnSpLocks/>
            </p:cNvCxnSpPr>
            <p:nvPr/>
          </p:nvCxnSpPr>
          <p:spPr>
            <a:xfrm>
              <a:off x="130912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4244290-9E51-6348-A147-B948878ED93D}"/>
                </a:ext>
              </a:extLst>
            </p:cNvPr>
            <p:cNvCxnSpPr>
              <a:cxnSpLocks/>
            </p:cNvCxnSpPr>
            <p:nvPr/>
          </p:nvCxnSpPr>
          <p:spPr>
            <a:xfrm>
              <a:off x="634067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FBAF072-1E0C-0B43-B7B3-EC6964B7046E}"/>
                </a:ext>
              </a:extLst>
            </p:cNvPr>
            <p:cNvCxnSpPr>
              <a:cxnSpLocks/>
            </p:cNvCxnSpPr>
            <p:nvPr/>
          </p:nvCxnSpPr>
          <p:spPr>
            <a:xfrm>
              <a:off x="886022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5335C94-D98D-0049-920A-E52233F4B151}"/>
              </a:ext>
            </a:extLst>
          </p:cNvPr>
          <p:cNvSpPr txBox="1"/>
          <p:nvPr/>
        </p:nvSpPr>
        <p:spPr>
          <a:xfrm>
            <a:off x="1141966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0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82937D-52A4-6242-BE1A-F7F2DA8BD3FA}"/>
              </a:ext>
            </a:extLst>
          </p:cNvPr>
          <p:cNvSpPr txBox="1"/>
          <p:nvPr/>
        </p:nvSpPr>
        <p:spPr>
          <a:xfrm>
            <a:off x="3707904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1K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954F9C-6433-3245-B956-AB7DB6455178}"/>
              </a:ext>
            </a:extLst>
          </p:cNvPr>
          <p:cNvSpPr txBox="1"/>
          <p:nvPr/>
        </p:nvSpPr>
        <p:spPr>
          <a:xfrm>
            <a:off x="6228184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6-month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2K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1B31D9-13DE-6346-B44B-3795C91B9C87}"/>
              </a:ext>
            </a:extLst>
          </p:cNvPr>
          <p:cNvSpPr/>
          <p:nvPr/>
        </p:nvSpPr>
        <p:spPr>
          <a:xfrm>
            <a:off x="3180856" y="868846"/>
            <a:ext cx="216024" cy="216024"/>
          </a:xfrm>
          <a:prstGeom prst="rect">
            <a:avLst/>
          </a:prstGeom>
          <a:solidFill>
            <a:srgbClr val="3B81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93787E-8AFB-3541-8F18-5C0E337918FC}"/>
              </a:ext>
            </a:extLst>
          </p:cNvPr>
          <p:cNvSpPr txBox="1"/>
          <p:nvPr/>
        </p:nvSpPr>
        <p:spPr>
          <a:xfrm>
            <a:off x="3370699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PnAR2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BEF770-4A7A-CA49-952D-5712232FBFB8}"/>
              </a:ext>
            </a:extLst>
          </p:cNvPr>
          <p:cNvSpPr/>
          <p:nvPr/>
        </p:nvSpPr>
        <p:spPr>
          <a:xfrm>
            <a:off x="4568039" y="868846"/>
            <a:ext cx="216024" cy="216024"/>
          </a:xfrm>
          <a:prstGeom prst="rect">
            <a:avLst/>
          </a:prstGeom>
          <a:solidFill>
            <a:srgbClr val="BFBFB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D9D2149-1557-8F4E-A012-EA100DAA95E9}"/>
              </a:ext>
            </a:extLst>
          </p:cNvPr>
          <p:cNvSpPr txBox="1"/>
          <p:nvPr/>
        </p:nvSpPr>
        <p:spPr>
          <a:xfrm>
            <a:off x="4710747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SOTA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E3D87B-97C4-7340-9C55-CCEF1C03B741}"/>
              </a:ext>
            </a:extLst>
          </p:cNvPr>
          <p:cNvSpPr/>
          <p:nvPr/>
        </p:nvSpPr>
        <p:spPr>
          <a:xfrm>
            <a:off x="5942639" y="868846"/>
            <a:ext cx="216024" cy="216024"/>
          </a:xfrm>
          <a:prstGeom prst="rect">
            <a:avLst/>
          </a:prstGeom>
          <a:solidFill>
            <a:srgbClr val="B1C4E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A298A3-53B9-9E44-82C5-F392EA280625}"/>
              </a:ext>
            </a:extLst>
          </p:cNvPr>
          <p:cNvSpPr txBox="1"/>
          <p:nvPr/>
        </p:nvSpPr>
        <p:spPr>
          <a:xfrm>
            <a:off x="6141909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IDEAL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DA95C0-B5FE-C345-8E97-F17D896B2686}"/>
              </a:ext>
            </a:extLst>
          </p:cNvPr>
          <p:cNvGrpSpPr/>
          <p:nvPr/>
        </p:nvGrpSpPr>
        <p:grpSpPr>
          <a:xfrm>
            <a:off x="1638795" y="1260416"/>
            <a:ext cx="7172741" cy="1613413"/>
            <a:chOff x="1638795" y="1260416"/>
            <a:chExt cx="7172741" cy="1613413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076326C-B426-9A4D-8135-739CAAB8513E}"/>
                </a:ext>
              </a:extLst>
            </p:cNvPr>
            <p:cNvSpPr/>
            <p:nvPr/>
          </p:nvSpPr>
          <p:spPr>
            <a:xfrm>
              <a:off x="2493818" y="1942289"/>
              <a:ext cx="296883" cy="575280"/>
            </a:xfrm>
            <a:custGeom>
              <a:avLst/>
              <a:gdLst>
                <a:gd name="connsiteX0" fmla="*/ 0 w 296883"/>
                <a:gd name="connsiteY0" fmla="*/ 124017 h 575280"/>
                <a:gd name="connsiteX1" fmla="*/ 154379 w 296883"/>
                <a:gd name="connsiteY1" fmla="*/ 29015 h 575280"/>
                <a:gd name="connsiteX2" fmla="*/ 296883 w 296883"/>
                <a:gd name="connsiteY2" fmla="*/ 575280 h 57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883" h="575280">
                  <a:moveTo>
                    <a:pt x="0" y="124017"/>
                  </a:moveTo>
                  <a:cubicBezTo>
                    <a:pt x="52449" y="38910"/>
                    <a:pt x="104899" y="-46196"/>
                    <a:pt x="154379" y="29015"/>
                  </a:cubicBezTo>
                  <a:cubicBezTo>
                    <a:pt x="203860" y="104225"/>
                    <a:pt x="250371" y="339752"/>
                    <a:pt x="296883" y="575280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6EBC628C-1F16-1143-B4F9-C6778CEAC82D}"/>
                </a:ext>
              </a:extLst>
            </p:cNvPr>
            <p:cNvSpPr/>
            <p:nvPr/>
          </p:nvSpPr>
          <p:spPr>
            <a:xfrm>
              <a:off x="3325091" y="1649875"/>
              <a:ext cx="308758" cy="357055"/>
            </a:xfrm>
            <a:custGeom>
              <a:avLst/>
              <a:gdLst>
                <a:gd name="connsiteX0" fmla="*/ 0 w 308758"/>
                <a:gd name="connsiteY0" fmla="*/ 107673 h 357055"/>
                <a:gd name="connsiteX1" fmla="*/ 142504 w 308758"/>
                <a:gd name="connsiteY1" fmla="*/ 12670 h 357055"/>
                <a:gd name="connsiteX2" fmla="*/ 308758 w 308758"/>
                <a:gd name="connsiteY2" fmla="*/ 357055 h 357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8758" h="357055">
                  <a:moveTo>
                    <a:pt x="0" y="107673"/>
                  </a:moveTo>
                  <a:cubicBezTo>
                    <a:pt x="45522" y="39389"/>
                    <a:pt x="91044" y="-28894"/>
                    <a:pt x="142504" y="12670"/>
                  </a:cubicBezTo>
                  <a:cubicBezTo>
                    <a:pt x="193964" y="54234"/>
                    <a:pt x="251361" y="205644"/>
                    <a:pt x="308758" y="357055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8535512-C747-874E-A008-A00A8DF35E30}"/>
                </a:ext>
              </a:extLst>
            </p:cNvPr>
            <p:cNvSpPr/>
            <p:nvPr/>
          </p:nvSpPr>
          <p:spPr>
            <a:xfrm>
              <a:off x="4999512" y="2158248"/>
              <a:ext cx="308758" cy="596827"/>
            </a:xfrm>
            <a:custGeom>
              <a:avLst/>
              <a:gdLst>
                <a:gd name="connsiteX0" fmla="*/ 308758 w 308758"/>
                <a:gd name="connsiteY0" fmla="*/ 596827 h 596827"/>
                <a:gd name="connsiteX1" fmla="*/ 154379 w 308758"/>
                <a:gd name="connsiteY1" fmla="*/ 26812 h 596827"/>
                <a:gd name="connsiteX2" fmla="*/ 0 w 308758"/>
                <a:gd name="connsiteY2" fmla="*/ 145565 h 596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8758" h="596827">
                  <a:moveTo>
                    <a:pt x="308758" y="596827"/>
                  </a:moveTo>
                  <a:cubicBezTo>
                    <a:pt x="257298" y="349424"/>
                    <a:pt x="205839" y="102022"/>
                    <a:pt x="154379" y="26812"/>
                  </a:cubicBezTo>
                  <a:cubicBezTo>
                    <a:pt x="102919" y="-48398"/>
                    <a:pt x="51459" y="48583"/>
                    <a:pt x="0" y="145565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41DF8DF9-3733-7B43-9B15-F00000189B02}"/>
                </a:ext>
              </a:extLst>
            </p:cNvPr>
            <p:cNvSpPr/>
            <p:nvPr/>
          </p:nvSpPr>
          <p:spPr>
            <a:xfrm>
              <a:off x="5842660" y="1868952"/>
              <a:ext cx="296883" cy="494238"/>
            </a:xfrm>
            <a:custGeom>
              <a:avLst/>
              <a:gdLst>
                <a:gd name="connsiteX0" fmla="*/ 296883 w 296883"/>
                <a:gd name="connsiteY0" fmla="*/ 494238 h 494238"/>
                <a:gd name="connsiteX1" fmla="*/ 154379 w 296883"/>
                <a:gd name="connsiteY1" fmla="*/ 19225 h 494238"/>
                <a:gd name="connsiteX2" fmla="*/ 0 w 296883"/>
                <a:gd name="connsiteY2" fmla="*/ 137978 h 494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883" h="494238">
                  <a:moveTo>
                    <a:pt x="296883" y="494238"/>
                  </a:moveTo>
                  <a:cubicBezTo>
                    <a:pt x="250371" y="286420"/>
                    <a:pt x="203859" y="78602"/>
                    <a:pt x="154379" y="19225"/>
                  </a:cubicBezTo>
                  <a:cubicBezTo>
                    <a:pt x="104899" y="-40152"/>
                    <a:pt x="52449" y="48913"/>
                    <a:pt x="0" y="137978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BBA8243-920B-974C-BCB7-0DFC3343C5CA}"/>
                </a:ext>
              </a:extLst>
            </p:cNvPr>
            <p:cNvSpPr/>
            <p:nvPr/>
          </p:nvSpPr>
          <p:spPr>
            <a:xfrm>
              <a:off x="6673932" y="1974503"/>
              <a:ext cx="308759" cy="317435"/>
            </a:xfrm>
            <a:custGeom>
              <a:avLst/>
              <a:gdLst>
                <a:gd name="connsiteX0" fmla="*/ 308759 w 308759"/>
                <a:gd name="connsiteY0" fmla="*/ 317435 h 317435"/>
                <a:gd name="connsiteX1" fmla="*/ 178130 w 308759"/>
                <a:gd name="connsiteY1" fmla="*/ 8676 h 317435"/>
                <a:gd name="connsiteX2" fmla="*/ 0 w 308759"/>
                <a:gd name="connsiteY2" fmla="*/ 115554 h 317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8759" h="317435">
                  <a:moveTo>
                    <a:pt x="308759" y="317435"/>
                  </a:moveTo>
                  <a:cubicBezTo>
                    <a:pt x="269174" y="179879"/>
                    <a:pt x="229590" y="42323"/>
                    <a:pt x="178130" y="8676"/>
                  </a:cubicBezTo>
                  <a:cubicBezTo>
                    <a:pt x="126670" y="-24971"/>
                    <a:pt x="63335" y="45291"/>
                    <a:pt x="0" y="115554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640A5B2-B3DB-974C-93BB-96083FAB3678}"/>
                </a:ext>
              </a:extLst>
            </p:cNvPr>
            <p:cNvSpPr/>
            <p:nvPr/>
          </p:nvSpPr>
          <p:spPr>
            <a:xfrm>
              <a:off x="7517081" y="2289847"/>
              <a:ext cx="308758" cy="583982"/>
            </a:xfrm>
            <a:custGeom>
              <a:avLst/>
              <a:gdLst>
                <a:gd name="connsiteX0" fmla="*/ 308758 w 308758"/>
                <a:gd name="connsiteY0" fmla="*/ 583982 h 583982"/>
                <a:gd name="connsiteX1" fmla="*/ 142503 w 308758"/>
                <a:gd name="connsiteY1" fmla="*/ 25841 h 583982"/>
                <a:gd name="connsiteX2" fmla="*/ 0 w 308758"/>
                <a:gd name="connsiteY2" fmla="*/ 144595 h 583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8758" h="583982">
                  <a:moveTo>
                    <a:pt x="308758" y="583982"/>
                  </a:moveTo>
                  <a:cubicBezTo>
                    <a:pt x="251360" y="341527"/>
                    <a:pt x="193963" y="99072"/>
                    <a:pt x="142503" y="25841"/>
                  </a:cubicBezTo>
                  <a:cubicBezTo>
                    <a:pt x="91043" y="-47390"/>
                    <a:pt x="45521" y="48602"/>
                    <a:pt x="0" y="144595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EC8D4756-6E38-9E4D-B36B-C9519ACF6C1D}"/>
                </a:ext>
              </a:extLst>
            </p:cNvPr>
            <p:cNvSpPr/>
            <p:nvPr/>
          </p:nvSpPr>
          <p:spPr>
            <a:xfrm>
              <a:off x="8360229" y="2044301"/>
              <a:ext cx="308758" cy="508894"/>
            </a:xfrm>
            <a:custGeom>
              <a:avLst/>
              <a:gdLst>
                <a:gd name="connsiteX0" fmla="*/ 308758 w 308758"/>
                <a:gd name="connsiteY0" fmla="*/ 508894 h 508894"/>
                <a:gd name="connsiteX1" fmla="*/ 154379 w 308758"/>
                <a:gd name="connsiteY1" fmla="*/ 22005 h 508894"/>
                <a:gd name="connsiteX2" fmla="*/ 0 w 308758"/>
                <a:gd name="connsiteY2" fmla="*/ 128883 h 508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8758" h="508894">
                  <a:moveTo>
                    <a:pt x="308758" y="508894"/>
                  </a:moveTo>
                  <a:cubicBezTo>
                    <a:pt x="257298" y="297117"/>
                    <a:pt x="205839" y="85340"/>
                    <a:pt x="154379" y="22005"/>
                  </a:cubicBezTo>
                  <a:cubicBezTo>
                    <a:pt x="102919" y="-41330"/>
                    <a:pt x="51459" y="43776"/>
                    <a:pt x="0" y="128883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9E1A0B1D-C836-364C-B6D2-060617A64D62}"/>
                </a:ext>
              </a:extLst>
            </p:cNvPr>
            <p:cNvSpPr/>
            <p:nvPr/>
          </p:nvSpPr>
          <p:spPr>
            <a:xfrm>
              <a:off x="1638795" y="1351728"/>
              <a:ext cx="308758" cy="144563"/>
            </a:xfrm>
            <a:custGeom>
              <a:avLst/>
              <a:gdLst>
                <a:gd name="connsiteX0" fmla="*/ 308758 w 308758"/>
                <a:gd name="connsiteY0" fmla="*/ 144563 h 144563"/>
                <a:gd name="connsiteX1" fmla="*/ 154379 w 308758"/>
                <a:gd name="connsiteY1" fmla="*/ 2059 h 144563"/>
                <a:gd name="connsiteX2" fmla="*/ 0 w 308758"/>
                <a:gd name="connsiteY2" fmla="*/ 73311 h 144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8758" h="144563">
                  <a:moveTo>
                    <a:pt x="308758" y="144563"/>
                  </a:moveTo>
                  <a:cubicBezTo>
                    <a:pt x="257298" y="79248"/>
                    <a:pt x="205839" y="13934"/>
                    <a:pt x="154379" y="2059"/>
                  </a:cubicBezTo>
                  <a:cubicBezTo>
                    <a:pt x="102919" y="-9816"/>
                    <a:pt x="51459" y="31747"/>
                    <a:pt x="0" y="73311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69964F8-900D-3049-8818-57B19A4D78CC}"/>
                </a:ext>
              </a:extLst>
            </p:cNvPr>
            <p:cNvSpPr/>
            <p:nvPr/>
          </p:nvSpPr>
          <p:spPr>
            <a:xfrm>
              <a:off x="4156364" y="1599454"/>
              <a:ext cx="320633" cy="158094"/>
            </a:xfrm>
            <a:custGeom>
              <a:avLst/>
              <a:gdLst>
                <a:gd name="connsiteX0" fmla="*/ 320633 w 320633"/>
                <a:gd name="connsiteY0" fmla="*/ 158094 h 158094"/>
                <a:gd name="connsiteX1" fmla="*/ 178130 w 320633"/>
                <a:gd name="connsiteY1" fmla="*/ 3715 h 158094"/>
                <a:gd name="connsiteX2" fmla="*/ 0 w 320633"/>
                <a:gd name="connsiteY2" fmla="*/ 63091 h 15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0633" h="158094">
                  <a:moveTo>
                    <a:pt x="320633" y="158094"/>
                  </a:moveTo>
                  <a:cubicBezTo>
                    <a:pt x="276101" y="88821"/>
                    <a:pt x="231569" y="19549"/>
                    <a:pt x="178130" y="3715"/>
                  </a:cubicBezTo>
                  <a:cubicBezTo>
                    <a:pt x="124691" y="-12119"/>
                    <a:pt x="62345" y="25486"/>
                    <a:pt x="0" y="63091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D25B94B-496D-6441-9C8C-20A7C8380DC0}"/>
                </a:ext>
              </a:extLst>
            </p:cNvPr>
            <p:cNvSpPr txBox="1"/>
            <p:nvPr/>
          </p:nvSpPr>
          <p:spPr>
            <a:xfrm>
              <a:off x="1755892" y="1260416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+4%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8A09D7A-577C-9B48-BB23-5FF73DFCEF4F}"/>
                </a:ext>
              </a:extLst>
            </p:cNvPr>
            <p:cNvSpPr txBox="1"/>
            <p:nvPr/>
          </p:nvSpPr>
          <p:spPr>
            <a:xfrm>
              <a:off x="2368339" y="1732597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+80%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39A8AA3-2AA2-D04C-804D-1DC89DC353C0}"/>
                </a:ext>
              </a:extLst>
            </p:cNvPr>
            <p:cNvSpPr txBox="1"/>
            <p:nvPr/>
          </p:nvSpPr>
          <p:spPr>
            <a:xfrm>
              <a:off x="3187218" y="1433531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+23%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3FB3419-D3DC-9443-B5EB-CBCD9BB99E62}"/>
                </a:ext>
              </a:extLst>
            </p:cNvPr>
            <p:cNvSpPr txBox="1"/>
            <p:nvPr/>
          </p:nvSpPr>
          <p:spPr>
            <a:xfrm>
              <a:off x="4013224" y="1364518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+8%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E4C3673-3632-D545-819E-F83A43297C9E}"/>
                </a:ext>
              </a:extLst>
            </p:cNvPr>
            <p:cNvSpPr txBox="1"/>
            <p:nvPr/>
          </p:nvSpPr>
          <p:spPr>
            <a:xfrm>
              <a:off x="4902839" y="1844526"/>
              <a:ext cx="692102" cy="430887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+176%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CD9B39B-74E2-6048-951A-0FA943ACBF27}"/>
                </a:ext>
              </a:extLst>
            </p:cNvPr>
            <p:cNvSpPr txBox="1"/>
            <p:nvPr/>
          </p:nvSpPr>
          <p:spPr>
            <a:xfrm>
              <a:off x="5722835" y="1653508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+53%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8CD5612-1DDF-C044-BD46-47B55FCCC795}"/>
                </a:ext>
              </a:extLst>
            </p:cNvPr>
            <p:cNvSpPr txBox="1"/>
            <p:nvPr/>
          </p:nvSpPr>
          <p:spPr>
            <a:xfrm>
              <a:off x="6577943" y="1738464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+30%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19A5FB5-CB08-134A-BAEC-6661405CCE09}"/>
                </a:ext>
              </a:extLst>
            </p:cNvPr>
            <p:cNvSpPr txBox="1"/>
            <p:nvPr/>
          </p:nvSpPr>
          <p:spPr>
            <a:xfrm>
              <a:off x="7408290" y="1961458"/>
              <a:ext cx="692102" cy="430887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+262%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CEB9B46-90BA-6848-8865-6867FC11133A}"/>
                </a:ext>
              </a:extLst>
            </p:cNvPr>
            <p:cNvSpPr txBox="1"/>
            <p:nvPr/>
          </p:nvSpPr>
          <p:spPr>
            <a:xfrm>
              <a:off x="8239551" y="1840319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+79%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1976B398-1FA1-224A-9101-442574BE317C}"/>
              </a:ext>
            </a:extLst>
          </p:cNvPr>
          <p:cNvSpPr/>
          <p:nvPr/>
        </p:nvSpPr>
        <p:spPr>
          <a:xfrm>
            <a:off x="-3093" y="4605836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SOTA has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large gap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from ideal SSD</a:t>
            </a:r>
          </a:p>
        </p:txBody>
      </p:sp>
    </p:spTree>
    <p:extLst>
      <p:ext uri="{BB962C8B-B14F-4D97-AF65-F5344CB8AC3E}">
        <p14:creationId xmlns:p14="http://schemas.microsoft.com/office/powerpoint/2010/main" val="33168166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Evaluation Results: SSD Response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/>
          </a:p>
        </p:txBody>
      </p:sp>
      <p:graphicFrame>
        <p:nvGraphicFramePr>
          <p:cNvPr id="7" name="차트 7">
            <a:extLst>
              <a:ext uri="{FF2B5EF4-FFF2-40B4-BE49-F238E27FC236}">
                <a16:creationId xmlns:a16="http://schemas.microsoft.com/office/drawing/2014/main" id="{BC7F05C9-1135-B94F-B9AA-E40358E5CF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5046290"/>
              </p:ext>
            </p:extLst>
          </p:nvPr>
        </p:nvGraphicFramePr>
        <p:xfrm>
          <a:off x="755576" y="1083460"/>
          <a:ext cx="8239100" cy="239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BE52C05-A169-6841-B95B-7B4BC30891D3}"/>
              </a:ext>
            </a:extLst>
          </p:cNvPr>
          <p:cNvSpPr txBox="1"/>
          <p:nvPr/>
        </p:nvSpPr>
        <p:spPr>
          <a:xfrm rot="16200000">
            <a:off x="-903149" y="193184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SSD response time</a:t>
            </a:r>
          </a:p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(Normalized to </a:t>
            </a:r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BASE</a:t>
            </a: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)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62E8785-AB8C-E348-A965-0493FCD8678A}"/>
              </a:ext>
            </a:extLst>
          </p:cNvPr>
          <p:cNvGrpSpPr/>
          <p:nvPr/>
        </p:nvGrpSpPr>
        <p:grpSpPr>
          <a:xfrm>
            <a:off x="1309120" y="1260416"/>
            <a:ext cx="7551100" cy="2808312"/>
            <a:chOff x="1309120" y="1484784"/>
            <a:chExt cx="7551100" cy="248742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C7DB508-53C7-3C40-A82E-F13B61097499}"/>
                </a:ext>
              </a:extLst>
            </p:cNvPr>
            <p:cNvCxnSpPr>
              <a:cxnSpLocks/>
            </p:cNvCxnSpPr>
            <p:nvPr/>
          </p:nvCxnSpPr>
          <p:spPr>
            <a:xfrm>
              <a:off x="3823536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B069DC-8DE3-E041-867E-6EBC73647619}"/>
                </a:ext>
              </a:extLst>
            </p:cNvPr>
            <p:cNvCxnSpPr>
              <a:cxnSpLocks/>
            </p:cNvCxnSpPr>
            <p:nvPr/>
          </p:nvCxnSpPr>
          <p:spPr>
            <a:xfrm>
              <a:off x="130912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4244290-9E51-6348-A147-B948878ED93D}"/>
                </a:ext>
              </a:extLst>
            </p:cNvPr>
            <p:cNvCxnSpPr>
              <a:cxnSpLocks/>
            </p:cNvCxnSpPr>
            <p:nvPr/>
          </p:nvCxnSpPr>
          <p:spPr>
            <a:xfrm>
              <a:off x="634067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FBAF072-1E0C-0B43-B7B3-EC6964B7046E}"/>
                </a:ext>
              </a:extLst>
            </p:cNvPr>
            <p:cNvCxnSpPr>
              <a:cxnSpLocks/>
            </p:cNvCxnSpPr>
            <p:nvPr/>
          </p:nvCxnSpPr>
          <p:spPr>
            <a:xfrm>
              <a:off x="8860220" y="1484784"/>
              <a:ext cx="0" cy="24874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5335C94-D98D-0049-920A-E52233F4B151}"/>
              </a:ext>
            </a:extLst>
          </p:cNvPr>
          <p:cNvSpPr txBox="1"/>
          <p:nvPr/>
        </p:nvSpPr>
        <p:spPr>
          <a:xfrm>
            <a:off x="1141966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0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82937D-52A4-6242-BE1A-F7F2DA8BD3FA}"/>
              </a:ext>
            </a:extLst>
          </p:cNvPr>
          <p:cNvSpPr txBox="1"/>
          <p:nvPr/>
        </p:nvSpPr>
        <p:spPr>
          <a:xfrm>
            <a:off x="3707904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3-month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1K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954F9C-6433-3245-B956-AB7DB6455178}"/>
              </a:ext>
            </a:extLst>
          </p:cNvPr>
          <p:cNvSpPr txBox="1"/>
          <p:nvPr/>
        </p:nvSpPr>
        <p:spPr>
          <a:xfrm>
            <a:off x="6228184" y="3504220"/>
            <a:ext cx="2781962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6-month retention</a:t>
            </a:r>
            <a:b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</a:br>
            <a:r>
              <a:rPr lang="en-US" altLang="ko-KR" b="1" dirty="0">
                <a:solidFill>
                  <a:prstClr val="black"/>
                </a:solidFill>
                <a:latin typeface="Cambria" panose="020405030504060302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@ 2K P/E cycles</a:t>
            </a:r>
            <a:endParaRPr lang="ko-KR" altLang="en-US" b="1" dirty="0">
              <a:solidFill>
                <a:prstClr val="black"/>
              </a:solidFill>
              <a:latin typeface="Cambria" panose="020405030504060302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1B31D9-13DE-6346-B44B-3795C91B9C87}"/>
              </a:ext>
            </a:extLst>
          </p:cNvPr>
          <p:cNvSpPr/>
          <p:nvPr/>
        </p:nvSpPr>
        <p:spPr>
          <a:xfrm>
            <a:off x="2243994" y="868846"/>
            <a:ext cx="216024" cy="216024"/>
          </a:xfrm>
          <a:prstGeom prst="rect">
            <a:avLst/>
          </a:prstGeom>
          <a:solidFill>
            <a:srgbClr val="3B81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93787E-8AFB-3541-8F18-5C0E337918FC}"/>
              </a:ext>
            </a:extLst>
          </p:cNvPr>
          <p:cNvSpPr txBox="1"/>
          <p:nvPr/>
        </p:nvSpPr>
        <p:spPr>
          <a:xfrm>
            <a:off x="2433837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PnAR2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BEF770-4A7A-CA49-952D-5712232FBFB8}"/>
              </a:ext>
            </a:extLst>
          </p:cNvPr>
          <p:cNvSpPr/>
          <p:nvPr/>
        </p:nvSpPr>
        <p:spPr>
          <a:xfrm>
            <a:off x="3631177" y="868846"/>
            <a:ext cx="216024" cy="216024"/>
          </a:xfrm>
          <a:prstGeom prst="rect">
            <a:avLst/>
          </a:prstGeom>
          <a:solidFill>
            <a:srgbClr val="BFBFB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D9D2149-1557-8F4E-A012-EA100DAA95E9}"/>
              </a:ext>
            </a:extLst>
          </p:cNvPr>
          <p:cNvSpPr txBox="1"/>
          <p:nvPr/>
        </p:nvSpPr>
        <p:spPr>
          <a:xfrm>
            <a:off x="3773885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SOTA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E3D87B-97C4-7340-9C55-CCEF1C03B741}"/>
              </a:ext>
            </a:extLst>
          </p:cNvPr>
          <p:cNvSpPr/>
          <p:nvPr/>
        </p:nvSpPr>
        <p:spPr>
          <a:xfrm>
            <a:off x="7016861" y="868846"/>
            <a:ext cx="216024" cy="216024"/>
          </a:xfrm>
          <a:prstGeom prst="rect">
            <a:avLst/>
          </a:prstGeom>
          <a:solidFill>
            <a:srgbClr val="B1C4E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A298A3-53B9-9E44-82C5-F392EA280625}"/>
              </a:ext>
            </a:extLst>
          </p:cNvPr>
          <p:cNvSpPr txBox="1"/>
          <p:nvPr/>
        </p:nvSpPr>
        <p:spPr>
          <a:xfrm>
            <a:off x="7216131" y="839401"/>
            <a:ext cx="88641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IDEAL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4B64DF3-14D8-4D42-A749-8C950B933071}"/>
              </a:ext>
            </a:extLst>
          </p:cNvPr>
          <p:cNvSpPr/>
          <p:nvPr/>
        </p:nvSpPr>
        <p:spPr>
          <a:xfrm>
            <a:off x="4939954" y="868846"/>
            <a:ext cx="216024" cy="216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4172B5-D417-B144-9AC9-DABAF61AB078}"/>
              </a:ext>
            </a:extLst>
          </p:cNvPr>
          <p:cNvSpPr txBox="1"/>
          <p:nvPr/>
        </p:nvSpPr>
        <p:spPr>
          <a:xfrm>
            <a:off x="5210399" y="839401"/>
            <a:ext cx="1367609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0"/>
            <a:r>
              <a:rPr lang="en-US" altLang="ko-KR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anose="020B0503020000020004" pitchFamily="34" charset="-127"/>
                <a:cs typeface="Courier New" panose="02070309020205020404" pitchFamily="49" charset="0"/>
              </a:rPr>
              <a:t>SOTA+PnAR2</a:t>
            </a:r>
            <a:endParaRPr lang="ko-KR" altLang="en-US" b="1" dirty="0">
              <a:solidFill>
                <a:prstClr val="black"/>
              </a:solidFill>
              <a:latin typeface="Courier New" panose="02070309020205020404" pitchFamily="49" charset="0"/>
              <a:ea typeface="맑은 고딕" panose="020B0503020000020004" pitchFamily="34" charset="-127"/>
              <a:cs typeface="Courier New" panose="02070309020205020404" pitchFamily="49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36CEFFC-8676-8E4D-A38D-BA25B66C3AFF}"/>
              </a:ext>
            </a:extLst>
          </p:cNvPr>
          <p:cNvGrpSpPr/>
          <p:nvPr/>
        </p:nvGrpSpPr>
        <p:grpSpPr>
          <a:xfrm>
            <a:off x="1650670" y="1260416"/>
            <a:ext cx="7160866" cy="1340280"/>
            <a:chOff x="1650670" y="1260416"/>
            <a:chExt cx="7160866" cy="134028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837A51AC-090D-C240-A8D7-5A47B45680B2}"/>
                </a:ext>
              </a:extLst>
            </p:cNvPr>
            <p:cNvSpPr/>
            <p:nvPr/>
          </p:nvSpPr>
          <p:spPr>
            <a:xfrm>
              <a:off x="2493818" y="1977817"/>
              <a:ext cx="166255" cy="242869"/>
            </a:xfrm>
            <a:custGeom>
              <a:avLst/>
              <a:gdLst>
                <a:gd name="connsiteX0" fmla="*/ 0 w 166255"/>
                <a:gd name="connsiteY0" fmla="*/ 100365 h 242869"/>
                <a:gd name="connsiteX1" fmla="*/ 83127 w 166255"/>
                <a:gd name="connsiteY1" fmla="*/ 5362 h 242869"/>
                <a:gd name="connsiteX2" fmla="*/ 166255 w 166255"/>
                <a:gd name="connsiteY2" fmla="*/ 242869 h 242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6255" h="242869">
                  <a:moveTo>
                    <a:pt x="0" y="100365"/>
                  </a:moveTo>
                  <a:cubicBezTo>
                    <a:pt x="27709" y="40988"/>
                    <a:pt x="55418" y="-18389"/>
                    <a:pt x="83127" y="5362"/>
                  </a:cubicBezTo>
                  <a:cubicBezTo>
                    <a:pt x="110836" y="29113"/>
                    <a:pt x="138545" y="135991"/>
                    <a:pt x="166255" y="242869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904AB91-8655-D24D-B0D5-99EBE3BBFDCA}"/>
                </a:ext>
              </a:extLst>
            </p:cNvPr>
            <p:cNvSpPr/>
            <p:nvPr/>
          </p:nvSpPr>
          <p:spPr>
            <a:xfrm>
              <a:off x="1650670" y="1376166"/>
              <a:ext cx="154379" cy="96374"/>
            </a:xfrm>
            <a:custGeom>
              <a:avLst/>
              <a:gdLst>
                <a:gd name="connsiteX0" fmla="*/ 0 w 154379"/>
                <a:gd name="connsiteY0" fmla="*/ 48873 h 96374"/>
                <a:gd name="connsiteX1" fmla="*/ 71252 w 154379"/>
                <a:gd name="connsiteY1" fmla="*/ 1372 h 96374"/>
                <a:gd name="connsiteX2" fmla="*/ 154379 w 154379"/>
                <a:gd name="connsiteY2" fmla="*/ 96374 h 96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379" h="96374">
                  <a:moveTo>
                    <a:pt x="0" y="48873"/>
                  </a:moveTo>
                  <a:cubicBezTo>
                    <a:pt x="22761" y="21164"/>
                    <a:pt x="45522" y="-6545"/>
                    <a:pt x="71252" y="1372"/>
                  </a:cubicBezTo>
                  <a:cubicBezTo>
                    <a:pt x="96982" y="9289"/>
                    <a:pt x="125680" y="52831"/>
                    <a:pt x="154379" y="96374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CDF1FCD-0F89-E84C-B7E0-420566E348FE}"/>
                </a:ext>
              </a:extLst>
            </p:cNvPr>
            <p:cNvSpPr/>
            <p:nvPr/>
          </p:nvSpPr>
          <p:spPr>
            <a:xfrm>
              <a:off x="3336966" y="1660360"/>
              <a:ext cx="142504" cy="180315"/>
            </a:xfrm>
            <a:custGeom>
              <a:avLst/>
              <a:gdLst>
                <a:gd name="connsiteX0" fmla="*/ 0 w 142504"/>
                <a:gd name="connsiteY0" fmla="*/ 97188 h 180315"/>
                <a:gd name="connsiteX1" fmla="*/ 71252 w 142504"/>
                <a:gd name="connsiteY1" fmla="*/ 2185 h 180315"/>
                <a:gd name="connsiteX2" fmla="*/ 142504 w 142504"/>
                <a:gd name="connsiteY2" fmla="*/ 180315 h 180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504" h="180315">
                  <a:moveTo>
                    <a:pt x="0" y="97188"/>
                  </a:moveTo>
                  <a:cubicBezTo>
                    <a:pt x="23750" y="42759"/>
                    <a:pt x="47501" y="-11669"/>
                    <a:pt x="71252" y="2185"/>
                  </a:cubicBezTo>
                  <a:cubicBezTo>
                    <a:pt x="95003" y="16039"/>
                    <a:pt x="118753" y="98177"/>
                    <a:pt x="142504" y="180315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7A3E3B2C-D41C-064D-8C5E-40A6EADA3D91}"/>
                </a:ext>
              </a:extLst>
            </p:cNvPr>
            <p:cNvSpPr/>
            <p:nvPr/>
          </p:nvSpPr>
          <p:spPr>
            <a:xfrm>
              <a:off x="4168239" y="1566201"/>
              <a:ext cx="154379" cy="143846"/>
            </a:xfrm>
            <a:custGeom>
              <a:avLst/>
              <a:gdLst>
                <a:gd name="connsiteX0" fmla="*/ 0 w 154379"/>
                <a:gd name="connsiteY0" fmla="*/ 84469 h 143846"/>
                <a:gd name="connsiteX1" fmla="*/ 71252 w 154379"/>
                <a:gd name="connsiteY1" fmla="*/ 1342 h 143846"/>
                <a:gd name="connsiteX2" fmla="*/ 154379 w 154379"/>
                <a:gd name="connsiteY2" fmla="*/ 143846 h 143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379" h="143846">
                  <a:moveTo>
                    <a:pt x="0" y="84469"/>
                  </a:moveTo>
                  <a:cubicBezTo>
                    <a:pt x="22761" y="37957"/>
                    <a:pt x="45522" y="-8554"/>
                    <a:pt x="71252" y="1342"/>
                  </a:cubicBezTo>
                  <a:cubicBezTo>
                    <a:pt x="96982" y="11238"/>
                    <a:pt x="125680" y="77542"/>
                    <a:pt x="154379" y="143846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61D4FC0B-3F00-9D46-ABD9-9BD14F90EEA0}"/>
                </a:ext>
              </a:extLst>
            </p:cNvPr>
            <p:cNvSpPr/>
            <p:nvPr/>
          </p:nvSpPr>
          <p:spPr>
            <a:xfrm>
              <a:off x="5011387" y="2189040"/>
              <a:ext cx="142504" cy="304778"/>
            </a:xfrm>
            <a:custGeom>
              <a:avLst/>
              <a:gdLst>
                <a:gd name="connsiteX0" fmla="*/ 0 w 142504"/>
                <a:gd name="connsiteY0" fmla="*/ 114773 h 304778"/>
                <a:gd name="connsiteX1" fmla="*/ 59377 w 142504"/>
                <a:gd name="connsiteY1" fmla="*/ 7895 h 304778"/>
                <a:gd name="connsiteX2" fmla="*/ 142504 w 142504"/>
                <a:gd name="connsiteY2" fmla="*/ 304778 h 304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504" h="304778">
                  <a:moveTo>
                    <a:pt x="0" y="114773"/>
                  </a:moveTo>
                  <a:cubicBezTo>
                    <a:pt x="17813" y="45500"/>
                    <a:pt x="35626" y="-23772"/>
                    <a:pt x="59377" y="7895"/>
                  </a:cubicBezTo>
                  <a:cubicBezTo>
                    <a:pt x="83128" y="39562"/>
                    <a:pt x="112816" y="172170"/>
                    <a:pt x="142504" y="304778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2B9852EF-EC97-014A-8FE5-7630061242C4}"/>
                </a:ext>
              </a:extLst>
            </p:cNvPr>
            <p:cNvSpPr/>
            <p:nvPr/>
          </p:nvSpPr>
          <p:spPr>
            <a:xfrm>
              <a:off x="5842660" y="1860308"/>
              <a:ext cx="154379" cy="289126"/>
            </a:xfrm>
            <a:custGeom>
              <a:avLst/>
              <a:gdLst>
                <a:gd name="connsiteX0" fmla="*/ 0 w 154379"/>
                <a:gd name="connsiteY0" fmla="*/ 146622 h 289126"/>
                <a:gd name="connsiteX1" fmla="*/ 59376 w 154379"/>
                <a:gd name="connsiteY1" fmla="*/ 4118 h 289126"/>
                <a:gd name="connsiteX2" fmla="*/ 154379 w 154379"/>
                <a:gd name="connsiteY2" fmla="*/ 289126 h 289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379" h="289126">
                  <a:moveTo>
                    <a:pt x="0" y="146622"/>
                  </a:moveTo>
                  <a:cubicBezTo>
                    <a:pt x="16823" y="63494"/>
                    <a:pt x="33646" y="-19633"/>
                    <a:pt x="59376" y="4118"/>
                  </a:cubicBezTo>
                  <a:cubicBezTo>
                    <a:pt x="85106" y="27869"/>
                    <a:pt x="119742" y="158497"/>
                    <a:pt x="154379" y="289126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B248F52-1D89-6D4D-91BF-828DE507715C}"/>
                </a:ext>
              </a:extLst>
            </p:cNvPr>
            <p:cNvSpPr/>
            <p:nvPr/>
          </p:nvSpPr>
          <p:spPr>
            <a:xfrm>
              <a:off x="6685808" y="1980653"/>
              <a:ext cx="154379" cy="204407"/>
            </a:xfrm>
            <a:custGeom>
              <a:avLst/>
              <a:gdLst>
                <a:gd name="connsiteX0" fmla="*/ 0 w 154379"/>
                <a:gd name="connsiteY0" fmla="*/ 109404 h 204407"/>
                <a:gd name="connsiteX1" fmla="*/ 59376 w 154379"/>
                <a:gd name="connsiteY1" fmla="*/ 2526 h 204407"/>
                <a:gd name="connsiteX2" fmla="*/ 154379 w 154379"/>
                <a:gd name="connsiteY2" fmla="*/ 204407 h 20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379" h="204407">
                  <a:moveTo>
                    <a:pt x="0" y="109404"/>
                  </a:moveTo>
                  <a:cubicBezTo>
                    <a:pt x="16823" y="48048"/>
                    <a:pt x="33646" y="-13308"/>
                    <a:pt x="59376" y="2526"/>
                  </a:cubicBezTo>
                  <a:cubicBezTo>
                    <a:pt x="85106" y="18360"/>
                    <a:pt x="119742" y="111383"/>
                    <a:pt x="154379" y="204407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68DAF13-4899-0145-91BD-B91B367CBFCF}"/>
                </a:ext>
              </a:extLst>
            </p:cNvPr>
            <p:cNvSpPr/>
            <p:nvPr/>
          </p:nvSpPr>
          <p:spPr>
            <a:xfrm>
              <a:off x="7517081" y="2261540"/>
              <a:ext cx="154379" cy="339156"/>
            </a:xfrm>
            <a:custGeom>
              <a:avLst/>
              <a:gdLst>
                <a:gd name="connsiteX0" fmla="*/ 0 w 154379"/>
                <a:gd name="connsiteY0" fmla="*/ 149151 h 339156"/>
                <a:gd name="connsiteX1" fmla="*/ 59376 w 154379"/>
                <a:gd name="connsiteY1" fmla="*/ 6647 h 339156"/>
                <a:gd name="connsiteX2" fmla="*/ 154379 w 154379"/>
                <a:gd name="connsiteY2" fmla="*/ 339156 h 339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379" h="339156">
                  <a:moveTo>
                    <a:pt x="0" y="149151"/>
                  </a:moveTo>
                  <a:cubicBezTo>
                    <a:pt x="16823" y="62065"/>
                    <a:pt x="33646" y="-25020"/>
                    <a:pt x="59376" y="6647"/>
                  </a:cubicBezTo>
                  <a:cubicBezTo>
                    <a:pt x="85106" y="38314"/>
                    <a:pt x="119742" y="188735"/>
                    <a:pt x="154379" y="339156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AE2CA2D4-D9B8-C346-9B93-CCEE5077F2A1}"/>
                </a:ext>
              </a:extLst>
            </p:cNvPr>
            <p:cNvSpPr/>
            <p:nvPr/>
          </p:nvSpPr>
          <p:spPr>
            <a:xfrm>
              <a:off x="8360229" y="2037560"/>
              <a:ext cx="154379" cy="290004"/>
            </a:xfrm>
            <a:custGeom>
              <a:avLst/>
              <a:gdLst>
                <a:gd name="connsiteX0" fmla="*/ 0 w 154379"/>
                <a:gd name="connsiteY0" fmla="*/ 135624 h 290004"/>
                <a:gd name="connsiteX1" fmla="*/ 83127 w 154379"/>
                <a:gd name="connsiteY1" fmla="*/ 4996 h 290004"/>
                <a:gd name="connsiteX2" fmla="*/ 154379 w 154379"/>
                <a:gd name="connsiteY2" fmla="*/ 290004 h 290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379" h="290004">
                  <a:moveTo>
                    <a:pt x="0" y="135624"/>
                  </a:moveTo>
                  <a:cubicBezTo>
                    <a:pt x="28698" y="57445"/>
                    <a:pt x="57397" y="-20734"/>
                    <a:pt x="83127" y="4996"/>
                  </a:cubicBezTo>
                  <a:cubicBezTo>
                    <a:pt x="108857" y="30726"/>
                    <a:pt x="131618" y="160365"/>
                    <a:pt x="154379" y="290004"/>
                  </a:cubicBezTo>
                </a:path>
              </a:pathLst>
            </a:custGeom>
            <a:noFill/>
            <a:ln w="15875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CD533FC-3205-8543-8877-FD254BA66BD4}"/>
                </a:ext>
              </a:extLst>
            </p:cNvPr>
            <p:cNvSpPr txBox="1"/>
            <p:nvPr/>
          </p:nvSpPr>
          <p:spPr>
            <a:xfrm>
              <a:off x="1672009" y="1260416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-1%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4C3C56F-41F2-8040-B128-4DDD29F4A8E7}"/>
                </a:ext>
              </a:extLst>
            </p:cNvPr>
            <p:cNvSpPr txBox="1"/>
            <p:nvPr/>
          </p:nvSpPr>
          <p:spPr>
            <a:xfrm>
              <a:off x="2368339" y="1732597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-14%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01D3DA9-4D5B-7645-9204-5BA1A81C9E16}"/>
                </a:ext>
              </a:extLst>
            </p:cNvPr>
            <p:cNvSpPr txBox="1"/>
            <p:nvPr/>
          </p:nvSpPr>
          <p:spPr>
            <a:xfrm>
              <a:off x="3187218" y="1433531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-5%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BAC1D6F-E18D-D944-BD59-26260A74E59D}"/>
                </a:ext>
              </a:extLst>
            </p:cNvPr>
            <p:cNvSpPr txBox="1"/>
            <p:nvPr/>
          </p:nvSpPr>
          <p:spPr>
            <a:xfrm>
              <a:off x="4013224" y="1364518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-3%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33171D0-1E53-4244-9A22-DA9E85C212F4}"/>
                </a:ext>
              </a:extLst>
            </p:cNvPr>
            <p:cNvSpPr txBox="1"/>
            <p:nvPr/>
          </p:nvSpPr>
          <p:spPr>
            <a:xfrm>
              <a:off x="4902839" y="1952247"/>
              <a:ext cx="692102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-24%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992063-AF60-3648-9BF6-E89C3739D00A}"/>
                </a:ext>
              </a:extLst>
            </p:cNvPr>
            <p:cNvSpPr txBox="1"/>
            <p:nvPr/>
          </p:nvSpPr>
          <p:spPr>
            <a:xfrm>
              <a:off x="5722835" y="1653508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-13%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A5711D8-E17A-794E-897B-C2D3FECD6B90}"/>
                </a:ext>
              </a:extLst>
            </p:cNvPr>
            <p:cNvSpPr txBox="1"/>
            <p:nvPr/>
          </p:nvSpPr>
          <p:spPr>
            <a:xfrm>
              <a:off x="6577943" y="1738464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-9%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D88A08E-5979-6A46-917E-0CB1F0D4A2F7}"/>
                </a:ext>
              </a:extLst>
            </p:cNvPr>
            <p:cNvSpPr txBox="1"/>
            <p:nvPr/>
          </p:nvSpPr>
          <p:spPr>
            <a:xfrm>
              <a:off x="7408290" y="2069179"/>
              <a:ext cx="692102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-29%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254B4ED-F512-734C-BAE6-46472743F504}"/>
                </a:ext>
              </a:extLst>
            </p:cNvPr>
            <p:cNvSpPr txBox="1"/>
            <p:nvPr/>
          </p:nvSpPr>
          <p:spPr>
            <a:xfrm>
              <a:off x="8239551" y="1840319"/>
              <a:ext cx="571985" cy="215444"/>
            </a:xfrm>
            <a:prstGeom prst="rect">
              <a:avLst/>
            </a:prstGeom>
            <a:noFill/>
          </p:spPr>
          <p:txBody>
            <a:bodyPr wrap="square" lIns="72000" tIns="0" rIns="0" bIns="0" rtlCol="0" anchor="ctr">
              <a:spAutoFit/>
            </a:bodyPr>
            <a:lstStyle/>
            <a:p>
              <a:pPr algn="ctr" defTabSz="457200"/>
              <a:r>
                <a:rPr lang="en-US" altLang="ko-KR" sz="1400" b="1" i="1" dirty="0">
                  <a:solidFill>
                    <a:srgbClr val="C00000"/>
                  </a:solidFill>
                  <a:latin typeface="Cambria" panose="02040503050406030204" pitchFamily="18" charset="0"/>
                  <a:ea typeface="맑은 고딕" panose="020B0503020000020004" pitchFamily="34" charset="-127"/>
                  <a:cs typeface="Times New Roman" panose="02020603050405020304" pitchFamily="18" charset="0"/>
                </a:rPr>
                <a:t>-17%</a:t>
              </a:r>
              <a:endParaRPr lang="ko-KR" altLang="en-US" sz="1400" b="1" i="1" dirty="0">
                <a:solidFill>
                  <a:srgbClr val="C0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6B7063D1-1D26-AE4B-A8DF-C7652ADD8D45}"/>
              </a:ext>
            </a:extLst>
          </p:cNvPr>
          <p:cNvSpPr/>
          <p:nvPr/>
        </p:nvSpPr>
        <p:spPr>
          <a:xfrm>
            <a:off x="-3093" y="4605836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Up to 29%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performance improvement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when </a:t>
            </a:r>
            <a:r>
              <a:rPr lang="en-US" sz="3200" dirty="0">
                <a:solidFill>
                  <a:schemeClr val="accent6"/>
                </a:solidFill>
                <a:latin typeface="Helvetica" pitchFamily="2" charset="0"/>
              </a:rPr>
              <a:t>combined with 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SOTA</a:t>
            </a:r>
            <a:endParaRPr lang="en-CH" sz="32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939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Other Analyses in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CH" sz="2400" dirty="0">
                <a:solidFill>
                  <a:schemeClr val="accent6"/>
                </a:solidFill>
              </a:rPr>
              <a:t>Thorough analysis </a:t>
            </a:r>
            <a:r>
              <a:rPr lang="en-CH" sz="2400" dirty="0"/>
              <a:t>of read mechanism in modern SSDs</a:t>
            </a:r>
          </a:p>
          <a:p>
            <a:endParaRPr lang="en-CH" sz="2400" dirty="0"/>
          </a:p>
          <a:p>
            <a:r>
              <a:rPr lang="en-CH" sz="2400" dirty="0">
                <a:solidFill>
                  <a:schemeClr val="accent6"/>
                </a:solidFill>
              </a:rPr>
              <a:t>More detailed results </a:t>
            </a:r>
            <a:r>
              <a:rPr lang="en-CH" sz="2400" dirty="0"/>
              <a:t>from</a:t>
            </a:r>
            <a:r>
              <a:rPr lang="en-CH" sz="2400" dirty="0">
                <a:solidFill>
                  <a:schemeClr val="accent6"/>
                </a:solidFill>
              </a:rPr>
              <a:t> </a:t>
            </a:r>
            <a:r>
              <a:rPr lang="en-CH" sz="2400" dirty="0"/>
              <a:t>real-device characterization</a:t>
            </a:r>
          </a:p>
          <a:p>
            <a:pPr lvl="1"/>
            <a:r>
              <a:rPr lang="en-CH" sz="2200" dirty="0"/>
              <a:t>Effect of reducing </a:t>
            </a:r>
            <a:r>
              <a:rPr lang="en-CH" sz="2200" dirty="0">
                <a:solidFill>
                  <a:srgbClr val="0070C0"/>
                </a:solidFill>
              </a:rPr>
              <a:t>individual</a:t>
            </a:r>
            <a:r>
              <a:rPr lang="en-CH" sz="2200" dirty="0"/>
              <a:t> </a:t>
            </a:r>
            <a:r>
              <a:rPr lang="en-CH" sz="2200" dirty="0">
                <a:solidFill>
                  <a:srgbClr val="0070C0"/>
                </a:solidFill>
              </a:rPr>
              <a:t>read-timing parameters</a:t>
            </a:r>
          </a:p>
          <a:p>
            <a:pPr lvl="1"/>
            <a:r>
              <a:rPr lang="en-CH" sz="2200" dirty="0"/>
              <a:t>Effect of reducing </a:t>
            </a:r>
            <a:r>
              <a:rPr lang="en-CH" sz="2200" dirty="0">
                <a:solidFill>
                  <a:srgbClr val="0070C0"/>
                </a:solidFill>
              </a:rPr>
              <a:t>multiple</a:t>
            </a:r>
            <a:r>
              <a:rPr lang="en-CH" sz="2200" dirty="0"/>
              <a:t> </a:t>
            </a:r>
            <a:r>
              <a:rPr lang="en-CH" sz="2200" dirty="0">
                <a:solidFill>
                  <a:srgbClr val="0070C0"/>
                </a:solidFill>
              </a:rPr>
              <a:t>read-timing parameters</a:t>
            </a:r>
          </a:p>
          <a:p>
            <a:pPr lvl="1"/>
            <a:r>
              <a:rPr lang="en-CH" sz="2200" dirty="0"/>
              <a:t>Effect of </a:t>
            </a:r>
            <a:r>
              <a:rPr lang="en-CH" sz="2200" dirty="0">
                <a:solidFill>
                  <a:srgbClr val="0070C0"/>
                </a:solidFill>
              </a:rPr>
              <a:t>operating temperature</a:t>
            </a:r>
          </a:p>
          <a:p>
            <a:pPr lvl="1"/>
            <a:r>
              <a:rPr lang="en-CH" sz="2200" dirty="0"/>
              <a:t>How to choose the best read-timing paratmers</a:t>
            </a:r>
          </a:p>
          <a:p>
            <a:pPr lvl="1"/>
            <a:endParaRPr lang="en-CH" sz="2400" dirty="0"/>
          </a:p>
          <a:p>
            <a:r>
              <a:rPr lang="en-CH" sz="2400" dirty="0">
                <a:solidFill>
                  <a:schemeClr val="accent6"/>
                </a:solidFill>
              </a:rPr>
              <a:t>Detailed evaluation</a:t>
            </a:r>
            <a:r>
              <a:rPr lang="en-CH" sz="2400" dirty="0"/>
              <a:t> of PR</a:t>
            </a:r>
            <a:r>
              <a:rPr lang="en-CH" sz="2400" baseline="30000" dirty="0"/>
              <a:t>2</a:t>
            </a:r>
            <a:r>
              <a:rPr lang="en-CH" sz="2400" dirty="0"/>
              <a:t> and AR</a:t>
            </a:r>
            <a:r>
              <a:rPr lang="en-CH" sz="2400" baseline="30000" dirty="0"/>
              <a:t>2 </a:t>
            </a:r>
            <a:r>
              <a:rPr lang="en-CH" sz="2400" dirty="0"/>
              <a:t>when </a:t>
            </a:r>
            <a:r>
              <a:rPr lang="en-CH" sz="2400" dirty="0">
                <a:solidFill>
                  <a:schemeClr val="accent6"/>
                </a:solidFill>
              </a:rPr>
              <a:t>applied individually</a:t>
            </a:r>
            <a:endParaRPr lang="en-CH" sz="2400" baseline="30000" dirty="0">
              <a:solidFill>
                <a:schemeClr val="accent6"/>
              </a:solidFill>
            </a:endParaRPr>
          </a:p>
          <a:p>
            <a:endParaRPr lang="en-CH" sz="2400" baseline="30000" dirty="0"/>
          </a:p>
          <a:p>
            <a:r>
              <a:rPr lang="en-CH" sz="2400" dirty="0"/>
              <a:t>Discussion of </a:t>
            </a:r>
            <a:r>
              <a:rPr lang="en-CH" sz="2400" dirty="0">
                <a:solidFill>
                  <a:schemeClr val="accent6"/>
                </a:solidFill>
              </a:rPr>
              <a:t>future directions </a:t>
            </a:r>
            <a:r>
              <a:rPr lang="en-CH" sz="2400" dirty="0"/>
              <a:t>to reduce SSD read latency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b="1" smtClean="0"/>
              <a:pPr/>
              <a:t>46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392149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E7EF8-FE21-AC41-8477-1B38177E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839C-6305-144D-8EA1-04C99F0CC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134" y="764703"/>
            <a:ext cx="8739732" cy="5680231"/>
          </a:xfrm>
        </p:spPr>
        <p:txBody>
          <a:bodyPr/>
          <a:lstStyle/>
          <a:p>
            <a:r>
              <a:rPr lang="en-CH" b="1" u="sng" dirty="0">
                <a:solidFill>
                  <a:srgbClr val="C00000"/>
                </a:solidFill>
              </a:rPr>
              <a:t>Problem:</a:t>
            </a:r>
            <a:r>
              <a:rPr lang="en-CH" dirty="0"/>
              <a:t> </a:t>
            </a:r>
            <a:r>
              <a:rPr lang="en-CH" dirty="0">
                <a:solidFill>
                  <a:srgbClr val="C00000"/>
                </a:solidFill>
              </a:rPr>
              <a:t>Long read latency </a:t>
            </a:r>
            <a:r>
              <a:rPr lang="en-CH" dirty="0"/>
              <a:t>in modern SSDs due to </a:t>
            </a:r>
            <a:r>
              <a:rPr lang="en-CH" dirty="0">
                <a:solidFill>
                  <a:srgbClr val="C00000"/>
                </a:solidFill>
              </a:rPr>
              <a:t>read-retry</a:t>
            </a:r>
          </a:p>
          <a:p>
            <a:pPr lvl="1"/>
            <a:r>
              <a:rPr lang="en-CH" dirty="0">
                <a:solidFill>
                  <a:srgbClr val="C00000"/>
                </a:solidFill>
              </a:rPr>
              <a:t>Frequently </a:t>
            </a:r>
            <a:r>
              <a:rPr lang="en-CH" dirty="0"/>
              <a:t>requires</a:t>
            </a:r>
            <a:r>
              <a:rPr lang="en-CH" dirty="0">
                <a:solidFill>
                  <a:srgbClr val="C00000"/>
                </a:solidFill>
              </a:rPr>
              <a:t> multiple retry steps </a:t>
            </a:r>
            <a:r>
              <a:rPr lang="en-CH" dirty="0"/>
              <a:t>to read an erroneous page</a:t>
            </a:r>
          </a:p>
          <a:p>
            <a:endParaRPr lang="en-CH" sz="1000" b="1" u="sng" dirty="0">
              <a:solidFill>
                <a:schemeClr val="accent6"/>
              </a:solidFill>
            </a:endParaRPr>
          </a:p>
          <a:p>
            <a:r>
              <a:rPr lang="en-CH" b="1" u="sng" dirty="0">
                <a:solidFill>
                  <a:schemeClr val="accent6"/>
                </a:solidFill>
              </a:rPr>
              <a:t>Key Ideas:</a:t>
            </a:r>
            <a:endParaRPr lang="en-CH" dirty="0">
              <a:solidFill>
                <a:schemeClr val="accent6"/>
              </a:solidFill>
            </a:endParaRPr>
          </a:p>
          <a:p>
            <a:pPr lvl="1"/>
            <a:r>
              <a:rPr lang="en-CH" b="1" dirty="0"/>
              <a:t>Pipelined Read-Retry (PR</a:t>
            </a:r>
            <a:r>
              <a:rPr lang="en-CH" b="1" baseline="30000" dirty="0"/>
              <a:t>2</a:t>
            </a:r>
            <a:r>
              <a:rPr lang="en-CH" b="1" dirty="0"/>
              <a:t>): </a:t>
            </a:r>
            <a:r>
              <a:rPr lang="en-CH" dirty="0">
                <a:solidFill>
                  <a:schemeClr val="accent6"/>
                </a:solidFill>
              </a:rPr>
              <a:t>Concurrently</a:t>
            </a:r>
            <a:r>
              <a:rPr lang="en-CH" dirty="0"/>
              <a:t> perform consecutive retry steps using the </a:t>
            </a:r>
            <a:r>
              <a:rPr lang="en-CH" dirty="0">
                <a:solidFill>
                  <a:schemeClr val="accent6"/>
                </a:solidFill>
              </a:rPr>
              <a:t>CACHE READ command</a:t>
            </a:r>
          </a:p>
          <a:p>
            <a:pPr lvl="1"/>
            <a:r>
              <a:rPr lang="en-CH" b="1" dirty="0"/>
              <a:t>Adaptive Read-Retry (AR</a:t>
            </a:r>
            <a:r>
              <a:rPr lang="en-CH" b="1" baseline="30000" dirty="0"/>
              <a:t>2</a:t>
            </a:r>
            <a:r>
              <a:rPr lang="en-CH" b="1" dirty="0"/>
              <a:t>): </a:t>
            </a:r>
            <a:r>
              <a:rPr lang="en-CH" dirty="0"/>
              <a:t>Reduce </a:t>
            </a:r>
            <a:r>
              <a:rPr lang="en-CH" dirty="0">
                <a:solidFill>
                  <a:schemeClr val="accent6"/>
                </a:solidFill>
              </a:rPr>
              <a:t>read-timing parameters </a:t>
            </a:r>
            <a:r>
              <a:rPr lang="en-CH" dirty="0"/>
              <a:t>for every retry step</a:t>
            </a:r>
            <a:r>
              <a:rPr lang="en-CH" dirty="0">
                <a:solidFill>
                  <a:schemeClr val="accent6"/>
                </a:solidFill>
              </a:rPr>
              <a:t> </a:t>
            </a:r>
            <a:r>
              <a:rPr lang="en-CH" dirty="0"/>
              <a:t>by exploiting the </a:t>
            </a:r>
            <a:r>
              <a:rPr lang="en-CH" dirty="0">
                <a:solidFill>
                  <a:schemeClr val="accent6"/>
                </a:solidFill>
              </a:rPr>
              <a:t>reliability margin</a:t>
            </a:r>
            <a:r>
              <a:rPr lang="en-CH" dirty="0"/>
              <a:t> provided by </a:t>
            </a:r>
            <a:r>
              <a:rPr lang="en-CH" dirty="0">
                <a:solidFill>
                  <a:schemeClr val="accent6"/>
                </a:solidFill>
              </a:rPr>
              <a:t>strong ECC</a:t>
            </a:r>
            <a:endParaRPr lang="en-CH" dirty="0"/>
          </a:p>
          <a:p>
            <a:endParaRPr lang="en-CH" sz="1000" b="1" u="sng" dirty="0">
              <a:solidFill>
                <a:srgbClr val="7030A0"/>
              </a:solidFill>
            </a:endParaRPr>
          </a:p>
          <a:p>
            <a:r>
              <a:rPr lang="en-CH" b="1" u="sng" dirty="0">
                <a:solidFill>
                  <a:srgbClr val="7030A0"/>
                </a:solidFill>
              </a:rPr>
              <a:t>Evaluation Results:</a:t>
            </a:r>
            <a:r>
              <a:rPr lang="en-CH" b="1" dirty="0">
                <a:solidFill>
                  <a:srgbClr val="7030A0"/>
                </a:solidFill>
              </a:rPr>
              <a:t> </a:t>
            </a:r>
            <a:r>
              <a:rPr lang="en-CH" dirty="0"/>
              <a:t>Our proposal improves SSD response time by</a:t>
            </a:r>
          </a:p>
          <a:p>
            <a:pPr lvl="1"/>
            <a:r>
              <a:rPr lang="en-CH" dirty="0"/>
              <a:t>Up to </a:t>
            </a:r>
            <a:r>
              <a:rPr lang="en-CH" dirty="0">
                <a:solidFill>
                  <a:srgbClr val="7030A0"/>
                </a:solidFill>
              </a:rPr>
              <a:t>51%</a:t>
            </a:r>
            <a:r>
              <a:rPr lang="en-CH" dirty="0"/>
              <a:t> (</a:t>
            </a:r>
            <a:r>
              <a:rPr lang="en-CH" dirty="0">
                <a:solidFill>
                  <a:srgbClr val="7030A0"/>
                </a:solidFill>
              </a:rPr>
              <a:t>35%</a:t>
            </a:r>
            <a:r>
              <a:rPr lang="en-CH" dirty="0"/>
              <a:t> on average) compared to a high-end SSD</a:t>
            </a:r>
          </a:p>
          <a:p>
            <a:pPr lvl="1"/>
            <a:r>
              <a:rPr lang="en-CH" dirty="0"/>
              <a:t>Up to </a:t>
            </a:r>
            <a:r>
              <a:rPr lang="en-CH" dirty="0">
                <a:solidFill>
                  <a:srgbClr val="7030A0"/>
                </a:solidFill>
              </a:rPr>
              <a:t>32%</a:t>
            </a:r>
            <a:r>
              <a:rPr lang="en-CH" dirty="0"/>
              <a:t> (</a:t>
            </a:r>
            <a:r>
              <a:rPr lang="en-CH" dirty="0">
                <a:solidFill>
                  <a:srgbClr val="7030A0"/>
                </a:solidFill>
              </a:rPr>
              <a:t>17%</a:t>
            </a:r>
            <a:r>
              <a:rPr lang="en-CH" dirty="0"/>
              <a:t> on average) compared to a state-of-the-art baseline</a:t>
            </a:r>
          </a:p>
          <a:p>
            <a:pPr lvl="1"/>
            <a:endParaRPr lang="en-CH" dirty="0"/>
          </a:p>
          <a:p>
            <a:pPr lvl="1"/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39E57-6196-DA44-8610-C1D8142D97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F3B6CA-2719-5646-B3BE-076B1FCD9C1B}"/>
              </a:ext>
            </a:extLst>
          </p:cNvPr>
          <p:cNvSpPr/>
          <p:nvPr/>
        </p:nvSpPr>
        <p:spPr>
          <a:xfrm>
            <a:off x="-3093" y="4941168"/>
            <a:ext cx="9144000" cy="1223043"/>
          </a:xfrm>
          <a:prstGeom prst="rect">
            <a:avLst/>
          </a:prstGeom>
          <a:solidFill>
            <a:srgbClr val="E8F7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H" sz="2800" dirty="0">
                <a:solidFill>
                  <a:schemeClr val="tx1"/>
                </a:solidFill>
                <a:latin typeface="Helvetica" pitchFamily="2" charset="0"/>
              </a:rPr>
              <a:t>We hope that our key idea and characterization results </a:t>
            </a:r>
            <a:r>
              <a:rPr lang="en-GB" sz="2800" dirty="0" err="1">
                <a:solidFill>
                  <a:schemeClr val="tx1"/>
                </a:solidFill>
                <a:latin typeface="Helvetica" pitchFamily="2" charset="0"/>
              </a:rPr>
              <a:t>i</a:t>
            </a:r>
            <a:r>
              <a:rPr lang="en-CH" sz="2800" dirty="0">
                <a:solidFill>
                  <a:schemeClr val="tx1"/>
                </a:solidFill>
                <a:latin typeface="Helvetica" pitchFamily="2" charset="0"/>
              </a:rPr>
              <a:t>nspire many valuable studies going forward</a:t>
            </a:r>
          </a:p>
        </p:txBody>
      </p:sp>
    </p:spTree>
    <p:extLst>
      <p:ext uri="{BB962C8B-B14F-4D97-AF65-F5344CB8AC3E}">
        <p14:creationId xmlns:p14="http://schemas.microsoft.com/office/powerpoint/2010/main" val="22418422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50" y="3429000"/>
            <a:ext cx="9120101" cy="3240360"/>
          </a:xfrm>
        </p:spPr>
        <p:txBody>
          <a:bodyPr lIns="0" rIns="0">
            <a:noAutofit/>
          </a:bodyPr>
          <a:lstStyle/>
          <a:p>
            <a:endParaRPr lang="en-US" sz="1800" b="1" dirty="0">
              <a:latin typeface="Helvetica" pitchFamily="2" charset="0"/>
              <a:ea typeface="APPLE LIGOTHIC MEDIUM" pitchFamily="2" charset="-120"/>
            </a:endParaRPr>
          </a:p>
          <a:p>
            <a:r>
              <a:rPr lang="en-US" b="1" dirty="0" err="1">
                <a:latin typeface="Helvetica" pitchFamily="2" charset="0"/>
                <a:ea typeface="APPLE LIGOTHIC MEDIUM" pitchFamily="2" charset="-120"/>
              </a:rPr>
              <a:t>Jisung</a:t>
            </a:r>
            <a:r>
              <a:rPr lang="en-US" b="1" dirty="0">
                <a:latin typeface="Helvetica" pitchFamily="2" charset="0"/>
                <a:ea typeface="APPLE LIGOTHIC MEDIUM" pitchFamily="2" charset="-120"/>
              </a:rPr>
              <a:t> Park</a:t>
            </a:r>
            <a:r>
              <a:rPr lang="en-US" b="1" baseline="30000" dirty="0">
                <a:latin typeface="Helvetica" pitchFamily="2" charset="0"/>
                <a:ea typeface="APPLE LIGOTHIC MEDIUM" pitchFamily="2" charset="-120"/>
              </a:rPr>
              <a:t>1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Myungsuk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Kim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Myoungjun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Chun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br>
              <a:rPr lang="en-US" dirty="0">
                <a:latin typeface="Helvetica" pitchFamily="2" charset="0"/>
                <a:ea typeface="Apple LiGothic Medium" pitchFamily="2" charset="-120"/>
              </a:rPr>
            </a:br>
            <a:r>
              <a:rPr lang="en-US" dirty="0">
                <a:latin typeface="Helvetica" pitchFamily="2" charset="0"/>
                <a:ea typeface="Apple LiGothic Medium" pitchFamily="2" charset="-120"/>
              </a:rPr>
              <a:t>Lois Orosa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1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Jihong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Kim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2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, and </a:t>
            </a:r>
            <a:r>
              <a:rPr lang="en-US" dirty="0" err="1">
                <a:latin typeface="Helvetica" pitchFamily="2" charset="0"/>
                <a:ea typeface="Apple LiGothic Medium" pitchFamily="2" charset="-120"/>
              </a:rPr>
              <a:t>Onur</a:t>
            </a:r>
            <a:r>
              <a:rPr lang="en-US" dirty="0">
                <a:latin typeface="Helvetica" pitchFamily="2" charset="0"/>
                <a:ea typeface="Apple LiGothic Medium" pitchFamily="2" charset="-120"/>
              </a:rPr>
              <a:t> Mutlu</a:t>
            </a:r>
            <a:r>
              <a:rPr lang="en-US" baseline="30000" dirty="0">
                <a:latin typeface="Helvetica" pitchFamily="2" charset="0"/>
                <a:ea typeface="Apple LiGothic Medium" pitchFamily="2" charset="-120"/>
              </a:rPr>
              <a:t>1</a:t>
            </a:r>
          </a:p>
          <a:p>
            <a:endParaRPr lang="en-US" sz="2000" dirty="0">
              <a:latin typeface="Helvetica" pitchFamily="2" charset="0"/>
              <a:ea typeface="Apple LiGothic Medium" pitchFamily="2" charset="-120"/>
            </a:endParaRPr>
          </a:p>
          <a:p>
            <a:endParaRPr lang="en-US" sz="2000" b="1" dirty="0">
              <a:latin typeface="Helvetica" pitchFamily="2" charset="0"/>
              <a:ea typeface="APPLE LIGOTHIC MEDIUM" pitchFamily="2" charset="-120"/>
            </a:endParaRPr>
          </a:p>
          <a:p>
            <a:endParaRPr lang="en-US" sz="2000" b="1" dirty="0">
              <a:latin typeface="Helvetica" pitchFamily="2" charset="0"/>
              <a:ea typeface="APPLE LIGOTHIC MEDIUM" pitchFamily="2" charset="-120"/>
            </a:endParaRPr>
          </a:p>
          <a:p>
            <a:br>
              <a:rPr lang="en-US" sz="2000" b="1" dirty="0">
                <a:latin typeface="Helvetica" pitchFamily="2" charset="0"/>
                <a:ea typeface="APPLE LIGOTHIC MEDIUM" pitchFamily="2" charset="-120"/>
              </a:rPr>
            </a:br>
            <a:endParaRPr lang="en-US" b="1" dirty="0">
              <a:latin typeface="Helvetica" pitchFamily="2" charset="0"/>
              <a:ea typeface="APPLE LIGOTHIC MEDIUM" pitchFamily="2" charset="-120"/>
            </a:endParaRPr>
          </a:p>
          <a:p>
            <a:r>
              <a:rPr lang="en-US" b="1" dirty="0">
                <a:solidFill>
                  <a:srgbClr val="0039AA"/>
                </a:solidFill>
                <a:latin typeface="Helvetica" pitchFamily="2" charset="0"/>
                <a:ea typeface="APPLE LIGOTHIC MEDIUM" pitchFamily="2" charset="-120"/>
              </a:rPr>
              <a:t>ASPLOS 2021 (Session 17: Solid State Drives)</a:t>
            </a:r>
          </a:p>
          <a:p>
            <a:endParaRPr lang="en-US" sz="1800" b="1" dirty="0">
              <a:latin typeface="Helvetica" pitchFamily="2" charset="0"/>
              <a:ea typeface="APPLE LIGOTHIC MEDIUM" pitchFamily="2" charset="-12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5FD59E3-2B19-4087-BD2E-3871A7155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071048" cy="2088232"/>
          </a:xfrm>
        </p:spPr>
        <p:txBody>
          <a:bodyPr lIns="0" tIns="0" rIns="0" bIns="0" anchor="ctr"/>
          <a:lstStyle/>
          <a:p>
            <a:pPr algn="ctr"/>
            <a:r>
              <a:rPr lang="en-US" altLang="ko-KR" sz="3400" b="0" dirty="0">
                <a:latin typeface="Helvetica" pitchFamily="2" charset="0"/>
                <a:ea typeface="Apple LiGothic Medium" pitchFamily="2" charset="-120"/>
              </a:rPr>
              <a:t>Reducing Solid-State Drive Read Latency</a:t>
            </a:r>
            <a:br>
              <a:rPr lang="en-US" altLang="ko-KR" sz="3400" b="0" dirty="0">
                <a:latin typeface="Helvetica" pitchFamily="2" charset="0"/>
                <a:ea typeface="Apple LiGothic Medium" pitchFamily="2" charset="-120"/>
              </a:rPr>
            </a:br>
            <a:r>
              <a:rPr lang="en-US" altLang="ko-KR" sz="3400" b="0" dirty="0">
                <a:latin typeface="Helvetica" pitchFamily="2" charset="0"/>
                <a:ea typeface="Apple LiGothic Medium" pitchFamily="2" charset="-120"/>
              </a:rPr>
              <a:t>by Optimizing Read-Retry</a:t>
            </a:r>
            <a:endParaRPr lang="ko-KR" altLang="en-US" sz="3400" b="0" dirty="0">
              <a:latin typeface="Helvetica" pitchFamily="2" charset="0"/>
            </a:endParaRPr>
          </a:p>
        </p:txBody>
      </p:sp>
      <p:pic>
        <p:nvPicPr>
          <p:cNvPr id="6" name="Picture 210">
            <a:extLst>
              <a:ext uri="{FF2B5EF4-FFF2-40B4-BE49-F238E27FC236}">
                <a16:creationId xmlns:a16="http://schemas.microsoft.com/office/drawing/2014/main" id="{19FE0F4E-5A58-4F12-B387-0A45AED9F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539" y="4807096"/>
            <a:ext cx="1224136" cy="127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E740D69-4AA7-DD48-B85C-F761EF935798}"/>
              </a:ext>
            </a:extLst>
          </p:cNvPr>
          <p:cNvSpPr/>
          <p:nvPr/>
        </p:nvSpPr>
        <p:spPr>
          <a:xfrm>
            <a:off x="2359163" y="4854497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>
                <a:latin typeface="Helvetica" pitchFamily="2" charset="0"/>
                <a:ea typeface="Apple LiGothic Medium" pitchFamily="2" charset="-120"/>
              </a:rPr>
              <a:t>1</a:t>
            </a:r>
            <a:endParaRPr lang="en-CH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035213-14E1-1F48-8A74-3B93474C42D8}"/>
              </a:ext>
            </a:extLst>
          </p:cNvPr>
          <p:cNvSpPr txBox="1"/>
          <p:nvPr/>
        </p:nvSpPr>
        <p:spPr>
          <a:xfrm>
            <a:off x="-2493818" y="2701636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endParaRPr lang="en-CH" sz="1600" dirty="0">
              <a:latin typeface="Cambria" panose="020405030504060302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E425E3-8A74-D840-B645-7F7D8C98FCE0}"/>
              </a:ext>
            </a:extLst>
          </p:cNvPr>
          <p:cNvSpPr/>
          <p:nvPr/>
        </p:nvSpPr>
        <p:spPr>
          <a:xfrm>
            <a:off x="4835059" y="4854497"/>
            <a:ext cx="298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>
                <a:latin typeface="Helvetica" pitchFamily="2" charset="0"/>
                <a:ea typeface="Apple LiGothic Medium" pitchFamily="2" charset="-120"/>
              </a:rPr>
              <a:t>2</a:t>
            </a:r>
            <a:endParaRPr lang="en-CH" sz="2400" dirty="0"/>
          </a:p>
        </p:txBody>
      </p:sp>
      <p:pic>
        <p:nvPicPr>
          <p:cNvPr id="1026" name="Picture 2" descr="ETH-Logo ">
            <a:extLst>
              <a:ext uri="{FF2B5EF4-FFF2-40B4-BE49-F238E27FC236}">
                <a16:creationId xmlns:a16="http://schemas.microsoft.com/office/drawing/2014/main" id="{12C2F9D3-C67C-4041-998C-8CDEDBFCF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157192"/>
            <a:ext cx="2607638" cy="95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그래픽 12">
            <a:extLst>
              <a:ext uri="{FF2B5EF4-FFF2-40B4-BE49-F238E27FC236}">
                <a16:creationId xmlns:a16="http://schemas.microsoft.com/office/drawing/2014/main" id="{433A0296-7468-4B5A-AE11-2C09F05338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4874" y="4998513"/>
            <a:ext cx="1557989" cy="29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5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NAND Flash Basics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71EF4-6CE2-6446-B269-5DA550DFD2CA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487809-8066-BA49-9993-96FB0B876A50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sp>
        <p:nvSpPr>
          <p:cNvPr id="15" name="Freeform 32">
            <a:extLst>
              <a:ext uri="{FF2B5EF4-FFF2-40B4-BE49-F238E27FC236}">
                <a16:creationId xmlns:a16="http://schemas.microsoft.com/office/drawing/2014/main" id="{8A3BE9E4-7A5D-7C43-8044-C2AB4C3AD1E9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eform 32">
            <a:extLst>
              <a:ext uri="{FF2B5EF4-FFF2-40B4-BE49-F238E27FC236}">
                <a16:creationId xmlns:a16="http://schemas.microsoft.com/office/drawing/2014/main" id="{12BFD358-054C-A344-BC7F-45D29C43DCEC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9EB347-8693-8047-B6A0-DBDC5A0D93C7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eform 32">
            <a:extLst>
              <a:ext uri="{FF2B5EF4-FFF2-40B4-BE49-F238E27FC236}">
                <a16:creationId xmlns:a16="http://schemas.microsoft.com/office/drawing/2014/main" id="{9F451EC9-3DF2-F441-93F9-88BA0F9DADDA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737B29-4E74-A544-881F-A526843678E8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직선 연결선 165">
            <a:extLst>
              <a:ext uri="{FF2B5EF4-FFF2-40B4-BE49-F238E27FC236}">
                <a16:creationId xmlns:a16="http://schemas.microsoft.com/office/drawing/2014/main" id="{D1FB8450-2D63-2247-8AF2-FC36E893223C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203A5E3-DC2C-6647-AB85-6E1A15DFCAC6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459EF6-A3B6-BD4B-9FF0-7FC115BB48DF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6" name="그룹 93">
            <a:extLst>
              <a:ext uri="{FF2B5EF4-FFF2-40B4-BE49-F238E27FC236}">
                <a16:creationId xmlns:a16="http://schemas.microsoft.com/office/drawing/2014/main" id="{66BC0CA2-68F6-694C-BA45-F394B7879304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3A20BDB-D64F-9740-A33D-D8CF4B3A7CE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733AC1C-055C-C949-B68F-3B68678EDB85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D4A42B8-8443-E448-8476-650C57E6FA5F}"/>
              </a:ext>
            </a:extLst>
          </p:cNvPr>
          <p:cNvGrpSpPr/>
          <p:nvPr/>
        </p:nvGrpSpPr>
        <p:grpSpPr>
          <a:xfrm>
            <a:off x="2823816" y="4703726"/>
            <a:ext cx="4708663" cy="381458"/>
            <a:chOff x="1284893" y="5239121"/>
            <a:chExt cx="4708663" cy="381458"/>
          </a:xfrm>
        </p:grpSpPr>
        <p:grpSp>
          <p:nvGrpSpPr>
            <p:cNvPr id="72" name="그룹 107">
              <a:extLst>
                <a:ext uri="{FF2B5EF4-FFF2-40B4-BE49-F238E27FC236}">
                  <a16:creationId xmlns:a16="http://schemas.microsoft.com/office/drawing/2014/main" id="{8E0CEADA-3BE0-8149-B340-EB4996CCC2C6}"/>
                </a:ext>
              </a:extLst>
            </p:cNvPr>
            <p:cNvGrpSpPr/>
            <p:nvPr/>
          </p:nvGrpSpPr>
          <p:grpSpPr>
            <a:xfrm>
              <a:off x="4403380" y="5239121"/>
              <a:ext cx="1590176" cy="381458"/>
              <a:chOff x="3833522" y="2260240"/>
              <a:chExt cx="898521" cy="226545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BD80E2E-D6C3-EB4F-B6C5-59C8EDE18451}"/>
                  </a:ext>
                </a:extLst>
              </p:cNvPr>
              <p:cNvSpPr txBox="1"/>
              <p:nvPr/>
            </p:nvSpPr>
            <p:spPr>
              <a:xfrm>
                <a:off x="3833522" y="2260240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21AB29F-527C-7D49-850A-1C65BC6D3607}"/>
                  </a:ext>
                </a:extLst>
              </p:cNvPr>
              <p:cNvSpPr txBox="1"/>
              <p:nvPr/>
            </p:nvSpPr>
            <p:spPr>
              <a:xfrm>
                <a:off x="4080951" y="2340557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6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21AA65E-B6E4-464B-90EF-2C4BF6398C66}"/>
                </a:ext>
              </a:extLst>
            </p:cNvPr>
            <p:cNvSpPr txBox="1"/>
            <p:nvPr/>
          </p:nvSpPr>
          <p:spPr>
            <a:xfrm>
              <a:off x="1284893" y="5245394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Cell’s Threshold Voltage (         )  </a:t>
              </a:r>
            </a:p>
          </p:txBody>
        </p:sp>
      </p:grp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7DE88520-A7F2-C245-AE00-6138EFCAE6BE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그룹 93">
            <a:extLst>
              <a:ext uri="{FF2B5EF4-FFF2-40B4-BE49-F238E27FC236}">
                <a16:creationId xmlns:a16="http://schemas.microsoft.com/office/drawing/2014/main" id="{780BFBCB-326F-534A-AB5A-D7121C69D8AC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40681F1-4961-A64E-932A-263B6335DE7C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2AEDED9-B1CA-0449-996A-CC5A44FEE5C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4" name="직선 연결선 165">
            <a:extLst>
              <a:ext uri="{FF2B5EF4-FFF2-40B4-BE49-F238E27FC236}">
                <a16:creationId xmlns:a16="http://schemas.microsoft.com/office/drawing/2014/main" id="{77E4B801-1B8C-194B-A44D-3D8B7B1DB9CF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그룹 93">
            <a:extLst>
              <a:ext uri="{FF2B5EF4-FFF2-40B4-BE49-F238E27FC236}">
                <a16:creationId xmlns:a16="http://schemas.microsoft.com/office/drawing/2014/main" id="{64C4C433-BCE0-1C4E-92C5-E09A0EAA033A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0FE731A-3815-3647-BD49-92F197C8BE6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8BAB760-23BA-3C4F-BAF2-29A221171BFD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33364571-D1C4-484E-B8D3-4D0DC14F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dirty="0"/>
              <a:t>NAND flash memory stores data by using </a:t>
            </a:r>
            <a:r>
              <a:rPr lang="en-US" sz="2400" dirty="0">
                <a:solidFill>
                  <a:srgbClr val="0070C0"/>
                </a:solidFill>
              </a:rPr>
              <a:t>cells’ V</a:t>
            </a:r>
            <a:r>
              <a:rPr lang="en-US" sz="2400" baseline="-25000" dirty="0">
                <a:solidFill>
                  <a:srgbClr val="0070C0"/>
                </a:solidFill>
              </a:rPr>
              <a:t>TH</a:t>
            </a:r>
            <a:r>
              <a:rPr lang="en-US" sz="2400" dirty="0">
                <a:solidFill>
                  <a:srgbClr val="0070C0"/>
                </a:solidFill>
              </a:rPr>
              <a:t> values</a:t>
            </a:r>
            <a:endParaRPr lang="en-CH" sz="2400" dirty="0">
              <a:solidFill>
                <a:srgbClr val="0070C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EF97427-0762-614D-88E7-E5D6DC6E8C0C}"/>
              </a:ext>
            </a:extLst>
          </p:cNvPr>
          <p:cNvGrpSpPr/>
          <p:nvPr/>
        </p:nvGrpSpPr>
        <p:grpSpPr>
          <a:xfrm>
            <a:off x="1553598" y="1999212"/>
            <a:ext cx="3862866" cy="2617177"/>
            <a:chOff x="1553598" y="1999212"/>
            <a:chExt cx="3862866" cy="261717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D4136AB-12CD-224C-BBF0-65245941C779}"/>
                </a:ext>
              </a:extLst>
            </p:cNvPr>
            <p:cNvSpPr/>
            <p:nvPr/>
          </p:nvSpPr>
          <p:spPr>
            <a:xfrm>
              <a:off x="1553598" y="1999212"/>
              <a:ext cx="3862866" cy="2617177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2C05463-B7EF-654B-AB17-E6B3D1FD7AF5}"/>
                </a:ext>
              </a:extLst>
            </p:cNvPr>
            <p:cNvGrpSpPr/>
            <p:nvPr/>
          </p:nvGrpSpPr>
          <p:grpSpPr>
            <a:xfrm>
              <a:off x="3167661" y="2568955"/>
              <a:ext cx="1440160" cy="1016852"/>
              <a:chOff x="6380196" y="2568955"/>
              <a:chExt cx="1440160" cy="1016852"/>
            </a:xfrm>
          </p:grpSpPr>
          <p:sp>
            <p:nvSpPr>
              <p:cNvPr id="62" name="Rounded Rectangle 61">
                <a:extLst>
                  <a:ext uri="{FF2B5EF4-FFF2-40B4-BE49-F238E27FC236}">
                    <a16:creationId xmlns:a16="http://schemas.microsoft.com/office/drawing/2014/main" id="{A21D7A07-5F6A-CC4A-B5BE-AE215FEBC0AC}"/>
                  </a:ext>
                </a:extLst>
              </p:cNvPr>
              <p:cNvSpPr/>
              <p:nvPr/>
            </p:nvSpPr>
            <p:spPr>
              <a:xfrm>
                <a:off x="6380196" y="2568955"/>
                <a:ext cx="1440160" cy="1016852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CH" sz="1600" b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B8117009-3794-7B47-8C10-8699E85AA078}"/>
                  </a:ext>
                </a:extLst>
              </p:cNvPr>
              <p:cNvGrpSpPr/>
              <p:nvPr/>
            </p:nvGrpSpPr>
            <p:grpSpPr>
              <a:xfrm>
                <a:off x="6532919" y="2741885"/>
                <a:ext cx="1141659" cy="746762"/>
                <a:chOff x="7091370" y="4428487"/>
                <a:chExt cx="1141659" cy="746762"/>
              </a:xfrm>
            </p:grpSpPr>
            <p:grpSp>
              <p:nvGrpSpPr>
                <p:cNvPr id="64" name="그룹 835">
                  <a:extLst>
                    <a:ext uri="{FF2B5EF4-FFF2-40B4-BE49-F238E27FC236}">
                      <a16:creationId xmlns:a16="http://schemas.microsoft.com/office/drawing/2014/main" id="{FE740128-726D-B04F-ABF4-81D5860ED6AD}"/>
                    </a:ext>
                  </a:extLst>
                </p:cNvPr>
                <p:cNvGrpSpPr/>
                <p:nvPr/>
              </p:nvGrpSpPr>
              <p:grpSpPr>
                <a:xfrm>
                  <a:off x="7315200" y="4428487"/>
                  <a:ext cx="704773" cy="287026"/>
                  <a:chOff x="5890169" y="4312037"/>
                  <a:chExt cx="1895988" cy="1103725"/>
                </a:xfrm>
              </p:grpSpPr>
              <p:grpSp>
                <p:nvGrpSpPr>
                  <p:cNvPr id="75" name="그룹 822">
                    <a:extLst>
                      <a:ext uri="{FF2B5EF4-FFF2-40B4-BE49-F238E27FC236}">
                        <a16:creationId xmlns:a16="http://schemas.microsoft.com/office/drawing/2014/main" id="{1C6B2124-262D-114A-AD48-652ABBD51A92}"/>
                      </a:ext>
                    </a:extLst>
                  </p:cNvPr>
                  <p:cNvGrpSpPr/>
                  <p:nvPr/>
                </p:nvGrpSpPr>
                <p:grpSpPr>
                  <a:xfrm>
                    <a:off x="6122466" y="4312037"/>
                    <a:ext cx="1432853" cy="1103725"/>
                    <a:chOff x="5991225" y="4310063"/>
                    <a:chExt cx="496427" cy="273840"/>
                  </a:xfrm>
                </p:grpSpPr>
                <p:cxnSp>
                  <p:nvCxnSpPr>
                    <p:cNvPr id="78" name="직선 연결선 771">
                      <a:extLst>
                        <a:ext uri="{FF2B5EF4-FFF2-40B4-BE49-F238E27FC236}">
                          <a16:creationId xmlns:a16="http://schemas.microsoft.com/office/drawing/2014/main" id="{1A4BE002-66DB-A04B-8F4C-BCCB08384CE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5991225" y="4310063"/>
                      <a:ext cx="40482" cy="13692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p:spPr>
                </p:cxnSp>
                <p:cxnSp>
                  <p:nvCxnSpPr>
                    <p:cNvPr id="79" name="직선 연결선 789">
                      <a:extLst>
                        <a:ext uri="{FF2B5EF4-FFF2-40B4-BE49-F238E27FC236}">
                          <a16:creationId xmlns:a16="http://schemas.microsoft.com/office/drawing/2014/main" id="{D114E1E5-DE75-E748-96BF-1D82B1B5BA2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6114445" y="4310063"/>
                      <a:ext cx="82738" cy="27384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p:spPr>
                </p:cxnSp>
                <p:cxnSp>
                  <p:nvCxnSpPr>
                    <p:cNvPr id="80" name="직선 연결선 792">
                      <a:extLst>
                        <a:ext uri="{FF2B5EF4-FFF2-40B4-BE49-F238E27FC236}">
                          <a16:creationId xmlns:a16="http://schemas.microsoft.com/office/drawing/2014/main" id="{310F0F56-6D31-C140-B18B-020818B7E30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031707" y="4310063"/>
                      <a:ext cx="82738" cy="27384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p:spPr>
                </p:cxnSp>
                <p:cxnSp>
                  <p:nvCxnSpPr>
                    <p:cNvPr id="81" name="직선 연결선 807">
                      <a:extLst>
                        <a:ext uri="{FF2B5EF4-FFF2-40B4-BE49-F238E27FC236}">
                          <a16:creationId xmlns:a16="http://schemas.microsoft.com/office/drawing/2014/main" id="{3FD18BD8-8F67-7741-87AE-9CE14D8128D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197183" y="4310063"/>
                      <a:ext cx="82738" cy="27384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p:spPr>
                </p:cxnSp>
                <p:cxnSp>
                  <p:nvCxnSpPr>
                    <p:cNvPr id="82" name="직선 연결선 810">
                      <a:extLst>
                        <a:ext uri="{FF2B5EF4-FFF2-40B4-BE49-F238E27FC236}">
                          <a16:creationId xmlns:a16="http://schemas.microsoft.com/office/drawing/2014/main" id="{CBDDD416-199F-AF49-A4AE-7C2130EEF68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6279921" y="4310063"/>
                      <a:ext cx="82738" cy="27384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p:spPr>
                </p:cxnSp>
                <p:cxnSp>
                  <p:nvCxnSpPr>
                    <p:cNvPr id="83" name="직선 연결선 815">
                      <a:extLst>
                        <a:ext uri="{FF2B5EF4-FFF2-40B4-BE49-F238E27FC236}">
                          <a16:creationId xmlns:a16="http://schemas.microsoft.com/office/drawing/2014/main" id="{0964A8C8-FF26-E34B-9C5A-1B959812332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362659" y="4310063"/>
                      <a:ext cx="82738" cy="27384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p:spPr>
                </p:cxnSp>
                <p:cxnSp>
                  <p:nvCxnSpPr>
                    <p:cNvPr id="84" name="직선 연결선 819">
                      <a:extLst>
                        <a:ext uri="{FF2B5EF4-FFF2-40B4-BE49-F238E27FC236}">
                          <a16:creationId xmlns:a16="http://schemas.microsoft.com/office/drawing/2014/main" id="{049CCF93-FEA2-F04C-89DE-FD2A7C62BFC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6445397" y="4446983"/>
                      <a:ext cx="42255" cy="13692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p:spPr>
                </p:cxnSp>
              </p:grpSp>
              <p:cxnSp>
                <p:nvCxnSpPr>
                  <p:cNvPr id="76" name="직선 연결선 826">
                    <a:extLst>
                      <a:ext uri="{FF2B5EF4-FFF2-40B4-BE49-F238E27FC236}">
                        <a16:creationId xmlns:a16="http://schemas.microsoft.com/office/drawing/2014/main" id="{AA0AE43A-4BD9-FF41-BE39-C5A9D5235F0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90169" y="4863900"/>
                    <a:ext cx="232301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  <p:cxnSp>
                <p:nvCxnSpPr>
                  <p:cNvPr id="77" name="직선 연결선 832">
                    <a:extLst>
                      <a:ext uri="{FF2B5EF4-FFF2-40B4-BE49-F238E27FC236}">
                        <a16:creationId xmlns:a16="http://schemas.microsoft.com/office/drawing/2014/main" id="{9BE8F3EB-D107-9B4B-8DB4-52E2166947A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52471" y="4863900"/>
                    <a:ext cx="233686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</p:grp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FB260F4F-274F-9349-9D85-C3487ECA153C}"/>
                    </a:ext>
                  </a:extLst>
                </p:cNvPr>
                <p:cNvSpPr txBox="1"/>
                <p:nvPr/>
              </p:nvSpPr>
              <p:spPr>
                <a:xfrm>
                  <a:off x="7091370" y="4805917"/>
                  <a:ext cx="1141659" cy="369332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CH" b="1" i="1" dirty="0">
                      <a:latin typeface="Cambria" panose="02040503050406030204" pitchFamily="18" charset="0"/>
                    </a:rPr>
                    <a:t>V</a:t>
                  </a:r>
                  <a:r>
                    <a:rPr lang="en-CH" b="1" i="1" baseline="-25000" dirty="0">
                      <a:latin typeface="Cambria" panose="02040503050406030204" pitchFamily="18" charset="0"/>
                    </a:rPr>
                    <a:t>TH</a:t>
                  </a:r>
                  <a:r>
                    <a:rPr lang="ko-KR" altLang="en-US" b="1" i="1" baseline="-25000" dirty="0">
                      <a:latin typeface="Cambria" panose="02040503050406030204" pitchFamily="18" charset="0"/>
                    </a:rPr>
                    <a:t> </a:t>
                  </a:r>
                  <a:r>
                    <a:rPr lang="en-US" altLang="ko-KR" b="1" i="1" dirty="0">
                      <a:latin typeface="Cambria" panose="02040503050406030204" pitchFamily="18" charset="0"/>
                    </a:rPr>
                    <a:t>&lt;</a:t>
                  </a:r>
                  <a:r>
                    <a:rPr lang="ko-KR" altLang="en-US" b="1" i="1" dirty="0">
                      <a:latin typeface="Cambria" panose="02040503050406030204" pitchFamily="18" charset="0"/>
                    </a:rPr>
                    <a:t> </a:t>
                  </a:r>
                  <a:r>
                    <a:rPr lang="en-US" altLang="ko-KR" b="1" i="1" dirty="0">
                      <a:latin typeface="Cambria" panose="02040503050406030204" pitchFamily="18" charset="0"/>
                    </a:rPr>
                    <a:t>V</a:t>
                  </a:r>
                  <a:r>
                    <a:rPr lang="en-US" altLang="ko-KR" b="1" i="1" baseline="-25000" dirty="0">
                      <a:latin typeface="Cambria" panose="02040503050406030204" pitchFamily="18" charset="0"/>
                    </a:rPr>
                    <a:t>REF</a:t>
                  </a:r>
                  <a:endParaRPr lang="en-CH" b="1" i="1" baseline="-25000" dirty="0">
                    <a:latin typeface="Cambria" panose="02040503050406030204" pitchFamily="18" charset="0"/>
                  </a:endParaRPr>
                </a:p>
              </p:txBody>
            </p:sp>
          </p:grp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C720076-3B28-314E-91AB-494D8F2338CD}"/>
              </a:ext>
            </a:extLst>
          </p:cNvPr>
          <p:cNvGrpSpPr/>
          <p:nvPr/>
        </p:nvGrpSpPr>
        <p:grpSpPr>
          <a:xfrm>
            <a:off x="5534929" y="1999212"/>
            <a:ext cx="2269702" cy="2617177"/>
            <a:chOff x="5534929" y="1999212"/>
            <a:chExt cx="2269702" cy="2617177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157E488-B759-2F49-AC3E-FCF57BA4B875}"/>
                </a:ext>
              </a:extLst>
            </p:cNvPr>
            <p:cNvSpPr/>
            <p:nvPr/>
          </p:nvSpPr>
          <p:spPr>
            <a:xfrm>
              <a:off x="5534929" y="1999212"/>
              <a:ext cx="1997547" cy="2617177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50E6E7-7ABC-6A49-BA1D-9982C824419A}"/>
                </a:ext>
              </a:extLst>
            </p:cNvPr>
            <p:cNvGrpSpPr/>
            <p:nvPr/>
          </p:nvGrpSpPr>
          <p:grpSpPr>
            <a:xfrm>
              <a:off x="6364471" y="2563542"/>
              <a:ext cx="1440160" cy="1016852"/>
              <a:chOff x="882020" y="2587966"/>
              <a:chExt cx="1440160" cy="1016852"/>
            </a:xfrm>
          </p:grpSpPr>
          <p:sp>
            <p:nvSpPr>
              <p:cNvPr id="6" name="Rounded Rectangle 5">
                <a:extLst>
                  <a:ext uri="{FF2B5EF4-FFF2-40B4-BE49-F238E27FC236}">
                    <a16:creationId xmlns:a16="http://schemas.microsoft.com/office/drawing/2014/main" id="{7D872420-A206-1A4A-920D-4288B670D011}"/>
                  </a:ext>
                </a:extLst>
              </p:cNvPr>
              <p:cNvSpPr/>
              <p:nvPr/>
            </p:nvSpPr>
            <p:spPr>
              <a:xfrm>
                <a:off x="882020" y="2587966"/>
                <a:ext cx="1440160" cy="1016852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CH" sz="1600" b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EF33A9F4-2E4E-7A4A-BFF9-78C265D44F08}"/>
                  </a:ext>
                </a:extLst>
              </p:cNvPr>
              <p:cNvGrpSpPr/>
              <p:nvPr/>
            </p:nvGrpSpPr>
            <p:grpSpPr>
              <a:xfrm>
                <a:off x="1031273" y="2801290"/>
                <a:ext cx="1141659" cy="711781"/>
                <a:chOff x="5536891" y="4463468"/>
                <a:chExt cx="1141659" cy="711781"/>
              </a:xfrm>
            </p:grpSpPr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5F984069-D165-D942-BB19-5F4D999F1352}"/>
                    </a:ext>
                  </a:extLst>
                </p:cNvPr>
                <p:cNvSpPr txBox="1"/>
                <p:nvPr/>
              </p:nvSpPr>
              <p:spPr>
                <a:xfrm>
                  <a:off x="5536891" y="4805917"/>
                  <a:ext cx="1141659" cy="369332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CH" b="1" i="1" dirty="0">
                      <a:latin typeface="Cambria" panose="02040503050406030204" pitchFamily="18" charset="0"/>
                    </a:rPr>
                    <a:t>V</a:t>
                  </a:r>
                  <a:r>
                    <a:rPr lang="en-CH" b="1" i="1" baseline="-25000" dirty="0">
                      <a:latin typeface="Cambria" panose="02040503050406030204" pitchFamily="18" charset="0"/>
                    </a:rPr>
                    <a:t>TH</a:t>
                  </a:r>
                  <a:r>
                    <a:rPr lang="ko-KR" altLang="en-US" b="1" i="1" baseline="-25000" dirty="0">
                      <a:latin typeface="Cambria" panose="02040503050406030204" pitchFamily="18" charset="0"/>
                    </a:rPr>
                    <a:t> </a:t>
                  </a:r>
                  <a:r>
                    <a:rPr lang="en-US" altLang="ko-KR" b="1" i="1" dirty="0">
                      <a:latin typeface="Cambria" panose="02040503050406030204" pitchFamily="18" charset="0"/>
                    </a:rPr>
                    <a:t>&gt;</a:t>
                  </a:r>
                  <a:r>
                    <a:rPr lang="ko-KR" altLang="en-US" b="1" i="1" dirty="0">
                      <a:latin typeface="Cambria" panose="02040503050406030204" pitchFamily="18" charset="0"/>
                    </a:rPr>
                    <a:t> </a:t>
                  </a:r>
                  <a:r>
                    <a:rPr lang="en-US" altLang="ko-KR" b="1" i="1" dirty="0">
                      <a:latin typeface="Cambria" panose="02040503050406030204" pitchFamily="18" charset="0"/>
                    </a:rPr>
                    <a:t>V</a:t>
                  </a:r>
                  <a:r>
                    <a:rPr lang="en-US" altLang="ko-KR" b="1" i="1" baseline="-25000" dirty="0">
                      <a:latin typeface="Cambria" panose="02040503050406030204" pitchFamily="18" charset="0"/>
                    </a:rPr>
                    <a:t>REF</a:t>
                  </a:r>
                  <a:endParaRPr lang="en-CH" b="1" i="1" baseline="-25000" dirty="0"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53" name="그룹 761">
                  <a:extLst>
                    <a:ext uri="{FF2B5EF4-FFF2-40B4-BE49-F238E27FC236}">
                      <a16:creationId xmlns:a16="http://schemas.microsoft.com/office/drawing/2014/main" id="{AF53ECB0-4C87-8346-8293-81BF8ACDCB21}"/>
                    </a:ext>
                  </a:extLst>
                </p:cNvPr>
                <p:cNvGrpSpPr/>
                <p:nvPr/>
              </p:nvGrpSpPr>
              <p:grpSpPr>
                <a:xfrm>
                  <a:off x="5760759" y="4463468"/>
                  <a:ext cx="706095" cy="203266"/>
                  <a:chOff x="5608137" y="3368746"/>
                  <a:chExt cx="334186" cy="96203"/>
                </a:xfrm>
              </p:grpSpPr>
              <p:grpSp>
                <p:nvGrpSpPr>
                  <p:cNvPr id="54" name="그룹 753">
                    <a:extLst>
                      <a:ext uri="{FF2B5EF4-FFF2-40B4-BE49-F238E27FC236}">
                        <a16:creationId xmlns:a16="http://schemas.microsoft.com/office/drawing/2014/main" id="{E37A80F2-61F0-B840-8B28-7B00C1CDC27B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5726825" y="3294412"/>
                    <a:ext cx="96203" cy="244872"/>
                    <a:chOff x="5106224" y="2342057"/>
                    <a:chExt cx="96203" cy="244872"/>
                  </a:xfrm>
                </p:grpSpPr>
                <p:sp>
                  <p:nvSpPr>
                    <p:cNvPr id="57" name="타원 750">
                      <a:extLst>
                        <a:ext uri="{FF2B5EF4-FFF2-40B4-BE49-F238E27FC236}">
                          <a16:creationId xmlns:a16="http://schemas.microsoft.com/office/drawing/2014/main" id="{4980C62A-8F01-1F4C-84D0-ACF4C42A42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41467" y="2525969"/>
                      <a:ext cx="60960" cy="6096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2225"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8" name="타원 751">
                      <a:extLst>
                        <a:ext uri="{FF2B5EF4-FFF2-40B4-BE49-F238E27FC236}">
                          <a16:creationId xmlns:a16="http://schemas.microsoft.com/office/drawing/2014/main" id="{C8CAD830-EA21-1849-A461-0513AD04D4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41467" y="2342057"/>
                      <a:ext cx="60960" cy="6096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2225"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59" name="직선 연결선 752">
                      <a:extLst>
                        <a:ext uri="{FF2B5EF4-FFF2-40B4-BE49-F238E27FC236}">
                          <a16:creationId xmlns:a16="http://schemas.microsoft.com/office/drawing/2014/main" id="{A8010FB2-BAC6-4948-B500-10766D2BB22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900000" flipV="1">
                      <a:off x="5106224" y="2428734"/>
                      <a:ext cx="0" cy="122952"/>
                    </a:xfrm>
                    <a:prstGeom prst="line">
                      <a:avLst/>
                    </a:prstGeom>
                    <a:ln w="22225" cap="sq">
                      <a:solidFill>
                        <a:schemeClr val="accent4"/>
                      </a:solidFill>
                      <a:bevel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" name="직선 연결선 754">
                    <a:extLst>
                      <a:ext uri="{FF2B5EF4-FFF2-40B4-BE49-F238E27FC236}">
                        <a16:creationId xmlns:a16="http://schemas.microsoft.com/office/drawing/2014/main" id="{0D77A15D-3BAC-104D-A483-0BCCF3AD7D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08137" y="3433763"/>
                    <a:ext cx="44354" cy="0"/>
                  </a:xfrm>
                  <a:prstGeom prst="line">
                    <a:avLst/>
                  </a:prstGeom>
                  <a:ln w="22225" cap="sq">
                    <a:solidFill>
                      <a:schemeClr val="accent4"/>
                    </a:solidFill>
                    <a:beve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직선 연결선 756">
                    <a:extLst>
                      <a:ext uri="{FF2B5EF4-FFF2-40B4-BE49-F238E27FC236}">
                        <a16:creationId xmlns:a16="http://schemas.microsoft.com/office/drawing/2014/main" id="{260270C6-5751-3646-B3CD-CB56D571A38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97969" y="3433763"/>
                    <a:ext cx="44354" cy="0"/>
                  </a:xfrm>
                  <a:prstGeom prst="line">
                    <a:avLst/>
                  </a:prstGeom>
                  <a:ln w="22225" cap="sq">
                    <a:solidFill>
                      <a:schemeClr val="accent4"/>
                    </a:solidFill>
                    <a:beve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cxnSp>
        <p:nvCxnSpPr>
          <p:cNvPr id="14" name="Straight Arrow Connector 59">
            <a:extLst>
              <a:ext uri="{FF2B5EF4-FFF2-40B4-BE49-F238E27FC236}">
                <a16:creationId xmlns:a16="http://schemas.microsoft.com/office/drawing/2014/main" id="{C0C81B69-F2E3-D34F-88EE-1E44C454160C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cxnSp>
        <p:nvCxnSpPr>
          <p:cNvPr id="30" name="Straight Arrow Connector 78">
            <a:extLst>
              <a:ext uri="{FF2B5EF4-FFF2-40B4-BE49-F238E27FC236}">
                <a16:creationId xmlns:a16="http://schemas.microsoft.com/office/drawing/2014/main" id="{F8BBFD5A-F206-0B44-8860-2BD967DE8FAE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grpSp>
        <p:nvGrpSpPr>
          <p:cNvPr id="69" name="그룹 99">
            <a:extLst>
              <a:ext uri="{FF2B5EF4-FFF2-40B4-BE49-F238E27FC236}">
                <a16:creationId xmlns:a16="http://schemas.microsoft.com/office/drawing/2014/main" id="{FE23A315-1FD5-DC43-A3AB-1B9A09FFF6E1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AAC97AD-97C4-3E43-9148-4FE58B7DD619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ECA5D26-D542-244C-971F-049F49AE8FA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9" name="직선 연결선 164">
            <a:extLst>
              <a:ext uri="{FF2B5EF4-FFF2-40B4-BE49-F238E27FC236}">
                <a16:creationId xmlns:a16="http://schemas.microsoft.com/office/drawing/2014/main" id="{1C1C8B72-F25B-884B-882B-FD331577C74F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816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NAND Flash Basics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71EF4-6CE2-6446-B269-5DA550DFD2CA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487809-8066-BA49-9993-96FB0B876A50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cxnSp>
        <p:nvCxnSpPr>
          <p:cNvPr id="14" name="Straight Arrow Connector 59">
            <a:extLst>
              <a:ext uri="{FF2B5EF4-FFF2-40B4-BE49-F238E27FC236}">
                <a16:creationId xmlns:a16="http://schemas.microsoft.com/office/drawing/2014/main" id="{C0C81B69-F2E3-D34F-88EE-1E44C454160C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15" name="Freeform 32">
            <a:extLst>
              <a:ext uri="{FF2B5EF4-FFF2-40B4-BE49-F238E27FC236}">
                <a16:creationId xmlns:a16="http://schemas.microsoft.com/office/drawing/2014/main" id="{8A3BE9E4-7A5D-7C43-8044-C2AB4C3AD1E9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eform 32">
            <a:extLst>
              <a:ext uri="{FF2B5EF4-FFF2-40B4-BE49-F238E27FC236}">
                <a16:creationId xmlns:a16="http://schemas.microsoft.com/office/drawing/2014/main" id="{12BFD358-054C-A344-BC7F-45D29C43DCEC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9EB347-8693-8047-B6A0-DBDC5A0D93C7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eform 32">
            <a:extLst>
              <a:ext uri="{FF2B5EF4-FFF2-40B4-BE49-F238E27FC236}">
                <a16:creationId xmlns:a16="http://schemas.microsoft.com/office/drawing/2014/main" id="{9F451EC9-3DF2-F441-93F9-88BA0F9DADDA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737B29-4E74-A544-881F-A526843678E8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직선 연결선 165">
            <a:extLst>
              <a:ext uri="{FF2B5EF4-FFF2-40B4-BE49-F238E27FC236}">
                <a16:creationId xmlns:a16="http://schemas.microsoft.com/office/drawing/2014/main" id="{D1FB8450-2D63-2247-8AF2-FC36E893223C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78">
            <a:extLst>
              <a:ext uri="{FF2B5EF4-FFF2-40B4-BE49-F238E27FC236}">
                <a16:creationId xmlns:a16="http://schemas.microsoft.com/office/drawing/2014/main" id="{F8BBFD5A-F206-0B44-8860-2BD967DE8FAE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203A5E3-DC2C-6647-AB85-6E1A15DFCAC6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459EF6-A3B6-BD4B-9FF0-7FC115BB48DF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6" name="그룹 93">
            <a:extLst>
              <a:ext uri="{FF2B5EF4-FFF2-40B4-BE49-F238E27FC236}">
                <a16:creationId xmlns:a16="http://schemas.microsoft.com/office/drawing/2014/main" id="{66BC0CA2-68F6-694C-BA45-F394B7879304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3A20BDB-D64F-9740-A33D-D8CF4B3A7CE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733AC1C-055C-C949-B68F-3B68678EDB85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D4A42B8-8443-E448-8476-650C57E6FA5F}"/>
              </a:ext>
            </a:extLst>
          </p:cNvPr>
          <p:cNvGrpSpPr/>
          <p:nvPr/>
        </p:nvGrpSpPr>
        <p:grpSpPr>
          <a:xfrm>
            <a:off x="2823816" y="4703726"/>
            <a:ext cx="4708663" cy="381458"/>
            <a:chOff x="1284893" y="5239121"/>
            <a:chExt cx="4708663" cy="381458"/>
          </a:xfrm>
        </p:grpSpPr>
        <p:grpSp>
          <p:nvGrpSpPr>
            <p:cNvPr id="72" name="그룹 107">
              <a:extLst>
                <a:ext uri="{FF2B5EF4-FFF2-40B4-BE49-F238E27FC236}">
                  <a16:creationId xmlns:a16="http://schemas.microsoft.com/office/drawing/2014/main" id="{8E0CEADA-3BE0-8149-B340-EB4996CCC2C6}"/>
                </a:ext>
              </a:extLst>
            </p:cNvPr>
            <p:cNvGrpSpPr/>
            <p:nvPr/>
          </p:nvGrpSpPr>
          <p:grpSpPr>
            <a:xfrm>
              <a:off x="4403380" y="5239121"/>
              <a:ext cx="1590176" cy="381458"/>
              <a:chOff x="3833522" y="2260240"/>
              <a:chExt cx="898521" cy="226545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BD80E2E-D6C3-EB4F-B6C5-59C8EDE18451}"/>
                  </a:ext>
                </a:extLst>
              </p:cNvPr>
              <p:cNvSpPr txBox="1"/>
              <p:nvPr/>
            </p:nvSpPr>
            <p:spPr>
              <a:xfrm>
                <a:off x="3833522" y="2260240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21AB29F-527C-7D49-850A-1C65BC6D3607}"/>
                  </a:ext>
                </a:extLst>
              </p:cNvPr>
              <p:cNvSpPr txBox="1"/>
              <p:nvPr/>
            </p:nvSpPr>
            <p:spPr>
              <a:xfrm>
                <a:off x="4080951" y="2340557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6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21AA65E-B6E4-464B-90EF-2C4BF6398C66}"/>
                </a:ext>
              </a:extLst>
            </p:cNvPr>
            <p:cNvSpPr txBox="1"/>
            <p:nvPr/>
          </p:nvSpPr>
          <p:spPr>
            <a:xfrm>
              <a:off x="1284893" y="5245394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Cell’s Threshold Voltage (         )  </a:t>
              </a:r>
            </a:p>
          </p:txBody>
        </p:sp>
      </p:grp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7DE88520-A7F2-C245-AE00-6138EFCAE6BE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그룹 93">
            <a:extLst>
              <a:ext uri="{FF2B5EF4-FFF2-40B4-BE49-F238E27FC236}">
                <a16:creationId xmlns:a16="http://schemas.microsoft.com/office/drawing/2014/main" id="{780BFBCB-326F-534A-AB5A-D7121C69D8AC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40681F1-4961-A64E-932A-263B6335DE7C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2AEDED9-B1CA-0449-996A-CC5A44FEE5C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4" name="직선 연결선 165">
            <a:extLst>
              <a:ext uri="{FF2B5EF4-FFF2-40B4-BE49-F238E27FC236}">
                <a16:creationId xmlns:a16="http://schemas.microsoft.com/office/drawing/2014/main" id="{77E4B801-1B8C-194B-A44D-3D8B7B1DB9CF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그룹 93">
            <a:extLst>
              <a:ext uri="{FF2B5EF4-FFF2-40B4-BE49-F238E27FC236}">
                <a16:creationId xmlns:a16="http://schemas.microsoft.com/office/drawing/2014/main" id="{64C4C433-BCE0-1C4E-92C5-E09A0EAA033A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0FE731A-3815-3647-BD49-92F197C8BE6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8BAB760-23BA-3C4F-BAF2-29A221171BFD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33364571-D1C4-484E-B8D3-4D0DC14F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dirty="0"/>
              <a:t>NAND flash memory stores data by using </a:t>
            </a:r>
            <a:r>
              <a:rPr lang="en-US" sz="2400" dirty="0">
                <a:solidFill>
                  <a:srgbClr val="0070C0"/>
                </a:solidFill>
              </a:rPr>
              <a:t>cells’ V</a:t>
            </a:r>
            <a:r>
              <a:rPr lang="en-US" sz="2400" baseline="-25000" dirty="0">
                <a:solidFill>
                  <a:srgbClr val="0070C0"/>
                </a:solidFill>
              </a:rPr>
              <a:t>TH</a:t>
            </a:r>
            <a:r>
              <a:rPr lang="en-US" sz="2400" dirty="0">
                <a:solidFill>
                  <a:srgbClr val="0070C0"/>
                </a:solidFill>
              </a:rPr>
              <a:t> values</a:t>
            </a:r>
            <a:endParaRPr lang="en-CH" sz="2400" dirty="0">
              <a:solidFill>
                <a:srgbClr val="0070C0"/>
              </a:solidFill>
            </a:endParaRPr>
          </a:p>
        </p:txBody>
      </p:sp>
      <p:grpSp>
        <p:nvGrpSpPr>
          <p:cNvPr id="69" name="그룹 99">
            <a:extLst>
              <a:ext uri="{FF2B5EF4-FFF2-40B4-BE49-F238E27FC236}">
                <a16:creationId xmlns:a16="http://schemas.microsoft.com/office/drawing/2014/main" id="{FE23A315-1FD5-DC43-A3AB-1B9A09FFF6E1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AAC97AD-97C4-3E43-9148-4FE58B7DD619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ECA5D26-D542-244C-971F-049F49AE8FA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9" name="직선 연결선 164">
            <a:extLst>
              <a:ext uri="{FF2B5EF4-FFF2-40B4-BE49-F238E27FC236}">
                <a16:creationId xmlns:a16="http://schemas.microsoft.com/office/drawing/2014/main" id="{1C1C8B72-F25B-884B-882B-FD331577C74F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54498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NAND Flash Basics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71EF4-6CE2-6446-B269-5DA550DFD2CA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487809-8066-BA49-9993-96FB0B876A50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cxnSp>
        <p:nvCxnSpPr>
          <p:cNvPr id="14" name="Straight Arrow Connector 59">
            <a:extLst>
              <a:ext uri="{FF2B5EF4-FFF2-40B4-BE49-F238E27FC236}">
                <a16:creationId xmlns:a16="http://schemas.microsoft.com/office/drawing/2014/main" id="{C0C81B69-F2E3-D34F-88EE-1E44C454160C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15" name="Freeform 32">
            <a:extLst>
              <a:ext uri="{FF2B5EF4-FFF2-40B4-BE49-F238E27FC236}">
                <a16:creationId xmlns:a16="http://schemas.microsoft.com/office/drawing/2014/main" id="{8A3BE9E4-7A5D-7C43-8044-C2AB4C3AD1E9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eform 32">
            <a:extLst>
              <a:ext uri="{FF2B5EF4-FFF2-40B4-BE49-F238E27FC236}">
                <a16:creationId xmlns:a16="http://schemas.microsoft.com/office/drawing/2014/main" id="{12BFD358-054C-A344-BC7F-45D29C43DCEC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9EB347-8693-8047-B6A0-DBDC5A0D93C7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eform 32">
            <a:extLst>
              <a:ext uri="{FF2B5EF4-FFF2-40B4-BE49-F238E27FC236}">
                <a16:creationId xmlns:a16="http://schemas.microsoft.com/office/drawing/2014/main" id="{9F451EC9-3DF2-F441-93F9-88BA0F9DADDA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737B29-4E74-A544-881F-A526843678E8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직선 연결선 165">
            <a:extLst>
              <a:ext uri="{FF2B5EF4-FFF2-40B4-BE49-F238E27FC236}">
                <a16:creationId xmlns:a16="http://schemas.microsoft.com/office/drawing/2014/main" id="{D1FB8450-2D63-2247-8AF2-FC36E893223C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78">
            <a:extLst>
              <a:ext uri="{FF2B5EF4-FFF2-40B4-BE49-F238E27FC236}">
                <a16:creationId xmlns:a16="http://schemas.microsoft.com/office/drawing/2014/main" id="{F8BBFD5A-F206-0B44-8860-2BD967DE8FAE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203A5E3-DC2C-6647-AB85-6E1A15DFCAC6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459EF6-A3B6-BD4B-9FF0-7FC115BB48DF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7DE88520-A7F2-C245-AE00-6138EFCAE6BE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그룹 93">
            <a:extLst>
              <a:ext uri="{FF2B5EF4-FFF2-40B4-BE49-F238E27FC236}">
                <a16:creationId xmlns:a16="http://schemas.microsoft.com/office/drawing/2014/main" id="{780BFBCB-326F-534A-AB5A-D7121C69D8AC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40681F1-4961-A64E-932A-263B6335DE7C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2AEDED9-B1CA-0449-996A-CC5A44FEE5C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4" name="직선 연결선 165">
            <a:extLst>
              <a:ext uri="{FF2B5EF4-FFF2-40B4-BE49-F238E27FC236}">
                <a16:creationId xmlns:a16="http://schemas.microsoft.com/office/drawing/2014/main" id="{77E4B801-1B8C-194B-A44D-3D8B7B1DB9CF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그룹 93">
            <a:extLst>
              <a:ext uri="{FF2B5EF4-FFF2-40B4-BE49-F238E27FC236}">
                <a16:creationId xmlns:a16="http://schemas.microsoft.com/office/drawing/2014/main" id="{64C4C433-BCE0-1C4E-92C5-E09A0EAA033A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0FE731A-3815-3647-BD49-92F197C8BE6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8BAB760-23BA-3C4F-BAF2-29A221171BFD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33364571-D1C4-484E-B8D3-4D0DC14F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dirty="0"/>
              <a:t>NAND flash memory stores data by using </a:t>
            </a:r>
            <a:r>
              <a:rPr lang="en-US" sz="2400" dirty="0">
                <a:solidFill>
                  <a:srgbClr val="0070C0"/>
                </a:solidFill>
              </a:rPr>
              <a:t>cells’ V</a:t>
            </a:r>
            <a:r>
              <a:rPr lang="en-US" sz="2400" baseline="-25000" dirty="0">
                <a:solidFill>
                  <a:srgbClr val="0070C0"/>
                </a:solidFill>
              </a:rPr>
              <a:t>TH</a:t>
            </a:r>
            <a:r>
              <a:rPr lang="en-US" sz="2400" dirty="0">
                <a:solidFill>
                  <a:srgbClr val="0070C0"/>
                </a:solidFill>
              </a:rPr>
              <a:t> values</a:t>
            </a:r>
            <a:endParaRPr lang="en-CH" sz="2400" dirty="0">
              <a:solidFill>
                <a:srgbClr val="0070C0"/>
              </a:solidFill>
            </a:endParaRPr>
          </a:p>
        </p:txBody>
      </p:sp>
      <p:cxnSp>
        <p:nvCxnSpPr>
          <p:cNvPr id="39" name="직선 연결선 164">
            <a:extLst>
              <a:ext uri="{FF2B5EF4-FFF2-40B4-BE49-F238E27FC236}">
                <a16:creationId xmlns:a16="http://schemas.microsoft.com/office/drawing/2014/main" id="{1C1C8B72-F25B-884B-882B-FD331577C74F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2F79EDD4-284E-9F44-847F-52D3FD09A0F5}"/>
              </a:ext>
            </a:extLst>
          </p:cNvPr>
          <p:cNvSpPr/>
          <p:nvPr/>
        </p:nvSpPr>
        <p:spPr>
          <a:xfrm>
            <a:off x="1553598" y="1999212"/>
            <a:ext cx="2253134" cy="261717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pSp>
        <p:nvGrpSpPr>
          <p:cNvPr id="66" name="그룹 93">
            <a:extLst>
              <a:ext uri="{FF2B5EF4-FFF2-40B4-BE49-F238E27FC236}">
                <a16:creationId xmlns:a16="http://schemas.microsoft.com/office/drawing/2014/main" id="{66BC0CA2-68F6-694C-BA45-F394B7879304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3A20BDB-D64F-9740-A33D-D8CF4B3A7CE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6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6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733AC1C-055C-C949-B68F-3B68678EDB85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6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6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chemeClr val="accent6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6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AAD9AD90-1EB3-6343-AA76-CF6231DECCB0}"/>
              </a:ext>
            </a:extLst>
          </p:cNvPr>
          <p:cNvSpPr/>
          <p:nvPr/>
        </p:nvSpPr>
        <p:spPr>
          <a:xfrm>
            <a:off x="5546008" y="1999212"/>
            <a:ext cx="1986467" cy="261717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pSp>
        <p:nvGrpSpPr>
          <p:cNvPr id="69" name="그룹 99">
            <a:extLst>
              <a:ext uri="{FF2B5EF4-FFF2-40B4-BE49-F238E27FC236}">
                <a16:creationId xmlns:a16="http://schemas.microsoft.com/office/drawing/2014/main" id="{FE23A315-1FD5-DC43-A3AB-1B9A09FFF6E1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AAC97AD-97C4-3E43-9148-4FE58B7DD619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ECA5D26-D542-244C-971F-049F49AE8FA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rgbClr val="7030A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rgbClr val="7030A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95F13A8-34F4-B943-8595-B72C43EC0840}"/>
              </a:ext>
            </a:extLst>
          </p:cNvPr>
          <p:cNvGrpSpPr/>
          <p:nvPr/>
        </p:nvGrpSpPr>
        <p:grpSpPr>
          <a:xfrm>
            <a:off x="5942799" y="2412148"/>
            <a:ext cx="1440160" cy="1016852"/>
            <a:chOff x="882020" y="2587966"/>
            <a:chExt cx="1440160" cy="1016852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AADF92B0-DCC5-144B-9FC5-FE8F00C1635A}"/>
                </a:ext>
              </a:extLst>
            </p:cNvPr>
            <p:cNvSpPr/>
            <p:nvPr/>
          </p:nvSpPr>
          <p:spPr>
            <a:xfrm>
              <a:off x="882020" y="2587966"/>
              <a:ext cx="1440160" cy="101685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1FE88045-18C9-C04D-B10D-3FB08062FD07}"/>
                </a:ext>
              </a:extLst>
            </p:cNvPr>
            <p:cNvGrpSpPr/>
            <p:nvPr/>
          </p:nvGrpSpPr>
          <p:grpSpPr>
            <a:xfrm>
              <a:off x="1031272" y="2801290"/>
              <a:ext cx="1141659" cy="711781"/>
              <a:chOff x="5536890" y="4463468"/>
              <a:chExt cx="1141659" cy="711781"/>
            </a:xfrm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1ABB64F-163F-C24B-917E-F896F00157D8}"/>
                  </a:ext>
                </a:extLst>
              </p:cNvPr>
              <p:cNvSpPr txBox="1"/>
              <p:nvPr/>
            </p:nvSpPr>
            <p:spPr>
              <a:xfrm>
                <a:off x="5536890" y="4805917"/>
                <a:ext cx="1141659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CH" b="1" i="1" dirty="0">
                    <a:latin typeface="Cambria" panose="02040503050406030204" pitchFamily="18" charset="0"/>
                  </a:rPr>
                  <a:t>V</a:t>
                </a:r>
                <a:r>
                  <a:rPr lang="en-CH" b="1" i="1" baseline="-25000" dirty="0">
                    <a:latin typeface="Cambria" panose="02040503050406030204" pitchFamily="18" charset="0"/>
                  </a:rPr>
                  <a:t>TH</a:t>
                </a:r>
                <a:r>
                  <a:rPr lang="ko-KR" altLang="en-US" b="1" i="1" baseline="-25000" dirty="0">
                    <a:latin typeface="Cambria" panose="02040503050406030204" pitchFamily="18" charset="0"/>
                  </a:rPr>
                  <a:t> </a:t>
                </a:r>
                <a:r>
                  <a:rPr lang="en-US" altLang="ko-KR" b="1" i="1" dirty="0">
                    <a:latin typeface="Cambria" panose="02040503050406030204" pitchFamily="18" charset="0"/>
                  </a:rPr>
                  <a:t>&lt;</a:t>
                </a:r>
                <a:r>
                  <a:rPr lang="ko-KR" altLang="en-US" b="1" i="1" dirty="0">
                    <a:latin typeface="Cambria" panose="02040503050406030204" pitchFamily="18" charset="0"/>
                  </a:rPr>
                  <a:t> </a:t>
                </a:r>
                <a:r>
                  <a:rPr lang="en-US" altLang="ko-KR" b="1" i="1" dirty="0">
                    <a:latin typeface="Cambria" panose="02040503050406030204" pitchFamily="18" charset="0"/>
                  </a:rPr>
                  <a:t>V</a:t>
                </a:r>
                <a:r>
                  <a:rPr lang="en-US" altLang="ko-KR" b="1" i="1" baseline="-25000" dirty="0">
                    <a:latin typeface="Cambria" panose="02040503050406030204" pitchFamily="18" charset="0"/>
                  </a:rPr>
                  <a:t>REF</a:t>
                </a:r>
                <a:endParaRPr lang="en-CH" b="1" i="1" baseline="-25000" dirty="0">
                  <a:latin typeface="Cambria" panose="02040503050406030204" pitchFamily="18" charset="0"/>
                </a:endParaRPr>
              </a:p>
            </p:txBody>
          </p:sp>
          <p:grpSp>
            <p:nvGrpSpPr>
              <p:cNvPr id="55" name="그룹 761">
                <a:extLst>
                  <a:ext uri="{FF2B5EF4-FFF2-40B4-BE49-F238E27FC236}">
                    <a16:creationId xmlns:a16="http://schemas.microsoft.com/office/drawing/2014/main" id="{112271A4-F227-5440-A391-B10A21A579A5}"/>
                  </a:ext>
                </a:extLst>
              </p:cNvPr>
              <p:cNvGrpSpPr/>
              <p:nvPr/>
            </p:nvGrpSpPr>
            <p:grpSpPr>
              <a:xfrm>
                <a:off x="5760759" y="4463468"/>
                <a:ext cx="706095" cy="203266"/>
                <a:chOff x="5608137" y="3368746"/>
                <a:chExt cx="334186" cy="96203"/>
              </a:xfrm>
            </p:grpSpPr>
            <p:grpSp>
              <p:nvGrpSpPr>
                <p:cNvPr id="56" name="그룹 753">
                  <a:extLst>
                    <a:ext uri="{FF2B5EF4-FFF2-40B4-BE49-F238E27FC236}">
                      <a16:creationId xmlns:a16="http://schemas.microsoft.com/office/drawing/2014/main" id="{168EF03E-479A-4045-9D11-C78D5E5F7234}"/>
                    </a:ext>
                  </a:extLst>
                </p:cNvPr>
                <p:cNvGrpSpPr/>
                <p:nvPr/>
              </p:nvGrpSpPr>
              <p:grpSpPr>
                <a:xfrm rot="5400000">
                  <a:off x="5726825" y="3294412"/>
                  <a:ext cx="96203" cy="244872"/>
                  <a:chOff x="5106224" y="2342057"/>
                  <a:chExt cx="96203" cy="244872"/>
                </a:xfrm>
              </p:grpSpPr>
              <p:sp>
                <p:nvSpPr>
                  <p:cNvPr id="59" name="타원 750">
                    <a:extLst>
                      <a:ext uri="{FF2B5EF4-FFF2-40B4-BE49-F238E27FC236}">
                        <a16:creationId xmlns:a16="http://schemas.microsoft.com/office/drawing/2014/main" id="{EBD03C06-0670-9F48-BD9C-6737E65405A3}"/>
                      </a:ext>
                    </a:extLst>
                  </p:cNvPr>
                  <p:cNvSpPr/>
                  <p:nvPr/>
                </p:nvSpPr>
                <p:spPr>
                  <a:xfrm>
                    <a:off x="5141467" y="2525969"/>
                    <a:ext cx="60960" cy="60960"/>
                  </a:xfrm>
                  <a:prstGeom prst="ellipse">
                    <a:avLst/>
                  </a:prstGeom>
                  <a:solidFill>
                    <a:schemeClr val="bg1"/>
                  </a:solidFill>
                  <a:ln w="22225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60" name="타원 751">
                    <a:extLst>
                      <a:ext uri="{FF2B5EF4-FFF2-40B4-BE49-F238E27FC236}">
                        <a16:creationId xmlns:a16="http://schemas.microsoft.com/office/drawing/2014/main" id="{E6333847-E867-534F-823C-8B6C410013C1}"/>
                      </a:ext>
                    </a:extLst>
                  </p:cNvPr>
                  <p:cNvSpPr/>
                  <p:nvPr/>
                </p:nvSpPr>
                <p:spPr>
                  <a:xfrm>
                    <a:off x="5141467" y="2342057"/>
                    <a:ext cx="60960" cy="60960"/>
                  </a:xfrm>
                  <a:prstGeom prst="ellipse">
                    <a:avLst/>
                  </a:prstGeom>
                  <a:solidFill>
                    <a:schemeClr val="bg1"/>
                  </a:solidFill>
                  <a:ln w="22225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p:txBody>
              </p:sp>
              <p:cxnSp>
                <p:nvCxnSpPr>
                  <p:cNvPr id="61" name="직선 연결선 752">
                    <a:extLst>
                      <a:ext uri="{FF2B5EF4-FFF2-40B4-BE49-F238E27FC236}">
                        <a16:creationId xmlns:a16="http://schemas.microsoft.com/office/drawing/2014/main" id="{C47FD81E-466E-4547-9429-AE0EFFBA9A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900000" flipV="1">
                    <a:off x="5106224" y="2428734"/>
                    <a:ext cx="0" cy="122952"/>
                  </a:xfrm>
                  <a:prstGeom prst="line">
                    <a:avLst/>
                  </a:prstGeom>
                  <a:ln w="22225" cap="sq">
                    <a:solidFill>
                      <a:schemeClr val="accent4"/>
                    </a:solidFill>
                    <a:beve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7" name="직선 연결선 754">
                  <a:extLst>
                    <a:ext uri="{FF2B5EF4-FFF2-40B4-BE49-F238E27FC236}">
                      <a16:creationId xmlns:a16="http://schemas.microsoft.com/office/drawing/2014/main" id="{5DC84DBD-BCBA-6945-9F2D-847C6448AA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08137" y="3433763"/>
                  <a:ext cx="44354" cy="0"/>
                </a:xfrm>
                <a:prstGeom prst="line">
                  <a:avLst/>
                </a:prstGeom>
                <a:ln w="22225" cap="sq">
                  <a:solidFill>
                    <a:schemeClr val="accent4"/>
                  </a:solidFill>
                  <a:beve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직선 연결선 756">
                  <a:extLst>
                    <a:ext uri="{FF2B5EF4-FFF2-40B4-BE49-F238E27FC236}">
                      <a16:creationId xmlns:a16="http://schemas.microsoft.com/office/drawing/2014/main" id="{4135BD69-D3F9-FD4E-A178-56FC03F832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97969" y="3433763"/>
                  <a:ext cx="44354" cy="0"/>
                </a:xfrm>
                <a:prstGeom prst="line">
                  <a:avLst/>
                </a:prstGeom>
                <a:ln w="22225" cap="sq">
                  <a:solidFill>
                    <a:schemeClr val="accent4"/>
                  </a:solidFill>
                  <a:beve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CAB330E-EAB4-1743-820B-A7E889DEAEE9}"/>
              </a:ext>
            </a:extLst>
          </p:cNvPr>
          <p:cNvGrpSpPr/>
          <p:nvPr/>
        </p:nvGrpSpPr>
        <p:grpSpPr>
          <a:xfrm>
            <a:off x="1941606" y="2412148"/>
            <a:ext cx="1440160" cy="1016852"/>
            <a:chOff x="6156176" y="2412148"/>
            <a:chExt cx="1440160" cy="1016852"/>
          </a:xfrm>
        </p:grpSpPr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4898CF0E-39FE-9943-999E-C938475F3598}"/>
                </a:ext>
              </a:extLst>
            </p:cNvPr>
            <p:cNvSpPr/>
            <p:nvPr/>
          </p:nvSpPr>
          <p:spPr>
            <a:xfrm>
              <a:off x="6156176" y="2412148"/>
              <a:ext cx="1440160" cy="101685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0A65279-E965-F845-A2DD-E692AAC01D0F}"/>
                </a:ext>
              </a:extLst>
            </p:cNvPr>
            <p:cNvGrpSpPr/>
            <p:nvPr/>
          </p:nvGrpSpPr>
          <p:grpSpPr>
            <a:xfrm>
              <a:off x="6308899" y="2585078"/>
              <a:ext cx="1141659" cy="746762"/>
              <a:chOff x="7091370" y="4428487"/>
              <a:chExt cx="1141659" cy="746762"/>
            </a:xfrm>
          </p:grpSpPr>
          <p:grpSp>
            <p:nvGrpSpPr>
              <p:cNvPr id="64" name="그룹 835">
                <a:extLst>
                  <a:ext uri="{FF2B5EF4-FFF2-40B4-BE49-F238E27FC236}">
                    <a16:creationId xmlns:a16="http://schemas.microsoft.com/office/drawing/2014/main" id="{524547E4-72F3-4F4A-8CD4-D771EECC18E5}"/>
                  </a:ext>
                </a:extLst>
              </p:cNvPr>
              <p:cNvGrpSpPr/>
              <p:nvPr/>
            </p:nvGrpSpPr>
            <p:grpSpPr>
              <a:xfrm>
                <a:off x="7315200" y="4428487"/>
                <a:ext cx="704773" cy="287026"/>
                <a:chOff x="5890169" y="4312037"/>
                <a:chExt cx="1895988" cy="1103725"/>
              </a:xfrm>
            </p:grpSpPr>
            <p:grpSp>
              <p:nvGrpSpPr>
                <p:cNvPr id="75" name="그룹 822">
                  <a:extLst>
                    <a:ext uri="{FF2B5EF4-FFF2-40B4-BE49-F238E27FC236}">
                      <a16:creationId xmlns:a16="http://schemas.microsoft.com/office/drawing/2014/main" id="{6EBE4C5B-CE37-D442-B9BB-EE606F5CD4B7}"/>
                    </a:ext>
                  </a:extLst>
                </p:cNvPr>
                <p:cNvGrpSpPr/>
                <p:nvPr/>
              </p:nvGrpSpPr>
              <p:grpSpPr>
                <a:xfrm>
                  <a:off x="6122466" y="4312037"/>
                  <a:ext cx="1432853" cy="1103725"/>
                  <a:chOff x="5991225" y="4310063"/>
                  <a:chExt cx="496427" cy="273840"/>
                </a:xfrm>
              </p:grpSpPr>
              <p:cxnSp>
                <p:nvCxnSpPr>
                  <p:cNvPr id="78" name="직선 연결선 771">
                    <a:extLst>
                      <a:ext uri="{FF2B5EF4-FFF2-40B4-BE49-F238E27FC236}">
                        <a16:creationId xmlns:a16="http://schemas.microsoft.com/office/drawing/2014/main" id="{22CD4407-2F4F-474D-8C97-22E62825156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991225" y="4310063"/>
                    <a:ext cx="40482" cy="13692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  <p:cxnSp>
                <p:nvCxnSpPr>
                  <p:cNvPr id="79" name="직선 연결선 789">
                    <a:extLst>
                      <a:ext uri="{FF2B5EF4-FFF2-40B4-BE49-F238E27FC236}">
                        <a16:creationId xmlns:a16="http://schemas.microsoft.com/office/drawing/2014/main" id="{64F9F664-5D54-5347-9B73-8B8D8949DF1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114445" y="4310063"/>
                    <a:ext cx="82738" cy="27384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  <p:cxnSp>
                <p:nvCxnSpPr>
                  <p:cNvPr id="80" name="직선 연결선 792">
                    <a:extLst>
                      <a:ext uri="{FF2B5EF4-FFF2-40B4-BE49-F238E27FC236}">
                        <a16:creationId xmlns:a16="http://schemas.microsoft.com/office/drawing/2014/main" id="{EC21D333-5A65-294A-8A1E-DBAED925B25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031707" y="4310063"/>
                    <a:ext cx="82738" cy="27384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  <p:cxnSp>
                <p:nvCxnSpPr>
                  <p:cNvPr id="81" name="직선 연결선 807">
                    <a:extLst>
                      <a:ext uri="{FF2B5EF4-FFF2-40B4-BE49-F238E27FC236}">
                        <a16:creationId xmlns:a16="http://schemas.microsoft.com/office/drawing/2014/main" id="{632C1C92-A7F1-DF46-94B6-7292D03A2CE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197183" y="4310063"/>
                    <a:ext cx="82738" cy="27384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  <p:cxnSp>
                <p:nvCxnSpPr>
                  <p:cNvPr id="82" name="직선 연결선 810">
                    <a:extLst>
                      <a:ext uri="{FF2B5EF4-FFF2-40B4-BE49-F238E27FC236}">
                        <a16:creationId xmlns:a16="http://schemas.microsoft.com/office/drawing/2014/main" id="{C85E159D-E2F7-6B4A-A1C5-259F0F9E80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279921" y="4310063"/>
                    <a:ext cx="82738" cy="27384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  <p:cxnSp>
                <p:nvCxnSpPr>
                  <p:cNvPr id="83" name="직선 연결선 815">
                    <a:extLst>
                      <a:ext uri="{FF2B5EF4-FFF2-40B4-BE49-F238E27FC236}">
                        <a16:creationId xmlns:a16="http://schemas.microsoft.com/office/drawing/2014/main" id="{8EFA804B-FE06-C941-AA2A-C417FEE5728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362659" y="4310063"/>
                    <a:ext cx="82738" cy="27384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  <p:cxnSp>
                <p:nvCxnSpPr>
                  <p:cNvPr id="84" name="직선 연결선 819">
                    <a:extLst>
                      <a:ext uri="{FF2B5EF4-FFF2-40B4-BE49-F238E27FC236}">
                        <a16:creationId xmlns:a16="http://schemas.microsoft.com/office/drawing/2014/main" id="{8DBB2C91-3E2C-9E4B-9EA9-E96854EF596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445397" y="4446983"/>
                    <a:ext cx="42255" cy="13692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chemeClr val="tx1"/>
                    </a:solidFill>
                    <a:prstDash val="solid"/>
                    <a:round/>
                  </a:ln>
                  <a:effectLst/>
                </p:spPr>
              </p:cxnSp>
            </p:grpSp>
            <p:cxnSp>
              <p:nvCxnSpPr>
                <p:cNvPr id="76" name="직선 연결선 826">
                  <a:extLst>
                    <a:ext uri="{FF2B5EF4-FFF2-40B4-BE49-F238E27FC236}">
                      <a16:creationId xmlns:a16="http://schemas.microsoft.com/office/drawing/2014/main" id="{534B056E-1B72-2649-A033-77AFF5CEBC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90169" y="4863900"/>
                  <a:ext cx="232301" cy="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tx1"/>
                  </a:solidFill>
                  <a:prstDash val="solid"/>
                  <a:round/>
                </a:ln>
                <a:effectLst/>
              </p:spPr>
            </p:cxnSp>
            <p:cxnSp>
              <p:nvCxnSpPr>
                <p:cNvPr id="77" name="직선 연결선 832">
                  <a:extLst>
                    <a:ext uri="{FF2B5EF4-FFF2-40B4-BE49-F238E27FC236}">
                      <a16:creationId xmlns:a16="http://schemas.microsoft.com/office/drawing/2014/main" id="{C7518A5B-DE84-064A-8E5B-12C8BC4376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552471" y="4863900"/>
                  <a:ext cx="233686" cy="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tx1"/>
                  </a:solidFill>
                  <a:prstDash val="solid"/>
                  <a:round/>
                </a:ln>
                <a:effectLst/>
              </p:spPr>
            </p:cxnSp>
          </p:grp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AB2091F-FFD2-3B48-89C4-CFF1A4297B1F}"/>
                  </a:ext>
                </a:extLst>
              </p:cNvPr>
              <p:cNvSpPr txBox="1"/>
              <p:nvPr/>
            </p:nvSpPr>
            <p:spPr>
              <a:xfrm>
                <a:off x="7091370" y="4805917"/>
                <a:ext cx="1141659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CH" b="1" i="1" dirty="0">
                    <a:latin typeface="Cambria" panose="02040503050406030204" pitchFamily="18" charset="0"/>
                  </a:rPr>
                  <a:t>V</a:t>
                </a:r>
                <a:r>
                  <a:rPr lang="en-CH" b="1" i="1" baseline="-25000" dirty="0">
                    <a:latin typeface="Cambria" panose="02040503050406030204" pitchFamily="18" charset="0"/>
                  </a:rPr>
                  <a:t>TH</a:t>
                </a:r>
                <a:r>
                  <a:rPr lang="ko-KR" altLang="en-US" b="1" i="1" baseline="-25000" dirty="0">
                    <a:latin typeface="Cambria" panose="02040503050406030204" pitchFamily="18" charset="0"/>
                  </a:rPr>
                  <a:t> </a:t>
                </a:r>
                <a:r>
                  <a:rPr lang="en-US" altLang="ko-KR" b="1" i="1" dirty="0">
                    <a:latin typeface="Cambria" panose="02040503050406030204" pitchFamily="18" charset="0"/>
                  </a:rPr>
                  <a:t>&gt;</a:t>
                </a:r>
                <a:r>
                  <a:rPr lang="ko-KR" altLang="en-US" b="1" i="1" dirty="0">
                    <a:latin typeface="Cambria" panose="02040503050406030204" pitchFamily="18" charset="0"/>
                  </a:rPr>
                  <a:t> </a:t>
                </a:r>
                <a:r>
                  <a:rPr lang="en-US" altLang="ko-KR" b="1" i="1" dirty="0">
                    <a:latin typeface="Cambria" panose="02040503050406030204" pitchFamily="18" charset="0"/>
                  </a:rPr>
                  <a:t>V</a:t>
                </a:r>
                <a:r>
                  <a:rPr lang="en-US" altLang="ko-KR" b="1" i="1" baseline="-25000" dirty="0">
                    <a:latin typeface="Cambria" panose="02040503050406030204" pitchFamily="18" charset="0"/>
                  </a:rPr>
                  <a:t>REF</a:t>
                </a:r>
                <a:endParaRPr lang="en-CH" b="1" i="1" baseline="-25000" dirty="0">
                  <a:latin typeface="Cambria" panose="02040503050406030204" pitchFamily="18" charset="0"/>
                </a:endParaRPr>
              </a:p>
            </p:txBody>
          </p:sp>
        </p:grp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D21AA65E-B6E4-464B-90EF-2C4BF6398C66}"/>
              </a:ext>
            </a:extLst>
          </p:cNvPr>
          <p:cNvSpPr txBox="1"/>
          <p:nvPr/>
        </p:nvSpPr>
        <p:spPr>
          <a:xfrm>
            <a:off x="2823816" y="4709999"/>
            <a:ext cx="4042979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Cell’s Threshold Voltage (         )  </a:t>
            </a:r>
          </a:p>
        </p:txBody>
      </p:sp>
      <p:grpSp>
        <p:nvGrpSpPr>
          <p:cNvPr id="72" name="그룹 107">
            <a:extLst>
              <a:ext uri="{FF2B5EF4-FFF2-40B4-BE49-F238E27FC236}">
                <a16:creationId xmlns:a16="http://schemas.microsoft.com/office/drawing/2014/main" id="{8E0CEADA-3BE0-8149-B340-EB4996CCC2C6}"/>
              </a:ext>
            </a:extLst>
          </p:cNvPr>
          <p:cNvGrpSpPr/>
          <p:nvPr/>
        </p:nvGrpSpPr>
        <p:grpSpPr>
          <a:xfrm>
            <a:off x="5942303" y="4703726"/>
            <a:ext cx="1590176" cy="381458"/>
            <a:chOff x="3833522" y="2260240"/>
            <a:chExt cx="898521" cy="226545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BD80E2E-D6C3-EB4F-B6C5-59C8EDE18451}"/>
                </a:ext>
              </a:extLst>
            </p:cNvPr>
            <p:cNvSpPr txBox="1"/>
            <p:nvPr/>
          </p:nvSpPr>
          <p:spPr>
            <a:xfrm>
              <a:off x="3833522" y="2260240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21AB29F-527C-7D49-850A-1C65BC6D3607}"/>
                </a:ext>
              </a:extLst>
            </p:cNvPr>
            <p:cNvSpPr txBox="1"/>
            <p:nvPr/>
          </p:nvSpPr>
          <p:spPr>
            <a:xfrm>
              <a:off x="4080951" y="2340557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TH</a:t>
              </a:r>
              <a:endParaRPr lang="ko-KR" altLang="en-US" sz="1600" b="1" dirty="0"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50F4F6-F8AC-9B46-8123-77B25C3EC2D2}"/>
              </a:ext>
            </a:extLst>
          </p:cNvPr>
          <p:cNvGrpSpPr/>
          <p:nvPr/>
        </p:nvGrpSpPr>
        <p:grpSpPr>
          <a:xfrm>
            <a:off x="3899234" y="2806015"/>
            <a:ext cx="1026292" cy="216715"/>
            <a:chOff x="3899234" y="2806015"/>
            <a:chExt cx="1026292" cy="216715"/>
          </a:xfrm>
        </p:grpSpPr>
        <p:grpSp>
          <p:nvGrpSpPr>
            <p:cNvPr id="87" name="그룹 835">
              <a:extLst>
                <a:ext uri="{FF2B5EF4-FFF2-40B4-BE49-F238E27FC236}">
                  <a16:creationId xmlns:a16="http://schemas.microsoft.com/office/drawing/2014/main" id="{1F77AB8B-44AF-6248-99CD-403ABECE3D18}"/>
                </a:ext>
              </a:extLst>
            </p:cNvPr>
            <p:cNvGrpSpPr/>
            <p:nvPr/>
          </p:nvGrpSpPr>
          <p:grpSpPr>
            <a:xfrm>
              <a:off x="4393398" y="2806015"/>
              <a:ext cx="532128" cy="216715"/>
              <a:chOff x="5890169" y="4312037"/>
              <a:chExt cx="1895988" cy="1103725"/>
            </a:xfrm>
          </p:grpSpPr>
          <p:grpSp>
            <p:nvGrpSpPr>
              <p:cNvPr id="89" name="그룹 822">
                <a:extLst>
                  <a:ext uri="{FF2B5EF4-FFF2-40B4-BE49-F238E27FC236}">
                    <a16:creationId xmlns:a16="http://schemas.microsoft.com/office/drawing/2014/main" id="{005668BA-0C40-8447-86FE-B5A16E495ED9}"/>
                  </a:ext>
                </a:extLst>
              </p:cNvPr>
              <p:cNvGrpSpPr/>
              <p:nvPr/>
            </p:nvGrpSpPr>
            <p:grpSpPr>
              <a:xfrm>
                <a:off x="6122466" y="4312037"/>
                <a:ext cx="1432853" cy="1103725"/>
                <a:chOff x="5991225" y="4310063"/>
                <a:chExt cx="496427" cy="273840"/>
              </a:xfrm>
            </p:grpSpPr>
            <p:cxnSp>
              <p:nvCxnSpPr>
                <p:cNvPr id="92" name="직선 연결선 771">
                  <a:extLst>
                    <a:ext uri="{FF2B5EF4-FFF2-40B4-BE49-F238E27FC236}">
                      <a16:creationId xmlns:a16="http://schemas.microsoft.com/office/drawing/2014/main" id="{4BB8BF08-A3CA-3E47-877D-643110F0C8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991225" y="4310063"/>
                  <a:ext cx="40482" cy="13692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accent6"/>
                  </a:solidFill>
                  <a:prstDash val="solid"/>
                  <a:round/>
                </a:ln>
                <a:effectLst/>
              </p:spPr>
            </p:cxnSp>
            <p:cxnSp>
              <p:nvCxnSpPr>
                <p:cNvPr id="93" name="직선 연결선 789">
                  <a:extLst>
                    <a:ext uri="{FF2B5EF4-FFF2-40B4-BE49-F238E27FC236}">
                      <a16:creationId xmlns:a16="http://schemas.microsoft.com/office/drawing/2014/main" id="{EC9830D8-96B4-8048-AFDF-E67DBBF1AF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114445" y="4310063"/>
                  <a:ext cx="82738" cy="27384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accent6"/>
                  </a:solidFill>
                  <a:prstDash val="solid"/>
                  <a:round/>
                </a:ln>
                <a:effectLst/>
              </p:spPr>
            </p:cxnSp>
            <p:cxnSp>
              <p:nvCxnSpPr>
                <p:cNvPr id="94" name="직선 연결선 792">
                  <a:extLst>
                    <a:ext uri="{FF2B5EF4-FFF2-40B4-BE49-F238E27FC236}">
                      <a16:creationId xmlns:a16="http://schemas.microsoft.com/office/drawing/2014/main" id="{F77654AE-6911-E242-BAA5-724A0C3ED5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031707" y="4310063"/>
                  <a:ext cx="82738" cy="27384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accent6"/>
                  </a:solidFill>
                  <a:prstDash val="solid"/>
                  <a:round/>
                </a:ln>
                <a:effectLst/>
              </p:spPr>
            </p:cxnSp>
            <p:cxnSp>
              <p:nvCxnSpPr>
                <p:cNvPr id="95" name="직선 연결선 807">
                  <a:extLst>
                    <a:ext uri="{FF2B5EF4-FFF2-40B4-BE49-F238E27FC236}">
                      <a16:creationId xmlns:a16="http://schemas.microsoft.com/office/drawing/2014/main" id="{8F324937-4344-EB4D-AD73-D99B45E7B4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97183" y="4310063"/>
                  <a:ext cx="82738" cy="27384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accent6"/>
                  </a:solidFill>
                  <a:prstDash val="solid"/>
                  <a:round/>
                </a:ln>
                <a:effectLst/>
              </p:spPr>
            </p:cxnSp>
            <p:cxnSp>
              <p:nvCxnSpPr>
                <p:cNvPr id="96" name="직선 연결선 810">
                  <a:extLst>
                    <a:ext uri="{FF2B5EF4-FFF2-40B4-BE49-F238E27FC236}">
                      <a16:creationId xmlns:a16="http://schemas.microsoft.com/office/drawing/2014/main" id="{FC3E79C0-F008-594C-A880-DD0501A7C7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79921" y="4310063"/>
                  <a:ext cx="82738" cy="27384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accent6"/>
                  </a:solidFill>
                  <a:prstDash val="solid"/>
                  <a:round/>
                </a:ln>
                <a:effectLst/>
              </p:spPr>
            </p:cxnSp>
            <p:cxnSp>
              <p:nvCxnSpPr>
                <p:cNvPr id="97" name="직선 연결선 815">
                  <a:extLst>
                    <a:ext uri="{FF2B5EF4-FFF2-40B4-BE49-F238E27FC236}">
                      <a16:creationId xmlns:a16="http://schemas.microsoft.com/office/drawing/2014/main" id="{BC0660E9-08AC-B048-ADF3-BF37B277F8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62659" y="4310063"/>
                  <a:ext cx="82738" cy="27384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accent6"/>
                  </a:solidFill>
                  <a:prstDash val="solid"/>
                  <a:round/>
                </a:ln>
                <a:effectLst/>
              </p:spPr>
            </p:cxnSp>
            <p:cxnSp>
              <p:nvCxnSpPr>
                <p:cNvPr id="98" name="직선 연결선 819">
                  <a:extLst>
                    <a:ext uri="{FF2B5EF4-FFF2-40B4-BE49-F238E27FC236}">
                      <a16:creationId xmlns:a16="http://schemas.microsoft.com/office/drawing/2014/main" id="{B38A9740-2060-3541-8E26-4F35769D2E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445397" y="4446983"/>
                  <a:ext cx="42255" cy="136920"/>
                </a:xfrm>
                <a:prstGeom prst="line">
                  <a:avLst/>
                </a:prstGeom>
                <a:noFill/>
                <a:ln w="22225" cap="rnd" cmpd="sng" algn="ctr">
                  <a:solidFill>
                    <a:schemeClr val="accent6"/>
                  </a:solidFill>
                  <a:prstDash val="solid"/>
                  <a:round/>
                </a:ln>
                <a:effectLst/>
              </p:spPr>
            </p:cxnSp>
          </p:grpSp>
          <p:cxnSp>
            <p:nvCxnSpPr>
              <p:cNvPr id="90" name="직선 연결선 826">
                <a:extLst>
                  <a:ext uri="{FF2B5EF4-FFF2-40B4-BE49-F238E27FC236}">
                    <a16:creationId xmlns:a16="http://schemas.microsoft.com/office/drawing/2014/main" id="{C4810A79-8B8A-3142-A74A-5DC140B5CB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0169" y="4863900"/>
                <a:ext cx="232301" cy="0"/>
              </a:xfrm>
              <a:prstGeom prst="line">
                <a:avLst/>
              </a:prstGeom>
              <a:noFill/>
              <a:ln w="22225" cap="rnd" cmpd="sng" algn="ctr">
                <a:solidFill>
                  <a:schemeClr val="accent6"/>
                </a:solidFill>
                <a:prstDash val="solid"/>
                <a:round/>
              </a:ln>
              <a:effectLst/>
            </p:spPr>
          </p:cxnSp>
          <p:cxnSp>
            <p:nvCxnSpPr>
              <p:cNvPr id="91" name="직선 연결선 832">
                <a:extLst>
                  <a:ext uri="{FF2B5EF4-FFF2-40B4-BE49-F238E27FC236}">
                    <a16:creationId xmlns:a16="http://schemas.microsoft.com/office/drawing/2014/main" id="{7AEACFBE-F06F-3146-AD66-DCC6A9EE085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52471" y="4863900"/>
                <a:ext cx="233686" cy="0"/>
              </a:xfrm>
              <a:prstGeom prst="line">
                <a:avLst/>
              </a:prstGeom>
              <a:noFill/>
              <a:ln w="22225" cap="rnd" cmpd="sng" algn="ctr">
                <a:solidFill>
                  <a:schemeClr val="accent6"/>
                </a:solidFill>
                <a:prstDash val="solid"/>
                <a:round/>
              </a:ln>
              <a:effectLst/>
            </p:spPr>
          </p:cxnSp>
        </p:grp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8262D3D2-8750-294C-BC3F-2E4A4826CD56}"/>
                </a:ext>
              </a:extLst>
            </p:cNvPr>
            <p:cNvCxnSpPr>
              <a:cxnSpLocks/>
            </p:cNvCxnSpPr>
            <p:nvPr/>
          </p:nvCxnSpPr>
          <p:spPr>
            <a:xfrm>
              <a:off x="3899234" y="2914373"/>
              <a:ext cx="384734" cy="0"/>
            </a:xfrm>
            <a:prstGeom prst="line">
              <a:avLst/>
            </a:prstGeom>
            <a:ln w="19050">
              <a:solidFill>
                <a:schemeClr val="accent6"/>
              </a:solidFill>
              <a:headEnd type="oval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7126F-F8B6-6443-B81D-D3A8C1895641}"/>
              </a:ext>
            </a:extLst>
          </p:cNvPr>
          <p:cNvGrpSpPr/>
          <p:nvPr/>
        </p:nvGrpSpPr>
        <p:grpSpPr>
          <a:xfrm>
            <a:off x="4387735" y="3396635"/>
            <a:ext cx="1106244" cy="161399"/>
            <a:chOff x="4387735" y="3396635"/>
            <a:chExt cx="1106244" cy="161399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273390B3-7786-CB4A-8DB9-5B4D4D5C8F9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109245" y="3501008"/>
              <a:ext cx="384734" cy="0"/>
            </a:xfrm>
            <a:prstGeom prst="line">
              <a:avLst/>
            </a:prstGeom>
            <a:ln w="19050">
              <a:solidFill>
                <a:srgbClr val="7030A0"/>
              </a:solidFill>
              <a:headEnd type="oval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49AC674-62A5-E34A-9434-870B241B6476}"/>
                </a:ext>
              </a:extLst>
            </p:cNvPr>
            <p:cNvGrpSpPr/>
            <p:nvPr/>
          </p:nvGrpSpPr>
          <p:grpSpPr>
            <a:xfrm>
              <a:off x="4387735" y="3396635"/>
              <a:ext cx="560658" cy="161399"/>
              <a:chOff x="6468320" y="2777873"/>
              <a:chExt cx="706095" cy="203266"/>
            </a:xfrm>
          </p:grpSpPr>
          <p:sp>
            <p:nvSpPr>
              <p:cNvPr id="101" name="타원 750">
                <a:extLst>
                  <a:ext uri="{FF2B5EF4-FFF2-40B4-BE49-F238E27FC236}">
                    <a16:creationId xmlns:a16="http://schemas.microsoft.com/office/drawing/2014/main" id="{61895741-4C80-0544-9D45-E64CBF7634EE}"/>
                  </a:ext>
                </a:extLst>
              </p:cNvPr>
              <p:cNvSpPr/>
              <p:nvPr/>
            </p:nvSpPr>
            <p:spPr>
              <a:xfrm rot="5400000">
                <a:off x="6562033" y="2852337"/>
                <a:ext cx="128802" cy="128801"/>
              </a:xfrm>
              <a:prstGeom prst="ellipse">
                <a:avLst/>
              </a:prstGeom>
              <a:solidFill>
                <a:schemeClr val="bg1"/>
              </a:solidFill>
              <a:ln w="2222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2" name="타원 751">
                <a:extLst>
                  <a:ext uri="{FF2B5EF4-FFF2-40B4-BE49-F238E27FC236}">
                    <a16:creationId xmlns:a16="http://schemas.microsoft.com/office/drawing/2014/main" id="{8FE260F0-F621-7F48-A04B-E53AF9390EE9}"/>
                  </a:ext>
                </a:extLst>
              </p:cNvPr>
              <p:cNvSpPr/>
              <p:nvPr/>
            </p:nvSpPr>
            <p:spPr>
              <a:xfrm rot="5400000">
                <a:off x="6950617" y="2852337"/>
                <a:ext cx="128802" cy="128801"/>
              </a:xfrm>
              <a:prstGeom prst="ellipse">
                <a:avLst/>
              </a:prstGeom>
              <a:solidFill>
                <a:schemeClr val="bg1"/>
              </a:solidFill>
              <a:ln w="2222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3" name="직선 연결선 752">
                <a:extLst>
                  <a:ext uri="{FF2B5EF4-FFF2-40B4-BE49-F238E27FC236}">
                    <a16:creationId xmlns:a16="http://schemas.microsoft.com/office/drawing/2014/main" id="{8768E13E-088E-8842-9F8F-3D41A5728645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 flipV="1">
                <a:off x="6766389" y="2647981"/>
                <a:ext cx="0" cy="259784"/>
              </a:xfrm>
              <a:prstGeom prst="line">
                <a:avLst/>
              </a:prstGeom>
              <a:ln w="22225" cap="sq">
                <a:solidFill>
                  <a:srgbClr val="7030A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직선 연결선 754">
                <a:extLst>
                  <a:ext uri="{FF2B5EF4-FFF2-40B4-BE49-F238E27FC236}">
                    <a16:creationId xmlns:a16="http://schemas.microsoft.com/office/drawing/2014/main" id="{1CBC5333-41A8-EE46-8C4A-B27624E3CE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68320" y="2915246"/>
                <a:ext cx="93715" cy="0"/>
              </a:xfrm>
              <a:prstGeom prst="line">
                <a:avLst/>
              </a:prstGeom>
              <a:ln w="22225" cap="sq">
                <a:solidFill>
                  <a:srgbClr val="7030A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직선 연결선 756">
                <a:extLst>
                  <a:ext uri="{FF2B5EF4-FFF2-40B4-BE49-F238E27FC236}">
                    <a16:creationId xmlns:a16="http://schemas.microsoft.com/office/drawing/2014/main" id="{EDB2CAB0-038B-C440-A22B-089821C645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80700" y="2915246"/>
                <a:ext cx="93715" cy="0"/>
              </a:xfrm>
              <a:prstGeom prst="line">
                <a:avLst/>
              </a:prstGeom>
              <a:ln w="22225" cap="sq">
                <a:solidFill>
                  <a:srgbClr val="7030A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874756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Errors in NAND Flash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71EF4-6CE2-6446-B269-5DA550DFD2CA}"/>
              </a:ext>
            </a:extLst>
          </p:cNvPr>
          <p:cNvSpPr txBox="1"/>
          <p:nvPr/>
        </p:nvSpPr>
        <p:spPr>
          <a:xfrm>
            <a:off x="6804131" y="3061320"/>
            <a:ext cx="111375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487809-8066-BA49-9993-96FB0B876A50}"/>
              </a:ext>
            </a:extLst>
          </p:cNvPr>
          <p:cNvSpPr txBox="1"/>
          <p:nvPr/>
        </p:nvSpPr>
        <p:spPr>
          <a:xfrm rot="16200000">
            <a:off x="-313935" y="3308058"/>
            <a:ext cx="3197657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Number of Cells</a:t>
            </a:r>
          </a:p>
        </p:txBody>
      </p:sp>
      <p:cxnSp>
        <p:nvCxnSpPr>
          <p:cNvPr id="14" name="Straight Arrow Connector 59">
            <a:extLst>
              <a:ext uri="{FF2B5EF4-FFF2-40B4-BE49-F238E27FC236}">
                <a16:creationId xmlns:a16="http://schemas.microsoft.com/office/drawing/2014/main" id="{C0C81B69-F2E3-D34F-88EE-1E44C454160C}"/>
              </a:ext>
            </a:extLst>
          </p:cNvPr>
          <p:cNvCxnSpPr>
            <a:cxnSpLocks/>
          </p:cNvCxnSpPr>
          <p:nvPr/>
        </p:nvCxnSpPr>
        <p:spPr>
          <a:xfrm flipV="1">
            <a:off x="1526340" y="2269362"/>
            <a:ext cx="0" cy="235092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15" name="Freeform 32">
            <a:extLst>
              <a:ext uri="{FF2B5EF4-FFF2-40B4-BE49-F238E27FC236}">
                <a16:creationId xmlns:a16="http://schemas.microsoft.com/office/drawing/2014/main" id="{8A3BE9E4-7A5D-7C43-8044-C2AB4C3AD1E9}"/>
              </a:ext>
            </a:extLst>
          </p:cNvPr>
          <p:cNvSpPr/>
          <p:nvPr/>
        </p:nvSpPr>
        <p:spPr>
          <a:xfrm>
            <a:off x="5572608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eform 32">
            <a:extLst>
              <a:ext uri="{FF2B5EF4-FFF2-40B4-BE49-F238E27FC236}">
                <a16:creationId xmlns:a16="http://schemas.microsoft.com/office/drawing/2014/main" id="{12BFD358-054C-A344-BC7F-45D29C43DCEC}"/>
              </a:ext>
            </a:extLst>
          </p:cNvPr>
          <p:cNvSpPr/>
          <p:nvPr/>
        </p:nvSpPr>
        <p:spPr>
          <a:xfrm>
            <a:off x="3962876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9EB347-8693-8047-B6A0-DBDC5A0D93C7}"/>
              </a:ext>
            </a:extLst>
          </p:cNvPr>
          <p:cNvSpPr txBox="1"/>
          <p:nvPr/>
        </p:nvSpPr>
        <p:spPr>
          <a:xfrm>
            <a:off x="4064827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eform 32">
            <a:extLst>
              <a:ext uri="{FF2B5EF4-FFF2-40B4-BE49-F238E27FC236}">
                <a16:creationId xmlns:a16="http://schemas.microsoft.com/office/drawing/2014/main" id="{9F451EC9-3DF2-F441-93F9-88BA0F9DADDA}"/>
              </a:ext>
            </a:extLst>
          </p:cNvPr>
          <p:cNvSpPr/>
          <p:nvPr/>
        </p:nvSpPr>
        <p:spPr>
          <a:xfrm>
            <a:off x="2332007" y="2268061"/>
            <a:ext cx="1387667" cy="2350921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737B29-4E74-A544-881F-A526843678E8}"/>
              </a:ext>
            </a:extLst>
          </p:cNvPr>
          <p:cNvSpPr txBox="1"/>
          <p:nvPr/>
        </p:nvSpPr>
        <p:spPr>
          <a:xfrm>
            <a:off x="2424789" y="3698640"/>
            <a:ext cx="1158328" cy="6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x-1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78">
            <a:extLst>
              <a:ext uri="{FF2B5EF4-FFF2-40B4-BE49-F238E27FC236}">
                <a16:creationId xmlns:a16="http://schemas.microsoft.com/office/drawing/2014/main" id="{F8BBFD5A-F206-0B44-8860-2BD967DE8FAE}"/>
              </a:ext>
            </a:extLst>
          </p:cNvPr>
          <p:cNvCxnSpPr>
            <a:cxnSpLocks/>
          </p:cNvCxnSpPr>
          <p:nvPr/>
        </p:nvCxnSpPr>
        <p:spPr>
          <a:xfrm>
            <a:off x="1515199" y="4622663"/>
            <a:ext cx="6224109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tailEnd type="triangle" w="lg" len="lg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203A5E3-DC2C-6647-AB85-6E1A15DFCAC6}"/>
              </a:ext>
            </a:extLst>
          </p:cNvPr>
          <p:cNvSpPr txBox="1"/>
          <p:nvPr/>
        </p:nvSpPr>
        <p:spPr>
          <a:xfrm>
            <a:off x="1292601" y="3061320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459EF6-A3B6-BD4B-9FF0-7FC115BB48DF}"/>
              </a:ext>
            </a:extLst>
          </p:cNvPr>
          <p:cNvSpPr txBox="1"/>
          <p:nvPr/>
        </p:nvSpPr>
        <p:spPr>
          <a:xfrm>
            <a:off x="5765893" y="3685250"/>
            <a:ext cx="1038238" cy="67710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P(</a:t>
            </a:r>
            <a: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x+1</a:t>
            </a: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br>
              <a:rPr lang="en-US" altLang="ko-KR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altLang="ko-KR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state</a:t>
            </a:r>
            <a:endParaRPr lang="ko-KR" altLang="en-US" sz="2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6" name="그룹 93">
            <a:extLst>
              <a:ext uri="{FF2B5EF4-FFF2-40B4-BE49-F238E27FC236}">
                <a16:creationId xmlns:a16="http://schemas.microsoft.com/office/drawing/2014/main" id="{66BC0CA2-68F6-694C-BA45-F394B7879304}"/>
              </a:ext>
            </a:extLst>
          </p:cNvPr>
          <p:cNvGrpSpPr/>
          <p:nvPr/>
        </p:nvGrpSpPr>
        <p:grpSpPr>
          <a:xfrm>
            <a:off x="2998016" y="1933945"/>
            <a:ext cx="1590176" cy="381451"/>
            <a:chOff x="4245096" y="1920152"/>
            <a:chExt cx="898521" cy="22654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3A20BDB-D64F-9740-A33D-D8CF4B3A7CE5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733AC1C-055C-C949-B68F-3B68678EDB85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9" name="그룹 99">
            <a:extLst>
              <a:ext uri="{FF2B5EF4-FFF2-40B4-BE49-F238E27FC236}">
                <a16:creationId xmlns:a16="http://schemas.microsoft.com/office/drawing/2014/main" id="{FE23A315-1FD5-DC43-A3AB-1B9A09FFF6E1}"/>
              </a:ext>
            </a:extLst>
          </p:cNvPr>
          <p:cNvGrpSpPr/>
          <p:nvPr/>
        </p:nvGrpSpPr>
        <p:grpSpPr>
          <a:xfrm>
            <a:off x="4899966" y="1933945"/>
            <a:ext cx="1590176" cy="381451"/>
            <a:chOff x="4245096" y="1920152"/>
            <a:chExt cx="898521" cy="22654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AAC97AD-97C4-3E43-9148-4FE58B7DD619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ECA5D26-D542-244C-971F-049F49AE8FA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 err="1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altLang="ko-KR" sz="1600" b="1" i="1" dirty="0" err="1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D4A42B8-8443-E448-8476-650C57E6FA5F}"/>
              </a:ext>
            </a:extLst>
          </p:cNvPr>
          <p:cNvGrpSpPr/>
          <p:nvPr/>
        </p:nvGrpSpPr>
        <p:grpSpPr>
          <a:xfrm>
            <a:off x="2823816" y="4703726"/>
            <a:ext cx="4708663" cy="381458"/>
            <a:chOff x="1284893" y="5239121"/>
            <a:chExt cx="4708663" cy="381458"/>
          </a:xfrm>
        </p:grpSpPr>
        <p:grpSp>
          <p:nvGrpSpPr>
            <p:cNvPr id="72" name="그룹 107">
              <a:extLst>
                <a:ext uri="{FF2B5EF4-FFF2-40B4-BE49-F238E27FC236}">
                  <a16:creationId xmlns:a16="http://schemas.microsoft.com/office/drawing/2014/main" id="{8E0CEADA-3BE0-8149-B340-EB4996CCC2C6}"/>
                </a:ext>
              </a:extLst>
            </p:cNvPr>
            <p:cNvGrpSpPr/>
            <p:nvPr/>
          </p:nvGrpSpPr>
          <p:grpSpPr>
            <a:xfrm>
              <a:off x="4403380" y="5239121"/>
              <a:ext cx="1590176" cy="381458"/>
              <a:chOff x="3833522" y="2260240"/>
              <a:chExt cx="898521" cy="226545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BD80E2E-D6C3-EB4F-B6C5-59C8EDE18451}"/>
                  </a:ext>
                </a:extLst>
              </p:cNvPr>
              <p:cNvSpPr txBox="1"/>
              <p:nvPr/>
            </p:nvSpPr>
            <p:spPr>
              <a:xfrm>
                <a:off x="3833522" y="2260240"/>
                <a:ext cx="368967" cy="201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altLang="ko-KR" sz="22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V</a:t>
                </a:r>
                <a:endParaRPr lang="ko-KR" altLang="en-US" sz="2200" b="1" baseline="-250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21AB29F-527C-7D49-850A-1C65BC6D3607}"/>
                  </a:ext>
                </a:extLst>
              </p:cNvPr>
              <p:cNvSpPr txBox="1"/>
              <p:nvPr/>
            </p:nvSpPr>
            <p:spPr>
              <a:xfrm>
                <a:off x="4080951" y="2340557"/>
                <a:ext cx="651092" cy="146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altLang="ko-KR" sz="1600" b="1" dirty="0">
                    <a:latin typeface="Cambria" panose="02040503050406030204" pitchFamily="18" charset="0"/>
                    <a:cs typeface="Times New Roman" panose="02020603050405020304" pitchFamily="18" charset="0"/>
                  </a:rPr>
                  <a:t>TH</a:t>
                </a:r>
                <a:endParaRPr lang="ko-KR" altLang="en-US" sz="1600" b="1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21AA65E-B6E4-464B-90EF-2C4BF6398C66}"/>
                </a:ext>
              </a:extLst>
            </p:cNvPr>
            <p:cNvSpPr txBox="1"/>
            <p:nvPr/>
          </p:nvSpPr>
          <p:spPr>
            <a:xfrm>
              <a:off x="1284893" y="5245394"/>
              <a:ext cx="4042979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latin typeface="Cambria" panose="02040503050406030204" pitchFamily="18" charset="0"/>
                  <a:cs typeface="Times New Roman" panose="02020603050405020304" pitchFamily="18" charset="0"/>
                </a:rPr>
                <a:t>Cell’s Threshold Voltage (         )  </a:t>
              </a:r>
            </a:p>
          </p:txBody>
        </p:sp>
      </p:grpSp>
      <p:grpSp>
        <p:nvGrpSpPr>
          <p:cNvPr id="41" name="그룹 93">
            <a:extLst>
              <a:ext uri="{FF2B5EF4-FFF2-40B4-BE49-F238E27FC236}">
                <a16:creationId xmlns:a16="http://schemas.microsoft.com/office/drawing/2014/main" id="{780BFBCB-326F-534A-AB5A-D7121C69D8AC}"/>
              </a:ext>
            </a:extLst>
          </p:cNvPr>
          <p:cNvGrpSpPr/>
          <p:nvPr/>
        </p:nvGrpSpPr>
        <p:grpSpPr>
          <a:xfrm>
            <a:off x="1371541" y="1933945"/>
            <a:ext cx="1590176" cy="381451"/>
            <a:chOff x="4245096" y="1920152"/>
            <a:chExt cx="898521" cy="22654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40681F1-4961-A64E-932A-263B6335DE7C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2AEDED9-B1CA-0449-996A-CC5A44FEE5C0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x-2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4" name="직선 연결선 165">
            <a:extLst>
              <a:ext uri="{FF2B5EF4-FFF2-40B4-BE49-F238E27FC236}">
                <a16:creationId xmlns:a16="http://schemas.microsoft.com/office/drawing/2014/main" id="{77E4B801-1B8C-194B-A44D-3D8B7B1DB9CF}"/>
              </a:ext>
            </a:extLst>
          </p:cNvPr>
          <p:cNvCxnSpPr/>
          <p:nvPr/>
        </p:nvCxnSpPr>
        <p:spPr>
          <a:xfrm>
            <a:off x="7095711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그룹 93">
            <a:extLst>
              <a:ext uri="{FF2B5EF4-FFF2-40B4-BE49-F238E27FC236}">
                <a16:creationId xmlns:a16="http://schemas.microsoft.com/office/drawing/2014/main" id="{64C4C433-BCE0-1C4E-92C5-E09A0EAA033A}"/>
              </a:ext>
            </a:extLst>
          </p:cNvPr>
          <p:cNvGrpSpPr/>
          <p:nvPr/>
        </p:nvGrpSpPr>
        <p:grpSpPr>
          <a:xfrm>
            <a:off x="6207415" y="1933945"/>
            <a:ext cx="1590176" cy="381451"/>
            <a:chOff x="4245096" y="1920152"/>
            <a:chExt cx="898521" cy="22654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0FE731A-3815-3647-BD49-92F197C8BE67}"/>
                </a:ext>
              </a:extLst>
            </p:cNvPr>
            <p:cNvSpPr txBox="1"/>
            <p:nvPr/>
          </p:nvSpPr>
          <p:spPr>
            <a:xfrm>
              <a:off x="4245096" y="1920152"/>
              <a:ext cx="368967" cy="20106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altLang="ko-KR" sz="22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</a:t>
              </a:r>
              <a:endParaRPr lang="ko-KR" altLang="en-US" sz="2200" b="1" baseline="-25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8BAB760-23BA-3C4F-BAF2-29A221171BFD}"/>
                </a:ext>
              </a:extLst>
            </p:cNvPr>
            <p:cNvSpPr txBox="1"/>
            <p:nvPr/>
          </p:nvSpPr>
          <p:spPr>
            <a:xfrm>
              <a:off x="4492525" y="2000464"/>
              <a:ext cx="651092" cy="1462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REF(</a:t>
              </a:r>
              <a:r>
                <a:rPr lang="en-US" altLang="ko-KR" sz="1600" b="1" i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x+1</a:t>
              </a:r>
              <a:r>
                <a:rPr lang="en-US" altLang="ko-KR" sz="1600" b="1" dirty="0">
                  <a:solidFill>
                    <a:schemeClr val="accent2">
                      <a:lumMod val="75000"/>
                    </a:scheme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33364571-D1C4-484E-B8D3-4D0DC14F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4703"/>
            <a:ext cx="8610600" cy="5680231"/>
          </a:xfrm>
        </p:spPr>
        <p:txBody>
          <a:bodyPr tIns="108000" bIns="108000"/>
          <a:lstStyle/>
          <a:p>
            <a:r>
              <a:rPr lang="en-US" sz="2400" dirty="0"/>
              <a:t>Various sources </a:t>
            </a:r>
            <a:r>
              <a:rPr lang="en-US" sz="2400" dirty="0">
                <a:solidFill>
                  <a:srgbClr val="C00000"/>
                </a:solidFill>
              </a:rPr>
              <a:t>shift and widen</a:t>
            </a:r>
            <a:r>
              <a:rPr lang="en-US" sz="2400" dirty="0"/>
              <a:t> programmed V</a:t>
            </a:r>
            <a:r>
              <a:rPr lang="en-US" sz="2400" baseline="-25000" dirty="0"/>
              <a:t>TH</a:t>
            </a:r>
            <a:r>
              <a:rPr lang="en-US" sz="2400" dirty="0"/>
              <a:t> states</a:t>
            </a:r>
          </a:p>
          <a:p>
            <a:pPr lvl="1"/>
            <a:r>
              <a:rPr lang="en-US" sz="2200" dirty="0"/>
              <a:t>Retention loss, program interference, read disturbance, etc.</a:t>
            </a:r>
            <a:endParaRPr lang="en-CH" sz="2200" dirty="0"/>
          </a:p>
        </p:txBody>
      </p:sp>
      <p:sp>
        <p:nvSpPr>
          <p:cNvPr id="38" name="Freeform 32">
            <a:extLst>
              <a:ext uri="{FF2B5EF4-FFF2-40B4-BE49-F238E27FC236}">
                <a16:creationId xmlns:a16="http://schemas.microsoft.com/office/drawing/2014/main" id="{C725AFC8-7ADB-9240-AF9A-82177D5929B8}"/>
              </a:ext>
            </a:extLst>
          </p:cNvPr>
          <p:cNvSpPr/>
          <p:nvPr/>
        </p:nvSpPr>
        <p:spPr>
          <a:xfrm>
            <a:off x="5381811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Freeform 32">
            <a:extLst>
              <a:ext uri="{FF2B5EF4-FFF2-40B4-BE49-F238E27FC236}">
                <a16:creationId xmlns:a16="http://schemas.microsoft.com/office/drawing/2014/main" id="{34FE8023-5BBE-E948-9775-26A607853E00}"/>
              </a:ext>
            </a:extLst>
          </p:cNvPr>
          <p:cNvSpPr/>
          <p:nvPr/>
        </p:nvSpPr>
        <p:spPr>
          <a:xfrm>
            <a:off x="3768714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Freeform 32">
            <a:extLst>
              <a:ext uri="{FF2B5EF4-FFF2-40B4-BE49-F238E27FC236}">
                <a16:creationId xmlns:a16="http://schemas.microsoft.com/office/drawing/2014/main" id="{6D46E709-490F-6E47-B09D-58E842AB8EC9}"/>
              </a:ext>
            </a:extLst>
          </p:cNvPr>
          <p:cNvSpPr/>
          <p:nvPr/>
        </p:nvSpPr>
        <p:spPr>
          <a:xfrm>
            <a:off x="2142489" y="2445867"/>
            <a:ext cx="1513246" cy="2166629"/>
          </a:xfrm>
          <a:custGeom>
            <a:avLst/>
            <a:gdLst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70 h 1965313"/>
              <a:gd name="connsiteX1" fmla="*/ 1992573 w 3807725"/>
              <a:gd name="connsiteY1" fmla="*/ 35 h 1965313"/>
              <a:gd name="connsiteX2" fmla="*/ 3807725 w 3807725"/>
              <a:gd name="connsiteY2" fmla="*/ 1965313 h 1965313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2 h 1965305"/>
              <a:gd name="connsiteX1" fmla="*/ 1992573 w 3807725"/>
              <a:gd name="connsiteY1" fmla="*/ 27 h 1965305"/>
              <a:gd name="connsiteX2" fmla="*/ 3807725 w 3807725"/>
              <a:gd name="connsiteY2" fmla="*/ 1965305 h 1965305"/>
              <a:gd name="connsiteX0" fmla="*/ 0 w 3807725"/>
              <a:gd name="connsiteY0" fmla="*/ 1924361 h 1965304"/>
              <a:gd name="connsiteX1" fmla="*/ 1992573 w 3807725"/>
              <a:gd name="connsiteY1" fmla="*/ 26 h 1965304"/>
              <a:gd name="connsiteX2" fmla="*/ 3807725 w 3807725"/>
              <a:gd name="connsiteY2" fmla="*/ 1965304 h 1965304"/>
              <a:gd name="connsiteX0" fmla="*/ 0 w 3807725"/>
              <a:gd name="connsiteY0" fmla="*/ 1924358 h 1965301"/>
              <a:gd name="connsiteX1" fmla="*/ 1992573 w 3807725"/>
              <a:gd name="connsiteY1" fmla="*/ 23 h 1965301"/>
              <a:gd name="connsiteX2" fmla="*/ 3807725 w 3807725"/>
              <a:gd name="connsiteY2" fmla="*/ 1965301 h 1965301"/>
              <a:gd name="connsiteX0" fmla="*/ 0 w 3807725"/>
              <a:gd name="connsiteY0" fmla="*/ 1924360 h 1965303"/>
              <a:gd name="connsiteX1" fmla="*/ 1992573 w 3807725"/>
              <a:gd name="connsiteY1" fmla="*/ 25 h 1965303"/>
              <a:gd name="connsiteX2" fmla="*/ 3807725 w 3807725"/>
              <a:gd name="connsiteY2" fmla="*/ 1965303 h 1965303"/>
              <a:gd name="connsiteX0" fmla="*/ 0 w 3784113"/>
              <a:gd name="connsiteY0" fmla="*/ 1951633 h 1965281"/>
              <a:gd name="connsiteX1" fmla="*/ 1968961 w 3784113"/>
              <a:gd name="connsiteY1" fmla="*/ 3 h 1965281"/>
              <a:gd name="connsiteX2" fmla="*/ 3784113 w 3784113"/>
              <a:gd name="connsiteY2" fmla="*/ 1965281 h 1965281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  <a:gd name="connsiteX0" fmla="*/ 0 w 3784113"/>
              <a:gd name="connsiteY0" fmla="*/ 1965277 h 1965278"/>
              <a:gd name="connsiteX1" fmla="*/ 1968961 w 3784113"/>
              <a:gd name="connsiteY1" fmla="*/ 0 h 1965278"/>
              <a:gd name="connsiteX2" fmla="*/ 3784113 w 3784113"/>
              <a:gd name="connsiteY2" fmla="*/ 1965278 h 19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4113" h="1965278">
                <a:moveTo>
                  <a:pt x="0" y="1965277"/>
                </a:moveTo>
                <a:cubicBezTo>
                  <a:pt x="234630" y="1392071"/>
                  <a:pt x="724317" y="0"/>
                  <a:pt x="1968961" y="0"/>
                </a:cubicBezTo>
                <a:cubicBezTo>
                  <a:pt x="3213605" y="0"/>
                  <a:pt x="3584157" y="1405720"/>
                  <a:pt x="3784113" y="1965278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en-US" sz="1600" kern="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직선 연결선 165">
            <a:extLst>
              <a:ext uri="{FF2B5EF4-FFF2-40B4-BE49-F238E27FC236}">
                <a16:creationId xmlns:a16="http://schemas.microsoft.com/office/drawing/2014/main" id="{D1FB8450-2D63-2247-8AF2-FC36E893223C}"/>
              </a:ext>
            </a:extLst>
          </p:cNvPr>
          <p:cNvCxnSpPr/>
          <p:nvPr/>
        </p:nvCxnSpPr>
        <p:spPr>
          <a:xfrm>
            <a:off x="3886312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164">
            <a:extLst>
              <a:ext uri="{FF2B5EF4-FFF2-40B4-BE49-F238E27FC236}">
                <a16:creationId xmlns:a16="http://schemas.microsoft.com/office/drawing/2014/main" id="{1C1C8B72-F25B-884B-882B-FD331577C74F}"/>
              </a:ext>
            </a:extLst>
          </p:cNvPr>
          <p:cNvCxnSpPr/>
          <p:nvPr/>
        </p:nvCxnSpPr>
        <p:spPr>
          <a:xfrm>
            <a:off x="5488176" y="2375660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165">
            <a:extLst>
              <a:ext uri="{FF2B5EF4-FFF2-40B4-BE49-F238E27FC236}">
                <a16:creationId xmlns:a16="http://schemas.microsoft.com/office/drawing/2014/main" id="{7DE88520-A7F2-C245-AE00-6138EFCAE6BE}"/>
              </a:ext>
            </a:extLst>
          </p:cNvPr>
          <p:cNvCxnSpPr/>
          <p:nvPr/>
        </p:nvCxnSpPr>
        <p:spPr>
          <a:xfrm>
            <a:off x="2259837" y="2375662"/>
            <a:ext cx="0" cy="2252586"/>
          </a:xfrm>
          <a:prstGeom prst="line">
            <a:avLst/>
          </a:prstGeom>
          <a:ln w="158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7C0317C8-3BE6-1C43-8DBF-28BA17C4F6E7}"/>
              </a:ext>
            </a:extLst>
          </p:cNvPr>
          <p:cNvSpPr txBox="1"/>
          <p:nvPr/>
        </p:nvSpPr>
        <p:spPr>
          <a:xfrm>
            <a:off x="2854448" y="2672125"/>
            <a:ext cx="1952518" cy="326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2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Retention loss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E30A80-8A09-EA4D-87B6-51EDD9A55D86}"/>
              </a:ext>
            </a:extLst>
          </p:cNvPr>
          <p:cNvSpPr txBox="1"/>
          <p:nvPr/>
        </p:nvSpPr>
        <p:spPr>
          <a:xfrm>
            <a:off x="3027850" y="3183549"/>
            <a:ext cx="3414959" cy="3456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 latinLnBrk="0"/>
            <a:r>
              <a:rPr lang="en-US" sz="22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Interference/disturbance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C132BD-AC09-6D40-B65E-1F701E937F6C}"/>
              </a:ext>
            </a:extLst>
          </p:cNvPr>
          <p:cNvSpPr/>
          <p:nvPr/>
        </p:nvSpPr>
        <p:spPr>
          <a:xfrm>
            <a:off x="-14601" y="5098441"/>
            <a:ext cx="9144000" cy="1223043"/>
          </a:xfrm>
          <a:prstGeom prst="rect">
            <a:avLst/>
          </a:prstGeom>
          <a:solidFill>
            <a:srgbClr val="FFEE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Modern NAND flash memory is </a:t>
            </a:r>
            <a:br>
              <a:rPr lang="en-CH" sz="3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highly error-prone </a:t>
            </a:r>
            <a:r>
              <a:rPr lang="en-CH" sz="3200" dirty="0">
                <a:solidFill>
                  <a:schemeClr val="tx1"/>
                </a:solidFill>
                <a:latin typeface="Helvetica" pitchFamily="2" charset="0"/>
              </a:rPr>
              <a:t>due to 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narrow V</a:t>
            </a:r>
            <a:r>
              <a:rPr lang="en-CH" sz="3200" baseline="-25000" dirty="0">
                <a:solidFill>
                  <a:srgbClr val="C00000"/>
                </a:solidFill>
                <a:latin typeface="Helvetica" pitchFamily="2" charset="0"/>
              </a:rPr>
              <a:t>TH</a:t>
            </a:r>
            <a:r>
              <a:rPr lang="en-CH" sz="3200" dirty="0">
                <a:solidFill>
                  <a:srgbClr val="C00000"/>
                </a:solidFill>
                <a:latin typeface="Helvetica" pitchFamily="2" charset="0"/>
              </a:rPr>
              <a:t> margins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D02CBDC-37AB-6E48-8B93-9DAF91B94E94}"/>
              </a:ext>
            </a:extLst>
          </p:cNvPr>
          <p:cNvGrpSpPr/>
          <p:nvPr/>
        </p:nvGrpSpPr>
        <p:grpSpPr>
          <a:xfrm>
            <a:off x="301005" y="3838425"/>
            <a:ext cx="5187268" cy="1421331"/>
            <a:chOff x="301005" y="3838425"/>
            <a:chExt cx="5187268" cy="1421331"/>
          </a:xfrm>
        </p:grpSpPr>
        <p:sp>
          <p:nvSpPr>
            <p:cNvPr id="57" name="이등변 삼각형 176">
              <a:extLst>
                <a:ext uri="{FF2B5EF4-FFF2-40B4-BE49-F238E27FC236}">
                  <a16:creationId xmlns:a16="http://schemas.microsoft.com/office/drawing/2014/main" id="{7809AF77-BF8A-4E4A-A563-1AC937A2F31D}"/>
                </a:ext>
              </a:extLst>
            </p:cNvPr>
            <p:cNvSpPr/>
            <p:nvPr/>
          </p:nvSpPr>
          <p:spPr>
            <a:xfrm>
              <a:off x="2148557" y="3838425"/>
              <a:ext cx="119187" cy="775912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58" name="이등변 삼각형 176">
              <a:extLst>
                <a:ext uri="{FF2B5EF4-FFF2-40B4-BE49-F238E27FC236}">
                  <a16:creationId xmlns:a16="http://schemas.microsoft.com/office/drawing/2014/main" id="{5B5E1E9B-1387-5142-A94F-A45B338A2A6E}"/>
                </a:ext>
              </a:extLst>
            </p:cNvPr>
            <p:cNvSpPr/>
            <p:nvPr/>
          </p:nvSpPr>
          <p:spPr>
            <a:xfrm>
              <a:off x="3774261" y="3838425"/>
              <a:ext cx="119187" cy="775912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59" name="이등변 삼각형 176">
              <a:extLst>
                <a:ext uri="{FF2B5EF4-FFF2-40B4-BE49-F238E27FC236}">
                  <a16:creationId xmlns:a16="http://schemas.microsoft.com/office/drawing/2014/main" id="{90091C6B-6C84-3342-A889-ECE662A294F7}"/>
                </a:ext>
              </a:extLst>
            </p:cNvPr>
            <p:cNvSpPr/>
            <p:nvPr/>
          </p:nvSpPr>
          <p:spPr>
            <a:xfrm>
              <a:off x="5369086" y="3838425"/>
              <a:ext cx="119187" cy="775912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4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8CFA784-0E17-0B43-B42C-98C8A11B8C53}"/>
                </a:ext>
              </a:extLst>
            </p:cNvPr>
            <p:cNvSpPr txBox="1"/>
            <p:nvPr/>
          </p:nvSpPr>
          <p:spPr>
            <a:xfrm>
              <a:off x="301005" y="4428759"/>
              <a:ext cx="2459266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0"/>
              <a:r>
                <a:rPr lang="en-US" sz="2400" b="1" i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Erroneous cells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462F624-ED6E-EB48-BFBF-E6D1BC7A2F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31841" y="4499213"/>
              <a:ext cx="570315" cy="204513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화살표: 오른쪽 552">
            <a:extLst>
              <a:ext uri="{FF2B5EF4-FFF2-40B4-BE49-F238E27FC236}">
                <a16:creationId xmlns:a16="http://schemas.microsoft.com/office/drawing/2014/main" id="{032B8C63-F01B-CF44-9C02-8533F137D024}"/>
              </a:ext>
            </a:extLst>
          </p:cNvPr>
          <p:cNvSpPr/>
          <p:nvPr/>
        </p:nvSpPr>
        <p:spPr>
          <a:xfrm rot="10800000">
            <a:off x="2334936" y="2757333"/>
            <a:ext cx="545431" cy="187622"/>
          </a:xfrm>
          <a:prstGeom prst="rightArrow">
            <a:avLst>
              <a:gd name="adj1" fmla="val 50000"/>
              <a:gd name="adj2" fmla="val 88902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56" name="화살표: 오른쪽 552">
            <a:extLst>
              <a:ext uri="{FF2B5EF4-FFF2-40B4-BE49-F238E27FC236}">
                <a16:creationId xmlns:a16="http://schemas.microsoft.com/office/drawing/2014/main" id="{7F919826-61CF-CB4B-8360-2CC967C15BC2}"/>
              </a:ext>
            </a:extLst>
          </p:cNvPr>
          <p:cNvSpPr/>
          <p:nvPr/>
        </p:nvSpPr>
        <p:spPr>
          <a:xfrm>
            <a:off x="6415550" y="3295667"/>
            <a:ext cx="545431" cy="187622"/>
          </a:xfrm>
          <a:prstGeom prst="rightArrow">
            <a:avLst>
              <a:gd name="adj1" fmla="val 50000"/>
              <a:gd name="adj2" fmla="val 88902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</p:spTree>
    <p:extLst>
      <p:ext uri="{BB962C8B-B14F-4D97-AF65-F5344CB8AC3E}">
        <p14:creationId xmlns:p14="http://schemas.microsoft.com/office/powerpoint/2010/main" val="2435502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B64D-B249-704A-AB40-CD24AF2F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Error-Correcting Codes (ECC)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A261A-9E2A-0E4E-9C8A-B7EBF096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tIns="108000" bIns="108000"/>
          <a:lstStyle/>
          <a:p>
            <a:r>
              <a:rPr lang="en-US" dirty="0"/>
              <a:t>Store </a:t>
            </a:r>
            <a:r>
              <a:rPr lang="en-US" dirty="0">
                <a:solidFill>
                  <a:srgbClr val="0070C0"/>
                </a:solidFill>
              </a:rPr>
              <a:t>redundant information </a:t>
            </a:r>
            <a:r>
              <a:rPr lang="en-US" dirty="0"/>
              <a:t>(ECC parity) for </a:t>
            </a:r>
            <a:r>
              <a:rPr lang="en-US" dirty="0">
                <a:solidFill>
                  <a:srgbClr val="0070C0"/>
                </a:solidFill>
              </a:rPr>
              <a:t>error correction</a:t>
            </a:r>
            <a:endParaRPr lang="en-CH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00A33-446A-F942-9F83-5543CCBC7C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E1FAE70-613D-7D42-B450-7A6AB019D902}"/>
              </a:ext>
            </a:extLst>
          </p:cNvPr>
          <p:cNvSpPr/>
          <p:nvPr/>
        </p:nvSpPr>
        <p:spPr>
          <a:xfrm>
            <a:off x="200532" y="2096852"/>
            <a:ext cx="4176464" cy="2808312"/>
          </a:xfrm>
          <a:prstGeom prst="roundRect">
            <a:avLst>
              <a:gd name="adj" fmla="val 6167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CH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NAND Flash Chip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4794C6-6AF6-4E42-973E-260D108E2D8E}"/>
              </a:ext>
            </a:extLst>
          </p:cNvPr>
          <p:cNvSpPr txBox="1"/>
          <p:nvPr/>
        </p:nvSpPr>
        <p:spPr>
          <a:xfrm>
            <a:off x="289816" y="2893794"/>
            <a:ext cx="92063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CH" sz="2400" b="1" dirty="0">
                <a:latin typeface="Cambria" panose="02040503050406030204" pitchFamily="18" charset="0"/>
              </a:rPr>
              <a:t>Page 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18A598-BA59-2744-AD26-4DD56C10AB49}"/>
              </a:ext>
            </a:extLst>
          </p:cNvPr>
          <p:cNvSpPr/>
          <p:nvPr/>
        </p:nvSpPr>
        <p:spPr>
          <a:xfrm>
            <a:off x="1316656" y="2893794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49F0BD-6060-234F-93EB-91F3957BA311}"/>
              </a:ext>
            </a:extLst>
          </p:cNvPr>
          <p:cNvSpPr txBox="1"/>
          <p:nvPr/>
        </p:nvSpPr>
        <p:spPr>
          <a:xfrm>
            <a:off x="289816" y="3253834"/>
            <a:ext cx="92063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CH" sz="2400" b="1" dirty="0">
                <a:latin typeface="Cambria" panose="02040503050406030204" pitchFamily="18" charset="0"/>
              </a:rPr>
              <a:t>Page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4239DA-9C25-AE47-9FFD-8C648896117F}"/>
              </a:ext>
            </a:extLst>
          </p:cNvPr>
          <p:cNvSpPr/>
          <p:nvPr/>
        </p:nvSpPr>
        <p:spPr>
          <a:xfrm>
            <a:off x="1316656" y="3253834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89C1D7-30A4-4D41-96E4-091A61619D62}"/>
              </a:ext>
            </a:extLst>
          </p:cNvPr>
          <p:cNvSpPr txBox="1"/>
          <p:nvPr/>
        </p:nvSpPr>
        <p:spPr>
          <a:xfrm>
            <a:off x="289816" y="3613874"/>
            <a:ext cx="92063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CH" sz="2400" b="1" dirty="0">
                <a:latin typeface="Cambria" panose="02040503050406030204" pitchFamily="18" charset="0"/>
              </a:rPr>
              <a:t>Page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654872-EE17-9B47-9925-4D14A933C05C}"/>
              </a:ext>
            </a:extLst>
          </p:cNvPr>
          <p:cNvSpPr/>
          <p:nvPr/>
        </p:nvSpPr>
        <p:spPr>
          <a:xfrm>
            <a:off x="1316656" y="3613874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5AB9A6-888D-8F49-8AE5-CE8F82CE2E77}"/>
              </a:ext>
            </a:extLst>
          </p:cNvPr>
          <p:cNvSpPr txBox="1"/>
          <p:nvPr/>
        </p:nvSpPr>
        <p:spPr>
          <a:xfrm>
            <a:off x="289816" y="3983206"/>
            <a:ext cx="92063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CH" sz="2400" b="1" dirty="0">
                <a:latin typeface="Cambria" panose="02040503050406030204" pitchFamily="18" charset="0"/>
              </a:rPr>
              <a:t>Page 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41422A-F7EB-AE4C-9105-321A5C587D96}"/>
              </a:ext>
            </a:extLst>
          </p:cNvPr>
          <p:cNvSpPr/>
          <p:nvPr/>
        </p:nvSpPr>
        <p:spPr>
          <a:xfrm>
            <a:off x="1316656" y="3983206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9AEF99-4860-5A42-853D-027705D93B1A}"/>
              </a:ext>
            </a:extLst>
          </p:cNvPr>
          <p:cNvSpPr txBox="1"/>
          <p:nvPr/>
        </p:nvSpPr>
        <p:spPr>
          <a:xfrm rot="5400000">
            <a:off x="1889098" y="4289474"/>
            <a:ext cx="1158328" cy="5771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3200" b="1" baseline="-25000" dirty="0">
                <a:latin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ko-KR" altLang="en-US" sz="3200" b="1" baseline="-25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E2FA5573-440B-8D4E-A3B8-D723A035D6ED}"/>
              </a:ext>
            </a:extLst>
          </p:cNvPr>
          <p:cNvSpPr/>
          <p:nvPr/>
        </p:nvSpPr>
        <p:spPr>
          <a:xfrm rot="18900000">
            <a:off x="1579973" y="2940869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6" name="Cross 15">
            <a:extLst>
              <a:ext uri="{FF2B5EF4-FFF2-40B4-BE49-F238E27FC236}">
                <a16:creationId xmlns:a16="http://schemas.microsoft.com/office/drawing/2014/main" id="{D175A8F6-5744-964C-A96D-2807FE2D1BAF}"/>
              </a:ext>
            </a:extLst>
          </p:cNvPr>
          <p:cNvSpPr/>
          <p:nvPr/>
        </p:nvSpPr>
        <p:spPr>
          <a:xfrm rot="18900000">
            <a:off x="2249876" y="2940869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79666593-DB77-4943-850E-421BCA86E9AF}"/>
              </a:ext>
            </a:extLst>
          </p:cNvPr>
          <p:cNvSpPr/>
          <p:nvPr/>
        </p:nvSpPr>
        <p:spPr>
          <a:xfrm rot="18900000">
            <a:off x="2816469" y="2940869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A5701DAA-F0E4-F049-8E81-C23C8A3D2A0C}"/>
              </a:ext>
            </a:extLst>
          </p:cNvPr>
          <p:cNvSpPr/>
          <p:nvPr/>
        </p:nvSpPr>
        <p:spPr>
          <a:xfrm rot="18900000">
            <a:off x="1808358" y="3303776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Cross 18">
            <a:extLst>
              <a:ext uri="{FF2B5EF4-FFF2-40B4-BE49-F238E27FC236}">
                <a16:creationId xmlns:a16="http://schemas.microsoft.com/office/drawing/2014/main" id="{A38C7080-62FF-544D-B15F-4553956C0502}"/>
              </a:ext>
            </a:extLst>
          </p:cNvPr>
          <p:cNvSpPr/>
          <p:nvPr/>
        </p:nvSpPr>
        <p:spPr>
          <a:xfrm rot="18900000">
            <a:off x="2384422" y="3303776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1" name="Cross 20">
            <a:extLst>
              <a:ext uri="{FF2B5EF4-FFF2-40B4-BE49-F238E27FC236}">
                <a16:creationId xmlns:a16="http://schemas.microsoft.com/office/drawing/2014/main" id="{769D07C4-DC0D-F24D-AD19-F3E175853A17}"/>
              </a:ext>
            </a:extLst>
          </p:cNvPr>
          <p:cNvSpPr/>
          <p:nvPr/>
        </p:nvSpPr>
        <p:spPr>
          <a:xfrm rot="18900000">
            <a:off x="2049090" y="3663162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9797022E-ED12-5B4D-A671-FB1DF80F6A9A}"/>
              </a:ext>
            </a:extLst>
          </p:cNvPr>
          <p:cNvSpPr/>
          <p:nvPr/>
        </p:nvSpPr>
        <p:spPr>
          <a:xfrm rot="18900000">
            <a:off x="2816470" y="3663162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4C113B72-23CF-8D4A-A814-B276EBF1BC2D}"/>
              </a:ext>
            </a:extLst>
          </p:cNvPr>
          <p:cNvSpPr/>
          <p:nvPr/>
        </p:nvSpPr>
        <p:spPr>
          <a:xfrm rot="18900000">
            <a:off x="1376310" y="4033568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Cross 24">
            <a:extLst>
              <a:ext uri="{FF2B5EF4-FFF2-40B4-BE49-F238E27FC236}">
                <a16:creationId xmlns:a16="http://schemas.microsoft.com/office/drawing/2014/main" id="{AA301007-24FF-A54C-8C1B-2FCBE5BF7E6E}"/>
              </a:ext>
            </a:extLst>
          </p:cNvPr>
          <p:cNvSpPr/>
          <p:nvPr/>
        </p:nvSpPr>
        <p:spPr>
          <a:xfrm rot="18900000">
            <a:off x="2240406" y="4033568"/>
            <a:ext cx="288032" cy="288032"/>
          </a:xfrm>
          <a:prstGeom prst="plus">
            <a:avLst>
              <a:gd name="adj" fmla="val 39003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H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42B0169-DE6D-6140-B18B-F15416009E9B}"/>
              </a:ext>
            </a:extLst>
          </p:cNvPr>
          <p:cNvGrpSpPr/>
          <p:nvPr/>
        </p:nvGrpSpPr>
        <p:grpSpPr>
          <a:xfrm>
            <a:off x="2745232" y="2893794"/>
            <a:ext cx="1451744" cy="1840642"/>
            <a:chOff x="2868228" y="2893794"/>
            <a:chExt cx="1451744" cy="184064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CA874E4-BEA1-0E40-860A-6C471A523FD0}"/>
                </a:ext>
              </a:extLst>
            </p:cNvPr>
            <p:cNvSpPr/>
            <p:nvPr/>
          </p:nvSpPr>
          <p:spPr>
            <a:xfrm>
              <a:off x="3375374" y="2893794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A44AECF-6EF6-534A-BAC4-8BD12C61AB6D}"/>
                </a:ext>
              </a:extLst>
            </p:cNvPr>
            <p:cNvSpPr/>
            <p:nvPr/>
          </p:nvSpPr>
          <p:spPr>
            <a:xfrm>
              <a:off x="3375374" y="3253834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5725204-B528-BE4D-83DF-81245A3D3A8E}"/>
                </a:ext>
              </a:extLst>
            </p:cNvPr>
            <p:cNvSpPr/>
            <p:nvPr/>
          </p:nvSpPr>
          <p:spPr>
            <a:xfrm>
              <a:off x="3375374" y="3613874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07B93EA-7B4B-614A-BDE7-8286F1D78AA2}"/>
                </a:ext>
              </a:extLst>
            </p:cNvPr>
            <p:cNvSpPr/>
            <p:nvPr/>
          </p:nvSpPr>
          <p:spPr>
            <a:xfrm>
              <a:off x="3375374" y="3983206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82985CF-1917-C74E-B6A6-1D622DAF781F}"/>
                </a:ext>
              </a:extLst>
            </p:cNvPr>
            <p:cNvSpPr txBox="1"/>
            <p:nvPr/>
          </p:nvSpPr>
          <p:spPr>
            <a:xfrm>
              <a:off x="2868228" y="4365104"/>
              <a:ext cx="1451744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CH" sz="2400" b="1" dirty="0">
                  <a:solidFill>
                    <a:srgbClr val="0070C0"/>
                  </a:solidFill>
                  <a:latin typeface="Cambria" panose="02040503050406030204" pitchFamily="18" charset="0"/>
                </a:rPr>
                <a:t>ECC Parity</a:t>
              </a:r>
            </a:p>
          </p:txBody>
        </p:sp>
        <p:sp>
          <p:nvSpPr>
            <p:cNvPr id="32" name="Cross 31">
              <a:extLst>
                <a:ext uri="{FF2B5EF4-FFF2-40B4-BE49-F238E27FC236}">
                  <a16:creationId xmlns:a16="http://schemas.microsoft.com/office/drawing/2014/main" id="{94FBFA5B-DCB8-D841-9D8F-6F37E723E9C4}"/>
                </a:ext>
              </a:extLst>
            </p:cNvPr>
            <p:cNvSpPr/>
            <p:nvPr/>
          </p:nvSpPr>
          <p:spPr>
            <a:xfrm rot="18900000">
              <a:off x="3935446" y="2940869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3" name="Cross 32">
              <a:extLst>
                <a:ext uri="{FF2B5EF4-FFF2-40B4-BE49-F238E27FC236}">
                  <a16:creationId xmlns:a16="http://schemas.microsoft.com/office/drawing/2014/main" id="{CC43C0CE-9ACA-DD49-B219-8098C1B97B20}"/>
                </a:ext>
              </a:extLst>
            </p:cNvPr>
            <p:cNvSpPr/>
            <p:nvPr/>
          </p:nvSpPr>
          <p:spPr>
            <a:xfrm rot="18900000">
              <a:off x="3567083" y="3664590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F510A10-FADA-984C-8AAD-C71ABE9C52B5}"/>
              </a:ext>
            </a:extLst>
          </p:cNvPr>
          <p:cNvGrpSpPr/>
          <p:nvPr/>
        </p:nvGrpSpPr>
        <p:grpSpPr>
          <a:xfrm>
            <a:off x="5745148" y="2096852"/>
            <a:ext cx="3184023" cy="2808312"/>
            <a:chOff x="5724128" y="2096852"/>
            <a:chExt cx="3184023" cy="2808312"/>
          </a:xfrm>
        </p:grpSpPr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11F3823C-06F1-0446-A740-85CD402344BB}"/>
                </a:ext>
              </a:extLst>
            </p:cNvPr>
            <p:cNvSpPr/>
            <p:nvPr/>
          </p:nvSpPr>
          <p:spPr>
            <a:xfrm>
              <a:off x="5724128" y="2096852"/>
              <a:ext cx="3184023" cy="2808312"/>
            </a:xfrm>
            <a:prstGeom prst="roundRect">
              <a:avLst>
                <a:gd name="adj" fmla="val 616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r>
                <a:rPr lang="en-CH" sz="24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Flash Controller</a:t>
              </a:r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CA58139A-3D5E-D74B-B248-E1462D2F3579}"/>
                </a:ext>
              </a:extLst>
            </p:cNvPr>
            <p:cNvSpPr/>
            <p:nvPr/>
          </p:nvSpPr>
          <p:spPr>
            <a:xfrm>
              <a:off x="5813862" y="3772875"/>
              <a:ext cx="3004554" cy="1008112"/>
            </a:xfrm>
            <a:prstGeom prst="roundRect">
              <a:avLst>
                <a:gd name="adj" fmla="val 61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r>
                <a:rPr lang="en-CH" sz="22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ECC Engine</a:t>
              </a:r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F9E589D2-3CC8-B144-A1AC-6E57B76497B5}"/>
                </a:ext>
              </a:extLst>
            </p:cNvPr>
            <p:cNvSpPr/>
            <p:nvPr/>
          </p:nvSpPr>
          <p:spPr>
            <a:xfrm>
              <a:off x="5813862" y="2643350"/>
              <a:ext cx="3004554" cy="1008112"/>
            </a:xfrm>
            <a:prstGeom prst="roundRect">
              <a:avLst>
                <a:gd name="adj" fmla="val 61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CH" sz="22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Request Handler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DB2693D-CD5C-BA4F-9251-166BC7BCA520}"/>
              </a:ext>
            </a:extLst>
          </p:cNvPr>
          <p:cNvGrpSpPr/>
          <p:nvPr/>
        </p:nvGrpSpPr>
        <p:grpSpPr>
          <a:xfrm>
            <a:off x="4376996" y="2808723"/>
            <a:ext cx="1457886" cy="677108"/>
            <a:chOff x="4376996" y="2808723"/>
            <a:chExt cx="1457886" cy="677108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4A0F085-BB86-D048-AA01-4BC709FE3C2A}"/>
                </a:ext>
              </a:extLst>
            </p:cNvPr>
            <p:cNvSpPr txBox="1"/>
            <p:nvPr/>
          </p:nvSpPr>
          <p:spPr>
            <a:xfrm>
              <a:off x="4420712" y="2808723"/>
              <a:ext cx="1252202" cy="6771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NAND</a:t>
              </a:r>
            </a:p>
            <a:p>
              <a:pPr algn="ctr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command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E758A568-4E98-7946-BA4D-749CD1EA3410}"/>
                </a:ext>
              </a:extLst>
            </p:cNvPr>
            <p:cNvCxnSpPr>
              <a:cxnSpLocks/>
              <a:stCxn id="44" idx="1"/>
            </p:cNvCxnSpPr>
            <p:nvPr/>
          </p:nvCxnSpPr>
          <p:spPr>
            <a:xfrm flipH="1">
              <a:off x="4376996" y="3147406"/>
              <a:ext cx="1457886" cy="0"/>
            </a:xfrm>
            <a:prstGeom prst="straightConnector1">
              <a:avLst/>
            </a:prstGeom>
            <a:ln w="15875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4D3FD14-62EB-6E42-A996-C2ABCDC09ACB}"/>
              </a:ext>
            </a:extLst>
          </p:cNvPr>
          <p:cNvGrpSpPr/>
          <p:nvPr/>
        </p:nvGrpSpPr>
        <p:grpSpPr>
          <a:xfrm>
            <a:off x="4376996" y="3945328"/>
            <a:ext cx="1457886" cy="677108"/>
            <a:chOff x="4376996" y="3945328"/>
            <a:chExt cx="1457886" cy="677108"/>
          </a:xfrm>
        </p:grpSpPr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7872613F-36EA-5843-AAE0-C8955982DAAB}"/>
                </a:ext>
              </a:extLst>
            </p:cNvPr>
            <p:cNvCxnSpPr>
              <a:cxnSpLocks/>
              <a:stCxn id="41" idx="1"/>
            </p:cNvCxnSpPr>
            <p:nvPr/>
          </p:nvCxnSpPr>
          <p:spPr>
            <a:xfrm flipH="1">
              <a:off x="4376996" y="4276931"/>
              <a:ext cx="1457886" cy="0"/>
            </a:xfrm>
            <a:prstGeom prst="straightConnector1">
              <a:avLst/>
            </a:prstGeom>
            <a:ln w="15875">
              <a:solidFill>
                <a:srgbClr val="7030A0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8B007B2-612C-CA43-ACD0-A4AFB17FE979}"/>
                </a:ext>
              </a:extLst>
            </p:cNvPr>
            <p:cNvSpPr txBox="1"/>
            <p:nvPr/>
          </p:nvSpPr>
          <p:spPr>
            <a:xfrm>
              <a:off x="4508084" y="3945328"/>
              <a:ext cx="1037593" cy="6771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Data</a:t>
              </a:r>
            </a:p>
            <a:p>
              <a:pPr algn="ctr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transfer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70CDF64-3D9E-9D41-A8B3-EE3B520A78B0}"/>
              </a:ext>
            </a:extLst>
          </p:cNvPr>
          <p:cNvGrpSpPr/>
          <p:nvPr/>
        </p:nvGrpSpPr>
        <p:grpSpPr>
          <a:xfrm>
            <a:off x="6693530" y="1407478"/>
            <a:ext cx="1543949" cy="689374"/>
            <a:chOff x="6672510" y="1407478"/>
            <a:chExt cx="1543949" cy="689374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B6A9B3F-DAB2-8344-A482-E77190A926E0}"/>
                </a:ext>
              </a:extLst>
            </p:cNvPr>
            <p:cNvSpPr txBox="1"/>
            <p:nvPr/>
          </p:nvSpPr>
          <p:spPr>
            <a:xfrm>
              <a:off x="6672510" y="1407478"/>
              <a:ext cx="1543949" cy="3385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CH" sz="2200" b="1" i="1" dirty="0">
                  <a:solidFill>
                    <a:srgbClr val="7030A0"/>
                  </a:solidFill>
                  <a:latin typeface="Cambria" panose="02040503050406030204" pitchFamily="18" charset="0"/>
                </a:rPr>
                <a:t>Read Page 0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4FE0297-D457-3944-AECF-DF215C50C197}"/>
                </a:ext>
              </a:extLst>
            </p:cNvPr>
            <p:cNvCxnSpPr>
              <a:cxnSpLocks/>
            </p:cNvCxnSpPr>
            <p:nvPr/>
          </p:nvCxnSpPr>
          <p:spPr>
            <a:xfrm>
              <a:off x="7410276" y="1746032"/>
              <a:ext cx="0" cy="350820"/>
            </a:xfrm>
            <a:prstGeom prst="straightConnector1">
              <a:avLst/>
            </a:prstGeom>
            <a:ln w="15875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9F398F9-1C18-C14F-A082-E0E879D69526}"/>
              </a:ext>
            </a:extLst>
          </p:cNvPr>
          <p:cNvGrpSpPr/>
          <p:nvPr/>
        </p:nvGrpSpPr>
        <p:grpSpPr>
          <a:xfrm>
            <a:off x="5902491" y="4289510"/>
            <a:ext cx="2869336" cy="369332"/>
            <a:chOff x="5878916" y="4521699"/>
            <a:chExt cx="2869336" cy="369332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E7D302F-4A48-2649-8D4B-A382A11C4A88}"/>
                </a:ext>
              </a:extLst>
            </p:cNvPr>
            <p:cNvSpPr/>
            <p:nvPr/>
          </p:nvSpPr>
          <p:spPr>
            <a:xfrm>
              <a:off x="5878916" y="4521699"/>
              <a:ext cx="1944216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6" name="Cross 35">
              <a:extLst>
                <a:ext uri="{FF2B5EF4-FFF2-40B4-BE49-F238E27FC236}">
                  <a16:creationId xmlns:a16="http://schemas.microsoft.com/office/drawing/2014/main" id="{8FEB9174-44A0-F14E-B1AA-570ACFECCBE5}"/>
                </a:ext>
              </a:extLst>
            </p:cNvPr>
            <p:cNvSpPr/>
            <p:nvPr/>
          </p:nvSpPr>
          <p:spPr>
            <a:xfrm rot="18900000">
              <a:off x="6142233" y="4568774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7" name="Cross 36">
              <a:extLst>
                <a:ext uri="{FF2B5EF4-FFF2-40B4-BE49-F238E27FC236}">
                  <a16:creationId xmlns:a16="http://schemas.microsoft.com/office/drawing/2014/main" id="{448B0E0D-BE74-6740-B554-6A613FF9200F}"/>
                </a:ext>
              </a:extLst>
            </p:cNvPr>
            <p:cNvSpPr/>
            <p:nvPr/>
          </p:nvSpPr>
          <p:spPr>
            <a:xfrm rot="18900000">
              <a:off x="6812136" y="4568774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8" name="Cross 37">
              <a:extLst>
                <a:ext uri="{FF2B5EF4-FFF2-40B4-BE49-F238E27FC236}">
                  <a16:creationId xmlns:a16="http://schemas.microsoft.com/office/drawing/2014/main" id="{B70CBB3E-947C-944E-A617-C2C358BA6850}"/>
                </a:ext>
              </a:extLst>
            </p:cNvPr>
            <p:cNvSpPr/>
            <p:nvPr/>
          </p:nvSpPr>
          <p:spPr>
            <a:xfrm rot="18900000">
              <a:off x="7378729" y="4568774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3C7E606-3EC4-FD42-AA29-515BDABBF1C0}"/>
                </a:ext>
              </a:extLst>
            </p:cNvPr>
            <p:cNvSpPr/>
            <p:nvPr/>
          </p:nvSpPr>
          <p:spPr>
            <a:xfrm>
              <a:off x="7814638" y="4521699"/>
              <a:ext cx="933614" cy="369332"/>
            </a:xfrm>
            <a:prstGeom prst="rect">
              <a:avLst/>
            </a:prstGeom>
            <a:solidFill>
              <a:srgbClr val="B7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0" name="Cross 39">
              <a:extLst>
                <a:ext uri="{FF2B5EF4-FFF2-40B4-BE49-F238E27FC236}">
                  <a16:creationId xmlns:a16="http://schemas.microsoft.com/office/drawing/2014/main" id="{3419AC29-CE27-F24B-8812-462427B81D79}"/>
                </a:ext>
              </a:extLst>
            </p:cNvPr>
            <p:cNvSpPr/>
            <p:nvPr/>
          </p:nvSpPr>
          <p:spPr>
            <a:xfrm rot="18900000">
              <a:off x="8374710" y="4568774"/>
              <a:ext cx="288032" cy="288032"/>
            </a:xfrm>
            <a:prstGeom prst="plus">
              <a:avLst>
                <a:gd name="adj" fmla="val 3900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CH" sz="1600" b="1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35444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lIns="0" tIns="0" rIns="0" bIns="0" rtlCol="0" anchor="ctr"/>
      <a:lstStyle>
        <a:defPPr algn="ctr">
          <a:defRPr sz="1600" b="1" dirty="0" smtClean="0">
            <a:solidFill>
              <a:schemeClr val="tx1"/>
            </a:solidFill>
            <a:latin typeface="Cambria" panose="02040503050406030204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/>
        </a:solidFill>
      </a:spPr>
      <a:bodyPr wrap="square" lIns="0" tIns="0" rIns="0" bIns="0" rtlCol="0">
        <a:spAutoFit/>
      </a:bodyPr>
      <a:lstStyle>
        <a:defPPr algn="l">
          <a:defRPr dirty="0" smtClean="0">
            <a:latin typeface="Cambria" panose="02040503050406030204" pitchFamily="18" charset="0"/>
          </a:defRPr>
        </a:defPPr>
      </a:lstStyle>
    </a:tx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9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8_Edge">
  <a:themeElements>
    <a:clrScheme name="1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4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217923</TotalTime>
  <Words>4616</Words>
  <Application>Microsoft Macintosh PowerPoint</Application>
  <PresentationFormat>On-screen Show (4:3)</PresentationFormat>
  <Paragraphs>2194</Paragraphs>
  <Slides>48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48</vt:i4>
      </vt:variant>
    </vt:vector>
  </HeadingPairs>
  <TitlesOfParts>
    <vt:vector size="65" baseType="lpstr">
      <vt:lpstr>맑은 고딕</vt:lpstr>
      <vt:lpstr>Arial</vt:lpstr>
      <vt:lpstr>Calibri</vt:lpstr>
      <vt:lpstr>Calibri Light</vt:lpstr>
      <vt:lpstr>Cambria</vt:lpstr>
      <vt:lpstr>Courier</vt:lpstr>
      <vt:lpstr>Courier New</vt:lpstr>
      <vt:lpstr>Garamond</vt:lpstr>
      <vt:lpstr>Helvetica</vt:lpstr>
      <vt:lpstr>Tahoma</vt:lpstr>
      <vt:lpstr>Times New Roman</vt:lpstr>
      <vt:lpstr>Wingdings</vt:lpstr>
      <vt:lpstr>Edge</vt:lpstr>
      <vt:lpstr>3_Edge</vt:lpstr>
      <vt:lpstr>39_Edge</vt:lpstr>
      <vt:lpstr>98_Edge</vt:lpstr>
      <vt:lpstr>14_Edge</vt:lpstr>
      <vt:lpstr>Reducing Solid-State Drive Read Latency by Optimizing Read-Retry</vt:lpstr>
      <vt:lpstr>Executive Summary</vt:lpstr>
      <vt:lpstr>Talk Outline</vt:lpstr>
      <vt:lpstr>NAND Flash Basics</vt:lpstr>
      <vt:lpstr>NAND Flash Basics</vt:lpstr>
      <vt:lpstr>NAND Flash Basics</vt:lpstr>
      <vt:lpstr>NAND Flash Basics</vt:lpstr>
      <vt:lpstr>Errors in NAND Flash Memory</vt:lpstr>
      <vt:lpstr>Error-Correcting Codes (ECC)</vt:lpstr>
      <vt:lpstr>Error-Correcting Codes (ECC)</vt:lpstr>
      <vt:lpstr>Read-Retry Operation</vt:lpstr>
      <vt:lpstr>Read-Retry Operation</vt:lpstr>
      <vt:lpstr>Read-Retry: Performance Overhead</vt:lpstr>
      <vt:lpstr>Read-Retry: Performance Overhead</vt:lpstr>
      <vt:lpstr>Read-Retry in Modern SSDs: Experimental Data</vt:lpstr>
      <vt:lpstr>Read-Retry in Modern SSDs: Experimental Data</vt:lpstr>
      <vt:lpstr>Read-Retry in Modern SSDs: Experimental Data</vt:lpstr>
      <vt:lpstr>Existing Read-Retry Mitigation Schemes</vt:lpstr>
      <vt:lpstr>Existing Read-Retry Mitigation Schemes</vt:lpstr>
      <vt:lpstr>Talk Outline</vt:lpstr>
      <vt:lpstr>PR2: Pipelined Read-Retry</vt:lpstr>
      <vt:lpstr>PR2: Pipelined Read-Retry</vt:lpstr>
      <vt:lpstr>PR2: Pipelined Read-Retry</vt:lpstr>
      <vt:lpstr>PR2: Pipelined Read-Retry</vt:lpstr>
      <vt:lpstr>PR2: Pipelined Read-Retry</vt:lpstr>
      <vt:lpstr>PR2: Pipelined Read-Retry</vt:lpstr>
      <vt:lpstr>PR2: Pipelined Read-Retry</vt:lpstr>
      <vt:lpstr>Talk Outline</vt:lpstr>
      <vt:lpstr>AR2: Adaptive Read-Retry</vt:lpstr>
      <vt:lpstr>AR2: Adaptive Read-Retry</vt:lpstr>
      <vt:lpstr>AR2: Adaptive Read-Retry</vt:lpstr>
      <vt:lpstr>AR2: Adaptive Read-Retry</vt:lpstr>
      <vt:lpstr>AR2: Adaptive Read-Retry</vt:lpstr>
      <vt:lpstr>AR2: Necessary Conditions</vt:lpstr>
      <vt:lpstr>AR2: Real-Device Characterization</vt:lpstr>
      <vt:lpstr>AR2: ECC Margin in the Final Retry Step</vt:lpstr>
      <vt:lpstr>AR2: Effect of Reducing Timing Parameters</vt:lpstr>
      <vt:lpstr>AR2: Effect of Reducing Timing Parameters</vt:lpstr>
      <vt:lpstr>Pipelined &amp; Adaptive Read-Retry</vt:lpstr>
      <vt:lpstr>Talk Outline</vt:lpstr>
      <vt:lpstr>Evaluation Methodology</vt:lpstr>
      <vt:lpstr>Results: PR2+AR2 Performance</vt:lpstr>
      <vt:lpstr>Results: SOTA &amp; Optimal Performance</vt:lpstr>
      <vt:lpstr>Results: SOTA &amp; Optimal Performance</vt:lpstr>
      <vt:lpstr>Evaluation Results: SSD Response Time</vt:lpstr>
      <vt:lpstr>Other Analyses in the Paper</vt:lpstr>
      <vt:lpstr>Executive Summary</vt:lpstr>
      <vt:lpstr>Reducing Solid-State Drive Read Latency by Optimizing Read-Retry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ATLAS: A Scalable and High-Performance Scheduling Algorithm for Multiple Memory Controllers</dc:title>
  <dc:creator>yoongu</dc:creator>
  <cp:lastModifiedBy>Park  Jisung</cp:lastModifiedBy>
  <cp:revision>3833</cp:revision>
  <cp:lastPrinted>2017-12-05T03:30:35Z</cp:lastPrinted>
  <dcterms:created xsi:type="dcterms:W3CDTF">2010-10-08T20:41:54Z</dcterms:created>
  <dcterms:modified xsi:type="dcterms:W3CDTF">2021-04-22T11:08:16Z</dcterms:modified>
</cp:coreProperties>
</file>